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A0CDA-F14A-4B1D-B0F6-F0EA5572F4FC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B5CD-841A-46AA-B36F-219D664B08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56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E6C-8DF3-4F7D-8A23-C5FF5A183A42}" type="datetime1">
              <a:rPr lang="es-ES" smtClean="0"/>
              <a:t>26/03/2020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3475-E93A-4768-9688-8D3193CB97C9}" type="datetime1">
              <a:rPr lang="es-ES" smtClean="0"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4886-12A5-4019-9115-03E548C44B5B}" type="datetime1">
              <a:rPr lang="es-ES" smtClean="0"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2DDC-2300-4A6F-A95C-A386583D5151}" type="datetime1">
              <a:rPr lang="es-ES" smtClean="0"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D7CB-FE80-4ADB-82D2-505FEAC7937E}" type="datetime1">
              <a:rPr lang="es-ES" smtClean="0"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0A3A-7773-4BCF-A49B-B1CC32E5E12F}" type="datetime1">
              <a:rPr lang="es-ES" smtClean="0"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FE79-A1E5-46F5-8E7F-C0C06630C797}" type="datetime1">
              <a:rPr lang="es-ES" smtClean="0"/>
              <a:t>26/03/2020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A84-AFAD-42E8-B4F6-531C4930D202}" type="datetime1">
              <a:rPr lang="es-ES" smtClean="0"/>
              <a:t>26/03/2020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B610-BE23-4361-9A0D-612E0FAEBBA6}" type="datetime1">
              <a:rPr lang="es-ES" smtClean="0"/>
              <a:t>26/03/2020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72A3-2EA9-4C76-87D2-77368C16C9E7}" type="datetime1">
              <a:rPr lang="es-ES" smtClean="0"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FE14-8EB3-401C-BAD8-FAF7916FB29A}" type="datetime1">
              <a:rPr lang="es-ES" smtClean="0"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1E2F168-E706-4315-8E25-74F9CD452B78}" type="datetime1">
              <a:rPr lang="es-ES" smtClean="0"/>
              <a:t>26/03/2020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_node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met_node_removechild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dom_node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4077072"/>
            <a:ext cx="7406640" cy="1472184"/>
          </a:xfrm>
        </p:spPr>
        <p:txBody>
          <a:bodyPr/>
          <a:lstStyle/>
          <a:p>
            <a:r>
              <a:rPr lang="es-ES" dirty="0" smtClean="0"/>
              <a:t>Creación y Borrado de Nodos</a:t>
            </a:r>
            <a:endParaRPr lang="es-ES" dirty="0"/>
          </a:p>
        </p:txBody>
      </p:sp>
      <p:pic>
        <p:nvPicPr>
          <p:cNvPr id="4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16" y="1268760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4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Creación de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052736"/>
            <a:ext cx="7890080" cy="5472608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Podemos crear elementos e insertarlos en el DOM quedando la actualización reflejada automáticamente en el navegador.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podemos </a:t>
            </a:r>
            <a:r>
              <a:rPr lang="es-ES" dirty="0" smtClean="0"/>
              <a:t>mover </a:t>
            </a:r>
            <a:r>
              <a:rPr lang="es-ES" dirty="0"/>
              <a:t>nodos ya existentes a cualquier otro lugar del árbol del DOM.</a:t>
            </a:r>
          </a:p>
          <a:p>
            <a:r>
              <a:rPr lang="es-ES" dirty="0" smtClean="0"/>
              <a:t>Al crear </a:t>
            </a:r>
            <a:r>
              <a:rPr lang="es-ES" dirty="0"/>
              <a:t>nodos de elementos, el elemento debe estar en minúsculas. Aunque el HTML no es sensible al uso de mayúsculas o minúsculas, el XHTML sí lo es.</a:t>
            </a:r>
          </a:p>
          <a:p>
            <a:r>
              <a:rPr lang="es-ES" dirty="0"/>
              <a:t>Usaremos los métodos </a:t>
            </a:r>
            <a:r>
              <a:rPr lang="es-ES" b="1" dirty="0" err="1">
                <a:solidFill>
                  <a:srgbClr val="FF0000"/>
                </a:solidFill>
              </a:rPr>
              <a:t>createElement</a:t>
            </a:r>
            <a:r>
              <a:rPr lang="es-ES" b="1" dirty="0">
                <a:solidFill>
                  <a:srgbClr val="FF0000"/>
                </a:solidFill>
              </a:rPr>
              <a:t>()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b="1" dirty="0" err="1">
                <a:solidFill>
                  <a:srgbClr val="FF0000"/>
                </a:solidFill>
              </a:rPr>
              <a:t>createTextNode</a:t>
            </a:r>
            <a:r>
              <a:rPr lang="es-ES" b="1" dirty="0">
                <a:solidFill>
                  <a:srgbClr val="FF0000"/>
                </a:solidFill>
              </a:rPr>
              <a:t>()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y </a:t>
            </a:r>
            <a:r>
              <a:rPr lang="es-ES" b="1" dirty="0" err="1">
                <a:solidFill>
                  <a:srgbClr val="FF0000"/>
                </a:solidFill>
              </a:rPr>
              <a:t>appendChild</a:t>
            </a:r>
            <a:r>
              <a:rPr lang="es-ES" b="1" dirty="0" smtClean="0">
                <a:solidFill>
                  <a:srgbClr val="FF0000"/>
                </a:solidFill>
              </a:rPr>
              <a:t>()</a:t>
            </a:r>
            <a:r>
              <a:rPr lang="es-ES" dirty="0" smtClean="0">
                <a:solidFill>
                  <a:srgbClr val="FF0000"/>
                </a:solidFill>
              </a:rPr>
              <a:t>, </a:t>
            </a:r>
            <a:r>
              <a:rPr lang="es-ES" dirty="0"/>
              <a:t>que nos permitirán crear un elemento, crear un nodo de texto y añadir un nuevo nodo hijo, </a:t>
            </a:r>
            <a:r>
              <a:rPr lang="es-ES" dirty="0" err="1" smtClean="0"/>
              <a:t>respectívamente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Ejemplo:</a:t>
            </a:r>
            <a:endParaRPr lang="es-ES" dirty="0" smtClean="0"/>
          </a:p>
          <a:p>
            <a:pPr marL="82296" indent="0">
              <a:buNone/>
            </a:pP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www.w3schools.com/js/js_htmldom_nodes.asp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5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Creación de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483696"/>
          </a:xfrm>
        </p:spPr>
        <p:txBody>
          <a:bodyPr>
            <a:normAutofit fontScale="62500" lnSpcReduction="20000"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s-ES" dirty="0" smtClean="0"/>
              <a:t>Ejemplo, en el que añadimos un párrafo al final de otro existente.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smtClean="0"/>
              <a:t>Suponemos </a:t>
            </a:r>
            <a:r>
              <a:rPr lang="es-ES" dirty="0"/>
              <a:t>que partimos del siguiente código HTML: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="Texto de un párrafo" id="parrafito"&gt;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Esto es un ejemplo de &lt;b&gt;texto HTML&lt;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que puedes tener&lt;/b&gt; en tu documento.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spcBef>
                <a:spcPts val="0"/>
              </a:spcBef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/>
              <a:t>Para crear el nuevo párrafo haremos: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nuevoParrafo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('p');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nuevoTexto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('Contenido añadido al párrafo.');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nuevoParrafo.appendChild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nuevoTexto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('parrafito').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nuevoParrafo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spcBef>
                <a:spcPts val="0"/>
              </a:spcBef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s-ES" dirty="0"/>
              <a:t>Y obtendremos como resultado HTML: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id="parrafito"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="Texto de un párrafo"&gt;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Esto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es un ejemplo de &lt;b&gt;texto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HTML&lt;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puedes tener&lt;/b&gt;en tu documento.&lt;p&gt;Contenido añadido al párrafo.&lt;/p&gt;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82296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2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46064" cy="4320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Creación de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492896"/>
            <a:ext cx="7746064" cy="4176464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&lt;li&gt;Tea&lt;/li&gt;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()"&gt;Try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("LI");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textnode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node.appendChild</a:t>
            </a:r>
            <a:r>
              <a:rPr lang="es-E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textnode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7624" y="692696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En el siguiente ejemplo añadimos un nuevo elemento a la lista “</a:t>
            </a:r>
            <a:r>
              <a:rPr lang="es-ES" sz="2000" dirty="0" err="1" smtClean="0"/>
              <a:t>myList</a:t>
            </a:r>
            <a:r>
              <a:rPr lang="es-ES" sz="2000" dirty="0" smtClean="0"/>
              <a:t>”.  Mediante la </a:t>
            </a:r>
            <a:r>
              <a:rPr lang="es-ES" sz="2000" dirty="0" err="1" smtClean="0"/>
              <a:t>funcion</a:t>
            </a:r>
            <a:r>
              <a:rPr lang="es-ES" sz="2000" dirty="0" smtClean="0"/>
              <a:t> </a:t>
            </a:r>
            <a:r>
              <a:rPr lang="es-ES" sz="2000" dirty="0" err="1" smtClean="0"/>
              <a:t>createElement</a:t>
            </a:r>
            <a:r>
              <a:rPr lang="es-ES" sz="2000" dirty="0" smtClean="0"/>
              <a:t>, generamos un nuevo elemento de tipo LI. </a:t>
            </a:r>
            <a:r>
              <a:rPr lang="es-ES" sz="2000" dirty="0" err="1" smtClean="0"/>
              <a:t>CreateTextNode</a:t>
            </a:r>
            <a:r>
              <a:rPr lang="es-ES" sz="2000" dirty="0" smtClean="0"/>
              <a:t>, permite añadir el texto correspondiente para el elemento LI. </a:t>
            </a:r>
          </a:p>
          <a:p>
            <a:r>
              <a:rPr lang="es-ES" sz="2000" dirty="0" err="1" smtClean="0"/>
              <a:t>AppendChild</a:t>
            </a:r>
            <a:r>
              <a:rPr lang="es-ES" sz="2000" dirty="0" smtClean="0"/>
              <a:t>, añade un nodo hijo al final del elemento correspondiente:</a:t>
            </a:r>
            <a:endParaRPr lang="es-ES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020272" y="4653136"/>
            <a:ext cx="2123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añadir manualmente el nuevo elemento al final de la colección de nodos </a:t>
            </a:r>
            <a:r>
              <a:rPr lang="es-ES" b="1" dirty="0" err="1"/>
              <a:t>childNodes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1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6166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ES" dirty="0" smtClean="0"/>
              <a:t>A la hora de insertar un nodo podemos emplear los siguientes métodos: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Inserción </a:t>
            </a:r>
            <a:r>
              <a:rPr lang="es-ES" dirty="0" smtClean="0"/>
              <a:t>de nodos</a:t>
            </a:r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80729"/>
              </p:ext>
            </p:extLst>
          </p:nvPr>
        </p:nvGraphicFramePr>
        <p:xfrm>
          <a:off x="1331640" y="2204864"/>
          <a:ext cx="7344816" cy="341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766">
                <a:tc>
                  <a:txBody>
                    <a:bodyPr/>
                    <a:lstStyle/>
                    <a:p>
                      <a:r>
                        <a:rPr lang="es-ES" sz="2400" b="1" dirty="0" smtClean="0"/>
                        <a:t>Método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Descripción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883">
                <a:tc>
                  <a:txBody>
                    <a:bodyPr/>
                    <a:lstStyle/>
                    <a:p>
                      <a:r>
                        <a:rPr lang="es-ES" sz="2400" b="1" dirty="0" err="1" smtClean="0"/>
                        <a:t>insertBefore</a:t>
                      </a:r>
                      <a:r>
                        <a:rPr lang="es-ES" sz="2400" b="1" dirty="0" smtClean="0"/>
                        <a:t>()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Inserta un nuevo nodo hijo antes de un nodo especificado (ya existente)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833">
                <a:tc>
                  <a:txBody>
                    <a:bodyPr/>
                    <a:lstStyle/>
                    <a:p>
                      <a:r>
                        <a:rPr lang="es-ES" sz="2400" b="1" dirty="0" err="1" smtClean="0"/>
                        <a:t>cloneNode</a:t>
                      </a:r>
                      <a:r>
                        <a:rPr lang="es-ES" sz="2400" b="1" dirty="0" smtClean="0"/>
                        <a:t>(true)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Copia un nodo y devuelve una copia del</a:t>
                      </a:r>
                      <a:r>
                        <a:rPr lang="es-ES" sz="2400" baseline="0" dirty="0" smtClean="0"/>
                        <a:t> mismo pero sin añadirlo a la colección </a:t>
                      </a:r>
                      <a:r>
                        <a:rPr lang="es-ES" sz="2400" baseline="0" dirty="0" err="1" smtClean="0"/>
                        <a:t>ChildNodes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766">
                <a:tc>
                  <a:txBody>
                    <a:bodyPr/>
                    <a:lstStyle/>
                    <a:p>
                      <a:r>
                        <a:rPr lang="es-ES" sz="2400" b="1" dirty="0" err="1" smtClean="0"/>
                        <a:t>replaceChild</a:t>
                      </a:r>
                      <a:r>
                        <a:rPr lang="es-ES" sz="2400" b="1" dirty="0" smtClean="0"/>
                        <a:t>()</a:t>
                      </a:r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Sobreescribe</a:t>
                      </a:r>
                      <a:r>
                        <a:rPr lang="es-ES" sz="2400" dirty="0" smtClean="0"/>
                        <a:t> un nodo ya existente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688632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//Creamos tres elementos (etiquetas HTML) nuevos: p, b, </a:t>
            </a:r>
            <a:r>
              <a:rPr lang="es-ES" sz="1400" dirty="0" err="1">
                <a:latin typeface="Consolas" panose="020B0609020204030204" pitchFamily="49" charset="0"/>
              </a:rPr>
              <a:t>br</a:t>
            </a:r>
            <a:endParaRPr lang="es-ES" sz="1400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elementoP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('p');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');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');</a:t>
            </a:r>
          </a:p>
          <a:p>
            <a:pPr algn="just">
              <a:spcBef>
                <a:spcPts val="0"/>
              </a:spcBef>
            </a:pPr>
            <a:endParaRPr lang="es-ES" sz="1400" b="1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//Asignamos un atributo </a:t>
            </a:r>
            <a:r>
              <a:rPr lang="es-ES" sz="1400" dirty="0" err="1">
                <a:latin typeface="Consolas" panose="020B0609020204030204" pitchFamily="49" charset="0"/>
              </a:rPr>
              <a:t>title</a:t>
            </a:r>
            <a:r>
              <a:rPr lang="es-ES" sz="1400" dirty="0">
                <a:latin typeface="Consolas" panose="020B0609020204030204" pitchFamily="49" charset="0"/>
              </a:rPr>
              <a:t> al </a:t>
            </a:r>
            <a:r>
              <a:rPr lang="es-ES" sz="1400" dirty="0" err="1">
                <a:latin typeface="Consolas" panose="020B0609020204030204" pitchFamily="49" charset="0"/>
              </a:rPr>
              <a:t>elementoP</a:t>
            </a:r>
            <a:r>
              <a:rPr lang="es-ES" sz="1400" dirty="0">
                <a:latin typeface="Consolas" panose="020B0609020204030204" pitchFamily="49" charset="0"/>
              </a:rPr>
              <a:t> que hemos creado.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elementoP.setAttribute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','Párrafo creado desde JavaScript');</a:t>
            </a:r>
          </a:p>
          <a:p>
            <a:pPr algn="just">
              <a:spcBef>
                <a:spcPts val="0"/>
              </a:spcBef>
            </a:pPr>
            <a:endParaRPr lang="es-ES" sz="1400" b="1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//Preparamos algunos nodos de texto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texto1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document.createTextNode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('Con JavaScript se ');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texto2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document.createTextNode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('pueden realizar ');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texto3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document.createTextNode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('un montón ');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texto4 =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document.createTextNode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('de cosas en un documento.');</a:t>
            </a:r>
          </a:p>
          <a:p>
            <a:pPr algn="just">
              <a:spcBef>
                <a:spcPts val="0"/>
              </a:spcBef>
            </a:pPr>
            <a:endParaRPr lang="es-ES" sz="1400" b="1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>
                <a:latin typeface="Consolas" panose="020B0609020204030204" pitchFamily="49" charset="0"/>
              </a:rPr>
              <a:t>/</a:t>
            </a:r>
            <a:r>
              <a:rPr lang="es-ES" sz="1400" dirty="0">
                <a:latin typeface="Consolas" panose="020B0609020204030204" pitchFamily="49" charset="0"/>
              </a:rPr>
              <a:t>/Añadimos al elemento B los nodos texto2, </a:t>
            </a:r>
            <a:r>
              <a:rPr lang="es-ES" sz="1400" dirty="0" err="1">
                <a:latin typeface="Consolas" panose="020B0609020204030204" pitchFamily="49" charset="0"/>
              </a:rPr>
              <a:t>elementoBR</a:t>
            </a:r>
            <a:r>
              <a:rPr lang="es-ES" sz="1400" dirty="0">
                <a:latin typeface="Consolas" panose="020B0609020204030204" pitchFamily="49" charset="0"/>
              </a:rPr>
              <a:t> y texto3.</a:t>
            </a:r>
            <a:endParaRPr lang="es-ES" sz="1400" b="1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elementoB.appendChild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(texto2);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elementoB.appendChild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elementoBR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elementoB.appendChild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(texto3);</a:t>
            </a:r>
          </a:p>
          <a:p>
            <a:pPr algn="just">
              <a:spcBef>
                <a:spcPts val="0"/>
              </a:spcBef>
            </a:pPr>
            <a:endParaRPr lang="es-ES" sz="1400" b="1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//Añadimos al elemento P los nodos texto1, </a:t>
            </a:r>
            <a:r>
              <a:rPr lang="es-ES" sz="1400" dirty="0" err="1">
                <a:latin typeface="Consolas" panose="020B0609020204030204" pitchFamily="49" charset="0"/>
              </a:rPr>
              <a:t>elementoB</a:t>
            </a:r>
            <a:r>
              <a:rPr lang="es-ES" sz="1400" dirty="0">
                <a:latin typeface="Consolas" panose="020B0609020204030204" pitchFamily="49" charset="0"/>
              </a:rPr>
              <a:t> y texto4.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elementoP.appendChild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(texto1);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elementoP.appendChild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elementoB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elementoP.appendChild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(texto4);</a:t>
            </a:r>
          </a:p>
          <a:p>
            <a:pPr algn="just">
              <a:spcBef>
                <a:spcPts val="0"/>
              </a:spcBef>
            </a:pPr>
            <a:endParaRPr lang="es-ES" sz="1400" b="1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dirty="0">
                <a:latin typeface="Consolas" panose="020B0609020204030204" pitchFamily="49" charset="0"/>
              </a:rPr>
              <a:t>//insertamos el nuevo párrafo como un nuevo hijo de nuestro </a:t>
            </a:r>
            <a:r>
              <a:rPr lang="es-ES" sz="1400" dirty="0" err="1">
                <a:latin typeface="Consolas" panose="020B0609020204030204" pitchFamily="49" charset="0"/>
              </a:rPr>
              <a:t>parrafo</a:t>
            </a:r>
            <a:endParaRPr lang="es-ES" sz="1400" dirty="0">
              <a:latin typeface="Consolas" panose="020B06090202040302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('parrafito').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appendChild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elementoP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es-ES" sz="1200" b="1" dirty="0">
                <a:solidFill>
                  <a:srgbClr val="002060"/>
                </a:solidFill>
                <a:latin typeface="Courier New"/>
              </a:rPr>
              <a:t>	</a:t>
            </a:r>
            <a:endParaRPr lang="gl-ES" sz="1600" dirty="0">
              <a:solidFill>
                <a:srgbClr val="002060"/>
              </a:solidFill>
              <a:latin typeface="Times New Roman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Eliminación de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2420" y="606698"/>
            <a:ext cx="8178112" cy="5990654"/>
          </a:xfrm>
        </p:spPr>
        <p:txBody>
          <a:bodyPr>
            <a:noAutofit/>
          </a:bodyPr>
          <a:lstStyle/>
          <a:p>
            <a:r>
              <a:rPr lang="es-ES" sz="2000" dirty="0" smtClean="0"/>
              <a:t>Se emplea la función </a:t>
            </a:r>
            <a:r>
              <a:rPr lang="es-ES" sz="2000" b="1" dirty="0" err="1" smtClean="0">
                <a:solidFill>
                  <a:srgbClr val="FF0000"/>
                </a:solidFill>
              </a:rPr>
              <a:t>removeChild</a:t>
            </a:r>
            <a:r>
              <a:rPr lang="es-ES" sz="2000" b="1" dirty="0" smtClean="0">
                <a:solidFill>
                  <a:srgbClr val="FF0000"/>
                </a:solidFill>
              </a:rPr>
              <a:t>():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E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parrafo</a:t>
            </a:r>
            <a:r>
              <a:rPr lang="es-E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("provisional"); </a:t>
            </a:r>
            <a:r>
              <a:rPr lang="es-E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parrafo.parentNode.removeChild</a:t>
            </a:r>
            <a:r>
              <a:rPr lang="es-E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parrafo</a:t>
            </a:r>
            <a:r>
              <a:rPr lang="es-E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&lt;p id="provisional"&gt;...&lt;/p&gt; </a:t>
            </a:r>
          </a:p>
          <a:p>
            <a:pPr>
              <a:spcBef>
                <a:spcPts val="0"/>
              </a:spcBef>
            </a:pPr>
            <a:r>
              <a:rPr lang="es-ES" sz="2000" dirty="0" smtClean="0"/>
              <a:t>La función </a:t>
            </a:r>
            <a:r>
              <a:rPr lang="es-ES" sz="2000" b="1" dirty="0" err="1" smtClean="0"/>
              <a:t>removeChild</a:t>
            </a:r>
            <a:r>
              <a:rPr lang="es-ES" sz="2000" b="1" dirty="0" smtClean="0"/>
              <a:t>() </a:t>
            </a:r>
          </a:p>
          <a:p>
            <a:pPr lvl="1">
              <a:spcBef>
                <a:spcPts val="0"/>
              </a:spcBef>
            </a:pPr>
            <a:r>
              <a:rPr lang="es-ES" sz="2000" dirty="0" smtClean="0"/>
              <a:t>requiere como parámetro el nodo que se va a eliminar.</a:t>
            </a:r>
          </a:p>
          <a:p>
            <a:pPr lvl="1">
              <a:spcBef>
                <a:spcPts val="0"/>
              </a:spcBef>
            </a:pPr>
            <a:r>
              <a:rPr lang="es-ES" sz="2000" dirty="0" smtClean="0"/>
              <a:t>esta función debe ser invocada desde el elemento padre de ese nodo que se quiere eliminar. </a:t>
            </a:r>
          </a:p>
          <a:p>
            <a:pPr lvl="1">
              <a:spcBef>
                <a:spcPts val="0"/>
              </a:spcBef>
            </a:pPr>
            <a:r>
              <a:rPr lang="es-ES" sz="2000" dirty="0" smtClean="0"/>
              <a:t>La </a:t>
            </a:r>
            <a:r>
              <a:rPr lang="es-ES" sz="2000" dirty="0"/>
              <a:t>forma más segura y rápida de acceder al nodo padre de un elemento es mediante la propiedad </a:t>
            </a:r>
            <a:r>
              <a:rPr lang="es-ES" sz="2000" b="1" dirty="0" err="1">
                <a:solidFill>
                  <a:srgbClr val="FF0000"/>
                </a:solidFill>
              </a:rPr>
              <a:t>nodoHijo.parentNode</a:t>
            </a:r>
            <a:r>
              <a:rPr lang="es-ES" sz="2000" b="1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ES" sz="2000" dirty="0"/>
              <a:t>Así, para eliminar un nodo de una página XHTML se invoca a la función </a:t>
            </a:r>
            <a:r>
              <a:rPr lang="es-ES" sz="2000" dirty="0" err="1"/>
              <a:t>removeChild</a:t>
            </a:r>
            <a:r>
              <a:rPr lang="es-ES" sz="2000" dirty="0"/>
              <a:t>() desde el valor </a:t>
            </a:r>
            <a:r>
              <a:rPr lang="es-ES" sz="2000" dirty="0" err="1"/>
              <a:t>parentNode</a:t>
            </a:r>
            <a:r>
              <a:rPr lang="es-ES" sz="2000" dirty="0"/>
              <a:t> del nodo que se quiere eliminar. </a:t>
            </a:r>
            <a:endParaRPr lang="es-ES" sz="2000" dirty="0" smtClean="0"/>
          </a:p>
          <a:p>
            <a:pPr>
              <a:spcBef>
                <a:spcPts val="0"/>
              </a:spcBef>
            </a:pPr>
            <a:r>
              <a:rPr lang="es-ES" sz="2000" b="1" dirty="0" smtClean="0">
                <a:solidFill>
                  <a:srgbClr val="FF0000"/>
                </a:solidFill>
              </a:rPr>
              <a:t>Cuando </a:t>
            </a:r>
            <a:r>
              <a:rPr lang="es-ES" sz="2000" b="1" dirty="0">
                <a:solidFill>
                  <a:srgbClr val="FF0000"/>
                </a:solidFill>
              </a:rPr>
              <a:t>se elimina un nodo, también se eliminan automáticamente todos los nodos hijos que tenga</a:t>
            </a:r>
            <a:r>
              <a:rPr lang="es-ES" sz="2000" dirty="0"/>
              <a:t>, por lo que no es necesario borrar manualmente cada nodo </a:t>
            </a:r>
            <a:r>
              <a:rPr lang="es-ES" sz="2000" dirty="0" smtClean="0"/>
              <a:t>hijo</a:t>
            </a:r>
            <a:r>
              <a:rPr lang="es-ES" sz="2000" dirty="0"/>
              <a:t>. </a:t>
            </a:r>
            <a:endParaRPr lang="es-ES" sz="2000" dirty="0" smtClean="0"/>
          </a:p>
          <a:p>
            <a:pPr>
              <a:spcBef>
                <a:spcPts val="0"/>
              </a:spcBef>
            </a:pPr>
            <a:r>
              <a:rPr lang="es-ES" sz="2000" dirty="0" smtClean="0"/>
              <a:t>Ejemplo: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2400" dirty="0" smtClean="0">
                <a:hlinkClick r:id="rId2"/>
              </a:rPr>
              <a:t>https://www.w3schools.com/jsref/met_node_removechild.asp</a:t>
            </a:r>
            <a:r>
              <a:rPr lang="es-ES" sz="2400" dirty="0" smtClean="0"/>
              <a:t> </a:t>
            </a:r>
            <a:endParaRPr lang="es-ES" sz="2000" dirty="0" smtClean="0"/>
          </a:p>
          <a:p>
            <a:pPr marL="82296" indent="0">
              <a:spcBef>
                <a:spcPts val="0"/>
              </a:spcBef>
              <a:buNone/>
            </a:pPr>
            <a:endParaRPr lang="es-ES" sz="1600" dirty="0" smtClean="0"/>
          </a:p>
          <a:p>
            <a:pPr marL="82296" indent="0">
              <a:buNone/>
            </a:pPr>
            <a:endParaRPr lang="es-ES" sz="1600" dirty="0" smtClean="0"/>
          </a:p>
          <a:p>
            <a:pPr marL="82296" indent="0">
              <a:buNone/>
            </a:pPr>
            <a:endParaRPr lang="es-ES" sz="1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0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Propiedades del objeto </a:t>
            </a:r>
            <a:r>
              <a:rPr lang="es-ES" dirty="0" err="1" smtClean="0"/>
              <a:t>Node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071891"/>
              </p:ext>
            </p:extLst>
          </p:nvPr>
        </p:nvGraphicFramePr>
        <p:xfrm>
          <a:off x="1208228" y="1107837"/>
          <a:ext cx="7560839" cy="548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675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Propiedades del objeto nodo según el DOM nivel 2 de W3C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Propiedad</a:t>
                      </a:r>
                      <a:endParaRPr lang="es-ES" sz="1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Valor</a:t>
                      </a:r>
                      <a:endParaRPr lang="es-ES" sz="1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Descripción</a:t>
                      </a:r>
                      <a:endParaRPr lang="es-ES" sz="18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nodeName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String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Varía según el tipo de nodo.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nodeValue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String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Varía según el tipo de nodo.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nodeType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Integer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Constante que representa cada tipo.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parentNode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Object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Referencia al contenedor del nodo.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</a:rPr>
                        <a:t>childNodes</a:t>
                      </a:r>
                      <a:endParaRPr lang="es-ES" sz="1600" b="1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Array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Todos los nodos hijos en orden.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72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firstChild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Object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Referencia al primer nodo hijo.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lastChild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Object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Referencia al último nodo hijo.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03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previousSibling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Object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Referencia al hermano anterior según su orden en el código fuente.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03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nextSibling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Object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Referencia al hermano siguiente según su orden en el código fuente.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attributes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NodeMap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Array</a:t>
                      </a:r>
                      <a:r>
                        <a:rPr lang="es-ES" sz="1600" dirty="0">
                          <a:effectLst/>
                        </a:rPr>
                        <a:t> de atributos de los nodos.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0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ownerDocument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Object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Contiene el objeto </a:t>
                      </a:r>
                      <a:r>
                        <a:rPr lang="es-ES" sz="1600" dirty="0" err="1">
                          <a:effectLst/>
                        </a:rPr>
                        <a:t>document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namespaceURI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String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URI a la definición de </a:t>
                      </a:r>
                      <a:r>
                        <a:rPr lang="es-ES" sz="1600" dirty="0" err="1">
                          <a:effectLst/>
                        </a:rPr>
                        <a:t>namespace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prefix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String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Prefijo del </a:t>
                      </a:r>
                      <a:r>
                        <a:rPr lang="es-ES" sz="1600" dirty="0" err="1">
                          <a:effectLst/>
                        </a:rPr>
                        <a:t>namespace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9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effectLst/>
                        </a:rPr>
                        <a:t>localName</a:t>
                      </a:r>
                      <a:endParaRPr lang="es-ES" sz="16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String</a:t>
                      </a:r>
                      <a:endParaRPr lang="es-E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Aplicable a los nodos afectados en el </a:t>
                      </a:r>
                      <a:r>
                        <a:rPr lang="es-ES" sz="1600" dirty="0" err="1">
                          <a:effectLst/>
                        </a:rPr>
                        <a:t>namespace</a:t>
                      </a:r>
                      <a:r>
                        <a:rPr lang="es-ES" sz="1600" dirty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208228" y="7647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www.w3schools.com/xml/dom_node.asp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8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778098"/>
          </a:xfrm>
        </p:spPr>
        <p:txBody>
          <a:bodyPr/>
          <a:lstStyle/>
          <a:p>
            <a:r>
              <a:rPr lang="es-ES" dirty="0" smtClean="0"/>
              <a:t>Métodos del objeto </a:t>
            </a:r>
            <a:r>
              <a:rPr lang="es-ES" dirty="0" err="1" smtClean="0"/>
              <a:t>Node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08265"/>
              </p:ext>
            </p:extLst>
          </p:nvPr>
        </p:nvGraphicFramePr>
        <p:xfrm>
          <a:off x="1115616" y="1268757"/>
          <a:ext cx="7848871" cy="492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Métodos del objeto nodo según el DOM nivel 2 de W3C</a:t>
                      </a:r>
                      <a:endParaRPr lang="es-ES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Método</a:t>
                      </a:r>
                      <a:endParaRPr lang="es-ES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Descripción</a:t>
                      </a:r>
                      <a:endParaRPr lang="es-ES" sz="20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appendChild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nuevoHijo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Añade un hijo al final del nodo actual.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cloneNode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>
                          <a:effectLst/>
                        </a:rPr>
                        <a:t>profundidad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Realiza una copia del nodo actual (opcionalmente con todos sus hijos).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hasChildNodes</a:t>
                      </a:r>
                      <a:r>
                        <a:rPr lang="es-ES" sz="2000" dirty="0">
                          <a:effectLst/>
                        </a:rPr>
                        <a:t>()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Determina si el nodo actual tiene o no hijos (valor </a:t>
                      </a:r>
                      <a:r>
                        <a:rPr lang="es-ES" sz="2000" dirty="0" err="1">
                          <a:effectLst/>
                        </a:rPr>
                        <a:t>boolean</a:t>
                      </a:r>
                      <a:r>
                        <a:rPr lang="es-ES" sz="2000" dirty="0">
                          <a:effectLst/>
                        </a:rPr>
                        <a:t>).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insertBefore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nuevo,nodoHijo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Inserta un nuevo hijo antes de otro hijo.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removeChild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nodoHijo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Borra un hijo.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replaceChild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nuevo,antigüo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Reemplaza un hijo viejo con el nuevo hijo.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90905" algn="l"/>
                        </a:tabLst>
                      </a:pPr>
                      <a:r>
                        <a:rPr lang="es-ES" sz="2000" dirty="0" err="1">
                          <a:effectLst/>
                        </a:rPr>
                        <a:t>isSupported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característica,versiónDOM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Determina cuando el nodo soporta una característica especial.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appendChild</a:t>
                      </a:r>
                      <a:r>
                        <a:rPr lang="es-ES" sz="2000" dirty="0">
                          <a:effectLst/>
                        </a:rPr>
                        <a:t>(</a:t>
                      </a:r>
                      <a:r>
                        <a:rPr lang="es-ES" sz="1200" dirty="0" err="1">
                          <a:effectLst/>
                        </a:rPr>
                        <a:t>nuevoHijo</a:t>
                      </a:r>
                      <a:r>
                        <a:rPr lang="es-ES" sz="2000" dirty="0">
                          <a:effectLst/>
                        </a:rPr>
                        <a:t>)</a:t>
                      </a:r>
                      <a:endParaRPr lang="es-ES" sz="2400" b="1" dirty="0">
                        <a:solidFill>
                          <a:srgbClr val="002060"/>
                        </a:solidFill>
                        <a:effectLst/>
                        <a:latin typeface="Courier New"/>
                        <a:ea typeface="Times New Roman"/>
                        <a:cs typeface="Calibri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Añade un hijo al final del nodo actual.</a:t>
                      </a:r>
                      <a:endParaRPr lang="es-ES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30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340</TotalTime>
  <Words>1035</Words>
  <Application>Microsoft Office PowerPoint</Application>
  <PresentationFormat>Presentación en pantalla 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Calibri</vt:lpstr>
      <vt:lpstr>Consolas</vt:lpstr>
      <vt:lpstr>Courier New</vt:lpstr>
      <vt:lpstr>Gill Sans MT</vt:lpstr>
      <vt:lpstr>Times New Roman</vt:lpstr>
      <vt:lpstr>Verdana</vt:lpstr>
      <vt:lpstr>Wingdings 2</vt:lpstr>
      <vt:lpstr>Solsticio</vt:lpstr>
      <vt:lpstr>Creación y Borrado de Nodos</vt:lpstr>
      <vt:lpstr>Creación de nodos</vt:lpstr>
      <vt:lpstr>Creación de nodos</vt:lpstr>
      <vt:lpstr>Creación de nodos</vt:lpstr>
      <vt:lpstr>Inserción de nodos</vt:lpstr>
      <vt:lpstr>Ejemplo</vt:lpstr>
      <vt:lpstr>Eliminación de nodos</vt:lpstr>
      <vt:lpstr>Propiedades del objeto Node</vt:lpstr>
      <vt:lpstr>Métodos del objeto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y Borrado de Nodos</dc:title>
  <dc:creator>conchi</dc:creator>
  <cp:lastModifiedBy>conchi</cp:lastModifiedBy>
  <cp:revision>26</cp:revision>
  <dcterms:created xsi:type="dcterms:W3CDTF">2018-01-13T21:45:21Z</dcterms:created>
  <dcterms:modified xsi:type="dcterms:W3CDTF">2020-03-26T11:13:41Z</dcterms:modified>
</cp:coreProperties>
</file>