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sldIdLst>
    <p:sldId id="256" r:id="rId2"/>
    <p:sldId id="257" r:id="rId3"/>
    <p:sldId id="259" r:id="rId4"/>
    <p:sldId id="258" r:id="rId5"/>
    <p:sldId id="260" r:id="rId6"/>
    <p:sldId id="261" r:id="rId7"/>
    <p:sldId id="263" r:id="rId8"/>
    <p:sldId id="264" r:id="rId9"/>
    <p:sldId id="265" r:id="rId10"/>
    <p:sldId id="278" r:id="rId11"/>
    <p:sldId id="266" r:id="rId12"/>
    <p:sldId id="267" r:id="rId13"/>
    <p:sldId id="277" r:id="rId14"/>
    <p:sldId id="280" r:id="rId15"/>
    <p:sldId id="268" r:id="rId16"/>
    <p:sldId id="269" r:id="rId17"/>
    <p:sldId id="279" r:id="rId18"/>
    <p:sldId id="270" r:id="rId19"/>
    <p:sldId id="271" r:id="rId20"/>
    <p:sldId id="272" r:id="rId21"/>
    <p:sldId id="273" r:id="rId22"/>
    <p:sldId id="274" r:id="rId23"/>
    <p:sldId id="275" r:id="rId24"/>
    <p:sldId id="276" r:id="rId2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Estilo oscuro 2 - Énfasis 1/Énfasis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96" y="51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4B6518-E208-44D5-BD3D-074AEE613226}" type="datetimeFigureOut">
              <a:rPr lang="es-ES" smtClean="0"/>
              <a:t>26/03/2020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A330ED-056D-4EEB-ADE3-A0F38137D6D2}" type="slidenum">
              <a:rPr lang="es-ES" smtClean="0"/>
              <a:t>‹Nº›</a:t>
            </a:fld>
            <a:endParaRPr lang="es-ES"/>
          </a:p>
        </p:txBody>
      </p:sp>
    </p:spTree>
    <p:extLst>
      <p:ext uri="{BB962C8B-B14F-4D97-AF65-F5344CB8AC3E}">
        <p14:creationId xmlns:p14="http://schemas.microsoft.com/office/powerpoint/2010/main" val="3239670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13 Título"/>
          <p:cNvSpPr>
            <a:spLocks noGrp="1"/>
          </p:cNvSpPr>
          <p:nvPr>
            <p:ph type="ctrTitle"/>
          </p:nvPr>
        </p:nvSpPr>
        <p:spPr>
          <a:xfrm>
            <a:off x="1432560" y="359898"/>
            <a:ext cx="7406640" cy="1472184"/>
          </a:xfrm>
        </p:spPr>
        <p:txBody>
          <a:bodyPr anchor="b"/>
          <a:lstStyle>
            <a:lvl1pPr algn="l">
              <a:defRPr/>
            </a:lvl1pPr>
            <a:extLst/>
          </a:lstStyle>
          <a:p>
            <a:r>
              <a:rPr kumimoji="0" lang="es-ES" smtClean="0"/>
              <a:t>Haga clic para modificar el estilo de título del patrón</a:t>
            </a:r>
            <a:endParaRPr kumimoji="0" lang="en-US"/>
          </a:p>
        </p:txBody>
      </p:sp>
      <p:sp>
        <p:nvSpPr>
          <p:cNvPr id="22" name="21 Subtítulo"/>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7" name="6 Marcador de fecha"/>
          <p:cNvSpPr>
            <a:spLocks noGrp="1"/>
          </p:cNvSpPr>
          <p:nvPr>
            <p:ph type="dt" sz="half" idx="10"/>
          </p:nvPr>
        </p:nvSpPr>
        <p:spPr/>
        <p:txBody>
          <a:bodyPr/>
          <a:lstStyle/>
          <a:p>
            <a:fld id="{6FEDBF67-6A75-43FB-A33B-51D2BF7E6DFB}" type="datetime1">
              <a:rPr lang="es-ES" smtClean="0"/>
              <a:t>26/03/2020</a:t>
            </a:fld>
            <a:endParaRPr lang="es-ES"/>
          </a:p>
        </p:txBody>
      </p:sp>
      <p:sp>
        <p:nvSpPr>
          <p:cNvPr id="20" name="19 Marcador de pie de página"/>
          <p:cNvSpPr>
            <a:spLocks noGrp="1"/>
          </p:cNvSpPr>
          <p:nvPr>
            <p:ph type="ftr" sz="quarter" idx="11"/>
          </p:nvPr>
        </p:nvSpPr>
        <p:spPr/>
        <p:txBody>
          <a:bodyPr/>
          <a:lstStyle/>
          <a:p>
            <a:endParaRPr lang="es-ES"/>
          </a:p>
        </p:txBody>
      </p:sp>
      <p:sp>
        <p:nvSpPr>
          <p:cNvPr id="10" name="9 Marcador de número de diapositiva"/>
          <p:cNvSpPr>
            <a:spLocks noGrp="1"/>
          </p:cNvSpPr>
          <p:nvPr>
            <p:ph type="sldNum" sz="quarter" idx="12"/>
          </p:nvPr>
        </p:nvSpPr>
        <p:spPr/>
        <p:txBody>
          <a:bodyPr/>
          <a:lstStyle/>
          <a:p>
            <a:fld id="{44AB4BFD-1657-4839-AFDF-B0BF0E55DD6D}" type="slidenum">
              <a:rPr lang="es-ES" smtClean="0"/>
              <a:t>‹Nº›</a:t>
            </a:fld>
            <a:endParaRPr lang="es-ES"/>
          </a:p>
        </p:txBody>
      </p:sp>
      <p:sp>
        <p:nvSpPr>
          <p:cNvPr id="8" name="7 Elipse"/>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8 Elipse"/>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274C507-C882-4E16-9907-76B78068AA0B}" type="datetime1">
              <a:rPr lang="es-ES" smtClean="0"/>
              <a:t>26/03/2020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44AB4BFD-1657-4839-AFDF-B0BF0E55DD6D}"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274639"/>
            <a:ext cx="18288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1143000" y="274640"/>
            <a:ext cx="55626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0C9D3106-FA47-4792-92B6-EF57E735C9BF}" type="datetime1">
              <a:rPr lang="es-ES" smtClean="0"/>
              <a:t>26/03/2020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44AB4BFD-1657-4839-AFDF-B0BF0E55DD6D}"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63758046-EDF8-4CBA-BF25-526778319C0D}" type="datetime1">
              <a:rPr lang="es-ES" smtClean="0"/>
              <a:t>26/03/2020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44AB4BFD-1657-4839-AFDF-B0BF0E55DD6D}"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6 Rectángulo"/>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3ECB9020-6C7B-4575-BD5D-CE8388D482F1}" type="datetime1">
              <a:rPr lang="es-ES" smtClean="0"/>
              <a:t>26/03/2020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44AB4BFD-1657-4839-AFDF-B0BF0E55DD6D}" type="slidenum">
              <a:rPr lang="es-ES" smtClean="0"/>
              <a:t>‹Nº›</a:t>
            </a:fld>
            <a:endParaRPr lang="es-ES"/>
          </a:p>
        </p:txBody>
      </p:sp>
      <p:sp>
        <p:nvSpPr>
          <p:cNvPr id="10" name="9 Rectángulo"/>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Elipse"/>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8 Elipse"/>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7D652332-4B90-4425-8A4F-A02E07432E58}" type="datetime1">
              <a:rPr lang="es-ES" smtClean="0"/>
              <a:t>26/03/2020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44AB4BFD-1657-4839-AFDF-B0BF0E55DD6D}"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2BF84BE0-43EC-416E-957E-A3A1245FCFF1}" type="datetime1">
              <a:rPr lang="es-ES" smtClean="0"/>
              <a:t>26/03/2020</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44AB4BFD-1657-4839-AFDF-B0BF0E55DD6D}"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nchor="ct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67F84A9F-A0E8-4D3D-B624-58317376EE9D}" type="datetime1">
              <a:rPr lang="es-ES" smtClean="0"/>
              <a:t>26/03/2020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44AB4BFD-1657-4839-AFDF-B0BF0E55DD6D}"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4 Rectángulo"/>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Marcador de fecha"/>
          <p:cNvSpPr>
            <a:spLocks noGrp="1"/>
          </p:cNvSpPr>
          <p:nvPr>
            <p:ph type="dt" sz="half" idx="10"/>
          </p:nvPr>
        </p:nvSpPr>
        <p:spPr/>
        <p:txBody>
          <a:bodyPr/>
          <a:lstStyle/>
          <a:p>
            <a:fld id="{BB2C7C9F-BD3A-47A0-B299-21D1F2CA3E60}" type="datetime1">
              <a:rPr lang="es-ES" smtClean="0"/>
              <a:t>26/03/2020</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44AB4BFD-1657-4839-AFDF-B0BF0E55DD6D}" type="slidenum">
              <a:rPr lang="es-ES" smtClean="0"/>
              <a:t>‹Nº›</a:t>
            </a:fld>
            <a:endParaRPr lang="es-ES"/>
          </a:p>
        </p:txBody>
      </p:sp>
      <p:sp>
        <p:nvSpPr>
          <p:cNvPr id="6" name="5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0BD1DB9F-1254-4C7C-8EDC-492FA9A1FC52}" type="datetime1">
              <a:rPr lang="es-ES" smtClean="0"/>
              <a:t>26/03/2020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44AB4BFD-1657-4839-AFDF-B0BF0E55DD6D}"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5C6F76C0-33D3-46B3-8739-01224630B279}" type="datetime1">
              <a:rPr lang="es-ES" smtClean="0"/>
              <a:t>26/03/2020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44AB4BFD-1657-4839-AFDF-B0BF0E55DD6D}" type="slidenum">
              <a:rPr lang="es-ES" smtClean="0"/>
              <a:t>‹Nº›</a:t>
            </a:fld>
            <a:endParaRPr lang="es-ES"/>
          </a:p>
        </p:txBody>
      </p:sp>
      <p:sp>
        <p:nvSpPr>
          <p:cNvPr id="8" name="7 Rectángulo"/>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Marcador de posición de imagen"/>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s-ES" smtClean="0"/>
              <a:t>Haga clic en el icono para agregar una imagen</a:t>
            </a:r>
            <a:endParaRPr kumimoji="0" lang="en-US" dirty="0"/>
          </a:p>
        </p:txBody>
      </p:sp>
      <p:sp>
        <p:nvSpPr>
          <p:cNvPr id="9" name="8 Proceso"/>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Proceso"/>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3 Marcador de texto"/>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ircular"/>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Elipse"/>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Anillo"/>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4 Marcador de título"/>
          <p:cNvSpPr>
            <a:spLocks noGrp="1"/>
          </p:cNvSpPr>
          <p:nvPr>
            <p:ph type="title"/>
          </p:nvPr>
        </p:nvSpPr>
        <p:spPr>
          <a:xfrm>
            <a:off x="1435608" y="274638"/>
            <a:ext cx="7498080" cy="1143000"/>
          </a:xfrm>
          <a:prstGeom prst="rect">
            <a:avLst/>
          </a:prstGeom>
        </p:spPr>
        <p:txBody>
          <a:bodyPr anchor="ctr">
            <a:normAutofit/>
          </a:bodyPr>
          <a:lstStyle/>
          <a:p>
            <a:r>
              <a:rPr kumimoji="0" lang="es-ES" smtClean="0"/>
              <a:t>Haga clic para modificar el estilo de título del patrón</a:t>
            </a:r>
            <a:endParaRPr kumimoji="0" lang="en-US"/>
          </a:p>
        </p:txBody>
      </p:sp>
      <p:sp>
        <p:nvSpPr>
          <p:cNvPr id="9" name="8 Marcador de texto"/>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C1D41E8-A4D7-419A-AA32-47767755400D}" type="datetime1">
              <a:rPr lang="es-ES" smtClean="0"/>
              <a:t>26/03/2020</a:t>
            </a:fld>
            <a:endParaRPr lang="es-ES"/>
          </a:p>
        </p:txBody>
      </p:sp>
      <p:sp>
        <p:nvSpPr>
          <p:cNvPr id="10" name="9 Marcador de pie de página"/>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s-ES"/>
          </a:p>
        </p:txBody>
      </p:sp>
      <p:sp>
        <p:nvSpPr>
          <p:cNvPr id="22" name="21 Marcador de número de diapositiva"/>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4AB4BFD-1657-4839-AFDF-B0BF0E55DD6D}" type="slidenum">
              <a:rPr lang="es-ES" smtClean="0"/>
              <a:t>‹Nº›</a:t>
            </a:fld>
            <a:endParaRPr lang="es-ES"/>
          </a:p>
        </p:txBody>
      </p:sp>
      <p:sp>
        <p:nvSpPr>
          <p:cNvPr id="15" name="14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w3schools.com/jsref/tryit.asp?filename=tryjsref_document_queryselector_clas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59632" y="4293096"/>
            <a:ext cx="7406640" cy="1472184"/>
          </a:xfrm>
        </p:spPr>
        <p:txBody>
          <a:bodyPr/>
          <a:lstStyle/>
          <a:p>
            <a:pPr algn="ctr"/>
            <a:r>
              <a:rPr lang="es-ES" dirty="0" smtClean="0"/>
              <a:t>Modelo de Objetos del Documento en JavaScript</a:t>
            </a:r>
            <a:endParaRPr lang="es-ES" dirty="0"/>
          </a:p>
        </p:txBody>
      </p:sp>
      <p:pic>
        <p:nvPicPr>
          <p:cNvPr id="3" name="Picture 2" descr="Resultado de imagen de js logo ofic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464" y="1052736"/>
            <a:ext cx="3453200"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8695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43608" y="737320"/>
            <a:ext cx="7890080" cy="5860032"/>
          </a:xfrm>
        </p:spPr>
        <p:txBody>
          <a:bodyPr>
            <a:normAutofit lnSpcReduction="10000"/>
          </a:bodyPr>
          <a:lstStyle/>
          <a:p>
            <a:pPr marL="82296" indent="0">
              <a:buNone/>
            </a:pPr>
            <a:r>
              <a:rPr lang="es-ES" sz="3000" dirty="0" smtClean="0"/>
              <a:t>Cuando </a:t>
            </a:r>
            <a:r>
              <a:rPr lang="es-ES" sz="3000" dirty="0"/>
              <a:t>se quiere acceder a un nodo específico, es mucho más rápido acceder directamente a ese nodo y no llegar hasta él descendiendo a través de todos sus nodos padre</a:t>
            </a:r>
            <a:r>
              <a:rPr lang="es-ES" sz="3000" dirty="0" smtClean="0"/>
              <a:t>.</a:t>
            </a:r>
          </a:p>
          <a:p>
            <a:pPr lvl="1"/>
            <a:r>
              <a:rPr lang="es-ES" sz="3000" b="1" dirty="0" err="1"/>
              <a:t>getElementsByName</a:t>
            </a:r>
            <a:r>
              <a:rPr lang="es-ES" sz="3000" b="1" dirty="0" smtClean="0"/>
              <a:t>()</a:t>
            </a:r>
          </a:p>
          <a:p>
            <a:pPr lvl="1"/>
            <a:r>
              <a:rPr lang="es-ES" sz="3000" b="1" dirty="0" err="1"/>
              <a:t>getElementsByTagName</a:t>
            </a:r>
            <a:r>
              <a:rPr lang="es-ES" sz="3000" b="1" dirty="0" smtClean="0"/>
              <a:t>()</a:t>
            </a:r>
          </a:p>
          <a:p>
            <a:pPr lvl="1"/>
            <a:r>
              <a:rPr lang="es-ES" sz="3000" b="1" dirty="0" err="1"/>
              <a:t>getElementById</a:t>
            </a:r>
            <a:r>
              <a:rPr lang="es-ES" sz="3000" b="1" dirty="0" smtClean="0"/>
              <a:t>()</a:t>
            </a:r>
          </a:p>
          <a:p>
            <a:pPr lvl="1"/>
            <a:r>
              <a:rPr lang="es-ES" sz="3000" b="1" dirty="0" err="1" smtClean="0"/>
              <a:t>getElementsByClassName</a:t>
            </a:r>
            <a:r>
              <a:rPr lang="es-ES" sz="3000" b="1" dirty="0" smtClean="0"/>
              <a:t>()</a:t>
            </a:r>
          </a:p>
          <a:p>
            <a:pPr lvl="1"/>
            <a:r>
              <a:rPr lang="es-ES" sz="3000" b="1" dirty="0" err="1" smtClean="0"/>
              <a:t>querySelector</a:t>
            </a:r>
            <a:r>
              <a:rPr lang="es-ES" sz="3000" b="1" dirty="0" smtClean="0"/>
              <a:t>()</a:t>
            </a:r>
            <a:endParaRPr lang="es-ES" sz="3000" b="1" dirty="0" smtClean="0"/>
          </a:p>
          <a:p>
            <a:pPr marL="82296" indent="0">
              <a:buNone/>
            </a:pPr>
            <a:r>
              <a:rPr lang="es-ES" sz="3000" dirty="0" smtClean="0"/>
              <a:t>Veamos </a:t>
            </a:r>
            <a:r>
              <a:rPr lang="es-ES" sz="3000" dirty="0"/>
              <a:t>las diferentes formas de acceso a los elementos del siguiente trozo de código XHTML</a:t>
            </a:r>
            <a:r>
              <a:rPr lang="es-ES" sz="3000" dirty="0" smtClean="0"/>
              <a:t>:</a:t>
            </a:r>
            <a:endParaRPr lang="es-ES" sz="3000" dirty="0"/>
          </a:p>
          <a:p>
            <a:pPr marL="82296" indent="0">
              <a:buNone/>
            </a:pPr>
            <a:r>
              <a:rPr lang="es-ES" sz="1800" dirty="0">
                <a:latin typeface="Courier New" panose="02070309020205020404" pitchFamily="49" charset="0"/>
                <a:cs typeface="Courier New" panose="02070309020205020404" pitchFamily="49" charset="0"/>
              </a:rPr>
              <a:t>&lt;input </a:t>
            </a:r>
            <a:r>
              <a:rPr lang="es-ES" sz="1800" dirty="0" err="1">
                <a:latin typeface="Courier New" panose="02070309020205020404" pitchFamily="49" charset="0"/>
                <a:cs typeface="Courier New" panose="02070309020205020404" pitchFamily="49" charset="0"/>
              </a:rPr>
              <a:t>type</a:t>
            </a:r>
            <a:r>
              <a:rPr lang="es-ES" sz="1800" dirty="0">
                <a:latin typeface="Courier New" panose="02070309020205020404" pitchFamily="49" charset="0"/>
                <a:cs typeface="Courier New" panose="02070309020205020404" pitchFamily="49" charset="0"/>
              </a:rPr>
              <a:t>="</a:t>
            </a:r>
            <a:r>
              <a:rPr lang="es-ES" sz="1800" dirty="0" err="1">
                <a:latin typeface="Courier New" panose="02070309020205020404" pitchFamily="49" charset="0"/>
                <a:cs typeface="Courier New" panose="02070309020205020404" pitchFamily="49" charset="0"/>
              </a:rPr>
              <a:t>text</a:t>
            </a:r>
            <a:r>
              <a:rPr lang="es-ES" sz="1800" dirty="0">
                <a:latin typeface="Courier New" panose="02070309020205020404" pitchFamily="49" charset="0"/>
                <a:cs typeface="Courier New" panose="02070309020205020404" pitchFamily="49" charset="0"/>
              </a:rPr>
              <a:t>" id="apellidos" </a:t>
            </a:r>
            <a:r>
              <a:rPr lang="es-ES" sz="1800" dirty="0" err="1">
                <a:latin typeface="Courier New" panose="02070309020205020404" pitchFamily="49" charset="0"/>
                <a:cs typeface="Courier New" panose="02070309020205020404" pitchFamily="49" charset="0"/>
              </a:rPr>
              <a:t>name</a:t>
            </a:r>
            <a:r>
              <a:rPr lang="es-ES" sz="1800" dirty="0">
                <a:latin typeface="Courier New" panose="02070309020205020404" pitchFamily="49" charset="0"/>
                <a:cs typeface="Courier New" panose="02070309020205020404" pitchFamily="49" charset="0"/>
              </a:rPr>
              <a:t>="apellidos" /&gt;</a:t>
            </a:r>
          </a:p>
          <a:p>
            <a:pPr marL="402336" lvl="1" indent="0">
              <a:buNone/>
            </a:pPr>
            <a:endParaRPr lang="es-ES" b="1" dirty="0" smtClean="0"/>
          </a:p>
          <a:p>
            <a:pPr marL="402336" lvl="1" indent="0">
              <a:buNone/>
            </a:pPr>
            <a:endParaRPr lang="es-ES" b="1" dirty="0"/>
          </a:p>
          <a:p>
            <a:pPr lvl="1"/>
            <a:endParaRPr lang="es-ES" b="1" dirty="0"/>
          </a:p>
          <a:p>
            <a:pPr lvl="1"/>
            <a:endParaRPr lang="es-ES" b="1" dirty="0"/>
          </a:p>
          <a:p>
            <a:pPr lvl="1"/>
            <a:endParaRPr lang="es-ES" dirty="0" smtClean="0"/>
          </a:p>
          <a:p>
            <a:pPr lvl="1"/>
            <a:endParaRPr lang="es-ES" dirty="0"/>
          </a:p>
        </p:txBody>
      </p:sp>
      <p:sp>
        <p:nvSpPr>
          <p:cNvPr id="4" name="1 Título"/>
          <p:cNvSpPr txBox="1">
            <a:spLocks/>
          </p:cNvSpPr>
          <p:nvPr/>
        </p:nvSpPr>
        <p:spPr>
          <a:xfrm>
            <a:off x="1043608" y="116632"/>
            <a:ext cx="7818072" cy="620688"/>
          </a:xfrm>
          <a:prstGeom prst="rect">
            <a:avLst/>
          </a:prstGeom>
        </p:spPr>
        <p:txBody>
          <a:bodyPr anchor="ctr">
            <a:normAutofit fontScale="90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s-ES" smtClean="0"/>
              <a:t>Acceso a los nodos</a:t>
            </a:r>
            <a:endParaRPr lang="es-ES" dirty="0"/>
          </a:p>
        </p:txBody>
      </p:sp>
      <p:sp>
        <p:nvSpPr>
          <p:cNvPr id="2" name="1 Marcador de número de diapositiva"/>
          <p:cNvSpPr>
            <a:spLocks noGrp="1"/>
          </p:cNvSpPr>
          <p:nvPr>
            <p:ph type="sldNum" sz="quarter" idx="12"/>
          </p:nvPr>
        </p:nvSpPr>
        <p:spPr/>
        <p:txBody>
          <a:bodyPr/>
          <a:lstStyle/>
          <a:p>
            <a:fld id="{44AB4BFD-1657-4839-AFDF-B0BF0E55DD6D}" type="slidenum">
              <a:rPr lang="es-ES" smtClean="0"/>
              <a:t>10</a:t>
            </a:fld>
            <a:endParaRPr lang="es-ES"/>
          </a:p>
        </p:txBody>
      </p:sp>
    </p:spTree>
    <p:extLst>
      <p:ext uri="{BB962C8B-B14F-4D97-AF65-F5344CB8AC3E}">
        <p14:creationId xmlns:p14="http://schemas.microsoft.com/office/powerpoint/2010/main" val="968457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116632"/>
            <a:ext cx="7818072" cy="562074"/>
          </a:xfrm>
        </p:spPr>
        <p:txBody>
          <a:bodyPr>
            <a:normAutofit fontScale="90000"/>
          </a:bodyPr>
          <a:lstStyle/>
          <a:p>
            <a:r>
              <a:rPr lang="es-ES" dirty="0" smtClean="0"/>
              <a:t>Acceso a los nodos </a:t>
            </a:r>
            <a:r>
              <a:rPr lang="es-ES" sz="3100" dirty="0" smtClean="0"/>
              <a:t>(</a:t>
            </a:r>
            <a:r>
              <a:rPr lang="es-ES" sz="3100" dirty="0" err="1" smtClean="0"/>
              <a:t>getElementsByName</a:t>
            </a:r>
            <a:r>
              <a:rPr lang="es-ES" sz="3100" dirty="0" smtClean="0"/>
              <a:t>)</a:t>
            </a:r>
            <a:endParaRPr lang="es-ES" dirty="0"/>
          </a:p>
        </p:txBody>
      </p:sp>
      <p:sp>
        <p:nvSpPr>
          <p:cNvPr id="3" name="2 Marcador de contenido"/>
          <p:cNvSpPr>
            <a:spLocks noGrp="1"/>
          </p:cNvSpPr>
          <p:nvPr>
            <p:ph idx="1"/>
          </p:nvPr>
        </p:nvSpPr>
        <p:spPr>
          <a:xfrm>
            <a:off x="1115616" y="692696"/>
            <a:ext cx="7776864" cy="6048672"/>
          </a:xfrm>
        </p:spPr>
        <p:txBody>
          <a:bodyPr>
            <a:noAutofit/>
          </a:bodyPr>
          <a:lstStyle/>
          <a:p>
            <a:r>
              <a:rPr lang="es-ES" sz="2400" b="1" dirty="0" err="1" smtClean="0"/>
              <a:t>getElementsByName</a:t>
            </a:r>
            <a:r>
              <a:rPr lang="es-ES" sz="2400" b="1" dirty="0"/>
              <a:t>()</a:t>
            </a:r>
          </a:p>
          <a:p>
            <a:pPr marL="82296" indent="0">
              <a:buNone/>
            </a:pPr>
            <a:r>
              <a:rPr lang="es-ES" sz="2000" dirty="0"/>
              <a:t>Esta función obtiene una colección con todos los elementos de la página XHTML cuyo atributo </a:t>
            </a:r>
            <a:r>
              <a:rPr lang="es-ES" sz="2000" dirty="0" err="1"/>
              <a:t>name</a:t>
            </a:r>
            <a:r>
              <a:rPr lang="es-ES" sz="2000" dirty="0"/>
              <a:t> coincida con el indicado como parámetro.</a:t>
            </a:r>
          </a:p>
          <a:p>
            <a:pPr marL="82296" indent="0">
              <a:buNone/>
            </a:pPr>
            <a:r>
              <a:rPr lang="es-ES" sz="2000" dirty="0" err="1">
                <a:latin typeface="Courier New" panose="02070309020205020404" pitchFamily="49" charset="0"/>
                <a:cs typeface="Courier New" panose="02070309020205020404" pitchFamily="49" charset="0"/>
              </a:rPr>
              <a:t>var</a:t>
            </a:r>
            <a:r>
              <a:rPr lang="es-ES" sz="2000" dirty="0">
                <a:latin typeface="Courier New" panose="02070309020205020404" pitchFamily="49" charset="0"/>
                <a:cs typeface="Courier New" panose="02070309020205020404" pitchFamily="49" charset="0"/>
              </a:rPr>
              <a:t> elementos = </a:t>
            </a:r>
            <a:r>
              <a:rPr lang="es-ES" sz="2000" dirty="0" err="1">
                <a:latin typeface="Courier New" panose="02070309020205020404" pitchFamily="49" charset="0"/>
                <a:cs typeface="Courier New" panose="02070309020205020404" pitchFamily="49" charset="0"/>
              </a:rPr>
              <a:t>document.getElementsByName</a:t>
            </a:r>
            <a:r>
              <a:rPr lang="es-ES" sz="2000" dirty="0">
                <a:latin typeface="Courier New" panose="02070309020205020404" pitchFamily="49" charset="0"/>
                <a:cs typeface="Courier New" panose="02070309020205020404" pitchFamily="49" charset="0"/>
              </a:rPr>
              <a:t>("apellidos</a:t>
            </a:r>
            <a:r>
              <a:rPr lang="es-ES" sz="2000" dirty="0" smtClean="0">
                <a:latin typeface="Courier New" panose="02070309020205020404" pitchFamily="49" charset="0"/>
                <a:cs typeface="Courier New" panose="02070309020205020404" pitchFamily="49" charset="0"/>
              </a:rPr>
              <a:t>")[0];</a:t>
            </a:r>
            <a:endParaRPr lang="es-ES" sz="2000" dirty="0">
              <a:latin typeface="Courier New" panose="02070309020205020404" pitchFamily="49" charset="0"/>
              <a:cs typeface="Courier New" panose="02070309020205020404" pitchFamily="49" charset="0"/>
            </a:endParaRPr>
          </a:p>
          <a:p>
            <a:pPr marL="82296" indent="0">
              <a:buNone/>
            </a:pPr>
            <a:r>
              <a:rPr lang="es-ES" sz="2000" dirty="0" smtClean="0"/>
              <a:t>Si tuviéramos </a:t>
            </a:r>
            <a:r>
              <a:rPr lang="es-ES" sz="2000" dirty="0"/>
              <a:t>3 elementos con el atributo </a:t>
            </a:r>
            <a:r>
              <a:rPr lang="es-ES" sz="2000" dirty="0" err="1"/>
              <a:t>name</a:t>
            </a:r>
            <a:r>
              <a:rPr lang="es-ES" sz="2000" dirty="0"/>
              <a:t>="apellidos", para acceder al segundo elemento haríamos: </a:t>
            </a:r>
          </a:p>
          <a:p>
            <a:pPr marL="82296" indent="0">
              <a:buNone/>
            </a:pPr>
            <a:r>
              <a:rPr lang="es-ES" sz="2000" dirty="0" err="1">
                <a:latin typeface="Courier New" panose="02070309020205020404" pitchFamily="49" charset="0"/>
                <a:cs typeface="Courier New" panose="02070309020205020404" pitchFamily="49" charset="0"/>
              </a:rPr>
              <a:t>var</a:t>
            </a:r>
            <a:r>
              <a:rPr lang="es-ES" sz="2000" dirty="0">
                <a:latin typeface="Courier New" panose="02070309020205020404" pitchFamily="49" charset="0"/>
                <a:cs typeface="Courier New" panose="02070309020205020404" pitchFamily="49" charset="0"/>
              </a:rPr>
              <a:t> segundo = </a:t>
            </a:r>
            <a:r>
              <a:rPr lang="es-ES" sz="2000" dirty="0" err="1">
                <a:latin typeface="Courier New" panose="02070309020205020404" pitchFamily="49" charset="0"/>
                <a:cs typeface="Courier New" panose="02070309020205020404" pitchFamily="49" charset="0"/>
              </a:rPr>
              <a:t>document.getElementsByName</a:t>
            </a:r>
            <a:r>
              <a:rPr lang="es-ES" sz="2000" dirty="0">
                <a:latin typeface="Courier New" panose="02070309020205020404" pitchFamily="49" charset="0"/>
                <a:cs typeface="Courier New" panose="02070309020205020404" pitchFamily="49" charset="0"/>
              </a:rPr>
              <a:t>("apellidos")[1]; </a:t>
            </a:r>
          </a:p>
          <a:p>
            <a:pPr marL="82296" indent="0">
              <a:buNone/>
            </a:pPr>
            <a:r>
              <a:rPr lang="es-ES" sz="2000" dirty="0" smtClean="0"/>
              <a:t>Las colecciones de elementos se pueden recorrer fácilmente empleando un bucle,</a:t>
            </a:r>
          </a:p>
          <a:p>
            <a:pPr marL="82296" indent="0">
              <a:buNone/>
            </a:pPr>
            <a:r>
              <a:rPr lang="es-ES" sz="1800" dirty="0" err="1" smtClean="0">
                <a:latin typeface="Courier New" panose="02070309020205020404" pitchFamily="49" charset="0"/>
                <a:cs typeface="Courier New" panose="02070309020205020404" pitchFamily="49" charset="0"/>
              </a:rPr>
              <a:t>for</a:t>
            </a:r>
            <a:r>
              <a:rPr lang="es-ES" sz="1800" dirty="0" smtClean="0">
                <a:latin typeface="Courier New" panose="02070309020205020404" pitchFamily="49" charset="0"/>
                <a:cs typeface="Courier New" panose="02070309020205020404" pitchFamily="49" charset="0"/>
              </a:rPr>
              <a:t>(</a:t>
            </a:r>
            <a:r>
              <a:rPr lang="es-ES" sz="1800" dirty="0" err="1" smtClean="0">
                <a:latin typeface="Courier New" panose="02070309020205020404" pitchFamily="49" charset="0"/>
                <a:cs typeface="Courier New" panose="02070309020205020404" pitchFamily="49" charset="0"/>
              </a:rPr>
              <a:t>var</a:t>
            </a:r>
            <a:r>
              <a:rPr lang="es-ES" sz="1800" dirty="0">
                <a:latin typeface="Courier New" panose="02070309020205020404" pitchFamily="49" charset="0"/>
                <a:cs typeface="Courier New" panose="02070309020205020404" pitchFamily="49" charset="0"/>
              </a:rPr>
              <a:t> </a:t>
            </a:r>
            <a:r>
              <a:rPr lang="es-ES" sz="1800" dirty="0" smtClean="0">
                <a:latin typeface="Courier New" panose="02070309020205020404" pitchFamily="49" charset="0"/>
                <a:cs typeface="Courier New" panose="02070309020205020404" pitchFamily="49" charset="0"/>
              </a:rPr>
              <a:t> j=1;j&lt;</a:t>
            </a:r>
            <a:r>
              <a:rPr lang="es-ES" sz="1800" dirty="0" err="1" smtClean="0">
                <a:latin typeface="Courier New" panose="02070309020205020404" pitchFamily="49" charset="0"/>
                <a:cs typeface="Courier New" panose="02070309020205020404" pitchFamily="49" charset="0"/>
              </a:rPr>
              <a:t>document.getElementsByName</a:t>
            </a:r>
            <a:r>
              <a:rPr lang="es-ES" sz="1800" dirty="0">
                <a:latin typeface="Courier New" panose="02070309020205020404" pitchFamily="49" charset="0"/>
                <a:cs typeface="Courier New" panose="02070309020205020404" pitchFamily="49" charset="0"/>
              </a:rPr>
              <a:t>("apellidos").</a:t>
            </a:r>
            <a:r>
              <a:rPr lang="es-ES" sz="1800" dirty="0" err="1" smtClean="0">
                <a:latin typeface="Courier New" panose="02070309020205020404" pitchFamily="49" charset="0"/>
                <a:cs typeface="Courier New" panose="02070309020205020404" pitchFamily="49" charset="0"/>
              </a:rPr>
              <a:t>length;j</a:t>
            </a:r>
            <a:r>
              <a:rPr lang="es-ES" sz="1800" dirty="0" smtClean="0">
                <a:latin typeface="Courier New" panose="02070309020205020404" pitchFamily="49" charset="0"/>
                <a:cs typeface="Courier New" panose="02070309020205020404" pitchFamily="49" charset="0"/>
              </a:rPr>
              <a:t>++){ </a:t>
            </a:r>
            <a:endParaRPr lang="es-ES" sz="1800" dirty="0">
              <a:latin typeface="Courier New" panose="02070309020205020404" pitchFamily="49" charset="0"/>
              <a:cs typeface="Courier New" panose="02070309020205020404" pitchFamily="49" charset="0"/>
            </a:endParaRPr>
          </a:p>
          <a:p>
            <a:pPr marL="82296" indent="0">
              <a:buNone/>
            </a:pPr>
            <a:r>
              <a:rPr lang="es-ES" sz="1800" dirty="0">
                <a:latin typeface="Courier New" panose="02070309020205020404" pitchFamily="49" charset="0"/>
                <a:cs typeface="Courier New" panose="02070309020205020404" pitchFamily="49" charset="0"/>
              </a:rPr>
              <a:t>  </a:t>
            </a:r>
            <a:r>
              <a:rPr lang="es-ES" sz="1800" dirty="0" err="1" smtClean="0">
                <a:latin typeface="Courier New" panose="02070309020205020404" pitchFamily="49" charset="0"/>
                <a:cs typeface="Courier New" panose="02070309020205020404" pitchFamily="49" charset="0"/>
              </a:rPr>
              <a:t>var</a:t>
            </a:r>
            <a:r>
              <a:rPr lang="es-ES" sz="1800" dirty="0" smtClean="0">
                <a:latin typeface="Courier New" panose="02070309020205020404" pitchFamily="49" charset="0"/>
                <a:cs typeface="Courier New" panose="02070309020205020404" pitchFamily="49" charset="0"/>
              </a:rPr>
              <a:t> elemento=</a:t>
            </a:r>
            <a:r>
              <a:rPr lang="es-ES" sz="1800" dirty="0" err="1" smtClean="0">
                <a:latin typeface="Courier New" panose="02070309020205020404" pitchFamily="49" charset="0"/>
                <a:cs typeface="Courier New" panose="02070309020205020404" pitchFamily="49" charset="0"/>
              </a:rPr>
              <a:t>document.getElementsByName</a:t>
            </a:r>
            <a:r>
              <a:rPr lang="es-ES" sz="1800" dirty="0">
                <a:latin typeface="Courier New" panose="02070309020205020404" pitchFamily="49" charset="0"/>
                <a:cs typeface="Courier New" panose="02070309020205020404" pitchFamily="49" charset="0"/>
              </a:rPr>
              <a:t>("apellidos")[j</a:t>
            </a:r>
            <a:r>
              <a:rPr lang="es-ES" sz="1800" dirty="0" smtClean="0">
                <a:latin typeface="Courier New" panose="02070309020205020404" pitchFamily="49" charset="0"/>
                <a:cs typeface="Courier New" panose="02070309020205020404" pitchFamily="49" charset="0"/>
              </a:rPr>
              <a:t>];</a:t>
            </a:r>
          </a:p>
          <a:p>
            <a:pPr marL="82296" indent="0">
              <a:buNone/>
            </a:pPr>
            <a:r>
              <a:rPr lang="es-ES" sz="1800" dirty="0" smtClean="0">
                <a:latin typeface="Courier New" panose="02070309020205020404" pitchFamily="49" charset="0"/>
                <a:cs typeface="Courier New" panose="02070309020205020404" pitchFamily="49" charset="0"/>
              </a:rPr>
              <a:t>}</a:t>
            </a:r>
            <a:endParaRPr lang="es-ES" sz="1800" dirty="0">
              <a:latin typeface="Courier New" panose="02070309020205020404" pitchFamily="49" charset="0"/>
              <a:cs typeface="Courier New" panose="02070309020205020404" pitchFamily="49" charset="0"/>
            </a:endParaRPr>
          </a:p>
        </p:txBody>
      </p:sp>
      <p:sp>
        <p:nvSpPr>
          <p:cNvPr id="4" name="3 Marcador de número de diapositiva"/>
          <p:cNvSpPr>
            <a:spLocks noGrp="1"/>
          </p:cNvSpPr>
          <p:nvPr>
            <p:ph type="sldNum" sz="quarter" idx="12"/>
          </p:nvPr>
        </p:nvSpPr>
        <p:spPr/>
        <p:txBody>
          <a:bodyPr/>
          <a:lstStyle/>
          <a:p>
            <a:fld id="{44AB4BFD-1657-4839-AFDF-B0BF0E55DD6D}" type="slidenum">
              <a:rPr lang="es-ES" smtClean="0"/>
              <a:t>11</a:t>
            </a:fld>
            <a:endParaRPr lang="es-ES"/>
          </a:p>
        </p:txBody>
      </p:sp>
    </p:spTree>
    <p:extLst>
      <p:ext uri="{BB962C8B-B14F-4D97-AF65-F5344CB8AC3E}">
        <p14:creationId xmlns:p14="http://schemas.microsoft.com/office/powerpoint/2010/main" val="4048268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116632"/>
            <a:ext cx="7818072" cy="778098"/>
          </a:xfrm>
        </p:spPr>
        <p:txBody>
          <a:bodyPr>
            <a:normAutofit fontScale="90000"/>
          </a:bodyPr>
          <a:lstStyle/>
          <a:p>
            <a:r>
              <a:rPr lang="es-ES" dirty="0" smtClean="0"/>
              <a:t>Acceso a los nodos </a:t>
            </a:r>
            <a:r>
              <a:rPr lang="es-ES" sz="3600" dirty="0" smtClean="0"/>
              <a:t>(</a:t>
            </a:r>
            <a:r>
              <a:rPr lang="es-ES" sz="3600" dirty="0" err="1" smtClean="0"/>
              <a:t>getElementByTagName</a:t>
            </a:r>
            <a:r>
              <a:rPr lang="es-ES" sz="3600" dirty="0" smtClean="0"/>
              <a:t>, </a:t>
            </a:r>
            <a:r>
              <a:rPr lang="es-ES" sz="3600" dirty="0" err="1" smtClean="0"/>
              <a:t>getElementById</a:t>
            </a:r>
            <a:r>
              <a:rPr lang="es-ES" sz="3600" dirty="0" smtClean="0"/>
              <a:t>) </a:t>
            </a:r>
            <a:endParaRPr lang="es-ES" dirty="0"/>
          </a:p>
        </p:txBody>
      </p:sp>
      <p:sp>
        <p:nvSpPr>
          <p:cNvPr id="3" name="2 Marcador de contenido"/>
          <p:cNvSpPr>
            <a:spLocks noGrp="1"/>
          </p:cNvSpPr>
          <p:nvPr>
            <p:ph idx="1"/>
          </p:nvPr>
        </p:nvSpPr>
        <p:spPr>
          <a:xfrm>
            <a:off x="1115616" y="1124744"/>
            <a:ext cx="7818072" cy="5472608"/>
          </a:xfrm>
        </p:spPr>
        <p:txBody>
          <a:bodyPr>
            <a:noAutofit/>
          </a:bodyPr>
          <a:lstStyle/>
          <a:p>
            <a:r>
              <a:rPr lang="es-ES" sz="2000" b="1" dirty="0" err="1"/>
              <a:t>getElementsByTagName</a:t>
            </a:r>
            <a:r>
              <a:rPr lang="es-ES" sz="2000" b="1" dirty="0"/>
              <a:t>()</a:t>
            </a:r>
          </a:p>
          <a:p>
            <a:pPr marL="82296" indent="0">
              <a:buNone/>
            </a:pPr>
            <a:r>
              <a:rPr lang="es-ES" sz="2000" dirty="0"/>
              <a:t>Esta función es muy similar a la anterior y también devuelve una colección de elementos cuya etiqueta XHTML coincida con la que se pasa como parámetro. Por ejemplo:</a:t>
            </a:r>
          </a:p>
          <a:p>
            <a:pPr marL="82296" indent="0">
              <a:buNone/>
            </a:pPr>
            <a:r>
              <a:rPr lang="es-ES" sz="1800" dirty="0" err="1">
                <a:latin typeface="Courier New" panose="02070309020205020404" pitchFamily="49" charset="0"/>
                <a:cs typeface="Courier New" panose="02070309020205020404" pitchFamily="49" charset="0"/>
              </a:rPr>
              <a:t>var</a:t>
            </a:r>
            <a:r>
              <a:rPr lang="es-ES" sz="1800" dirty="0">
                <a:latin typeface="Courier New" panose="02070309020205020404" pitchFamily="49" charset="0"/>
                <a:cs typeface="Courier New" panose="02070309020205020404" pitchFamily="49" charset="0"/>
              </a:rPr>
              <a:t> elementos = </a:t>
            </a:r>
            <a:r>
              <a:rPr lang="es-ES" sz="1800" dirty="0" err="1">
                <a:latin typeface="Courier New" panose="02070309020205020404" pitchFamily="49" charset="0"/>
                <a:cs typeface="Courier New" panose="02070309020205020404" pitchFamily="49" charset="0"/>
              </a:rPr>
              <a:t>document.getElementsByTagName</a:t>
            </a:r>
            <a:r>
              <a:rPr lang="es-ES" sz="1800" dirty="0">
                <a:latin typeface="Courier New" panose="02070309020205020404" pitchFamily="49" charset="0"/>
                <a:cs typeface="Courier New" panose="02070309020205020404" pitchFamily="49" charset="0"/>
              </a:rPr>
              <a:t>("input");</a:t>
            </a:r>
          </a:p>
          <a:p>
            <a:pPr marL="82296" indent="0">
              <a:buNone/>
            </a:pPr>
            <a:r>
              <a:rPr lang="es-ES" sz="2000" dirty="0"/>
              <a:t>// Este </a:t>
            </a:r>
            <a:r>
              <a:rPr lang="es-ES" sz="2000" dirty="0" err="1"/>
              <a:t>array</a:t>
            </a:r>
            <a:r>
              <a:rPr lang="es-ES" sz="2000" dirty="0"/>
              <a:t> de elementos contendrá todos los elementos input del documento.</a:t>
            </a:r>
          </a:p>
          <a:p>
            <a:pPr marL="82296" indent="0">
              <a:buNone/>
            </a:pPr>
            <a:r>
              <a:rPr lang="es-ES" sz="1800" dirty="0" err="1">
                <a:latin typeface="Courier New" panose="02070309020205020404" pitchFamily="49" charset="0"/>
                <a:cs typeface="Courier New" panose="02070309020205020404" pitchFamily="49" charset="0"/>
              </a:rPr>
              <a:t>var</a:t>
            </a:r>
            <a:r>
              <a:rPr lang="es-ES" sz="1800" dirty="0">
                <a:latin typeface="Courier New" panose="02070309020205020404" pitchFamily="49" charset="0"/>
                <a:cs typeface="Courier New" panose="02070309020205020404" pitchFamily="49" charset="0"/>
              </a:rPr>
              <a:t> cuarto = </a:t>
            </a:r>
            <a:r>
              <a:rPr lang="es-ES" sz="1800" dirty="0" err="1">
                <a:latin typeface="Courier New" panose="02070309020205020404" pitchFamily="49" charset="0"/>
                <a:cs typeface="Courier New" panose="02070309020205020404" pitchFamily="49" charset="0"/>
              </a:rPr>
              <a:t>document.getElementsByTagName</a:t>
            </a:r>
            <a:r>
              <a:rPr lang="es-ES" sz="1800" dirty="0">
                <a:latin typeface="Courier New" panose="02070309020205020404" pitchFamily="49" charset="0"/>
                <a:cs typeface="Courier New" panose="02070309020205020404" pitchFamily="49" charset="0"/>
              </a:rPr>
              <a:t>("input")[3];</a:t>
            </a:r>
          </a:p>
          <a:p>
            <a:r>
              <a:rPr lang="es-ES" sz="2000" b="1" dirty="0" err="1" smtClean="0"/>
              <a:t>getElementById</a:t>
            </a:r>
            <a:r>
              <a:rPr lang="es-ES" sz="2000" b="1" dirty="0"/>
              <a:t>()</a:t>
            </a:r>
          </a:p>
          <a:p>
            <a:pPr marL="82296" indent="0">
              <a:buNone/>
            </a:pPr>
            <a:r>
              <a:rPr lang="es-ES" sz="2000" dirty="0"/>
              <a:t>Esta función es la más utilizada, ya que nos permite acceder directamente al elemento por su ID. Entre paréntesis escribiremos la cadena de texto con el ID del elemento. Es muy importante que los ID sean únicos en una misma página. La función nos devolverá únicamente el nodo buscado. Por ejemplo:</a:t>
            </a:r>
          </a:p>
          <a:p>
            <a:pPr marL="82296" indent="0">
              <a:buNone/>
            </a:pPr>
            <a:r>
              <a:rPr lang="es-ES" sz="1800" dirty="0" err="1">
                <a:latin typeface="Courier New" panose="02070309020205020404" pitchFamily="49" charset="0"/>
                <a:cs typeface="Courier New" panose="02070309020205020404" pitchFamily="49" charset="0"/>
              </a:rPr>
              <a:t>var</a:t>
            </a:r>
            <a:r>
              <a:rPr lang="es-ES" sz="1800" dirty="0">
                <a:latin typeface="Courier New" panose="02070309020205020404" pitchFamily="49" charset="0"/>
                <a:cs typeface="Courier New" panose="02070309020205020404" pitchFamily="49" charset="0"/>
              </a:rPr>
              <a:t> elemento= </a:t>
            </a:r>
            <a:r>
              <a:rPr lang="es-ES" sz="1800" dirty="0" err="1">
                <a:latin typeface="Courier New" panose="02070309020205020404" pitchFamily="49" charset="0"/>
                <a:cs typeface="Courier New" panose="02070309020205020404" pitchFamily="49" charset="0"/>
              </a:rPr>
              <a:t>document.getElementById</a:t>
            </a:r>
            <a:r>
              <a:rPr lang="es-ES" sz="1800" dirty="0">
                <a:latin typeface="Courier New" panose="02070309020205020404" pitchFamily="49" charset="0"/>
                <a:cs typeface="Courier New" panose="02070309020205020404" pitchFamily="49" charset="0"/>
              </a:rPr>
              <a:t>("apellidos</a:t>
            </a:r>
            <a:r>
              <a:rPr lang="es-ES" sz="1800" dirty="0" smtClean="0">
                <a:latin typeface="Courier New" panose="02070309020205020404" pitchFamily="49" charset="0"/>
                <a:cs typeface="Courier New" panose="02070309020205020404" pitchFamily="49" charset="0"/>
              </a:rPr>
              <a:t>");</a:t>
            </a:r>
            <a:endParaRPr lang="es-ES" sz="1800" dirty="0">
              <a:latin typeface="Courier New" panose="02070309020205020404" pitchFamily="49" charset="0"/>
              <a:cs typeface="Courier New" panose="02070309020205020404" pitchFamily="49" charset="0"/>
            </a:endParaRPr>
          </a:p>
        </p:txBody>
      </p:sp>
      <p:sp>
        <p:nvSpPr>
          <p:cNvPr id="4" name="3 Marcador de número de diapositiva"/>
          <p:cNvSpPr>
            <a:spLocks noGrp="1"/>
          </p:cNvSpPr>
          <p:nvPr>
            <p:ph type="sldNum" sz="quarter" idx="12"/>
          </p:nvPr>
        </p:nvSpPr>
        <p:spPr/>
        <p:txBody>
          <a:bodyPr/>
          <a:lstStyle/>
          <a:p>
            <a:fld id="{44AB4BFD-1657-4839-AFDF-B0BF0E55DD6D}" type="slidenum">
              <a:rPr lang="es-ES" smtClean="0"/>
              <a:t>12</a:t>
            </a:fld>
            <a:endParaRPr lang="es-ES"/>
          </a:p>
        </p:txBody>
      </p:sp>
    </p:spTree>
    <p:extLst>
      <p:ext uri="{BB962C8B-B14F-4D97-AF65-F5344CB8AC3E}">
        <p14:creationId xmlns:p14="http://schemas.microsoft.com/office/powerpoint/2010/main" val="2090273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115616" y="764704"/>
            <a:ext cx="7818072" cy="5904656"/>
          </a:xfrm>
        </p:spPr>
        <p:txBody>
          <a:bodyPr>
            <a:normAutofit fontScale="70000" lnSpcReduction="20000"/>
          </a:bodyPr>
          <a:lstStyle/>
          <a:p>
            <a:r>
              <a:rPr lang="es-ES" b="1" dirty="0" err="1" smtClean="0"/>
              <a:t>getElementsByClassName</a:t>
            </a:r>
            <a:r>
              <a:rPr lang="es-ES" b="1" dirty="0" smtClean="0"/>
              <a:t>() </a:t>
            </a:r>
          </a:p>
          <a:p>
            <a:pPr marL="82296" indent="0">
              <a:buNone/>
            </a:pPr>
            <a:r>
              <a:rPr lang="es-ES" sz="2900" dirty="0"/>
              <a:t>D</a:t>
            </a:r>
            <a:r>
              <a:rPr lang="es-ES" sz="2900" dirty="0" smtClean="0"/>
              <a:t>evuelve </a:t>
            </a:r>
            <a:r>
              <a:rPr lang="es-ES" sz="2900" b="1" dirty="0">
                <a:solidFill>
                  <a:srgbClr val="FF0000"/>
                </a:solidFill>
              </a:rPr>
              <a:t>una colección de todos los elementos en el documento con el nombre de clase </a:t>
            </a:r>
            <a:r>
              <a:rPr lang="es-ES" sz="2900" b="1" dirty="0" smtClean="0">
                <a:solidFill>
                  <a:srgbClr val="FF0000"/>
                </a:solidFill>
              </a:rPr>
              <a:t>especificado.</a:t>
            </a:r>
            <a:r>
              <a:rPr lang="es-ES" sz="2900" dirty="0" smtClean="0"/>
              <a:t> Se </a:t>
            </a:r>
            <a:r>
              <a:rPr lang="es-ES" sz="2900" dirty="0"/>
              <a:t>puede acceder a cada uno de los elementos a través de un </a:t>
            </a:r>
            <a:r>
              <a:rPr lang="es-ES" sz="2900" dirty="0" smtClean="0"/>
              <a:t>bucle </a:t>
            </a:r>
            <a:r>
              <a:rPr lang="es-ES" sz="2900" dirty="0"/>
              <a:t>e ir realizando las modificaciones oportunas sobre el elemento que contiene dicha clase. </a:t>
            </a:r>
            <a:r>
              <a:rPr lang="es-ES" sz="2900" dirty="0" smtClean="0"/>
              <a:t> Puede no ser </a:t>
            </a:r>
            <a:r>
              <a:rPr lang="es-ES" sz="2900" dirty="0"/>
              <a:t>compatible que algunas versiones antiguas de </a:t>
            </a:r>
            <a:r>
              <a:rPr lang="es-ES" sz="2900" dirty="0" smtClean="0"/>
              <a:t>navegadores (como IE por ejemplo).</a:t>
            </a:r>
          </a:p>
          <a:p>
            <a:pPr marL="82296" indent="0">
              <a:buNone/>
            </a:pPr>
            <a:r>
              <a:rPr lang="es-ES" sz="2300" dirty="0">
                <a:latin typeface="Courier New" panose="02070309020205020404" pitchFamily="49" charset="0"/>
                <a:cs typeface="Courier New" panose="02070309020205020404" pitchFamily="49" charset="0"/>
              </a:rPr>
              <a:t>&lt;!DOCTYPE </a:t>
            </a:r>
            <a:r>
              <a:rPr lang="es-ES" sz="2300" dirty="0" err="1">
                <a:latin typeface="Courier New" panose="02070309020205020404" pitchFamily="49" charset="0"/>
                <a:cs typeface="Courier New" panose="02070309020205020404" pitchFamily="49" charset="0"/>
              </a:rPr>
              <a:t>html</a:t>
            </a:r>
            <a:r>
              <a:rPr lang="es-ES" sz="2300" dirty="0" smtClean="0">
                <a:latin typeface="Courier New" panose="02070309020205020404" pitchFamily="49" charset="0"/>
                <a:cs typeface="Courier New" panose="02070309020205020404" pitchFamily="49" charset="0"/>
              </a:rPr>
              <a:t>&gt;&lt;</a:t>
            </a:r>
            <a:r>
              <a:rPr lang="es-ES" sz="2300" dirty="0" err="1">
                <a:latin typeface="Courier New" panose="02070309020205020404" pitchFamily="49" charset="0"/>
                <a:cs typeface="Courier New" panose="02070309020205020404" pitchFamily="49" charset="0"/>
              </a:rPr>
              <a:t>html</a:t>
            </a:r>
            <a:r>
              <a:rPr lang="es-ES" sz="2300" dirty="0" smtClean="0">
                <a:latin typeface="Courier New" panose="02070309020205020404" pitchFamily="49" charset="0"/>
                <a:cs typeface="Courier New" panose="02070309020205020404" pitchFamily="49" charset="0"/>
              </a:rPr>
              <a:t>&gt;&lt;</a:t>
            </a:r>
            <a:r>
              <a:rPr lang="es-ES" sz="2300" dirty="0" err="1">
                <a:latin typeface="Courier New" panose="02070309020205020404" pitchFamily="49" charset="0"/>
                <a:cs typeface="Courier New" panose="02070309020205020404" pitchFamily="49" charset="0"/>
              </a:rPr>
              <a:t>body</a:t>
            </a:r>
            <a:r>
              <a:rPr lang="es-ES" sz="2300" dirty="0">
                <a:latin typeface="Courier New" panose="02070309020205020404" pitchFamily="49" charset="0"/>
                <a:cs typeface="Courier New" panose="02070309020205020404" pitchFamily="49" charset="0"/>
              </a:rPr>
              <a:t>&gt;</a:t>
            </a:r>
          </a:p>
          <a:p>
            <a:pPr marL="82296" indent="0">
              <a:buNone/>
            </a:pPr>
            <a:r>
              <a:rPr lang="es-ES" sz="2300" dirty="0" smtClean="0">
                <a:latin typeface="Courier New" panose="02070309020205020404" pitchFamily="49" charset="0"/>
                <a:cs typeface="Courier New" panose="02070309020205020404" pitchFamily="49" charset="0"/>
              </a:rPr>
              <a:t>&lt;</a:t>
            </a:r>
            <a:r>
              <a:rPr lang="es-ES" sz="2300" dirty="0" err="1">
                <a:latin typeface="Courier New" panose="02070309020205020404" pitchFamily="49" charset="0"/>
                <a:cs typeface="Courier New" panose="02070309020205020404" pitchFamily="49" charset="0"/>
              </a:rPr>
              <a:t>ul</a:t>
            </a:r>
            <a:r>
              <a:rPr lang="es-ES" sz="2300" dirty="0">
                <a:latin typeface="Courier New" panose="02070309020205020404" pitchFamily="49" charset="0"/>
                <a:cs typeface="Courier New" panose="02070309020205020404" pitchFamily="49" charset="0"/>
              </a:rPr>
              <a:t> </a:t>
            </a:r>
            <a:r>
              <a:rPr lang="es-ES" sz="2300" dirty="0" err="1">
                <a:latin typeface="Courier New" panose="02070309020205020404" pitchFamily="49" charset="0"/>
                <a:cs typeface="Courier New" panose="02070309020205020404" pitchFamily="49" charset="0"/>
              </a:rPr>
              <a:t>class</a:t>
            </a:r>
            <a:r>
              <a:rPr lang="es-ES" sz="2300" dirty="0">
                <a:latin typeface="Courier New" panose="02070309020205020404" pitchFamily="49" charset="0"/>
                <a:cs typeface="Courier New" panose="02070309020205020404" pitchFamily="49" charset="0"/>
              </a:rPr>
              <a:t>="</a:t>
            </a:r>
            <a:r>
              <a:rPr lang="es-ES" sz="2300" dirty="0" err="1">
                <a:latin typeface="Courier New" panose="02070309020205020404" pitchFamily="49" charset="0"/>
                <a:cs typeface="Courier New" panose="02070309020205020404" pitchFamily="49" charset="0"/>
              </a:rPr>
              <a:t>example</a:t>
            </a:r>
            <a:r>
              <a:rPr lang="es-ES" sz="2300" dirty="0">
                <a:latin typeface="Courier New" panose="02070309020205020404" pitchFamily="49" charset="0"/>
                <a:cs typeface="Courier New" panose="02070309020205020404" pitchFamily="49" charset="0"/>
              </a:rPr>
              <a:t>"&gt;</a:t>
            </a:r>
          </a:p>
          <a:p>
            <a:pPr marL="82296" indent="0">
              <a:buNone/>
            </a:pPr>
            <a:r>
              <a:rPr lang="es-ES" sz="2300" dirty="0">
                <a:latin typeface="Courier New" panose="02070309020205020404" pitchFamily="49" charset="0"/>
                <a:cs typeface="Courier New" panose="02070309020205020404" pitchFamily="49" charset="0"/>
              </a:rPr>
              <a:t>  &lt;li </a:t>
            </a:r>
            <a:r>
              <a:rPr lang="es-ES" sz="2300" dirty="0" err="1">
                <a:latin typeface="Courier New" panose="02070309020205020404" pitchFamily="49" charset="0"/>
                <a:cs typeface="Courier New" panose="02070309020205020404" pitchFamily="49" charset="0"/>
              </a:rPr>
              <a:t>class</a:t>
            </a:r>
            <a:r>
              <a:rPr lang="es-ES" sz="2300" dirty="0">
                <a:latin typeface="Courier New" panose="02070309020205020404" pitchFamily="49" charset="0"/>
                <a:cs typeface="Courier New" panose="02070309020205020404" pitchFamily="49" charset="0"/>
              </a:rPr>
              <a:t>="</a:t>
            </a:r>
            <a:r>
              <a:rPr lang="es-ES" sz="2300" dirty="0" err="1">
                <a:latin typeface="Courier New" panose="02070309020205020404" pitchFamily="49" charset="0"/>
                <a:cs typeface="Courier New" panose="02070309020205020404" pitchFamily="49" charset="0"/>
              </a:rPr>
              <a:t>child</a:t>
            </a:r>
            <a:r>
              <a:rPr lang="es-ES" sz="2300" dirty="0">
                <a:latin typeface="Courier New" panose="02070309020205020404" pitchFamily="49" charset="0"/>
                <a:cs typeface="Courier New" panose="02070309020205020404" pitchFamily="49" charset="0"/>
              </a:rPr>
              <a:t>"&gt;</a:t>
            </a:r>
            <a:r>
              <a:rPr lang="es-ES" sz="2300" dirty="0" err="1">
                <a:latin typeface="Courier New" panose="02070309020205020404" pitchFamily="49" charset="0"/>
                <a:cs typeface="Courier New" panose="02070309020205020404" pitchFamily="49" charset="0"/>
              </a:rPr>
              <a:t>Coffee</a:t>
            </a:r>
            <a:r>
              <a:rPr lang="es-ES" sz="2300" dirty="0">
                <a:latin typeface="Courier New" panose="02070309020205020404" pitchFamily="49" charset="0"/>
                <a:cs typeface="Courier New" panose="02070309020205020404" pitchFamily="49" charset="0"/>
              </a:rPr>
              <a:t>&lt;/li&gt;</a:t>
            </a:r>
          </a:p>
          <a:p>
            <a:pPr marL="82296" indent="0">
              <a:buNone/>
            </a:pPr>
            <a:r>
              <a:rPr lang="es-ES" sz="2300" dirty="0">
                <a:latin typeface="Courier New" panose="02070309020205020404" pitchFamily="49" charset="0"/>
                <a:cs typeface="Courier New" panose="02070309020205020404" pitchFamily="49" charset="0"/>
              </a:rPr>
              <a:t>  &lt;li </a:t>
            </a:r>
            <a:r>
              <a:rPr lang="es-ES" sz="2300" dirty="0" err="1">
                <a:latin typeface="Courier New" panose="02070309020205020404" pitchFamily="49" charset="0"/>
                <a:cs typeface="Courier New" panose="02070309020205020404" pitchFamily="49" charset="0"/>
              </a:rPr>
              <a:t>class</a:t>
            </a:r>
            <a:r>
              <a:rPr lang="es-ES" sz="2300" dirty="0">
                <a:latin typeface="Courier New" panose="02070309020205020404" pitchFamily="49" charset="0"/>
                <a:cs typeface="Courier New" panose="02070309020205020404" pitchFamily="49" charset="0"/>
              </a:rPr>
              <a:t>="</a:t>
            </a:r>
            <a:r>
              <a:rPr lang="es-ES" sz="2300" dirty="0" err="1">
                <a:latin typeface="Courier New" panose="02070309020205020404" pitchFamily="49" charset="0"/>
                <a:cs typeface="Courier New" panose="02070309020205020404" pitchFamily="49" charset="0"/>
              </a:rPr>
              <a:t>child</a:t>
            </a:r>
            <a:r>
              <a:rPr lang="es-ES" sz="2300" dirty="0">
                <a:latin typeface="Courier New" panose="02070309020205020404" pitchFamily="49" charset="0"/>
                <a:cs typeface="Courier New" panose="02070309020205020404" pitchFamily="49" charset="0"/>
              </a:rPr>
              <a:t>"&gt;Tea&lt;/li&gt;</a:t>
            </a:r>
          </a:p>
          <a:p>
            <a:pPr marL="82296" indent="0">
              <a:buNone/>
            </a:pPr>
            <a:r>
              <a:rPr lang="es-ES" sz="2300" dirty="0">
                <a:latin typeface="Courier New" panose="02070309020205020404" pitchFamily="49" charset="0"/>
                <a:cs typeface="Courier New" panose="02070309020205020404" pitchFamily="49" charset="0"/>
              </a:rPr>
              <a:t>&lt;/</a:t>
            </a:r>
            <a:r>
              <a:rPr lang="es-ES" sz="2300" dirty="0" err="1">
                <a:latin typeface="Courier New" panose="02070309020205020404" pitchFamily="49" charset="0"/>
                <a:cs typeface="Courier New" panose="02070309020205020404" pitchFamily="49" charset="0"/>
              </a:rPr>
              <a:t>ul</a:t>
            </a:r>
            <a:r>
              <a:rPr lang="es-ES" sz="2300" dirty="0">
                <a:latin typeface="Courier New" panose="02070309020205020404" pitchFamily="49" charset="0"/>
                <a:cs typeface="Courier New" panose="02070309020205020404" pitchFamily="49" charset="0"/>
              </a:rPr>
              <a:t>&gt;</a:t>
            </a:r>
          </a:p>
          <a:p>
            <a:pPr marL="82296" indent="0">
              <a:buNone/>
            </a:pPr>
            <a:r>
              <a:rPr lang="es-ES" sz="2300" dirty="0" smtClean="0">
                <a:latin typeface="Courier New" panose="02070309020205020404" pitchFamily="49" charset="0"/>
                <a:cs typeface="Courier New" panose="02070309020205020404" pitchFamily="49" charset="0"/>
              </a:rPr>
              <a:t>&lt;</a:t>
            </a:r>
            <a:r>
              <a:rPr lang="es-ES" sz="2300" dirty="0" err="1">
                <a:latin typeface="Courier New" panose="02070309020205020404" pitchFamily="49" charset="0"/>
                <a:cs typeface="Courier New" panose="02070309020205020404" pitchFamily="49" charset="0"/>
              </a:rPr>
              <a:t>button</a:t>
            </a:r>
            <a:r>
              <a:rPr lang="es-ES" sz="2300" dirty="0">
                <a:latin typeface="Courier New" panose="02070309020205020404" pitchFamily="49" charset="0"/>
                <a:cs typeface="Courier New" panose="02070309020205020404" pitchFamily="49" charset="0"/>
              </a:rPr>
              <a:t> </a:t>
            </a:r>
            <a:r>
              <a:rPr lang="es-ES" sz="2300" dirty="0" err="1">
                <a:latin typeface="Courier New" panose="02070309020205020404" pitchFamily="49" charset="0"/>
                <a:cs typeface="Courier New" panose="02070309020205020404" pitchFamily="49" charset="0"/>
              </a:rPr>
              <a:t>onclick</a:t>
            </a:r>
            <a:r>
              <a:rPr lang="es-ES" sz="2300" dirty="0">
                <a:latin typeface="Courier New" panose="02070309020205020404" pitchFamily="49" charset="0"/>
                <a:cs typeface="Courier New" panose="02070309020205020404" pitchFamily="49" charset="0"/>
              </a:rPr>
              <a:t>="</a:t>
            </a:r>
            <a:r>
              <a:rPr lang="es-ES" sz="2300" dirty="0" err="1">
                <a:latin typeface="Courier New" panose="02070309020205020404" pitchFamily="49" charset="0"/>
                <a:cs typeface="Courier New" panose="02070309020205020404" pitchFamily="49" charset="0"/>
              </a:rPr>
              <a:t>myFunction</a:t>
            </a:r>
            <a:r>
              <a:rPr lang="es-ES" sz="2300" dirty="0">
                <a:latin typeface="Courier New" panose="02070309020205020404" pitchFamily="49" charset="0"/>
                <a:cs typeface="Courier New" panose="02070309020205020404" pitchFamily="49" charset="0"/>
              </a:rPr>
              <a:t>()"&gt;Try </a:t>
            </a:r>
            <a:r>
              <a:rPr lang="es-ES" sz="2300" dirty="0" err="1">
                <a:latin typeface="Courier New" panose="02070309020205020404" pitchFamily="49" charset="0"/>
                <a:cs typeface="Courier New" panose="02070309020205020404" pitchFamily="49" charset="0"/>
              </a:rPr>
              <a:t>it</a:t>
            </a:r>
            <a:r>
              <a:rPr lang="es-ES" sz="2300" dirty="0">
                <a:latin typeface="Courier New" panose="02070309020205020404" pitchFamily="49" charset="0"/>
                <a:cs typeface="Courier New" panose="02070309020205020404" pitchFamily="49" charset="0"/>
              </a:rPr>
              <a:t>&lt;/</a:t>
            </a:r>
            <a:r>
              <a:rPr lang="es-ES" sz="2300" dirty="0" err="1">
                <a:latin typeface="Courier New" panose="02070309020205020404" pitchFamily="49" charset="0"/>
                <a:cs typeface="Courier New" panose="02070309020205020404" pitchFamily="49" charset="0"/>
              </a:rPr>
              <a:t>button</a:t>
            </a:r>
            <a:r>
              <a:rPr lang="es-ES" sz="2300" dirty="0">
                <a:latin typeface="Courier New" panose="02070309020205020404" pitchFamily="49" charset="0"/>
                <a:cs typeface="Courier New" panose="02070309020205020404" pitchFamily="49" charset="0"/>
              </a:rPr>
              <a:t>&gt;</a:t>
            </a:r>
          </a:p>
          <a:p>
            <a:pPr marL="82296" indent="0">
              <a:buNone/>
            </a:pPr>
            <a:r>
              <a:rPr lang="es-ES" sz="2300" dirty="0" smtClean="0">
                <a:latin typeface="Courier New" panose="02070309020205020404" pitchFamily="49" charset="0"/>
                <a:cs typeface="Courier New" panose="02070309020205020404" pitchFamily="49" charset="0"/>
              </a:rPr>
              <a:t>&lt;</a:t>
            </a:r>
            <a:r>
              <a:rPr lang="es-ES" sz="2300" dirty="0">
                <a:latin typeface="Courier New" panose="02070309020205020404" pitchFamily="49" charset="0"/>
                <a:cs typeface="Courier New" panose="02070309020205020404" pitchFamily="49" charset="0"/>
              </a:rPr>
              <a:t>script&gt;</a:t>
            </a:r>
          </a:p>
          <a:p>
            <a:pPr marL="82296" indent="0">
              <a:buNone/>
            </a:pPr>
            <a:r>
              <a:rPr lang="es-ES" sz="2300" dirty="0" err="1">
                <a:latin typeface="Courier New" panose="02070309020205020404" pitchFamily="49" charset="0"/>
                <a:cs typeface="Courier New" panose="02070309020205020404" pitchFamily="49" charset="0"/>
              </a:rPr>
              <a:t>function</a:t>
            </a:r>
            <a:r>
              <a:rPr lang="es-ES" sz="2300" dirty="0">
                <a:latin typeface="Courier New" panose="02070309020205020404" pitchFamily="49" charset="0"/>
                <a:cs typeface="Courier New" panose="02070309020205020404" pitchFamily="49" charset="0"/>
              </a:rPr>
              <a:t> </a:t>
            </a:r>
            <a:r>
              <a:rPr lang="es-ES" sz="2300" dirty="0" err="1">
                <a:latin typeface="Courier New" panose="02070309020205020404" pitchFamily="49" charset="0"/>
                <a:cs typeface="Courier New" panose="02070309020205020404" pitchFamily="49" charset="0"/>
              </a:rPr>
              <a:t>myFunction</a:t>
            </a:r>
            <a:r>
              <a:rPr lang="es-ES" sz="2300" dirty="0">
                <a:latin typeface="Courier New" panose="02070309020205020404" pitchFamily="49" charset="0"/>
                <a:cs typeface="Courier New" panose="02070309020205020404" pitchFamily="49" charset="0"/>
              </a:rPr>
              <a:t>() {</a:t>
            </a:r>
          </a:p>
          <a:p>
            <a:pPr marL="82296" indent="0">
              <a:buNone/>
            </a:pPr>
            <a:r>
              <a:rPr lang="es-ES" sz="2300" dirty="0">
                <a:latin typeface="Courier New" panose="02070309020205020404" pitchFamily="49" charset="0"/>
                <a:cs typeface="Courier New" panose="02070309020205020404" pitchFamily="49" charset="0"/>
              </a:rPr>
              <a:t>    </a:t>
            </a:r>
            <a:r>
              <a:rPr lang="es-ES" sz="2300" dirty="0" err="1">
                <a:latin typeface="Courier New" panose="02070309020205020404" pitchFamily="49" charset="0"/>
                <a:cs typeface="Courier New" panose="02070309020205020404" pitchFamily="49" charset="0"/>
              </a:rPr>
              <a:t>var</a:t>
            </a:r>
            <a:r>
              <a:rPr lang="es-ES" sz="2300" dirty="0">
                <a:latin typeface="Courier New" panose="02070309020205020404" pitchFamily="49" charset="0"/>
                <a:cs typeface="Courier New" panose="02070309020205020404" pitchFamily="49" charset="0"/>
              </a:rPr>
              <a:t> </a:t>
            </a:r>
            <a:r>
              <a:rPr lang="es-ES" sz="2300" dirty="0" err="1">
                <a:latin typeface="Courier New" panose="02070309020205020404" pitchFamily="49" charset="0"/>
                <a:cs typeface="Courier New" panose="02070309020205020404" pitchFamily="49" charset="0"/>
              </a:rPr>
              <a:t>list</a:t>
            </a:r>
            <a:r>
              <a:rPr lang="es-ES" sz="2300" dirty="0">
                <a:latin typeface="Courier New" panose="02070309020205020404" pitchFamily="49" charset="0"/>
                <a:cs typeface="Courier New" panose="02070309020205020404" pitchFamily="49" charset="0"/>
              </a:rPr>
              <a:t> = </a:t>
            </a:r>
            <a:r>
              <a:rPr lang="es-ES" sz="2300" b="1" dirty="0" err="1">
                <a:latin typeface="Courier New" panose="02070309020205020404" pitchFamily="49" charset="0"/>
                <a:cs typeface="Courier New" panose="02070309020205020404" pitchFamily="49" charset="0"/>
              </a:rPr>
              <a:t>document.getElementsByClassName</a:t>
            </a:r>
            <a:r>
              <a:rPr lang="es-ES" sz="2300" b="1" dirty="0">
                <a:latin typeface="Courier New" panose="02070309020205020404" pitchFamily="49" charset="0"/>
                <a:cs typeface="Courier New" panose="02070309020205020404" pitchFamily="49" charset="0"/>
              </a:rPr>
              <a:t>("</a:t>
            </a:r>
            <a:r>
              <a:rPr lang="es-ES" sz="2300" b="1" dirty="0" err="1">
                <a:latin typeface="Courier New" panose="02070309020205020404" pitchFamily="49" charset="0"/>
                <a:cs typeface="Courier New" panose="02070309020205020404" pitchFamily="49" charset="0"/>
              </a:rPr>
              <a:t>example</a:t>
            </a:r>
            <a:r>
              <a:rPr lang="es-ES" sz="2300" b="1" dirty="0">
                <a:latin typeface="Courier New" panose="02070309020205020404" pitchFamily="49" charset="0"/>
                <a:cs typeface="Courier New" panose="02070309020205020404" pitchFamily="49" charset="0"/>
              </a:rPr>
              <a:t>")[0];</a:t>
            </a:r>
          </a:p>
          <a:p>
            <a:pPr marL="82296" indent="0">
              <a:buNone/>
            </a:pPr>
            <a:r>
              <a:rPr lang="es-ES" sz="2300" dirty="0">
                <a:latin typeface="Courier New" panose="02070309020205020404" pitchFamily="49" charset="0"/>
                <a:cs typeface="Courier New" panose="02070309020205020404" pitchFamily="49" charset="0"/>
              </a:rPr>
              <a:t>    </a:t>
            </a:r>
            <a:r>
              <a:rPr lang="es-ES" sz="2300" dirty="0" err="1">
                <a:latin typeface="Courier New" panose="02070309020205020404" pitchFamily="49" charset="0"/>
                <a:cs typeface="Courier New" panose="02070309020205020404" pitchFamily="49" charset="0"/>
              </a:rPr>
              <a:t>list.getElementsByClassName</a:t>
            </a:r>
            <a:r>
              <a:rPr lang="es-ES" sz="2300" dirty="0">
                <a:latin typeface="Courier New" panose="02070309020205020404" pitchFamily="49" charset="0"/>
                <a:cs typeface="Courier New" panose="02070309020205020404" pitchFamily="49" charset="0"/>
              </a:rPr>
              <a:t>("</a:t>
            </a:r>
            <a:r>
              <a:rPr lang="es-ES" sz="2300" dirty="0" err="1">
                <a:latin typeface="Courier New" panose="02070309020205020404" pitchFamily="49" charset="0"/>
                <a:cs typeface="Courier New" panose="02070309020205020404" pitchFamily="49" charset="0"/>
              </a:rPr>
              <a:t>child</a:t>
            </a:r>
            <a:r>
              <a:rPr lang="es-ES" sz="2300" dirty="0">
                <a:latin typeface="Courier New" panose="02070309020205020404" pitchFamily="49" charset="0"/>
                <a:cs typeface="Courier New" panose="02070309020205020404" pitchFamily="49" charset="0"/>
              </a:rPr>
              <a:t>")[0].</a:t>
            </a:r>
            <a:r>
              <a:rPr lang="es-ES" sz="2300" dirty="0" err="1">
                <a:latin typeface="Courier New" panose="02070309020205020404" pitchFamily="49" charset="0"/>
                <a:cs typeface="Courier New" panose="02070309020205020404" pitchFamily="49" charset="0"/>
              </a:rPr>
              <a:t>innerHTML</a:t>
            </a:r>
            <a:r>
              <a:rPr lang="es-ES" sz="2300" dirty="0">
                <a:latin typeface="Courier New" panose="02070309020205020404" pitchFamily="49" charset="0"/>
                <a:cs typeface="Courier New" panose="02070309020205020404" pitchFamily="49" charset="0"/>
              </a:rPr>
              <a:t> = "</a:t>
            </a:r>
            <a:r>
              <a:rPr lang="es-ES" sz="2300" dirty="0" err="1">
                <a:latin typeface="Courier New" panose="02070309020205020404" pitchFamily="49" charset="0"/>
                <a:cs typeface="Courier New" panose="02070309020205020404" pitchFamily="49" charset="0"/>
              </a:rPr>
              <a:t>Milk</a:t>
            </a:r>
            <a:r>
              <a:rPr lang="es-ES" sz="2300" dirty="0">
                <a:latin typeface="Courier New" panose="02070309020205020404" pitchFamily="49" charset="0"/>
                <a:cs typeface="Courier New" panose="02070309020205020404" pitchFamily="49" charset="0"/>
              </a:rPr>
              <a:t>";</a:t>
            </a:r>
          </a:p>
          <a:p>
            <a:pPr marL="82296" indent="0">
              <a:buNone/>
            </a:pPr>
            <a:r>
              <a:rPr lang="es-ES" sz="2300" dirty="0">
                <a:latin typeface="Courier New" panose="02070309020205020404" pitchFamily="49" charset="0"/>
                <a:cs typeface="Courier New" panose="02070309020205020404" pitchFamily="49" charset="0"/>
              </a:rPr>
              <a:t>}</a:t>
            </a:r>
          </a:p>
          <a:p>
            <a:pPr marL="82296" indent="0">
              <a:buNone/>
            </a:pPr>
            <a:r>
              <a:rPr lang="es-ES" sz="2300" dirty="0">
                <a:latin typeface="Courier New" panose="02070309020205020404" pitchFamily="49" charset="0"/>
                <a:cs typeface="Courier New" panose="02070309020205020404" pitchFamily="49" charset="0"/>
              </a:rPr>
              <a:t>&lt;/script&gt;</a:t>
            </a:r>
          </a:p>
          <a:p>
            <a:pPr marL="82296" indent="0">
              <a:buNone/>
            </a:pPr>
            <a:r>
              <a:rPr lang="es-ES" sz="2300" dirty="0" smtClean="0">
                <a:latin typeface="Courier New" panose="02070309020205020404" pitchFamily="49" charset="0"/>
                <a:cs typeface="Courier New" panose="02070309020205020404" pitchFamily="49" charset="0"/>
              </a:rPr>
              <a:t>&lt;/</a:t>
            </a:r>
            <a:r>
              <a:rPr lang="es-ES" sz="2300" dirty="0" err="1">
                <a:latin typeface="Courier New" panose="02070309020205020404" pitchFamily="49" charset="0"/>
                <a:cs typeface="Courier New" panose="02070309020205020404" pitchFamily="49" charset="0"/>
              </a:rPr>
              <a:t>body</a:t>
            </a:r>
            <a:r>
              <a:rPr lang="es-ES" sz="2300" dirty="0">
                <a:latin typeface="Courier New" panose="02070309020205020404" pitchFamily="49" charset="0"/>
                <a:cs typeface="Courier New" panose="02070309020205020404" pitchFamily="49" charset="0"/>
              </a:rPr>
              <a:t>&gt;</a:t>
            </a:r>
          </a:p>
          <a:p>
            <a:pPr marL="82296" indent="0">
              <a:buNone/>
            </a:pPr>
            <a:r>
              <a:rPr lang="es-ES" sz="2300" dirty="0">
                <a:latin typeface="Courier New" panose="02070309020205020404" pitchFamily="49" charset="0"/>
                <a:cs typeface="Courier New" panose="02070309020205020404" pitchFamily="49" charset="0"/>
              </a:rPr>
              <a:t>&lt;/</a:t>
            </a:r>
            <a:r>
              <a:rPr lang="es-ES" sz="2300" dirty="0" err="1">
                <a:latin typeface="Courier New" panose="02070309020205020404" pitchFamily="49" charset="0"/>
                <a:cs typeface="Courier New" panose="02070309020205020404" pitchFamily="49" charset="0"/>
              </a:rPr>
              <a:t>html</a:t>
            </a:r>
            <a:r>
              <a:rPr lang="es-ES" sz="2300" dirty="0">
                <a:latin typeface="Courier New" panose="02070309020205020404" pitchFamily="49" charset="0"/>
                <a:cs typeface="Courier New" panose="02070309020205020404" pitchFamily="49" charset="0"/>
              </a:rPr>
              <a:t>&gt;</a:t>
            </a:r>
          </a:p>
          <a:p>
            <a:pPr marL="82296" indent="0">
              <a:buNone/>
            </a:pPr>
            <a:endParaRPr lang="es-ES" sz="2000" dirty="0"/>
          </a:p>
          <a:p>
            <a:endParaRPr lang="es-ES" dirty="0"/>
          </a:p>
        </p:txBody>
      </p:sp>
      <p:sp>
        <p:nvSpPr>
          <p:cNvPr id="4" name="1 Título"/>
          <p:cNvSpPr txBox="1">
            <a:spLocks/>
          </p:cNvSpPr>
          <p:nvPr/>
        </p:nvSpPr>
        <p:spPr>
          <a:xfrm>
            <a:off x="1115616" y="188640"/>
            <a:ext cx="7818072" cy="648072"/>
          </a:xfrm>
          <a:prstGeom prst="rect">
            <a:avLst/>
          </a:prstGeom>
        </p:spPr>
        <p:txBody>
          <a:bodyPr anchor="ctr">
            <a:normAutofit fontScale="60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s-ES" sz="6000" dirty="0" smtClean="0"/>
              <a:t>Acceso a los nodos </a:t>
            </a:r>
            <a:r>
              <a:rPr lang="es-ES" dirty="0" smtClean="0"/>
              <a:t>(</a:t>
            </a:r>
            <a:r>
              <a:rPr lang="es-ES" dirty="0" err="1" smtClean="0"/>
              <a:t>getElementsByClassName</a:t>
            </a:r>
            <a:r>
              <a:rPr lang="es-ES" dirty="0" smtClean="0"/>
              <a:t>)</a:t>
            </a:r>
            <a:endParaRPr lang="es-ES" dirty="0"/>
          </a:p>
        </p:txBody>
      </p:sp>
      <p:sp>
        <p:nvSpPr>
          <p:cNvPr id="2" name="1 Marcador de número de diapositiva"/>
          <p:cNvSpPr>
            <a:spLocks noGrp="1"/>
          </p:cNvSpPr>
          <p:nvPr>
            <p:ph type="sldNum" sz="quarter" idx="12"/>
          </p:nvPr>
        </p:nvSpPr>
        <p:spPr/>
        <p:txBody>
          <a:bodyPr/>
          <a:lstStyle/>
          <a:p>
            <a:fld id="{44AB4BFD-1657-4839-AFDF-B0BF0E55DD6D}" type="slidenum">
              <a:rPr lang="es-ES" smtClean="0"/>
              <a:t>13</a:t>
            </a:fld>
            <a:endParaRPr lang="es-ES"/>
          </a:p>
        </p:txBody>
      </p:sp>
    </p:spTree>
    <p:extLst>
      <p:ext uri="{BB962C8B-B14F-4D97-AF65-F5344CB8AC3E}">
        <p14:creationId xmlns:p14="http://schemas.microsoft.com/office/powerpoint/2010/main" val="1797315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15616" y="1052736"/>
            <a:ext cx="7818072" cy="5112568"/>
          </a:xfrm>
        </p:spPr>
        <p:txBody>
          <a:bodyPr>
            <a:normAutofit fontScale="85000" lnSpcReduction="10000"/>
          </a:bodyPr>
          <a:lstStyle/>
          <a:p>
            <a:r>
              <a:rPr lang="es-ES" dirty="0" smtClean="0"/>
              <a:t>Devuelve el primer elemento que coincide con el selector CSS especificado</a:t>
            </a:r>
          </a:p>
          <a:p>
            <a:r>
              <a:rPr lang="es-ES" dirty="0" smtClean="0"/>
              <a:t>Consulta la </a:t>
            </a:r>
            <a:r>
              <a:rPr lang="es-ES" dirty="0" err="1" smtClean="0"/>
              <a:t>url</a:t>
            </a:r>
            <a:r>
              <a:rPr lang="es-ES" dirty="0" smtClean="0"/>
              <a:t> para ver un ejemplo de uso:</a:t>
            </a:r>
          </a:p>
          <a:p>
            <a:pPr marL="82296" indent="0">
              <a:buNone/>
            </a:pPr>
            <a:r>
              <a:rPr lang="es-ES" dirty="0" smtClean="0">
                <a:hlinkClick r:id="rId2"/>
              </a:rPr>
              <a:t>https</a:t>
            </a:r>
            <a:r>
              <a:rPr lang="es-ES" dirty="0">
                <a:hlinkClick r:id="rId2"/>
              </a:rPr>
              <a:t>://</a:t>
            </a:r>
            <a:r>
              <a:rPr lang="es-ES" dirty="0" smtClean="0">
                <a:hlinkClick r:id="rId2"/>
              </a:rPr>
              <a:t>www.w3schools.com/jsref/tryit.asp?filename=tryjsref_document_queryselector_class</a:t>
            </a:r>
            <a:endParaRPr lang="es-ES" dirty="0" smtClean="0"/>
          </a:p>
          <a:p>
            <a:r>
              <a:rPr lang="es-ES" dirty="0" smtClean="0"/>
              <a:t>Otro ejemplo:</a:t>
            </a:r>
          </a:p>
          <a:p>
            <a:pPr marL="82296" indent="0">
              <a:buNone/>
            </a:pPr>
            <a:r>
              <a:rPr lang="es-ES" sz="3000" dirty="0" smtClean="0">
                <a:latin typeface="Consolas" panose="020B0609020204030204" pitchFamily="49" charset="0"/>
              </a:rPr>
              <a:t>Parrafo1 = </a:t>
            </a:r>
            <a:r>
              <a:rPr lang="es-ES" sz="3000" dirty="0" err="1" smtClean="0">
                <a:latin typeface="Consolas" panose="020B0609020204030204" pitchFamily="49" charset="0"/>
              </a:rPr>
              <a:t>document.querySelector</a:t>
            </a:r>
            <a:r>
              <a:rPr lang="es-ES" sz="3000" dirty="0">
                <a:latin typeface="Consolas" panose="020B0609020204030204" pitchFamily="49" charset="0"/>
              </a:rPr>
              <a:t>("p"); </a:t>
            </a:r>
            <a:endParaRPr lang="es-ES" sz="3000" dirty="0">
              <a:latin typeface="Consolas" panose="020B0609020204030204" pitchFamily="49" charset="0"/>
            </a:endParaRPr>
          </a:p>
          <a:p>
            <a:pPr marL="82296" indent="0">
              <a:buNone/>
            </a:pPr>
            <a:r>
              <a:rPr lang="es-ES" dirty="0" smtClean="0"/>
              <a:t>Permite obtener el primer párrafo del documento.</a:t>
            </a:r>
          </a:p>
          <a:p>
            <a:r>
              <a:rPr lang="es-ES" dirty="0" smtClean="0"/>
              <a:t>Si queremos obtener todos los elementos correspondientes a un selector CSS, emplearemos </a:t>
            </a:r>
            <a:r>
              <a:rPr lang="es-ES" dirty="0" err="1" smtClean="0"/>
              <a:t>querySelectorAll</a:t>
            </a:r>
            <a:r>
              <a:rPr lang="es-ES" dirty="0" smtClean="0"/>
              <a:t>()</a:t>
            </a:r>
          </a:p>
          <a:p>
            <a:pPr marL="82296" indent="0">
              <a:buNone/>
            </a:pPr>
            <a:r>
              <a:rPr lang="es-ES" dirty="0" err="1" smtClean="0">
                <a:latin typeface="Consolas" panose="020B0609020204030204" pitchFamily="49" charset="0"/>
              </a:rPr>
              <a:t>Parrafos</a:t>
            </a:r>
            <a:r>
              <a:rPr lang="es-ES" dirty="0" smtClean="0">
                <a:latin typeface="Consolas" panose="020B0609020204030204" pitchFamily="49" charset="0"/>
              </a:rPr>
              <a:t>=</a:t>
            </a:r>
            <a:r>
              <a:rPr lang="es-ES" dirty="0" err="1" smtClean="0">
                <a:latin typeface="Consolas" panose="020B0609020204030204" pitchFamily="49" charset="0"/>
              </a:rPr>
              <a:t>document.querySelectorAll</a:t>
            </a:r>
            <a:r>
              <a:rPr lang="es-ES" dirty="0" smtClean="0">
                <a:latin typeface="Consolas" panose="020B0609020204030204" pitchFamily="49" charset="0"/>
              </a:rPr>
              <a:t>("</a:t>
            </a:r>
            <a:r>
              <a:rPr lang="es-ES">
                <a:latin typeface="Consolas" panose="020B0609020204030204" pitchFamily="49" charset="0"/>
              </a:rPr>
              <a:t>p</a:t>
            </a:r>
            <a:r>
              <a:rPr lang="es-ES" smtClean="0">
                <a:latin typeface="Consolas" panose="020B0609020204030204" pitchFamily="49" charset="0"/>
              </a:rPr>
              <a:t>")</a:t>
            </a:r>
            <a:endParaRPr lang="es-ES" dirty="0">
              <a:latin typeface="Consolas" panose="020B0609020204030204" pitchFamily="49" charset="0"/>
            </a:endParaRPr>
          </a:p>
          <a:p>
            <a:pPr marL="82296" indent="0">
              <a:buNone/>
            </a:pPr>
            <a:endParaRPr lang="es-ES" dirty="0" smtClean="0"/>
          </a:p>
          <a:p>
            <a:endParaRPr lang="es-ES" dirty="0"/>
          </a:p>
        </p:txBody>
      </p:sp>
      <p:sp>
        <p:nvSpPr>
          <p:cNvPr id="4" name="Marcador de número de diapositiva 3"/>
          <p:cNvSpPr>
            <a:spLocks noGrp="1"/>
          </p:cNvSpPr>
          <p:nvPr>
            <p:ph type="sldNum" sz="quarter" idx="12"/>
          </p:nvPr>
        </p:nvSpPr>
        <p:spPr/>
        <p:txBody>
          <a:bodyPr/>
          <a:lstStyle/>
          <a:p>
            <a:fld id="{44AB4BFD-1657-4839-AFDF-B0BF0E55DD6D}" type="slidenum">
              <a:rPr lang="es-ES" smtClean="0"/>
              <a:t>14</a:t>
            </a:fld>
            <a:endParaRPr lang="es-ES"/>
          </a:p>
        </p:txBody>
      </p:sp>
      <p:sp>
        <p:nvSpPr>
          <p:cNvPr id="5" name="1 Título"/>
          <p:cNvSpPr txBox="1">
            <a:spLocks/>
          </p:cNvSpPr>
          <p:nvPr/>
        </p:nvSpPr>
        <p:spPr>
          <a:xfrm>
            <a:off x="1115616" y="188640"/>
            <a:ext cx="7818072" cy="648072"/>
          </a:xfrm>
          <a:prstGeom prst="rect">
            <a:avLst/>
          </a:prstGeom>
        </p:spPr>
        <p:txBody>
          <a:bodyPr anchor="ctr">
            <a:normAutofit fontScale="7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s-ES" sz="6000" dirty="0" smtClean="0"/>
              <a:t>Acceso a los nodos </a:t>
            </a:r>
            <a:r>
              <a:rPr lang="es-ES" dirty="0" smtClean="0"/>
              <a:t>(</a:t>
            </a:r>
            <a:r>
              <a:rPr lang="es-ES" dirty="0" err="1" smtClean="0"/>
              <a:t>querySelector</a:t>
            </a:r>
            <a:r>
              <a:rPr lang="es-ES" dirty="0" smtClean="0"/>
              <a:t>)</a:t>
            </a:r>
            <a:endParaRPr lang="es-ES" dirty="0"/>
          </a:p>
        </p:txBody>
      </p:sp>
    </p:spTree>
    <p:extLst>
      <p:ext uri="{BB962C8B-B14F-4D97-AF65-F5344CB8AC3E}">
        <p14:creationId xmlns:p14="http://schemas.microsoft.com/office/powerpoint/2010/main" val="3830656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87624" y="274638"/>
            <a:ext cx="7746064" cy="562074"/>
          </a:xfrm>
        </p:spPr>
        <p:txBody>
          <a:bodyPr>
            <a:normAutofit fontScale="90000"/>
          </a:bodyPr>
          <a:lstStyle/>
          <a:p>
            <a:r>
              <a:rPr lang="es-ES" dirty="0" smtClean="0"/>
              <a:t>Acceso a los nodos</a:t>
            </a:r>
            <a:endParaRPr lang="es-ES" dirty="0"/>
          </a:p>
        </p:txBody>
      </p:sp>
      <p:sp>
        <p:nvSpPr>
          <p:cNvPr id="3" name="2 Marcador de contenido"/>
          <p:cNvSpPr>
            <a:spLocks noGrp="1"/>
          </p:cNvSpPr>
          <p:nvPr>
            <p:ph idx="1"/>
          </p:nvPr>
        </p:nvSpPr>
        <p:spPr>
          <a:xfrm>
            <a:off x="1187624" y="1052736"/>
            <a:ext cx="7746064" cy="5328592"/>
          </a:xfrm>
        </p:spPr>
        <p:txBody>
          <a:bodyPr>
            <a:normAutofit fontScale="85000" lnSpcReduction="20000"/>
          </a:bodyPr>
          <a:lstStyle/>
          <a:p>
            <a:pPr marL="82296" indent="0">
              <a:buNone/>
            </a:pPr>
            <a:r>
              <a:rPr lang="es-ES" dirty="0"/>
              <a:t>Si tenemos por ejemplo una tabla con id="datos" y queremos acceder a todas las celdas de esa tabla, tendríamos que combinar </a:t>
            </a:r>
            <a:r>
              <a:rPr lang="es-ES" dirty="0" err="1"/>
              <a:t>getElementById</a:t>
            </a:r>
            <a:r>
              <a:rPr lang="es-ES" dirty="0"/>
              <a:t> con </a:t>
            </a:r>
            <a:r>
              <a:rPr lang="es-ES" dirty="0" err="1"/>
              <a:t>getElementsByTagName</a:t>
            </a:r>
            <a:r>
              <a:rPr lang="es-ES" dirty="0"/>
              <a:t>. Por ejemplo:</a:t>
            </a:r>
          </a:p>
          <a:p>
            <a:pPr marL="82296" indent="0">
              <a:buNone/>
            </a:pPr>
            <a:r>
              <a:rPr lang="es-ES" dirty="0" err="1">
                <a:latin typeface="Courier New" panose="02070309020205020404" pitchFamily="49" charset="0"/>
                <a:cs typeface="Courier New" panose="02070309020205020404" pitchFamily="49" charset="0"/>
              </a:rPr>
              <a:t>var</a:t>
            </a:r>
            <a:r>
              <a:rPr lang="es-ES" dirty="0">
                <a:latin typeface="Courier New" panose="02070309020205020404" pitchFamily="49" charset="0"/>
                <a:cs typeface="Courier New" panose="02070309020205020404" pitchFamily="49" charset="0"/>
              </a:rPr>
              <a:t> </a:t>
            </a:r>
            <a:r>
              <a:rPr lang="es-ES" dirty="0" err="1">
                <a:latin typeface="Courier New" panose="02070309020205020404" pitchFamily="49" charset="0"/>
                <a:cs typeface="Courier New" panose="02070309020205020404" pitchFamily="49" charset="0"/>
              </a:rPr>
              <a:t>miTabla</a:t>
            </a:r>
            <a:r>
              <a:rPr lang="es-ES" dirty="0">
                <a:latin typeface="Courier New" panose="02070309020205020404" pitchFamily="49" charset="0"/>
                <a:cs typeface="Courier New" panose="02070309020205020404" pitchFamily="49" charset="0"/>
              </a:rPr>
              <a:t>= </a:t>
            </a:r>
            <a:r>
              <a:rPr lang="es-ES" dirty="0" err="1">
                <a:latin typeface="Courier New" panose="02070309020205020404" pitchFamily="49" charset="0"/>
                <a:cs typeface="Courier New" panose="02070309020205020404" pitchFamily="49" charset="0"/>
              </a:rPr>
              <a:t>document.getElementById</a:t>
            </a:r>
            <a:r>
              <a:rPr lang="es-ES" dirty="0">
                <a:latin typeface="Courier New" panose="02070309020205020404" pitchFamily="49" charset="0"/>
                <a:cs typeface="Courier New" panose="02070309020205020404" pitchFamily="49" charset="0"/>
              </a:rPr>
              <a:t>("datos");</a:t>
            </a:r>
          </a:p>
          <a:p>
            <a:pPr marL="82296" indent="0">
              <a:buNone/>
            </a:pPr>
            <a:r>
              <a:rPr lang="es-ES" dirty="0" err="1">
                <a:latin typeface="Courier New" panose="02070309020205020404" pitchFamily="49" charset="0"/>
                <a:cs typeface="Courier New" panose="02070309020205020404" pitchFamily="49" charset="0"/>
              </a:rPr>
              <a:t>var</a:t>
            </a:r>
            <a:r>
              <a:rPr lang="es-ES" dirty="0">
                <a:latin typeface="Courier New" panose="02070309020205020404" pitchFamily="49" charset="0"/>
                <a:cs typeface="Courier New" panose="02070309020205020404" pitchFamily="49" charset="0"/>
              </a:rPr>
              <a:t> filas= </a:t>
            </a:r>
            <a:r>
              <a:rPr lang="es-ES" dirty="0" err="1">
                <a:latin typeface="Courier New" panose="02070309020205020404" pitchFamily="49" charset="0"/>
                <a:cs typeface="Courier New" panose="02070309020205020404" pitchFamily="49" charset="0"/>
              </a:rPr>
              <a:t>miTabla.getElementsByTagName</a:t>
            </a:r>
            <a:r>
              <a:rPr lang="es-ES" dirty="0">
                <a:latin typeface="Courier New" panose="02070309020205020404" pitchFamily="49" charset="0"/>
                <a:cs typeface="Courier New" panose="02070309020205020404" pitchFamily="49" charset="0"/>
              </a:rPr>
              <a:t>("</a:t>
            </a:r>
            <a:r>
              <a:rPr lang="es-ES" dirty="0" err="1">
                <a:latin typeface="Courier New" panose="02070309020205020404" pitchFamily="49" charset="0"/>
                <a:cs typeface="Courier New" panose="02070309020205020404" pitchFamily="49" charset="0"/>
              </a:rPr>
              <a:t>td</a:t>
            </a:r>
            <a:r>
              <a:rPr lang="es-ES" dirty="0">
                <a:latin typeface="Courier New" panose="02070309020205020404" pitchFamily="49" charset="0"/>
                <a:cs typeface="Courier New" panose="02070309020205020404" pitchFamily="49" charset="0"/>
              </a:rPr>
              <a:t>");</a:t>
            </a:r>
          </a:p>
          <a:p>
            <a:pPr marL="82296" indent="0">
              <a:buNone/>
            </a:pPr>
            <a:r>
              <a:rPr lang="es-ES" dirty="0"/>
              <a:t>En el ejemplo anterior se utiliza </a:t>
            </a:r>
            <a:r>
              <a:rPr lang="es-ES" dirty="0" err="1" smtClean="0"/>
              <a:t>document.getElementById</a:t>
            </a:r>
            <a:r>
              <a:rPr lang="es-ES" dirty="0" smtClean="0"/>
              <a:t>("</a:t>
            </a:r>
            <a:r>
              <a:rPr lang="es-ES" dirty="0"/>
              <a:t>datos") para obtener la tabla la cual almacenamos en la variable </a:t>
            </a:r>
            <a:r>
              <a:rPr lang="es-ES" dirty="0" err="1"/>
              <a:t>miTabla</a:t>
            </a:r>
            <a:r>
              <a:rPr lang="es-ES" dirty="0"/>
              <a:t> y utilizamos con </a:t>
            </a:r>
            <a:r>
              <a:rPr lang="es-ES" dirty="0" err="1"/>
              <a:t>miTabla.getElementsByTagName</a:t>
            </a:r>
            <a:r>
              <a:rPr lang="es-ES" dirty="0"/>
              <a:t>("</a:t>
            </a:r>
            <a:r>
              <a:rPr lang="es-ES" dirty="0" err="1"/>
              <a:t>td</a:t>
            </a:r>
            <a:r>
              <a:rPr lang="es-ES" dirty="0"/>
              <a:t>") para obtener las celdas de la tabla en cuestión (y no todas las del documento).</a:t>
            </a:r>
          </a:p>
          <a:p>
            <a:endParaRPr lang="es-ES" dirty="0"/>
          </a:p>
        </p:txBody>
      </p:sp>
      <p:sp>
        <p:nvSpPr>
          <p:cNvPr id="4" name="3 Marcador de número de diapositiva"/>
          <p:cNvSpPr>
            <a:spLocks noGrp="1"/>
          </p:cNvSpPr>
          <p:nvPr>
            <p:ph type="sldNum" sz="quarter" idx="12"/>
          </p:nvPr>
        </p:nvSpPr>
        <p:spPr/>
        <p:txBody>
          <a:bodyPr/>
          <a:lstStyle/>
          <a:p>
            <a:fld id="{44AB4BFD-1657-4839-AFDF-B0BF0E55DD6D}" type="slidenum">
              <a:rPr lang="es-ES" smtClean="0"/>
              <a:t>15</a:t>
            </a:fld>
            <a:endParaRPr lang="es-ES"/>
          </a:p>
        </p:txBody>
      </p:sp>
    </p:spTree>
    <p:extLst>
      <p:ext uri="{BB962C8B-B14F-4D97-AF65-F5344CB8AC3E}">
        <p14:creationId xmlns:p14="http://schemas.microsoft.com/office/powerpoint/2010/main" val="3001649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116632"/>
            <a:ext cx="7818072" cy="562074"/>
          </a:xfrm>
        </p:spPr>
        <p:txBody>
          <a:bodyPr>
            <a:normAutofit fontScale="90000"/>
          </a:bodyPr>
          <a:lstStyle/>
          <a:p>
            <a:r>
              <a:rPr lang="es-ES" dirty="0" smtClean="0"/>
              <a:t>Acceso a los nodos de tipo atributo</a:t>
            </a:r>
            <a:endParaRPr lang="es-ES" dirty="0"/>
          </a:p>
        </p:txBody>
      </p:sp>
      <p:sp>
        <p:nvSpPr>
          <p:cNvPr id="3" name="2 Marcador de contenido"/>
          <p:cNvSpPr>
            <a:spLocks noGrp="1"/>
          </p:cNvSpPr>
          <p:nvPr>
            <p:ph idx="1"/>
          </p:nvPr>
        </p:nvSpPr>
        <p:spPr>
          <a:xfrm>
            <a:off x="971600" y="692696"/>
            <a:ext cx="8172400" cy="1008112"/>
          </a:xfrm>
        </p:spPr>
        <p:txBody>
          <a:bodyPr>
            <a:normAutofit fontScale="92500" lnSpcReduction="10000"/>
          </a:bodyPr>
          <a:lstStyle/>
          <a:p>
            <a:pPr marL="82296" indent="0">
              <a:buNone/>
            </a:pPr>
            <a:r>
              <a:rPr lang="es-ES" sz="2400" dirty="0" smtClean="0"/>
              <a:t>Una </a:t>
            </a:r>
            <a:r>
              <a:rPr lang="es-ES" sz="2400" dirty="0"/>
              <a:t>vez que ya hemos visto cómo acceder a los nodos de tipo elemento en un documento (etiquetas XHTML), vamos a ver cómo podemos acceder a los nodos de tipo atributo. </a:t>
            </a:r>
            <a:endParaRPr lang="es-ES" sz="2400" dirty="0" smtClean="0"/>
          </a:p>
          <a:p>
            <a:endParaRPr lang="es-ES" sz="2000" dirty="0"/>
          </a:p>
        </p:txBody>
      </p:sp>
      <p:graphicFrame>
        <p:nvGraphicFramePr>
          <p:cNvPr id="4" name="3 Tabla"/>
          <p:cNvGraphicFramePr>
            <a:graphicFrameLocks noGrp="1"/>
          </p:cNvGraphicFramePr>
          <p:nvPr>
            <p:extLst>
              <p:ext uri="{D42A27DB-BD31-4B8C-83A1-F6EECF244321}">
                <p14:modId xmlns:p14="http://schemas.microsoft.com/office/powerpoint/2010/main" val="4241135125"/>
              </p:ext>
            </p:extLst>
          </p:nvPr>
        </p:nvGraphicFramePr>
        <p:xfrm>
          <a:off x="1331640" y="1719288"/>
          <a:ext cx="7488832" cy="4953428"/>
        </p:xfrm>
        <a:graphic>
          <a:graphicData uri="http://schemas.openxmlformats.org/drawingml/2006/table">
            <a:tbl>
              <a:tblPr firstRow="1">
                <a:tableStyleId>{5C22544A-7EE6-4342-B048-85BDC9FD1C3A}</a:tableStyleId>
              </a:tblPr>
              <a:tblGrid>
                <a:gridCol w="1910416">
                  <a:extLst>
                    <a:ext uri="{9D8B030D-6E8A-4147-A177-3AD203B41FA5}">
                      <a16:colId xmlns:a16="http://schemas.microsoft.com/office/drawing/2014/main" val="20000"/>
                    </a:ext>
                  </a:extLst>
                </a:gridCol>
                <a:gridCol w="5578416">
                  <a:extLst>
                    <a:ext uri="{9D8B030D-6E8A-4147-A177-3AD203B41FA5}">
                      <a16:colId xmlns:a16="http://schemas.microsoft.com/office/drawing/2014/main" val="20001"/>
                    </a:ext>
                  </a:extLst>
                </a:gridCol>
              </a:tblGrid>
              <a:tr h="292541">
                <a:tc>
                  <a:txBody>
                    <a:bodyPr/>
                    <a:lstStyle/>
                    <a:p>
                      <a:pPr algn="ctr" latinLnBrk="0"/>
                      <a:r>
                        <a:rPr lang="es-ES" sz="1600" dirty="0">
                          <a:effectLst/>
                        </a:rPr>
                        <a:t>Atributo</a:t>
                      </a:r>
                      <a:endParaRPr lang="es-ES" sz="1600" b="1" dirty="0">
                        <a:solidFill>
                          <a:srgbClr val="000000"/>
                        </a:solidFill>
                        <a:effectLst/>
                        <a:latin typeface="Segoe UI Semibold"/>
                      </a:endParaRPr>
                    </a:p>
                  </a:txBody>
                  <a:tcPr marL="41242" marR="41242" marT="51553" marB="51553" anchor="ctr"/>
                </a:tc>
                <a:tc>
                  <a:txBody>
                    <a:bodyPr/>
                    <a:lstStyle/>
                    <a:p>
                      <a:pPr algn="ctr" latinLnBrk="0"/>
                      <a:r>
                        <a:rPr lang="es-ES" sz="1600" dirty="0">
                          <a:effectLst/>
                        </a:rPr>
                        <a:t>Descripción</a:t>
                      </a:r>
                      <a:endParaRPr lang="es-ES" sz="1600" b="1" dirty="0">
                        <a:solidFill>
                          <a:srgbClr val="000000"/>
                        </a:solidFill>
                        <a:effectLst/>
                        <a:latin typeface="Segoe UI Semibold"/>
                      </a:endParaRPr>
                    </a:p>
                  </a:txBody>
                  <a:tcPr marL="41242" marR="41242" marT="51553" marB="51553" anchor="ctr"/>
                </a:tc>
                <a:extLst>
                  <a:ext uri="{0D108BD9-81ED-4DB2-BD59-A6C34878D82A}">
                    <a16:rowId xmlns:a16="http://schemas.microsoft.com/office/drawing/2014/main" val="10000"/>
                  </a:ext>
                </a:extLst>
              </a:tr>
              <a:tr h="587698">
                <a:tc>
                  <a:txBody>
                    <a:bodyPr/>
                    <a:lstStyle/>
                    <a:p>
                      <a:pPr latinLnBrk="0"/>
                      <a:r>
                        <a:rPr lang="es-ES" sz="1600" dirty="0" err="1">
                          <a:effectLst/>
                        </a:rPr>
                        <a:t>nodeName</a:t>
                      </a:r>
                      <a:endParaRPr lang="es-ES" sz="1600" dirty="0">
                        <a:effectLst/>
                      </a:endParaRPr>
                    </a:p>
                  </a:txBody>
                  <a:tcPr marL="41242" marR="41242" marT="51553" marB="51553" anchor="ctr"/>
                </a:tc>
                <a:tc>
                  <a:txBody>
                    <a:bodyPr/>
                    <a:lstStyle/>
                    <a:p>
                      <a:pPr latinLnBrk="0"/>
                      <a:r>
                        <a:rPr lang="es-ES" sz="1600" dirty="0">
                          <a:effectLst/>
                        </a:rPr>
                        <a:t>Valor de la propiedad </a:t>
                      </a:r>
                      <a:r>
                        <a:rPr lang="es-ES" sz="1600" dirty="0" err="1">
                          <a:effectLst/>
                        </a:rPr>
                        <a:t>nodeName</a:t>
                      </a:r>
                      <a:r>
                        <a:rPr lang="es-ES" sz="1600" dirty="0">
                          <a:effectLst/>
                        </a:rPr>
                        <a:t> del elemento, por ejemplo el tipo de etiqueta HTML </a:t>
                      </a:r>
                    </a:p>
                  </a:txBody>
                  <a:tcPr marL="41242" marR="41242" marT="51553" marB="51553" anchor="ctr"/>
                </a:tc>
                <a:extLst>
                  <a:ext uri="{0D108BD9-81ED-4DB2-BD59-A6C34878D82A}">
                    <a16:rowId xmlns:a16="http://schemas.microsoft.com/office/drawing/2014/main" val="10001"/>
                  </a:ext>
                </a:extLst>
              </a:tr>
              <a:tr h="587698">
                <a:tc>
                  <a:txBody>
                    <a:bodyPr/>
                    <a:lstStyle/>
                    <a:p>
                      <a:pPr latinLnBrk="0"/>
                      <a:r>
                        <a:rPr lang="es-ES" sz="1600">
                          <a:effectLst/>
                        </a:rPr>
                        <a:t>nodeValue</a:t>
                      </a:r>
                    </a:p>
                  </a:txBody>
                  <a:tcPr marL="41242" marR="41242" marT="51553" marB="51553" anchor="ctr"/>
                </a:tc>
                <a:tc>
                  <a:txBody>
                    <a:bodyPr/>
                    <a:lstStyle/>
                    <a:p>
                      <a:pPr latinLnBrk="0"/>
                      <a:r>
                        <a:rPr lang="es-ES" sz="1600" dirty="0">
                          <a:effectLst/>
                        </a:rPr>
                        <a:t>Valor de la propiedad </a:t>
                      </a:r>
                      <a:r>
                        <a:rPr lang="es-ES" sz="1600" dirty="0" err="1">
                          <a:effectLst/>
                        </a:rPr>
                        <a:t>nodeValue</a:t>
                      </a:r>
                      <a:r>
                        <a:rPr lang="es-ES" sz="1600" dirty="0">
                          <a:effectLst/>
                        </a:rPr>
                        <a:t> del elemento, por ejemplo si es una etiqueta HTML será </a:t>
                      </a:r>
                      <a:r>
                        <a:rPr lang="es-ES" sz="1600" dirty="0" err="1">
                          <a:effectLst/>
                        </a:rPr>
                        <a:t>null</a:t>
                      </a:r>
                      <a:r>
                        <a:rPr lang="es-ES" sz="1600" dirty="0">
                          <a:effectLst/>
                        </a:rPr>
                        <a:t> </a:t>
                      </a:r>
                    </a:p>
                  </a:txBody>
                  <a:tcPr marL="41242" marR="41242" marT="51553" marB="51553" anchor="ctr"/>
                </a:tc>
                <a:extLst>
                  <a:ext uri="{0D108BD9-81ED-4DB2-BD59-A6C34878D82A}">
                    <a16:rowId xmlns:a16="http://schemas.microsoft.com/office/drawing/2014/main" val="10002"/>
                  </a:ext>
                </a:extLst>
              </a:tr>
              <a:tr h="498144">
                <a:tc>
                  <a:txBody>
                    <a:bodyPr/>
                    <a:lstStyle/>
                    <a:p>
                      <a:pPr latinLnBrk="0"/>
                      <a:r>
                        <a:rPr lang="es-ES" sz="1600">
                          <a:effectLst/>
                        </a:rPr>
                        <a:t>nodeType</a:t>
                      </a:r>
                    </a:p>
                  </a:txBody>
                  <a:tcPr marL="41242" marR="41242" marT="51553" marB="51553" anchor="ctr"/>
                </a:tc>
                <a:tc>
                  <a:txBody>
                    <a:bodyPr/>
                    <a:lstStyle/>
                    <a:p>
                      <a:pPr latinLnBrk="0"/>
                      <a:r>
                        <a:rPr lang="es-ES" sz="1600" dirty="0">
                          <a:effectLst/>
                        </a:rPr>
                        <a:t>Constante numérica que identifica el tipo de </a:t>
                      </a:r>
                      <a:r>
                        <a:rPr lang="es-ES" sz="1600" dirty="0" smtClean="0">
                          <a:effectLst/>
                        </a:rPr>
                        <a:t>nodo</a:t>
                      </a:r>
                      <a:endParaRPr lang="es-ES" sz="1600" dirty="0">
                        <a:effectLst/>
                      </a:endParaRPr>
                    </a:p>
                  </a:txBody>
                  <a:tcPr marL="41242" marR="41242" marT="51553" marB="51553" anchor="ctr"/>
                </a:tc>
                <a:extLst>
                  <a:ext uri="{0D108BD9-81ED-4DB2-BD59-A6C34878D82A}">
                    <a16:rowId xmlns:a16="http://schemas.microsoft.com/office/drawing/2014/main" val="10003"/>
                  </a:ext>
                </a:extLst>
              </a:tr>
              <a:tr h="337318">
                <a:tc>
                  <a:txBody>
                    <a:bodyPr/>
                    <a:lstStyle/>
                    <a:p>
                      <a:pPr latinLnBrk="0"/>
                      <a:r>
                        <a:rPr lang="es-ES" sz="1600" dirty="0" err="1">
                          <a:effectLst/>
                        </a:rPr>
                        <a:t>parentNode</a:t>
                      </a:r>
                      <a:endParaRPr lang="es-ES" sz="1600" dirty="0">
                        <a:effectLst/>
                      </a:endParaRPr>
                    </a:p>
                  </a:txBody>
                  <a:tcPr marL="41242" marR="41242" marT="51553" marB="51553" anchor="ctr"/>
                </a:tc>
                <a:tc>
                  <a:txBody>
                    <a:bodyPr/>
                    <a:lstStyle/>
                    <a:p>
                      <a:pPr latinLnBrk="0"/>
                      <a:r>
                        <a:rPr lang="es-ES" sz="1600" dirty="0">
                          <a:effectLst/>
                        </a:rPr>
                        <a:t>Referencia al objeto padre en el árbol nodal</a:t>
                      </a:r>
                    </a:p>
                  </a:txBody>
                  <a:tcPr marL="41242" marR="41242" marT="51553" marB="51553" anchor="ctr"/>
                </a:tc>
                <a:extLst>
                  <a:ext uri="{0D108BD9-81ED-4DB2-BD59-A6C34878D82A}">
                    <a16:rowId xmlns:a16="http://schemas.microsoft.com/office/drawing/2014/main" val="10004"/>
                  </a:ext>
                </a:extLst>
              </a:tr>
              <a:tr h="337318">
                <a:tc>
                  <a:txBody>
                    <a:bodyPr/>
                    <a:lstStyle/>
                    <a:p>
                      <a:pPr latinLnBrk="0"/>
                      <a:r>
                        <a:rPr lang="es-ES" sz="1600">
                          <a:effectLst/>
                        </a:rPr>
                        <a:t>childNodes</a:t>
                      </a:r>
                    </a:p>
                  </a:txBody>
                  <a:tcPr marL="41242" marR="41242" marT="51553" marB="51553" anchor="ctr"/>
                </a:tc>
                <a:tc>
                  <a:txBody>
                    <a:bodyPr/>
                    <a:lstStyle/>
                    <a:p>
                      <a:pPr latinLnBrk="0"/>
                      <a:r>
                        <a:rPr lang="es-ES" sz="1600" dirty="0">
                          <a:effectLst/>
                        </a:rPr>
                        <a:t>Referencia a una colección que contiene todos los nodos hijo</a:t>
                      </a:r>
                    </a:p>
                  </a:txBody>
                  <a:tcPr marL="41242" marR="41242" marT="51553" marB="51553" anchor="ctr"/>
                </a:tc>
                <a:extLst>
                  <a:ext uri="{0D108BD9-81ED-4DB2-BD59-A6C34878D82A}">
                    <a16:rowId xmlns:a16="http://schemas.microsoft.com/office/drawing/2014/main" val="10005"/>
                  </a:ext>
                </a:extLst>
              </a:tr>
              <a:tr h="292541">
                <a:tc>
                  <a:txBody>
                    <a:bodyPr/>
                    <a:lstStyle/>
                    <a:p>
                      <a:pPr latinLnBrk="0"/>
                      <a:r>
                        <a:rPr lang="es-ES" sz="1600">
                          <a:effectLst/>
                        </a:rPr>
                        <a:t>firstChild</a:t>
                      </a:r>
                    </a:p>
                  </a:txBody>
                  <a:tcPr marL="41242" marR="41242" marT="51553" marB="51553" anchor="ctr"/>
                </a:tc>
                <a:tc>
                  <a:txBody>
                    <a:bodyPr/>
                    <a:lstStyle/>
                    <a:p>
                      <a:pPr latinLnBrk="0"/>
                      <a:r>
                        <a:rPr lang="es-ES" sz="1600" dirty="0">
                          <a:effectLst/>
                        </a:rPr>
                        <a:t>Referencia al primer nodo hijo</a:t>
                      </a:r>
                    </a:p>
                  </a:txBody>
                  <a:tcPr marL="41242" marR="41242" marT="51553" marB="51553" anchor="ctr"/>
                </a:tc>
                <a:extLst>
                  <a:ext uri="{0D108BD9-81ED-4DB2-BD59-A6C34878D82A}">
                    <a16:rowId xmlns:a16="http://schemas.microsoft.com/office/drawing/2014/main" val="10006"/>
                  </a:ext>
                </a:extLst>
              </a:tr>
              <a:tr h="292541">
                <a:tc>
                  <a:txBody>
                    <a:bodyPr/>
                    <a:lstStyle/>
                    <a:p>
                      <a:pPr latinLnBrk="0"/>
                      <a:r>
                        <a:rPr lang="es-ES" sz="1600">
                          <a:effectLst/>
                        </a:rPr>
                        <a:t>LastChild</a:t>
                      </a:r>
                    </a:p>
                  </a:txBody>
                  <a:tcPr marL="41242" marR="41242" marT="51553" marB="51553" anchor="ctr"/>
                </a:tc>
                <a:tc>
                  <a:txBody>
                    <a:bodyPr/>
                    <a:lstStyle/>
                    <a:p>
                      <a:pPr latinLnBrk="0"/>
                      <a:r>
                        <a:rPr lang="es-ES" sz="1600" dirty="0">
                          <a:effectLst/>
                        </a:rPr>
                        <a:t>Referencia al último nodo hijo</a:t>
                      </a:r>
                    </a:p>
                  </a:txBody>
                  <a:tcPr marL="41242" marR="41242" marT="51553" marB="51553" anchor="ctr"/>
                </a:tc>
                <a:extLst>
                  <a:ext uri="{0D108BD9-81ED-4DB2-BD59-A6C34878D82A}">
                    <a16:rowId xmlns:a16="http://schemas.microsoft.com/office/drawing/2014/main" val="10007"/>
                  </a:ext>
                </a:extLst>
              </a:tr>
              <a:tr h="292541">
                <a:tc>
                  <a:txBody>
                    <a:bodyPr/>
                    <a:lstStyle/>
                    <a:p>
                      <a:pPr latinLnBrk="0"/>
                      <a:r>
                        <a:rPr lang="es-ES" sz="1600">
                          <a:effectLst/>
                        </a:rPr>
                        <a:t>previousSibling</a:t>
                      </a:r>
                    </a:p>
                  </a:txBody>
                  <a:tcPr marL="41242" marR="41242" marT="51553" marB="51553" anchor="ctr"/>
                </a:tc>
                <a:tc>
                  <a:txBody>
                    <a:bodyPr/>
                    <a:lstStyle/>
                    <a:p>
                      <a:pPr latinLnBrk="0"/>
                      <a:r>
                        <a:rPr lang="es-ES" sz="1600" dirty="0">
                          <a:effectLst/>
                        </a:rPr>
                        <a:t>Referencia al nodo hermano previo</a:t>
                      </a:r>
                    </a:p>
                  </a:txBody>
                  <a:tcPr marL="41242" marR="41242" marT="51553" marB="51553" anchor="ctr"/>
                </a:tc>
                <a:extLst>
                  <a:ext uri="{0D108BD9-81ED-4DB2-BD59-A6C34878D82A}">
                    <a16:rowId xmlns:a16="http://schemas.microsoft.com/office/drawing/2014/main" val="10008"/>
                  </a:ext>
                </a:extLst>
              </a:tr>
              <a:tr h="292541">
                <a:tc>
                  <a:txBody>
                    <a:bodyPr/>
                    <a:lstStyle/>
                    <a:p>
                      <a:pPr latinLnBrk="0"/>
                      <a:r>
                        <a:rPr lang="es-ES" sz="1600">
                          <a:effectLst/>
                        </a:rPr>
                        <a:t>nextSibling</a:t>
                      </a:r>
                    </a:p>
                  </a:txBody>
                  <a:tcPr marL="41242" marR="41242" marT="51553" marB="51553" anchor="ctr"/>
                </a:tc>
                <a:tc>
                  <a:txBody>
                    <a:bodyPr/>
                    <a:lstStyle/>
                    <a:p>
                      <a:pPr latinLnBrk="0"/>
                      <a:r>
                        <a:rPr lang="es-ES" sz="1600" dirty="0">
                          <a:effectLst/>
                        </a:rPr>
                        <a:t>Referencia al nodo hermano siguiente</a:t>
                      </a:r>
                    </a:p>
                  </a:txBody>
                  <a:tcPr marL="41242" marR="41242" marT="51553" marB="51553" anchor="ctr"/>
                </a:tc>
                <a:extLst>
                  <a:ext uri="{0D108BD9-81ED-4DB2-BD59-A6C34878D82A}">
                    <a16:rowId xmlns:a16="http://schemas.microsoft.com/office/drawing/2014/main" val="10009"/>
                  </a:ext>
                </a:extLst>
              </a:tr>
              <a:tr h="498144">
                <a:tc>
                  <a:txBody>
                    <a:bodyPr/>
                    <a:lstStyle/>
                    <a:p>
                      <a:pPr latinLnBrk="0"/>
                      <a:r>
                        <a:rPr lang="es-ES" sz="1600">
                          <a:effectLst/>
                        </a:rPr>
                        <a:t>attributes</a:t>
                      </a:r>
                    </a:p>
                  </a:txBody>
                  <a:tcPr marL="41242" marR="41242" marT="51553" marB="51553" anchor="ctr"/>
                </a:tc>
                <a:tc>
                  <a:txBody>
                    <a:bodyPr/>
                    <a:lstStyle/>
                    <a:p>
                      <a:pPr latinLnBrk="0"/>
                      <a:r>
                        <a:rPr lang="es-ES" sz="1600" dirty="0">
                          <a:effectLst/>
                        </a:rPr>
                        <a:t>Referencia al objeto que contiene los atributos </a:t>
                      </a:r>
                    </a:p>
                  </a:txBody>
                  <a:tcPr marL="41242" marR="41242" marT="51553" marB="51553" anchor="ctr"/>
                </a:tc>
                <a:extLst>
                  <a:ext uri="{0D108BD9-81ED-4DB2-BD59-A6C34878D82A}">
                    <a16:rowId xmlns:a16="http://schemas.microsoft.com/office/drawing/2014/main" val="10010"/>
                  </a:ext>
                </a:extLst>
              </a:tr>
              <a:tr h="337318">
                <a:tc>
                  <a:txBody>
                    <a:bodyPr/>
                    <a:lstStyle/>
                    <a:p>
                      <a:pPr latinLnBrk="0"/>
                      <a:r>
                        <a:rPr lang="es-ES" sz="1600">
                          <a:effectLst/>
                        </a:rPr>
                        <a:t>ownerDocument</a:t>
                      </a:r>
                    </a:p>
                  </a:txBody>
                  <a:tcPr marL="41242" marR="41242" marT="51553" marB="51553" anchor="ctr"/>
                </a:tc>
                <a:tc>
                  <a:txBody>
                    <a:bodyPr/>
                    <a:lstStyle/>
                    <a:p>
                      <a:pPr latinLnBrk="0"/>
                      <a:r>
                        <a:rPr lang="es-ES" sz="1600" dirty="0">
                          <a:effectLst/>
                        </a:rPr>
                        <a:t>Referencia al objeto documento propietario</a:t>
                      </a:r>
                    </a:p>
                  </a:txBody>
                  <a:tcPr marL="41242" marR="41242" marT="51553" marB="51553" anchor="ctr"/>
                </a:tc>
                <a:extLst>
                  <a:ext uri="{0D108BD9-81ED-4DB2-BD59-A6C34878D82A}">
                    <a16:rowId xmlns:a16="http://schemas.microsoft.com/office/drawing/2014/main" val="10011"/>
                  </a:ext>
                </a:extLst>
              </a:tr>
            </a:tbl>
          </a:graphicData>
        </a:graphic>
      </p:graphicFrame>
      <p:sp>
        <p:nvSpPr>
          <p:cNvPr id="5" name="4 Marcador de número de diapositiva"/>
          <p:cNvSpPr>
            <a:spLocks noGrp="1"/>
          </p:cNvSpPr>
          <p:nvPr>
            <p:ph type="sldNum" sz="quarter" idx="12"/>
          </p:nvPr>
        </p:nvSpPr>
        <p:spPr/>
        <p:txBody>
          <a:bodyPr/>
          <a:lstStyle/>
          <a:p>
            <a:fld id="{44AB4BFD-1657-4839-AFDF-B0BF0E55DD6D}" type="slidenum">
              <a:rPr lang="es-ES" smtClean="0"/>
              <a:t>16</a:t>
            </a:fld>
            <a:endParaRPr lang="es-ES"/>
          </a:p>
        </p:txBody>
      </p:sp>
    </p:spTree>
    <p:extLst>
      <p:ext uri="{BB962C8B-B14F-4D97-AF65-F5344CB8AC3E}">
        <p14:creationId xmlns:p14="http://schemas.microsoft.com/office/powerpoint/2010/main" val="1669383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274638"/>
            <a:ext cx="7818072" cy="634082"/>
          </a:xfrm>
        </p:spPr>
        <p:txBody>
          <a:bodyPr>
            <a:normAutofit fontScale="90000"/>
          </a:bodyPr>
          <a:lstStyle/>
          <a:p>
            <a:r>
              <a:rPr lang="es-ES" dirty="0" smtClean="0"/>
              <a:t>Acceso a los nodos de tipo atributo</a:t>
            </a:r>
            <a:endParaRPr lang="es-ES" dirty="0"/>
          </a:p>
        </p:txBody>
      </p:sp>
      <p:sp>
        <p:nvSpPr>
          <p:cNvPr id="3" name="2 Marcador de contenido"/>
          <p:cNvSpPr>
            <a:spLocks noGrp="1"/>
          </p:cNvSpPr>
          <p:nvPr>
            <p:ph idx="1"/>
          </p:nvPr>
        </p:nvSpPr>
        <p:spPr>
          <a:xfrm>
            <a:off x="1115616" y="908720"/>
            <a:ext cx="7818072" cy="5339680"/>
          </a:xfrm>
        </p:spPr>
        <p:txBody>
          <a:bodyPr>
            <a:normAutofit fontScale="92500" lnSpcReduction="10000"/>
          </a:bodyPr>
          <a:lstStyle/>
          <a:p>
            <a:r>
              <a:rPr lang="es-ES" dirty="0"/>
              <a:t>Para referenciar un atributo, como por ejemplo el atributo </a:t>
            </a:r>
            <a:r>
              <a:rPr lang="es-ES" sz="2400" b="1" dirty="0" err="1"/>
              <a:t>type</a:t>
            </a:r>
            <a:r>
              <a:rPr lang="es-ES" sz="2400" b="1" dirty="0"/>
              <a:t>="</a:t>
            </a:r>
            <a:r>
              <a:rPr lang="es-ES" sz="2400" b="1" dirty="0" err="1"/>
              <a:t>text</a:t>
            </a:r>
            <a:r>
              <a:rPr lang="es-ES" sz="2400" b="1" dirty="0"/>
              <a:t>"</a:t>
            </a:r>
            <a:r>
              <a:rPr lang="es-ES" dirty="0"/>
              <a:t> del campo "apellidos", emplearemos la colección </a:t>
            </a:r>
            <a:r>
              <a:rPr lang="es-ES" sz="2400" b="1" dirty="0" err="1"/>
              <a:t>attributes</a:t>
            </a:r>
            <a:r>
              <a:rPr lang="es-ES" dirty="0"/>
              <a:t>. Dependiendo del navegador, esta colección se podrá cubrir de diferentes maneras y podrán existir muchos pares en la colección, tantos como atributos tenga el elemento. Para buscar el par correcto emplearemos las propiedades:</a:t>
            </a:r>
          </a:p>
          <a:p>
            <a:pPr lvl="1"/>
            <a:r>
              <a:rPr lang="es-ES" sz="2000" b="1" dirty="0" err="1">
                <a:solidFill>
                  <a:srgbClr val="FF0000"/>
                </a:solidFill>
              </a:rPr>
              <a:t>nodeName</a:t>
            </a:r>
            <a:r>
              <a:rPr lang="es-ES" dirty="0">
                <a:solidFill>
                  <a:srgbClr val="FF0000"/>
                </a:solidFill>
              </a:rPr>
              <a:t>,</a:t>
            </a:r>
            <a:r>
              <a:rPr lang="es-ES" dirty="0"/>
              <a:t> que nos devolverá el nombre del atributo (en minúsculas cuando trabajamos con XHTML).</a:t>
            </a:r>
          </a:p>
          <a:p>
            <a:pPr lvl="1"/>
            <a:r>
              <a:rPr lang="es-ES" sz="2000" b="1" dirty="0" err="1">
                <a:solidFill>
                  <a:srgbClr val="FF0000"/>
                </a:solidFill>
              </a:rPr>
              <a:t>nodeValue</a:t>
            </a:r>
            <a:r>
              <a:rPr lang="es-ES" dirty="0"/>
              <a:t>, que nos devolverá el valor de dicho atributo.</a:t>
            </a:r>
          </a:p>
          <a:p>
            <a:endParaRPr lang="es-ES" dirty="0"/>
          </a:p>
        </p:txBody>
      </p:sp>
      <p:sp>
        <p:nvSpPr>
          <p:cNvPr id="4" name="3 Marcador de número de diapositiva"/>
          <p:cNvSpPr>
            <a:spLocks noGrp="1"/>
          </p:cNvSpPr>
          <p:nvPr>
            <p:ph type="sldNum" sz="quarter" idx="12"/>
          </p:nvPr>
        </p:nvSpPr>
        <p:spPr/>
        <p:txBody>
          <a:bodyPr/>
          <a:lstStyle/>
          <a:p>
            <a:fld id="{44AB4BFD-1657-4839-AFDF-B0BF0E55DD6D}" type="slidenum">
              <a:rPr lang="es-ES" smtClean="0"/>
              <a:t>17</a:t>
            </a:fld>
            <a:endParaRPr lang="es-ES"/>
          </a:p>
        </p:txBody>
      </p:sp>
    </p:spTree>
    <p:extLst>
      <p:ext uri="{BB962C8B-B14F-4D97-AF65-F5344CB8AC3E}">
        <p14:creationId xmlns:p14="http://schemas.microsoft.com/office/powerpoint/2010/main" val="803134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971600" y="692696"/>
            <a:ext cx="8172400" cy="5976664"/>
          </a:xfrm>
        </p:spPr>
        <p:txBody>
          <a:bodyPr>
            <a:normAutofit fontScale="55000" lnSpcReduction="20000"/>
          </a:bodyPr>
          <a:lstStyle/>
          <a:p>
            <a:pPr marL="82296" indent="0">
              <a:buNone/>
            </a:pPr>
            <a:endParaRPr lang="es-ES" dirty="0"/>
          </a:p>
          <a:p>
            <a:pPr marL="82296" indent="0">
              <a:buNone/>
            </a:pPr>
            <a:r>
              <a:rPr lang="es-ES" dirty="0">
                <a:latin typeface="Courier New" panose="02070309020205020404" pitchFamily="49" charset="0"/>
                <a:cs typeface="Courier New" panose="02070309020205020404" pitchFamily="49" charset="0"/>
              </a:rPr>
              <a:t>&lt;input </a:t>
            </a:r>
            <a:r>
              <a:rPr lang="es-ES" dirty="0" err="1">
                <a:latin typeface="Courier New" panose="02070309020205020404" pitchFamily="49" charset="0"/>
                <a:cs typeface="Courier New" panose="02070309020205020404" pitchFamily="49" charset="0"/>
              </a:rPr>
              <a:t>type</a:t>
            </a:r>
            <a:r>
              <a:rPr lang="es-ES" dirty="0">
                <a:latin typeface="Courier New" panose="02070309020205020404" pitchFamily="49" charset="0"/>
                <a:cs typeface="Courier New" panose="02070309020205020404" pitchFamily="49" charset="0"/>
              </a:rPr>
              <a:t>="</a:t>
            </a:r>
            <a:r>
              <a:rPr lang="es-ES" dirty="0" err="1">
                <a:latin typeface="Courier New" panose="02070309020205020404" pitchFamily="49" charset="0"/>
                <a:cs typeface="Courier New" panose="02070309020205020404" pitchFamily="49" charset="0"/>
              </a:rPr>
              <a:t>text</a:t>
            </a:r>
            <a:r>
              <a:rPr lang="es-ES" dirty="0">
                <a:latin typeface="Courier New" panose="02070309020205020404" pitchFamily="49" charset="0"/>
                <a:cs typeface="Courier New" panose="02070309020205020404" pitchFamily="49" charset="0"/>
              </a:rPr>
              <a:t>" id="apellidos" </a:t>
            </a:r>
            <a:r>
              <a:rPr lang="es-ES" dirty="0" err="1">
                <a:latin typeface="Courier New" panose="02070309020205020404" pitchFamily="49" charset="0"/>
                <a:cs typeface="Courier New" panose="02070309020205020404" pitchFamily="49" charset="0"/>
              </a:rPr>
              <a:t>name</a:t>
            </a:r>
            <a:r>
              <a:rPr lang="es-ES" dirty="0">
                <a:latin typeface="Courier New" panose="02070309020205020404" pitchFamily="49" charset="0"/>
                <a:cs typeface="Courier New" panose="02070309020205020404" pitchFamily="49" charset="0"/>
              </a:rPr>
              <a:t>="apellidos" </a:t>
            </a:r>
            <a:r>
              <a:rPr lang="es-ES" dirty="0" smtClean="0">
                <a:latin typeface="Courier New" panose="02070309020205020404" pitchFamily="49" charset="0"/>
                <a:cs typeface="Courier New" panose="02070309020205020404" pitchFamily="49" charset="0"/>
              </a:rPr>
              <a:t>/&gt;</a:t>
            </a:r>
            <a:endParaRPr lang="es-ES" dirty="0">
              <a:latin typeface="Courier New" panose="02070309020205020404" pitchFamily="49" charset="0"/>
              <a:cs typeface="Courier New" panose="02070309020205020404" pitchFamily="49" charset="0"/>
            </a:endParaRPr>
          </a:p>
          <a:p>
            <a:r>
              <a:rPr lang="es-ES" sz="3600" dirty="0"/>
              <a:t>Para imprimir todos los atributos del elemento "apellidos", podríamos hacer un bucle que recorriera todos esos atributos imprimiendo su valor:</a:t>
            </a:r>
          </a:p>
          <a:p>
            <a:r>
              <a:rPr lang="es-ES" sz="3600" dirty="0" err="1"/>
              <a:t>document.write</a:t>
            </a:r>
            <a:r>
              <a:rPr lang="es-ES" sz="3600" dirty="0"/>
              <a:t>("&lt;</a:t>
            </a:r>
            <a:r>
              <a:rPr lang="es-ES" sz="3600" dirty="0" err="1"/>
              <a:t>br</a:t>
            </a:r>
            <a:r>
              <a:rPr lang="es-ES" sz="3600" dirty="0"/>
              <a:t>/&gt;El elemento &lt;b&gt;apellidos&lt;/b&gt; contiene los pares atributo -&gt; valor: &lt;</a:t>
            </a:r>
            <a:r>
              <a:rPr lang="es-ES" sz="3600" dirty="0" err="1"/>
              <a:t>br</a:t>
            </a:r>
            <a:r>
              <a:rPr lang="es-ES" sz="3600" dirty="0"/>
              <a:t>/&gt;");</a:t>
            </a:r>
          </a:p>
          <a:p>
            <a:endParaRPr lang="es-ES" dirty="0"/>
          </a:p>
          <a:p>
            <a:pPr marL="82296" indent="0">
              <a:buNone/>
            </a:pPr>
            <a:r>
              <a:rPr lang="es-ES" dirty="0" err="1" smtClean="0">
                <a:latin typeface="Courier New" panose="02070309020205020404" pitchFamily="49" charset="0"/>
                <a:cs typeface="Courier New" panose="02070309020205020404" pitchFamily="49" charset="0"/>
              </a:rPr>
              <a:t>for</a:t>
            </a:r>
            <a:r>
              <a:rPr lang="es-ES" dirty="0" smtClean="0">
                <a:latin typeface="Courier New" panose="02070309020205020404" pitchFamily="49" charset="0"/>
                <a:cs typeface="Courier New" panose="02070309020205020404" pitchFamily="49" charset="0"/>
              </a:rPr>
              <a:t>( </a:t>
            </a:r>
            <a:r>
              <a:rPr lang="es-ES" dirty="0" err="1" smtClean="0">
                <a:latin typeface="Courier New" panose="02070309020205020404" pitchFamily="49" charset="0"/>
                <a:cs typeface="Courier New" panose="02070309020205020404" pitchFamily="49" charset="0"/>
              </a:rPr>
              <a:t>var</a:t>
            </a:r>
            <a:r>
              <a:rPr lang="es-ES" dirty="0" smtClean="0">
                <a:latin typeface="Courier New" panose="02070309020205020404" pitchFamily="49" charset="0"/>
                <a:cs typeface="Courier New" panose="02070309020205020404" pitchFamily="49" charset="0"/>
              </a:rPr>
              <a:t> x = 0; x &lt; </a:t>
            </a:r>
            <a:r>
              <a:rPr lang="es-ES" dirty="0" err="1" smtClean="0">
                <a:latin typeface="Courier New" panose="02070309020205020404" pitchFamily="49" charset="0"/>
                <a:cs typeface="Courier New" panose="02070309020205020404" pitchFamily="49" charset="0"/>
              </a:rPr>
              <a:t>document.getElementById</a:t>
            </a:r>
            <a:r>
              <a:rPr lang="es-ES" dirty="0" smtClean="0">
                <a:latin typeface="Courier New" panose="02070309020205020404" pitchFamily="49" charset="0"/>
                <a:cs typeface="Courier New" panose="02070309020205020404" pitchFamily="49" charset="0"/>
              </a:rPr>
              <a:t>("apellidos").</a:t>
            </a:r>
            <a:r>
              <a:rPr lang="es-ES" dirty="0" err="1" smtClean="0">
                <a:latin typeface="Courier New" panose="02070309020205020404" pitchFamily="49" charset="0"/>
                <a:cs typeface="Courier New" panose="02070309020205020404" pitchFamily="49" charset="0"/>
              </a:rPr>
              <a:t>attributes.length</a:t>
            </a:r>
            <a:r>
              <a:rPr lang="es-ES" dirty="0" smtClean="0">
                <a:latin typeface="Courier New" panose="02070309020205020404" pitchFamily="49" charset="0"/>
                <a:cs typeface="Courier New" panose="02070309020205020404" pitchFamily="49" charset="0"/>
              </a:rPr>
              <a:t>; x++ ) {</a:t>
            </a:r>
          </a:p>
          <a:p>
            <a:pPr marL="82296" indent="0">
              <a:buNone/>
            </a:pPr>
            <a:r>
              <a:rPr lang="es-ES" dirty="0" smtClean="0">
                <a:latin typeface="Courier New" panose="02070309020205020404" pitchFamily="49" charset="0"/>
                <a:cs typeface="Courier New" panose="02070309020205020404" pitchFamily="49" charset="0"/>
              </a:rPr>
              <a:t>  </a:t>
            </a:r>
            <a:r>
              <a:rPr lang="es-ES" dirty="0" err="1" smtClean="0">
                <a:latin typeface="Courier New" panose="02070309020205020404" pitchFamily="49" charset="0"/>
                <a:cs typeface="Courier New" panose="02070309020205020404" pitchFamily="49" charset="0"/>
              </a:rPr>
              <a:t>var</a:t>
            </a:r>
            <a:r>
              <a:rPr lang="es-ES" dirty="0" smtClean="0">
                <a:latin typeface="Courier New" panose="02070309020205020404" pitchFamily="49" charset="0"/>
                <a:cs typeface="Courier New" panose="02070309020205020404" pitchFamily="49" charset="0"/>
              </a:rPr>
              <a:t> atributo = </a:t>
            </a:r>
            <a:r>
              <a:rPr lang="es-ES" dirty="0" err="1" smtClean="0">
                <a:latin typeface="Courier New" panose="02070309020205020404" pitchFamily="49" charset="0"/>
                <a:cs typeface="Courier New" panose="02070309020205020404" pitchFamily="49" charset="0"/>
              </a:rPr>
              <a:t>document.getElementById</a:t>
            </a:r>
            <a:r>
              <a:rPr lang="es-ES" dirty="0" smtClean="0">
                <a:latin typeface="Courier New" panose="02070309020205020404" pitchFamily="49" charset="0"/>
                <a:cs typeface="Courier New" panose="02070309020205020404" pitchFamily="49" charset="0"/>
              </a:rPr>
              <a:t>("apellidos").</a:t>
            </a:r>
            <a:r>
              <a:rPr lang="es-ES" dirty="0" err="1" smtClean="0">
                <a:latin typeface="Courier New" panose="02070309020205020404" pitchFamily="49" charset="0"/>
                <a:cs typeface="Courier New" panose="02070309020205020404" pitchFamily="49" charset="0"/>
              </a:rPr>
              <a:t>attributes</a:t>
            </a:r>
            <a:r>
              <a:rPr lang="es-ES" dirty="0" smtClean="0">
                <a:latin typeface="Courier New" panose="02070309020205020404" pitchFamily="49" charset="0"/>
                <a:cs typeface="Courier New" panose="02070309020205020404" pitchFamily="49" charset="0"/>
              </a:rPr>
              <a:t>[x];</a:t>
            </a:r>
          </a:p>
          <a:p>
            <a:pPr marL="82296" indent="0">
              <a:buNone/>
            </a:pPr>
            <a:r>
              <a:rPr lang="es-ES" dirty="0" smtClean="0">
                <a:latin typeface="Courier New" panose="02070309020205020404" pitchFamily="49" charset="0"/>
                <a:cs typeface="Courier New" panose="02070309020205020404" pitchFamily="49" charset="0"/>
              </a:rPr>
              <a:t>   </a:t>
            </a:r>
            <a:r>
              <a:rPr lang="es-ES" dirty="0" err="1" smtClean="0">
                <a:latin typeface="Courier New" panose="02070309020205020404" pitchFamily="49" charset="0"/>
                <a:cs typeface="Courier New" panose="02070309020205020404" pitchFamily="49" charset="0"/>
              </a:rPr>
              <a:t>document.write</a:t>
            </a:r>
            <a:r>
              <a:rPr lang="es-ES" dirty="0" smtClean="0">
                <a:latin typeface="Courier New" panose="02070309020205020404" pitchFamily="49" charset="0"/>
                <a:cs typeface="Courier New" panose="02070309020205020404" pitchFamily="49" charset="0"/>
              </a:rPr>
              <a:t>(</a:t>
            </a:r>
            <a:r>
              <a:rPr lang="es-ES" dirty="0" err="1" smtClean="0">
                <a:latin typeface="Courier New" panose="02070309020205020404" pitchFamily="49" charset="0"/>
                <a:cs typeface="Courier New" panose="02070309020205020404" pitchFamily="49" charset="0"/>
              </a:rPr>
              <a:t>atributo.nodeName</a:t>
            </a:r>
            <a:r>
              <a:rPr lang="es-ES" dirty="0" smtClean="0">
                <a:latin typeface="Courier New" panose="02070309020205020404" pitchFamily="49" charset="0"/>
                <a:cs typeface="Courier New" panose="02070309020205020404" pitchFamily="49" charset="0"/>
              </a:rPr>
              <a:t>+ " -&gt; "+</a:t>
            </a:r>
            <a:r>
              <a:rPr lang="es-ES" dirty="0" err="1" smtClean="0">
                <a:latin typeface="Courier New" panose="02070309020205020404" pitchFamily="49" charset="0"/>
                <a:cs typeface="Courier New" panose="02070309020205020404" pitchFamily="49" charset="0"/>
              </a:rPr>
              <a:t>atributo.nodeValue</a:t>
            </a:r>
            <a:r>
              <a:rPr lang="es-ES" dirty="0" smtClean="0">
                <a:latin typeface="Courier New" panose="02070309020205020404" pitchFamily="49" charset="0"/>
                <a:cs typeface="Courier New" panose="02070309020205020404" pitchFamily="49" charset="0"/>
              </a:rPr>
              <a:t>+"&lt;</a:t>
            </a:r>
            <a:r>
              <a:rPr lang="es-ES" dirty="0" err="1" smtClean="0">
                <a:latin typeface="Courier New" panose="02070309020205020404" pitchFamily="49" charset="0"/>
                <a:cs typeface="Courier New" panose="02070309020205020404" pitchFamily="49" charset="0"/>
              </a:rPr>
              <a:t>br</a:t>
            </a:r>
            <a:r>
              <a:rPr lang="es-ES" dirty="0" smtClean="0">
                <a:latin typeface="Courier New" panose="02070309020205020404" pitchFamily="49" charset="0"/>
                <a:cs typeface="Courier New" panose="02070309020205020404" pitchFamily="49" charset="0"/>
              </a:rPr>
              <a:t>/&gt;");</a:t>
            </a:r>
          </a:p>
          <a:p>
            <a:pPr marL="82296" indent="0">
              <a:buNone/>
            </a:pPr>
            <a:r>
              <a:rPr lang="es-ES" dirty="0" smtClean="0">
                <a:latin typeface="Courier New" panose="02070309020205020404" pitchFamily="49" charset="0"/>
                <a:cs typeface="Courier New" panose="02070309020205020404" pitchFamily="49" charset="0"/>
              </a:rPr>
              <a:t>}</a:t>
            </a:r>
          </a:p>
          <a:p>
            <a:r>
              <a:rPr lang="es-ES" sz="3600" dirty="0" smtClean="0"/>
              <a:t>También </a:t>
            </a:r>
            <a:r>
              <a:rPr lang="es-ES" sz="3600" dirty="0"/>
              <a:t>podemos modificar los valores de un atributo de un nodo manualmente, por ejemplo:</a:t>
            </a:r>
          </a:p>
          <a:p>
            <a:pPr marL="82296" indent="0">
              <a:buNone/>
            </a:pPr>
            <a:r>
              <a:rPr lang="es-ES" sz="3600" dirty="0" err="1">
                <a:latin typeface="Courier New" panose="02070309020205020404" pitchFamily="49" charset="0"/>
                <a:cs typeface="Courier New" panose="02070309020205020404" pitchFamily="49" charset="0"/>
              </a:rPr>
              <a:t>document.getElementById</a:t>
            </a:r>
            <a:r>
              <a:rPr lang="es-ES" sz="3600" dirty="0">
                <a:latin typeface="Courier New" panose="02070309020205020404" pitchFamily="49" charset="0"/>
                <a:cs typeface="Courier New" panose="02070309020205020404" pitchFamily="49" charset="0"/>
              </a:rPr>
              <a:t>("apellidos").</a:t>
            </a:r>
            <a:r>
              <a:rPr lang="es-ES" sz="3600" dirty="0" err="1">
                <a:latin typeface="Courier New" panose="02070309020205020404" pitchFamily="49" charset="0"/>
                <a:cs typeface="Courier New" panose="02070309020205020404" pitchFamily="49" charset="0"/>
              </a:rPr>
              <a:t>attributes</a:t>
            </a:r>
            <a:r>
              <a:rPr lang="es-ES" sz="3600" dirty="0">
                <a:latin typeface="Courier New" panose="02070309020205020404" pitchFamily="49" charset="0"/>
                <a:cs typeface="Courier New" panose="02070309020205020404" pitchFamily="49" charset="0"/>
              </a:rPr>
              <a:t>[0].</a:t>
            </a:r>
            <a:r>
              <a:rPr lang="es-ES" sz="3600" dirty="0" err="1">
                <a:latin typeface="Courier New" panose="02070309020205020404" pitchFamily="49" charset="0"/>
                <a:cs typeface="Courier New" panose="02070309020205020404" pitchFamily="49" charset="0"/>
              </a:rPr>
              <a:t>nodeValue</a:t>
            </a:r>
            <a:r>
              <a:rPr lang="es-ES" sz="3600" dirty="0">
                <a:latin typeface="Courier New" panose="02070309020205020404" pitchFamily="49" charset="0"/>
                <a:cs typeface="Courier New" panose="02070309020205020404" pitchFamily="49" charset="0"/>
              </a:rPr>
              <a:t>="</a:t>
            </a:r>
            <a:r>
              <a:rPr lang="es-ES" sz="3600" dirty="0" err="1">
                <a:latin typeface="Courier New" panose="02070309020205020404" pitchFamily="49" charset="0"/>
                <a:cs typeface="Courier New" panose="02070309020205020404" pitchFamily="49" charset="0"/>
              </a:rPr>
              <a:t>password</a:t>
            </a:r>
            <a:r>
              <a:rPr lang="es-ES" sz="3600" dirty="0">
                <a:latin typeface="Courier New" panose="02070309020205020404" pitchFamily="49" charset="0"/>
                <a:cs typeface="Courier New" panose="02070309020205020404" pitchFamily="49" charset="0"/>
              </a:rPr>
              <a:t>";</a:t>
            </a:r>
          </a:p>
          <a:p>
            <a:pPr marL="82296" indent="0">
              <a:buNone/>
            </a:pPr>
            <a:r>
              <a:rPr lang="es-ES" sz="3600" dirty="0">
                <a:latin typeface="Courier New" panose="02070309020205020404" pitchFamily="49" charset="0"/>
                <a:cs typeface="Courier New" panose="02070309020205020404" pitchFamily="49" charset="0"/>
              </a:rPr>
              <a:t>// Modificamos el </a:t>
            </a:r>
            <a:r>
              <a:rPr lang="es-ES" sz="3600" dirty="0" err="1">
                <a:latin typeface="Courier New" panose="02070309020205020404" pitchFamily="49" charset="0"/>
                <a:cs typeface="Courier New" panose="02070309020205020404" pitchFamily="49" charset="0"/>
              </a:rPr>
              <a:t>type</a:t>
            </a:r>
            <a:r>
              <a:rPr lang="es-ES" sz="3600" dirty="0">
                <a:latin typeface="Courier New" panose="02070309020205020404" pitchFamily="49" charset="0"/>
                <a:cs typeface="Courier New" panose="02070309020205020404" pitchFamily="49" charset="0"/>
              </a:rPr>
              <a:t>="</a:t>
            </a:r>
            <a:r>
              <a:rPr lang="es-ES" sz="3600" dirty="0" err="1">
                <a:latin typeface="Courier New" panose="02070309020205020404" pitchFamily="49" charset="0"/>
                <a:cs typeface="Courier New" panose="02070309020205020404" pitchFamily="49" charset="0"/>
              </a:rPr>
              <a:t>text</a:t>
            </a:r>
            <a:r>
              <a:rPr lang="es-ES" sz="3600" dirty="0">
                <a:latin typeface="Courier New" panose="02070309020205020404" pitchFamily="49" charset="0"/>
                <a:cs typeface="Courier New" panose="02070309020205020404" pitchFamily="49" charset="0"/>
              </a:rPr>
              <a:t>" del campo apellidos y por "</a:t>
            </a:r>
            <a:r>
              <a:rPr lang="es-ES" sz="3600" dirty="0" err="1">
                <a:latin typeface="Courier New" panose="02070309020205020404" pitchFamily="49" charset="0"/>
                <a:cs typeface="Courier New" panose="02070309020205020404" pitchFamily="49" charset="0"/>
              </a:rPr>
              <a:t>password</a:t>
            </a:r>
            <a:r>
              <a:rPr lang="es-ES" sz="3600" dirty="0">
                <a:latin typeface="Courier New" panose="02070309020205020404" pitchFamily="49" charset="0"/>
                <a:cs typeface="Courier New" panose="02070309020205020404" pitchFamily="49" charset="0"/>
              </a:rPr>
              <a:t>".</a:t>
            </a:r>
          </a:p>
          <a:p>
            <a:endParaRPr lang="es-ES" dirty="0"/>
          </a:p>
        </p:txBody>
      </p:sp>
      <p:sp>
        <p:nvSpPr>
          <p:cNvPr id="8" name="1 Título"/>
          <p:cNvSpPr>
            <a:spLocks noGrp="1"/>
          </p:cNvSpPr>
          <p:nvPr>
            <p:ph type="title"/>
          </p:nvPr>
        </p:nvSpPr>
        <p:spPr>
          <a:xfrm>
            <a:off x="1115616" y="188640"/>
            <a:ext cx="7818072" cy="562074"/>
          </a:xfrm>
        </p:spPr>
        <p:txBody>
          <a:bodyPr>
            <a:normAutofit fontScale="90000"/>
          </a:bodyPr>
          <a:lstStyle/>
          <a:p>
            <a:r>
              <a:rPr lang="es-ES" dirty="0" smtClean="0"/>
              <a:t>Acceso a los nodos de tipo atributo</a:t>
            </a:r>
            <a:endParaRPr lang="es-ES" dirty="0"/>
          </a:p>
        </p:txBody>
      </p:sp>
      <p:sp>
        <p:nvSpPr>
          <p:cNvPr id="2" name="1 Marcador de número de diapositiva"/>
          <p:cNvSpPr>
            <a:spLocks noGrp="1"/>
          </p:cNvSpPr>
          <p:nvPr>
            <p:ph type="sldNum" sz="quarter" idx="12"/>
          </p:nvPr>
        </p:nvSpPr>
        <p:spPr/>
        <p:txBody>
          <a:bodyPr/>
          <a:lstStyle/>
          <a:p>
            <a:fld id="{44AB4BFD-1657-4839-AFDF-B0BF0E55DD6D}" type="slidenum">
              <a:rPr lang="es-ES" smtClean="0"/>
              <a:t>18</a:t>
            </a:fld>
            <a:endParaRPr lang="es-ES"/>
          </a:p>
        </p:txBody>
      </p:sp>
    </p:spTree>
    <p:extLst>
      <p:ext uri="{BB962C8B-B14F-4D97-AF65-F5344CB8AC3E}">
        <p14:creationId xmlns:p14="http://schemas.microsoft.com/office/powerpoint/2010/main" val="3775706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115616" y="692696"/>
            <a:ext cx="7818072" cy="6048672"/>
          </a:xfrm>
        </p:spPr>
        <p:txBody>
          <a:bodyPr>
            <a:noAutofit/>
          </a:bodyPr>
          <a:lstStyle/>
          <a:p>
            <a:pPr algn="just">
              <a:spcBef>
                <a:spcPts val="0"/>
              </a:spcBef>
            </a:pPr>
            <a:r>
              <a:rPr lang="es-ES" sz="1800" dirty="0">
                <a:latin typeface="Calibri"/>
              </a:rPr>
              <a:t>O también:</a:t>
            </a:r>
          </a:p>
          <a:p>
            <a:pPr marL="82296" indent="0" algn="just">
              <a:spcBef>
                <a:spcPts val="0"/>
              </a:spcBef>
              <a:buNone/>
            </a:pPr>
            <a:r>
              <a:rPr lang="es-ES" sz="1400" b="1" dirty="0" err="1">
                <a:latin typeface="Courier New"/>
              </a:rPr>
              <a:t>document.getElementById</a:t>
            </a:r>
            <a:r>
              <a:rPr lang="es-ES" sz="1400" b="1" dirty="0">
                <a:latin typeface="Courier New"/>
              </a:rPr>
              <a:t>("apellidos").</a:t>
            </a:r>
            <a:r>
              <a:rPr lang="es-ES" sz="1400" b="1" dirty="0" err="1">
                <a:latin typeface="Courier New"/>
              </a:rPr>
              <a:t>attributes</a:t>
            </a:r>
            <a:r>
              <a:rPr lang="es-ES" sz="1400" b="1" dirty="0">
                <a:latin typeface="Courier New"/>
              </a:rPr>
              <a:t>["</a:t>
            </a:r>
            <a:r>
              <a:rPr lang="es-ES" sz="1400" b="1" dirty="0" err="1">
                <a:latin typeface="Courier New"/>
              </a:rPr>
              <a:t>type</a:t>
            </a:r>
            <a:r>
              <a:rPr lang="es-ES" sz="1400" b="1" dirty="0">
                <a:latin typeface="Courier New"/>
              </a:rPr>
              <a:t>"].</a:t>
            </a:r>
            <a:r>
              <a:rPr lang="es-ES" sz="1400" b="1" dirty="0" err="1">
                <a:latin typeface="Courier New"/>
              </a:rPr>
              <a:t>nodeValue</a:t>
            </a:r>
            <a:r>
              <a:rPr lang="es-ES" sz="1400" b="1" dirty="0">
                <a:latin typeface="Courier New"/>
              </a:rPr>
              <a:t>="</a:t>
            </a:r>
            <a:r>
              <a:rPr lang="es-ES" sz="1400" b="1" dirty="0" err="1">
                <a:latin typeface="Courier New"/>
              </a:rPr>
              <a:t>password</a:t>
            </a:r>
            <a:r>
              <a:rPr lang="es-ES" sz="1400" b="1" dirty="0">
                <a:latin typeface="Courier New"/>
              </a:rPr>
              <a:t>";</a:t>
            </a:r>
          </a:p>
          <a:p>
            <a:pPr marL="82296" indent="0" algn="just">
              <a:spcBef>
                <a:spcPts val="0"/>
              </a:spcBef>
              <a:buNone/>
            </a:pPr>
            <a:r>
              <a:rPr lang="es-ES" sz="1400" dirty="0"/>
              <a:t>// hemos puesto el nombre del atributo como índice de la colección del </a:t>
            </a:r>
            <a:r>
              <a:rPr lang="es-ES" sz="1400" dirty="0" err="1"/>
              <a:t>array</a:t>
            </a:r>
            <a:r>
              <a:rPr lang="es-ES" sz="1400" dirty="0"/>
              <a:t> de atributos.</a:t>
            </a:r>
            <a:r>
              <a:rPr lang="es-ES" sz="1400" dirty="0">
                <a:latin typeface="Courier New"/>
              </a:rPr>
              <a:t>	</a:t>
            </a:r>
            <a:endParaRPr lang="gl-ES" sz="1800" dirty="0">
              <a:latin typeface="Times New Roman"/>
            </a:endParaRPr>
          </a:p>
          <a:p>
            <a:pPr algn="just">
              <a:spcBef>
                <a:spcPts val="0"/>
              </a:spcBef>
            </a:pPr>
            <a:endParaRPr lang="es-ES" sz="1800" dirty="0" smtClean="0">
              <a:latin typeface="Calibri"/>
            </a:endParaRPr>
          </a:p>
          <a:p>
            <a:pPr algn="just">
              <a:spcBef>
                <a:spcPts val="0"/>
              </a:spcBef>
            </a:pPr>
            <a:r>
              <a:rPr lang="es-ES" sz="1800" dirty="0" smtClean="0">
                <a:latin typeface="Calibri"/>
              </a:rPr>
              <a:t>O </a:t>
            </a:r>
            <a:r>
              <a:rPr lang="es-ES" sz="1800" dirty="0">
                <a:latin typeface="Calibri"/>
              </a:rPr>
              <a:t>también:</a:t>
            </a:r>
          </a:p>
          <a:p>
            <a:pPr marL="82296" indent="0" algn="just">
              <a:spcBef>
                <a:spcPts val="0"/>
              </a:spcBef>
              <a:buNone/>
            </a:pPr>
            <a:r>
              <a:rPr lang="es-ES" sz="1400" b="1" dirty="0" err="1">
                <a:latin typeface="Courier New"/>
              </a:rPr>
              <a:t>document.getElementById</a:t>
            </a:r>
            <a:r>
              <a:rPr lang="es-ES" sz="1400" b="1" dirty="0">
                <a:latin typeface="Courier New"/>
              </a:rPr>
              <a:t>("apellidos").</a:t>
            </a:r>
            <a:r>
              <a:rPr lang="es-ES" sz="1400" b="1" dirty="0" err="1">
                <a:latin typeface="Courier New"/>
              </a:rPr>
              <a:t>type</a:t>
            </a:r>
            <a:r>
              <a:rPr lang="es-ES" sz="1400" b="1" dirty="0">
                <a:latin typeface="Courier New"/>
              </a:rPr>
              <a:t>="</a:t>
            </a:r>
            <a:r>
              <a:rPr lang="es-ES" sz="1400" b="1" dirty="0" err="1">
                <a:latin typeface="Courier New"/>
              </a:rPr>
              <a:t>password</a:t>
            </a:r>
            <a:r>
              <a:rPr lang="es-ES" sz="1400" b="1" dirty="0">
                <a:latin typeface="Courier New"/>
              </a:rPr>
              <a:t>";</a:t>
            </a:r>
          </a:p>
          <a:p>
            <a:pPr marL="82296" indent="0" algn="just">
              <a:spcBef>
                <a:spcPts val="0"/>
              </a:spcBef>
              <a:buNone/>
            </a:pPr>
            <a:r>
              <a:rPr lang="es-ES" sz="1400" dirty="0"/>
              <a:t>// hemos utilizado el atributo </a:t>
            </a:r>
            <a:r>
              <a:rPr lang="es-ES" sz="1400" dirty="0" err="1"/>
              <a:t>type</a:t>
            </a:r>
            <a:r>
              <a:rPr lang="es-ES" sz="1400" dirty="0"/>
              <a:t> como una propiedad del objeto apellidos.</a:t>
            </a:r>
            <a:r>
              <a:rPr lang="es-ES" sz="1800" dirty="0">
                <a:latin typeface="Times New Roman"/>
              </a:rPr>
              <a:t>	</a:t>
            </a:r>
            <a:endParaRPr lang="gl-ES" sz="1800" dirty="0">
              <a:latin typeface="Times New Roman"/>
            </a:endParaRPr>
          </a:p>
          <a:p>
            <a:pPr algn="just">
              <a:spcBef>
                <a:spcPts val="0"/>
              </a:spcBef>
            </a:pPr>
            <a:r>
              <a:rPr lang="es-ES" sz="1800" dirty="0">
                <a:latin typeface="Calibri"/>
              </a:rPr>
              <a:t>El método </a:t>
            </a:r>
            <a:r>
              <a:rPr lang="es-ES" sz="1400" b="1" dirty="0" err="1">
                <a:latin typeface="Courier New"/>
              </a:rPr>
              <a:t>setAttribute</a:t>
            </a:r>
            <a:r>
              <a:rPr lang="es-ES" sz="1400" b="1" dirty="0">
                <a:latin typeface="Courier New"/>
              </a:rPr>
              <a:t>()</a:t>
            </a:r>
            <a:r>
              <a:rPr lang="es-ES" sz="1800" dirty="0">
                <a:latin typeface="Calibri"/>
              </a:rPr>
              <a:t> nos permitirá crear o modificar atributos de un elemento. Por ejemplo, para ponerle de nuevo al campo "apellidos" </a:t>
            </a:r>
            <a:r>
              <a:rPr lang="es-ES" sz="1400" b="1" dirty="0" err="1">
                <a:latin typeface="Courier New"/>
              </a:rPr>
              <a:t>type</a:t>
            </a:r>
            <a:r>
              <a:rPr lang="es-ES" sz="1400" b="1" dirty="0">
                <a:latin typeface="Courier New"/>
              </a:rPr>
              <a:t>='</a:t>
            </a:r>
            <a:r>
              <a:rPr lang="es-ES" sz="1400" b="1" dirty="0" err="1">
                <a:latin typeface="Courier New"/>
              </a:rPr>
              <a:t>text</a:t>
            </a:r>
            <a:r>
              <a:rPr lang="es-ES" sz="1400" b="1" dirty="0">
                <a:latin typeface="Courier New"/>
              </a:rPr>
              <a:t>'</a:t>
            </a:r>
            <a:r>
              <a:rPr lang="es-ES" sz="1800" dirty="0">
                <a:latin typeface="Calibri"/>
              </a:rPr>
              <a:t> y un </a:t>
            </a:r>
            <a:r>
              <a:rPr lang="es-ES" sz="1400" b="1" dirty="0" err="1">
                <a:latin typeface="Courier New"/>
              </a:rPr>
              <a:t>value</a:t>
            </a:r>
            <a:r>
              <a:rPr lang="es-ES" sz="1400" b="1" dirty="0">
                <a:latin typeface="Courier New"/>
              </a:rPr>
              <a:t>='Cid Blanco'</a:t>
            </a:r>
            <a:r>
              <a:rPr lang="es-ES" sz="1800" dirty="0">
                <a:latin typeface="Calibri"/>
              </a:rPr>
              <a:t>, haríamos:</a:t>
            </a:r>
          </a:p>
          <a:p>
            <a:pPr marL="82296" indent="0" algn="just">
              <a:spcBef>
                <a:spcPts val="0"/>
              </a:spcBef>
              <a:buNone/>
            </a:pPr>
            <a:r>
              <a:rPr lang="es-ES" sz="1400" b="1" dirty="0" err="1">
                <a:latin typeface="Courier New"/>
              </a:rPr>
              <a:t>document.getElementById</a:t>
            </a:r>
            <a:r>
              <a:rPr lang="es-ES" sz="1400" b="1" dirty="0">
                <a:latin typeface="Courier New"/>
              </a:rPr>
              <a:t>("apellidos").</a:t>
            </a:r>
            <a:r>
              <a:rPr lang="es-ES" sz="1400" b="1" dirty="0" err="1">
                <a:latin typeface="Courier New"/>
              </a:rPr>
              <a:t>setAttribute</a:t>
            </a:r>
            <a:r>
              <a:rPr lang="es-ES" sz="1400" b="1" dirty="0">
                <a:latin typeface="Courier New"/>
              </a:rPr>
              <a:t>('</a:t>
            </a:r>
            <a:r>
              <a:rPr lang="es-ES" sz="1400" b="1" dirty="0" err="1">
                <a:latin typeface="Courier New"/>
              </a:rPr>
              <a:t>type</a:t>
            </a:r>
            <a:r>
              <a:rPr lang="es-ES" sz="1400" b="1" dirty="0">
                <a:latin typeface="Courier New"/>
              </a:rPr>
              <a:t>','</a:t>
            </a:r>
            <a:r>
              <a:rPr lang="es-ES" sz="1400" b="1" dirty="0" err="1">
                <a:latin typeface="Courier New"/>
              </a:rPr>
              <a:t>text</a:t>
            </a:r>
            <a:r>
              <a:rPr lang="es-ES" sz="1400" b="1" dirty="0">
                <a:latin typeface="Courier New"/>
              </a:rPr>
              <a:t>');</a:t>
            </a:r>
          </a:p>
          <a:p>
            <a:pPr marL="82296" indent="0" algn="just">
              <a:spcBef>
                <a:spcPts val="0"/>
              </a:spcBef>
              <a:buNone/>
            </a:pPr>
            <a:r>
              <a:rPr lang="es-ES" sz="1400" b="1" dirty="0" err="1">
                <a:latin typeface="Courier New"/>
              </a:rPr>
              <a:t>document.getElementById</a:t>
            </a:r>
            <a:r>
              <a:rPr lang="es-ES" sz="1400" b="1" dirty="0">
                <a:latin typeface="Courier New"/>
              </a:rPr>
              <a:t>("apellidos").</a:t>
            </a:r>
            <a:r>
              <a:rPr lang="es-ES" sz="1400" b="1" dirty="0" err="1">
                <a:latin typeface="Courier New"/>
              </a:rPr>
              <a:t>setAttribute</a:t>
            </a:r>
            <a:r>
              <a:rPr lang="es-ES" sz="1400" b="1" dirty="0">
                <a:latin typeface="Courier New"/>
              </a:rPr>
              <a:t>('</a:t>
            </a:r>
            <a:r>
              <a:rPr lang="es-ES" sz="1400" b="1" dirty="0" err="1">
                <a:latin typeface="Courier New"/>
              </a:rPr>
              <a:t>value</a:t>
            </a:r>
            <a:r>
              <a:rPr lang="es-ES" sz="1400" b="1" dirty="0" smtClean="0">
                <a:latin typeface="Courier New"/>
              </a:rPr>
              <a:t>',‘</a:t>
            </a:r>
            <a:r>
              <a:rPr lang="es-ES" sz="1400" b="1" dirty="0" err="1" smtClean="0">
                <a:latin typeface="Courier New"/>
              </a:rPr>
              <a:t>Perez</a:t>
            </a:r>
            <a:r>
              <a:rPr lang="es-ES" sz="1400" b="1" dirty="0" smtClean="0">
                <a:latin typeface="Courier New"/>
              </a:rPr>
              <a:t>');</a:t>
            </a:r>
            <a:r>
              <a:rPr lang="es-ES" sz="1400" b="1" dirty="0">
                <a:latin typeface="Courier New"/>
              </a:rPr>
              <a:t>	</a:t>
            </a:r>
            <a:endParaRPr lang="gl-ES" sz="1800" dirty="0">
              <a:latin typeface="Times New Roman"/>
            </a:endParaRPr>
          </a:p>
          <a:p>
            <a:pPr algn="just">
              <a:spcBef>
                <a:spcPts val="0"/>
              </a:spcBef>
            </a:pPr>
            <a:endParaRPr lang="es-ES" sz="1800" dirty="0" smtClean="0">
              <a:latin typeface="Calibri"/>
            </a:endParaRPr>
          </a:p>
          <a:p>
            <a:pPr algn="just">
              <a:spcBef>
                <a:spcPts val="0"/>
              </a:spcBef>
            </a:pPr>
            <a:r>
              <a:rPr lang="es-ES" sz="1800" dirty="0" smtClean="0">
                <a:latin typeface="Calibri"/>
              </a:rPr>
              <a:t>Si </a:t>
            </a:r>
            <a:r>
              <a:rPr lang="es-ES" sz="1800" dirty="0">
                <a:latin typeface="Calibri"/>
              </a:rPr>
              <a:t>queremos comprobar el valor del atributo y no modificarlo, se puede utilizar </a:t>
            </a:r>
            <a:r>
              <a:rPr lang="es-ES" sz="1400" b="1" dirty="0" err="1">
                <a:latin typeface="Courier New"/>
              </a:rPr>
              <a:t>getAttribute</a:t>
            </a:r>
            <a:r>
              <a:rPr lang="es-ES" sz="1400" b="1" dirty="0">
                <a:latin typeface="Courier New"/>
              </a:rPr>
              <a:t>()</a:t>
            </a:r>
            <a:r>
              <a:rPr lang="es-ES" sz="1800" dirty="0">
                <a:latin typeface="Calibri"/>
              </a:rPr>
              <a:t>:</a:t>
            </a:r>
          </a:p>
          <a:p>
            <a:pPr marL="82296" indent="0" algn="just">
              <a:spcBef>
                <a:spcPts val="0"/>
              </a:spcBef>
              <a:buNone/>
            </a:pPr>
            <a:r>
              <a:rPr lang="es-ES" sz="1400" b="1" dirty="0" err="1">
                <a:latin typeface="Courier New"/>
              </a:rPr>
              <a:t>var</a:t>
            </a:r>
            <a:r>
              <a:rPr lang="es-ES" sz="1400" b="1" dirty="0">
                <a:latin typeface="Courier New"/>
              </a:rPr>
              <a:t> valor = </a:t>
            </a:r>
            <a:r>
              <a:rPr lang="es-ES" sz="1400" b="1" dirty="0" err="1">
                <a:latin typeface="Courier New"/>
              </a:rPr>
              <a:t>document.getElementById</a:t>
            </a:r>
            <a:r>
              <a:rPr lang="es-ES" sz="1400" b="1" dirty="0">
                <a:latin typeface="Courier New"/>
              </a:rPr>
              <a:t>("apellidos").</a:t>
            </a:r>
            <a:r>
              <a:rPr lang="es-ES" sz="1400" b="1" dirty="0" err="1">
                <a:latin typeface="Courier New"/>
              </a:rPr>
              <a:t>getAttribute</a:t>
            </a:r>
            <a:r>
              <a:rPr lang="es-ES" sz="1400" b="1" dirty="0">
                <a:latin typeface="Courier New"/>
              </a:rPr>
              <a:t>('</a:t>
            </a:r>
            <a:r>
              <a:rPr lang="es-ES" sz="1400" b="1" dirty="0" err="1">
                <a:latin typeface="Courier New"/>
              </a:rPr>
              <a:t>type</a:t>
            </a:r>
            <a:r>
              <a:rPr lang="es-ES" sz="1400" b="1" dirty="0">
                <a:latin typeface="Courier New"/>
              </a:rPr>
              <a:t>');</a:t>
            </a:r>
          </a:p>
          <a:p>
            <a:pPr marL="82296" indent="0" algn="just">
              <a:spcBef>
                <a:spcPts val="0"/>
              </a:spcBef>
              <a:buNone/>
            </a:pPr>
            <a:r>
              <a:rPr lang="es-ES" sz="1400" dirty="0">
                <a:latin typeface="Courier New"/>
              </a:rPr>
              <a:t>// o también</a:t>
            </a:r>
          </a:p>
          <a:p>
            <a:pPr marL="82296" indent="0" algn="just">
              <a:spcBef>
                <a:spcPts val="0"/>
              </a:spcBef>
              <a:buNone/>
            </a:pPr>
            <a:r>
              <a:rPr lang="es-ES" sz="1400" b="1" dirty="0" err="1">
                <a:latin typeface="Courier New"/>
              </a:rPr>
              <a:t>var</a:t>
            </a:r>
            <a:r>
              <a:rPr lang="es-ES" sz="1400" b="1" dirty="0">
                <a:latin typeface="Courier New"/>
              </a:rPr>
              <a:t> valor= </a:t>
            </a:r>
            <a:r>
              <a:rPr lang="es-ES" sz="1400" b="1" dirty="0" err="1">
                <a:latin typeface="Courier New"/>
              </a:rPr>
              <a:t>document.getElementById</a:t>
            </a:r>
            <a:r>
              <a:rPr lang="es-ES" sz="1400" b="1" dirty="0">
                <a:latin typeface="Courier New"/>
              </a:rPr>
              <a:t>("apellidos").</a:t>
            </a:r>
            <a:r>
              <a:rPr lang="es-ES" sz="1400" b="1" dirty="0" err="1">
                <a:latin typeface="Courier New"/>
              </a:rPr>
              <a:t>type</a:t>
            </a:r>
            <a:r>
              <a:rPr lang="es-ES" sz="1400" b="1" dirty="0">
                <a:latin typeface="Courier New"/>
              </a:rPr>
              <a:t>;  </a:t>
            </a:r>
            <a:r>
              <a:rPr lang="es-ES" sz="1400" dirty="0">
                <a:latin typeface="Courier New"/>
              </a:rPr>
              <a:t>//lectura de la propiedad</a:t>
            </a:r>
            <a:r>
              <a:rPr lang="es-ES" sz="1400" b="1" dirty="0">
                <a:latin typeface="Courier New"/>
              </a:rPr>
              <a:t>	</a:t>
            </a:r>
            <a:endParaRPr lang="gl-ES" sz="1800" dirty="0">
              <a:latin typeface="Times New Roman"/>
            </a:endParaRPr>
          </a:p>
          <a:p>
            <a:pPr algn="just">
              <a:spcBef>
                <a:spcPts val="0"/>
              </a:spcBef>
            </a:pPr>
            <a:r>
              <a:rPr lang="es-ES" sz="1800" dirty="0">
                <a:latin typeface="Calibri"/>
              </a:rPr>
              <a:t>Si queremos eliminar un atributo, lo podemos hacer con </a:t>
            </a:r>
            <a:r>
              <a:rPr lang="es-ES" sz="1400" b="1" dirty="0" err="1">
                <a:latin typeface="Courier New"/>
              </a:rPr>
              <a:t>removeAttribute</a:t>
            </a:r>
            <a:r>
              <a:rPr lang="es-ES" sz="1400" b="1" dirty="0">
                <a:latin typeface="Courier New"/>
              </a:rPr>
              <a:t>()</a:t>
            </a:r>
            <a:r>
              <a:rPr lang="es-ES" sz="1800" dirty="0">
                <a:latin typeface="Calibri"/>
              </a:rPr>
              <a:t>:</a:t>
            </a:r>
          </a:p>
          <a:p>
            <a:pPr marL="82296" indent="0" algn="just">
              <a:spcBef>
                <a:spcPts val="0"/>
              </a:spcBef>
              <a:buNone/>
            </a:pPr>
            <a:r>
              <a:rPr lang="en-US" sz="1400" dirty="0">
                <a:latin typeface="Courier New"/>
              </a:rPr>
              <a:t>// &lt;div id="</a:t>
            </a:r>
            <a:r>
              <a:rPr lang="en-US" sz="1400" dirty="0" err="1">
                <a:latin typeface="Courier New"/>
              </a:rPr>
              <a:t>contenedor</a:t>
            </a:r>
            <a:r>
              <a:rPr lang="en-US" sz="1400" dirty="0">
                <a:latin typeface="Courier New"/>
              </a:rPr>
              <a:t>" align="left" width="200px"&gt; </a:t>
            </a:r>
          </a:p>
          <a:p>
            <a:pPr marL="82296" indent="0" algn="just">
              <a:spcBef>
                <a:spcPts val="0"/>
              </a:spcBef>
              <a:buNone/>
            </a:pPr>
            <a:r>
              <a:rPr lang="es-ES" sz="1400" b="1" dirty="0" err="1">
                <a:latin typeface="Courier New"/>
              </a:rPr>
              <a:t>document.getElementById</a:t>
            </a:r>
            <a:r>
              <a:rPr lang="es-ES" sz="1400" b="1" dirty="0">
                <a:latin typeface="Courier New"/>
              </a:rPr>
              <a:t>("contenedor").</a:t>
            </a:r>
            <a:r>
              <a:rPr lang="es-ES" sz="1400" b="1" dirty="0" err="1">
                <a:latin typeface="Courier New"/>
              </a:rPr>
              <a:t>removeAttribute</a:t>
            </a:r>
            <a:r>
              <a:rPr lang="es-ES" sz="1400" b="1" dirty="0">
                <a:latin typeface="Courier New"/>
              </a:rPr>
              <a:t>("</a:t>
            </a:r>
            <a:r>
              <a:rPr lang="es-ES" sz="1400" b="1" dirty="0" err="1">
                <a:latin typeface="Courier New"/>
              </a:rPr>
              <a:t>align</a:t>
            </a:r>
            <a:r>
              <a:rPr lang="es-ES" sz="1400" b="1" dirty="0">
                <a:latin typeface="Courier New"/>
              </a:rPr>
              <a:t>"); </a:t>
            </a:r>
          </a:p>
          <a:p>
            <a:pPr marL="82296" indent="0" algn="just">
              <a:spcBef>
                <a:spcPts val="0"/>
              </a:spcBef>
              <a:buNone/>
            </a:pPr>
            <a:r>
              <a:rPr lang="es-ES" sz="1400" dirty="0"/>
              <a:t>// Obtendremos como resultado: &lt;div id="contenedor" </a:t>
            </a:r>
            <a:r>
              <a:rPr lang="es-ES" sz="1400" dirty="0" err="1"/>
              <a:t>width</a:t>
            </a:r>
            <a:r>
              <a:rPr lang="es-ES" sz="1400" dirty="0"/>
              <a:t>="200px"&gt;</a:t>
            </a:r>
            <a:r>
              <a:rPr lang="es-ES" sz="1400" dirty="0">
                <a:latin typeface="Courier New"/>
              </a:rPr>
              <a:t>	</a:t>
            </a:r>
            <a:endParaRPr lang="gl-ES" sz="1800" dirty="0">
              <a:latin typeface="Times New Roman"/>
            </a:endParaRPr>
          </a:p>
          <a:p>
            <a:pPr>
              <a:spcBef>
                <a:spcPts val="0"/>
              </a:spcBef>
            </a:pPr>
            <a:endParaRPr lang="es-ES" sz="1200" dirty="0"/>
          </a:p>
        </p:txBody>
      </p:sp>
      <p:sp>
        <p:nvSpPr>
          <p:cNvPr id="10" name="1 Título"/>
          <p:cNvSpPr>
            <a:spLocks noGrp="1"/>
          </p:cNvSpPr>
          <p:nvPr>
            <p:ph type="title"/>
          </p:nvPr>
        </p:nvSpPr>
        <p:spPr>
          <a:xfrm>
            <a:off x="1115616" y="188640"/>
            <a:ext cx="7818072" cy="562074"/>
          </a:xfrm>
        </p:spPr>
        <p:txBody>
          <a:bodyPr>
            <a:normAutofit fontScale="90000"/>
          </a:bodyPr>
          <a:lstStyle/>
          <a:p>
            <a:r>
              <a:rPr lang="es-ES" dirty="0" smtClean="0"/>
              <a:t>Acceso a los nodos de tipo atributo</a:t>
            </a:r>
            <a:endParaRPr lang="es-ES" dirty="0"/>
          </a:p>
        </p:txBody>
      </p:sp>
      <p:sp>
        <p:nvSpPr>
          <p:cNvPr id="2" name="1 Marcador de número de diapositiva"/>
          <p:cNvSpPr>
            <a:spLocks noGrp="1"/>
          </p:cNvSpPr>
          <p:nvPr>
            <p:ph type="sldNum" sz="quarter" idx="12"/>
          </p:nvPr>
        </p:nvSpPr>
        <p:spPr/>
        <p:txBody>
          <a:bodyPr/>
          <a:lstStyle/>
          <a:p>
            <a:fld id="{44AB4BFD-1657-4839-AFDF-B0BF0E55DD6D}" type="slidenum">
              <a:rPr lang="es-ES" smtClean="0"/>
              <a:t>19</a:t>
            </a:fld>
            <a:endParaRPr lang="es-ES"/>
          </a:p>
        </p:txBody>
      </p:sp>
    </p:spTree>
    <p:extLst>
      <p:ext uri="{BB962C8B-B14F-4D97-AF65-F5344CB8AC3E}">
        <p14:creationId xmlns:p14="http://schemas.microsoft.com/office/powerpoint/2010/main" val="1583056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274638"/>
            <a:ext cx="7890080" cy="778098"/>
          </a:xfrm>
        </p:spPr>
        <p:txBody>
          <a:bodyPr/>
          <a:lstStyle/>
          <a:p>
            <a:r>
              <a:rPr lang="es-ES" dirty="0" smtClean="0"/>
              <a:t>DOM</a:t>
            </a:r>
            <a:endParaRPr lang="es-ES" dirty="0"/>
          </a:p>
        </p:txBody>
      </p:sp>
      <p:sp>
        <p:nvSpPr>
          <p:cNvPr id="3" name="2 Marcador de contenido"/>
          <p:cNvSpPr>
            <a:spLocks noGrp="1"/>
          </p:cNvSpPr>
          <p:nvPr>
            <p:ph idx="1"/>
          </p:nvPr>
        </p:nvSpPr>
        <p:spPr>
          <a:xfrm>
            <a:off x="1115616" y="1124744"/>
            <a:ext cx="7818072" cy="5400600"/>
          </a:xfrm>
        </p:spPr>
        <p:txBody>
          <a:bodyPr>
            <a:normAutofit fontScale="62500" lnSpcReduction="20000"/>
          </a:bodyPr>
          <a:lstStyle/>
          <a:p>
            <a:r>
              <a:rPr lang="es-ES_tradnl" dirty="0"/>
              <a:t>El DOM </a:t>
            </a:r>
            <a:r>
              <a:rPr lang="es-ES_tradnl" dirty="0" smtClean="0"/>
              <a:t>es una </a:t>
            </a:r>
            <a:r>
              <a:rPr lang="es-ES_tradnl" dirty="0"/>
              <a:t>interfaz de programación de aplicaciones (API), que proporciona un conjunto estándar de objetos, para representar documentos HTML y XML, un modelo estándar sobre cómo pueden combinarse dichos objetos y una interfaz estándar para acceder a ellos y manipularlos. </a:t>
            </a:r>
            <a:endParaRPr lang="es-ES_tradnl" dirty="0" smtClean="0"/>
          </a:p>
          <a:p>
            <a:r>
              <a:rPr lang="es-ES_tradnl" dirty="0" smtClean="0"/>
              <a:t>A </a:t>
            </a:r>
            <a:r>
              <a:rPr lang="es-ES_tradnl" dirty="0"/>
              <a:t>través del DOM los programas pueden acceder y modificar el contenido, estructura y estilo de los documentos HTML y XML. Es para lo que se diseñó principalmente. </a:t>
            </a:r>
            <a:endParaRPr lang="es-ES_tradnl" dirty="0" smtClean="0"/>
          </a:p>
          <a:p>
            <a:r>
              <a:rPr lang="es-ES_tradnl" dirty="0" smtClean="0"/>
              <a:t>El </a:t>
            </a:r>
            <a:r>
              <a:rPr lang="es-ES_tradnl" dirty="0"/>
              <a:t>responsable del DOM es el W3C.</a:t>
            </a:r>
            <a:endParaRPr lang="es-ES" dirty="0"/>
          </a:p>
          <a:p>
            <a:pPr marL="82296" indent="0">
              <a:buNone/>
            </a:pPr>
            <a:r>
              <a:rPr lang="es-ES_tradnl" b="1" dirty="0" smtClean="0"/>
              <a:t>Está </a:t>
            </a:r>
            <a:r>
              <a:rPr lang="es-ES_tradnl" b="1" dirty="0"/>
              <a:t>separado en 3 partes / niveles:</a:t>
            </a:r>
            <a:endParaRPr lang="es-ES" dirty="0"/>
          </a:p>
          <a:p>
            <a:pPr lvl="0"/>
            <a:r>
              <a:rPr lang="es-ES_tradnl" dirty="0"/>
              <a:t>DOM Core 	– modelo estándar para cualquier documento estructurado.</a:t>
            </a:r>
            <a:endParaRPr lang="es-ES" dirty="0"/>
          </a:p>
          <a:p>
            <a:pPr lvl="0"/>
            <a:r>
              <a:rPr lang="es-ES_tradnl" dirty="0"/>
              <a:t>DOM XML 	– modelo estándar para documentos XML.</a:t>
            </a:r>
            <a:endParaRPr lang="es-ES" dirty="0"/>
          </a:p>
          <a:p>
            <a:pPr lvl="0"/>
            <a:r>
              <a:rPr lang="es-ES_tradnl" dirty="0"/>
              <a:t>DOM HTML 	– modelo estándar para documentos HTML.</a:t>
            </a:r>
            <a:endParaRPr lang="es-ES" dirty="0"/>
          </a:p>
          <a:p>
            <a:pPr marL="82296" indent="0">
              <a:buNone/>
            </a:pPr>
            <a:r>
              <a:rPr lang="es-ES_tradnl" b="1" i="1" dirty="0" smtClean="0"/>
              <a:t>DOM </a:t>
            </a:r>
            <a:r>
              <a:rPr lang="es-ES_tradnl" b="1" i="1" dirty="0"/>
              <a:t>HTML es un estándar dónde se define cómo acceder, modificar, añadir o borrar elementos HTML.</a:t>
            </a:r>
            <a:endParaRPr lang="es-ES" dirty="0"/>
          </a:p>
          <a:p>
            <a:r>
              <a:rPr lang="es-ES_tradnl" dirty="0"/>
              <a:t>En el DOM se definen los </a:t>
            </a:r>
            <a:r>
              <a:rPr lang="es-ES_tradnl" b="1" dirty="0"/>
              <a:t>objetos</a:t>
            </a:r>
            <a:r>
              <a:rPr lang="es-ES_tradnl" dirty="0"/>
              <a:t> y </a:t>
            </a:r>
            <a:r>
              <a:rPr lang="es-ES_tradnl" b="1" dirty="0"/>
              <a:t>propiedades</a:t>
            </a:r>
            <a:r>
              <a:rPr lang="es-ES_tradnl" dirty="0"/>
              <a:t> de todos los elementos del documento y los métodos para acceder a ellos.</a:t>
            </a:r>
            <a:endParaRPr lang="es-ES" dirty="0"/>
          </a:p>
          <a:p>
            <a:endParaRPr lang="es-ES" dirty="0"/>
          </a:p>
        </p:txBody>
      </p:sp>
      <p:sp>
        <p:nvSpPr>
          <p:cNvPr id="4" name="3 Marcador de número de diapositiva"/>
          <p:cNvSpPr>
            <a:spLocks noGrp="1"/>
          </p:cNvSpPr>
          <p:nvPr>
            <p:ph type="sldNum" sz="quarter" idx="12"/>
          </p:nvPr>
        </p:nvSpPr>
        <p:spPr/>
        <p:txBody>
          <a:bodyPr/>
          <a:lstStyle/>
          <a:p>
            <a:fld id="{44AB4BFD-1657-4839-AFDF-B0BF0E55DD6D}" type="slidenum">
              <a:rPr lang="es-ES" smtClean="0"/>
              <a:t>2</a:t>
            </a:fld>
            <a:endParaRPr lang="es-ES"/>
          </a:p>
        </p:txBody>
      </p:sp>
    </p:spTree>
    <p:extLst>
      <p:ext uri="{BB962C8B-B14F-4D97-AF65-F5344CB8AC3E}">
        <p14:creationId xmlns:p14="http://schemas.microsoft.com/office/powerpoint/2010/main" val="1655602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274638"/>
            <a:ext cx="7818072" cy="562074"/>
          </a:xfrm>
        </p:spPr>
        <p:txBody>
          <a:bodyPr>
            <a:normAutofit fontScale="90000"/>
          </a:bodyPr>
          <a:lstStyle/>
          <a:p>
            <a:r>
              <a:rPr lang="es-ES" dirty="0" smtClean="0"/>
              <a:t>Acceso a los nodos de tipo texto</a:t>
            </a:r>
            <a:endParaRPr lang="es-ES" dirty="0"/>
          </a:p>
        </p:txBody>
      </p:sp>
      <p:sp>
        <p:nvSpPr>
          <p:cNvPr id="3" name="2 Marcador de contenido"/>
          <p:cNvSpPr>
            <a:spLocks noGrp="1"/>
          </p:cNvSpPr>
          <p:nvPr>
            <p:ph idx="1"/>
          </p:nvPr>
        </p:nvSpPr>
        <p:spPr>
          <a:xfrm>
            <a:off x="1259632" y="908720"/>
            <a:ext cx="7674056" cy="5544616"/>
          </a:xfrm>
        </p:spPr>
        <p:txBody>
          <a:bodyPr>
            <a:normAutofit fontScale="92500" lnSpcReduction="20000"/>
          </a:bodyPr>
          <a:lstStyle/>
          <a:p>
            <a:r>
              <a:rPr lang="es-ES" dirty="0" smtClean="0"/>
              <a:t>Sea el siguiente ejemplo:</a:t>
            </a:r>
            <a:endParaRPr lang="es-ES" dirty="0"/>
          </a:p>
          <a:p>
            <a:pPr marL="82296" indent="0">
              <a:buNone/>
            </a:pPr>
            <a:r>
              <a:rPr lang="es-ES" dirty="0">
                <a:latin typeface="Courier New" panose="02070309020205020404" pitchFamily="49" charset="0"/>
                <a:cs typeface="Courier New" panose="02070309020205020404" pitchFamily="49" charset="0"/>
              </a:rPr>
              <a:t>&lt;p </a:t>
            </a:r>
            <a:r>
              <a:rPr lang="es-ES" dirty="0" err="1">
                <a:latin typeface="Courier New" panose="02070309020205020404" pitchFamily="49" charset="0"/>
                <a:cs typeface="Courier New" panose="02070309020205020404" pitchFamily="49" charset="0"/>
              </a:rPr>
              <a:t>title</a:t>
            </a:r>
            <a:r>
              <a:rPr lang="es-ES" dirty="0">
                <a:latin typeface="Courier New" panose="02070309020205020404" pitchFamily="49" charset="0"/>
                <a:cs typeface="Courier New" panose="02070309020205020404" pitchFamily="49" charset="0"/>
              </a:rPr>
              <a:t>="Texto de un párrafo</a:t>
            </a:r>
            <a:r>
              <a:rPr lang="es-ES" dirty="0" smtClean="0">
                <a:latin typeface="Courier New" panose="02070309020205020404" pitchFamily="49" charset="0"/>
                <a:cs typeface="Courier New" panose="02070309020205020404" pitchFamily="49" charset="0"/>
              </a:rPr>
              <a:t>"&gt;Esto </a:t>
            </a:r>
            <a:r>
              <a:rPr lang="es-ES" dirty="0">
                <a:latin typeface="Courier New" panose="02070309020205020404" pitchFamily="49" charset="0"/>
                <a:cs typeface="Courier New" panose="02070309020205020404" pitchFamily="49" charset="0"/>
              </a:rPr>
              <a:t>es un ejemplo de &lt;b&gt;texto </a:t>
            </a:r>
            <a:r>
              <a:rPr lang="es-ES" dirty="0" smtClean="0">
                <a:latin typeface="Courier New" panose="02070309020205020404" pitchFamily="49" charset="0"/>
                <a:cs typeface="Courier New" panose="02070309020205020404" pitchFamily="49" charset="0"/>
              </a:rPr>
              <a:t>HTML&lt;</a:t>
            </a:r>
            <a:r>
              <a:rPr lang="es-ES" dirty="0" err="1" smtClean="0">
                <a:latin typeface="Courier New" panose="02070309020205020404" pitchFamily="49" charset="0"/>
                <a:cs typeface="Courier New" panose="02070309020205020404" pitchFamily="49" charset="0"/>
              </a:rPr>
              <a:t>br</a:t>
            </a:r>
            <a:r>
              <a:rPr lang="es-ES" dirty="0" smtClean="0">
                <a:latin typeface="Courier New" panose="02070309020205020404" pitchFamily="49" charset="0"/>
                <a:cs typeface="Courier New" panose="02070309020205020404" pitchFamily="49" charset="0"/>
              </a:rPr>
              <a:t>&gt;</a:t>
            </a:r>
            <a:endParaRPr lang="es-ES" dirty="0">
              <a:latin typeface="Courier New" panose="02070309020205020404" pitchFamily="49" charset="0"/>
              <a:cs typeface="Courier New" panose="02070309020205020404" pitchFamily="49" charset="0"/>
            </a:endParaRPr>
          </a:p>
          <a:p>
            <a:pPr marL="82296" indent="0">
              <a:buNone/>
            </a:pPr>
            <a:r>
              <a:rPr lang="es-ES" dirty="0" smtClean="0">
                <a:latin typeface="Courier New" panose="02070309020205020404" pitchFamily="49" charset="0"/>
                <a:cs typeface="Courier New" panose="02070309020205020404" pitchFamily="49" charset="0"/>
              </a:rPr>
              <a:t>que </a:t>
            </a:r>
            <a:r>
              <a:rPr lang="es-ES" dirty="0">
                <a:latin typeface="Courier New" panose="02070309020205020404" pitchFamily="49" charset="0"/>
                <a:cs typeface="Courier New" panose="02070309020205020404" pitchFamily="49" charset="0"/>
              </a:rPr>
              <a:t>puedes tener&lt;/b&gt; en tu documento.</a:t>
            </a:r>
          </a:p>
          <a:p>
            <a:pPr marL="82296" indent="0">
              <a:buNone/>
            </a:pPr>
            <a:r>
              <a:rPr lang="es-ES" dirty="0">
                <a:latin typeface="Courier New" panose="02070309020205020404" pitchFamily="49" charset="0"/>
                <a:cs typeface="Courier New" panose="02070309020205020404" pitchFamily="49" charset="0"/>
              </a:rPr>
              <a:t>&lt;/p</a:t>
            </a:r>
            <a:r>
              <a:rPr lang="es-ES" dirty="0" smtClean="0">
                <a:latin typeface="Courier New" panose="02070309020205020404" pitchFamily="49" charset="0"/>
                <a:cs typeface="Courier New" panose="02070309020205020404" pitchFamily="49" charset="0"/>
              </a:rPr>
              <a:t>&gt;</a:t>
            </a:r>
          </a:p>
          <a:p>
            <a:pPr marL="82296" indent="0">
              <a:buNone/>
            </a:pPr>
            <a:r>
              <a:rPr lang="es-ES" dirty="0"/>
              <a:t>Para poder referenciar el fragmento "</a:t>
            </a:r>
            <a:r>
              <a:rPr lang="es-ES" b="1" dirty="0"/>
              <a:t>texto HTML</a:t>
            </a:r>
            <a:r>
              <a:rPr lang="es-ES" dirty="0"/>
              <a:t>" del nodo </a:t>
            </a:r>
            <a:r>
              <a:rPr lang="es-ES" b="1" dirty="0"/>
              <a:t>p</a:t>
            </a:r>
            <a:r>
              <a:rPr lang="es-ES" dirty="0"/>
              <a:t>, lo que haremos será utilizar la colección </a:t>
            </a:r>
            <a:r>
              <a:rPr lang="es-ES" b="1" dirty="0" err="1"/>
              <a:t>childNodes</a:t>
            </a:r>
            <a:r>
              <a:rPr lang="es-ES" dirty="0"/>
              <a:t>. Con la colección </a:t>
            </a:r>
            <a:r>
              <a:rPr lang="es-ES" b="1" dirty="0" err="1"/>
              <a:t>childNodes</a:t>
            </a:r>
            <a:r>
              <a:rPr lang="es-ES" dirty="0"/>
              <a:t> accederemos a los nodos hijo de un elemento </a:t>
            </a:r>
            <a:r>
              <a:rPr lang="es-ES" b="1" dirty="0"/>
              <a:t>de tipo elemento o texto</a:t>
            </a:r>
            <a:r>
              <a:rPr lang="es-ES" dirty="0"/>
              <a:t>. </a:t>
            </a:r>
          </a:p>
          <a:p>
            <a:pPr marL="82296" indent="0">
              <a:buNone/>
            </a:pPr>
            <a:endParaRPr lang="es-ES" dirty="0"/>
          </a:p>
          <a:p>
            <a:endParaRPr lang="es-ES" dirty="0"/>
          </a:p>
        </p:txBody>
      </p:sp>
      <p:sp>
        <p:nvSpPr>
          <p:cNvPr id="4" name="3 Marcador de número de diapositiva"/>
          <p:cNvSpPr>
            <a:spLocks noGrp="1"/>
          </p:cNvSpPr>
          <p:nvPr>
            <p:ph type="sldNum" sz="quarter" idx="12"/>
          </p:nvPr>
        </p:nvSpPr>
        <p:spPr/>
        <p:txBody>
          <a:bodyPr/>
          <a:lstStyle/>
          <a:p>
            <a:fld id="{44AB4BFD-1657-4839-AFDF-B0BF0E55DD6D}" type="slidenum">
              <a:rPr lang="es-ES" smtClean="0"/>
              <a:t>20</a:t>
            </a:fld>
            <a:endParaRPr lang="es-ES"/>
          </a:p>
        </p:txBody>
      </p:sp>
    </p:spTree>
    <p:extLst>
      <p:ext uri="{BB962C8B-B14F-4D97-AF65-F5344CB8AC3E}">
        <p14:creationId xmlns:p14="http://schemas.microsoft.com/office/powerpoint/2010/main" val="1663861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2574" y="116632"/>
            <a:ext cx="7818072" cy="562074"/>
          </a:xfrm>
        </p:spPr>
        <p:txBody>
          <a:bodyPr>
            <a:normAutofit fontScale="90000"/>
          </a:bodyPr>
          <a:lstStyle/>
          <a:p>
            <a:r>
              <a:rPr lang="es-ES" dirty="0" smtClean="0"/>
              <a:t>Acceso a los nodos de tipo texto</a:t>
            </a:r>
            <a:endParaRPr lang="es-ES" dirty="0"/>
          </a:p>
        </p:txBody>
      </p:sp>
      <p:pic>
        <p:nvPicPr>
          <p:cNvPr id="4" name="0 Imagen" descr="Aquí puedes ver una imagen del árbol de nodos de un parte de un documento xhtml. &#10;La raíz del árbol es un elemento p del que cuelgan: - atributos (title=”Texto de un párrafo”), &#10;- texto (“Esto es un ejemplo de”), &#10;- un elemento b y &#10;- otro texto (“en tu documento.”).&#10;Debajo del elemento b cuelgan otros tres: &#10;- un texto (“texto HTML”),&#10;- un elemento br y&#10; -un texto (“que puedes tener”).&#10;" title="Árbol DOM para de un elemento &lt;p&gt;"/>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87624" y="620688"/>
            <a:ext cx="7416824" cy="3600400"/>
          </a:xfrm>
          <a:prstGeom prst="rect">
            <a:avLst/>
          </a:prstGeom>
        </p:spPr>
      </p:pic>
      <p:sp>
        <p:nvSpPr>
          <p:cNvPr id="5" name="4 Rectángulo"/>
          <p:cNvSpPr/>
          <p:nvPr/>
        </p:nvSpPr>
        <p:spPr>
          <a:xfrm>
            <a:off x="179512" y="4149080"/>
            <a:ext cx="8784976" cy="2185214"/>
          </a:xfrm>
          <a:prstGeom prst="rect">
            <a:avLst/>
          </a:prstGeom>
        </p:spPr>
        <p:txBody>
          <a:bodyPr wrap="square">
            <a:spAutoFit/>
          </a:bodyPr>
          <a:lstStyle/>
          <a:p>
            <a:r>
              <a:rPr lang="es-ES" dirty="0" smtClean="0"/>
              <a:t>El código de JavaScript para mostrar una alerta con el contenido "texto HTML" (suponiendo que fuera el primer párrafo del documento), sería:</a:t>
            </a:r>
          </a:p>
          <a:p>
            <a:r>
              <a:rPr lang="es-ES" sz="1400" dirty="0" err="1" smtClean="0">
                <a:latin typeface="Courier New" panose="02070309020205020404" pitchFamily="49" charset="0"/>
                <a:cs typeface="Courier New" panose="02070309020205020404" pitchFamily="49" charset="0"/>
              </a:rPr>
              <a:t>window.alert</a:t>
            </a:r>
            <a:r>
              <a:rPr lang="es-ES" sz="1400" dirty="0" smtClean="0">
                <a:latin typeface="Courier New" panose="02070309020205020404" pitchFamily="49" charset="0"/>
                <a:cs typeface="Courier New" panose="02070309020205020404" pitchFamily="49" charset="0"/>
              </a:rPr>
              <a:t>(</a:t>
            </a:r>
            <a:r>
              <a:rPr lang="es-ES" sz="1400" dirty="0" err="1" smtClean="0">
                <a:latin typeface="Courier New" panose="02070309020205020404" pitchFamily="49" charset="0"/>
                <a:cs typeface="Courier New" panose="02070309020205020404" pitchFamily="49" charset="0"/>
              </a:rPr>
              <a:t>document.getElementsByTagName</a:t>
            </a:r>
            <a:r>
              <a:rPr lang="es-ES" sz="1400" dirty="0" smtClean="0">
                <a:latin typeface="Courier New" panose="02070309020205020404" pitchFamily="49" charset="0"/>
                <a:cs typeface="Courier New" panose="02070309020205020404" pitchFamily="49" charset="0"/>
              </a:rPr>
              <a:t>("p")[0].</a:t>
            </a:r>
            <a:r>
              <a:rPr lang="es-ES" sz="1400" dirty="0" err="1" smtClean="0">
                <a:latin typeface="Courier New" panose="02070309020205020404" pitchFamily="49" charset="0"/>
                <a:cs typeface="Courier New" panose="02070309020205020404" pitchFamily="49" charset="0"/>
              </a:rPr>
              <a:t>childNodes</a:t>
            </a:r>
            <a:r>
              <a:rPr lang="es-ES" sz="1400" dirty="0" smtClean="0">
                <a:latin typeface="Courier New" panose="02070309020205020404" pitchFamily="49" charset="0"/>
                <a:cs typeface="Courier New" panose="02070309020205020404" pitchFamily="49" charset="0"/>
              </a:rPr>
              <a:t>[1].</a:t>
            </a:r>
            <a:r>
              <a:rPr lang="es-ES" sz="1400" dirty="0" err="1" smtClean="0">
                <a:latin typeface="Courier New" panose="02070309020205020404" pitchFamily="49" charset="0"/>
                <a:cs typeface="Courier New" panose="02070309020205020404" pitchFamily="49" charset="0"/>
              </a:rPr>
              <a:t>childNodes</a:t>
            </a:r>
            <a:r>
              <a:rPr lang="es-ES" sz="1400" dirty="0" smtClean="0">
                <a:latin typeface="Courier New" panose="02070309020205020404" pitchFamily="49" charset="0"/>
                <a:cs typeface="Courier New" panose="02070309020205020404" pitchFamily="49" charset="0"/>
              </a:rPr>
              <a:t>[0].</a:t>
            </a:r>
            <a:r>
              <a:rPr lang="es-ES" sz="1400" dirty="0" err="1" smtClean="0">
                <a:latin typeface="Courier New" panose="02070309020205020404" pitchFamily="49" charset="0"/>
                <a:cs typeface="Courier New" panose="02070309020205020404" pitchFamily="49" charset="0"/>
              </a:rPr>
              <a:t>nodeValue</a:t>
            </a:r>
            <a:r>
              <a:rPr lang="es-ES" sz="1400" dirty="0" smtClean="0">
                <a:latin typeface="Courier New" panose="02070309020205020404" pitchFamily="49" charset="0"/>
                <a:cs typeface="Courier New" panose="02070309020205020404" pitchFamily="49" charset="0"/>
              </a:rPr>
              <a:t>);</a:t>
            </a:r>
          </a:p>
          <a:p>
            <a:pPr marL="285750" indent="-285750">
              <a:buFont typeface="Arial" panose="020B0604020202020204" pitchFamily="34" charset="0"/>
              <a:buChar char="•"/>
            </a:pPr>
            <a:r>
              <a:rPr lang="es-ES" b="1" dirty="0" err="1" smtClean="0">
                <a:solidFill>
                  <a:srgbClr val="FF0000"/>
                </a:solidFill>
              </a:rPr>
              <a:t>childNodes</a:t>
            </a:r>
            <a:r>
              <a:rPr lang="es-ES" b="1" dirty="0" smtClean="0">
                <a:solidFill>
                  <a:srgbClr val="FF0000"/>
                </a:solidFill>
              </a:rPr>
              <a:t>[1]</a:t>
            </a:r>
            <a:r>
              <a:rPr lang="es-ES" dirty="0" smtClean="0"/>
              <a:t>: selecciona el segundo hijo de &lt;p&gt; que sería el elemento &lt;b&gt; (el primer hijo es un nodo de tipo Texto "Esto es un ejemplo de").</a:t>
            </a:r>
          </a:p>
          <a:p>
            <a:pPr marL="285750" indent="-285750">
              <a:buFont typeface="Arial" panose="020B0604020202020204" pitchFamily="34" charset="0"/>
              <a:buChar char="•"/>
            </a:pPr>
            <a:r>
              <a:rPr lang="es-ES" b="1" dirty="0" err="1" smtClean="0">
                <a:solidFill>
                  <a:srgbClr val="FF0000"/>
                </a:solidFill>
              </a:rPr>
              <a:t>childNodes</a:t>
            </a:r>
            <a:r>
              <a:rPr lang="es-ES" b="1" dirty="0" smtClean="0">
                <a:solidFill>
                  <a:srgbClr val="FF0000"/>
                </a:solidFill>
              </a:rPr>
              <a:t>[0]</a:t>
            </a:r>
            <a:r>
              <a:rPr lang="es-ES" b="1" dirty="0" smtClean="0"/>
              <a:t>: </a:t>
            </a:r>
            <a:r>
              <a:rPr lang="es-ES" dirty="0" smtClean="0"/>
              <a:t>selecciona el primer hijo del elemento &lt;b&gt; que es el nodo de texto "texto HTML"</a:t>
            </a:r>
          </a:p>
        </p:txBody>
      </p:sp>
      <p:sp>
        <p:nvSpPr>
          <p:cNvPr id="3" name="2 Marcador de número de diapositiva"/>
          <p:cNvSpPr>
            <a:spLocks noGrp="1"/>
          </p:cNvSpPr>
          <p:nvPr>
            <p:ph type="sldNum" sz="quarter" idx="12"/>
          </p:nvPr>
        </p:nvSpPr>
        <p:spPr/>
        <p:txBody>
          <a:bodyPr/>
          <a:lstStyle/>
          <a:p>
            <a:fld id="{44AB4BFD-1657-4839-AFDF-B0BF0E55DD6D}" type="slidenum">
              <a:rPr lang="es-ES" smtClean="0"/>
              <a:t>21</a:t>
            </a:fld>
            <a:endParaRPr lang="es-ES"/>
          </a:p>
        </p:txBody>
      </p:sp>
    </p:spTree>
    <p:extLst>
      <p:ext uri="{BB962C8B-B14F-4D97-AF65-F5344CB8AC3E}">
        <p14:creationId xmlns:p14="http://schemas.microsoft.com/office/powerpoint/2010/main" val="457869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968558" y="867626"/>
            <a:ext cx="7962088" cy="5657718"/>
          </a:xfrm>
        </p:spPr>
        <p:txBody>
          <a:bodyPr>
            <a:normAutofit fontScale="70000" lnSpcReduction="20000"/>
          </a:bodyPr>
          <a:lstStyle/>
          <a:p>
            <a:r>
              <a:rPr lang="es-ES" sz="3600" dirty="0"/>
              <a:t>En lugar de </a:t>
            </a:r>
            <a:r>
              <a:rPr lang="es-ES" sz="3600" dirty="0" err="1"/>
              <a:t>childNodes</a:t>
            </a:r>
            <a:r>
              <a:rPr lang="es-ES" sz="3600" dirty="0"/>
              <a:t>[0] también podríamos haber utilizado </a:t>
            </a:r>
            <a:r>
              <a:rPr lang="es-ES" sz="3600" dirty="0" err="1"/>
              <a:t>firstChild</a:t>
            </a:r>
            <a:r>
              <a:rPr lang="es-ES" sz="3600" dirty="0"/>
              <a:t>, el cuál nos devuelve el primer hijo de un nodo, tal y como se muestra el siguiente ejemplo:</a:t>
            </a:r>
          </a:p>
          <a:p>
            <a:pPr marL="82296" indent="0">
              <a:buNone/>
            </a:pPr>
            <a:r>
              <a:rPr lang="es-ES" sz="2000" dirty="0" err="1">
                <a:latin typeface="Courier New" panose="02070309020205020404" pitchFamily="49" charset="0"/>
                <a:cs typeface="Courier New" panose="02070309020205020404" pitchFamily="49" charset="0"/>
              </a:rPr>
              <a:t>window.alert</a:t>
            </a:r>
            <a:r>
              <a:rPr lang="es-ES" sz="2000" dirty="0">
                <a:latin typeface="Courier New" panose="02070309020205020404" pitchFamily="49" charset="0"/>
                <a:cs typeface="Courier New" panose="02070309020205020404" pitchFamily="49" charset="0"/>
              </a:rPr>
              <a:t>(</a:t>
            </a:r>
            <a:r>
              <a:rPr lang="es-ES" sz="2000" dirty="0" err="1">
                <a:latin typeface="Courier New" panose="02070309020205020404" pitchFamily="49" charset="0"/>
                <a:cs typeface="Courier New" panose="02070309020205020404" pitchFamily="49" charset="0"/>
              </a:rPr>
              <a:t>document.getElementsByTagName</a:t>
            </a:r>
            <a:r>
              <a:rPr lang="es-ES" sz="2000" dirty="0">
                <a:latin typeface="Courier New" panose="02070309020205020404" pitchFamily="49" charset="0"/>
                <a:cs typeface="Courier New" panose="02070309020205020404" pitchFamily="49" charset="0"/>
              </a:rPr>
              <a:t>("p")[0].</a:t>
            </a:r>
            <a:r>
              <a:rPr lang="es-ES" sz="2000" dirty="0" err="1">
                <a:latin typeface="Courier New" panose="02070309020205020404" pitchFamily="49" charset="0"/>
                <a:cs typeface="Courier New" panose="02070309020205020404" pitchFamily="49" charset="0"/>
              </a:rPr>
              <a:t>childNodes</a:t>
            </a:r>
            <a:r>
              <a:rPr lang="es-ES" sz="2000" dirty="0">
                <a:latin typeface="Courier New" panose="02070309020205020404" pitchFamily="49" charset="0"/>
                <a:cs typeface="Courier New" panose="02070309020205020404" pitchFamily="49" charset="0"/>
              </a:rPr>
              <a:t>[1].</a:t>
            </a:r>
            <a:r>
              <a:rPr lang="es-ES" sz="2000" dirty="0" err="1">
                <a:latin typeface="Courier New" panose="02070309020205020404" pitchFamily="49" charset="0"/>
                <a:cs typeface="Courier New" panose="02070309020205020404" pitchFamily="49" charset="0"/>
              </a:rPr>
              <a:t>firstChild.nodeValue</a:t>
            </a:r>
            <a:r>
              <a:rPr lang="es-ES" sz="2000" dirty="0">
                <a:latin typeface="Courier New" panose="02070309020205020404" pitchFamily="49" charset="0"/>
                <a:cs typeface="Courier New" panose="02070309020205020404" pitchFamily="49" charset="0"/>
              </a:rPr>
              <a:t>);</a:t>
            </a:r>
          </a:p>
          <a:p>
            <a:r>
              <a:rPr lang="es-ES" sz="3700" dirty="0"/>
              <a:t>El tamaño máximo de lo que se puede almacenar en un nodo de texto depende del navegador por lo que, muchas veces, si el texto es muy largo, tendremos que consultar varios nodos para ver todo el contenido.</a:t>
            </a:r>
          </a:p>
          <a:p>
            <a:r>
              <a:rPr lang="es-ES" sz="3700" dirty="0"/>
              <a:t>En el DOM de HTML, para acceder al valor de un nodo de texto, o modificarlo, es muy común ver la propiedad </a:t>
            </a:r>
            <a:r>
              <a:rPr lang="es-ES" sz="3700" b="1" dirty="0" err="1"/>
              <a:t>innerHTML</a:t>
            </a:r>
            <a:r>
              <a:rPr lang="es-ES" sz="3700" dirty="0"/>
              <a:t>. Esta propiedad es de Microsoft al igual que </a:t>
            </a:r>
            <a:r>
              <a:rPr lang="es-ES" sz="3700" b="1" dirty="0" err="1"/>
              <a:t>outerHTML</a:t>
            </a:r>
            <a:r>
              <a:rPr lang="es-ES" sz="3700" dirty="0"/>
              <a:t>. Aunque esta propiedad está soportada por casi todos los navegadores y es muy fácil de usar para hacer modificaciones en el contenido de un documento HTML, se recomienda usar el DOM si es posible</a:t>
            </a:r>
            <a:r>
              <a:rPr lang="es-ES" sz="3700" dirty="0" smtClean="0"/>
              <a:t>.</a:t>
            </a:r>
            <a:endParaRPr lang="es-ES" sz="3700" dirty="0"/>
          </a:p>
        </p:txBody>
      </p:sp>
      <p:sp>
        <p:nvSpPr>
          <p:cNvPr id="4" name="1 Título"/>
          <p:cNvSpPr txBox="1">
            <a:spLocks/>
          </p:cNvSpPr>
          <p:nvPr/>
        </p:nvSpPr>
        <p:spPr>
          <a:xfrm>
            <a:off x="1112574" y="116632"/>
            <a:ext cx="7818072" cy="562074"/>
          </a:xfrm>
          <a:prstGeom prst="rect">
            <a:avLst/>
          </a:prstGeom>
        </p:spPr>
        <p:txBody>
          <a:bodyPr anchor="ctr">
            <a:normAutofit fontScale="825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s-ES" dirty="0" smtClean="0"/>
              <a:t>Acceso a los nodos de tipo texto</a:t>
            </a:r>
            <a:endParaRPr lang="es-ES" dirty="0"/>
          </a:p>
        </p:txBody>
      </p:sp>
      <p:sp>
        <p:nvSpPr>
          <p:cNvPr id="2" name="1 Marcador de número de diapositiva"/>
          <p:cNvSpPr>
            <a:spLocks noGrp="1"/>
          </p:cNvSpPr>
          <p:nvPr>
            <p:ph type="sldNum" sz="quarter" idx="12"/>
          </p:nvPr>
        </p:nvSpPr>
        <p:spPr/>
        <p:txBody>
          <a:bodyPr/>
          <a:lstStyle/>
          <a:p>
            <a:fld id="{44AB4BFD-1657-4839-AFDF-B0BF0E55DD6D}" type="slidenum">
              <a:rPr lang="es-ES" smtClean="0"/>
              <a:t>22</a:t>
            </a:fld>
            <a:endParaRPr lang="es-ES"/>
          </a:p>
        </p:txBody>
      </p:sp>
    </p:spTree>
    <p:extLst>
      <p:ext uri="{BB962C8B-B14F-4D97-AF65-F5344CB8AC3E}">
        <p14:creationId xmlns:p14="http://schemas.microsoft.com/office/powerpoint/2010/main" val="3843189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112574" y="678706"/>
            <a:ext cx="7821114" cy="6062662"/>
          </a:xfrm>
        </p:spPr>
        <p:txBody>
          <a:bodyPr>
            <a:noAutofit/>
          </a:bodyPr>
          <a:lstStyle/>
          <a:p>
            <a:pPr>
              <a:spcBef>
                <a:spcPts val="0"/>
              </a:spcBef>
            </a:pPr>
            <a:r>
              <a:rPr lang="es-ES" sz="2400" dirty="0"/>
              <a:t>En el siguiente ejemplo puedes ver la diferencia entre ambos métodos cuando queremos añadir una caja dentro de un </a:t>
            </a:r>
            <a:r>
              <a:rPr lang="es-ES" sz="2400" dirty="0" smtClean="0"/>
              <a:t>contenedor. Suponemos </a:t>
            </a:r>
            <a:r>
              <a:rPr lang="es-ES" sz="2400" dirty="0"/>
              <a:t>el siguiente </a:t>
            </a:r>
            <a:r>
              <a:rPr lang="es-ES" sz="2400" dirty="0" smtClean="0"/>
              <a:t>código </a:t>
            </a:r>
            <a:r>
              <a:rPr lang="es-ES" sz="2400" dirty="0"/>
              <a:t>HTML</a:t>
            </a:r>
            <a:endParaRPr lang="es-ES" sz="2000" dirty="0"/>
          </a:p>
          <a:p>
            <a:pPr marL="82296" indent="0">
              <a:spcBef>
                <a:spcPts val="0"/>
              </a:spcBef>
              <a:buNone/>
            </a:pPr>
            <a:r>
              <a:rPr lang="es-ES" sz="1600" dirty="0">
                <a:latin typeface="Courier New" panose="02070309020205020404" pitchFamily="49" charset="0"/>
                <a:cs typeface="Courier New" panose="02070309020205020404" pitchFamily="49" charset="0"/>
              </a:rPr>
              <a:t>&lt;div id="contenedor</a:t>
            </a:r>
            <a:r>
              <a:rPr lang="es-ES" sz="1600" dirty="0" smtClean="0">
                <a:latin typeface="Courier New" panose="02070309020205020404" pitchFamily="49" charset="0"/>
                <a:cs typeface="Courier New" panose="02070309020205020404" pitchFamily="49" charset="0"/>
              </a:rPr>
              <a:t>"&gt;&lt;/</a:t>
            </a:r>
            <a:r>
              <a:rPr lang="es-ES" sz="1600" dirty="0">
                <a:latin typeface="Courier New" panose="02070309020205020404" pitchFamily="49" charset="0"/>
                <a:cs typeface="Courier New" panose="02070309020205020404" pitchFamily="49" charset="0"/>
              </a:rPr>
              <a:t>div&gt;</a:t>
            </a:r>
          </a:p>
          <a:p>
            <a:pPr>
              <a:spcBef>
                <a:spcPts val="0"/>
              </a:spcBef>
            </a:pPr>
            <a:r>
              <a:rPr lang="es-ES" sz="2000" b="1" dirty="0" smtClean="0"/>
              <a:t>Con </a:t>
            </a:r>
            <a:r>
              <a:rPr lang="es-ES" sz="2000" b="1" dirty="0" err="1"/>
              <a:t>innerHTML</a:t>
            </a:r>
            <a:endParaRPr lang="es-ES" sz="2000" b="1" dirty="0"/>
          </a:p>
          <a:p>
            <a:pPr marL="82296" indent="0">
              <a:spcBef>
                <a:spcPts val="0"/>
              </a:spcBef>
              <a:buNone/>
            </a:pPr>
            <a:r>
              <a:rPr lang="es-ES" sz="1600" dirty="0" err="1">
                <a:latin typeface="Courier New" panose="02070309020205020404" pitchFamily="49" charset="0"/>
                <a:cs typeface="Courier New" panose="02070309020205020404" pitchFamily="49" charset="0"/>
              </a:rPr>
              <a:t>document.getElementById</a:t>
            </a:r>
            <a:r>
              <a:rPr lang="es-ES" sz="1600" dirty="0">
                <a:latin typeface="Courier New" panose="02070309020205020404" pitchFamily="49" charset="0"/>
                <a:cs typeface="Courier New" panose="02070309020205020404" pitchFamily="49" charset="0"/>
              </a:rPr>
              <a:t>("contenedor").</a:t>
            </a:r>
            <a:r>
              <a:rPr lang="es-ES" sz="1600" dirty="0" err="1">
                <a:latin typeface="Courier New" panose="02070309020205020404" pitchFamily="49" charset="0"/>
                <a:cs typeface="Courier New" panose="02070309020205020404" pitchFamily="49" charset="0"/>
              </a:rPr>
              <a:t>innerHTML</a:t>
            </a:r>
            <a:r>
              <a:rPr lang="es-ES" sz="1600" dirty="0">
                <a:latin typeface="Courier New" panose="02070309020205020404" pitchFamily="49" charset="0"/>
                <a:cs typeface="Courier New" panose="02070309020205020404" pitchFamily="49" charset="0"/>
              </a:rPr>
              <a:t> = "&lt;div id=\"</a:t>
            </a:r>
            <a:r>
              <a:rPr lang="es-ES" sz="1600" dirty="0" err="1">
                <a:latin typeface="Courier New" panose="02070309020205020404" pitchFamily="49" charset="0"/>
                <a:cs typeface="Courier New" panose="02070309020205020404" pitchFamily="49" charset="0"/>
              </a:rPr>
              <a:t>miDiv</a:t>
            </a:r>
            <a:r>
              <a:rPr lang="es-ES" sz="1600" dirty="0">
                <a:latin typeface="Courier New" panose="02070309020205020404" pitchFamily="49" charset="0"/>
                <a:cs typeface="Courier New" panose="02070309020205020404" pitchFamily="49" charset="0"/>
              </a:rPr>
              <a:t>\"&gt;Hola&lt;/div</a:t>
            </a:r>
            <a:r>
              <a:rPr lang="es-ES" sz="1600" dirty="0" smtClean="0">
                <a:latin typeface="Courier New" panose="02070309020205020404" pitchFamily="49" charset="0"/>
                <a:cs typeface="Courier New" panose="02070309020205020404" pitchFamily="49" charset="0"/>
              </a:rPr>
              <a:t>&gt;";</a:t>
            </a:r>
          </a:p>
          <a:p>
            <a:pPr marL="82296" indent="0">
              <a:spcBef>
                <a:spcPts val="0"/>
              </a:spcBef>
              <a:buNone/>
            </a:pPr>
            <a:endParaRPr lang="es-ES" sz="1600" dirty="0">
              <a:latin typeface="Courier New" panose="02070309020205020404" pitchFamily="49" charset="0"/>
              <a:cs typeface="Courier New" panose="02070309020205020404" pitchFamily="49" charset="0"/>
            </a:endParaRPr>
          </a:p>
          <a:p>
            <a:pPr>
              <a:spcBef>
                <a:spcPts val="0"/>
              </a:spcBef>
            </a:pPr>
            <a:r>
              <a:rPr lang="es-ES" sz="2000" b="1" dirty="0" smtClean="0"/>
              <a:t>Con </a:t>
            </a:r>
            <a:r>
              <a:rPr lang="es-ES" sz="2000" b="1" dirty="0"/>
              <a:t>DOM</a:t>
            </a:r>
          </a:p>
          <a:p>
            <a:pPr marL="82296" indent="0">
              <a:spcBef>
                <a:spcPts val="0"/>
              </a:spcBef>
              <a:buNone/>
            </a:pPr>
            <a:r>
              <a:rPr lang="es-ES" sz="1600" dirty="0">
                <a:latin typeface="Courier New" panose="02070309020205020404" pitchFamily="49" charset="0"/>
                <a:cs typeface="Courier New" panose="02070309020205020404" pitchFamily="49" charset="0"/>
              </a:rPr>
              <a:t>// crea una variable </a:t>
            </a:r>
            <a:r>
              <a:rPr lang="es-ES" sz="1600" dirty="0" err="1">
                <a:latin typeface="Courier New" panose="02070309020205020404" pitchFamily="49" charset="0"/>
                <a:cs typeface="Courier New" panose="02070309020205020404" pitchFamily="49" charset="0"/>
              </a:rPr>
              <a:t>miDIV</a:t>
            </a:r>
            <a:r>
              <a:rPr lang="es-ES" sz="1600" dirty="0">
                <a:latin typeface="Courier New" panose="02070309020205020404" pitchFamily="49" charset="0"/>
                <a:cs typeface="Courier New" panose="02070309020205020404" pitchFamily="49" charset="0"/>
              </a:rPr>
              <a:t> con una referencia a un elemento div</a:t>
            </a:r>
          </a:p>
          <a:p>
            <a:pPr marL="82296" indent="0">
              <a:spcBef>
                <a:spcPts val="0"/>
              </a:spcBef>
              <a:buNone/>
            </a:pPr>
            <a:r>
              <a:rPr lang="es-ES" sz="1600" dirty="0" err="1">
                <a:latin typeface="Courier New" panose="02070309020205020404" pitchFamily="49" charset="0"/>
                <a:cs typeface="Courier New" panose="02070309020205020404" pitchFamily="49" charset="0"/>
              </a:rPr>
              <a:t>miDIV</a:t>
            </a:r>
            <a:r>
              <a:rPr lang="es-ES" sz="1600" dirty="0">
                <a:latin typeface="Courier New" panose="02070309020205020404" pitchFamily="49" charset="0"/>
                <a:cs typeface="Courier New" panose="02070309020205020404" pitchFamily="49" charset="0"/>
              </a:rPr>
              <a:t> = </a:t>
            </a:r>
            <a:r>
              <a:rPr lang="es-ES" sz="1600" dirty="0" err="1">
                <a:latin typeface="Courier New" panose="02070309020205020404" pitchFamily="49" charset="0"/>
                <a:cs typeface="Courier New" panose="02070309020205020404" pitchFamily="49" charset="0"/>
              </a:rPr>
              <a:t>document.createElement</a:t>
            </a:r>
            <a:r>
              <a:rPr lang="es-ES" sz="1600" dirty="0">
                <a:latin typeface="Courier New" panose="02070309020205020404" pitchFamily="49" charset="0"/>
                <a:cs typeface="Courier New" panose="02070309020205020404" pitchFamily="49" charset="0"/>
              </a:rPr>
              <a:t>("div");</a:t>
            </a:r>
          </a:p>
          <a:p>
            <a:pPr marL="82296" indent="0">
              <a:spcBef>
                <a:spcPts val="0"/>
              </a:spcBef>
              <a:buNone/>
            </a:pPr>
            <a:r>
              <a:rPr lang="es-ES" sz="1600" dirty="0">
                <a:latin typeface="Courier New" panose="02070309020205020404" pitchFamily="49" charset="0"/>
                <a:cs typeface="Courier New" panose="02070309020205020404" pitchFamily="49" charset="0"/>
              </a:rPr>
              <a:t>// usa el método </a:t>
            </a:r>
            <a:r>
              <a:rPr lang="es-ES" sz="1600" dirty="0" err="1">
                <a:latin typeface="Courier New" panose="02070309020205020404" pitchFamily="49" charset="0"/>
                <a:cs typeface="Courier New" panose="02070309020205020404" pitchFamily="49" charset="0"/>
              </a:rPr>
              <a:t>setAttribute</a:t>
            </a:r>
            <a:r>
              <a:rPr lang="es-ES" sz="1600" dirty="0">
                <a:latin typeface="Courier New" panose="02070309020205020404" pitchFamily="49" charset="0"/>
                <a:cs typeface="Courier New" panose="02070309020205020404" pitchFamily="49" charset="0"/>
              </a:rPr>
              <a:t> para asignarle el id="</a:t>
            </a:r>
            <a:r>
              <a:rPr lang="es-ES" sz="1600" dirty="0" err="1">
                <a:latin typeface="Courier New" panose="02070309020205020404" pitchFamily="49" charset="0"/>
                <a:cs typeface="Courier New" panose="02070309020205020404" pitchFamily="49" charset="0"/>
              </a:rPr>
              <a:t>miDiv</a:t>
            </a:r>
            <a:r>
              <a:rPr lang="es-ES" sz="1600" dirty="0">
                <a:latin typeface="Courier New" panose="02070309020205020404" pitchFamily="49" charset="0"/>
                <a:cs typeface="Courier New" panose="02070309020205020404" pitchFamily="49" charset="0"/>
              </a:rPr>
              <a:t>"</a:t>
            </a:r>
          </a:p>
          <a:p>
            <a:pPr marL="82296" indent="0">
              <a:spcBef>
                <a:spcPts val="0"/>
              </a:spcBef>
              <a:buNone/>
            </a:pPr>
            <a:r>
              <a:rPr lang="es-ES" sz="1600" dirty="0" err="1">
                <a:latin typeface="Courier New" panose="02070309020205020404" pitchFamily="49" charset="0"/>
                <a:cs typeface="Courier New" panose="02070309020205020404" pitchFamily="49" charset="0"/>
              </a:rPr>
              <a:t>miDIV.setAttribute</a:t>
            </a:r>
            <a:r>
              <a:rPr lang="es-ES" sz="1600" dirty="0">
                <a:latin typeface="Courier New" panose="02070309020205020404" pitchFamily="49" charset="0"/>
                <a:cs typeface="Courier New" panose="02070309020205020404" pitchFamily="49" charset="0"/>
              </a:rPr>
              <a:t>("id","</a:t>
            </a:r>
            <a:r>
              <a:rPr lang="es-ES" sz="1600" dirty="0" err="1">
                <a:latin typeface="Courier New" panose="02070309020205020404" pitchFamily="49" charset="0"/>
                <a:cs typeface="Courier New" panose="02070309020205020404" pitchFamily="49" charset="0"/>
              </a:rPr>
              <a:t>miDiv</a:t>
            </a:r>
            <a:r>
              <a:rPr lang="es-ES" sz="1600" dirty="0">
                <a:latin typeface="Courier New" panose="02070309020205020404" pitchFamily="49" charset="0"/>
                <a:cs typeface="Courier New" panose="02070309020205020404" pitchFamily="49" charset="0"/>
              </a:rPr>
              <a:t>");</a:t>
            </a:r>
          </a:p>
          <a:p>
            <a:pPr marL="82296" indent="0">
              <a:spcBef>
                <a:spcPts val="0"/>
              </a:spcBef>
              <a:buNone/>
            </a:pPr>
            <a:r>
              <a:rPr lang="es-ES" sz="1600" dirty="0">
                <a:latin typeface="Courier New" panose="02070309020205020404" pitchFamily="49" charset="0"/>
                <a:cs typeface="Courier New" panose="02070309020205020404" pitchFamily="49" charset="0"/>
              </a:rPr>
              <a:t>// usa el método </a:t>
            </a:r>
            <a:r>
              <a:rPr lang="es-ES" sz="1600" dirty="0" err="1">
                <a:latin typeface="Courier New" panose="02070309020205020404" pitchFamily="49" charset="0"/>
                <a:cs typeface="Courier New" panose="02070309020205020404" pitchFamily="49" charset="0"/>
              </a:rPr>
              <a:t>createTextNode</a:t>
            </a:r>
            <a:r>
              <a:rPr lang="es-ES" sz="1600" dirty="0">
                <a:latin typeface="Courier New" panose="02070309020205020404" pitchFamily="49" charset="0"/>
                <a:cs typeface="Courier New" panose="02070309020205020404" pitchFamily="49" charset="0"/>
              </a:rPr>
              <a:t> para añadir el texto Hola</a:t>
            </a:r>
          </a:p>
          <a:p>
            <a:pPr marL="82296" indent="0">
              <a:spcBef>
                <a:spcPts val="0"/>
              </a:spcBef>
              <a:buNone/>
            </a:pPr>
            <a:r>
              <a:rPr lang="es-ES" sz="1600" dirty="0" err="1">
                <a:latin typeface="Courier New" panose="02070309020205020404" pitchFamily="49" charset="0"/>
                <a:cs typeface="Courier New" panose="02070309020205020404" pitchFamily="49" charset="0"/>
              </a:rPr>
              <a:t>miDIV.appendChild</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document.createTextNode</a:t>
            </a:r>
            <a:r>
              <a:rPr lang="es-ES" sz="1600" dirty="0">
                <a:latin typeface="Courier New" panose="02070309020205020404" pitchFamily="49" charset="0"/>
                <a:cs typeface="Courier New" panose="02070309020205020404" pitchFamily="49" charset="0"/>
              </a:rPr>
              <a:t>("Hola"));</a:t>
            </a:r>
          </a:p>
          <a:p>
            <a:pPr marL="82296" indent="0">
              <a:spcBef>
                <a:spcPts val="0"/>
              </a:spcBef>
              <a:buNone/>
            </a:pPr>
            <a:r>
              <a:rPr lang="es-ES" sz="1600" dirty="0">
                <a:latin typeface="Courier New" panose="02070309020205020404" pitchFamily="49" charset="0"/>
                <a:cs typeface="Courier New" panose="02070309020205020404" pitchFamily="49" charset="0"/>
              </a:rPr>
              <a:t>// añade la caja con id="</a:t>
            </a:r>
            <a:r>
              <a:rPr lang="es-ES" sz="1600" dirty="0" err="1">
                <a:latin typeface="Courier New" panose="02070309020205020404" pitchFamily="49" charset="0"/>
                <a:cs typeface="Courier New" panose="02070309020205020404" pitchFamily="49" charset="0"/>
              </a:rPr>
              <a:t>miDiv</a:t>
            </a:r>
            <a:r>
              <a:rPr lang="es-ES" sz="1600" dirty="0">
                <a:latin typeface="Courier New" panose="02070309020205020404" pitchFamily="49" charset="0"/>
                <a:cs typeface="Courier New" panose="02070309020205020404" pitchFamily="49" charset="0"/>
              </a:rPr>
              <a:t>" al contenedor.</a:t>
            </a:r>
          </a:p>
          <a:p>
            <a:pPr marL="82296" indent="0">
              <a:spcBef>
                <a:spcPts val="0"/>
              </a:spcBef>
              <a:buNone/>
            </a:pPr>
            <a:r>
              <a:rPr lang="es-ES" sz="1600" dirty="0" err="1">
                <a:latin typeface="Courier New" panose="02070309020205020404" pitchFamily="49" charset="0"/>
                <a:cs typeface="Courier New" panose="02070309020205020404" pitchFamily="49" charset="0"/>
              </a:rPr>
              <a:t>document.getElementById</a:t>
            </a:r>
            <a:r>
              <a:rPr lang="es-ES" sz="1600" dirty="0">
                <a:latin typeface="Courier New" panose="02070309020205020404" pitchFamily="49" charset="0"/>
                <a:cs typeface="Courier New" panose="02070309020205020404" pitchFamily="49" charset="0"/>
              </a:rPr>
              <a:t>("contenedor").</a:t>
            </a:r>
            <a:r>
              <a:rPr lang="es-ES" sz="1600" dirty="0" err="1">
                <a:latin typeface="Courier New" panose="02070309020205020404" pitchFamily="49" charset="0"/>
                <a:cs typeface="Courier New" panose="02070309020205020404" pitchFamily="49" charset="0"/>
              </a:rPr>
              <a:t>appendChild</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miDIV</a:t>
            </a:r>
            <a:r>
              <a:rPr lang="es-ES" sz="1600" dirty="0" smtClean="0">
                <a:latin typeface="Courier New" panose="02070309020205020404" pitchFamily="49" charset="0"/>
                <a:cs typeface="Courier New" panose="02070309020205020404" pitchFamily="49" charset="0"/>
              </a:rPr>
              <a:t>);</a:t>
            </a:r>
          </a:p>
          <a:p>
            <a:pPr marL="82296" indent="0">
              <a:spcBef>
                <a:spcPts val="0"/>
              </a:spcBef>
              <a:buNone/>
            </a:pPr>
            <a:endParaRPr lang="es-ES" sz="1600" dirty="0">
              <a:latin typeface="Courier New" panose="02070309020205020404" pitchFamily="49" charset="0"/>
              <a:cs typeface="Courier New" panose="02070309020205020404" pitchFamily="49" charset="0"/>
            </a:endParaRPr>
          </a:p>
          <a:p>
            <a:pPr>
              <a:spcBef>
                <a:spcPts val="0"/>
              </a:spcBef>
            </a:pPr>
            <a:r>
              <a:rPr lang="es-ES" sz="2000" b="1" dirty="0" smtClean="0"/>
              <a:t>Obtendríamos </a:t>
            </a:r>
            <a:r>
              <a:rPr lang="es-ES" sz="2000" b="1" dirty="0"/>
              <a:t>el siguiente HTML</a:t>
            </a:r>
          </a:p>
          <a:p>
            <a:pPr marL="82296" indent="0">
              <a:spcBef>
                <a:spcPts val="0"/>
              </a:spcBef>
              <a:buNone/>
            </a:pPr>
            <a:r>
              <a:rPr lang="es-ES" sz="1600" dirty="0">
                <a:latin typeface="Courier New" panose="02070309020205020404" pitchFamily="49" charset="0"/>
                <a:cs typeface="Courier New" panose="02070309020205020404" pitchFamily="49" charset="0"/>
              </a:rPr>
              <a:t>&lt;div id=”contenedor”&gt;&lt;div id="</a:t>
            </a:r>
            <a:r>
              <a:rPr lang="es-ES" sz="1600" dirty="0" err="1">
                <a:latin typeface="Courier New" panose="02070309020205020404" pitchFamily="49" charset="0"/>
                <a:cs typeface="Courier New" panose="02070309020205020404" pitchFamily="49" charset="0"/>
              </a:rPr>
              <a:t>miDiv</a:t>
            </a:r>
            <a:r>
              <a:rPr lang="es-ES" sz="1600" dirty="0">
                <a:latin typeface="Courier New" panose="02070309020205020404" pitchFamily="49" charset="0"/>
                <a:cs typeface="Courier New" panose="02070309020205020404" pitchFamily="49" charset="0"/>
              </a:rPr>
              <a:t>"&gt;&lt;/</a:t>
            </a:r>
            <a:r>
              <a:rPr lang="es-ES" sz="1600" dirty="0" err="1">
                <a:latin typeface="Courier New" panose="02070309020205020404" pitchFamily="49" charset="0"/>
                <a:cs typeface="Courier New" panose="02070309020205020404" pitchFamily="49" charset="0"/>
              </a:rPr>
              <a:t>midiv</a:t>
            </a:r>
            <a:r>
              <a:rPr lang="es-ES" sz="1600" dirty="0" smtClean="0">
                <a:latin typeface="Courier New" panose="02070309020205020404" pitchFamily="49" charset="0"/>
                <a:cs typeface="Courier New" panose="02070309020205020404" pitchFamily="49" charset="0"/>
              </a:rPr>
              <a:t>&gt;&lt;/</a:t>
            </a:r>
            <a:r>
              <a:rPr lang="es-ES" sz="1600" dirty="0">
                <a:latin typeface="Courier New" panose="02070309020205020404" pitchFamily="49" charset="0"/>
                <a:cs typeface="Courier New" panose="02070309020205020404" pitchFamily="49" charset="0"/>
              </a:rPr>
              <a:t>div</a:t>
            </a:r>
            <a:r>
              <a:rPr lang="es-ES" sz="1600" dirty="0" smtClean="0">
                <a:latin typeface="Courier New" panose="02070309020205020404" pitchFamily="49" charset="0"/>
                <a:cs typeface="Courier New" panose="02070309020205020404" pitchFamily="49" charset="0"/>
              </a:rPr>
              <a:t>&gt;</a:t>
            </a:r>
          </a:p>
          <a:p>
            <a:pPr marL="82296" indent="0">
              <a:spcBef>
                <a:spcPts val="0"/>
              </a:spcBef>
              <a:buNone/>
            </a:pPr>
            <a:r>
              <a:rPr lang="es-ES" sz="1600" dirty="0" smtClean="0">
                <a:cs typeface="Courier New" panose="02070309020205020404" pitchFamily="49" charset="0"/>
              </a:rPr>
              <a:t>Alternativas a </a:t>
            </a:r>
            <a:r>
              <a:rPr lang="es-ES" sz="1600" dirty="0" err="1" smtClean="0">
                <a:cs typeface="Courier New" panose="02070309020205020404" pitchFamily="49" charset="0"/>
              </a:rPr>
              <a:t>innerHTML</a:t>
            </a:r>
            <a:r>
              <a:rPr lang="es-ES" sz="1600" dirty="0">
                <a:cs typeface="Courier New" panose="02070309020205020404" pitchFamily="49" charset="0"/>
              </a:rPr>
              <a:t>: http://slayeroffice.com/articles/innerHTML_alternatives/</a:t>
            </a:r>
          </a:p>
        </p:txBody>
      </p:sp>
      <p:sp>
        <p:nvSpPr>
          <p:cNvPr id="4" name="1 Título"/>
          <p:cNvSpPr txBox="1">
            <a:spLocks/>
          </p:cNvSpPr>
          <p:nvPr/>
        </p:nvSpPr>
        <p:spPr>
          <a:xfrm>
            <a:off x="1112574" y="116632"/>
            <a:ext cx="7818072" cy="562074"/>
          </a:xfrm>
          <a:prstGeom prst="rect">
            <a:avLst/>
          </a:prstGeom>
        </p:spPr>
        <p:txBody>
          <a:bodyPr anchor="ctr">
            <a:normAutofit fontScale="825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s-ES" dirty="0" smtClean="0"/>
              <a:t>Acceso a los nodos de tipo texto</a:t>
            </a:r>
            <a:endParaRPr lang="es-ES" dirty="0"/>
          </a:p>
        </p:txBody>
      </p:sp>
      <p:sp>
        <p:nvSpPr>
          <p:cNvPr id="2" name="1 Marcador de número de diapositiva"/>
          <p:cNvSpPr>
            <a:spLocks noGrp="1"/>
          </p:cNvSpPr>
          <p:nvPr>
            <p:ph type="sldNum" sz="quarter" idx="12"/>
          </p:nvPr>
        </p:nvSpPr>
        <p:spPr/>
        <p:txBody>
          <a:bodyPr/>
          <a:lstStyle/>
          <a:p>
            <a:fld id="{44AB4BFD-1657-4839-AFDF-B0BF0E55DD6D}" type="slidenum">
              <a:rPr lang="es-ES" smtClean="0"/>
              <a:t>23</a:t>
            </a:fld>
            <a:endParaRPr lang="es-ES"/>
          </a:p>
        </p:txBody>
      </p:sp>
    </p:spTree>
    <p:extLst>
      <p:ext uri="{BB962C8B-B14F-4D97-AF65-F5344CB8AC3E}">
        <p14:creationId xmlns:p14="http://schemas.microsoft.com/office/powerpoint/2010/main" val="4116191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112574" y="678706"/>
            <a:ext cx="7818072" cy="5918646"/>
          </a:xfrm>
        </p:spPr>
        <p:txBody>
          <a:bodyPr>
            <a:normAutofit fontScale="62500" lnSpcReduction="20000"/>
          </a:bodyPr>
          <a:lstStyle/>
          <a:p>
            <a:r>
              <a:rPr lang="es-ES" dirty="0"/>
              <a:t>Para modificar el contenido de un nodo, modificaremos la propiedad </a:t>
            </a:r>
            <a:r>
              <a:rPr lang="es-ES" dirty="0" err="1"/>
              <a:t>nodeValue</a:t>
            </a:r>
            <a:r>
              <a:rPr lang="es-ES" dirty="0"/>
              <a:t> y le asignaremos otro valor. Siguiendo con el ejemplo de la página anterior, si hacemos:</a:t>
            </a:r>
          </a:p>
          <a:p>
            <a:pPr marL="82296" indent="0">
              <a:buNone/>
            </a:pPr>
            <a:r>
              <a:rPr lang="es-ES" sz="2900" dirty="0" err="1">
                <a:latin typeface="Courier New" panose="02070309020205020404" pitchFamily="49" charset="0"/>
                <a:cs typeface="Courier New" panose="02070309020205020404" pitchFamily="49" charset="0"/>
              </a:rPr>
              <a:t>document.getElementsByTagName</a:t>
            </a:r>
            <a:r>
              <a:rPr lang="es-ES" sz="2900" dirty="0">
                <a:latin typeface="Courier New" panose="02070309020205020404" pitchFamily="49" charset="0"/>
                <a:cs typeface="Courier New" panose="02070309020205020404" pitchFamily="49" charset="0"/>
              </a:rPr>
              <a:t>("p")[0].</a:t>
            </a:r>
            <a:r>
              <a:rPr lang="es-ES" sz="2900" dirty="0" err="1">
                <a:latin typeface="Courier New" panose="02070309020205020404" pitchFamily="49" charset="0"/>
                <a:cs typeface="Courier New" panose="02070309020205020404" pitchFamily="49" charset="0"/>
              </a:rPr>
              <a:t>childNodes</a:t>
            </a:r>
            <a:r>
              <a:rPr lang="es-ES" sz="2900" dirty="0">
                <a:latin typeface="Courier New" panose="02070309020205020404" pitchFamily="49" charset="0"/>
                <a:cs typeface="Courier New" panose="02070309020205020404" pitchFamily="49" charset="0"/>
              </a:rPr>
              <a:t>[1].</a:t>
            </a:r>
            <a:r>
              <a:rPr lang="es-ES" sz="2900" dirty="0" err="1">
                <a:latin typeface="Courier New" panose="02070309020205020404" pitchFamily="49" charset="0"/>
                <a:cs typeface="Courier New" panose="02070309020205020404" pitchFamily="49" charset="0"/>
              </a:rPr>
              <a:t>firstChild.nodeValue</a:t>
            </a:r>
            <a:r>
              <a:rPr lang="es-ES" sz="2900" dirty="0">
                <a:latin typeface="Courier New" panose="02070309020205020404" pitchFamily="49" charset="0"/>
                <a:cs typeface="Courier New" panose="02070309020205020404" pitchFamily="49" charset="0"/>
              </a:rPr>
              <a:t>="Texto MODIFICADO";</a:t>
            </a:r>
          </a:p>
          <a:p>
            <a:pPr marL="82296" indent="0">
              <a:buNone/>
            </a:pPr>
            <a:r>
              <a:rPr lang="es-ES" dirty="0"/>
              <a:t>Veremos que en la página web se ha cambiado la cadena "texto HTML", por "Texto MODIFICADO".</a:t>
            </a:r>
          </a:p>
          <a:p>
            <a:r>
              <a:rPr lang="es-ES" dirty="0"/>
              <a:t>También podríamos, por ejemplo, mover trozos de texto a otras partes. El siguiente ejemplo mueve el texto "en tu documento" a continuación de "Esto es un ejemplo de":</a:t>
            </a:r>
          </a:p>
          <a:p>
            <a:pPr marL="82296" indent="0">
              <a:buNone/>
            </a:pPr>
            <a:r>
              <a:rPr lang="es-ES" sz="2900" dirty="0" err="1">
                <a:latin typeface="Courier New" panose="02070309020205020404" pitchFamily="49" charset="0"/>
                <a:cs typeface="Courier New" panose="02070309020205020404" pitchFamily="49" charset="0"/>
              </a:rPr>
              <a:t>document.getElementsByTagName</a:t>
            </a:r>
            <a:r>
              <a:rPr lang="es-ES" sz="2900" dirty="0">
                <a:latin typeface="Courier New" panose="02070309020205020404" pitchFamily="49" charset="0"/>
                <a:cs typeface="Courier New" panose="02070309020205020404" pitchFamily="49" charset="0"/>
              </a:rPr>
              <a:t>("p")[0].</a:t>
            </a:r>
            <a:r>
              <a:rPr lang="es-ES" sz="2900" dirty="0" err="1">
                <a:latin typeface="Courier New" panose="02070309020205020404" pitchFamily="49" charset="0"/>
                <a:cs typeface="Courier New" panose="02070309020205020404" pitchFamily="49" charset="0"/>
              </a:rPr>
              <a:t>firstChild.nodeValue</a:t>
            </a:r>
            <a:r>
              <a:rPr lang="es-ES" sz="2900" dirty="0">
                <a:latin typeface="Courier New" panose="02070309020205020404" pitchFamily="49" charset="0"/>
                <a:cs typeface="Courier New" panose="02070309020205020404" pitchFamily="49" charset="0"/>
              </a:rPr>
              <a:t> +=//continúa en la siguiente línea</a:t>
            </a:r>
          </a:p>
          <a:p>
            <a:pPr marL="82296" indent="0">
              <a:buNone/>
            </a:pPr>
            <a:r>
              <a:rPr lang="es-ES" sz="2900" dirty="0">
                <a:latin typeface="Courier New" panose="02070309020205020404" pitchFamily="49" charset="0"/>
                <a:cs typeface="Courier New" panose="02070309020205020404" pitchFamily="49" charset="0"/>
              </a:rPr>
              <a:t>   </a:t>
            </a:r>
            <a:r>
              <a:rPr lang="es-ES" sz="2900" dirty="0" err="1" smtClean="0">
                <a:latin typeface="Courier New" panose="02070309020205020404" pitchFamily="49" charset="0"/>
                <a:cs typeface="Courier New" panose="02070309020205020404" pitchFamily="49" charset="0"/>
              </a:rPr>
              <a:t>document.getElementsByTagName</a:t>
            </a:r>
            <a:r>
              <a:rPr lang="es-ES" sz="2900" dirty="0">
                <a:latin typeface="Courier New" panose="02070309020205020404" pitchFamily="49" charset="0"/>
                <a:cs typeface="Courier New" panose="02070309020205020404" pitchFamily="49" charset="0"/>
              </a:rPr>
              <a:t>("p")[0].</a:t>
            </a:r>
            <a:r>
              <a:rPr lang="es-ES" sz="2900" dirty="0" err="1">
                <a:latin typeface="Courier New" panose="02070309020205020404" pitchFamily="49" charset="0"/>
                <a:cs typeface="Courier New" panose="02070309020205020404" pitchFamily="49" charset="0"/>
              </a:rPr>
              <a:t>childNodes</a:t>
            </a:r>
            <a:r>
              <a:rPr lang="es-ES" sz="2900" dirty="0">
                <a:latin typeface="Courier New" panose="02070309020205020404" pitchFamily="49" charset="0"/>
                <a:cs typeface="Courier New" panose="02070309020205020404" pitchFamily="49" charset="0"/>
              </a:rPr>
              <a:t>[2].</a:t>
            </a:r>
            <a:r>
              <a:rPr lang="es-ES" sz="2900" dirty="0" err="1">
                <a:latin typeface="Courier New" panose="02070309020205020404" pitchFamily="49" charset="0"/>
                <a:cs typeface="Courier New" panose="02070309020205020404" pitchFamily="49" charset="0"/>
              </a:rPr>
              <a:t>nodeValue</a:t>
            </a:r>
            <a:r>
              <a:rPr lang="es-ES" sz="2900" dirty="0">
                <a:latin typeface="Courier New" panose="02070309020205020404" pitchFamily="49" charset="0"/>
                <a:cs typeface="Courier New" panose="02070309020205020404" pitchFamily="49" charset="0"/>
              </a:rPr>
              <a:t>;</a:t>
            </a:r>
          </a:p>
          <a:p>
            <a:pPr marL="82296" indent="0">
              <a:buNone/>
            </a:pPr>
            <a:r>
              <a:rPr lang="es-ES" sz="2900" dirty="0" err="1">
                <a:latin typeface="Courier New" panose="02070309020205020404" pitchFamily="49" charset="0"/>
                <a:cs typeface="Courier New" panose="02070309020205020404" pitchFamily="49" charset="0"/>
              </a:rPr>
              <a:t>document.getElementsByTagName</a:t>
            </a:r>
            <a:r>
              <a:rPr lang="es-ES" sz="2900" dirty="0">
                <a:latin typeface="Courier New" panose="02070309020205020404" pitchFamily="49" charset="0"/>
                <a:cs typeface="Courier New" panose="02070309020205020404" pitchFamily="49" charset="0"/>
              </a:rPr>
              <a:t>("p")[0].</a:t>
            </a:r>
            <a:r>
              <a:rPr lang="es-ES" sz="2900" dirty="0" err="1">
                <a:latin typeface="Courier New" panose="02070309020205020404" pitchFamily="49" charset="0"/>
                <a:cs typeface="Courier New" panose="02070309020205020404" pitchFamily="49" charset="0"/>
              </a:rPr>
              <a:t>childNodes</a:t>
            </a:r>
            <a:r>
              <a:rPr lang="es-ES" sz="2900" dirty="0">
                <a:latin typeface="Courier New" panose="02070309020205020404" pitchFamily="49" charset="0"/>
                <a:cs typeface="Courier New" panose="02070309020205020404" pitchFamily="49" charset="0"/>
              </a:rPr>
              <a:t>[2].</a:t>
            </a:r>
            <a:r>
              <a:rPr lang="es-ES" sz="2900" dirty="0" err="1">
                <a:latin typeface="Courier New" panose="02070309020205020404" pitchFamily="49" charset="0"/>
                <a:cs typeface="Courier New" panose="02070309020205020404" pitchFamily="49" charset="0"/>
              </a:rPr>
              <a:t>nodeValue</a:t>
            </a:r>
            <a:r>
              <a:rPr lang="es-ES" sz="2900" dirty="0">
                <a:latin typeface="Courier New" panose="02070309020205020404" pitchFamily="49" charset="0"/>
                <a:cs typeface="Courier New" panose="02070309020205020404" pitchFamily="49" charset="0"/>
              </a:rPr>
              <a:t>="";</a:t>
            </a:r>
          </a:p>
          <a:p>
            <a:r>
              <a:rPr lang="es-ES" dirty="0"/>
              <a:t>El resultado obtenido sería:</a:t>
            </a:r>
          </a:p>
          <a:p>
            <a:pPr marL="82296" indent="0">
              <a:buNone/>
            </a:pPr>
            <a:r>
              <a:rPr lang="es-ES" dirty="0"/>
              <a:t>Esto es un ejemplo de en tu </a:t>
            </a:r>
            <a:r>
              <a:rPr lang="es-ES" dirty="0" err="1"/>
              <a:t>documento.texto</a:t>
            </a:r>
            <a:r>
              <a:rPr lang="es-ES" dirty="0"/>
              <a:t> HTML</a:t>
            </a:r>
          </a:p>
          <a:p>
            <a:pPr marL="82296" indent="0">
              <a:buNone/>
            </a:pPr>
            <a:r>
              <a:rPr lang="es-ES" dirty="0"/>
              <a:t>que puedes tener”</a:t>
            </a:r>
          </a:p>
          <a:p>
            <a:endParaRPr lang="es-ES" dirty="0"/>
          </a:p>
        </p:txBody>
      </p:sp>
      <p:sp>
        <p:nvSpPr>
          <p:cNvPr id="4" name="1 Título"/>
          <p:cNvSpPr txBox="1">
            <a:spLocks/>
          </p:cNvSpPr>
          <p:nvPr/>
        </p:nvSpPr>
        <p:spPr>
          <a:xfrm>
            <a:off x="1112574" y="116632"/>
            <a:ext cx="7818072" cy="562074"/>
          </a:xfrm>
          <a:prstGeom prst="rect">
            <a:avLst/>
          </a:prstGeom>
        </p:spPr>
        <p:txBody>
          <a:bodyPr anchor="ctr">
            <a:normAutofit fontScale="825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s-ES" dirty="0" smtClean="0"/>
              <a:t>Acceso a los nodos de tipo texto</a:t>
            </a:r>
            <a:endParaRPr lang="es-ES" dirty="0"/>
          </a:p>
        </p:txBody>
      </p:sp>
      <p:sp>
        <p:nvSpPr>
          <p:cNvPr id="2" name="1 Marcador de número de diapositiva"/>
          <p:cNvSpPr>
            <a:spLocks noGrp="1"/>
          </p:cNvSpPr>
          <p:nvPr>
            <p:ph type="sldNum" sz="quarter" idx="12"/>
          </p:nvPr>
        </p:nvSpPr>
        <p:spPr/>
        <p:txBody>
          <a:bodyPr/>
          <a:lstStyle/>
          <a:p>
            <a:fld id="{44AB4BFD-1657-4839-AFDF-B0BF0E55DD6D}" type="slidenum">
              <a:rPr lang="es-ES" smtClean="0"/>
              <a:t>24</a:t>
            </a:fld>
            <a:endParaRPr lang="es-ES"/>
          </a:p>
        </p:txBody>
      </p:sp>
    </p:spTree>
    <p:extLst>
      <p:ext uri="{BB962C8B-B14F-4D97-AF65-F5344CB8AC3E}">
        <p14:creationId xmlns:p14="http://schemas.microsoft.com/office/powerpoint/2010/main" val="3244129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116632"/>
            <a:ext cx="7714104" cy="634082"/>
          </a:xfrm>
        </p:spPr>
        <p:txBody>
          <a:bodyPr>
            <a:normAutofit fontScale="90000"/>
          </a:bodyPr>
          <a:lstStyle/>
          <a:p>
            <a:r>
              <a:rPr lang="es-ES" dirty="0" smtClean="0"/>
              <a:t>Niveles DOM</a:t>
            </a:r>
            <a:endParaRPr lang="es-ES" dirty="0"/>
          </a:p>
        </p:txBody>
      </p:sp>
      <p:sp>
        <p:nvSpPr>
          <p:cNvPr id="3" name="2 Marcador de contenido"/>
          <p:cNvSpPr>
            <a:spLocks noGrp="1"/>
          </p:cNvSpPr>
          <p:nvPr>
            <p:ph idx="1"/>
          </p:nvPr>
        </p:nvSpPr>
        <p:spPr>
          <a:xfrm>
            <a:off x="971600" y="764704"/>
            <a:ext cx="8064896" cy="5760640"/>
          </a:xfrm>
        </p:spPr>
        <p:txBody>
          <a:bodyPr>
            <a:noAutofit/>
          </a:bodyPr>
          <a:lstStyle/>
          <a:p>
            <a:pPr>
              <a:spcBef>
                <a:spcPts val="0"/>
              </a:spcBef>
            </a:pPr>
            <a:r>
              <a:rPr lang="es-ES" sz="2600" dirty="0"/>
              <a:t>DOM </a:t>
            </a:r>
            <a:r>
              <a:rPr lang="es-ES" sz="2600" dirty="0" err="1"/>
              <a:t>Level</a:t>
            </a:r>
            <a:r>
              <a:rPr lang="es-ES" sz="2600" dirty="0"/>
              <a:t> 1 </a:t>
            </a:r>
            <a:r>
              <a:rPr lang="es-ES" sz="2600" dirty="0" smtClean="0"/>
              <a:t>proporciona </a:t>
            </a:r>
            <a:r>
              <a:rPr lang="es-ES" sz="2600" dirty="0"/>
              <a:t>un modelo completo para todo un documento HTML o XML, incluidos los medios para cambiar cualquier parte del documento.</a:t>
            </a:r>
          </a:p>
          <a:p>
            <a:pPr>
              <a:spcBef>
                <a:spcPts val="0"/>
              </a:spcBef>
            </a:pPr>
            <a:r>
              <a:rPr lang="es-ES" sz="2600" dirty="0"/>
              <a:t>DOM Nivel 2 (</a:t>
            </a:r>
            <a:r>
              <a:rPr lang="es-ES" sz="2600" dirty="0" smtClean="0"/>
              <a:t>2000). </a:t>
            </a:r>
            <a:r>
              <a:rPr lang="es-ES" sz="2600" dirty="0"/>
              <a:t>Introdujo la función </a:t>
            </a:r>
            <a:r>
              <a:rPr lang="es-ES" sz="2600" dirty="0" err="1"/>
              <a:t>getElementById</a:t>
            </a:r>
            <a:r>
              <a:rPr lang="es-ES" sz="2600" dirty="0"/>
              <a:t>, así como un modelo de eventos y soporte para espacios de nombres XML y CSS.</a:t>
            </a:r>
          </a:p>
          <a:p>
            <a:pPr>
              <a:spcBef>
                <a:spcPts val="0"/>
              </a:spcBef>
            </a:pPr>
            <a:r>
              <a:rPr lang="es-ES" sz="2600" dirty="0"/>
              <a:t>DOM </a:t>
            </a:r>
            <a:r>
              <a:rPr lang="es-ES" sz="2600" dirty="0" err="1"/>
              <a:t>Level</a:t>
            </a:r>
            <a:r>
              <a:rPr lang="es-ES" sz="2600" dirty="0"/>
              <a:t> </a:t>
            </a:r>
            <a:r>
              <a:rPr lang="es-ES" sz="2600" dirty="0" smtClean="0"/>
              <a:t>3, (abril </a:t>
            </a:r>
            <a:r>
              <a:rPr lang="es-ES" sz="2600" dirty="0"/>
              <a:t>de </a:t>
            </a:r>
            <a:r>
              <a:rPr lang="es-ES" sz="2600" dirty="0" smtClean="0"/>
              <a:t>2004)  agregó </a:t>
            </a:r>
            <a:r>
              <a:rPr lang="es-ES" sz="2600" dirty="0"/>
              <a:t>soporte para el manejo de eventos de teclado y </a:t>
            </a:r>
            <a:r>
              <a:rPr lang="es-ES" sz="2600" dirty="0" err="1"/>
              <a:t>XPath</a:t>
            </a:r>
            <a:r>
              <a:rPr lang="es-ES" sz="2600" dirty="0"/>
              <a:t>, así como también una interfaz para serializar documentos como XML.</a:t>
            </a:r>
          </a:p>
          <a:p>
            <a:pPr>
              <a:spcBef>
                <a:spcPts val="0"/>
              </a:spcBef>
            </a:pPr>
            <a:r>
              <a:rPr lang="es-ES" sz="2600" dirty="0"/>
              <a:t>DOM </a:t>
            </a:r>
            <a:r>
              <a:rPr lang="es-ES" sz="2600" dirty="0" err="1"/>
              <a:t>Level</a:t>
            </a:r>
            <a:r>
              <a:rPr lang="es-ES" sz="2600" dirty="0"/>
              <a:t> 4 (</a:t>
            </a:r>
            <a:r>
              <a:rPr lang="es-ES" sz="2600" dirty="0" smtClean="0"/>
              <a:t>2015). </a:t>
            </a:r>
            <a:r>
              <a:rPr lang="es-ES" sz="2600" dirty="0"/>
              <a:t>Es una instantánea del estándar de vida WHATWG</a:t>
            </a:r>
            <a:r>
              <a:rPr lang="es-ES" sz="2600" dirty="0" smtClean="0"/>
              <a:t>.(</a:t>
            </a:r>
            <a:r>
              <a:rPr lang="en-US" sz="2600" u="sng" dirty="0"/>
              <a:t>Web Hypertext Application Technology Working </a:t>
            </a:r>
            <a:r>
              <a:rPr lang="en-US" sz="2600" u="sng" dirty="0" smtClean="0"/>
              <a:t>Group</a:t>
            </a:r>
            <a:r>
              <a:rPr lang="es-ES" sz="2600" dirty="0" smtClean="0"/>
              <a:t>) </a:t>
            </a:r>
          </a:p>
          <a:p>
            <a:pPr>
              <a:spcBef>
                <a:spcPts val="0"/>
              </a:spcBef>
            </a:pPr>
            <a:r>
              <a:rPr lang="es-ES" sz="2600" b="1" dirty="0" smtClean="0"/>
              <a:t>https</a:t>
            </a:r>
            <a:r>
              <a:rPr lang="es-ES" sz="2600" b="1" dirty="0"/>
              <a:t>://whatwg.org</a:t>
            </a:r>
            <a:r>
              <a:rPr lang="es-ES" sz="2600" b="1" dirty="0" smtClean="0"/>
              <a:t>/ </a:t>
            </a:r>
            <a:endParaRPr lang="es-ES" sz="2600" b="1" dirty="0"/>
          </a:p>
        </p:txBody>
      </p:sp>
      <p:sp>
        <p:nvSpPr>
          <p:cNvPr id="4" name="3 Marcador de número de diapositiva"/>
          <p:cNvSpPr>
            <a:spLocks noGrp="1"/>
          </p:cNvSpPr>
          <p:nvPr>
            <p:ph type="sldNum" sz="quarter" idx="12"/>
          </p:nvPr>
        </p:nvSpPr>
        <p:spPr/>
        <p:txBody>
          <a:bodyPr/>
          <a:lstStyle/>
          <a:p>
            <a:fld id="{44AB4BFD-1657-4839-AFDF-B0BF0E55DD6D}" type="slidenum">
              <a:rPr lang="es-ES" smtClean="0"/>
              <a:t>3</a:t>
            </a:fld>
            <a:endParaRPr lang="es-ES"/>
          </a:p>
        </p:txBody>
      </p:sp>
    </p:spTree>
    <p:extLst>
      <p:ext uri="{BB962C8B-B14F-4D97-AF65-F5344CB8AC3E}">
        <p14:creationId xmlns:p14="http://schemas.microsoft.com/office/powerpoint/2010/main" val="239581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274638"/>
            <a:ext cx="7818072" cy="706090"/>
          </a:xfrm>
        </p:spPr>
        <p:txBody>
          <a:bodyPr>
            <a:normAutofit fontScale="90000"/>
          </a:bodyPr>
          <a:lstStyle/>
          <a:p>
            <a:r>
              <a:rPr lang="es-ES" dirty="0" smtClean="0"/>
              <a:t>Niveles DOM</a:t>
            </a:r>
            <a:endParaRPr lang="es-ES" dirty="0"/>
          </a:p>
        </p:txBody>
      </p:sp>
      <p:sp>
        <p:nvSpPr>
          <p:cNvPr id="3" name="2 Marcador de contenido"/>
          <p:cNvSpPr>
            <a:spLocks noGrp="1"/>
          </p:cNvSpPr>
          <p:nvPr>
            <p:ph idx="1"/>
          </p:nvPr>
        </p:nvSpPr>
        <p:spPr>
          <a:xfrm>
            <a:off x="1043608" y="1052736"/>
            <a:ext cx="7890080" cy="5400600"/>
          </a:xfrm>
        </p:spPr>
        <p:txBody>
          <a:bodyPr>
            <a:noAutofit/>
          </a:bodyPr>
          <a:lstStyle/>
          <a:p>
            <a:pPr>
              <a:spcBef>
                <a:spcPts val="0"/>
              </a:spcBef>
            </a:pPr>
            <a:r>
              <a:rPr lang="es-ES_tradnl" sz="2500" dirty="0" smtClean="0"/>
              <a:t>El </a:t>
            </a:r>
            <a:r>
              <a:rPr lang="es-ES_tradnl" sz="2500" dirty="0"/>
              <a:t>DOM del W3C </a:t>
            </a:r>
            <a:r>
              <a:rPr lang="es-ES_tradnl" sz="2500" dirty="0" smtClean="0"/>
              <a:t>no especifica </a:t>
            </a:r>
            <a:r>
              <a:rPr lang="es-ES_tradnl" sz="2500" dirty="0"/>
              <a:t>todas las características especiales de los modelos de </a:t>
            </a:r>
            <a:r>
              <a:rPr lang="es-ES_tradnl" sz="2500" dirty="0" smtClean="0"/>
              <a:t>objeto. </a:t>
            </a:r>
          </a:p>
          <a:p>
            <a:pPr>
              <a:spcBef>
                <a:spcPts val="0"/>
              </a:spcBef>
            </a:pPr>
            <a:r>
              <a:rPr lang="es-ES_tradnl" sz="2500" dirty="0" smtClean="0"/>
              <a:t>Muchas </a:t>
            </a:r>
            <a:r>
              <a:rPr lang="es-ES_tradnl" sz="2500" dirty="0"/>
              <a:t>de las funciones de Internet Explorer 4 (y posteriores) del modelo de objetos, no forman parte de la especificación DOM del W3C.</a:t>
            </a:r>
            <a:endParaRPr lang="es-ES" sz="2500" dirty="0"/>
          </a:p>
          <a:p>
            <a:pPr>
              <a:spcBef>
                <a:spcPts val="0"/>
              </a:spcBef>
            </a:pPr>
            <a:r>
              <a:rPr lang="es-ES_tradnl" sz="2500" dirty="0" smtClean="0"/>
              <a:t>Los </a:t>
            </a:r>
            <a:r>
              <a:rPr lang="es-ES_tradnl" sz="2500" dirty="0"/>
              <a:t>navegadores basados en Mozilla están haciendo grandes esfuerzos para poner en práctica todos los niveles del DOM 1 y la mayoría de Nivel 2 del </a:t>
            </a:r>
            <a:r>
              <a:rPr lang="es-ES_tradnl" sz="2500" dirty="0" smtClean="0"/>
              <a:t>W3C</a:t>
            </a:r>
          </a:p>
          <a:p>
            <a:pPr>
              <a:spcBef>
                <a:spcPts val="0"/>
              </a:spcBef>
            </a:pPr>
            <a:r>
              <a:rPr lang="es-ES_tradnl" sz="2500" dirty="0" smtClean="0"/>
              <a:t>Microsoft </a:t>
            </a:r>
            <a:r>
              <a:rPr lang="es-ES_tradnl" sz="2500" dirty="0"/>
              <a:t>sólo realiza una aplicación parcial del DOM a sus navegadores, aunque con las versiones más modernas se están adaptando poco a poco al estándar. Otros navegadores modernos como Chrome, Safari, Opera, soportan de forma extensiva el DOM del </a:t>
            </a:r>
            <a:r>
              <a:rPr lang="es-ES_tradnl" sz="2500" dirty="0" smtClean="0"/>
              <a:t>W3C</a:t>
            </a:r>
            <a:endParaRPr lang="es-ES" sz="2500" dirty="0"/>
          </a:p>
        </p:txBody>
      </p:sp>
      <p:sp>
        <p:nvSpPr>
          <p:cNvPr id="4" name="3 Marcador de número de diapositiva"/>
          <p:cNvSpPr>
            <a:spLocks noGrp="1"/>
          </p:cNvSpPr>
          <p:nvPr>
            <p:ph type="sldNum" sz="quarter" idx="12"/>
          </p:nvPr>
        </p:nvSpPr>
        <p:spPr/>
        <p:txBody>
          <a:bodyPr/>
          <a:lstStyle/>
          <a:p>
            <a:fld id="{44AB4BFD-1657-4839-AFDF-B0BF0E55DD6D}" type="slidenum">
              <a:rPr lang="es-ES" smtClean="0"/>
              <a:t>4</a:t>
            </a:fld>
            <a:endParaRPr lang="es-ES"/>
          </a:p>
        </p:txBody>
      </p:sp>
    </p:spTree>
    <p:extLst>
      <p:ext uri="{BB962C8B-B14F-4D97-AF65-F5344CB8AC3E}">
        <p14:creationId xmlns:p14="http://schemas.microsoft.com/office/powerpoint/2010/main" val="1896358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0"/>
            <a:ext cx="7818072" cy="778098"/>
          </a:xfrm>
        </p:spPr>
        <p:txBody>
          <a:bodyPr>
            <a:noAutofit/>
          </a:bodyPr>
          <a:lstStyle/>
          <a:p>
            <a:r>
              <a:rPr lang="es-ES" sz="3200" dirty="0" smtClean="0"/>
              <a:t>Objetos DOM</a:t>
            </a:r>
            <a:r>
              <a:rPr lang="es-ES_tradnl" sz="3200" dirty="0" smtClean="0">
                <a:effectLst/>
              </a:rPr>
              <a:t> </a:t>
            </a:r>
            <a:r>
              <a:rPr lang="es-ES_tradnl" sz="3200" dirty="0">
                <a:effectLst/>
              </a:rPr>
              <a:t>HTML: Propiedades y Métodos</a:t>
            </a:r>
            <a:endParaRPr lang="es-ES" sz="3200"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4122242288"/>
              </p:ext>
            </p:extLst>
          </p:nvPr>
        </p:nvGraphicFramePr>
        <p:xfrm>
          <a:off x="1331640" y="908720"/>
          <a:ext cx="7344816" cy="3024333"/>
        </p:xfrm>
        <a:graphic>
          <a:graphicData uri="http://schemas.openxmlformats.org/drawingml/2006/table">
            <a:tbl>
              <a:tblPr firstRow="1" bandRow="1">
                <a:tableStyleId>{5C22544A-7EE6-4342-B048-85BDC9FD1C3A}</a:tableStyleId>
              </a:tblPr>
              <a:tblGrid>
                <a:gridCol w="1800200">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1944216">
                  <a:extLst>
                    <a:ext uri="{9D8B030D-6E8A-4147-A177-3AD203B41FA5}">
                      <a16:colId xmlns:a16="http://schemas.microsoft.com/office/drawing/2014/main" val="20002"/>
                    </a:ext>
                  </a:extLst>
                </a:gridCol>
                <a:gridCol w="1872208">
                  <a:extLst>
                    <a:ext uri="{9D8B030D-6E8A-4147-A177-3AD203B41FA5}">
                      <a16:colId xmlns:a16="http://schemas.microsoft.com/office/drawing/2014/main" val="20003"/>
                    </a:ext>
                  </a:extLst>
                </a:gridCol>
              </a:tblGrid>
              <a:tr h="336037">
                <a:tc gridSpan="4">
                  <a:txBody>
                    <a:bodyPr/>
                    <a:lstStyle/>
                    <a:p>
                      <a:pPr algn="ctr">
                        <a:lnSpc>
                          <a:spcPct val="115000"/>
                        </a:lnSpc>
                        <a:spcBef>
                          <a:spcPts val="300"/>
                        </a:spcBef>
                        <a:spcAft>
                          <a:spcPts val="300"/>
                        </a:spcAft>
                      </a:pPr>
                      <a:r>
                        <a:rPr lang="es-ES" sz="1600" dirty="0">
                          <a:effectLst/>
                        </a:rPr>
                        <a:t>Listado de objetos del DOM en HTML</a:t>
                      </a:r>
                      <a:endParaRPr lang="es-ES" sz="1800" dirty="0">
                        <a:effectLst/>
                        <a:latin typeface="Calibri"/>
                        <a:ea typeface="Times New Roman"/>
                        <a:cs typeface="Times New Roman"/>
                      </a:endParaRPr>
                    </a:p>
                  </a:txBody>
                  <a:tcPr marL="68580" marR="68580" marT="0" marB="0" anchor="ct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0"/>
                  </a:ext>
                </a:extLst>
              </a:tr>
              <a:tr h="336037">
                <a:tc>
                  <a:txBody>
                    <a:bodyPr/>
                    <a:lstStyle/>
                    <a:p>
                      <a:pPr algn="l">
                        <a:lnSpc>
                          <a:spcPct val="115000"/>
                        </a:lnSpc>
                        <a:spcBef>
                          <a:spcPts val="300"/>
                        </a:spcBef>
                        <a:spcAft>
                          <a:spcPts val="300"/>
                        </a:spcAft>
                      </a:pPr>
                      <a:r>
                        <a:rPr lang="es-ES" sz="1600" dirty="0" err="1">
                          <a:effectLst/>
                        </a:rPr>
                        <a:t>Document</a:t>
                      </a:r>
                      <a:endParaRPr lang="es-ES" sz="1800" dirty="0">
                        <a:effectLst/>
                        <a:latin typeface="Calibri"/>
                        <a:ea typeface="Times New Roman"/>
                        <a:cs typeface="Times New Roman"/>
                      </a:endParaRPr>
                    </a:p>
                  </a:txBody>
                  <a:tcPr marL="68580" marR="68580" marT="0" marB="0"/>
                </a:tc>
                <a:tc>
                  <a:txBody>
                    <a:bodyPr/>
                    <a:lstStyle/>
                    <a:p>
                      <a:pPr algn="l">
                        <a:lnSpc>
                          <a:spcPct val="115000"/>
                        </a:lnSpc>
                        <a:spcBef>
                          <a:spcPts val="300"/>
                        </a:spcBef>
                        <a:spcAft>
                          <a:spcPts val="300"/>
                        </a:spcAft>
                      </a:pPr>
                      <a:r>
                        <a:rPr lang="es-ES" sz="1600">
                          <a:effectLst/>
                        </a:rPr>
                        <a:t>HTMLElement</a:t>
                      </a:r>
                      <a:endParaRPr lang="es-ES" sz="1800">
                        <a:effectLst/>
                        <a:latin typeface="Calibri"/>
                        <a:ea typeface="Times New Roman"/>
                        <a:cs typeface="Times New Roman"/>
                      </a:endParaRPr>
                    </a:p>
                  </a:txBody>
                  <a:tcPr marL="68580" marR="68580" marT="0" marB="0"/>
                </a:tc>
                <a:tc>
                  <a:txBody>
                    <a:bodyPr/>
                    <a:lstStyle/>
                    <a:p>
                      <a:pPr algn="l">
                        <a:lnSpc>
                          <a:spcPct val="115000"/>
                        </a:lnSpc>
                        <a:spcBef>
                          <a:spcPts val="300"/>
                        </a:spcBef>
                        <a:spcAft>
                          <a:spcPts val="300"/>
                        </a:spcAft>
                      </a:pPr>
                      <a:r>
                        <a:rPr lang="es-ES" sz="1600" dirty="0">
                          <a:effectLst/>
                        </a:rPr>
                        <a:t>Anchor</a:t>
                      </a:r>
                      <a:endParaRPr lang="es-ES" sz="1800" dirty="0">
                        <a:effectLst/>
                        <a:latin typeface="Calibri"/>
                        <a:ea typeface="Times New Roman"/>
                        <a:cs typeface="Times New Roman"/>
                      </a:endParaRPr>
                    </a:p>
                  </a:txBody>
                  <a:tcPr marL="68580" marR="68580" marT="0" marB="0"/>
                </a:tc>
                <a:tc>
                  <a:txBody>
                    <a:bodyPr/>
                    <a:lstStyle/>
                    <a:p>
                      <a:pPr algn="l">
                        <a:lnSpc>
                          <a:spcPct val="115000"/>
                        </a:lnSpc>
                        <a:spcBef>
                          <a:spcPts val="300"/>
                        </a:spcBef>
                        <a:spcAft>
                          <a:spcPts val="300"/>
                        </a:spcAft>
                      </a:pPr>
                      <a:r>
                        <a:rPr lang="es-ES" sz="1600">
                          <a:effectLst/>
                        </a:rPr>
                        <a:t>Area</a:t>
                      </a:r>
                      <a:endParaRPr lang="es-ES" sz="1800">
                        <a:effectLst/>
                        <a:latin typeface="Calibri"/>
                        <a:ea typeface="Times New Roman"/>
                        <a:cs typeface="Times New Roman"/>
                      </a:endParaRPr>
                    </a:p>
                  </a:txBody>
                  <a:tcPr marL="68580" marR="68580" marT="0" marB="0"/>
                </a:tc>
                <a:extLst>
                  <a:ext uri="{0D108BD9-81ED-4DB2-BD59-A6C34878D82A}">
                    <a16:rowId xmlns:a16="http://schemas.microsoft.com/office/drawing/2014/main" val="10001"/>
                  </a:ext>
                </a:extLst>
              </a:tr>
              <a:tr h="336037">
                <a:tc>
                  <a:txBody>
                    <a:bodyPr/>
                    <a:lstStyle/>
                    <a:p>
                      <a:pPr algn="l">
                        <a:lnSpc>
                          <a:spcPct val="115000"/>
                        </a:lnSpc>
                        <a:spcBef>
                          <a:spcPts val="300"/>
                        </a:spcBef>
                        <a:spcAft>
                          <a:spcPts val="300"/>
                        </a:spcAft>
                      </a:pPr>
                      <a:r>
                        <a:rPr lang="es-ES" sz="1600" dirty="0">
                          <a:effectLst/>
                        </a:rPr>
                        <a:t>Base</a:t>
                      </a:r>
                      <a:endParaRPr lang="es-ES" sz="1800" dirty="0">
                        <a:effectLst/>
                        <a:latin typeface="Calibri"/>
                        <a:ea typeface="Times New Roman"/>
                        <a:cs typeface="Times New Roman"/>
                      </a:endParaRPr>
                    </a:p>
                  </a:txBody>
                  <a:tcPr marL="68580" marR="68580" marT="0" marB="0"/>
                </a:tc>
                <a:tc>
                  <a:txBody>
                    <a:bodyPr/>
                    <a:lstStyle/>
                    <a:p>
                      <a:pPr algn="l">
                        <a:lnSpc>
                          <a:spcPct val="115000"/>
                        </a:lnSpc>
                        <a:spcBef>
                          <a:spcPts val="300"/>
                        </a:spcBef>
                        <a:spcAft>
                          <a:spcPts val="300"/>
                        </a:spcAft>
                      </a:pPr>
                      <a:r>
                        <a:rPr lang="es-ES" sz="1600">
                          <a:effectLst/>
                        </a:rPr>
                        <a:t>Body</a:t>
                      </a:r>
                      <a:endParaRPr lang="es-ES" sz="1800">
                        <a:effectLst/>
                        <a:latin typeface="Calibri"/>
                        <a:ea typeface="Times New Roman"/>
                        <a:cs typeface="Times New Roman"/>
                      </a:endParaRPr>
                    </a:p>
                  </a:txBody>
                  <a:tcPr marL="68580" marR="68580" marT="0" marB="0"/>
                </a:tc>
                <a:tc>
                  <a:txBody>
                    <a:bodyPr/>
                    <a:lstStyle/>
                    <a:p>
                      <a:pPr algn="l">
                        <a:lnSpc>
                          <a:spcPct val="115000"/>
                        </a:lnSpc>
                        <a:spcBef>
                          <a:spcPts val="300"/>
                        </a:spcBef>
                        <a:spcAft>
                          <a:spcPts val="300"/>
                        </a:spcAft>
                      </a:pPr>
                      <a:r>
                        <a:rPr lang="es-ES" sz="1600" dirty="0" err="1">
                          <a:effectLst/>
                        </a:rPr>
                        <a:t>Button</a:t>
                      </a:r>
                      <a:endParaRPr lang="es-ES" sz="1800" dirty="0">
                        <a:effectLst/>
                        <a:latin typeface="Calibri"/>
                        <a:ea typeface="Times New Roman"/>
                        <a:cs typeface="Times New Roman"/>
                      </a:endParaRPr>
                    </a:p>
                  </a:txBody>
                  <a:tcPr marL="68580" marR="68580" marT="0" marB="0"/>
                </a:tc>
                <a:tc>
                  <a:txBody>
                    <a:bodyPr/>
                    <a:lstStyle/>
                    <a:p>
                      <a:pPr algn="l">
                        <a:lnSpc>
                          <a:spcPct val="115000"/>
                        </a:lnSpc>
                        <a:spcBef>
                          <a:spcPts val="300"/>
                        </a:spcBef>
                        <a:spcAft>
                          <a:spcPts val="300"/>
                        </a:spcAft>
                      </a:pPr>
                      <a:r>
                        <a:rPr lang="es-ES" sz="1600" dirty="0" err="1">
                          <a:effectLst/>
                        </a:rPr>
                        <a:t>Event</a:t>
                      </a:r>
                      <a:endParaRPr lang="es-ES" sz="18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2"/>
                  </a:ext>
                </a:extLst>
              </a:tr>
              <a:tr h="336037">
                <a:tc>
                  <a:txBody>
                    <a:bodyPr/>
                    <a:lstStyle/>
                    <a:p>
                      <a:pPr algn="l">
                        <a:lnSpc>
                          <a:spcPct val="115000"/>
                        </a:lnSpc>
                        <a:spcBef>
                          <a:spcPts val="300"/>
                        </a:spcBef>
                        <a:spcAft>
                          <a:spcPts val="300"/>
                        </a:spcAft>
                      </a:pPr>
                      <a:r>
                        <a:rPr lang="es-ES" sz="1600" dirty="0" err="1">
                          <a:effectLst/>
                        </a:rPr>
                        <a:t>Form</a:t>
                      </a:r>
                      <a:endParaRPr lang="es-ES" sz="1800" dirty="0">
                        <a:effectLst/>
                        <a:latin typeface="Calibri"/>
                        <a:ea typeface="Times New Roman"/>
                        <a:cs typeface="Times New Roman"/>
                      </a:endParaRPr>
                    </a:p>
                  </a:txBody>
                  <a:tcPr marL="68580" marR="68580" marT="0" marB="0"/>
                </a:tc>
                <a:tc>
                  <a:txBody>
                    <a:bodyPr/>
                    <a:lstStyle/>
                    <a:p>
                      <a:pPr algn="l">
                        <a:lnSpc>
                          <a:spcPct val="115000"/>
                        </a:lnSpc>
                        <a:spcBef>
                          <a:spcPts val="300"/>
                        </a:spcBef>
                        <a:spcAft>
                          <a:spcPts val="300"/>
                        </a:spcAft>
                      </a:pPr>
                      <a:r>
                        <a:rPr lang="es-ES" sz="1600">
                          <a:effectLst/>
                        </a:rPr>
                        <a:t>Frame/IFrame</a:t>
                      </a:r>
                      <a:endParaRPr lang="es-ES" sz="1800">
                        <a:effectLst/>
                        <a:latin typeface="Calibri"/>
                        <a:ea typeface="Times New Roman"/>
                        <a:cs typeface="Times New Roman"/>
                      </a:endParaRPr>
                    </a:p>
                  </a:txBody>
                  <a:tcPr marL="68580" marR="68580" marT="0" marB="0"/>
                </a:tc>
                <a:tc>
                  <a:txBody>
                    <a:bodyPr/>
                    <a:lstStyle/>
                    <a:p>
                      <a:pPr algn="l">
                        <a:lnSpc>
                          <a:spcPct val="115000"/>
                        </a:lnSpc>
                        <a:spcBef>
                          <a:spcPts val="300"/>
                        </a:spcBef>
                        <a:spcAft>
                          <a:spcPts val="300"/>
                        </a:spcAft>
                      </a:pPr>
                      <a:r>
                        <a:rPr lang="es-ES" sz="1600">
                          <a:effectLst/>
                        </a:rPr>
                        <a:t>Frameset</a:t>
                      </a:r>
                      <a:endParaRPr lang="es-ES" sz="1800">
                        <a:effectLst/>
                        <a:latin typeface="Calibri"/>
                        <a:ea typeface="Times New Roman"/>
                        <a:cs typeface="Times New Roman"/>
                      </a:endParaRPr>
                    </a:p>
                  </a:txBody>
                  <a:tcPr marL="68580" marR="68580" marT="0" marB="0"/>
                </a:tc>
                <a:tc>
                  <a:txBody>
                    <a:bodyPr/>
                    <a:lstStyle/>
                    <a:p>
                      <a:pPr algn="l">
                        <a:lnSpc>
                          <a:spcPct val="115000"/>
                        </a:lnSpc>
                        <a:spcBef>
                          <a:spcPts val="300"/>
                        </a:spcBef>
                        <a:spcAft>
                          <a:spcPts val="300"/>
                        </a:spcAft>
                      </a:pPr>
                      <a:r>
                        <a:rPr lang="es-ES" sz="1600" dirty="0" err="1">
                          <a:effectLst/>
                        </a:rPr>
                        <a:t>Image</a:t>
                      </a:r>
                      <a:endParaRPr lang="es-ES" sz="18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3"/>
                  </a:ext>
                </a:extLst>
              </a:tr>
              <a:tr h="336037">
                <a:tc>
                  <a:txBody>
                    <a:bodyPr/>
                    <a:lstStyle/>
                    <a:p>
                      <a:pPr algn="l">
                        <a:lnSpc>
                          <a:spcPct val="115000"/>
                        </a:lnSpc>
                        <a:spcBef>
                          <a:spcPts val="300"/>
                        </a:spcBef>
                        <a:spcAft>
                          <a:spcPts val="300"/>
                        </a:spcAft>
                      </a:pPr>
                      <a:r>
                        <a:rPr lang="es-ES" sz="1600" dirty="0">
                          <a:effectLst/>
                        </a:rPr>
                        <a:t>Input </a:t>
                      </a:r>
                      <a:r>
                        <a:rPr lang="es-ES" sz="1600" dirty="0" err="1">
                          <a:effectLst/>
                        </a:rPr>
                        <a:t>Button</a:t>
                      </a:r>
                      <a:endParaRPr lang="es-ES" sz="1800" dirty="0">
                        <a:effectLst/>
                        <a:latin typeface="Calibri"/>
                        <a:ea typeface="Times New Roman"/>
                        <a:cs typeface="Times New Roman"/>
                      </a:endParaRPr>
                    </a:p>
                  </a:txBody>
                  <a:tcPr marL="68580" marR="68580" marT="0" marB="0"/>
                </a:tc>
                <a:tc>
                  <a:txBody>
                    <a:bodyPr/>
                    <a:lstStyle/>
                    <a:p>
                      <a:pPr algn="l">
                        <a:lnSpc>
                          <a:spcPct val="115000"/>
                        </a:lnSpc>
                        <a:spcBef>
                          <a:spcPts val="300"/>
                        </a:spcBef>
                        <a:spcAft>
                          <a:spcPts val="300"/>
                        </a:spcAft>
                      </a:pPr>
                      <a:r>
                        <a:rPr lang="es-ES" sz="1600">
                          <a:effectLst/>
                        </a:rPr>
                        <a:t>Input Checkbox</a:t>
                      </a:r>
                      <a:endParaRPr lang="es-ES" sz="1800">
                        <a:effectLst/>
                        <a:latin typeface="Calibri"/>
                        <a:ea typeface="Times New Roman"/>
                        <a:cs typeface="Times New Roman"/>
                      </a:endParaRPr>
                    </a:p>
                  </a:txBody>
                  <a:tcPr marL="68580" marR="68580" marT="0" marB="0"/>
                </a:tc>
                <a:tc>
                  <a:txBody>
                    <a:bodyPr/>
                    <a:lstStyle/>
                    <a:p>
                      <a:pPr algn="l">
                        <a:lnSpc>
                          <a:spcPct val="115000"/>
                        </a:lnSpc>
                        <a:spcBef>
                          <a:spcPts val="300"/>
                        </a:spcBef>
                        <a:spcAft>
                          <a:spcPts val="300"/>
                        </a:spcAft>
                      </a:pPr>
                      <a:r>
                        <a:rPr lang="es-ES" sz="1600">
                          <a:effectLst/>
                        </a:rPr>
                        <a:t>Input File</a:t>
                      </a:r>
                      <a:endParaRPr lang="es-ES" sz="1800">
                        <a:effectLst/>
                        <a:latin typeface="Calibri"/>
                        <a:ea typeface="Times New Roman"/>
                        <a:cs typeface="Times New Roman"/>
                      </a:endParaRPr>
                    </a:p>
                  </a:txBody>
                  <a:tcPr marL="68580" marR="68580" marT="0" marB="0"/>
                </a:tc>
                <a:tc>
                  <a:txBody>
                    <a:bodyPr/>
                    <a:lstStyle/>
                    <a:p>
                      <a:pPr algn="l">
                        <a:lnSpc>
                          <a:spcPct val="115000"/>
                        </a:lnSpc>
                        <a:spcBef>
                          <a:spcPts val="300"/>
                        </a:spcBef>
                        <a:spcAft>
                          <a:spcPts val="300"/>
                        </a:spcAft>
                      </a:pPr>
                      <a:r>
                        <a:rPr lang="es-ES" sz="1600" dirty="0">
                          <a:effectLst/>
                        </a:rPr>
                        <a:t>Input </a:t>
                      </a:r>
                      <a:r>
                        <a:rPr lang="es-ES" sz="1600" dirty="0" err="1">
                          <a:effectLst/>
                        </a:rPr>
                        <a:t>Hidden</a:t>
                      </a:r>
                      <a:endParaRPr lang="es-ES" sz="18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4"/>
                  </a:ext>
                </a:extLst>
              </a:tr>
              <a:tr h="336037">
                <a:tc>
                  <a:txBody>
                    <a:bodyPr/>
                    <a:lstStyle/>
                    <a:p>
                      <a:pPr algn="l">
                        <a:lnSpc>
                          <a:spcPct val="115000"/>
                        </a:lnSpc>
                        <a:spcBef>
                          <a:spcPts val="300"/>
                        </a:spcBef>
                        <a:spcAft>
                          <a:spcPts val="300"/>
                        </a:spcAft>
                      </a:pPr>
                      <a:r>
                        <a:rPr lang="es-ES" sz="1600" dirty="0">
                          <a:effectLst/>
                        </a:rPr>
                        <a:t>Input </a:t>
                      </a:r>
                      <a:r>
                        <a:rPr lang="es-ES" sz="1600" dirty="0" err="1">
                          <a:effectLst/>
                        </a:rPr>
                        <a:t>Password</a:t>
                      </a:r>
                      <a:endParaRPr lang="es-ES" sz="1800" dirty="0">
                        <a:effectLst/>
                        <a:latin typeface="Calibri"/>
                        <a:ea typeface="Times New Roman"/>
                        <a:cs typeface="Times New Roman"/>
                      </a:endParaRPr>
                    </a:p>
                  </a:txBody>
                  <a:tcPr marL="68580" marR="68580" marT="0" marB="0"/>
                </a:tc>
                <a:tc>
                  <a:txBody>
                    <a:bodyPr/>
                    <a:lstStyle/>
                    <a:p>
                      <a:pPr algn="l">
                        <a:lnSpc>
                          <a:spcPct val="115000"/>
                        </a:lnSpc>
                        <a:spcBef>
                          <a:spcPts val="300"/>
                        </a:spcBef>
                        <a:spcAft>
                          <a:spcPts val="300"/>
                        </a:spcAft>
                      </a:pPr>
                      <a:r>
                        <a:rPr lang="es-ES" sz="1600">
                          <a:effectLst/>
                        </a:rPr>
                        <a:t>Input Radio</a:t>
                      </a:r>
                      <a:endParaRPr lang="es-ES" sz="1800">
                        <a:effectLst/>
                        <a:latin typeface="Calibri"/>
                        <a:ea typeface="Times New Roman"/>
                        <a:cs typeface="Times New Roman"/>
                      </a:endParaRPr>
                    </a:p>
                  </a:txBody>
                  <a:tcPr marL="68580" marR="68580" marT="0" marB="0"/>
                </a:tc>
                <a:tc>
                  <a:txBody>
                    <a:bodyPr/>
                    <a:lstStyle/>
                    <a:p>
                      <a:pPr algn="l">
                        <a:lnSpc>
                          <a:spcPct val="115000"/>
                        </a:lnSpc>
                        <a:spcBef>
                          <a:spcPts val="300"/>
                        </a:spcBef>
                        <a:spcAft>
                          <a:spcPts val="300"/>
                        </a:spcAft>
                      </a:pPr>
                      <a:r>
                        <a:rPr lang="es-ES" sz="1600">
                          <a:effectLst/>
                        </a:rPr>
                        <a:t>Input Reset</a:t>
                      </a:r>
                      <a:endParaRPr lang="es-ES" sz="1800">
                        <a:effectLst/>
                        <a:latin typeface="Calibri"/>
                        <a:ea typeface="Times New Roman"/>
                        <a:cs typeface="Times New Roman"/>
                      </a:endParaRPr>
                    </a:p>
                  </a:txBody>
                  <a:tcPr marL="68580" marR="68580" marT="0" marB="0"/>
                </a:tc>
                <a:tc>
                  <a:txBody>
                    <a:bodyPr/>
                    <a:lstStyle/>
                    <a:p>
                      <a:pPr algn="l">
                        <a:lnSpc>
                          <a:spcPct val="115000"/>
                        </a:lnSpc>
                        <a:spcBef>
                          <a:spcPts val="300"/>
                        </a:spcBef>
                        <a:spcAft>
                          <a:spcPts val="300"/>
                        </a:spcAft>
                      </a:pPr>
                      <a:r>
                        <a:rPr lang="es-ES" sz="1600" dirty="0">
                          <a:effectLst/>
                        </a:rPr>
                        <a:t>Input </a:t>
                      </a:r>
                      <a:r>
                        <a:rPr lang="es-ES" sz="1600" dirty="0" err="1">
                          <a:effectLst/>
                        </a:rPr>
                        <a:t>Submit</a:t>
                      </a:r>
                      <a:endParaRPr lang="es-ES" sz="18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5"/>
                  </a:ext>
                </a:extLst>
              </a:tr>
              <a:tr h="336037">
                <a:tc>
                  <a:txBody>
                    <a:bodyPr/>
                    <a:lstStyle/>
                    <a:p>
                      <a:pPr algn="l">
                        <a:lnSpc>
                          <a:spcPct val="115000"/>
                        </a:lnSpc>
                        <a:spcBef>
                          <a:spcPts val="300"/>
                        </a:spcBef>
                        <a:spcAft>
                          <a:spcPts val="300"/>
                        </a:spcAft>
                      </a:pPr>
                      <a:r>
                        <a:rPr lang="es-ES" sz="1600" dirty="0">
                          <a:effectLst/>
                        </a:rPr>
                        <a:t>Input Text</a:t>
                      </a:r>
                      <a:endParaRPr lang="es-ES" sz="1800" dirty="0">
                        <a:effectLst/>
                        <a:latin typeface="Calibri"/>
                        <a:ea typeface="Times New Roman"/>
                        <a:cs typeface="Times New Roman"/>
                      </a:endParaRPr>
                    </a:p>
                  </a:txBody>
                  <a:tcPr marL="68580" marR="68580" marT="0" marB="0"/>
                </a:tc>
                <a:tc>
                  <a:txBody>
                    <a:bodyPr/>
                    <a:lstStyle/>
                    <a:p>
                      <a:pPr algn="l">
                        <a:lnSpc>
                          <a:spcPct val="115000"/>
                        </a:lnSpc>
                        <a:spcBef>
                          <a:spcPts val="300"/>
                        </a:spcBef>
                        <a:spcAft>
                          <a:spcPts val="300"/>
                        </a:spcAft>
                      </a:pPr>
                      <a:r>
                        <a:rPr lang="es-ES" sz="1600" dirty="0">
                          <a:effectLst/>
                        </a:rPr>
                        <a:t>Link</a:t>
                      </a:r>
                      <a:endParaRPr lang="es-ES" sz="1800" dirty="0">
                        <a:effectLst/>
                        <a:latin typeface="Calibri"/>
                        <a:ea typeface="Times New Roman"/>
                        <a:cs typeface="Times New Roman"/>
                      </a:endParaRPr>
                    </a:p>
                  </a:txBody>
                  <a:tcPr marL="68580" marR="68580" marT="0" marB="0"/>
                </a:tc>
                <a:tc>
                  <a:txBody>
                    <a:bodyPr/>
                    <a:lstStyle/>
                    <a:p>
                      <a:pPr algn="l">
                        <a:lnSpc>
                          <a:spcPct val="115000"/>
                        </a:lnSpc>
                        <a:spcBef>
                          <a:spcPts val="300"/>
                        </a:spcBef>
                        <a:spcAft>
                          <a:spcPts val="300"/>
                        </a:spcAft>
                      </a:pPr>
                      <a:r>
                        <a:rPr lang="es-ES" sz="1600" dirty="0">
                          <a:effectLst/>
                        </a:rPr>
                        <a:t>Meta</a:t>
                      </a:r>
                      <a:endParaRPr lang="es-ES" sz="1800" dirty="0">
                        <a:effectLst/>
                        <a:latin typeface="Calibri"/>
                        <a:ea typeface="Times New Roman"/>
                        <a:cs typeface="Times New Roman"/>
                      </a:endParaRPr>
                    </a:p>
                  </a:txBody>
                  <a:tcPr marL="68580" marR="68580" marT="0" marB="0"/>
                </a:tc>
                <a:tc>
                  <a:txBody>
                    <a:bodyPr/>
                    <a:lstStyle/>
                    <a:p>
                      <a:pPr algn="l">
                        <a:lnSpc>
                          <a:spcPct val="115000"/>
                        </a:lnSpc>
                        <a:spcBef>
                          <a:spcPts val="300"/>
                        </a:spcBef>
                        <a:spcAft>
                          <a:spcPts val="300"/>
                        </a:spcAft>
                      </a:pPr>
                      <a:r>
                        <a:rPr lang="es-ES" sz="1600" dirty="0" err="1">
                          <a:effectLst/>
                        </a:rPr>
                        <a:t>Object</a:t>
                      </a:r>
                      <a:endParaRPr lang="es-ES" sz="18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6"/>
                  </a:ext>
                </a:extLst>
              </a:tr>
              <a:tr h="336037">
                <a:tc>
                  <a:txBody>
                    <a:bodyPr/>
                    <a:lstStyle/>
                    <a:p>
                      <a:pPr algn="l">
                        <a:lnSpc>
                          <a:spcPct val="115000"/>
                        </a:lnSpc>
                        <a:spcBef>
                          <a:spcPts val="300"/>
                        </a:spcBef>
                        <a:spcAft>
                          <a:spcPts val="300"/>
                        </a:spcAft>
                      </a:pPr>
                      <a:r>
                        <a:rPr lang="es-ES" sz="1600" dirty="0" err="1">
                          <a:effectLst/>
                        </a:rPr>
                        <a:t>Option</a:t>
                      </a:r>
                      <a:endParaRPr lang="es-ES" sz="1800" dirty="0">
                        <a:effectLst/>
                        <a:latin typeface="Calibri"/>
                        <a:ea typeface="Times New Roman"/>
                        <a:cs typeface="Times New Roman"/>
                      </a:endParaRPr>
                    </a:p>
                  </a:txBody>
                  <a:tcPr marL="68580" marR="68580" marT="0" marB="0"/>
                </a:tc>
                <a:tc>
                  <a:txBody>
                    <a:bodyPr/>
                    <a:lstStyle/>
                    <a:p>
                      <a:pPr algn="l">
                        <a:lnSpc>
                          <a:spcPct val="115000"/>
                        </a:lnSpc>
                        <a:spcBef>
                          <a:spcPts val="300"/>
                        </a:spcBef>
                        <a:spcAft>
                          <a:spcPts val="300"/>
                        </a:spcAft>
                      </a:pPr>
                      <a:r>
                        <a:rPr lang="es-ES" sz="1600" dirty="0" err="1">
                          <a:effectLst/>
                        </a:rPr>
                        <a:t>Select</a:t>
                      </a:r>
                      <a:endParaRPr lang="es-ES" sz="1800" dirty="0">
                        <a:effectLst/>
                        <a:latin typeface="Calibri"/>
                        <a:ea typeface="Times New Roman"/>
                        <a:cs typeface="Times New Roman"/>
                      </a:endParaRPr>
                    </a:p>
                  </a:txBody>
                  <a:tcPr marL="68580" marR="68580" marT="0" marB="0"/>
                </a:tc>
                <a:tc>
                  <a:txBody>
                    <a:bodyPr/>
                    <a:lstStyle/>
                    <a:p>
                      <a:pPr algn="l">
                        <a:lnSpc>
                          <a:spcPct val="115000"/>
                        </a:lnSpc>
                        <a:spcBef>
                          <a:spcPts val="300"/>
                        </a:spcBef>
                        <a:spcAft>
                          <a:spcPts val="300"/>
                        </a:spcAft>
                      </a:pPr>
                      <a:r>
                        <a:rPr lang="es-ES" sz="1600" dirty="0">
                          <a:effectLst/>
                        </a:rPr>
                        <a:t>Style</a:t>
                      </a:r>
                      <a:endParaRPr lang="es-ES" sz="1800" dirty="0">
                        <a:effectLst/>
                        <a:latin typeface="Calibri"/>
                        <a:ea typeface="Times New Roman"/>
                        <a:cs typeface="Times New Roman"/>
                      </a:endParaRPr>
                    </a:p>
                  </a:txBody>
                  <a:tcPr marL="68580" marR="68580" marT="0" marB="0"/>
                </a:tc>
                <a:tc>
                  <a:txBody>
                    <a:bodyPr/>
                    <a:lstStyle/>
                    <a:p>
                      <a:pPr algn="l">
                        <a:lnSpc>
                          <a:spcPct val="115000"/>
                        </a:lnSpc>
                        <a:spcBef>
                          <a:spcPts val="300"/>
                        </a:spcBef>
                        <a:spcAft>
                          <a:spcPts val="300"/>
                        </a:spcAft>
                      </a:pPr>
                      <a:r>
                        <a:rPr lang="es-ES" sz="1600" dirty="0" err="1">
                          <a:effectLst/>
                        </a:rPr>
                        <a:t>Table</a:t>
                      </a:r>
                      <a:endParaRPr lang="es-ES" sz="18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7"/>
                  </a:ext>
                </a:extLst>
              </a:tr>
              <a:tr h="336037">
                <a:tc>
                  <a:txBody>
                    <a:bodyPr/>
                    <a:lstStyle/>
                    <a:p>
                      <a:pPr algn="l">
                        <a:lnSpc>
                          <a:spcPct val="115000"/>
                        </a:lnSpc>
                        <a:spcBef>
                          <a:spcPts val="300"/>
                        </a:spcBef>
                        <a:spcAft>
                          <a:spcPts val="300"/>
                        </a:spcAft>
                      </a:pPr>
                      <a:r>
                        <a:rPr lang="es-ES" sz="1600">
                          <a:effectLst/>
                        </a:rPr>
                        <a:t>TableCell</a:t>
                      </a:r>
                      <a:endParaRPr lang="es-ES" sz="1800">
                        <a:effectLst/>
                        <a:latin typeface="Calibri"/>
                        <a:ea typeface="Times New Roman"/>
                        <a:cs typeface="Times New Roman"/>
                      </a:endParaRPr>
                    </a:p>
                  </a:txBody>
                  <a:tcPr marL="68580" marR="68580" marT="0" marB="0"/>
                </a:tc>
                <a:tc>
                  <a:txBody>
                    <a:bodyPr/>
                    <a:lstStyle/>
                    <a:p>
                      <a:pPr algn="l">
                        <a:lnSpc>
                          <a:spcPct val="115000"/>
                        </a:lnSpc>
                        <a:spcBef>
                          <a:spcPts val="300"/>
                        </a:spcBef>
                        <a:spcAft>
                          <a:spcPts val="300"/>
                        </a:spcAft>
                      </a:pPr>
                      <a:r>
                        <a:rPr lang="es-ES" sz="1600" dirty="0" err="1">
                          <a:effectLst/>
                        </a:rPr>
                        <a:t>TableRow</a:t>
                      </a:r>
                      <a:endParaRPr lang="es-ES" sz="1800" dirty="0">
                        <a:effectLst/>
                        <a:latin typeface="Calibri"/>
                        <a:ea typeface="Times New Roman"/>
                        <a:cs typeface="Times New Roman"/>
                      </a:endParaRPr>
                    </a:p>
                  </a:txBody>
                  <a:tcPr marL="68580" marR="68580" marT="0" marB="0"/>
                </a:tc>
                <a:tc>
                  <a:txBody>
                    <a:bodyPr/>
                    <a:lstStyle/>
                    <a:p>
                      <a:pPr algn="l">
                        <a:lnSpc>
                          <a:spcPct val="115000"/>
                        </a:lnSpc>
                        <a:spcBef>
                          <a:spcPts val="300"/>
                        </a:spcBef>
                        <a:spcAft>
                          <a:spcPts val="300"/>
                        </a:spcAft>
                      </a:pPr>
                      <a:r>
                        <a:rPr lang="es-ES" sz="1600" dirty="0" err="1">
                          <a:effectLst/>
                        </a:rPr>
                        <a:t>Textarea</a:t>
                      </a:r>
                      <a:endParaRPr lang="es-ES" sz="1800" dirty="0">
                        <a:effectLst/>
                        <a:latin typeface="Calibri"/>
                        <a:ea typeface="Times New Roman"/>
                        <a:cs typeface="Times New Roman"/>
                      </a:endParaRPr>
                    </a:p>
                  </a:txBody>
                  <a:tcPr marL="68580" marR="68580" marT="0" marB="0"/>
                </a:tc>
                <a:tc>
                  <a:txBody>
                    <a:bodyPr/>
                    <a:lstStyle/>
                    <a:p>
                      <a:pPr algn="l">
                        <a:lnSpc>
                          <a:spcPct val="115000"/>
                        </a:lnSpc>
                        <a:spcBef>
                          <a:spcPts val="300"/>
                        </a:spcBef>
                        <a:spcAft>
                          <a:spcPts val="300"/>
                        </a:spcAft>
                      </a:pPr>
                      <a:r>
                        <a:rPr lang="es-ES" sz="1600" dirty="0">
                          <a:effectLst/>
                        </a:rPr>
                        <a:t> </a:t>
                      </a:r>
                      <a:endParaRPr lang="es-ES" sz="18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8"/>
                  </a:ext>
                </a:extLst>
              </a:tr>
            </a:tbl>
          </a:graphicData>
        </a:graphic>
      </p:graphicFrame>
      <p:sp>
        <p:nvSpPr>
          <p:cNvPr id="6" name="5 Rectángulo"/>
          <p:cNvSpPr/>
          <p:nvPr/>
        </p:nvSpPr>
        <p:spPr>
          <a:xfrm>
            <a:off x="1403648" y="4221088"/>
            <a:ext cx="7056784" cy="923330"/>
          </a:xfrm>
          <a:prstGeom prst="rect">
            <a:avLst/>
          </a:prstGeom>
        </p:spPr>
        <p:txBody>
          <a:bodyPr wrap="square">
            <a:spAutoFit/>
          </a:bodyPr>
          <a:lstStyle/>
          <a:p>
            <a:r>
              <a:rPr lang="es-ES" dirty="0" err="1" smtClean="0"/>
              <a:t>document.getElementById</a:t>
            </a:r>
            <a:r>
              <a:rPr lang="es-ES" dirty="0" smtClean="0"/>
              <a:t>(</a:t>
            </a:r>
            <a:r>
              <a:rPr lang="es-ES" dirty="0" err="1" smtClean="0"/>
              <a:t>objetoID</a:t>
            </a:r>
            <a:r>
              <a:rPr lang="es-ES" dirty="0" smtClean="0"/>
              <a:t>).propiedad</a:t>
            </a:r>
          </a:p>
          <a:p>
            <a:r>
              <a:rPr lang="es-ES" dirty="0" err="1" smtClean="0"/>
              <a:t>document.getElementById</a:t>
            </a:r>
            <a:r>
              <a:rPr lang="es-ES" dirty="0" smtClean="0"/>
              <a:t>(</a:t>
            </a:r>
            <a:r>
              <a:rPr lang="es-ES" dirty="0" err="1" smtClean="0"/>
              <a:t>objetoID</a:t>
            </a:r>
            <a:r>
              <a:rPr lang="es-ES" dirty="0" smtClean="0"/>
              <a:t>).</a:t>
            </a:r>
            <a:r>
              <a:rPr lang="es-ES" dirty="0" err="1" smtClean="0"/>
              <a:t>metodo</a:t>
            </a:r>
            <a:r>
              <a:rPr lang="es-ES" dirty="0" smtClean="0"/>
              <a:t>([parámetros])</a:t>
            </a:r>
          </a:p>
          <a:p>
            <a:endParaRPr lang="es-ES" dirty="0"/>
          </a:p>
        </p:txBody>
      </p:sp>
      <p:sp>
        <p:nvSpPr>
          <p:cNvPr id="3" name="2 Marcador de número de diapositiva"/>
          <p:cNvSpPr>
            <a:spLocks noGrp="1"/>
          </p:cNvSpPr>
          <p:nvPr>
            <p:ph type="sldNum" sz="quarter" idx="12"/>
          </p:nvPr>
        </p:nvSpPr>
        <p:spPr/>
        <p:txBody>
          <a:bodyPr/>
          <a:lstStyle/>
          <a:p>
            <a:fld id="{44AB4BFD-1657-4839-AFDF-B0BF0E55DD6D}" type="slidenum">
              <a:rPr lang="es-ES" smtClean="0"/>
              <a:t>5</a:t>
            </a:fld>
            <a:endParaRPr lang="es-ES"/>
          </a:p>
        </p:txBody>
      </p:sp>
    </p:spTree>
    <p:extLst>
      <p:ext uri="{BB962C8B-B14F-4D97-AF65-F5344CB8AC3E}">
        <p14:creationId xmlns:p14="http://schemas.microsoft.com/office/powerpoint/2010/main" val="3583226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116632"/>
            <a:ext cx="7818072" cy="504056"/>
          </a:xfrm>
        </p:spPr>
        <p:txBody>
          <a:bodyPr>
            <a:normAutofit fontScale="90000"/>
          </a:bodyPr>
          <a:lstStyle/>
          <a:p>
            <a:r>
              <a:rPr lang="es-ES" dirty="0" smtClean="0"/>
              <a:t>El árbol del DOM y tipos de nodos</a:t>
            </a:r>
            <a:endParaRPr lang="es-ES" dirty="0"/>
          </a:p>
        </p:txBody>
      </p:sp>
      <p:sp>
        <p:nvSpPr>
          <p:cNvPr id="3" name="2 Marcador de contenido"/>
          <p:cNvSpPr>
            <a:spLocks noGrp="1"/>
          </p:cNvSpPr>
          <p:nvPr>
            <p:ph idx="1"/>
          </p:nvPr>
        </p:nvSpPr>
        <p:spPr>
          <a:xfrm>
            <a:off x="1043608" y="692696"/>
            <a:ext cx="7890080" cy="5976664"/>
          </a:xfrm>
        </p:spPr>
        <p:txBody>
          <a:bodyPr>
            <a:normAutofit fontScale="25000" lnSpcReduction="20000"/>
          </a:bodyPr>
          <a:lstStyle/>
          <a:p>
            <a:r>
              <a:rPr lang="es-ES" sz="6400" dirty="0" smtClean="0"/>
              <a:t>La </a:t>
            </a:r>
            <a:r>
              <a:rPr lang="es-ES" sz="6400" dirty="0"/>
              <a:t>tarea más habitual en la programación web suele ser la manipulación de las páginas web para acceder a su contenido, crear nuevos elementos, hacer animaciones, modificar valores, etc.</a:t>
            </a:r>
          </a:p>
          <a:p>
            <a:r>
              <a:rPr lang="es-ES" sz="6400" dirty="0"/>
              <a:t>Todas estas tareas se pueden realizar de una forma más sencilla gracias al DOM. Los navegadores web son los encargados de realizar la transformación de nuestro documento en una estructura jerárquica de objetos. De esta forma podemos acceder a su contenido con métodos más estructurados.</a:t>
            </a:r>
          </a:p>
          <a:p>
            <a:r>
              <a:rPr lang="es-ES" sz="6400" dirty="0"/>
              <a:t>El DOM transforma todos los documentos XHTML en un conjunto de elementos a los que llama </a:t>
            </a:r>
            <a:r>
              <a:rPr lang="es-ES" sz="6400" b="1" dirty="0"/>
              <a:t>nodos</a:t>
            </a:r>
            <a:r>
              <a:rPr lang="es-ES" sz="6400" dirty="0"/>
              <a:t>. En el HTML DOM, cada nodo es un objeto. Estos nodos, que están conectados entre sí, representan los contenidos de la página web y la relación que hay entre ellos. Cuando unimos todos estos nodos de forma jerárquica, obtenemos una estructura similar a un árbol, por lo que muchas veces se suele referenciar como árbol DOM, "árbol de nodos", etc</a:t>
            </a:r>
            <a:r>
              <a:rPr lang="es-ES" sz="6400" dirty="0" smtClean="0"/>
              <a:t>.</a:t>
            </a:r>
          </a:p>
          <a:p>
            <a:pPr marL="82296" indent="0">
              <a:buNone/>
            </a:pPr>
            <a:r>
              <a:rPr lang="es-ES" sz="5600" dirty="0">
                <a:latin typeface="Courier New" panose="02070309020205020404" pitchFamily="49" charset="0"/>
                <a:cs typeface="Courier New" panose="02070309020205020404" pitchFamily="49" charset="0"/>
              </a:rPr>
              <a:t>&lt;!DOCTYPE </a:t>
            </a:r>
            <a:r>
              <a:rPr lang="es-ES" sz="5600" dirty="0" err="1" smtClean="0">
                <a:latin typeface="Courier New" panose="02070309020205020404" pitchFamily="49" charset="0"/>
                <a:cs typeface="Courier New" panose="02070309020205020404" pitchFamily="49" charset="0"/>
              </a:rPr>
              <a:t>html</a:t>
            </a:r>
            <a:r>
              <a:rPr lang="es-ES" sz="5600" dirty="0" smtClean="0">
                <a:latin typeface="Courier New" panose="02070309020205020404" pitchFamily="49" charset="0"/>
                <a:cs typeface="Courier New" panose="02070309020205020404" pitchFamily="49" charset="0"/>
              </a:rPr>
              <a:t>"&gt;</a:t>
            </a:r>
            <a:endParaRPr lang="es-ES" sz="5600" dirty="0">
              <a:latin typeface="Courier New" panose="02070309020205020404" pitchFamily="49" charset="0"/>
              <a:cs typeface="Courier New" panose="02070309020205020404" pitchFamily="49" charset="0"/>
            </a:endParaRPr>
          </a:p>
          <a:p>
            <a:pPr marL="82296" indent="0">
              <a:buNone/>
            </a:pPr>
            <a:r>
              <a:rPr lang="es-ES" sz="5600" dirty="0">
                <a:latin typeface="Courier New" panose="02070309020205020404" pitchFamily="49" charset="0"/>
                <a:cs typeface="Courier New" panose="02070309020205020404" pitchFamily="49" charset="0"/>
              </a:rPr>
              <a:t>&lt;</a:t>
            </a:r>
            <a:r>
              <a:rPr lang="es-ES" sz="5600" dirty="0" err="1">
                <a:latin typeface="Courier New" panose="02070309020205020404" pitchFamily="49" charset="0"/>
                <a:cs typeface="Courier New" panose="02070309020205020404" pitchFamily="49" charset="0"/>
              </a:rPr>
              <a:t>html</a:t>
            </a:r>
            <a:r>
              <a:rPr lang="es-ES" sz="5600" dirty="0">
                <a:latin typeface="Courier New" panose="02070309020205020404" pitchFamily="49" charset="0"/>
                <a:cs typeface="Courier New" panose="02070309020205020404" pitchFamily="49" charset="0"/>
              </a:rPr>
              <a:t> </a:t>
            </a:r>
            <a:r>
              <a:rPr lang="es-ES" sz="5600" dirty="0" err="1">
                <a:latin typeface="Courier New" panose="02070309020205020404" pitchFamily="49" charset="0"/>
                <a:cs typeface="Courier New" panose="02070309020205020404" pitchFamily="49" charset="0"/>
              </a:rPr>
              <a:t>xmlns</a:t>
            </a:r>
            <a:r>
              <a:rPr lang="es-ES" sz="5600" dirty="0">
                <a:latin typeface="Courier New" panose="02070309020205020404" pitchFamily="49" charset="0"/>
                <a:cs typeface="Courier New" panose="02070309020205020404" pitchFamily="49" charset="0"/>
              </a:rPr>
              <a:t>="http://www.w3.org/1999/xhtml"&gt;</a:t>
            </a:r>
          </a:p>
          <a:p>
            <a:pPr marL="82296" indent="0">
              <a:buNone/>
            </a:pPr>
            <a:r>
              <a:rPr lang="es-ES" sz="5600" dirty="0">
                <a:latin typeface="Courier New" panose="02070309020205020404" pitchFamily="49" charset="0"/>
                <a:cs typeface="Courier New" panose="02070309020205020404" pitchFamily="49" charset="0"/>
              </a:rPr>
              <a:t>   &lt;head&gt;</a:t>
            </a:r>
          </a:p>
          <a:p>
            <a:pPr marL="82296" indent="0">
              <a:buNone/>
            </a:pPr>
            <a:r>
              <a:rPr lang="es-ES" sz="5600" dirty="0">
                <a:latin typeface="Courier New" panose="02070309020205020404" pitchFamily="49" charset="0"/>
                <a:cs typeface="Courier New" panose="02070309020205020404" pitchFamily="49" charset="0"/>
              </a:rPr>
              <a:t>      &lt;meta http-</a:t>
            </a:r>
            <a:r>
              <a:rPr lang="es-ES" sz="5600" dirty="0" err="1">
                <a:latin typeface="Courier New" panose="02070309020205020404" pitchFamily="49" charset="0"/>
                <a:cs typeface="Courier New" panose="02070309020205020404" pitchFamily="49" charset="0"/>
              </a:rPr>
              <a:t>equiv</a:t>
            </a:r>
            <a:r>
              <a:rPr lang="es-ES" sz="5600" dirty="0">
                <a:latin typeface="Courier New" panose="02070309020205020404" pitchFamily="49" charset="0"/>
                <a:cs typeface="Courier New" panose="02070309020205020404" pitchFamily="49" charset="0"/>
              </a:rPr>
              <a:t>="Content-</a:t>
            </a:r>
            <a:r>
              <a:rPr lang="es-ES" sz="5600" dirty="0" err="1">
                <a:latin typeface="Courier New" panose="02070309020205020404" pitchFamily="49" charset="0"/>
                <a:cs typeface="Courier New" panose="02070309020205020404" pitchFamily="49" charset="0"/>
              </a:rPr>
              <a:t>Type</a:t>
            </a:r>
            <a:r>
              <a:rPr lang="es-ES" sz="5600" dirty="0">
                <a:latin typeface="Courier New" panose="02070309020205020404" pitchFamily="49" charset="0"/>
                <a:cs typeface="Courier New" panose="02070309020205020404" pitchFamily="49" charset="0"/>
              </a:rPr>
              <a:t>" </a:t>
            </a:r>
            <a:r>
              <a:rPr lang="es-ES" sz="5600" dirty="0" err="1">
                <a:latin typeface="Courier New" panose="02070309020205020404" pitchFamily="49" charset="0"/>
                <a:cs typeface="Courier New" panose="02070309020205020404" pitchFamily="49" charset="0"/>
              </a:rPr>
              <a:t>content</a:t>
            </a:r>
            <a:r>
              <a:rPr lang="es-ES" sz="5600" dirty="0">
                <a:latin typeface="Courier New" panose="02070309020205020404" pitchFamily="49" charset="0"/>
                <a:cs typeface="Courier New" panose="02070309020205020404" pitchFamily="49" charset="0"/>
              </a:rPr>
              <a:t>="</a:t>
            </a:r>
            <a:r>
              <a:rPr lang="es-ES" sz="5600" dirty="0" err="1">
                <a:latin typeface="Courier New" panose="02070309020205020404" pitchFamily="49" charset="0"/>
                <a:cs typeface="Courier New" panose="02070309020205020404" pitchFamily="49" charset="0"/>
              </a:rPr>
              <a:t>text</a:t>
            </a:r>
            <a:r>
              <a:rPr lang="es-ES" sz="5600" dirty="0">
                <a:latin typeface="Courier New" panose="02070309020205020404" pitchFamily="49" charset="0"/>
                <a:cs typeface="Courier New" panose="02070309020205020404" pitchFamily="49" charset="0"/>
              </a:rPr>
              <a:t>/</a:t>
            </a:r>
            <a:r>
              <a:rPr lang="es-ES" sz="5600" dirty="0" err="1">
                <a:latin typeface="Courier New" panose="02070309020205020404" pitchFamily="49" charset="0"/>
                <a:cs typeface="Courier New" panose="02070309020205020404" pitchFamily="49" charset="0"/>
              </a:rPr>
              <a:t>html</a:t>
            </a:r>
            <a:r>
              <a:rPr lang="es-ES" sz="5600" dirty="0">
                <a:latin typeface="Courier New" panose="02070309020205020404" pitchFamily="49" charset="0"/>
                <a:cs typeface="Courier New" panose="02070309020205020404" pitchFamily="49" charset="0"/>
              </a:rPr>
              <a:t>; </a:t>
            </a:r>
            <a:r>
              <a:rPr lang="es-ES" sz="5600" dirty="0" err="1">
                <a:latin typeface="Courier New" panose="02070309020205020404" pitchFamily="49" charset="0"/>
                <a:cs typeface="Courier New" panose="02070309020205020404" pitchFamily="49" charset="0"/>
              </a:rPr>
              <a:t>charset</a:t>
            </a:r>
            <a:r>
              <a:rPr lang="es-ES" sz="5600" dirty="0">
                <a:latin typeface="Courier New" panose="02070309020205020404" pitchFamily="49" charset="0"/>
                <a:cs typeface="Courier New" panose="02070309020205020404" pitchFamily="49" charset="0"/>
              </a:rPr>
              <a:t>=utf-8" /&gt;</a:t>
            </a:r>
          </a:p>
          <a:p>
            <a:pPr marL="82296" indent="0">
              <a:buNone/>
            </a:pPr>
            <a:r>
              <a:rPr lang="es-ES" sz="5600" dirty="0">
                <a:latin typeface="Courier New" panose="02070309020205020404" pitchFamily="49" charset="0"/>
                <a:cs typeface="Courier New" panose="02070309020205020404" pitchFamily="49" charset="0"/>
              </a:rPr>
              <a:t>      &lt;</a:t>
            </a:r>
            <a:r>
              <a:rPr lang="es-ES" sz="5600" dirty="0" err="1">
                <a:latin typeface="Courier New" panose="02070309020205020404" pitchFamily="49" charset="0"/>
                <a:cs typeface="Courier New" panose="02070309020205020404" pitchFamily="49" charset="0"/>
              </a:rPr>
              <a:t>title</a:t>
            </a:r>
            <a:r>
              <a:rPr lang="es-ES" sz="5600" dirty="0">
                <a:latin typeface="Courier New" panose="02070309020205020404" pitchFamily="49" charset="0"/>
                <a:cs typeface="Courier New" panose="02070309020205020404" pitchFamily="49" charset="0"/>
              </a:rPr>
              <a:t>&gt;Ejemplo de DOM&lt;/</a:t>
            </a:r>
            <a:r>
              <a:rPr lang="es-ES" sz="5600" dirty="0" err="1">
                <a:latin typeface="Courier New" panose="02070309020205020404" pitchFamily="49" charset="0"/>
                <a:cs typeface="Courier New" panose="02070309020205020404" pitchFamily="49" charset="0"/>
              </a:rPr>
              <a:t>title</a:t>
            </a:r>
            <a:r>
              <a:rPr lang="es-ES" sz="5600" dirty="0">
                <a:latin typeface="Courier New" panose="02070309020205020404" pitchFamily="49" charset="0"/>
                <a:cs typeface="Courier New" panose="02070309020205020404" pitchFamily="49" charset="0"/>
              </a:rPr>
              <a:t>&gt;</a:t>
            </a:r>
          </a:p>
          <a:p>
            <a:pPr marL="82296" indent="0">
              <a:buNone/>
            </a:pPr>
            <a:r>
              <a:rPr lang="es-ES" sz="5600" dirty="0">
                <a:latin typeface="Courier New" panose="02070309020205020404" pitchFamily="49" charset="0"/>
                <a:cs typeface="Courier New" panose="02070309020205020404" pitchFamily="49" charset="0"/>
              </a:rPr>
              <a:t>   &lt;/head&gt;</a:t>
            </a:r>
          </a:p>
          <a:p>
            <a:pPr marL="82296" indent="0">
              <a:buNone/>
            </a:pPr>
            <a:r>
              <a:rPr lang="es-ES" sz="5600" dirty="0">
                <a:latin typeface="Courier New" panose="02070309020205020404" pitchFamily="49" charset="0"/>
                <a:cs typeface="Courier New" panose="02070309020205020404" pitchFamily="49" charset="0"/>
              </a:rPr>
              <a:t>   &lt;</a:t>
            </a:r>
            <a:r>
              <a:rPr lang="es-ES" sz="5600" dirty="0" err="1">
                <a:latin typeface="Courier New" panose="02070309020205020404" pitchFamily="49" charset="0"/>
                <a:cs typeface="Courier New" panose="02070309020205020404" pitchFamily="49" charset="0"/>
              </a:rPr>
              <a:t>body</a:t>
            </a:r>
            <a:r>
              <a:rPr lang="es-ES" sz="5600" dirty="0">
                <a:latin typeface="Courier New" panose="02070309020205020404" pitchFamily="49" charset="0"/>
                <a:cs typeface="Courier New" panose="02070309020205020404" pitchFamily="49" charset="0"/>
              </a:rPr>
              <a:t>&gt;</a:t>
            </a:r>
          </a:p>
          <a:p>
            <a:pPr marL="82296" indent="0">
              <a:buNone/>
            </a:pPr>
            <a:r>
              <a:rPr lang="es-ES" sz="5600" dirty="0">
                <a:latin typeface="Courier New" panose="02070309020205020404" pitchFamily="49" charset="0"/>
                <a:cs typeface="Courier New" panose="02070309020205020404" pitchFamily="49" charset="0"/>
              </a:rPr>
              <a:t>      &lt;p </a:t>
            </a:r>
            <a:r>
              <a:rPr lang="es-ES" sz="5600" dirty="0" err="1">
                <a:latin typeface="Courier New" panose="02070309020205020404" pitchFamily="49" charset="0"/>
                <a:cs typeface="Courier New" panose="02070309020205020404" pitchFamily="49" charset="0"/>
              </a:rPr>
              <a:t>title</a:t>
            </a:r>
            <a:r>
              <a:rPr lang="es-ES" sz="5600" dirty="0">
                <a:latin typeface="Courier New" panose="02070309020205020404" pitchFamily="49" charset="0"/>
                <a:cs typeface="Courier New" panose="02070309020205020404" pitchFamily="49" charset="0"/>
              </a:rPr>
              <a:t>="Texto de un párrafo"&gt;</a:t>
            </a:r>
          </a:p>
          <a:p>
            <a:pPr marL="82296" indent="0">
              <a:buNone/>
            </a:pPr>
            <a:r>
              <a:rPr lang="es-ES" sz="5600" dirty="0">
                <a:latin typeface="Courier New" panose="02070309020205020404" pitchFamily="49" charset="0"/>
                <a:cs typeface="Courier New" panose="02070309020205020404" pitchFamily="49" charset="0"/>
              </a:rPr>
              <a:t>         Esto es un ejemplo de &lt;b&gt;texto HTML&lt;</a:t>
            </a:r>
            <a:r>
              <a:rPr lang="es-ES" sz="5600" dirty="0" err="1">
                <a:latin typeface="Courier New" panose="02070309020205020404" pitchFamily="49" charset="0"/>
                <a:cs typeface="Courier New" panose="02070309020205020404" pitchFamily="49" charset="0"/>
              </a:rPr>
              <a:t>br</a:t>
            </a:r>
            <a:r>
              <a:rPr lang="es-ES" sz="5600" dirty="0">
                <a:latin typeface="Courier New" panose="02070309020205020404" pitchFamily="49" charset="0"/>
                <a:cs typeface="Courier New" panose="02070309020205020404" pitchFamily="49" charset="0"/>
              </a:rPr>
              <a:t> /&gt;</a:t>
            </a:r>
          </a:p>
          <a:p>
            <a:pPr marL="82296" indent="0">
              <a:buNone/>
            </a:pPr>
            <a:r>
              <a:rPr lang="es-ES" sz="5600" dirty="0">
                <a:latin typeface="Courier New" panose="02070309020205020404" pitchFamily="49" charset="0"/>
                <a:cs typeface="Courier New" panose="02070309020205020404" pitchFamily="49" charset="0"/>
              </a:rPr>
              <a:t>         que puedes tener&lt;/b&gt; en tu documento.</a:t>
            </a:r>
          </a:p>
          <a:p>
            <a:pPr marL="82296" indent="0">
              <a:buNone/>
            </a:pPr>
            <a:r>
              <a:rPr lang="es-ES" sz="5600" dirty="0" smtClean="0">
                <a:latin typeface="Courier New" panose="02070309020205020404" pitchFamily="49" charset="0"/>
                <a:cs typeface="Courier New" panose="02070309020205020404" pitchFamily="49" charset="0"/>
              </a:rPr>
              <a:t>     </a:t>
            </a:r>
            <a:r>
              <a:rPr lang="es-ES" sz="5600" dirty="0">
                <a:latin typeface="Courier New" panose="02070309020205020404" pitchFamily="49" charset="0"/>
                <a:cs typeface="Courier New" panose="02070309020205020404" pitchFamily="49" charset="0"/>
              </a:rPr>
              <a:t>&lt;/p</a:t>
            </a:r>
            <a:r>
              <a:rPr lang="es-ES" sz="5600" dirty="0" smtClean="0">
                <a:latin typeface="Courier New" panose="02070309020205020404" pitchFamily="49" charset="0"/>
                <a:cs typeface="Courier New" panose="02070309020205020404" pitchFamily="49" charset="0"/>
              </a:rPr>
              <a:t>&gt;</a:t>
            </a:r>
          </a:p>
          <a:p>
            <a:pPr marL="82296" indent="0">
              <a:buNone/>
            </a:pPr>
            <a:r>
              <a:rPr lang="es-ES" sz="5600" dirty="0" smtClean="0">
                <a:latin typeface="Courier New" panose="02070309020205020404" pitchFamily="49" charset="0"/>
                <a:cs typeface="Courier New" panose="02070309020205020404" pitchFamily="49" charset="0"/>
              </a:rPr>
              <a:t>   </a:t>
            </a:r>
            <a:r>
              <a:rPr lang="es-ES" sz="5600" dirty="0">
                <a:latin typeface="Courier New" panose="02070309020205020404" pitchFamily="49" charset="0"/>
                <a:cs typeface="Courier New" panose="02070309020205020404" pitchFamily="49" charset="0"/>
              </a:rPr>
              <a:t>&lt;/</a:t>
            </a:r>
            <a:r>
              <a:rPr lang="es-ES" sz="5600" dirty="0" err="1">
                <a:latin typeface="Courier New" panose="02070309020205020404" pitchFamily="49" charset="0"/>
                <a:cs typeface="Courier New" panose="02070309020205020404" pitchFamily="49" charset="0"/>
              </a:rPr>
              <a:t>body</a:t>
            </a:r>
            <a:r>
              <a:rPr lang="es-ES" sz="5600" dirty="0">
                <a:latin typeface="Courier New" panose="02070309020205020404" pitchFamily="49" charset="0"/>
                <a:cs typeface="Courier New" panose="02070309020205020404" pitchFamily="49" charset="0"/>
              </a:rPr>
              <a:t>&gt;</a:t>
            </a:r>
          </a:p>
          <a:p>
            <a:pPr marL="82296" indent="0">
              <a:buNone/>
            </a:pPr>
            <a:r>
              <a:rPr lang="es-ES" sz="5600" dirty="0">
                <a:latin typeface="Courier New" panose="02070309020205020404" pitchFamily="49" charset="0"/>
                <a:cs typeface="Courier New" panose="02070309020205020404" pitchFamily="49" charset="0"/>
              </a:rPr>
              <a:t>&lt;/</a:t>
            </a:r>
            <a:r>
              <a:rPr lang="es-ES" sz="5600" dirty="0" err="1">
                <a:latin typeface="Courier New" panose="02070309020205020404" pitchFamily="49" charset="0"/>
                <a:cs typeface="Courier New" panose="02070309020205020404" pitchFamily="49" charset="0"/>
              </a:rPr>
              <a:t>html</a:t>
            </a:r>
            <a:r>
              <a:rPr lang="es-ES" sz="5600" dirty="0">
                <a:latin typeface="Courier New" panose="02070309020205020404" pitchFamily="49" charset="0"/>
                <a:cs typeface="Courier New" panose="02070309020205020404" pitchFamily="49" charset="0"/>
              </a:rPr>
              <a:t>&gt;</a:t>
            </a:r>
          </a:p>
          <a:p>
            <a:endParaRPr lang="es-ES" dirty="0"/>
          </a:p>
          <a:p>
            <a:endParaRPr lang="es-ES" dirty="0"/>
          </a:p>
        </p:txBody>
      </p:sp>
      <p:sp>
        <p:nvSpPr>
          <p:cNvPr id="4" name="3 Marcador de número de diapositiva"/>
          <p:cNvSpPr>
            <a:spLocks noGrp="1"/>
          </p:cNvSpPr>
          <p:nvPr>
            <p:ph type="sldNum" sz="quarter" idx="12"/>
          </p:nvPr>
        </p:nvSpPr>
        <p:spPr/>
        <p:txBody>
          <a:bodyPr/>
          <a:lstStyle/>
          <a:p>
            <a:fld id="{44AB4BFD-1657-4839-AFDF-B0BF0E55DD6D}" type="slidenum">
              <a:rPr lang="es-ES" smtClean="0"/>
              <a:t>6</a:t>
            </a:fld>
            <a:endParaRPr lang="es-ES"/>
          </a:p>
        </p:txBody>
      </p:sp>
    </p:spTree>
    <p:extLst>
      <p:ext uri="{BB962C8B-B14F-4D97-AF65-F5344CB8AC3E}">
        <p14:creationId xmlns:p14="http://schemas.microsoft.com/office/powerpoint/2010/main" val="1908690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274638"/>
            <a:ext cx="7818072" cy="490066"/>
          </a:xfrm>
        </p:spPr>
        <p:txBody>
          <a:bodyPr>
            <a:noAutofit/>
          </a:bodyPr>
          <a:lstStyle/>
          <a:p>
            <a:r>
              <a:rPr lang="es-ES" sz="2800" dirty="0" smtClean="0"/>
              <a:t>Ejemplo de árbol de nodos </a:t>
            </a:r>
            <a:endParaRPr lang="es-ES" sz="2800" dirty="0"/>
          </a:p>
        </p:txBody>
      </p:sp>
      <p:pic>
        <p:nvPicPr>
          <p:cNvPr id="4" name="0 Imagen" descr=" Se muestra la raíz del árbol que contiene document XHTML y de la que cuelgan dos elementos head y body. Debajo del elemento head cuelgan los elementos meta y title y debajo de title cuelga el texto “Ejemplo de DOM”. Debajo del elemento body cuelga un elemento p que a su vez contiene atributos, texto, otro elemento b y más texto. Debajo del elemento b cuelgan un “texto HTML”, un elemento br y otro texto." title="Árbol de nodos de un documento xhtml"/>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71600" y="1052736"/>
            <a:ext cx="7886785" cy="5195664"/>
          </a:xfrm>
          <a:prstGeom prst="rect">
            <a:avLst/>
          </a:prstGeom>
        </p:spPr>
      </p:pic>
      <p:sp>
        <p:nvSpPr>
          <p:cNvPr id="5" name="4 Rectángulo"/>
          <p:cNvSpPr/>
          <p:nvPr/>
        </p:nvSpPr>
        <p:spPr>
          <a:xfrm>
            <a:off x="5220071" y="260649"/>
            <a:ext cx="3914381" cy="2677656"/>
          </a:xfrm>
          <a:prstGeom prst="rect">
            <a:avLst/>
          </a:prstGeom>
        </p:spPr>
        <p:txBody>
          <a:bodyPr wrap="square">
            <a:spAutoFit/>
          </a:bodyPr>
          <a:lstStyle/>
          <a:p>
            <a:r>
              <a:rPr lang="es-ES" sz="1400" dirty="0"/>
              <a:t>Cada rectángulo de la imagen </a:t>
            </a:r>
            <a:r>
              <a:rPr lang="es-ES" sz="1400" dirty="0" smtClean="0"/>
              <a:t>representa </a:t>
            </a:r>
            <a:r>
              <a:rPr lang="es-ES" sz="1400" dirty="0"/>
              <a:t>un nodo del </a:t>
            </a:r>
            <a:r>
              <a:rPr lang="es-ES" sz="1400" dirty="0" smtClean="0"/>
              <a:t>DOM. Las </a:t>
            </a:r>
            <a:r>
              <a:rPr lang="es-ES" sz="1400" dirty="0"/>
              <a:t>líneas indican cómo se relacionan los nodos entre sí. La raíz del árbol de nodos es un nodo especial, denominado "</a:t>
            </a:r>
            <a:r>
              <a:rPr lang="es-ES" sz="1400" b="1" dirty="0" err="1"/>
              <a:t>document</a:t>
            </a:r>
            <a:r>
              <a:rPr lang="es-ES" sz="1400" dirty="0"/>
              <a:t>". A partir de ese nodo, cada etiqueta XHTML se transformará en nodos de tipo "</a:t>
            </a:r>
            <a:r>
              <a:rPr lang="es-ES" sz="1400" b="1" dirty="0"/>
              <a:t>elemento</a:t>
            </a:r>
            <a:r>
              <a:rPr lang="es-ES" sz="1400" dirty="0"/>
              <a:t>" o "</a:t>
            </a:r>
            <a:r>
              <a:rPr lang="es-ES" sz="1400" b="1" dirty="0"/>
              <a:t>texto</a:t>
            </a:r>
            <a:r>
              <a:rPr lang="es-ES" sz="1400" dirty="0"/>
              <a:t>". Los nodos de tipo "texto", contendrán el texto encerrado para esa etiqueta XHTML. Esta conversión se realiza de forma jerárquica. El nodo inmediatamente superior será el </a:t>
            </a:r>
            <a:r>
              <a:rPr lang="es-ES" sz="1400" b="1" dirty="0"/>
              <a:t>nodo padre</a:t>
            </a:r>
            <a:r>
              <a:rPr lang="es-ES" sz="1400" dirty="0"/>
              <a:t> y todos los nodos que están por debajo serán </a:t>
            </a:r>
            <a:r>
              <a:rPr lang="es-ES" sz="1400" b="1" dirty="0"/>
              <a:t>nodos hijos</a:t>
            </a:r>
            <a:r>
              <a:rPr lang="es-ES" sz="1400" dirty="0"/>
              <a:t>.</a:t>
            </a:r>
          </a:p>
        </p:txBody>
      </p:sp>
      <p:sp>
        <p:nvSpPr>
          <p:cNvPr id="3" name="2 Marcador de número de diapositiva"/>
          <p:cNvSpPr>
            <a:spLocks noGrp="1"/>
          </p:cNvSpPr>
          <p:nvPr>
            <p:ph type="sldNum" sz="quarter" idx="12"/>
          </p:nvPr>
        </p:nvSpPr>
        <p:spPr/>
        <p:txBody>
          <a:bodyPr/>
          <a:lstStyle/>
          <a:p>
            <a:fld id="{44AB4BFD-1657-4839-AFDF-B0BF0E55DD6D}" type="slidenum">
              <a:rPr lang="es-ES" smtClean="0"/>
              <a:t>7</a:t>
            </a:fld>
            <a:endParaRPr lang="es-ES"/>
          </a:p>
        </p:txBody>
      </p:sp>
    </p:spTree>
    <p:extLst>
      <p:ext uri="{BB962C8B-B14F-4D97-AF65-F5344CB8AC3E}">
        <p14:creationId xmlns:p14="http://schemas.microsoft.com/office/powerpoint/2010/main" val="3544027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274638"/>
            <a:ext cx="7818072" cy="562074"/>
          </a:xfrm>
        </p:spPr>
        <p:txBody>
          <a:bodyPr>
            <a:normAutofit fontScale="90000"/>
          </a:bodyPr>
          <a:lstStyle/>
          <a:p>
            <a:r>
              <a:rPr lang="es-ES" dirty="0" smtClean="0"/>
              <a:t>Tipos de nodos</a:t>
            </a:r>
            <a:endParaRPr lang="es-ES" dirty="0"/>
          </a:p>
        </p:txBody>
      </p:sp>
      <p:sp>
        <p:nvSpPr>
          <p:cNvPr id="3" name="2 Marcador de contenido"/>
          <p:cNvSpPr>
            <a:spLocks noGrp="1"/>
          </p:cNvSpPr>
          <p:nvPr>
            <p:ph idx="1"/>
          </p:nvPr>
        </p:nvSpPr>
        <p:spPr>
          <a:xfrm>
            <a:off x="1043608" y="980728"/>
            <a:ext cx="7992888" cy="5616624"/>
          </a:xfrm>
        </p:spPr>
        <p:txBody>
          <a:bodyPr>
            <a:normAutofit fontScale="70000" lnSpcReduction="20000"/>
          </a:bodyPr>
          <a:lstStyle/>
          <a:p>
            <a:pPr marL="82296" indent="0">
              <a:buNone/>
            </a:pPr>
            <a:r>
              <a:rPr lang="es-ES" sz="3400" dirty="0" smtClean="0"/>
              <a:t>La </a:t>
            </a:r>
            <a:r>
              <a:rPr lang="es-ES" sz="3400" dirty="0"/>
              <a:t>especificación del DOM define 12 tipos de nodos, </a:t>
            </a:r>
            <a:r>
              <a:rPr lang="es-ES" sz="3400" dirty="0" smtClean="0"/>
              <a:t>aunque los más empleados son:</a:t>
            </a:r>
            <a:endParaRPr lang="es-ES" sz="3400" dirty="0"/>
          </a:p>
          <a:p>
            <a:pPr lvl="0"/>
            <a:r>
              <a:rPr lang="es-ES" sz="3400" b="1" dirty="0" err="1"/>
              <a:t>Document</a:t>
            </a:r>
            <a:r>
              <a:rPr lang="es-ES" sz="3400" b="1" dirty="0"/>
              <a:t> </a:t>
            </a:r>
            <a:r>
              <a:rPr lang="es-ES" sz="3400" dirty="0"/>
              <a:t>es el nodo raíz y del que derivan todos los demás nodos del árbol.</a:t>
            </a:r>
          </a:p>
          <a:p>
            <a:pPr lvl="0"/>
            <a:r>
              <a:rPr lang="es-ES" sz="3400" b="1" dirty="0" err="1"/>
              <a:t>Element</a:t>
            </a:r>
            <a:r>
              <a:rPr lang="es-ES" sz="3400" dirty="0"/>
              <a:t> representa cada una de las etiquetas XHTML. Es el único nodo que puede contener atributos y el único del que pueden derivar otros nodos.</a:t>
            </a:r>
          </a:p>
          <a:p>
            <a:pPr lvl="0"/>
            <a:r>
              <a:rPr lang="es-ES" sz="3400" b="1" dirty="0" err="1"/>
              <a:t>Attr</a:t>
            </a:r>
            <a:r>
              <a:rPr lang="es-ES" sz="3400" dirty="0"/>
              <a:t> representa cada atributo de las etiquetas XHTML por lo que habrá un nodo por cada par </a:t>
            </a:r>
            <a:r>
              <a:rPr lang="es-ES" sz="3400" b="1" dirty="0"/>
              <a:t>atributo=valor</a:t>
            </a:r>
            <a:r>
              <a:rPr lang="es-ES" sz="3400" dirty="0"/>
              <a:t>.</a:t>
            </a:r>
          </a:p>
          <a:p>
            <a:pPr lvl="0"/>
            <a:r>
              <a:rPr lang="es-ES" sz="3400" b="1" dirty="0"/>
              <a:t>Text</a:t>
            </a:r>
            <a:r>
              <a:rPr lang="es-ES" sz="3400" dirty="0"/>
              <a:t> es el nodo que contiene el texto encerrado por una etiqueta XHTML.</a:t>
            </a:r>
          </a:p>
          <a:p>
            <a:pPr lvl="0"/>
            <a:r>
              <a:rPr lang="es-ES" sz="3400" b="1" dirty="0" err="1"/>
              <a:t>Comment</a:t>
            </a:r>
            <a:r>
              <a:rPr lang="es-ES" sz="3400" dirty="0"/>
              <a:t>, representa los comentarios incluidos en la página XHTML.</a:t>
            </a:r>
          </a:p>
          <a:p>
            <a:r>
              <a:rPr lang="es-ES" sz="3400" dirty="0"/>
              <a:t>Los otros tipos de nodos pueden ser: </a:t>
            </a:r>
            <a:r>
              <a:rPr lang="es-ES" sz="3400" b="1" dirty="0" err="1"/>
              <a:t>CdataSection</a:t>
            </a:r>
            <a:r>
              <a:rPr lang="es-ES" sz="3400" dirty="0"/>
              <a:t>, </a:t>
            </a:r>
            <a:r>
              <a:rPr lang="es-ES" sz="3400" b="1" dirty="0" err="1"/>
              <a:t>DocumentFragment</a:t>
            </a:r>
            <a:r>
              <a:rPr lang="es-ES" sz="3400" dirty="0"/>
              <a:t>, </a:t>
            </a:r>
            <a:r>
              <a:rPr lang="es-ES" sz="3400" b="1" dirty="0" err="1"/>
              <a:t>DocumentType</a:t>
            </a:r>
            <a:r>
              <a:rPr lang="es-ES" sz="3400" dirty="0"/>
              <a:t>, </a:t>
            </a:r>
            <a:r>
              <a:rPr lang="es-ES" sz="3400" b="1" dirty="0" err="1"/>
              <a:t>EntityReference</a:t>
            </a:r>
            <a:r>
              <a:rPr lang="es-ES" sz="3400" dirty="0"/>
              <a:t>, </a:t>
            </a:r>
            <a:r>
              <a:rPr lang="es-ES" sz="3400" b="1" dirty="0" err="1"/>
              <a:t>Entity</a:t>
            </a:r>
            <a:r>
              <a:rPr lang="es-ES" sz="3400" dirty="0"/>
              <a:t>, </a:t>
            </a:r>
            <a:r>
              <a:rPr lang="es-ES" sz="3400" b="1" dirty="0" err="1"/>
              <a:t>Notation</a:t>
            </a:r>
            <a:r>
              <a:rPr lang="es-ES" sz="3400" dirty="0"/>
              <a:t> y </a:t>
            </a:r>
            <a:r>
              <a:rPr lang="es-ES" sz="3400" b="1" dirty="0" err="1"/>
              <a:t>ProcessingInstruction</a:t>
            </a:r>
            <a:r>
              <a:rPr lang="es-ES" sz="3400" dirty="0"/>
              <a:t>.</a:t>
            </a:r>
          </a:p>
          <a:p>
            <a:endParaRPr lang="es-ES" dirty="0"/>
          </a:p>
        </p:txBody>
      </p:sp>
      <p:sp>
        <p:nvSpPr>
          <p:cNvPr id="4" name="3 Marcador de número de diapositiva"/>
          <p:cNvSpPr>
            <a:spLocks noGrp="1"/>
          </p:cNvSpPr>
          <p:nvPr>
            <p:ph type="sldNum" sz="quarter" idx="12"/>
          </p:nvPr>
        </p:nvSpPr>
        <p:spPr/>
        <p:txBody>
          <a:bodyPr/>
          <a:lstStyle/>
          <a:p>
            <a:fld id="{44AB4BFD-1657-4839-AFDF-B0BF0E55DD6D}" type="slidenum">
              <a:rPr lang="es-ES" smtClean="0"/>
              <a:t>8</a:t>
            </a:fld>
            <a:endParaRPr lang="es-ES"/>
          </a:p>
        </p:txBody>
      </p:sp>
    </p:spTree>
    <p:extLst>
      <p:ext uri="{BB962C8B-B14F-4D97-AF65-F5344CB8AC3E}">
        <p14:creationId xmlns:p14="http://schemas.microsoft.com/office/powerpoint/2010/main" val="1761854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116632"/>
            <a:ext cx="7818072" cy="620688"/>
          </a:xfrm>
        </p:spPr>
        <p:txBody>
          <a:bodyPr>
            <a:normAutofit fontScale="90000"/>
          </a:bodyPr>
          <a:lstStyle/>
          <a:p>
            <a:r>
              <a:rPr lang="es-ES" dirty="0" smtClean="0"/>
              <a:t>Acceso a los nodos</a:t>
            </a:r>
            <a:endParaRPr lang="es-ES" dirty="0"/>
          </a:p>
        </p:txBody>
      </p:sp>
      <p:sp>
        <p:nvSpPr>
          <p:cNvPr id="3" name="2 Marcador de contenido"/>
          <p:cNvSpPr>
            <a:spLocks noGrp="1"/>
          </p:cNvSpPr>
          <p:nvPr>
            <p:ph idx="1"/>
          </p:nvPr>
        </p:nvSpPr>
        <p:spPr>
          <a:xfrm>
            <a:off x="1115616" y="999059"/>
            <a:ext cx="7818072" cy="5544616"/>
          </a:xfrm>
        </p:spPr>
        <p:txBody>
          <a:bodyPr>
            <a:noAutofit/>
          </a:bodyPr>
          <a:lstStyle/>
          <a:p>
            <a:pPr>
              <a:spcBef>
                <a:spcPts val="0"/>
              </a:spcBef>
            </a:pPr>
            <a:r>
              <a:rPr lang="es-ES" sz="2200" dirty="0"/>
              <a:t>Una vez conocido el árbol de nodos del DOM, podemos utilizar las funciones para acceder a cualquier nodo del árbol. </a:t>
            </a:r>
          </a:p>
          <a:p>
            <a:pPr>
              <a:spcBef>
                <a:spcPts val="0"/>
              </a:spcBef>
            </a:pPr>
            <a:r>
              <a:rPr lang="es-ES" sz="2200" dirty="0"/>
              <a:t>Podemos acceder a un nodo específico (elemento XHTML):</a:t>
            </a:r>
          </a:p>
          <a:p>
            <a:pPr lvl="1">
              <a:spcBef>
                <a:spcPts val="0"/>
              </a:spcBef>
            </a:pPr>
            <a:r>
              <a:rPr lang="es-ES" sz="2200" b="1" dirty="0">
                <a:solidFill>
                  <a:srgbClr val="FF0000"/>
                </a:solidFill>
              </a:rPr>
              <a:t>a través de los nodos padre</a:t>
            </a:r>
            <a:r>
              <a:rPr lang="es-ES" sz="2200" dirty="0" smtClean="0"/>
              <a:t>.</a:t>
            </a:r>
          </a:p>
          <a:p>
            <a:pPr lvl="2">
              <a:spcBef>
                <a:spcPts val="0"/>
              </a:spcBef>
            </a:pPr>
            <a:r>
              <a:rPr lang="es-ES" sz="2200" dirty="0"/>
              <a:t>Para acceder a través de los nodos padre, partiremos del nodo raíz e iremos accediendo a través de los nodos hijo hasta llegar al elemento que deseemos. </a:t>
            </a:r>
          </a:p>
          <a:p>
            <a:pPr lvl="1">
              <a:spcBef>
                <a:spcPts val="0"/>
              </a:spcBef>
            </a:pPr>
            <a:r>
              <a:rPr lang="es-ES" sz="2200" b="1" dirty="0" smtClean="0">
                <a:solidFill>
                  <a:srgbClr val="FF0000"/>
                </a:solidFill>
              </a:rPr>
              <a:t>usando </a:t>
            </a:r>
            <a:r>
              <a:rPr lang="es-ES" sz="2200" b="1" dirty="0">
                <a:solidFill>
                  <a:srgbClr val="FF0000"/>
                </a:solidFill>
              </a:rPr>
              <a:t>un método de acceso directo</a:t>
            </a:r>
            <a:r>
              <a:rPr lang="es-ES" sz="2200" dirty="0"/>
              <a:t>. </a:t>
            </a:r>
          </a:p>
          <a:p>
            <a:pPr lvl="2">
              <a:spcBef>
                <a:spcPts val="0"/>
              </a:spcBef>
            </a:pPr>
            <a:r>
              <a:rPr lang="es-ES" sz="2200" dirty="0" smtClean="0"/>
              <a:t>El </a:t>
            </a:r>
            <a:r>
              <a:rPr lang="es-ES" sz="2200" dirty="0"/>
              <a:t>método de acceso directo, </a:t>
            </a:r>
            <a:r>
              <a:rPr lang="es-ES" sz="2200" dirty="0" smtClean="0"/>
              <a:t>(método </a:t>
            </a:r>
            <a:r>
              <a:rPr lang="es-ES" sz="2200" dirty="0"/>
              <a:t>más </a:t>
            </a:r>
            <a:r>
              <a:rPr lang="es-ES" sz="2200" dirty="0" smtClean="0"/>
              <a:t>utilizado), </a:t>
            </a:r>
            <a:r>
              <a:rPr lang="es-ES" sz="2200" dirty="0"/>
              <a:t>hace uso de las funciones del DOM que nos permiten ir directamente a un elemento sin tener que atravesar nodo a nodo.</a:t>
            </a:r>
          </a:p>
          <a:p>
            <a:pPr>
              <a:spcBef>
                <a:spcPts val="0"/>
              </a:spcBef>
            </a:pPr>
            <a:r>
              <a:rPr lang="es-ES" sz="2200" dirty="0" smtClean="0"/>
              <a:t>Para </a:t>
            </a:r>
            <a:r>
              <a:rPr lang="es-ES" sz="2200" dirty="0"/>
              <a:t>que podamos acceder a todos los nodos de un árbol, el árbol tiene que estar completamente construido, es decir, la página XHTML ha sido cargada completamente.</a:t>
            </a:r>
          </a:p>
          <a:p>
            <a:pPr>
              <a:spcBef>
                <a:spcPts val="0"/>
              </a:spcBef>
            </a:pPr>
            <a:endParaRPr lang="es-ES" sz="2200" dirty="0"/>
          </a:p>
        </p:txBody>
      </p:sp>
      <p:sp>
        <p:nvSpPr>
          <p:cNvPr id="4" name="3 Marcador de número de diapositiva"/>
          <p:cNvSpPr>
            <a:spLocks noGrp="1"/>
          </p:cNvSpPr>
          <p:nvPr>
            <p:ph type="sldNum" sz="quarter" idx="12"/>
          </p:nvPr>
        </p:nvSpPr>
        <p:spPr/>
        <p:txBody>
          <a:bodyPr/>
          <a:lstStyle/>
          <a:p>
            <a:fld id="{44AB4BFD-1657-4839-AFDF-B0BF0E55DD6D}" type="slidenum">
              <a:rPr lang="es-ES" smtClean="0"/>
              <a:t>9</a:t>
            </a:fld>
            <a:endParaRPr lang="es-ES"/>
          </a:p>
        </p:txBody>
      </p:sp>
    </p:spTree>
    <p:extLst>
      <p:ext uri="{BB962C8B-B14F-4D97-AF65-F5344CB8AC3E}">
        <p14:creationId xmlns:p14="http://schemas.microsoft.com/office/powerpoint/2010/main" val="26909084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io">
  <a:themeElements>
    <a:clrScheme name="Solsticio">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i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376</TotalTime>
  <Words>2758</Words>
  <Application>Microsoft Office PowerPoint</Application>
  <PresentationFormat>Presentación en pantalla (4:3)</PresentationFormat>
  <Paragraphs>288</Paragraphs>
  <Slides>24</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24</vt:i4>
      </vt:variant>
    </vt:vector>
  </HeadingPairs>
  <TitlesOfParts>
    <vt:vector size="34" baseType="lpstr">
      <vt:lpstr>Arial</vt:lpstr>
      <vt:lpstr>Calibri</vt:lpstr>
      <vt:lpstr>Consolas</vt:lpstr>
      <vt:lpstr>Courier New</vt:lpstr>
      <vt:lpstr>Gill Sans MT</vt:lpstr>
      <vt:lpstr>Segoe UI Semibold</vt:lpstr>
      <vt:lpstr>Times New Roman</vt:lpstr>
      <vt:lpstr>Verdana</vt:lpstr>
      <vt:lpstr>Wingdings 2</vt:lpstr>
      <vt:lpstr>Solsticio</vt:lpstr>
      <vt:lpstr>Modelo de Objetos del Documento en JavaScript</vt:lpstr>
      <vt:lpstr>DOM</vt:lpstr>
      <vt:lpstr>Niveles DOM</vt:lpstr>
      <vt:lpstr>Niveles DOM</vt:lpstr>
      <vt:lpstr>Objetos DOM HTML: Propiedades y Métodos</vt:lpstr>
      <vt:lpstr>El árbol del DOM y tipos de nodos</vt:lpstr>
      <vt:lpstr>Ejemplo de árbol de nodos </vt:lpstr>
      <vt:lpstr>Tipos de nodos</vt:lpstr>
      <vt:lpstr>Acceso a los nodos</vt:lpstr>
      <vt:lpstr>Presentación de PowerPoint</vt:lpstr>
      <vt:lpstr>Acceso a los nodos (getElementsByName)</vt:lpstr>
      <vt:lpstr>Acceso a los nodos (getElementByTagName, getElementById) </vt:lpstr>
      <vt:lpstr>Presentación de PowerPoint</vt:lpstr>
      <vt:lpstr>Presentación de PowerPoint</vt:lpstr>
      <vt:lpstr>Acceso a los nodos</vt:lpstr>
      <vt:lpstr>Acceso a los nodos de tipo atributo</vt:lpstr>
      <vt:lpstr>Acceso a los nodos de tipo atributo</vt:lpstr>
      <vt:lpstr>Acceso a los nodos de tipo atributo</vt:lpstr>
      <vt:lpstr>Acceso a los nodos de tipo atributo</vt:lpstr>
      <vt:lpstr>Acceso a los nodos de tipo texto</vt:lpstr>
      <vt:lpstr>Acceso a los nodos de tipo texto</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de Objetos del Documento en JavaScript</dc:title>
  <dc:creator>conchi</dc:creator>
  <cp:lastModifiedBy>conchi</cp:lastModifiedBy>
  <cp:revision>52</cp:revision>
  <dcterms:created xsi:type="dcterms:W3CDTF">2018-01-13T19:30:32Z</dcterms:created>
  <dcterms:modified xsi:type="dcterms:W3CDTF">2020-03-26T10:50:44Z</dcterms:modified>
</cp:coreProperties>
</file>