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98" d="100"/>
          <a:sy n="98" d="100"/>
        </p:scale>
        <p:origin x="10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7B68-F615-4930-A463-84EA81AF4321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5CAC-0F32-4F30-86B1-3810AF1AB5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06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55CAC-0F32-4F30-86B1-3810AF1AB57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1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55CAC-0F32-4F30-86B1-3810AF1AB57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40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10/28/2019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4293096"/>
            <a:ext cx="7406640" cy="1472184"/>
          </a:xfrm>
        </p:spPr>
        <p:txBody>
          <a:bodyPr/>
          <a:lstStyle/>
          <a:p>
            <a:pPr algn="ctr"/>
            <a:r>
              <a:rPr lang="es-ES" dirty="0" smtClean="0"/>
              <a:t>Objetos nativos de JavaScript I: </a:t>
            </a:r>
            <a:r>
              <a:rPr lang="es-ES" dirty="0" err="1" smtClean="0"/>
              <a:t>Math</a:t>
            </a:r>
            <a:r>
              <a:rPr lang="es-ES" dirty="0" smtClean="0"/>
              <a:t>, </a:t>
            </a:r>
            <a:r>
              <a:rPr lang="es-ES" dirty="0" err="1" smtClean="0"/>
              <a:t>Number</a:t>
            </a:r>
            <a:r>
              <a:rPr lang="es-ES" dirty="0" smtClean="0"/>
              <a:t>, Date, </a:t>
            </a:r>
            <a:r>
              <a:rPr lang="es-ES" dirty="0" err="1" smtClean="0"/>
              <a:t>String</a:t>
            </a:r>
            <a:endParaRPr lang="es-ES" dirty="0"/>
          </a:p>
        </p:txBody>
      </p:sp>
      <p:sp>
        <p:nvSpPr>
          <p:cNvPr id="4" name="AutoShape 2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navegadores we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6752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s-ES" dirty="0" err="1" smtClean="0"/>
              <a:t>Number:propiedades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96752"/>
            <a:ext cx="7746064" cy="53285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toFixed</a:t>
            </a:r>
            <a:r>
              <a:rPr lang="en-US" dirty="0"/>
              <a:t>(x): </a:t>
            </a:r>
            <a:r>
              <a:rPr lang="en-US" dirty="0" err="1"/>
              <a:t>Formatea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con x </a:t>
            </a:r>
            <a:r>
              <a:rPr lang="en-US" dirty="0" err="1"/>
              <a:t>digitos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del </a:t>
            </a:r>
            <a:r>
              <a:rPr lang="en-US" dirty="0" err="1"/>
              <a:t>punto</a:t>
            </a:r>
            <a:r>
              <a:rPr lang="en-US" dirty="0"/>
              <a:t> </a:t>
            </a:r>
            <a:r>
              <a:rPr lang="en-US" dirty="0" smtClean="0"/>
              <a:t>decimal</a:t>
            </a:r>
          </a:p>
          <a:p>
            <a:pPr marL="82296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 5.56789;</a:t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n =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num.toFixed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//devuelve 5.57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toPrecision</a:t>
            </a:r>
            <a:r>
              <a:rPr lang="en-US" dirty="0"/>
              <a:t>(x): </a:t>
            </a:r>
            <a:r>
              <a:rPr lang="en-US" dirty="0" err="1"/>
              <a:t>formatea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con x </a:t>
            </a:r>
            <a:r>
              <a:rPr lang="en-US" dirty="0" err="1"/>
              <a:t>digitos</a:t>
            </a:r>
            <a:r>
              <a:rPr lang="en-US" dirty="0"/>
              <a:t> de </a:t>
            </a:r>
            <a:r>
              <a:rPr lang="en-US" dirty="0" err="1" smtClean="0"/>
              <a:t>longitud</a:t>
            </a:r>
            <a:endParaRPr lang="en-US" dirty="0" smtClean="0"/>
          </a:p>
          <a:p>
            <a:pPr marL="1014984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13.3714</a:t>
            </a:r>
          </a:p>
          <a:p>
            <a:pPr marL="1014984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num.toPrecision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devuelve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13.4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toString</a:t>
            </a:r>
            <a:r>
              <a:rPr lang="en-US" dirty="0"/>
              <a:t>(): </a:t>
            </a:r>
            <a:r>
              <a:rPr lang="en-US" dirty="0" err="1"/>
              <a:t>Convierte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a string</a:t>
            </a:r>
          </a:p>
          <a:p>
            <a:r>
              <a:rPr lang="en-US" dirty="0" err="1"/>
              <a:t>valueOf</a:t>
            </a:r>
            <a:r>
              <a:rPr lang="en-US" dirty="0" smtClean="0"/>
              <a:t>():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/>
              <a:t>el valor </a:t>
            </a:r>
            <a:r>
              <a:rPr lang="en-US" dirty="0" err="1"/>
              <a:t>primitivo</a:t>
            </a:r>
            <a:r>
              <a:rPr lang="en-US" dirty="0"/>
              <a:t> de un </a:t>
            </a:r>
            <a:r>
              <a:rPr lang="en-US" dirty="0" err="1" smtClean="0"/>
              <a:t>número</a:t>
            </a:r>
            <a:endParaRPr lang="en-US" dirty="0" smtClean="0"/>
          </a:p>
          <a:p>
            <a:pPr marL="1014984" lvl="4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num.valueOf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//13.3714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5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es-ES" dirty="0" smtClean="0"/>
              <a:t>Date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47260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 emplea para trabajar con fechas y horas</a:t>
            </a:r>
          </a:p>
          <a:p>
            <a:r>
              <a:rPr lang="es-ES" sz="2800" dirty="0" smtClean="0"/>
              <a:t>Formas de crear un objeto de tipo Date:</a:t>
            </a:r>
          </a:p>
          <a:p>
            <a:pPr marL="658368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Date();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8368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milisegundos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8368" lvl="2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cadena_de_Fecha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58368" lvl="2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Date(año, mes, día, horas, minutos, segundos, milisegundos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(el mes comienza en 0, Enero sería 0, Febrero 1, etc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</a:p>
          <a:p>
            <a:pPr marL="82296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d = new Date(99, 5, 24, 11, 33, 30, 0);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/>
          <a:lstStyle/>
          <a:p>
            <a:r>
              <a:rPr lang="es-ES" dirty="0" smtClean="0"/>
              <a:t>Date: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616624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 = new Date();</a:t>
            </a:r>
            <a:endParaRPr lang="en-US" sz="2600" dirty="0" smtClean="0"/>
          </a:p>
          <a:p>
            <a:r>
              <a:rPr lang="en-US" dirty="0" err="1" smtClean="0"/>
              <a:t>toString</a:t>
            </a:r>
            <a:r>
              <a:rPr lang="en-US" dirty="0" smtClean="0"/>
              <a:t>(): </a:t>
            </a:r>
            <a:r>
              <a:rPr lang="en-US" dirty="0" err="1" smtClean="0"/>
              <a:t>convierte</a:t>
            </a:r>
            <a:r>
              <a:rPr lang="en-US" dirty="0" smtClean="0"/>
              <a:t> a </a:t>
            </a:r>
            <a:r>
              <a:rPr lang="en-US" dirty="0" err="1" smtClean="0"/>
              <a:t>cadena</a:t>
            </a:r>
            <a:endParaRPr lang="en-US" dirty="0" smtClean="0"/>
          </a:p>
          <a:p>
            <a:pPr marL="82296" indent="0">
              <a:buNone/>
            </a:pPr>
            <a:r>
              <a:rPr lang="es-E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E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d.toString</a:t>
            </a:r>
            <a:r>
              <a:rPr lang="es-E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toDateString</a:t>
            </a:r>
            <a:r>
              <a:rPr lang="en-US" dirty="0" smtClean="0"/>
              <a:t>(): </a:t>
            </a:r>
            <a:r>
              <a:rPr lang="en-US" dirty="0" err="1" smtClean="0"/>
              <a:t>convierte</a:t>
            </a:r>
            <a:r>
              <a:rPr lang="en-US" dirty="0" smtClean="0"/>
              <a:t> 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d.toDateString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600" dirty="0" smtClean="0"/>
          </a:p>
          <a:p>
            <a:r>
              <a:rPr lang="en-US" dirty="0" err="1" smtClean="0"/>
              <a:t>getDate</a:t>
            </a:r>
            <a:r>
              <a:rPr lang="en-US" dirty="0" smtClean="0"/>
              <a:t>(): </a:t>
            </a:r>
            <a:r>
              <a:rPr lang="en-US" dirty="0" err="1" smtClean="0"/>
              <a:t>día</a:t>
            </a:r>
            <a:r>
              <a:rPr lang="en-US" dirty="0" smtClean="0"/>
              <a:t> (</a:t>
            </a:r>
            <a:r>
              <a:rPr lang="en-US" dirty="0"/>
              <a:t>1-31)</a:t>
            </a:r>
          </a:p>
          <a:p>
            <a:r>
              <a:rPr lang="en-US" dirty="0" err="1"/>
              <a:t>getDay</a:t>
            </a:r>
            <a:r>
              <a:rPr lang="en-US" dirty="0" smtClean="0"/>
              <a:t>():</a:t>
            </a:r>
            <a:r>
              <a:rPr lang="en-US" dirty="0" err="1" smtClean="0"/>
              <a:t>día</a:t>
            </a:r>
            <a:r>
              <a:rPr lang="en-US" dirty="0" smtClean="0"/>
              <a:t> de la </a:t>
            </a:r>
            <a:r>
              <a:rPr lang="en-US" dirty="0" err="1" smtClean="0"/>
              <a:t>semana</a:t>
            </a:r>
            <a:r>
              <a:rPr lang="en-US" dirty="0" smtClean="0"/>
              <a:t> (0-6</a:t>
            </a:r>
            <a:r>
              <a:rPr lang="en-US" dirty="0"/>
              <a:t>)</a:t>
            </a:r>
          </a:p>
          <a:p>
            <a:r>
              <a:rPr lang="en-US" dirty="0" err="1"/>
              <a:t>getFullYear</a:t>
            </a:r>
            <a:r>
              <a:rPr lang="en-US" dirty="0" smtClean="0"/>
              <a:t>(): </a:t>
            </a:r>
            <a:r>
              <a:rPr lang="en-US" dirty="0" err="1" smtClean="0"/>
              <a:t>año</a:t>
            </a:r>
            <a:r>
              <a:rPr lang="en-US" dirty="0" smtClean="0"/>
              <a:t> con 4 </a:t>
            </a:r>
            <a:r>
              <a:rPr lang="en-US" dirty="0" err="1" smtClean="0"/>
              <a:t>dígitos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  <a:p>
            <a:r>
              <a:rPr lang="en-US" dirty="0" err="1"/>
              <a:t>getHours</a:t>
            </a:r>
            <a:r>
              <a:rPr lang="en-US" dirty="0" smtClean="0"/>
              <a:t>(): hora </a:t>
            </a:r>
            <a:r>
              <a:rPr lang="en-US" dirty="0"/>
              <a:t>(0-23)</a:t>
            </a:r>
          </a:p>
          <a:p>
            <a:r>
              <a:rPr lang="en-US" dirty="0" err="1"/>
              <a:t>getMilliseconds</a:t>
            </a:r>
            <a:r>
              <a:rPr lang="en-US" dirty="0" smtClean="0"/>
              <a:t>(): 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/>
              <a:t>(0-999)</a:t>
            </a:r>
          </a:p>
          <a:p>
            <a:r>
              <a:rPr lang="en-US" dirty="0" err="1"/>
              <a:t>getMinutes</a:t>
            </a:r>
            <a:r>
              <a:rPr lang="en-US" dirty="0" smtClean="0"/>
              <a:t>(): </a:t>
            </a:r>
            <a:r>
              <a:rPr lang="en-US" dirty="0" err="1" smtClean="0"/>
              <a:t>minutos</a:t>
            </a:r>
            <a:r>
              <a:rPr lang="en-US" dirty="0" smtClean="0"/>
              <a:t> </a:t>
            </a:r>
            <a:r>
              <a:rPr lang="en-US" dirty="0"/>
              <a:t>(0-59)</a:t>
            </a:r>
          </a:p>
          <a:p>
            <a:r>
              <a:rPr lang="en-US" dirty="0" err="1"/>
              <a:t>getMonth</a:t>
            </a:r>
            <a:r>
              <a:rPr lang="en-US" dirty="0" smtClean="0"/>
              <a:t>():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/>
              <a:t>(0-11)</a:t>
            </a:r>
          </a:p>
          <a:p>
            <a:r>
              <a:rPr lang="en-US" dirty="0" err="1"/>
              <a:t>getSeconds</a:t>
            </a:r>
            <a:r>
              <a:rPr lang="en-US" dirty="0" smtClean="0"/>
              <a:t>():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/>
              <a:t>(0-59)</a:t>
            </a:r>
          </a:p>
          <a:p>
            <a:r>
              <a:rPr lang="en-US" dirty="0" err="1"/>
              <a:t>getTime</a:t>
            </a:r>
            <a:r>
              <a:rPr lang="en-US" dirty="0" smtClean="0"/>
              <a:t>(): hora </a:t>
            </a:r>
            <a:r>
              <a:rPr lang="en-US" dirty="0"/>
              <a:t>(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/>
              <a:t>January 1, 1970)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71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0609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Date: métodos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908720"/>
            <a:ext cx="7746064" cy="576064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d = new Date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/>
              <a:t>setDate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/>
              <a:t>(1-31</a:t>
            </a:r>
            <a:r>
              <a:rPr lang="en-US" dirty="0" smtClean="0"/>
              <a:t>)</a:t>
            </a:r>
          </a:p>
          <a:p>
            <a:pPr marL="896938" lvl="4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d.setDate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setFullYear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el </a:t>
            </a:r>
            <a:r>
              <a:rPr lang="en-US" dirty="0" err="1" smtClean="0"/>
              <a:t>año</a:t>
            </a:r>
            <a:r>
              <a:rPr lang="en-US" dirty="0" smtClean="0"/>
              <a:t> (</a:t>
            </a:r>
            <a:r>
              <a:rPr lang="en-US" dirty="0" err="1" smtClean="0"/>
              <a:t>opcional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y </a:t>
            </a:r>
            <a:r>
              <a:rPr lang="en-US" dirty="0" err="1" smtClean="0"/>
              <a:t>día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d.setFullYear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(2020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0, 14);</a:t>
            </a:r>
          </a:p>
          <a:p>
            <a:r>
              <a:rPr lang="en-US" dirty="0" err="1"/>
              <a:t>setHours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la hora </a:t>
            </a:r>
            <a:r>
              <a:rPr lang="en-US" dirty="0"/>
              <a:t>(0-23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setMilliseconds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/>
              <a:t>(0-999)</a:t>
            </a:r>
          </a:p>
          <a:p>
            <a:r>
              <a:rPr lang="en-US" dirty="0" err="1"/>
              <a:t>setMinutes</a:t>
            </a:r>
            <a:r>
              <a:rPr lang="en-US" dirty="0" smtClean="0"/>
              <a:t>(): </a:t>
            </a:r>
            <a:r>
              <a:rPr lang="en-US" dirty="0" err="1"/>
              <a:t>Establece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minutos</a:t>
            </a:r>
            <a:r>
              <a:rPr lang="en-US" dirty="0" smtClean="0"/>
              <a:t> </a:t>
            </a:r>
            <a:r>
              <a:rPr lang="en-US" dirty="0"/>
              <a:t>(0-59)</a:t>
            </a:r>
          </a:p>
          <a:p>
            <a:r>
              <a:rPr lang="en-US" dirty="0" err="1"/>
              <a:t>setMonth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el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/>
              <a:t>(0-11)</a:t>
            </a:r>
          </a:p>
          <a:p>
            <a:r>
              <a:rPr lang="en-US" dirty="0" err="1"/>
              <a:t>setSeconds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/>
              <a:t>(0-59)</a:t>
            </a:r>
          </a:p>
          <a:p>
            <a:r>
              <a:rPr lang="en-US" dirty="0" err="1"/>
              <a:t>setTime</a:t>
            </a:r>
            <a:r>
              <a:rPr lang="en-US" dirty="0" smtClean="0"/>
              <a:t>(): </a:t>
            </a:r>
            <a:r>
              <a:rPr lang="en-US" dirty="0" err="1" smtClean="0"/>
              <a:t>Establece</a:t>
            </a:r>
            <a:r>
              <a:rPr lang="en-US" dirty="0" smtClean="0"/>
              <a:t> (</a:t>
            </a:r>
            <a:r>
              <a:rPr lang="en-US" dirty="0"/>
              <a:t>milliseconds since January 1, 1970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956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/>
          <a:lstStyle/>
          <a:p>
            <a:r>
              <a:rPr lang="es-ES" dirty="0" smtClean="0"/>
              <a:t>Date: 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195664"/>
          </a:xfrm>
        </p:spPr>
        <p:txBody>
          <a:bodyPr/>
          <a:lstStyle/>
          <a:p>
            <a:r>
              <a:rPr lang="es-ES" dirty="0" err="1" smtClean="0"/>
              <a:t>Parse</a:t>
            </a:r>
            <a:r>
              <a:rPr lang="es-ES" dirty="0" smtClean="0"/>
              <a:t>(): convierte la fecha a milisegundos</a:t>
            </a:r>
          </a:p>
          <a:p>
            <a:pPr marL="82296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Date.parse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20, 2015");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dirty="0" err="1" smtClean="0">
                <a:cs typeface="Courier New" panose="02070309020205020404" pitchFamily="49" charset="0"/>
              </a:rPr>
              <a:t>Now</a:t>
            </a:r>
            <a:r>
              <a:rPr lang="es-ES" dirty="0" smtClean="0">
                <a:cs typeface="Courier New" panose="02070309020205020404" pitchFamily="49" charset="0"/>
              </a:rPr>
              <a:t>(): devuelve el número de milisegundos desde 01/01/1970</a:t>
            </a:r>
          </a:p>
          <a:p>
            <a:pPr marL="1014984" lvl="4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3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78098"/>
          </a:xfrm>
        </p:spPr>
        <p:txBody>
          <a:bodyPr/>
          <a:lstStyle/>
          <a:p>
            <a:r>
              <a:rPr lang="es-ES" dirty="0" err="1" smtClean="0"/>
              <a:t>Boolean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40060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El objeto </a:t>
            </a:r>
            <a:r>
              <a:rPr lang="es-ES" sz="2800" dirty="0" err="1"/>
              <a:t>Boolean</a:t>
            </a:r>
            <a:r>
              <a:rPr lang="es-ES" sz="2800" dirty="0"/>
              <a:t> se utiliza para convertir un valor no Booleano, a un valor Booleano (true o false).</a:t>
            </a:r>
          </a:p>
          <a:p>
            <a:r>
              <a:rPr lang="es-ES" sz="2800" dirty="0" err="1" smtClean="0"/>
              <a:t>Funcion</a:t>
            </a:r>
            <a:r>
              <a:rPr lang="es-ES" sz="2800" dirty="0" smtClean="0"/>
              <a:t> </a:t>
            </a:r>
            <a:r>
              <a:rPr lang="es-ES" sz="2800" dirty="0" err="1" smtClean="0"/>
              <a:t>Boolean</a:t>
            </a:r>
            <a:r>
              <a:rPr lang="es-ES" sz="2800" dirty="0" smtClean="0"/>
              <a:t>.  Permite realizar la evaluación de expresiones lógicas.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(10&gt;9) //true</a:t>
            </a:r>
          </a:p>
          <a:p>
            <a:pPr marL="82296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(0)//false</a:t>
            </a:r>
          </a:p>
          <a:p>
            <a:r>
              <a:rPr lang="es-ES" dirty="0" smtClean="0"/>
              <a:t>Métodos: </a:t>
            </a:r>
          </a:p>
          <a:p>
            <a:pPr lvl="1"/>
            <a:r>
              <a:rPr lang="es-ES" dirty="0" err="1" smtClean="0"/>
              <a:t>toString</a:t>
            </a:r>
            <a:r>
              <a:rPr lang="es-ES" dirty="0" smtClean="0"/>
              <a:t>(): convierte un valor booleano en </a:t>
            </a:r>
            <a:r>
              <a:rPr lang="es-ES" dirty="0" err="1" smtClean="0"/>
              <a:t>string</a:t>
            </a:r>
            <a:endParaRPr lang="es-ES" dirty="0" smtClean="0"/>
          </a:p>
          <a:p>
            <a:pPr marL="402336" lvl="1" indent="0">
              <a:spcBef>
                <a:spcPts val="0"/>
              </a:spcBef>
              <a:buNone/>
            </a:pPr>
            <a:r>
              <a:rPr lang="es-ES" dirty="0" smtClean="0"/>
              <a:t>	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5&gt;1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s-ES" dirty="0" err="1" smtClean="0"/>
              <a:t>valueOf</a:t>
            </a:r>
            <a:r>
              <a:rPr lang="es-ES" dirty="0" smtClean="0"/>
              <a:t>(): devuelve el valor primitivo de un valor booleano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(5&gt;1).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7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Error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/>
          </a:bodyPr>
          <a:lstStyle/>
          <a:p>
            <a:r>
              <a:rPr lang="es-ES" dirty="0" smtClean="0"/>
              <a:t>Cuando </a:t>
            </a:r>
            <a:r>
              <a:rPr lang="es-ES" dirty="0"/>
              <a:t>se produce un error, JavaScript normalmente se detendrá y generará un mensaje de error</a:t>
            </a:r>
            <a:r>
              <a:rPr lang="es-ES" dirty="0" smtClean="0"/>
              <a:t>. </a:t>
            </a:r>
          </a:p>
          <a:p>
            <a:r>
              <a:rPr lang="es-ES" dirty="0" smtClean="0">
                <a:cs typeface="Courier New" panose="02070309020205020404" pitchFamily="49" charset="0"/>
              </a:rPr>
              <a:t>Propiedades del objeto Error:</a:t>
            </a:r>
          </a:p>
          <a:p>
            <a:pPr lvl="1"/>
            <a:r>
              <a:rPr lang="es-ES" dirty="0" err="1" smtClean="0">
                <a:cs typeface="Courier New" panose="02070309020205020404" pitchFamily="49" charset="0"/>
              </a:rPr>
              <a:t>name</a:t>
            </a:r>
            <a:r>
              <a:rPr lang="es-E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s-ES" dirty="0" err="1" smtClean="0">
                <a:cs typeface="Courier New" panose="02070309020205020404" pitchFamily="49" charset="0"/>
              </a:rPr>
              <a:t>message</a:t>
            </a:r>
            <a:endParaRPr lang="es-E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850106"/>
          </a:xfrm>
        </p:spPr>
        <p:txBody>
          <a:bodyPr/>
          <a:lstStyle/>
          <a:p>
            <a:r>
              <a:rPr lang="es-ES" dirty="0" smtClean="0"/>
              <a:t>Error: </a:t>
            </a:r>
            <a:r>
              <a:rPr lang="es-ES" dirty="0" err="1" smtClean="0"/>
              <a:t>try..catch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12365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instrucción try </a:t>
            </a:r>
            <a:r>
              <a:rPr lang="es-ES" dirty="0" smtClean="0"/>
              <a:t>permite </a:t>
            </a:r>
            <a:r>
              <a:rPr lang="es-ES" dirty="0"/>
              <a:t>definir un bloque de código </a:t>
            </a:r>
            <a:r>
              <a:rPr lang="es-ES" dirty="0" smtClean="0"/>
              <a:t>en el que </a:t>
            </a:r>
            <a:r>
              <a:rPr lang="es-ES" dirty="0"/>
              <a:t>se </a:t>
            </a:r>
            <a:r>
              <a:rPr lang="es-ES" dirty="0" smtClean="0"/>
              <a:t>capturan </a:t>
            </a:r>
            <a:r>
              <a:rPr lang="es-ES" dirty="0"/>
              <a:t>los errores </a:t>
            </a:r>
            <a:r>
              <a:rPr lang="es-ES" dirty="0" smtClean="0"/>
              <a:t>en tiempo de ejecución.</a:t>
            </a:r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sentencia catch permite definir un bloque de código que se ejecutará, si se produce un error en el bloque try</a:t>
            </a:r>
            <a:r>
              <a:rPr lang="es-ES" dirty="0" smtClean="0"/>
              <a:t>.</a:t>
            </a:r>
          </a:p>
          <a:p>
            <a:pPr marL="356616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of code to try</a:t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of code to handle errors</a:t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19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850106"/>
          </a:xfrm>
        </p:spPr>
        <p:txBody>
          <a:bodyPr/>
          <a:lstStyle/>
          <a:p>
            <a:r>
              <a:rPr lang="es-ES" dirty="0" smtClean="0"/>
              <a:t>Error: </a:t>
            </a:r>
            <a:r>
              <a:rPr lang="es-ES" dirty="0" err="1" smtClean="0"/>
              <a:t>throw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400600"/>
          </a:xfrm>
        </p:spPr>
        <p:txBody>
          <a:bodyPr>
            <a:normAutofit fontScale="55000" lnSpcReduction="20000"/>
          </a:bodyPr>
          <a:lstStyle/>
          <a:p>
            <a:r>
              <a:rPr lang="es-ES" sz="4400" dirty="0"/>
              <a:t>La sentencia </a:t>
            </a:r>
            <a:r>
              <a:rPr lang="es-ES" sz="4400" dirty="0" err="1"/>
              <a:t>throw</a:t>
            </a:r>
            <a:r>
              <a:rPr lang="es-ES" sz="4400" dirty="0"/>
              <a:t> </a:t>
            </a:r>
            <a:r>
              <a:rPr lang="es-ES" sz="4400" dirty="0" smtClean="0"/>
              <a:t>permite  personalizar un error</a:t>
            </a:r>
          </a:p>
          <a:p>
            <a:r>
              <a:rPr lang="es-ES" sz="4400" dirty="0" smtClean="0"/>
              <a:t>La </a:t>
            </a:r>
            <a:r>
              <a:rPr lang="es-ES" sz="4400" dirty="0"/>
              <a:t>excepción puede ser una cadena JavaScript, un número, un objeto booleano o un objeto</a:t>
            </a:r>
            <a:r>
              <a:rPr lang="es-ES" sz="4400" dirty="0" smtClean="0"/>
              <a:t>:</a:t>
            </a:r>
          </a:p>
          <a:p>
            <a:pPr marL="82296" indent="0">
              <a:buNone/>
            </a:pPr>
            <a:endParaRPr lang="es-ES" dirty="0" smtClean="0"/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message.innerHTML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= "";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x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 { 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(x == "")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(x))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x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(x &lt; 5) 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(x &gt; 10) 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catch(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message.innerHTML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= "Input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" +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1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/>
          <a:lstStyle/>
          <a:p>
            <a:r>
              <a:rPr lang="es-ES" dirty="0" smtClean="0"/>
              <a:t>Error: </a:t>
            </a:r>
            <a:r>
              <a:rPr lang="es-ES" dirty="0" err="1" smtClean="0"/>
              <a:t>finally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>
            <a:normAutofit/>
          </a:bodyPr>
          <a:lstStyle/>
          <a:p>
            <a:r>
              <a:rPr lang="es-ES" dirty="0"/>
              <a:t>La sentencia </a:t>
            </a:r>
            <a:r>
              <a:rPr lang="es-ES" dirty="0" err="1"/>
              <a:t>finally</a:t>
            </a:r>
            <a:r>
              <a:rPr lang="es-ES" dirty="0"/>
              <a:t> </a:t>
            </a:r>
            <a:r>
              <a:rPr lang="es-ES" dirty="0" smtClean="0"/>
              <a:t>permite </a:t>
            </a:r>
            <a:r>
              <a:rPr lang="es-ES" dirty="0"/>
              <a:t>ejecutar código, después de intentar y capturar, independientemente del resultado</a:t>
            </a:r>
            <a:r>
              <a:rPr lang="es-ES" dirty="0" smtClean="0"/>
              <a:t>:</a:t>
            </a:r>
          </a:p>
          <a:p>
            <a:pPr marL="603504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of code to try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of code to handle errors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of code to be executed regardless of the try / catch result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 fontScale="92500"/>
          </a:bodyPr>
          <a:lstStyle/>
          <a:p>
            <a:r>
              <a:rPr lang="es-ES" b="1" dirty="0" err="1"/>
              <a:t>Math</a:t>
            </a:r>
            <a:r>
              <a:rPr lang="es-ES" dirty="0"/>
              <a:t> es un objeto incorporado por </a:t>
            </a:r>
            <a:r>
              <a:rPr lang="es-ES" dirty="0" smtClean="0"/>
              <a:t>JS </a:t>
            </a:r>
            <a:r>
              <a:rPr lang="es-ES" dirty="0"/>
              <a:t>que posee propiedades y métodos creados </a:t>
            </a:r>
            <a:r>
              <a:rPr lang="es-ES" dirty="0" smtClean="0"/>
              <a:t>por constantes </a:t>
            </a:r>
            <a:r>
              <a:rPr lang="es-ES" dirty="0"/>
              <a:t>y funciones matemáticas</a:t>
            </a:r>
            <a:r>
              <a:rPr lang="es-ES" dirty="0" smtClean="0"/>
              <a:t>.</a:t>
            </a:r>
          </a:p>
          <a:p>
            <a:r>
              <a:rPr lang="es-ES" dirty="0"/>
              <a:t>El objeto </a:t>
            </a:r>
            <a:r>
              <a:rPr lang="es-ES" b="1" dirty="0" err="1"/>
              <a:t>Math</a:t>
            </a:r>
            <a:r>
              <a:rPr lang="es-ES" dirty="0"/>
              <a:t> no es un constructor (no nos permitirá por lo tanto crear o instanciar nuevos objetos que sean de tipo </a:t>
            </a:r>
            <a:r>
              <a:rPr lang="es-ES" b="1" dirty="0" err="1"/>
              <a:t>Math</a:t>
            </a:r>
            <a:r>
              <a:rPr lang="es-ES" dirty="0"/>
              <a:t>), </a:t>
            </a:r>
            <a:endParaRPr lang="es-ES" dirty="0" smtClean="0"/>
          </a:p>
          <a:p>
            <a:r>
              <a:rPr lang="es-ES" dirty="0" smtClean="0"/>
              <a:t>Incorpora</a:t>
            </a:r>
          </a:p>
          <a:p>
            <a:pPr lvl="1"/>
            <a:r>
              <a:rPr lang="es-ES" dirty="0" smtClean="0"/>
              <a:t>Propiedades </a:t>
            </a:r>
          </a:p>
          <a:p>
            <a:pPr lvl="1"/>
            <a:r>
              <a:rPr lang="es-ES" dirty="0" smtClean="0"/>
              <a:t>Métodos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17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78098"/>
          </a:xfrm>
        </p:spPr>
        <p:txBody>
          <a:bodyPr/>
          <a:lstStyle/>
          <a:p>
            <a:r>
              <a:rPr lang="es-ES" dirty="0" err="1" smtClean="0"/>
              <a:t>String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544616"/>
          </a:xfrm>
        </p:spPr>
        <p:txBody>
          <a:bodyPr/>
          <a:lstStyle/>
          <a:p>
            <a:r>
              <a:rPr lang="es-ES" dirty="0" smtClean="0"/>
              <a:t>Pueden ser definidos como un objeto</a:t>
            </a:r>
          </a:p>
          <a:p>
            <a:pPr marL="8229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 = "John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8229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y = new String("John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// devuelve </a:t>
            </a:r>
            <a:r>
              <a:rPr lang="es-E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 // devuelve </a:t>
            </a:r>
            <a:r>
              <a:rPr lang="es-E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s-E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new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John");</a:t>
            </a:r>
            <a:endParaRPr lang="es-E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cs typeface="Courier New" panose="02070309020205020404" pitchFamily="49" charset="0"/>
              </a:rPr>
              <a:t>Comparación</a:t>
            </a:r>
            <a:r>
              <a:rPr lang="es-E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 x == y ) // devuelve </a:t>
            </a:r>
            <a:r>
              <a:rPr lang="es-E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82296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x === y ) // devuelve </a:t>
            </a:r>
            <a:r>
              <a:rPr lang="es-E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82296" indent="0">
              <a:buNone/>
            </a:pPr>
            <a:r>
              <a:rPr lang="es-E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x === z ) // devuelve </a:t>
            </a:r>
            <a:r>
              <a:rPr lang="es-E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800" dirty="0" smtClean="0"/>
              <a:t>Esta última comparación siempre devolverá false ya que son objetos distintos</a:t>
            </a:r>
            <a:endParaRPr lang="es-E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0609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: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267672"/>
          </a:xfrm>
        </p:spPr>
        <p:txBody>
          <a:bodyPr/>
          <a:lstStyle/>
          <a:p>
            <a:r>
              <a:rPr lang="es-ES" sz="2800" dirty="0" smtClean="0"/>
              <a:t>Tanto métodos como propiedades del objeto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están disponibles para el tipo primitivo. Por ejemplo, </a:t>
            </a:r>
            <a:r>
              <a:rPr lang="es-ES" sz="2800" dirty="0" err="1" smtClean="0"/>
              <a:t>length</a:t>
            </a:r>
            <a:r>
              <a:rPr lang="es-ES" sz="2800" dirty="0" smtClean="0"/>
              <a:t>, </a:t>
            </a:r>
            <a:r>
              <a:rPr lang="es-ES" sz="2800" dirty="0" err="1" smtClean="0"/>
              <a:t>charAt</a:t>
            </a:r>
            <a:r>
              <a:rPr lang="es-ES" sz="2800" dirty="0" smtClean="0"/>
              <a:t>…</a:t>
            </a:r>
          </a:p>
          <a:p>
            <a:pPr marL="82296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7786"/>
              </p:ext>
            </p:extLst>
          </p:nvPr>
        </p:nvGraphicFramePr>
        <p:xfrm>
          <a:off x="1259632" y="2852936"/>
          <a:ext cx="7560840" cy="3601563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422336">
                  <a:extLst>
                    <a:ext uri="{9D8B030D-6E8A-4147-A177-3AD203B41FA5}">
                      <a16:colId xmlns:a16="http://schemas.microsoft.com/office/drawing/2014/main" val="762584291"/>
                    </a:ext>
                  </a:extLst>
                </a:gridCol>
                <a:gridCol w="6138504">
                  <a:extLst>
                    <a:ext uri="{9D8B030D-6E8A-4147-A177-3AD203B41FA5}">
                      <a16:colId xmlns:a16="http://schemas.microsoft.com/office/drawing/2014/main" val="1950996104"/>
                    </a:ext>
                  </a:extLst>
                </a:gridCol>
              </a:tblGrid>
              <a:tr h="224317"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2255148332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charAt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character at the specified index (position)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743206974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charCodeAt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1400" dirty="0"/>
                        <a:t>Returns the Unicode of the character at the specified index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3660754982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concat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two or more strings, and returns a new joined strings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1411881599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endsWith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Checks whether a string ends with specified string/characters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1715968019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fromCharCode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Converts</a:t>
                      </a:r>
                      <a:r>
                        <a:rPr lang="es-ES" sz="1400" dirty="0"/>
                        <a:t> Unicode </a:t>
                      </a:r>
                      <a:r>
                        <a:rPr lang="es-ES" sz="1400" dirty="0" err="1"/>
                        <a:t>values</a:t>
                      </a:r>
                      <a:r>
                        <a:rPr lang="es-ES" sz="1400" dirty="0"/>
                        <a:t> to </a:t>
                      </a:r>
                      <a:r>
                        <a:rPr lang="es-ES" sz="1400" dirty="0" err="1"/>
                        <a:t>characters</a:t>
                      </a:r>
                      <a:endParaRPr lang="es-ES" sz="1400" dirty="0"/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2222698271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includes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Checks whether a string contains the specified string/characters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3346874707"/>
                  </a:ext>
                </a:extLst>
              </a:tr>
              <a:tr h="427352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indexOf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position of the first found occurrence of a specified value in a string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2835106819"/>
                  </a:ext>
                </a:extLst>
              </a:tr>
              <a:tr h="427352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lastIndexOf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position of the last found occurrence of a specified value in a string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3380341712"/>
                  </a:ext>
                </a:extLst>
              </a:tr>
              <a:tr h="299147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localeCompare</a:t>
                      </a: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Compares two strings in the current locale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3826206948"/>
                  </a:ext>
                </a:extLst>
              </a:tr>
              <a:tr h="427352">
                <a:tc>
                  <a:txBody>
                    <a:bodyPr/>
                    <a:lstStyle/>
                    <a:p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match()</a:t>
                      </a:r>
                      <a:endParaRPr lang="es-E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7839" marR="57839" marT="28919" marB="289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a string for a match against a regular expression, and returns the matches</a:t>
                      </a:r>
                    </a:p>
                  </a:txBody>
                  <a:tcPr marL="57839" marR="57839" marT="28919" marB="28919" anchor="ctr"/>
                </a:tc>
                <a:extLst>
                  <a:ext uri="{0D108BD9-81ED-4DB2-BD59-A6C34878D82A}">
                    <a16:rowId xmlns:a16="http://schemas.microsoft.com/office/drawing/2014/main" val="427000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634082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String</a:t>
            </a:r>
            <a:r>
              <a:rPr lang="es-ES" dirty="0"/>
              <a:t>: métodos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097349"/>
              </p:ext>
            </p:extLst>
          </p:nvPr>
        </p:nvGraphicFramePr>
        <p:xfrm>
          <a:off x="1187624" y="1340768"/>
          <a:ext cx="7848872" cy="4631644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385095">
                  <a:extLst>
                    <a:ext uri="{9D8B030D-6E8A-4147-A177-3AD203B41FA5}">
                      <a16:colId xmlns:a16="http://schemas.microsoft.com/office/drawing/2014/main" val="1488601607"/>
                    </a:ext>
                  </a:extLst>
                </a:gridCol>
                <a:gridCol w="6463777">
                  <a:extLst>
                    <a:ext uri="{9D8B030D-6E8A-4147-A177-3AD203B41FA5}">
                      <a16:colId xmlns:a16="http://schemas.microsoft.com/office/drawing/2014/main" val="3980581088"/>
                    </a:ext>
                  </a:extLst>
                </a:gridCol>
              </a:tblGrid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repeat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new string with a specified number of copies of an existing string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4256529283"/>
                  </a:ext>
                </a:extLst>
              </a:tr>
              <a:tr h="236009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replace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Searches a string for a specified value, or a regular expression, and returns a new string where the specified values are replaced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3834146140"/>
                  </a:ext>
                </a:extLst>
              </a:tr>
              <a:tr h="278585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Searches a string for a specified value, or regular expression, and returns the position of the match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638856134"/>
                  </a:ext>
                </a:extLst>
              </a:tr>
              <a:tr h="278585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slice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Extracts a part of a string and returns a new string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2026705128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split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Splits a string into an array of substrings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4055258233"/>
                  </a:ext>
                </a:extLst>
              </a:tr>
              <a:tr h="232656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startsWith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Checks whether a string begins with specified characters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4003305700"/>
                  </a:ext>
                </a:extLst>
              </a:tr>
              <a:tr h="270841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substr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1835802266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Extracts the characters from a string, between two specified indices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1090245878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toLocaleLowerCase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Converts a string to lowercase letters, according to the host's locale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2723265089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toLocaleUpperCase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Converts a string to uppercase letters, according to the host's locale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2109969303"/>
                  </a:ext>
                </a:extLst>
              </a:tr>
              <a:tr h="232656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toLowerCase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Converts a string to lowercase letters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3705542698"/>
                  </a:ext>
                </a:extLst>
              </a:tr>
              <a:tr h="232656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toString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value of a String object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154515278"/>
                  </a:ext>
                </a:extLst>
              </a:tr>
              <a:tr h="232656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toUpperCase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Converts a string to uppercase letters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3887414822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trim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Removes whitespace from both ends of a string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3744178278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r>
                        <a:rPr lang="es-ES" sz="900" b="1" dirty="0" err="1">
                          <a:solidFill>
                            <a:schemeClr val="tx1"/>
                          </a:solidFill>
                          <a:effectLst/>
                        </a:rPr>
                        <a:t>valueOf</a:t>
                      </a: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43249" marR="43249" marT="21624" marB="216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primitive value of a String object</a:t>
                      </a:r>
                    </a:p>
                  </a:txBody>
                  <a:tcPr marL="43249" marR="43249" marT="21624" marB="21624" anchor="ctr"/>
                </a:tc>
                <a:extLst>
                  <a:ext uri="{0D108BD9-81ED-4DB2-BD59-A6C34878D82A}">
                    <a16:rowId xmlns:a16="http://schemas.microsoft.com/office/drawing/2014/main" val="50194312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67017"/>
              </p:ext>
            </p:extLst>
          </p:nvPr>
        </p:nvGraphicFramePr>
        <p:xfrm>
          <a:off x="1187624" y="962432"/>
          <a:ext cx="7848872" cy="378336"/>
        </p:xfrm>
        <a:graphic>
          <a:graphicData uri="http://schemas.openxmlformats.org/drawingml/2006/table">
            <a:tbl>
              <a:tblPr/>
              <a:tblGrid>
                <a:gridCol w="3924436">
                  <a:extLst>
                    <a:ext uri="{9D8B030D-6E8A-4147-A177-3AD203B41FA5}">
                      <a16:colId xmlns:a16="http://schemas.microsoft.com/office/drawing/2014/main" val="2692639001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580633101"/>
                    </a:ext>
                  </a:extLst>
                </a:gridCol>
              </a:tblGrid>
              <a:tr h="378336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effectLst/>
                        </a:rPr>
                        <a:t>Method</a:t>
                      </a:r>
                      <a:endParaRPr lang="es-ES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Description</a:t>
                      </a:r>
                      <a:endParaRPr lang="es-E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52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78098"/>
          </a:xfrm>
        </p:spPr>
        <p:txBody>
          <a:bodyPr/>
          <a:lstStyle/>
          <a:p>
            <a:r>
              <a:rPr lang="es-ES" dirty="0" smtClean="0"/>
              <a:t>Global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61662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Hay un conjunto de propiedades y métodos que pueden accederse </a:t>
            </a:r>
            <a:r>
              <a:rPr lang="es-ES" dirty="0" smtClean="0"/>
              <a:t>directamente</a:t>
            </a:r>
          </a:p>
          <a:p>
            <a:r>
              <a:rPr lang="es-ES" dirty="0" smtClean="0"/>
              <a:t>Propiedades </a:t>
            </a:r>
            <a:r>
              <a:rPr lang="es-ES" dirty="0"/>
              <a:t>globales </a:t>
            </a:r>
          </a:p>
          <a:p>
            <a:pPr lvl="1"/>
            <a:r>
              <a:rPr lang="es-ES" b="1" dirty="0" err="1" smtClean="0"/>
              <a:t>Infinity</a:t>
            </a:r>
            <a:r>
              <a:rPr lang="es-ES" dirty="0" smtClean="0"/>
              <a:t>: valor </a:t>
            </a:r>
            <a:r>
              <a:rPr lang="es-ES" dirty="0"/>
              <a:t>numérico que representa el </a:t>
            </a:r>
            <a:r>
              <a:rPr lang="es-ES" dirty="0" smtClean="0"/>
              <a:t>infinito</a:t>
            </a:r>
          </a:p>
          <a:p>
            <a:pPr lvl="1"/>
            <a:r>
              <a:rPr lang="es-ES" b="1" dirty="0" err="1" smtClean="0"/>
              <a:t>NaN</a:t>
            </a:r>
            <a:r>
              <a:rPr lang="es-ES" dirty="0" smtClean="0"/>
              <a:t>: valor </a:t>
            </a:r>
            <a:r>
              <a:rPr lang="es-ES" dirty="0"/>
              <a:t>que no es un número ("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") </a:t>
            </a:r>
            <a:r>
              <a:rPr lang="es-ES" dirty="0" err="1" smtClean="0"/>
              <a:t>Number.NaN</a:t>
            </a:r>
            <a:endParaRPr lang="es-ES" dirty="0" smtClean="0"/>
          </a:p>
          <a:p>
            <a:pPr lvl="1"/>
            <a:r>
              <a:rPr lang="es-ES" b="1" dirty="0" err="1"/>
              <a:t>u</a:t>
            </a:r>
            <a:r>
              <a:rPr lang="es-ES" b="1" dirty="0" err="1" smtClean="0"/>
              <a:t>ndefined</a:t>
            </a:r>
            <a:r>
              <a:rPr lang="es-ES" dirty="0" smtClean="0"/>
              <a:t>: una </a:t>
            </a:r>
            <a:r>
              <a:rPr lang="es-ES" dirty="0"/>
              <a:t>variable que no tiene asignado un </a:t>
            </a:r>
            <a:r>
              <a:rPr lang="es-ES" dirty="0" smtClean="0"/>
              <a:t>valor</a:t>
            </a:r>
          </a:p>
          <a:p>
            <a:pPr marL="402336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variable; 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(variable===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{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en este caso variable está indefinida 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9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78098"/>
          </a:xfrm>
        </p:spPr>
        <p:txBody>
          <a:bodyPr/>
          <a:lstStyle/>
          <a:p>
            <a:r>
              <a:rPr lang="es-ES" dirty="0" smtClean="0"/>
              <a:t>Global: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196752"/>
            <a:ext cx="7746064" cy="5253211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err="1" smtClean="0"/>
              <a:t>eval</a:t>
            </a:r>
            <a:r>
              <a:rPr lang="es-ES" b="1" dirty="0" smtClean="0"/>
              <a:t>(</a:t>
            </a:r>
            <a:r>
              <a:rPr lang="es-ES" b="1" dirty="0" err="1" smtClean="0"/>
              <a:t>string</a:t>
            </a:r>
            <a:r>
              <a:rPr lang="es-ES" b="1" dirty="0" smtClean="0"/>
              <a:t>)</a:t>
            </a:r>
            <a:r>
              <a:rPr lang="es-ES" dirty="0" smtClean="0"/>
              <a:t>: </a:t>
            </a:r>
            <a:r>
              <a:rPr lang="es-ES" dirty="0" err="1" smtClean="0"/>
              <a:t>Evalua</a:t>
            </a:r>
            <a:r>
              <a:rPr lang="es-ES" dirty="0" smtClean="0"/>
              <a:t> </a:t>
            </a:r>
            <a:r>
              <a:rPr lang="es-ES" dirty="0"/>
              <a:t>una cadena de texto como si fuera un programa </a:t>
            </a:r>
            <a:r>
              <a:rPr lang="es-ES" dirty="0" smtClean="0"/>
              <a:t>JavaScript</a:t>
            </a:r>
          </a:p>
          <a:p>
            <a:r>
              <a:rPr lang="es-ES" b="1" dirty="0" err="1"/>
              <a:t>p</a:t>
            </a:r>
            <a:r>
              <a:rPr lang="es-ES" b="1" dirty="0" err="1" smtClean="0"/>
              <a:t>arseInt</a:t>
            </a:r>
            <a:r>
              <a:rPr lang="es-ES" b="1" dirty="0" smtClean="0"/>
              <a:t>(</a:t>
            </a:r>
            <a:r>
              <a:rPr lang="es-ES" b="1" dirty="0" err="1" smtClean="0"/>
              <a:t>string</a:t>
            </a:r>
            <a:r>
              <a:rPr lang="es-ES" b="1" dirty="0"/>
              <a:t>, </a:t>
            </a:r>
            <a:r>
              <a:rPr lang="es-ES" b="1" dirty="0" smtClean="0"/>
              <a:t>base)</a:t>
            </a:r>
            <a:r>
              <a:rPr lang="es-ES" dirty="0" smtClean="0"/>
              <a:t>:Convierte </a:t>
            </a:r>
            <a:r>
              <a:rPr lang="es-ES" dirty="0"/>
              <a:t>una cadena de texto a un número </a:t>
            </a:r>
            <a:r>
              <a:rPr lang="es-ES" dirty="0" smtClean="0"/>
              <a:t>entero</a:t>
            </a:r>
          </a:p>
          <a:p>
            <a:pPr lvl="1"/>
            <a:r>
              <a:rPr lang="es-ES" dirty="0" smtClean="0"/>
              <a:t>base </a:t>
            </a:r>
            <a:r>
              <a:rPr lang="es-ES" dirty="0"/>
              <a:t>indica el sistema de numeración (2..36) (si no se indica se puede derivar del inicio del </a:t>
            </a:r>
            <a:r>
              <a:rPr lang="es-ES" dirty="0" err="1"/>
              <a:t>string</a:t>
            </a:r>
            <a:r>
              <a:rPr lang="es-ES" dirty="0"/>
              <a:t> ("0x" </a:t>
            </a:r>
            <a:r>
              <a:rPr lang="es-ES" dirty="0" err="1"/>
              <a:t>hex</a:t>
            </a:r>
            <a:r>
              <a:rPr lang="es-ES" dirty="0"/>
              <a:t>, "0" octal, o </a:t>
            </a:r>
            <a:r>
              <a:rPr lang="es-ES" dirty="0" smtClean="0"/>
              <a:t>decimal)</a:t>
            </a:r>
          </a:p>
          <a:p>
            <a:pPr lvl="1"/>
            <a:r>
              <a:rPr lang="es-ES" dirty="0" smtClean="0"/>
              <a:t>Si </a:t>
            </a:r>
            <a:r>
              <a:rPr lang="es-ES" dirty="0"/>
              <a:t>no puede hacer la conversión devuelve </a:t>
            </a:r>
            <a:r>
              <a:rPr lang="es-ES" dirty="0" err="1" smtClean="0"/>
              <a:t>Number.NaN</a:t>
            </a:r>
            <a:endParaRPr lang="es-ES" dirty="0" smtClean="0"/>
          </a:p>
          <a:p>
            <a:r>
              <a:rPr lang="es-ES" b="1" dirty="0" err="1" smtClean="0"/>
              <a:t>parseFloat</a:t>
            </a:r>
            <a:r>
              <a:rPr lang="es-ES" b="1" dirty="0" smtClean="0"/>
              <a:t>(</a:t>
            </a:r>
            <a:r>
              <a:rPr lang="es-ES" b="1" dirty="0" err="1" smtClean="0"/>
              <a:t>string</a:t>
            </a:r>
            <a:r>
              <a:rPr lang="es-ES" b="1" dirty="0" smtClean="0"/>
              <a:t>)</a:t>
            </a:r>
            <a:r>
              <a:rPr lang="es-ES" dirty="0" smtClean="0"/>
              <a:t>:Convierte </a:t>
            </a:r>
            <a:r>
              <a:rPr lang="es-ES" dirty="0"/>
              <a:t>una cadena de texto a un </a:t>
            </a:r>
            <a:r>
              <a:rPr lang="es-ES" dirty="0" err="1" smtClean="0"/>
              <a:t>float</a:t>
            </a:r>
            <a:endParaRPr lang="es-ES" dirty="0" smtClean="0"/>
          </a:p>
          <a:p>
            <a:r>
              <a:rPr lang="es-ES" b="1" dirty="0" err="1" smtClean="0"/>
              <a:t>isNaN</a:t>
            </a:r>
            <a:r>
              <a:rPr lang="es-ES" b="1" dirty="0" smtClean="0"/>
              <a:t>(valor)</a:t>
            </a:r>
            <a:r>
              <a:rPr lang="es-ES" dirty="0" smtClean="0"/>
              <a:t>: Devuelve </a:t>
            </a:r>
            <a:r>
              <a:rPr lang="es-ES" dirty="0"/>
              <a:t>true si valor no es un número, false si lo </a:t>
            </a:r>
            <a:r>
              <a:rPr lang="es-ES" dirty="0" smtClean="0"/>
              <a:t>es</a:t>
            </a:r>
          </a:p>
          <a:p>
            <a:r>
              <a:rPr lang="es-ES" b="1" dirty="0" err="1" smtClean="0"/>
              <a:t>isFinite</a:t>
            </a:r>
            <a:r>
              <a:rPr lang="es-ES" b="1" dirty="0" smtClean="0"/>
              <a:t>(valor)</a:t>
            </a:r>
            <a:r>
              <a:rPr lang="es-ES" dirty="0" smtClean="0"/>
              <a:t>:Devuelve </a:t>
            </a:r>
            <a:r>
              <a:rPr lang="es-ES" dirty="0"/>
              <a:t>true si su argumento no es </a:t>
            </a:r>
            <a:r>
              <a:rPr lang="es-ES" dirty="0" err="1"/>
              <a:t>NaN</a:t>
            </a:r>
            <a:r>
              <a:rPr lang="es-ES" dirty="0"/>
              <a:t> o </a:t>
            </a:r>
            <a:r>
              <a:rPr lang="es-ES" dirty="0" err="1" smtClean="0"/>
              <a:t>Infinity</a:t>
            </a:r>
            <a:endParaRPr lang="es-ES" dirty="0" smtClean="0"/>
          </a:p>
          <a:p>
            <a:r>
              <a:rPr lang="es-ES" b="1" dirty="0" err="1" smtClean="0"/>
              <a:t>encodeURI</a:t>
            </a:r>
            <a:r>
              <a:rPr lang="es-ES" b="1" dirty="0" smtClean="0"/>
              <a:t>(</a:t>
            </a:r>
            <a:r>
              <a:rPr lang="es-ES" b="1" dirty="0" err="1" smtClean="0"/>
              <a:t>uri</a:t>
            </a:r>
            <a:r>
              <a:rPr lang="es-ES" b="1" dirty="0" smtClean="0"/>
              <a:t>)</a:t>
            </a:r>
            <a:r>
              <a:rPr lang="es-ES" dirty="0" smtClean="0"/>
              <a:t>: Codifica </a:t>
            </a:r>
            <a:r>
              <a:rPr lang="es-ES" dirty="0"/>
              <a:t>los caracteres especiales de una URI excepto , / ? : @ &amp; = + $ </a:t>
            </a:r>
            <a:r>
              <a:rPr lang="es-ES" dirty="0" smtClean="0"/>
              <a:t>#</a:t>
            </a:r>
          </a:p>
          <a:p>
            <a:pPr lvl="1"/>
            <a:r>
              <a:rPr lang="es-ES" dirty="0" smtClean="0"/>
              <a:t>Para </a:t>
            </a:r>
            <a:r>
              <a:rPr lang="es-ES" dirty="0"/>
              <a:t>codificar también estos se usa </a:t>
            </a:r>
            <a:r>
              <a:rPr lang="es-ES" dirty="0" err="1"/>
              <a:t>encodeURIComponent</a:t>
            </a:r>
            <a:r>
              <a:rPr lang="es-ES" dirty="0"/>
              <a:t>() </a:t>
            </a:r>
          </a:p>
          <a:p>
            <a:r>
              <a:rPr lang="es-ES" b="1" dirty="0" err="1" smtClean="0"/>
              <a:t>decodeURI</a:t>
            </a:r>
            <a:r>
              <a:rPr lang="es-ES" b="1" dirty="0" smtClean="0"/>
              <a:t>(</a:t>
            </a:r>
            <a:r>
              <a:rPr lang="es-ES" b="1" dirty="0" err="1" smtClean="0"/>
              <a:t>uri_codificada</a:t>
            </a:r>
            <a:r>
              <a:rPr lang="es-ES" b="1" dirty="0" smtClean="0"/>
              <a:t>):</a:t>
            </a:r>
            <a:r>
              <a:rPr lang="es-ES" dirty="0" smtClean="0"/>
              <a:t> </a:t>
            </a:r>
            <a:r>
              <a:rPr lang="es-ES" dirty="0"/>
              <a:t>Descodifica una URI codificada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Math</a:t>
            </a:r>
            <a:r>
              <a:rPr lang="es-ES" dirty="0" smtClean="0"/>
              <a:t>: propiedades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093494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/>
              <a:t>Math.E</a:t>
            </a:r>
            <a:r>
              <a:rPr lang="es-ES" dirty="0" smtClean="0"/>
              <a:t>: número e</a:t>
            </a:r>
          </a:p>
          <a:p>
            <a:r>
              <a:rPr lang="es-ES" dirty="0" err="1"/>
              <a:t>Math.PI</a:t>
            </a:r>
            <a:endParaRPr lang="es-ES" dirty="0"/>
          </a:p>
          <a:p>
            <a:r>
              <a:rPr lang="es-ES" dirty="0" smtClean="0"/>
              <a:t>Math.LN2: logaritmo natural de 2</a:t>
            </a:r>
          </a:p>
          <a:p>
            <a:r>
              <a:rPr lang="es-ES" dirty="0" smtClean="0"/>
              <a:t>Math.LN10: logaritmo natural de 10</a:t>
            </a:r>
          </a:p>
          <a:p>
            <a:r>
              <a:rPr lang="es-ES" dirty="0" smtClean="0"/>
              <a:t>Math.SQRT2</a:t>
            </a:r>
          </a:p>
          <a:p>
            <a:r>
              <a:rPr lang="es-ES" dirty="0"/>
              <a:t>Math.LOG2E   </a:t>
            </a:r>
            <a:endParaRPr lang="es-ES" dirty="0" smtClean="0"/>
          </a:p>
          <a:p>
            <a:r>
              <a:rPr lang="es-ES" dirty="0" smtClean="0"/>
              <a:t>Math.LOG10E</a:t>
            </a:r>
            <a:r>
              <a:rPr lang="es-ES" dirty="0"/>
              <a:t> </a:t>
            </a:r>
          </a:p>
          <a:p>
            <a:r>
              <a:rPr lang="es-ES" dirty="0" smtClean="0"/>
              <a:t>Etc.</a:t>
            </a:r>
            <a:r>
              <a:rPr lang="es-ES" dirty="0"/>
              <a:t> </a:t>
            </a:r>
            <a:endParaRPr lang="es-ES" dirty="0" smtClean="0"/>
          </a:p>
          <a:p>
            <a:pPr marL="82296" indent="0">
              <a:buNone/>
            </a:pPr>
            <a:endParaRPr lang="es-ES" dirty="0" smtClean="0"/>
          </a:p>
          <a:p>
            <a:pPr marL="82296" indent="0">
              <a:buNone/>
            </a:pPr>
            <a:r>
              <a:rPr lang="es-ES" dirty="0" smtClean="0"/>
              <a:t>Ejercicio: Visualizar en la consola del navegador el valor de las propiedades anteriores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02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es-ES" dirty="0" err="1" smtClean="0"/>
              <a:t>Math</a:t>
            </a:r>
            <a:r>
              <a:rPr lang="es-ES" dirty="0" smtClean="0"/>
              <a:t>: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980728"/>
            <a:ext cx="7498080" cy="547260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Funciones trigonométricas (devuelven ángulos en radianes)</a:t>
            </a:r>
          </a:p>
          <a:p>
            <a:pPr lvl="1"/>
            <a:r>
              <a:rPr lang="es-ES" dirty="0" err="1" smtClean="0"/>
              <a:t>Math.sin</a:t>
            </a:r>
            <a:r>
              <a:rPr lang="es-ES" dirty="0" smtClean="0"/>
              <a:t>(x): </a:t>
            </a:r>
            <a:r>
              <a:rPr lang="es-ES" dirty="0"/>
              <a:t>Devuelve el seno de un número.</a:t>
            </a:r>
            <a:endParaRPr lang="es-ES" dirty="0" smtClean="0"/>
          </a:p>
          <a:p>
            <a:pPr lvl="1"/>
            <a:r>
              <a:rPr lang="es-ES" dirty="0" err="1" smtClean="0"/>
              <a:t>Math.cos</a:t>
            </a:r>
            <a:r>
              <a:rPr lang="es-ES" dirty="0" smtClean="0"/>
              <a:t>(x): Devuelve el coseno de un número</a:t>
            </a:r>
          </a:p>
          <a:p>
            <a:pPr lvl="1"/>
            <a:r>
              <a:rPr lang="es-ES" dirty="0" err="1" smtClean="0"/>
              <a:t>Math.tan</a:t>
            </a:r>
            <a:r>
              <a:rPr lang="es-ES" dirty="0" smtClean="0"/>
              <a:t>(x):</a:t>
            </a:r>
            <a:r>
              <a:rPr lang="es-ES" dirty="0"/>
              <a:t>Devuelve la tangente de un número.</a:t>
            </a:r>
            <a:endParaRPr lang="es-ES" dirty="0" smtClean="0"/>
          </a:p>
          <a:p>
            <a:pPr lvl="1"/>
            <a:r>
              <a:rPr lang="es-ES" dirty="0" err="1" smtClean="0"/>
              <a:t>Math.asin</a:t>
            </a:r>
            <a:r>
              <a:rPr lang="es-ES" dirty="0" smtClean="0"/>
              <a:t>(x): Devuelve el arco seno de un número</a:t>
            </a:r>
          </a:p>
          <a:p>
            <a:pPr lvl="1"/>
            <a:r>
              <a:rPr lang="es-ES" dirty="0" err="1" smtClean="0"/>
              <a:t>Math.acos</a:t>
            </a:r>
            <a:r>
              <a:rPr lang="es-ES" dirty="0" smtClean="0"/>
              <a:t>(x): Devuelve el arco coseno de un números</a:t>
            </a:r>
          </a:p>
          <a:p>
            <a:pPr lvl="1"/>
            <a:r>
              <a:rPr lang="es-ES" dirty="0" err="1" smtClean="0"/>
              <a:t>Math.atan</a:t>
            </a:r>
            <a:r>
              <a:rPr lang="es-ES" dirty="0" smtClean="0"/>
              <a:t>(x): Devuelve el arco tangente de un número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868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es-ES" dirty="0" err="1" smtClean="0"/>
              <a:t>Math</a:t>
            </a:r>
            <a:r>
              <a:rPr lang="es-ES" dirty="0" smtClean="0"/>
              <a:t>: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052736"/>
            <a:ext cx="7488832" cy="5195664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Math.abs</a:t>
            </a:r>
            <a:r>
              <a:rPr lang="es-ES" sz="2400" dirty="0" smtClean="0"/>
              <a:t>(x):</a:t>
            </a:r>
            <a:r>
              <a:rPr lang="es-ES" sz="2400" dirty="0"/>
              <a:t>Devuelve el valor absoluto de un número</a:t>
            </a:r>
            <a:r>
              <a:rPr lang="es-ES" sz="2400" dirty="0" smtClean="0"/>
              <a:t>.</a:t>
            </a:r>
          </a:p>
          <a:p>
            <a:pPr marL="603504" lvl="2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(-4)=4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 err="1" smtClean="0"/>
              <a:t>Math.cbrt</a:t>
            </a:r>
            <a:r>
              <a:rPr lang="es-ES" sz="2400" dirty="0" smtClean="0"/>
              <a:t>(x): </a:t>
            </a:r>
            <a:r>
              <a:rPr lang="es-ES" sz="2400" dirty="0"/>
              <a:t>Devuelve la raíz cúbica de un número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Math.ceil</a:t>
            </a:r>
            <a:r>
              <a:rPr lang="es-ES" sz="2400" dirty="0" smtClean="0"/>
              <a:t>(x): </a:t>
            </a:r>
            <a:r>
              <a:rPr lang="es-ES" sz="2400" dirty="0"/>
              <a:t>Devuelve el entero más pequeño mayor o igual que un número</a:t>
            </a:r>
            <a:r>
              <a:rPr lang="es-ES" sz="2400" dirty="0" smtClean="0"/>
              <a:t>.</a:t>
            </a:r>
          </a:p>
          <a:p>
            <a:pPr marL="603504" lvl="2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(32.89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)=33</a:t>
            </a:r>
          </a:p>
          <a:p>
            <a:pPr marL="603504" lvl="2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(32.11)=33</a:t>
            </a:r>
          </a:p>
          <a:p>
            <a:r>
              <a:rPr lang="es-ES" sz="2400" dirty="0" err="1" smtClean="0"/>
              <a:t>Math.floor</a:t>
            </a:r>
            <a:r>
              <a:rPr lang="es-ES" sz="2400" dirty="0" smtClean="0"/>
              <a:t>(x):Devuelve el mayor entero menor que o igual a un número.</a:t>
            </a:r>
          </a:p>
          <a:p>
            <a:pPr marL="603504" lvl="2" indent="0">
              <a:spcBef>
                <a:spcPts val="0"/>
              </a:spcBef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(32.89) = 32</a:t>
            </a:r>
          </a:p>
          <a:p>
            <a:pPr marL="603504" lvl="2" indent="0">
              <a:spcBef>
                <a:spcPts val="0"/>
              </a:spcBef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(32.11) = 32</a:t>
            </a:r>
          </a:p>
          <a:p>
            <a:r>
              <a:rPr lang="es-ES" sz="2400" dirty="0" err="1" smtClean="0"/>
              <a:t>Math.fround</a:t>
            </a:r>
            <a:r>
              <a:rPr lang="es-ES" sz="2400" dirty="0" smtClean="0"/>
              <a:t>(x):</a:t>
            </a:r>
            <a:r>
              <a:rPr lang="es-ES" sz="2400" dirty="0"/>
              <a:t>Devuelve la representación flotante de precisión simple </a:t>
            </a:r>
            <a:r>
              <a:rPr lang="es-ES" sz="2400" dirty="0" smtClean="0"/>
              <a:t>más </a:t>
            </a:r>
            <a:r>
              <a:rPr lang="es-ES" sz="2400" dirty="0"/>
              <a:t>cercana de un número</a:t>
            </a:r>
            <a:r>
              <a:rPr lang="es-ES" sz="2400" dirty="0" smtClean="0"/>
              <a:t>.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Math.fround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(32.90888)=32.908878326416016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333" y="116632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Math</a:t>
            </a:r>
            <a:r>
              <a:rPr lang="es-ES" dirty="0" smtClean="0"/>
              <a:t>: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312" y="764704"/>
            <a:ext cx="7818072" cy="5904656"/>
          </a:xfrm>
        </p:spPr>
        <p:txBody>
          <a:bodyPr>
            <a:normAutofit fontScale="40000" lnSpcReduction="20000"/>
          </a:bodyPr>
          <a:lstStyle/>
          <a:p>
            <a:r>
              <a:rPr lang="es-ES" sz="7000" dirty="0" err="1" smtClean="0"/>
              <a:t>Math.pow</a:t>
            </a:r>
            <a:r>
              <a:rPr lang="es-ES" sz="7000" dirty="0" smtClean="0"/>
              <a:t>(</a:t>
            </a:r>
            <a:r>
              <a:rPr lang="es-ES" sz="7000" dirty="0" err="1" smtClean="0"/>
              <a:t>x,y</a:t>
            </a:r>
            <a:r>
              <a:rPr lang="es-ES" sz="7000" dirty="0" smtClean="0"/>
              <a:t>): calcula la potencia (x base, y exponente)</a:t>
            </a:r>
          </a:p>
          <a:p>
            <a:pPr marL="813816" lvl="3" indent="0">
              <a:buNone/>
            </a:pPr>
            <a:r>
              <a:rPr lang="es-E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s-E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(3,2) //devuelve 9</a:t>
            </a:r>
          </a:p>
          <a:p>
            <a:r>
              <a:rPr lang="es-ES" sz="7000" dirty="0" err="1" smtClean="0"/>
              <a:t>Math.random</a:t>
            </a:r>
            <a:r>
              <a:rPr lang="es-ES" sz="7000" dirty="0" smtClean="0"/>
              <a:t>(): </a:t>
            </a:r>
            <a:r>
              <a:rPr lang="es-ES" sz="7000" dirty="0"/>
              <a:t>Devuelve un número </a:t>
            </a:r>
            <a:r>
              <a:rPr lang="es-ES" sz="7000" dirty="0" err="1" smtClean="0"/>
              <a:t>pseudoaleatorio</a:t>
            </a:r>
            <a:r>
              <a:rPr lang="es-ES" sz="7000" dirty="0" smtClean="0"/>
              <a:t> </a:t>
            </a:r>
            <a:r>
              <a:rPr lang="es-ES" sz="7000" dirty="0"/>
              <a:t>entre 0 y 1</a:t>
            </a:r>
            <a:r>
              <a:rPr lang="es-ES" sz="7000" dirty="0" smtClean="0"/>
              <a:t>.</a:t>
            </a:r>
          </a:p>
          <a:p>
            <a:pPr marL="813816" lvl="3" indent="0">
              <a:buNone/>
            </a:pPr>
            <a:r>
              <a:rPr lang="es-E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s-E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//salida: 0.08402322722308986</a:t>
            </a:r>
          </a:p>
          <a:p>
            <a:r>
              <a:rPr lang="es-ES" sz="7000" dirty="0" err="1" smtClean="0"/>
              <a:t>Math.round</a:t>
            </a:r>
            <a:r>
              <a:rPr lang="es-ES" sz="7000" dirty="0" smtClean="0"/>
              <a:t>(x):</a:t>
            </a:r>
            <a:r>
              <a:rPr lang="es-ES" sz="7000" dirty="0"/>
              <a:t>Devuelve el valor de un número redondeado al número entero más cercano</a:t>
            </a:r>
            <a:r>
              <a:rPr lang="es-ES" sz="7000" dirty="0" smtClean="0"/>
              <a:t>.</a:t>
            </a:r>
          </a:p>
          <a:p>
            <a:pPr marL="813816" lvl="3" indent="0">
              <a:buNone/>
            </a:pPr>
            <a:r>
              <a:rPr lang="es-E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s-E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(3.5) // devuelve 4</a:t>
            </a:r>
          </a:p>
          <a:p>
            <a:pPr marL="813816" lvl="3" indent="0">
              <a:buNone/>
            </a:pPr>
            <a:r>
              <a:rPr lang="es-E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s-E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(3.499) //devuelve 3</a:t>
            </a:r>
          </a:p>
          <a:p>
            <a:r>
              <a:rPr lang="es-ES" sz="7000" dirty="0" err="1" smtClean="0"/>
              <a:t>Math.sign</a:t>
            </a:r>
            <a:r>
              <a:rPr lang="es-ES" sz="7000" dirty="0" smtClean="0"/>
              <a:t>(x):</a:t>
            </a:r>
            <a:r>
              <a:rPr lang="es-ES" sz="7000" dirty="0"/>
              <a:t>Devuelve el signo de la x, que indica si x es positivo, negativo o cero</a:t>
            </a:r>
            <a:r>
              <a:rPr lang="es-ES" sz="7000" dirty="0" smtClean="0"/>
              <a:t>.</a:t>
            </a:r>
          </a:p>
          <a:p>
            <a:pPr marL="813816" lvl="3" indent="0">
              <a:buNone/>
            </a:pPr>
            <a:r>
              <a:rPr lang="es-E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Math.sign</a:t>
            </a:r>
            <a:r>
              <a:rPr lang="es-E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(34</a:t>
            </a:r>
            <a:r>
              <a:rPr lang="es-E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 devuelve 1si el número es positivo</a:t>
            </a:r>
          </a:p>
          <a:p>
            <a:pPr marL="813816" lvl="3" indent="0">
              <a:buNone/>
            </a:pPr>
            <a:r>
              <a:rPr lang="es-E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Math.sign</a:t>
            </a:r>
            <a:r>
              <a:rPr lang="es-E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(-4</a:t>
            </a:r>
            <a:r>
              <a:rPr lang="es-E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 -1</a:t>
            </a:r>
          </a:p>
          <a:p>
            <a:r>
              <a:rPr lang="es-ES" sz="7000" dirty="0" err="1" smtClean="0"/>
              <a:t>Math.trunc</a:t>
            </a:r>
            <a:r>
              <a:rPr lang="es-ES" sz="7000" dirty="0" smtClean="0"/>
              <a:t>(x):</a:t>
            </a:r>
            <a:r>
              <a:rPr lang="es-ES" sz="7000" dirty="0"/>
              <a:t>Devuelve la parte entera del número x, la eliminación de los dígitos fraccionarios</a:t>
            </a:r>
            <a:r>
              <a:rPr lang="es-ES" sz="7000" dirty="0" smtClean="0"/>
              <a:t>.</a:t>
            </a:r>
          </a:p>
          <a:p>
            <a:pPr marL="813816" lvl="3" indent="0">
              <a:buNone/>
            </a:pPr>
            <a:r>
              <a:rPr lang="es-E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Math.trunc</a:t>
            </a:r>
            <a:r>
              <a:rPr lang="es-E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(4,003</a:t>
            </a:r>
            <a:r>
              <a:rPr lang="es-E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 devuelve 4</a:t>
            </a:r>
          </a:p>
          <a:p>
            <a:pPr marL="813816" lvl="3" indent="0">
              <a:buNone/>
            </a:pPr>
            <a:r>
              <a:rPr lang="es-E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Math.trunc</a:t>
            </a:r>
            <a:r>
              <a:rPr lang="es-E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(4,9993)// devuelve 4</a:t>
            </a:r>
          </a:p>
          <a:p>
            <a:pPr marL="82296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4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s-ES" dirty="0" err="1" smtClean="0"/>
              <a:t>Number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890080" cy="5051648"/>
          </a:xfrm>
        </p:spPr>
        <p:txBody>
          <a:bodyPr>
            <a:noAutofit/>
          </a:bodyPr>
          <a:lstStyle/>
          <a:p>
            <a:r>
              <a:rPr lang="es-ES" sz="2400" b="1" dirty="0" err="1" smtClean="0"/>
              <a:t>Number</a:t>
            </a:r>
            <a:r>
              <a:rPr lang="es-ES" sz="2400" dirty="0" smtClean="0"/>
              <a:t> </a:t>
            </a:r>
            <a:r>
              <a:rPr lang="es-ES" sz="2400" dirty="0"/>
              <a:t>contiene propiedades que nos indican el rango de números soportados en el </a:t>
            </a:r>
            <a:r>
              <a:rPr lang="es-ES" sz="2400" dirty="0" smtClean="0"/>
              <a:t>lenguaje. </a:t>
            </a:r>
          </a:p>
          <a:p>
            <a:r>
              <a:rPr lang="es-ES" sz="2400" dirty="0" smtClean="0"/>
              <a:t>El </a:t>
            </a:r>
            <a:r>
              <a:rPr lang="es-ES" sz="2400" dirty="0"/>
              <a:t>número más alto es 1.79E + 308; el número más bajo es 2.22E-308. </a:t>
            </a:r>
            <a:endParaRPr lang="es-ES" sz="2400" dirty="0" smtClean="0"/>
          </a:p>
          <a:p>
            <a:r>
              <a:rPr lang="es-ES" sz="2400" dirty="0" smtClean="0"/>
              <a:t>Un </a:t>
            </a:r>
            <a:r>
              <a:rPr lang="es-ES" sz="2400" dirty="0"/>
              <a:t>número mayor que el número más alto, será considerado como infinito positivo, y si es más pequeño que el número más bajo, será considerado infinito negativo.</a:t>
            </a:r>
          </a:p>
          <a:p>
            <a:r>
              <a:rPr lang="es-ES" sz="2400" dirty="0"/>
              <a:t>Los números y sus valores están definidos internamente en JavaScript, como valores de doble precisión y de 64 bits.</a:t>
            </a:r>
          </a:p>
          <a:p>
            <a:r>
              <a:rPr lang="es-ES" sz="2400" dirty="0"/>
              <a:t>El objeto </a:t>
            </a:r>
            <a:r>
              <a:rPr lang="es-ES" sz="2400" b="1" dirty="0" err="1"/>
              <a:t>Number</a:t>
            </a:r>
            <a:r>
              <a:rPr lang="es-ES" sz="2400" dirty="0"/>
              <a:t>, es un objeto envoltorio para valores numéricos primitivos.</a:t>
            </a:r>
          </a:p>
          <a:p>
            <a:r>
              <a:rPr lang="es-ES" sz="2400" dirty="0"/>
              <a:t>Los objetos </a:t>
            </a:r>
            <a:r>
              <a:rPr lang="es-ES" sz="2400" b="1" dirty="0" err="1"/>
              <a:t>Number</a:t>
            </a:r>
            <a:r>
              <a:rPr lang="es-ES" sz="2400" dirty="0"/>
              <a:t> son creados con </a:t>
            </a:r>
            <a:r>
              <a:rPr lang="es-ES" sz="2400" b="1" dirty="0"/>
              <a:t>new </a:t>
            </a:r>
            <a:r>
              <a:rPr lang="es-ES" sz="2400" b="1" dirty="0" err="1"/>
              <a:t>Number</a:t>
            </a:r>
            <a:r>
              <a:rPr lang="es-ES" sz="2400" b="1" dirty="0" smtClean="0"/>
              <a:t>()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91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Number</a:t>
            </a:r>
            <a:r>
              <a:rPr lang="es-ES" dirty="0" smtClean="0"/>
              <a:t>: Propiedades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933528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err="1" smtClean="0"/>
              <a:t>Number.MAX_VALUE</a:t>
            </a:r>
            <a:r>
              <a:rPr lang="en-US" sz="4400" dirty="0" smtClean="0"/>
              <a:t>:  el </a:t>
            </a:r>
            <a:r>
              <a:rPr lang="en-US" sz="4400" dirty="0" err="1" smtClean="0"/>
              <a:t>número</a:t>
            </a:r>
            <a:r>
              <a:rPr lang="en-US" sz="4400" dirty="0" smtClean="0"/>
              <a:t> </a:t>
            </a:r>
            <a:r>
              <a:rPr lang="en-US" sz="4400" dirty="0" err="1" smtClean="0"/>
              <a:t>positivo</a:t>
            </a:r>
            <a:r>
              <a:rPr lang="en-US" sz="4400" dirty="0" smtClean="0"/>
              <a:t> </a:t>
            </a:r>
            <a:r>
              <a:rPr lang="en-US" sz="4400" dirty="0" err="1" smtClean="0"/>
              <a:t>más</a:t>
            </a:r>
            <a:r>
              <a:rPr lang="en-US" sz="4400" dirty="0" smtClean="0"/>
              <a:t> largo representable</a:t>
            </a:r>
          </a:p>
          <a:p>
            <a:r>
              <a:rPr lang="en-US" sz="4400" dirty="0" err="1" smtClean="0"/>
              <a:t>Number.MIN_VALUE</a:t>
            </a:r>
            <a:r>
              <a:rPr lang="en-US" sz="4400" dirty="0"/>
              <a:t>: el </a:t>
            </a:r>
            <a:r>
              <a:rPr lang="en-US" sz="4400" dirty="0" err="1"/>
              <a:t>número</a:t>
            </a:r>
            <a:r>
              <a:rPr lang="en-US" sz="4400" dirty="0"/>
              <a:t> </a:t>
            </a:r>
            <a:r>
              <a:rPr lang="en-US" sz="4400" dirty="0" err="1" smtClean="0"/>
              <a:t>negativo</a:t>
            </a:r>
            <a:r>
              <a:rPr lang="en-US" sz="4400" dirty="0" smtClean="0"/>
              <a:t> </a:t>
            </a:r>
            <a:r>
              <a:rPr lang="en-US" sz="4400" dirty="0" err="1"/>
              <a:t>más</a:t>
            </a:r>
            <a:r>
              <a:rPr lang="en-US" sz="4400" dirty="0"/>
              <a:t> largo </a:t>
            </a:r>
            <a:r>
              <a:rPr lang="en-US" sz="4400" dirty="0" smtClean="0"/>
              <a:t>representable</a:t>
            </a:r>
          </a:p>
          <a:p>
            <a:r>
              <a:rPr lang="en-US" sz="4400" dirty="0" err="1" smtClean="0"/>
              <a:t>Number.NaN</a:t>
            </a:r>
            <a:r>
              <a:rPr lang="en-US" sz="4400" dirty="0" smtClean="0"/>
              <a:t>: </a:t>
            </a:r>
            <a:r>
              <a:rPr lang="en-US" sz="4400" i="1" dirty="0" smtClean="0"/>
              <a:t>Not A Number</a:t>
            </a:r>
            <a:r>
              <a:rPr lang="en-US" sz="4400" dirty="0" smtClean="0"/>
              <a:t> valor</a:t>
            </a:r>
          </a:p>
          <a:p>
            <a:r>
              <a:rPr lang="en-US" sz="4400" dirty="0" err="1" smtClean="0"/>
              <a:t>Number.NEGATIVE_INFINITY</a:t>
            </a:r>
            <a:r>
              <a:rPr lang="en-US" sz="4400" dirty="0" smtClean="0"/>
              <a:t>: </a:t>
            </a:r>
            <a:r>
              <a:rPr lang="en-US" sz="4400" dirty="0" err="1" smtClean="0"/>
              <a:t>Representa</a:t>
            </a:r>
            <a:r>
              <a:rPr lang="en-US" sz="4400" dirty="0" smtClean="0"/>
              <a:t> el </a:t>
            </a:r>
            <a:r>
              <a:rPr lang="en-US" sz="4400" dirty="0" err="1" smtClean="0"/>
              <a:t>infinito</a:t>
            </a:r>
            <a:r>
              <a:rPr lang="en-US" sz="4400" dirty="0" smtClean="0"/>
              <a:t> </a:t>
            </a:r>
            <a:r>
              <a:rPr lang="en-US" sz="4400" dirty="0" err="1" smtClean="0"/>
              <a:t>negativo</a:t>
            </a:r>
            <a:r>
              <a:rPr lang="en-US" sz="4400" dirty="0" smtClean="0"/>
              <a:t> (overflow)</a:t>
            </a:r>
          </a:p>
          <a:p>
            <a:r>
              <a:rPr lang="en-US" sz="4400" dirty="0" err="1" smtClean="0"/>
              <a:t>Number.POSITIVE_INFINITY</a:t>
            </a:r>
            <a:r>
              <a:rPr lang="en-US" sz="4400" dirty="0" smtClean="0"/>
              <a:t>: </a:t>
            </a:r>
            <a:r>
              <a:rPr lang="en-US" sz="4400" dirty="0" err="1" smtClean="0"/>
              <a:t>Representa</a:t>
            </a:r>
            <a:r>
              <a:rPr lang="en-US" sz="4400" dirty="0" smtClean="0"/>
              <a:t> el </a:t>
            </a:r>
            <a:r>
              <a:rPr lang="en-US" sz="4400" dirty="0" err="1" smtClean="0"/>
              <a:t>infinito</a:t>
            </a:r>
            <a:r>
              <a:rPr lang="en-US" sz="4400" dirty="0" smtClean="0"/>
              <a:t> </a:t>
            </a:r>
            <a:r>
              <a:rPr lang="en-US" sz="4400" dirty="0" err="1" smtClean="0"/>
              <a:t>positivo</a:t>
            </a:r>
            <a:r>
              <a:rPr lang="en-US" sz="4400" dirty="0" smtClean="0"/>
              <a:t> (overflow)</a:t>
            </a:r>
          </a:p>
          <a:p>
            <a:r>
              <a:rPr lang="en-US" sz="4400" dirty="0" smtClean="0"/>
              <a:t>Prototype: </a:t>
            </a:r>
            <a:r>
              <a:rPr lang="en-US" sz="4400" dirty="0" err="1" smtClean="0"/>
              <a:t>Permite</a:t>
            </a:r>
            <a:r>
              <a:rPr lang="en-US" sz="4400" dirty="0" smtClean="0"/>
              <a:t> </a:t>
            </a:r>
            <a:r>
              <a:rPr lang="en-US" sz="4400" dirty="0" err="1" smtClean="0"/>
              <a:t>añadir</a:t>
            </a:r>
            <a:r>
              <a:rPr lang="en-US" sz="4400" dirty="0" smtClean="0"/>
              <a:t> </a:t>
            </a:r>
            <a:r>
              <a:rPr lang="en-US" sz="4400" dirty="0" err="1" smtClean="0"/>
              <a:t>propiedades</a:t>
            </a:r>
            <a:r>
              <a:rPr lang="en-US" sz="4400" dirty="0" smtClean="0"/>
              <a:t> y </a:t>
            </a:r>
            <a:r>
              <a:rPr lang="en-US" sz="4400" dirty="0" err="1" smtClean="0"/>
              <a:t>métodos</a:t>
            </a:r>
            <a:r>
              <a:rPr lang="en-US" sz="4400" dirty="0" smtClean="0"/>
              <a:t> a un </a:t>
            </a:r>
            <a:r>
              <a:rPr lang="en-US" sz="4400" dirty="0" err="1" smtClean="0"/>
              <a:t>objeto</a:t>
            </a:r>
            <a:endParaRPr lang="en-US" sz="4400" dirty="0" smtClean="0"/>
          </a:p>
          <a:p>
            <a:pPr marL="82296" indent="0">
              <a:buNone/>
            </a:pPr>
            <a:endParaRPr lang="en-US" sz="3600" dirty="0" smtClean="0"/>
          </a:p>
          <a:p>
            <a:pPr marL="82296" indent="0">
              <a:buNone/>
            </a:pPr>
            <a:r>
              <a:rPr lang="en-US" sz="2600" dirty="0" err="1" smtClean="0"/>
              <a:t>Más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información</a:t>
            </a:r>
            <a:r>
              <a:rPr lang="en-US" sz="2600" dirty="0" smtClean="0"/>
              <a:t> </a:t>
            </a:r>
            <a:r>
              <a:rPr lang="en-US" sz="2600" dirty="0" err="1" smtClean="0"/>
              <a:t>sobre</a:t>
            </a:r>
            <a:r>
              <a:rPr lang="en-US" sz="2600" dirty="0" smtClean="0"/>
              <a:t> las </a:t>
            </a:r>
            <a:r>
              <a:rPr lang="en-US" sz="2600" dirty="0" err="1" smtClean="0"/>
              <a:t>propiedades</a:t>
            </a:r>
            <a:r>
              <a:rPr lang="en-US" sz="2600" dirty="0" smtClean="0"/>
              <a:t> de Number:</a:t>
            </a:r>
          </a:p>
          <a:p>
            <a:pPr>
              <a:buFontTx/>
              <a:buChar char="-"/>
            </a:pP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developer.mozilla.org/en-US/docs/Web/JavaScript/Reference/Global_Objects/Number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/>
              <a:t>https://www.w3schools.com/jsref/jsref_obj_number.asp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50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78098"/>
          </a:xfrm>
        </p:spPr>
        <p:txBody>
          <a:bodyPr/>
          <a:lstStyle/>
          <a:p>
            <a:r>
              <a:rPr lang="es-ES" dirty="0" err="1" smtClean="0"/>
              <a:t>Number</a:t>
            </a:r>
            <a:r>
              <a:rPr lang="es-ES" dirty="0" smtClean="0"/>
              <a:t>: propiedades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18457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Number.parseFloat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Number.parseInt</a:t>
            </a:r>
            <a:r>
              <a:rPr lang="en-US" dirty="0" smtClean="0"/>
              <a:t>()</a:t>
            </a:r>
          </a:p>
          <a:p>
            <a:pPr marL="82296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("1111",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2,16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=&gt;15</a:t>
            </a:r>
          </a:p>
          <a:p>
            <a:r>
              <a:rPr lang="en-US" dirty="0" err="1" smtClean="0"/>
              <a:t>Number.isNaN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Number.isFinite</a:t>
            </a:r>
            <a:r>
              <a:rPr lang="en-US" dirty="0" smtClean="0"/>
              <a:t>():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valor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valor </a:t>
            </a:r>
            <a:r>
              <a:rPr lang="en-US" dirty="0" err="1" smtClean="0"/>
              <a:t>finito</a:t>
            </a:r>
            <a:endParaRPr lang="en-US" dirty="0" smtClean="0"/>
          </a:p>
          <a:p>
            <a:r>
              <a:rPr lang="en-US" dirty="0" err="1" smtClean="0"/>
              <a:t>Number.isInteger</a:t>
            </a:r>
            <a:r>
              <a:rPr lang="en-US" dirty="0" smtClean="0"/>
              <a:t>():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valor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integer</a:t>
            </a:r>
          </a:p>
          <a:p>
            <a:r>
              <a:rPr lang="en-US" dirty="0" err="1" smtClean="0"/>
              <a:t>Number.isSafeInteger</a:t>
            </a:r>
            <a:r>
              <a:rPr lang="en-US" dirty="0" smtClean="0"/>
              <a:t>():Un valor </a:t>
            </a:r>
            <a:r>
              <a:rPr lang="en-US" dirty="0" err="1" smtClean="0"/>
              <a:t>es</a:t>
            </a:r>
            <a:r>
              <a:rPr lang="en-US" dirty="0" smtClean="0"/>
              <a:t> safe Integer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y representable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rango</a:t>
            </a:r>
            <a:r>
              <a:rPr lang="en-US" dirty="0" smtClean="0"/>
              <a:t> </a:t>
            </a:r>
            <a:r>
              <a:rPr lang="es-ES" dirty="0" smtClean="0"/>
              <a:t>(</a:t>
            </a:r>
            <a:r>
              <a:rPr lang="es-ES" dirty="0"/>
              <a:t>−2</a:t>
            </a:r>
            <a:r>
              <a:rPr lang="es-ES" baseline="30000" dirty="0"/>
              <a:t>53</a:t>
            </a:r>
            <a:r>
              <a:rPr lang="es-ES" dirty="0"/>
              <a:t>, 2</a:t>
            </a:r>
            <a:r>
              <a:rPr lang="es-ES" baseline="30000" dirty="0"/>
              <a:t>53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Number.toExponential</a:t>
            </a:r>
            <a:r>
              <a:rPr lang="es-ES" dirty="0" smtClean="0"/>
              <a:t>(x):convierte un número as notación </a:t>
            </a:r>
            <a:r>
              <a:rPr lang="es-ES" dirty="0" smtClean="0"/>
              <a:t>exponencial</a:t>
            </a:r>
          </a:p>
          <a:p>
            <a:pPr marL="8229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Number(23.5).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toExponential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2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</TotalTime>
  <Words>1325</Words>
  <Application>Microsoft Office PowerPoint</Application>
  <PresentationFormat>Presentación en pantalla (4:3)</PresentationFormat>
  <Paragraphs>252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Calibri</vt:lpstr>
      <vt:lpstr>Courier New</vt:lpstr>
      <vt:lpstr>Gill Sans MT</vt:lpstr>
      <vt:lpstr>Verdana</vt:lpstr>
      <vt:lpstr>Wingdings 2</vt:lpstr>
      <vt:lpstr>Solsticio</vt:lpstr>
      <vt:lpstr>Objetos nativos de JavaScript I: Math, Number, Date, String</vt:lpstr>
      <vt:lpstr>Math</vt:lpstr>
      <vt:lpstr>Math: propiedades</vt:lpstr>
      <vt:lpstr>Math: métodos</vt:lpstr>
      <vt:lpstr>Math: métodos</vt:lpstr>
      <vt:lpstr>Math: métodos</vt:lpstr>
      <vt:lpstr>Number</vt:lpstr>
      <vt:lpstr>Number: Propiedades</vt:lpstr>
      <vt:lpstr>Number: propiedades</vt:lpstr>
      <vt:lpstr>Number:propiedades</vt:lpstr>
      <vt:lpstr>Date</vt:lpstr>
      <vt:lpstr>Date: métodos</vt:lpstr>
      <vt:lpstr>Date: métodos</vt:lpstr>
      <vt:lpstr>Date: métodos</vt:lpstr>
      <vt:lpstr>Boolean</vt:lpstr>
      <vt:lpstr>Error</vt:lpstr>
      <vt:lpstr>Error: try..catch</vt:lpstr>
      <vt:lpstr>Error: throw</vt:lpstr>
      <vt:lpstr>Error: finally</vt:lpstr>
      <vt:lpstr>String</vt:lpstr>
      <vt:lpstr>String: métodos</vt:lpstr>
      <vt:lpstr>String: métodos</vt:lpstr>
      <vt:lpstr>Global</vt:lpstr>
      <vt:lpstr>Global: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Consola JavaScript</dc:title>
  <dc:creator>conchi</dc:creator>
  <cp:lastModifiedBy>conchi</cp:lastModifiedBy>
  <cp:revision>89</cp:revision>
  <dcterms:created xsi:type="dcterms:W3CDTF">2017-09-22T12:37:45Z</dcterms:created>
  <dcterms:modified xsi:type="dcterms:W3CDTF">2019-10-28T15:14:28Z</dcterms:modified>
</cp:coreProperties>
</file>