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7" r:id="rId9"/>
    <p:sldId id="268" r:id="rId10"/>
    <p:sldId id="262" r:id="rId11"/>
    <p:sldId id="263" r:id="rId12"/>
    <p:sldId id="264" r:id="rId13"/>
    <p:sldId id="265" r:id="rId14"/>
    <p:sldId id="269" r:id="rId15"/>
    <p:sldId id="270" r:id="rId16"/>
    <p:sldId id="271" r:id="rId17"/>
    <p:sldId id="272" r:id="rId18"/>
    <p:sldId id="273" r:id="rId19"/>
    <p:sldId id="274" r:id="rId20"/>
    <p:sldId id="276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DA37D80-6434-44D0-A028-1B22A696006F}" styleName="Estilo claro 3 - Acento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Estilo claro 2 - Acent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740" autoAdjust="0"/>
    <p:restoredTop sz="94660"/>
  </p:normalViewPr>
  <p:slideViewPr>
    <p:cSldViewPr>
      <p:cViewPr varScale="1">
        <p:scale>
          <a:sx n="98" d="100"/>
          <a:sy n="98" d="100"/>
        </p:scale>
        <p:origin x="102" y="1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F37B68-F615-4930-A463-84EA81AF4321}" type="datetimeFigureOut">
              <a:rPr lang="es-ES" smtClean="0"/>
              <a:t>18/11/2019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655CAC-0F32-4F30-86B1-3810AF1AB57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160651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3 Título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22" name="21 Subtítulo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20" name="19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10" name="9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‹Nº›</a:t>
            </a:fld>
            <a:endParaRPr kumimoji="0" lang="en-US"/>
          </a:p>
        </p:txBody>
      </p:sp>
      <p:sp>
        <p:nvSpPr>
          <p:cNvPr id="8" name="7 Elipse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Elipse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‹Nº›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‹Nº›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‹Nº›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‹Nº›</a:t>
            </a:fld>
            <a:endParaRPr kumimoji="0" lang="en-US"/>
          </a:p>
        </p:txBody>
      </p:sp>
      <p:sp>
        <p:nvSpPr>
          <p:cNvPr id="10" name="9 Rectángulo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Elipse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Elipse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‹Nº›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‹Nº›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‹Nº›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‹Nº›</a:t>
            </a:fld>
            <a:endParaRPr kumimoji="0" lang="en-US"/>
          </a:p>
        </p:txBody>
      </p:sp>
      <p:sp>
        <p:nvSpPr>
          <p:cNvPr id="6" name="5 Rectángulo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‹Nº›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‹Nº›</a:t>
            </a:fld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9" name="8 Proceso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Proceso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ircular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Elipse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Anillo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4 Marcador de título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Marcador de texto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24" name="23 Marcador de fecha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 algn="r" eaLnBrk="1" latinLnBrk="0" hangingPunct="1"/>
            <a:fld id="{54AB02A5-4FE5-49D9-9E24-09F23B90C450}" type="datetimeFigureOut">
              <a:rPr lang="en-US" smtClean="0"/>
              <a:t>11/18/2019</a:t>
            </a:fld>
            <a:endParaRPr lang="en-US" sz="120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22" name="21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 algn="ctr" eaLnBrk="1" latinLnBrk="0" hangingPunct="1"/>
            <a:fld id="{6294C92D-0306-4E69-9CD3-20855E849650}" type="slidenum">
              <a:rPr kumimoji="0" lang="en-US" smtClean="0"/>
              <a:t>‹Nº›</a:t>
            </a:fld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15" name="14 Rectángulo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259632" y="4221088"/>
            <a:ext cx="7406640" cy="1472184"/>
          </a:xfrm>
        </p:spPr>
        <p:txBody>
          <a:bodyPr/>
          <a:lstStyle/>
          <a:p>
            <a:pPr algn="ctr"/>
            <a:r>
              <a:rPr lang="es-ES" dirty="0" smtClean="0"/>
              <a:t>Objetos predefinidos del lenguaje: objetos del navegador </a:t>
            </a:r>
            <a:endParaRPr lang="es-ES" dirty="0"/>
          </a:p>
        </p:txBody>
      </p:sp>
      <p:sp>
        <p:nvSpPr>
          <p:cNvPr id="4" name="AutoShape 2" descr="Resultado de imagen de navegadores web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5" name="AutoShape 4" descr="Resultado de imagen de navegadores web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6" name="AutoShape 6" descr="Resultado de imagen de navegadores web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7" name="Picture 2" descr="Resultado de imagen de js logo ofici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1196752"/>
            <a:ext cx="3453200" cy="288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2055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43608" y="116632"/>
            <a:ext cx="7890080" cy="648072"/>
          </a:xfrm>
        </p:spPr>
        <p:txBody>
          <a:bodyPr>
            <a:normAutofit fontScale="90000"/>
          </a:bodyPr>
          <a:lstStyle/>
          <a:p>
            <a:r>
              <a:rPr lang="es-ES" dirty="0" err="1" smtClean="0"/>
              <a:t>Window</a:t>
            </a:r>
            <a:r>
              <a:rPr lang="es-ES" dirty="0" smtClean="0"/>
              <a:t>: propiedades</a:t>
            </a:r>
            <a:endParaRPr lang="es-ES" dirty="0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3358413"/>
              </p:ext>
            </p:extLst>
          </p:nvPr>
        </p:nvGraphicFramePr>
        <p:xfrm>
          <a:off x="1115616" y="908050"/>
          <a:ext cx="7632848" cy="551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22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s-ES" b="1" dirty="0" smtClean="0">
                          <a:effectLst/>
                        </a:rPr>
                        <a:t>Propiedad</a:t>
                      </a:r>
                      <a:endParaRPr lang="es-ES" b="1" dirty="0">
                        <a:effectLst/>
                      </a:endParaRP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b="1" dirty="0" smtClean="0">
                          <a:effectLst/>
                        </a:rPr>
                        <a:t>Descripción</a:t>
                      </a:r>
                      <a:endParaRPr lang="es-ES" b="1" dirty="0">
                        <a:effectLst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s-ES" b="1" dirty="0" err="1" smtClean="0">
                          <a:effectLst/>
                        </a:rPr>
                        <a:t>closed</a:t>
                      </a:r>
                      <a:endParaRPr lang="es-ES" b="1" dirty="0">
                        <a:effectLst/>
                      </a:endParaRP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Returns a Boolean value indicating whether a window has been closed or not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s-ES" b="1" dirty="0" err="1">
                          <a:effectLst/>
                        </a:rPr>
                        <a:t>defaultStatus</a:t>
                      </a:r>
                      <a:endParaRPr lang="es-ES" b="1" dirty="0">
                        <a:effectLst/>
                      </a:endParaRP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Sets or returns the default text in the </a:t>
                      </a:r>
                      <a:r>
                        <a:rPr lang="en-US" dirty="0" err="1">
                          <a:effectLst/>
                        </a:rPr>
                        <a:t>statusbar</a:t>
                      </a:r>
                      <a:r>
                        <a:rPr lang="en-US" dirty="0">
                          <a:effectLst/>
                        </a:rPr>
                        <a:t> of a window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s-ES" b="1" dirty="0" err="1" smtClean="0">
                          <a:effectLst/>
                        </a:rPr>
                        <a:t>document</a:t>
                      </a:r>
                      <a:endParaRPr lang="es-ES" b="1" dirty="0">
                        <a:effectLst/>
                      </a:endParaRP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Returns the Document object for the window 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s-ES" b="1" dirty="0" err="1">
                          <a:effectLst/>
                        </a:rPr>
                        <a:t>frameElement</a:t>
                      </a:r>
                      <a:endParaRPr lang="es-ES" b="1" dirty="0">
                        <a:effectLst/>
                      </a:endParaRP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Returns the &lt;iframe&gt; element in which the current window is inserted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s-ES" b="1" dirty="0" err="1" smtClean="0">
                          <a:effectLst/>
                        </a:rPr>
                        <a:t>frames</a:t>
                      </a:r>
                      <a:endParaRPr lang="es-ES" b="1" dirty="0">
                        <a:effectLst/>
                      </a:endParaRP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Returns all &lt;iframe&gt; elements in the current window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s-ES" b="1" dirty="0" err="1" smtClean="0">
                          <a:effectLst/>
                        </a:rPr>
                        <a:t>history</a:t>
                      </a:r>
                      <a:endParaRPr lang="es-ES" b="1" dirty="0">
                        <a:effectLst/>
                      </a:endParaRP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Returns the History object for the window 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s-ES" b="1" dirty="0" err="1">
                          <a:effectLst/>
                        </a:rPr>
                        <a:t>innerHeight</a:t>
                      </a:r>
                      <a:endParaRPr lang="es-ES" b="1" dirty="0">
                        <a:effectLst/>
                      </a:endParaRP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Returns the inner height of a window's content area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s-ES" b="1" dirty="0" err="1">
                          <a:effectLst/>
                        </a:rPr>
                        <a:t>innerWidth</a:t>
                      </a:r>
                      <a:endParaRPr lang="es-ES" b="1" dirty="0">
                        <a:effectLst/>
                      </a:endParaRP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Returns the inner width of a window's content area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s-ES" b="1" dirty="0" err="1" smtClean="0">
                          <a:effectLst/>
                        </a:rPr>
                        <a:t>length</a:t>
                      </a:r>
                      <a:endParaRPr lang="es-ES" b="1" dirty="0">
                        <a:effectLst/>
                      </a:endParaRP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Returns the number of &lt;iframe&gt; elements in the current window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s-ES" b="1" dirty="0" err="1" smtClean="0">
                          <a:effectLst/>
                        </a:rPr>
                        <a:t>location</a:t>
                      </a:r>
                      <a:endParaRPr lang="es-ES" b="1" dirty="0">
                        <a:effectLst/>
                      </a:endParaRP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Returns the Location object for the </a:t>
                      </a:r>
                      <a:r>
                        <a:rPr lang="en-US" dirty="0" smtClean="0">
                          <a:effectLst/>
                        </a:rPr>
                        <a:t>window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16118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4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7146789"/>
              </p:ext>
            </p:extLst>
          </p:nvPr>
        </p:nvGraphicFramePr>
        <p:xfrm>
          <a:off x="1259012" y="836713"/>
          <a:ext cx="7489452" cy="5885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7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046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2963">
                <a:tc>
                  <a:txBody>
                    <a:bodyPr/>
                    <a:lstStyle/>
                    <a:p>
                      <a:pPr algn="l" fontAlgn="t"/>
                      <a:r>
                        <a:rPr lang="es-ES" dirty="0" smtClean="0">
                          <a:effectLst/>
                        </a:rPr>
                        <a:t>Propiedad</a:t>
                      </a:r>
                      <a:endParaRPr lang="es-ES" dirty="0">
                        <a:effectLst/>
                      </a:endParaRP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dirty="0" smtClean="0">
                          <a:effectLst/>
                        </a:rPr>
                        <a:t>Descripción</a:t>
                      </a:r>
                      <a:endParaRPr lang="es-ES" dirty="0">
                        <a:effectLst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2963">
                <a:tc>
                  <a:txBody>
                    <a:bodyPr/>
                    <a:lstStyle/>
                    <a:p>
                      <a:pPr algn="l" fontAlgn="t"/>
                      <a:r>
                        <a:rPr lang="es-ES" b="1" dirty="0" err="1" smtClean="0">
                          <a:effectLst/>
                        </a:rPr>
                        <a:t>Location</a:t>
                      </a:r>
                      <a:endParaRPr lang="es-ES" b="1" dirty="0">
                        <a:effectLst/>
                      </a:endParaRP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Returns the Location object for the </a:t>
                      </a:r>
                      <a:r>
                        <a:rPr lang="en-US" dirty="0" smtClean="0">
                          <a:effectLst/>
                        </a:rPr>
                        <a:t>window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2963">
                <a:tc>
                  <a:txBody>
                    <a:bodyPr/>
                    <a:lstStyle/>
                    <a:p>
                      <a:pPr algn="l" fontAlgn="t"/>
                      <a:r>
                        <a:rPr lang="es-ES" b="1" dirty="0" err="1" smtClean="0">
                          <a:effectLst/>
                        </a:rPr>
                        <a:t>Name</a:t>
                      </a:r>
                      <a:endParaRPr lang="es-ES" b="1" dirty="0">
                        <a:effectLst/>
                      </a:endParaRP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Sets or returns the name of a window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2963">
                <a:tc>
                  <a:txBody>
                    <a:bodyPr/>
                    <a:lstStyle/>
                    <a:p>
                      <a:pPr algn="l" fontAlgn="t"/>
                      <a:r>
                        <a:rPr lang="es-ES" b="1" dirty="0" err="1" smtClean="0">
                          <a:effectLst/>
                        </a:rPr>
                        <a:t>navigator</a:t>
                      </a:r>
                      <a:endParaRPr lang="es-ES" b="1" dirty="0">
                        <a:effectLst/>
                      </a:endParaRP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Returns the Navigator object for the </a:t>
                      </a:r>
                      <a:r>
                        <a:rPr lang="en-US" dirty="0" smtClean="0">
                          <a:effectLst/>
                        </a:rPr>
                        <a:t>window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2963">
                <a:tc>
                  <a:txBody>
                    <a:bodyPr/>
                    <a:lstStyle/>
                    <a:p>
                      <a:pPr algn="l" fontAlgn="t"/>
                      <a:r>
                        <a:rPr lang="es-ES" b="1" dirty="0" err="1" smtClean="0">
                          <a:effectLst/>
                        </a:rPr>
                        <a:t>opener</a:t>
                      </a:r>
                      <a:endParaRPr lang="es-ES" b="1" dirty="0">
                        <a:effectLst/>
                      </a:endParaRP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Returns a reference to the window that created the window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27725">
                <a:tc>
                  <a:txBody>
                    <a:bodyPr/>
                    <a:lstStyle/>
                    <a:p>
                      <a:pPr algn="l" fontAlgn="t"/>
                      <a:r>
                        <a:rPr lang="es-ES" b="1" dirty="0" err="1">
                          <a:effectLst/>
                        </a:rPr>
                        <a:t>outerHeight</a:t>
                      </a:r>
                      <a:endParaRPr lang="es-ES" b="1" dirty="0">
                        <a:effectLst/>
                      </a:endParaRP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Returns the outer height of a window, including toolbars/scrollbars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27725">
                <a:tc>
                  <a:txBody>
                    <a:bodyPr/>
                    <a:lstStyle/>
                    <a:p>
                      <a:pPr algn="l" fontAlgn="t"/>
                      <a:r>
                        <a:rPr lang="es-ES" b="1" dirty="0" err="1">
                          <a:effectLst/>
                        </a:rPr>
                        <a:t>outerWidth</a:t>
                      </a:r>
                      <a:endParaRPr lang="es-ES" b="1" dirty="0">
                        <a:effectLst/>
                      </a:endParaRP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Returns the outer width of a window, including toolbars/scrollbars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2963">
                <a:tc>
                  <a:txBody>
                    <a:bodyPr/>
                    <a:lstStyle/>
                    <a:p>
                      <a:pPr algn="l" fontAlgn="t"/>
                      <a:r>
                        <a:rPr lang="es-ES" b="1" dirty="0" err="1" smtClean="0">
                          <a:effectLst/>
                        </a:rPr>
                        <a:t>parent</a:t>
                      </a:r>
                      <a:endParaRPr lang="es-ES" b="1" dirty="0">
                        <a:effectLst/>
                      </a:endParaRP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Returns the parent window of the current window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42963">
                <a:tc>
                  <a:txBody>
                    <a:bodyPr/>
                    <a:lstStyle/>
                    <a:p>
                      <a:pPr algn="l" fontAlgn="t"/>
                      <a:r>
                        <a:rPr lang="es-ES" b="1" dirty="0" err="1" smtClean="0">
                          <a:effectLst/>
                        </a:rPr>
                        <a:t>screen</a:t>
                      </a:r>
                      <a:endParaRPr lang="es-ES" b="1" dirty="0">
                        <a:effectLst/>
                      </a:endParaRP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Returns the Screen object for the window 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42963">
                <a:tc>
                  <a:txBody>
                    <a:bodyPr/>
                    <a:lstStyle/>
                    <a:p>
                      <a:pPr algn="l" fontAlgn="t"/>
                      <a:r>
                        <a:rPr lang="es-ES" b="1" dirty="0" err="1" smtClean="0">
                          <a:effectLst/>
                        </a:rPr>
                        <a:t>self</a:t>
                      </a:r>
                      <a:endParaRPr lang="es-ES" b="1" dirty="0">
                        <a:effectLst/>
                      </a:endParaRP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dirty="0" err="1">
                          <a:effectLst/>
                        </a:rPr>
                        <a:t>Returns</a:t>
                      </a:r>
                      <a:r>
                        <a:rPr lang="es-ES" dirty="0">
                          <a:effectLst/>
                        </a:rPr>
                        <a:t> </a:t>
                      </a:r>
                      <a:r>
                        <a:rPr lang="es-ES" dirty="0" err="1">
                          <a:effectLst/>
                        </a:rPr>
                        <a:t>the</a:t>
                      </a:r>
                      <a:r>
                        <a:rPr lang="es-ES" dirty="0">
                          <a:effectLst/>
                        </a:rPr>
                        <a:t> </a:t>
                      </a:r>
                      <a:r>
                        <a:rPr lang="es-ES" dirty="0" err="1">
                          <a:effectLst/>
                        </a:rPr>
                        <a:t>current</a:t>
                      </a:r>
                      <a:r>
                        <a:rPr lang="es-ES" dirty="0">
                          <a:effectLst/>
                        </a:rPr>
                        <a:t> </a:t>
                      </a:r>
                      <a:r>
                        <a:rPr lang="es-ES" dirty="0" err="1">
                          <a:effectLst/>
                        </a:rPr>
                        <a:t>window</a:t>
                      </a:r>
                      <a:endParaRPr lang="es-ES" dirty="0">
                        <a:effectLst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42963">
                <a:tc>
                  <a:txBody>
                    <a:bodyPr/>
                    <a:lstStyle/>
                    <a:p>
                      <a:pPr algn="l" fontAlgn="t"/>
                      <a:r>
                        <a:rPr lang="es-ES" b="1" dirty="0">
                          <a:effectLst/>
                        </a:rPr>
                        <a:t>status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Sets or returns the text in the </a:t>
                      </a:r>
                      <a:r>
                        <a:rPr lang="en-US" dirty="0" err="1">
                          <a:effectLst/>
                        </a:rPr>
                        <a:t>statusbar</a:t>
                      </a:r>
                      <a:r>
                        <a:rPr lang="en-US" dirty="0">
                          <a:effectLst/>
                        </a:rPr>
                        <a:t> of a window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42963">
                <a:tc>
                  <a:txBody>
                    <a:bodyPr/>
                    <a:lstStyle/>
                    <a:p>
                      <a:pPr algn="l" fontAlgn="t"/>
                      <a:r>
                        <a:rPr lang="es-ES" b="1" dirty="0">
                          <a:effectLst/>
                        </a:rPr>
                        <a:t>top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Returns the topmost browser window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1058698" y="188641"/>
            <a:ext cx="7890080" cy="648072"/>
          </a:xfrm>
        </p:spPr>
        <p:txBody>
          <a:bodyPr>
            <a:normAutofit/>
          </a:bodyPr>
          <a:lstStyle/>
          <a:p>
            <a:r>
              <a:rPr lang="es-ES" sz="3600" dirty="0" err="1" smtClean="0"/>
              <a:t>Window</a:t>
            </a:r>
            <a:r>
              <a:rPr lang="es-ES" sz="3600" dirty="0" smtClean="0"/>
              <a:t>: propiedades</a:t>
            </a:r>
            <a:endParaRPr lang="es-ES" sz="3600" dirty="0"/>
          </a:p>
        </p:txBody>
      </p:sp>
    </p:spTree>
    <p:extLst>
      <p:ext uri="{BB962C8B-B14F-4D97-AF65-F5344CB8AC3E}">
        <p14:creationId xmlns:p14="http://schemas.microsoft.com/office/powerpoint/2010/main" val="16633121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Marcador de contenido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3393714"/>
              </p:ext>
            </p:extLst>
          </p:nvPr>
        </p:nvGraphicFramePr>
        <p:xfrm>
          <a:off x="1239838" y="981075"/>
          <a:ext cx="7497763" cy="551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20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856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s-ES" dirty="0" err="1">
                          <a:effectLst/>
                        </a:rPr>
                        <a:t>Method</a:t>
                      </a:r>
                      <a:endParaRPr lang="es-ES" dirty="0">
                        <a:effectLst/>
                      </a:endParaRP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dirty="0" err="1">
                          <a:effectLst/>
                        </a:rPr>
                        <a:t>Description</a:t>
                      </a:r>
                      <a:endParaRPr lang="es-ES" dirty="0">
                        <a:effectLst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s-ES" b="1" dirty="0" err="1">
                          <a:effectLst/>
                        </a:rPr>
                        <a:t>alert</a:t>
                      </a:r>
                      <a:r>
                        <a:rPr lang="es-ES" b="1" dirty="0">
                          <a:effectLst/>
                        </a:rPr>
                        <a:t>()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Displays an alert box with a message and an OK button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s-ES" b="1" dirty="0" err="1">
                          <a:effectLst/>
                        </a:rPr>
                        <a:t>atob</a:t>
                      </a:r>
                      <a:r>
                        <a:rPr lang="es-ES" b="1" dirty="0">
                          <a:effectLst/>
                        </a:rPr>
                        <a:t>()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Decodes a base-64 encoded string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s-ES" b="1" dirty="0" err="1">
                          <a:effectLst/>
                        </a:rPr>
                        <a:t>blur</a:t>
                      </a:r>
                      <a:r>
                        <a:rPr lang="es-ES" b="1" dirty="0">
                          <a:effectLst/>
                        </a:rPr>
                        <a:t>()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Removes focus from the current window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s-ES" b="1" dirty="0" err="1">
                          <a:effectLst/>
                        </a:rPr>
                        <a:t>btoa</a:t>
                      </a:r>
                      <a:r>
                        <a:rPr lang="es-ES" b="1" dirty="0">
                          <a:effectLst/>
                        </a:rPr>
                        <a:t>()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Encodes a string in base-64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s-ES" b="1" dirty="0" err="1">
                          <a:effectLst/>
                        </a:rPr>
                        <a:t>clearInterval</a:t>
                      </a:r>
                      <a:r>
                        <a:rPr lang="es-ES" b="1" dirty="0">
                          <a:effectLst/>
                        </a:rPr>
                        <a:t>()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Clears a timer set with </a:t>
                      </a:r>
                      <a:r>
                        <a:rPr lang="en-US" dirty="0" err="1">
                          <a:effectLst/>
                        </a:rPr>
                        <a:t>setInterval</a:t>
                      </a:r>
                      <a:r>
                        <a:rPr lang="en-US" dirty="0">
                          <a:effectLst/>
                        </a:rPr>
                        <a:t>()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s-ES" b="1" dirty="0" err="1">
                          <a:effectLst/>
                        </a:rPr>
                        <a:t>clearTimeout</a:t>
                      </a:r>
                      <a:r>
                        <a:rPr lang="es-ES" b="1" dirty="0">
                          <a:effectLst/>
                        </a:rPr>
                        <a:t>()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Clears a timer set with </a:t>
                      </a:r>
                      <a:r>
                        <a:rPr lang="en-US" dirty="0" err="1">
                          <a:effectLst/>
                        </a:rPr>
                        <a:t>setTimeout</a:t>
                      </a:r>
                      <a:r>
                        <a:rPr lang="en-US" dirty="0">
                          <a:effectLst/>
                        </a:rPr>
                        <a:t>()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s-ES" b="1" dirty="0" err="1">
                          <a:effectLst/>
                        </a:rPr>
                        <a:t>close</a:t>
                      </a:r>
                      <a:r>
                        <a:rPr lang="es-ES" b="1" dirty="0">
                          <a:effectLst/>
                        </a:rPr>
                        <a:t>()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dirty="0" err="1">
                          <a:effectLst/>
                        </a:rPr>
                        <a:t>Closes</a:t>
                      </a:r>
                      <a:r>
                        <a:rPr lang="es-ES" dirty="0">
                          <a:effectLst/>
                        </a:rPr>
                        <a:t> </a:t>
                      </a:r>
                      <a:r>
                        <a:rPr lang="es-ES" dirty="0" err="1">
                          <a:effectLst/>
                        </a:rPr>
                        <a:t>the</a:t>
                      </a:r>
                      <a:r>
                        <a:rPr lang="es-ES" dirty="0">
                          <a:effectLst/>
                        </a:rPr>
                        <a:t> </a:t>
                      </a:r>
                      <a:r>
                        <a:rPr lang="es-ES" dirty="0" err="1">
                          <a:effectLst/>
                        </a:rPr>
                        <a:t>current</a:t>
                      </a:r>
                      <a:r>
                        <a:rPr lang="es-ES" dirty="0">
                          <a:effectLst/>
                        </a:rPr>
                        <a:t> </a:t>
                      </a:r>
                      <a:r>
                        <a:rPr lang="es-ES" dirty="0" err="1">
                          <a:effectLst/>
                        </a:rPr>
                        <a:t>window</a:t>
                      </a:r>
                      <a:endParaRPr lang="es-ES" dirty="0">
                        <a:effectLst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s-ES" b="1" dirty="0" err="1">
                          <a:effectLst/>
                        </a:rPr>
                        <a:t>confirm</a:t>
                      </a:r>
                      <a:r>
                        <a:rPr lang="es-ES" b="1" dirty="0">
                          <a:effectLst/>
                        </a:rPr>
                        <a:t>()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Displays a dialog box with a message and an OK and a Cancel button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s-ES" b="1" dirty="0" err="1">
                          <a:effectLst/>
                        </a:rPr>
                        <a:t>focus</a:t>
                      </a:r>
                      <a:r>
                        <a:rPr lang="es-ES" b="1" dirty="0">
                          <a:effectLst/>
                        </a:rPr>
                        <a:t>()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Sets focus to the current window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s-ES" b="1" dirty="0" err="1">
                          <a:effectLst/>
                        </a:rPr>
                        <a:t>getComputedStyle</a:t>
                      </a:r>
                      <a:r>
                        <a:rPr lang="es-ES" b="1" dirty="0">
                          <a:effectLst/>
                        </a:rPr>
                        <a:t>()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Gets the current computed CSS styles applied to an element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1043608" y="116632"/>
            <a:ext cx="7890080" cy="864096"/>
          </a:xfrm>
        </p:spPr>
        <p:txBody>
          <a:bodyPr/>
          <a:lstStyle/>
          <a:p>
            <a:r>
              <a:rPr lang="es-ES" dirty="0" err="1" smtClean="0"/>
              <a:t>Window</a:t>
            </a:r>
            <a:r>
              <a:rPr lang="es-ES" dirty="0" smtClean="0"/>
              <a:t>: métodos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041126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Marcador de contenido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9833094"/>
              </p:ext>
            </p:extLst>
          </p:nvPr>
        </p:nvGraphicFramePr>
        <p:xfrm>
          <a:off x="1239766" y="980728"/>
          <a:ext cx="7497763" cy="527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80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497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s-ES" dirty="0" err="1">
                          <a:effectLst/>
                        </a:rPr>
                        <a:t>Method</a:t>
                      </a:r>
                      <a:endParaRPr lang="es-ES" dirty="0">
                        <a:effectLst/>
                      </a:endParaRP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dirty="0" err="1">
                          <a:effectLst/>
                        </a:rPr>
                        <a:t>Description</a:t>
                      </a:r>
                      <a:endParaRPr lang="es-ES" dirty="0">
                        <a:effectLst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s-ES" sz="1600" b="1" dirty="0" err="1">
                          <a:effectLst/>
                        </a:rPr>
                        <a:t>moveTo</a:t>
                      </a:r>
                      <a:r>
                        <a:rPr lang="es-ES" sz="1600" b="1" dirty="0">
                          <a:effectLst/>
                        </a:rPr>
                        <a:t>()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Moves a window to the specified position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s-ES" sz="1600" b="1" dirty="0">
                          <a:effectLst/>
                        </a:rPr>
                        <a:t>open()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Opens a new browser window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s-ES" sz="1600" b="1" dirty="0" err="1">
                          <a:effectLst/>
                        </a:rPr>
                        <a:t>print</a:t>
                      </a:r>
                      <a:r>
                        <a:rPr lang="es-ES" sz="1600" b="1" dirty="0">
                          <a:effectLst/>
                        </a:rPr>
                        <a:t>()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Prints the content of the current window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s-ES" sz="1600" b="1" dirty="0" err="1">
                          <a:effectLst/>
                        </a:rPr>
                        <a:t>prompt</a:t>
                      </a:r>
                      <a:r>
                        <a:rPr lang="es-ES" sz="1600" b="1" dirty="0">
                          <a:effectLst/>
                        </a:rPr>
                        <a:t>()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Displays a dialog box that prompts the visitor for input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s-ES" sz="1600" b="1" dirty="0" err="1">
                          <a:effectLst/>
                        </a:rPr>
                        <a:t>resizeBy</a:t>
                      </a:r>
                      <a:r>
                        <a:rPr lang="es-ES" sz="1600" b="1" dirty="0">
                          <a:effectLst/>
                        </a:rPr>
                        <a:t>()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Resizes the window by the specified pixels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s-ES" sz="1600" b="1" dirty="0" err="1">
                          <a:effectLst/>
                        </a:rPr>
                        <a:t>resizeTo</a:t>
                      </a:r>
                      <a:r>
                        <a:rPr lang="es-ES" sz="1600" b="1" dirty="0">
                          <a:effectLst/>
                        </a:rPr>
                        <a:t>()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Resizes the window to the specified width and height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s-ES" sz="1600" b="1" dirty="0" err="1">
                          <a:effectLst/>
                        </a:rPr>
                        <a:t>scrollBy</a:t>
                      </a:r>
                      <a:r>
                        <a:rPr lang="es-ES" sz="1600" b="1" dirty="0">
                          <a:effectLst/>
                        </a:rPr>
                        <a:t>()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Scrolls the document by the specified number of pixels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s-ES" sz="1600" b="1" dirty="0" err="1">
                          <a:effectLst/>
                        </a:rPr>
                        <a:t>scrollTo</a:t>
                      </a:r>
                      <a:r>
                        <a:rPr lang="es-ES" sz="1600" b="1" dirty="0">
                          <a:effectLst/>
                        </a:rPr>
                        <a:t>()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Scrolls the document to the specified coordinates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s-ES" sz="1600" b="1" dirty="0" err="1">
                          <a:effectLst/>
                        </a:rPr>
                        <a:t>setInterval</a:t>
                      </a:r>
                      <a:r>
                        <a:rPr lang="es-ES" sz="1600" b="1" dirty="0">
                          <a:effectLst/>
                        </a:rPr>
                        <a:t>()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Calls a function or evaluates an expression at specified intervals (in milliseconds)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s-ES" sz="1600" b="1" dirty="0" err="1">
                          <a:effectLst/>
                        </a:rPr>
                        <a:t>setTimeout</a:t>
                      </a:r>
                      <a:r>
                        <a:rPr lang="es-ES" sz="1600" b="1" dirty="0">
                          <a:effectLst/>
                        </a:rPr>
                        <a:t>()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Calls a function or evaluates an expression after a specified number of milliseconds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s-ES" sz="1600" b="1" dirty="0">
                          <a:effectLst/>
                        </a:rPr>
                        <a:t>stop()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Stops the window from loading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1043608" y="116632"/>
            <a:ext cx="7890080" cy="864096"/>
          </a:xfrm>
        </p:spPr>
        <p:txBody>
          <a:bodyPr/>
          <a:lstStyle/>
          <a:p>
            <a:r>
              <a:rPr lang="es-ES" dirty="0" err="1" smtClean="0"/>
              <a:t>Window</a:t>
            </a:r>
            <a:r>
              <a:rPr lang="es-ES" smtClean="0"/>
              <a:t>: métodos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220254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Timing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35608" y="1417638"/>
            <a:ext cx="7498080" cy="4830762"/>
          </a:xfrm>
        </p:spPr>
        <p:txBody>
          <a:bodyPr>
            <a:normAutofit/>
          </a:bodyPr>
          <a:lstStyle/>
          <a:p>
            <a:r>
              <a:rPr lang="es-ES" dirty="0" smtClean="0"/>
              <a:t>El objeto </a:t>
            </a:r>
            <a:r>
              <a:rPr lang="es-ES" dirty="0" err="1" smtClean="0"/>
              <a:t>Window</a:t>
            </a:r>
            <a:r>
              <a:rPr lang="es-ES" dirty="0" smtClean="0"/>
              <a:t>, incorpora una serie de métodos que nos permite ejecutar un fragmento de código cada un cierto intervalo de tiempo</a:t>
            </a:r>
          </a:p>
          <a:p>
            <a:r>
              <a:rPr lang="es-ES" dirty="0" smtClean="0"/>
              <a:t>Métodos</a:t>
            </a:r>
          </a:p>
          <a:p>
            <a:pPr lvl="1"/>
            <a:r>
              <a:rPr lang="es-ES" dirty="0" err="1" smtClean="0"/>
              <a:t>setTimeout</a:t>
            </a:r>
            <a:endParaRPr lang="es-ES" dirty="0" smtClean="0"/>
          </a:p>
          <a:p>
            <a:pPr lvl="1"/>
            <a:r>
              <a:rPr lang="es-ES" dirty="0" err="1" smtClean="0"/>
              <a:t>setInterval</a:t>
            </a:r>
            <a:endParaRPr lang="es-ES" dirty="0" smtClean="0"/>
          </a:p>
          <a:p>
            <a:pPr lvl="1"/>
            <a:r>
              <a:rPr lang="es-ES" dirty="0" err="1" smtClean="0"/>
              <a:t>clearTimeout</a:t>
            </a:r>
            <a:endParaRPr lang="es-ES" dirty="0" smtClean="0"/>
          </a:p>
          <a:p>
            <a:pPr lvl="1"/>
            <a:r>
              <a:rPr lang="es-ES" dirty="0" err="1" smtClean="0"/>
              <a:t>clearInterval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030692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850106"/>
          </a:xfrm>
        </p:spPr>
        <p:txBody>
          <a:bodyPr/>
          <a:lstStyle/>
          <a:p>
            <a:r>
              <a:rPr lang="es-ES" dirty="0" err="1" smtClean="0"/>
              <a:t>setTimeout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 err="1" smtClean="0"/>
              <a:t>window.setTimeout</a:t>
            </a:r>
            <a:r>
              <a:rPr lang="es-ES" b="1" dirty="0" smtClean="0"/>
              <a:t>(</a:t>
            </a:r>
            <a:r>
              <a:rPr lang="es-ES" b="1" i="1" dirty="0" smtClean="0"/>
              <a:t>nombre función</a:t>
            </a:r>
            <a:r>
              <a:rPr lang="es-ES" b="1" dirty="0" smtClean="0"/>
              <a:t>,</a:t>
            </a:r>
            <a:r>
              <a:rPr lang="es-ES" b="1" i="1" dirty="0"/>
              <a:t> </a:t>
            </a:r>
            <a:r>
              <a:rPr lang="es-ES" b="1" i="1" dirty="0" smtClean="0"/>
              <a:t>milisegundos</a:t>
            </a:r>
            <a:r>
              <a:rPr lang="es-ES" b="1" dirty="0" smtClean="0"/>
              <a:t>);</a:t>
            </a:r>
          </a:p>
          <a:p>
            <a:pPr lvl="1"/>
            <a:r>
              <a:rPr lang="es-ES" dirty="0" smtClean="0"/>
              <a:t>El primer parámetro es la función que deseamos ejecutar</a:t>
            </a:r>
          </a:p>
          <a:p>
            <a:pPr lvl="1"/>
            <a:r>
              <a:rPr lang="es-ES" dirty="0" smtClean="0"/>
              <a:t>El segundo parámetro indica el número de ms que se espera antes de ejecutarla</a:t>
            </a:r>
          </a:p>
          <a:p>
            <a:r>
              <a:rPr lang="es-ES" dirty="0" smtClean="0"/>
              <a:t>La función solamente se ejecuta una vez</a:t>
            </a:r>
          </a:p>
          <a:p>
            <a:pPr marL="82296" indent="0" fontAlgn="base">
              <a:buNone/>
            </a:pP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116304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922114"/>
          </a:xfrm>
        </p:spPr>
        <p:txBody>
          <a:bodyPr/>
          <a:lstStyle/>
          <a:p>
            <a:r>
              <a:rPr lang="es-ES" dirty="0" err="1" smtClean="0"/>
              <a:t>setTimeout</a:t>
            </a:r>
            <a:r>
              <a:rPr lang="es-ES" dirty="0" smtClean="0"/>
              <a:t> - ejemplos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34302" y="1425468"/>
            <a:ext cx="7498080" cy="4800600"/>
          </a:xfrm>
        </p:spPr>
        <p:txBody>
          <a:bodyPr>
            <a:normAutofit fontScale="92500" lnSpcReduction="20000"/>
          </a:bodyPr>
          <a:lstStyle/>
          <a:p>
            <a:pPr marL="82296" indent="0" fontAlgn="base">
              <a:buNone/>
            </a:pPr>
            <a:r>
              <a:rPr lang="es-E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s-E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</a:t>
            </a:r>
            <a:r>
              <a:rPr lang="es-E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idtimeout</a:t>
            </a:r>
            <a:r>
              <a:rPr lang="es-E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s-E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setTimeout</a:t>
            </a:r>
            <a:r>
              <a:rPr lang="es-E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(saludar</a:t>
            </a:r>
            <a:r>
              <a:rPr lang="es-E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, 5000);</a:t>
            </a:r>
          </a:p>
          <a:p>
            <a:pPr marL="82296" indent="0" fontAlgn="base">
              <a:buNone/>
            </a:pPr>
            <a:r>
              <a:rPr lang="es-E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s-E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 saludar()</a:t>
            </a:r>
          </a:p>
          <a:p>
            <a:pPr marL="82296" indent="0" fontAlgn="base">
              <a:buNone/>
            </a:pPr>
            <a:r>
              <a:rPr lang="es-E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82296" indent="0" fontAlgn="base">
              <a:buNone/>
            </a:pPr>
            <a:r>
              <a:rPr lang="es-E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E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lang="es-E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es-E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Holaa</a:t>
            </a:r>
            <a:r>
              <a:rPr lang="es-E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”);</a:t>
            </a:r>
          </a:p>
          <a:p>
            <a:pPr marL="82296" indent="0" fontAlgn="base">
              <a:buNone/>
            </a:pPr>
            <a:r>
              <a:rPr lang="es-E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s-ES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dirty="0" smtClean="0"/>
              <a:t>Lo mismo, empleando una función anónima:</a:t>
            </a:r>
          </a:p>
          <a:p>
            <a:pPr marL="82296" indent="0">
              <a:buNone/>
            </a:pPr>
            <a:r>
              <a:rPr lang="es-E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setTimeout</a:t>
            </a:r>
            <a:r>
              <a:rPr lang="es-E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s-E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s-E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() </a:t>
            </a:r>
          </a:p>
          <a:p>
            <a:pPr marL="82296" indent="0">
              <a:buNone/>
            </a:pPr>
            <a:r>
              <a:rPr lang="es-E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E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82296" indent="0">
              <a:buNone/>
            </a:pPr>
            <a:r>
              <a:rPr lang="es-E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E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E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lang="es-E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es-E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Holaa</a:t>
            </a:r>
            <a:r>
              <a:rPr lang="es-E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”);</a:t>
            </a:r>
          </a:p>
          <a:p>
            <a:pPr marL="82296" indent="0">
              <a:buNone/>
            </a:pPr>
            <a:r>
              <a:rPr lang="es-E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E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82296" indent="0">
              <a:buNone/>
            </a:pPr>
            <a:r>
              <a:rPr lang="es-E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5000);</a:t>
            </a:r>
            <a:endParaRPr lang="es-ES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76011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778098"/>
          </a:xfrm>
        </p:spPr>
        <p:txBody>
          <a:bodyPr/>
          <a:lstStyle/>
          <a:p>
            <a:r>
              <a:rPr lang="es-ES" dirty="0" err="1" smtClean="0"/>
              <a:t>setInterval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35608" y="1196752"/>
            <a:ext cx="7498080" cy="5051648"/>
          </a:xfrm>
        </p:spPr>
        <p:txBody>
          <a:bodyPr>
            <a:normAutofit/>
          </a:bodyPr>
          <a:lstStyle/>
          <a:p>
            <a:pPr fontAlgn="base"/>
            <a:r>
              <a:rPr lang="es-ES" b="1" dirty="0" err="1" smtClean="0"/>
              <a:t>Window</a:t>
            </a:r>
            <a:r>
              <a:rPr lang="es-ES" b="1" dirty="0" smtClean="0"/>
              <a:t>. </a:t>
            </a:r>
            <a:r>
              <a:rPr lang="es-ES" b="1" dirty="0" err="1" smtClean="0"/>
              <a:t>setInterval</a:t>
            </a:r>
            <a:r>
              <a:rPr lang="es-ES" b="1" dirty="0" smtClean="0"/>
              <a:t>(nombre función,</a:t>
            </a:r>
            <a:r>
              <a:rPr lang="es-ES" b="1" dirty="0"/>
              <a:t> </a:t>
            </a:r>
            <a:r>
              <a:rPr lang="es-ES" b="1" dirty="0" smtClean="0"/>
              <a:t>milisegundos</a:t>
            </a:r>
            <a:r>
              <a:rPr lang="es-ES" b="1" dirty="0"/>
              <a:t>)</a:t>
            </a:r>
            <a:endParaRPr lang="es-ES" dirty="0"/>
          </a:p>
          <a:p>
            <a:pPr fontAlgn="base"/>
            <a:r>
              <a:rPr lang="es-ES" dirty="0"/>
              <a:t>La función </a:t>
            </a:r>
            <a:r>
              <a:rPr lang="es-ES" dirty="0" err="1"/>
              <a:t>setInterval</a:t>
            </a:r>
            <a:r>
              <a:rPr lang="es-ES" dirty="0"/>
              <a:t> ejecuta una </a:t>
            </a:r>
            <a:r>
              <a:rPr lang="es-ES" dirty="0" smtClean="0"/>
              <a:t>función </a:t>
            </a:r>
            <a:r>
              <a:rPr lang="es-ES" dirty="0"/>
              <a:t>indefinidamente cada un cierto periodo de tiempo.</a:t>
            </a:r>
          </a:p>
          <a:p>
            <a:pPr fontAlgn="base"/>
            <a:r>
              <a:rPr lang="es-ES" dirty="0" smtClean="0"/>
              <a:t>El segundo parámetro son los milisegundos que deben de transcurrir antes de volver a ejecutar la función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006222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778098"/>
          </a:xfrm>
        </p:spPr>
        <p:txBody>
          <a:bodyPr/>
          <a:lstStyle/>
          <a:p>
            <a:r>
              <a:rPr lang="es-ES" dirty="0" err="1" smtClean="0"/>
              <a:t>setInterval</a:t>
            </a:r>
            <a:r>
              <a:rPr lang="es-ES" dirty="0" smtClean="0"/>
              <a:t> - ejemplos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35608" y="1268760"/>
            <a:ext cx="7498080" cy="4979640"/>
          </a:xfrm>
        </p:spPr>
        <p:txBody>
          <a:bodyPr>
            <a:normAutofit fontScale="85000" lnSpcReduction="20000"/>
          </a:bodyPr>
          <a:lstStyle/>
          <a:p>
            <a:pPr marL="82296" indent="0" fontAlgn="base">
              <a:buNone/>
            </a:pP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s-E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</a:t>
            </a:r>
            <a:r>
              <a:rPr lang="es-E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idinterval</a:t>
            </a:r>
            <a:r>
              <a:rPr lang="es-E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s-E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setInterval</a:t>
            </a:r>
            <a:r>
              <a:rPr lang="es-E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(saludar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, 5000);</a:t>
            </a:r>
          </a:p>
          <a:p>
            <a:pPr marL="82296" indent="0" fontAlgn="base">
              <a:buNone/>
            </a:pP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 saludar()</a:t>
            </a:r>
          </a:p>
          <a:p>
            <a:pPr marL="82296" indent="0" fontAlgn="base">
              <a:buNone/>
            </a:pP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82296" indent="0" fontAlgn="base">
              <a:buNone/>
            </a:pP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Holaa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”);</a:t>
            </a:r>
          </a:p>
          <a:p>
            <a:pPr marL="82296" indent="0" fontAlgn="base">
              <a:buNone/>
            </a:pP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s-ES" dirty="0"/>
              <a:t>Lo mismo, empleando una función anónima:</a:t>
            </a:r>
          </a:p>
          <a:p>
            <a:pPr marL="82296" indent="0">
              <a:buNone/>
            </a:pPr>
            <a:r>
              <a:rPr lang="es-E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setInterval</a:t>
            </a:r>
            <a:r>
              <a:rPr lang="es-E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() </a:t>
            </a:r>
          </a:p>
          <a:p>
            <a:pPr marL="82296" indent="0">
              <a:buNone/>
            </a:pP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pPr marL="82296" indent="0">
              <a:buNone/>
            </a:pP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Holaa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”);</a:t>
            </a:r>
          </a:p>
          <a:p>
            <a:pPr marL="82296" indent="0">
              <a:buNone/>
            </a:pP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82296" indent="0">
              <a:buNone/>
            </a:pP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, 5000);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847707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clearTimeout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Permite detener una función que se está ejecutando y ha sido lanzada empleando </a:t>
            </a:r>
            <a:r>
              <a:rPr lang="es-ES" dirty="0" err="1" smtClean="0"/>
              <a:t>setTimeout</a:t>
            </a:r>
            <a:r>
              <a:rPr lang="es-ES" dirty="0" smtClean="0"/>
              <a:t>.</a:t>
            </a:r>
          </a:p>
          <a:p>
            <a:pPr marL="82296" indent="0">
              <a:buNone/>
            </a:pPr>
            <a:r>
              <a:rPr lang="es-E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E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clearTimeout</a:t>
            </a:r>
            <a:r>
              <a:rPr lang="es-E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idtimeout</a:t>
            </a:r>
            <a:r>
              <a:rPr lang="es-E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s-E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8782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115616" y="274638"/>
            <a:ext cx="7818072" cy="922114"/>
          </a:xfrm>
        </p:spPr>
        <p:txBody>
          <a:bodyPr>
            <a:normAutofit fontScale="90000"/>
          </a:bodyPr>
          <a:lstStyle/>
          <a:p>
            <a:pPr algn="ctr"/>
            <a:r>
              <a:rPr lang="es-ES" dirty="0" smtClean="0"/>
              <a:t>Modelo de objetos del Documento (DOM)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43608" y="1700808"/>
            <a:ext cx="7890080" cy="3960440"/>
          </a:xfrm>
        </p:spPr>
        <p:txBody>
          <a:bodyPr>
            <a:normAutofit fontScale="92500"/>
          </a:bodyPr>
          <a:lstStyle/>
          <a:p>
            <a:r>
              <a:rPr lang="es-ES" dirty="0" smtClean="0"/>
              <a:t>Permite describir </a:t>
            </a:r>
            <a:r>
              <a:rPr lang="es-ES" dirty="0"/>
              <a:t>el contenido del documento como un conjunto de objetos, con los que un programa de </a:t>
            </a:r>
            <a:r>
              <a:rPr lang="es-ES" dirty="0" err="1"/>
              <a:t>Javascript</a:t>
            </a:r>
            <a:r>
              <a:rPr lang="es-ES" dirty="0"/>
              <a:t> puede interactuar.</a:t>
            </a:r>
          </a:p>
          <a:p>
            <a:r>
              <a:rPr lang="es-ES" dirty="0"/>
              <a:t>Según el W3C, </a:t>
            </a:r>
            <a:r>
              <a:rPr lang="es-ES" dirty="0" smtClean="0"/>
              <a:t>es </a:t>
            </a:r>
            <a:r>
              <a:rPr lang="es-ES" dirty="0"/>
              <a:t>una interfaz de programación de aplicaciones (API), para documentos válidos HTML y bien construidos XML. </a:t>
            </a:r>
            <a:endParaRPr lang="es-ES" dirty="0" smtClean="0"/>
          </a:p>
          <a:p>
            <a:r>
              <a:rPr lang="es-ES" dirty="0" smtClean="0"/>
              <a:t>Define la estructura lógica del documento así como el modo en que se accede y se manipula.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231253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clearInterval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Permite detener una función que se está ejecutando y ha sido </a:t>
            </a:r>
            <a:r>
              <a:rPr lang="es-ES" dirty="0" err="1" smtClean="0"/>
              <a:t>lanzanda</a:t>
            </a:r>
            <a:r>
              <a:rPr lang="es-ES" dirty="0" smtClean="0"/>
              <a:t> empleando </a:t>
            </a:r>
            <a:r>
              <a:rPr lang="es-ES" dirty="0" err="1" smtClean="0"/>
              <a:t>setInterval</a:t>
            </a:r>
            <a:r>
              <a:rPr lang="es-ES" dirty="0" smtClean="0"/>
              <a:t>.</a:t>
            </a:r>
          </a:p>
          <a:p>
            <a:pPr marL="82296" indent="0">
              <a:buNone/>
            </a:pPr>
            <a:r>
              <a:rPr lang="es-E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E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clearInterval</a:t>
            </a:r>
            <a:r>
              <a:rPr lang="es-E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idinterval</a:t>
            </a:r>
            <a:r>
              <a:rPr lang="es-E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s-E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18078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115616" y="116632"/>
            <a:ext cx="7818072" cy="850106"/>
          </a:xfrm>
        </p:spPr>
        <p:txBody>
          <a:bodyPr/>
          <a:lstStyle/>
          <a:p>
            <a:r>
              <a:rPr lang="es-ES" dirty="0" smtClean="0"/>
              <a:t>Qué es un objeto?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43608" y="980728"/>
            <a:ext cx="7818072" cy="5400600"/>
          </a:xfrm>
        </p:spPr>
        <p:txBody>
          <a:bodyPr>
            <a:normAutofit lnSpcReduction="10000"/>
          </a:bodyPr>
          <a:lstStyle/>
          <a:p>
            <a:r>
              <a:rPr lang="es-ES" sz="3000" dirty="0" smtClean="0"/>
              <a:t>Es una </a:t>
            </a:r>
            <a:r>
              <a:rPr lang="es-ES" sz="3000" dirty="0"/>
              <a:t>entidad con una serie de propiedades que definen su estado y unos métodos (funciones) que actúan sobre esas propiedades</a:t>
            </a:r>
            <a:r>
              <a:rPr lang="es-ES" sz="3000" dirty="0" smtClean="0"/>
              <a:t>.</a:t>
            </a:r>
          </a:p>
          <a:p>
            <a:r>
              <a:rPr lang="es-ES" sz="3000" dirty="0" smtClean="0"/>
              <a:t>Para acceder a una propiedad </a:t>
            </a:r>
            <a:r>
              <a:rPr lang="es-ES" sz="3000" dirty="0"/>
              <a:t>de un objeto, </a:t>
            </a:r>
            <a:r>
              <a:rPr lang="es-ES" sz="3000" dirty="0" smtClean="0"/>
              <a:t>empleamos el </a:t>
            </a:r>
            <a:r>
              <a:rPr lang="es-ES" sz="3000" dirty="0"/>
              <a:t>operador punto (.). </a:t>
            </a:r>
            <a:endParaRPr lang="es-ES" sz="3000" dirty="0" smtClean="0"/>
          </a:p>
          <a:p>
            <a:pPr marL="82296" indent="0" algn="ctr">
              <a:buNone/>
            </a:pPr>
            <a:r>
              <a:rPr lang="es-E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nombre_objeto.propiedad</a:t>
            </a:r>
            <a:endParaRPr lang="es-E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2296" indent="0" algn="ctr">
              <a:spcBef>
                <a:spcPts val="0"/>
              </a:spcBef>
              <a:buNone/>
            </a:pPr>
            <a:endParaRPr lang="es-E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s-ES" sz="3000" dirty="0" smtClean="0"/>
              <a:t>Para referenciar </a:t>
            </a:r>
            <a:r>
              <a:rPr lang="es-ES" sz="3000" dirty="0"/>
              <a:t>a un método de un objeto</a:t>
            </a:r>
            <a:r>
              <a:rPr lang="es-ES" sz="3000" dirty="0" smtClean="0"/>
              <a:t>,</a:t>
            </a:r>
          </a:p>
          <a:p>
            <a:pPr marL="82296" indent="0" algn="ctr">
              <a:buNone/>
            </a:pPr>
            <a:r>
              <a:rPr lang="es-E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nombre_objeto.metodo</a:t>
            </a:r>
            <a:r>
              <a:rPr lang="es-E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  <a:r>
              <a:rPr lang="es-E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parámetros_opcionales</a:t>
            </a:r>
            <a:r>
              <a:rPr lang="es-E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pPr marL="82296" indent="0">
              <a:buNone/>
            </a:pPr>
            <a:endParaRPr lang="es-E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s-ES" sz="3000" dirty="0" smtClean="0"/>
              <a:t>Se puede referenciar </a:t>
            </a:r>
            <a:r>
              <a:rPr lang="es-ES" sz="3000" dirty="0"/>
              <a:t>a una propiedad de un objeto, por su índice en la creación. Los índices comienzan por 0.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42373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115616" y="274638"/>
            <a:ext cx="7818072" cy="922114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Objetos del navegador (BOM, </a:t>
            </a:r>
            <a:r>
              <a:rPr lang="es-ES" i="1" dirty="0" smtClean="0"/>
              <a:t>Browser </a:t>
            </a:r>
            <a:r>
              <a:rPr lang="es-ES" i="1" dirty="0" err="1" smtClean="0"/>
              <a:t>Object</a:t>
            </a:r>
            <a:r>
              <a:rPr lang="es-ES" i="1" dirty="0" smtClean="0"/>
              <a:t> </a:t>
            </a:r>
            <a:r>
              <a:rPr lang="es-ES" i="1" dirty="0" err="1" smtClean="0"/>
              <a:t>Model</a:t>
            </a:r>
            <a:r>
              <a:rPr lang="es-ES" dirty="0" smtClean="0"/>
              <a:t>)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37226" y="1484784"/>
            <a:ext cx="7818072" cy="3384376"/>
          </a:xfrm>
        </p:spPr>
        <p:txBody>
          <a:bodyPr>
            <a:normAutofit fontScale="92500"/>
          </a:bodyPr>
          <a:lstStyle/>
          <a:p>
            <a:r>
              <a:rPr lang="es-ES" dirty="0"/>
              <a:t>Cuando se carga una página en un navegador se crean un número de objetos característicos del navegador según el contenido de la página.</a:t>
            </a:r>
          </a:p>
          <a:p>
            <a:r>
              <a:rPr lang="es-ES" dirty="0"/>
              <a:t>La siguiente figura muestra la jerarquía de clases del Modelo de Objetos del Documento (</a:t>
            </a:r>
            <a:r>
              <a:rPr lang="es-ES" i="1" dirty="0" err="1"/>
              <a:t>Document</a:t>
            </a:r>
            <a:r>
              <a:rPr lang="es-ES" i="1" dirty="0"/>
              <a:t> </a:t>
            </a:r>
            <a:r>
              <a:rPr lang="es-ES" i="1" dirty="0" err="1"/>
              <a:t>Object</a:t>
            </a:r>
            <a:r>
              <a:rPr lang="es-ES" i="1" dirty="0"/>
              <a:t> </a:t>
            </a:r>
            <a:r>
              <a:rPr lang="es-ES" i="1" dirty="0" err="1"/>
              <a:t>Model</a:t>
            </a:r>
            <a:r>
              <a:rPr lang="es-ES" dirty="0" smtClean="0"/>
              <a:t>) para todos los navegadores que permite usar JavaScript</a:t>
            </a:r>
          </a:p>
        </p:txBody>
      </p:sp>
      <p:pic>
        <p:nvPicPr>
          <p:cNvPr id="1026" name="Diagrama 39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2740" y="4941168"/>
            <a:ext cx="4931370" cy="11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1970202" y="6165304"/>
            <a:ext cx="5776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No hay estándares oficiales para </a:t>
            </a:r>
            <a:r>
              <a:rPr lang="es-ES" dirty="0" smtClean="0"/>
              <a:t>BOM.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96432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115616" y="274638"/>
            <a:ext cx="7818072" cy="850106"/>
          </a:xfrm>
        </p:spPr>
        <p:txBody>
          <a:bodyPr/>
          <a:lstStyle/>
          <a:p>
            <a:r>
              <a:rPr lang="es-ES" dirty="0" err="1" smtClean="0"/>
              <a:t>Window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115616" y="1124744"/>
            <a:ext cx="7818072" cy="5123656"/>
          </a:xfrm>
        </p:spPr>
        <p:txBody>
          <a:bodyPr>
            <a:normAutofit fontScale="85000" lnSpcReduction="20000"/>
          </a:bodyPr>
          <a:lstStyle/>
          <a:p>
            <a:r>
              <a:rPr lang="es-ES" dirty="0" smtClean="0"/>
              <a:t>Contenedor </a:t>
            </a:r>
            <a:r>
              <a:rPr lang="es-ES" dirty="0"/>
              <a:t>principal de todo el contenido que se visualiza en el </a:t>
            </a:r>
            <a:r>
              <a:rPr lang="es-ES" dirty="0" smtClean="0"/>
              <a:t>navegador</a:t>
            </a:r>
          </a:p>
          <a:p>
            <a:r>
              <a:rPr lang="es-ES" dirty="0" smtClean="0"/>
              <a:t>Al abrir una ventana del navegador, el objeto </a:t>
            </a:r>
            <a:r>
              <a:rPr lang="es-ES" dirty="0" err="1" smtClean="0"/>
              <a:t>window</a:t>
            </a:r>
            <a:r>
              <a:rPr lang="es-ES" dirty="0" smtClean="0"/>
              <a:t> ya está definido en la memoria</a:t>
            </a:r>
          </a:p>
          <a:p>
            <a:r>
              <a:rPr lang="es-ES" dirty="0" smtClean="0"/>
              <a:t>Además del contenido de la ventana, también permite trabajar con las medidas de la misma, las barras de desplazamiento, barra de herramientas, barra de estado, etc..</a:t>
            </a:r>
          </a:p>
          <a:p>
            <a:r>
              <a:rPr lang="es-ES" dirty="0" smtClean="0"/>
              <a:t>Permite gestionar tanto ventanas como nuevas pestañas del navegador.</a:t>
            </a:r>
          </a:p>
          <a:p>
            <a:r>
              <a:rPr lang="es-ES" dirty="0" smtClean="0"/>
              <a:t>Todos los objetos y variables </a:t>
            </a:r>
            <a:r>
              <a:rPr lang="es-ES" dirty="0" err="1" smtClean="0"/>
              <a:t>gobales</a:t>
            </a:r>
            <a:r>
              <a:rPr lang="es-ES" dirty="0" smtClean="0"/>
              <a:t> JavaScript, se convierten en propiedades del objeto ventana automáticamente. Además, las funciones globales se convierten en métodos de la ventana.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54634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60857" y="188640"/>
            <a:ext cx="7890080" cy="720080"/>
          </a:xfrm>
        </p:spPr>
        <p:txBody>
          <a:bodyPr>
            <a:normAutofit fontScale="90000"/>
          </a:bodyPr>
          <a:lstStyle/>
          <a:p>
            <a:r>
              <a:rPr lang="es-ES" dirty="0" err="1" smtClean="0"/>
              <a:t>Window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43381" y="934426"/>
            <a:ext cx="7890080" cy="5544616"/>
          </a:xfrm>
        </p:spPr>
        <p:txBody>
          <a:bodyPr>
            <a:normAutofit fontScale="92500"/>
          </a:bodyPr>
          <a:lstStyle/>
          <a:p>
            <a:r>
              <a:rPr lang="es-ES" sz="3000" dirty="0" smtClean="0"/>
              <a:t>Para referenciar el objeto </a:t>
            </a:r>
            <a:r>
              <a:rPr lang="es-ES" sz="3000" dirty="0" err="1" smtClean="0"/>
              <a:t>window</a:t>
            </a:r>
            <a:r>
              <a:rPr lang="es-ES" sz="3000" dirty="0" smtClean="0"/>
              <a:t>:</a:t>
            </a:r>
          </a:p>
          <a:p>
            <a:pPr marL="82296" indent="0">
              <a:buNone/>
            </a:pPr>
            <a:r>
              <a:rPr lang="es-E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window.nombrePropiedad</a:t>
            </a:r>
            <a:endParaRPr lang="es-ES" sz="3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2296" indent="0">
              <a:buNone/>
            </a:pPr>
            <a:r>
              <a:rPr lang="es-E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window.nombreMétodo</a:t>
            </a:r>
            <a:r>
              <a:rPr lang="es-E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  <a:r>
              <a:rPr lang="es-E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parámetros_opcionales</a:t>
            </a:r>
            <a:r>
              <a:rPr lang="es-E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lang="es-ES" sz="2600" dirty="0" smtClean="0"/>
              <a:t>Un </a:t>
            </a:r>
            <a:r>
              <a:rPr lang="es-ES" sz="2600" dirty="0"/>
              <a:t>objeto </a:t>
            </a:r>
            <a:r>
              <a:rPr lang="es-ES" sz="2600" b="1" dirty="0" err="1"/>
              <a:t>window</a:t>
            </a:r>
            <a:r>
              <a:rPr lang="es-ES" sz="2600" dirty="0"/>
              <a:t> también se podrá referenciar mediante la palabra </a:t>
            </a:r>
            <a:r>
              <a:rPr lang="es-ES" sz="2600" b="1" dirty="0" err="1"/>
              <a:t>self</a:t>
            </a:r>
            <a:r>
              <a:rPr lang="es-ES" sz="2600" dirty="0"/>
              <a:t>, cuando estamos haciendo la referencia desde el propio documento contenido en esa ventana:</a:t>
            </a:r>
            <a:endParaRPr lang="es-ES" dirty="0"/>
          </a:p>
          <a:p>
            <a:pPr marL="82296" indent="0">
              <a:buNone/>
            </a:pPr>
            <a:r>
              <a:rPr lang="es-E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self.nombrePropiedad</a:t>
            </a:r>
            <a:endParaRPr lang="es-E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2296" indent="0">
              <a:buNone/>
            </a:pPr>
            <a:r>
              <a:rPr lang="es-E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self.nombreMétodo</a:t>
            </a:r>
            <a:r>
              <a:rPr lang="es-E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  <a:r>
              <a:rPr lang="es-E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parámetros_opcionales</a:t>
            </a:r>
            <a:r>
              <a:rPr lang="es-E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endParaRPr lang="es-E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sz="2600" dirty="0"/>
              <a:t>La siguiente forma también funcionaría sin ningún problema, porque asume que las propiedades o métodos, son del objeto de mayor jerarquía (el objeto </a:t>
            </a:r>
            <a:r>
              <a:rPr lang="es-ES" sz="2600" b="1" dirty="0" err="1"/>
              <a:t>window</a:t>
            </a:r>
            <a:r>
              <a:rPr lang="es-ES" sz="2600" dirty="0"/>
              <a:t>) en el cuál nos </a:t>
            </a:r>
            <a:r>
              <a:rPr lang="es-ES" sz="2600" dirty="0" smtClean="0"/>
              <a:t>encontramos</a:t>
            </a:r>
            <a:endParaRPr lang="es-ES" sz="2000" dirty="0" smtClean="0"/>
          </a:p>
          <a:p>
            <a:pPr marL="82296" indent="0">
              <a:buNone/>
            </a:pPr>
            <a:r>
              <a:rPr lang="es-E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nombrePropiedad</a:t>
            </a:r>
            <a:endParaRPr lang="es-E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2296" indent="0">
              <a:buNone/>
            </a:pPr>
            <a:r>
              <a:rPr lang="es-E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nombreMétodo</a:t>
            </a:r>
            <a:r>
              <a:rPr lang="es-E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  <a:r>
              <a:rPr lang="es-E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parámetros_opcionales</a:t>
            </a:r>
            <a:r>
              <a:rPr lang="es-E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endParaRPr lang="es-E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2296" indent="0">
              <a:buNone/>
            </a:pPr>
            <a:endParaRPr lang="es-ES" sz="2000" dirty="0"/>
          </a:p>
          <a:p>
            <a:pPr lvl="1"/>
            <a:endParaRPr lang="es-ES" sz="1600" dirty="0" smtClean="0"/>
          </a:p>
          <a:p>
            <a:pPr marL="402336" lvl="1" indent="0">
              <a:buNone/>
            </a:pP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2422394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43608" y="116632"/>
            <a:ext cx="7890080" cy="778098"/>
          </a:xfrm>
        </p:spPr>
        <p:txBody>
          <a:bodyPr/>
          <a:lstStyle/>
          <a:p>
            <a:r>
              <a:rPr lang="es-ES" dirty="0" smtClean="0"/>
              <a:t>Gestión de ventanas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15616" y="980728"/>
            <a:ext cx="7818072" cy="5616624"/>
          </a:xfrm>
        </p:spPr>
        <p:txBody>
          <a:bodyPr>
            <a:normAutofit fontScale="70000" lnSpcReduction="20000"/>
          </a:bodyPr>
          <a:lstStyle/>
          <a:p>
            <a:r>
              <a:rPr lang="es-ES" dirty="0"/>
              <a:t>Un script no creará nunca la ventana principal de un navegador. </a:t>
            </a:r>
            <a:endParaRPr lang="es-ES" dirty="0" smtClean="0"/>
          </a:p>
          <a:p>
            <a:r>
              <a:rPr lang="es-ES" dirty="0" smtClean="0"/>
              <a:t>Es </a:t>
            </a:r>
            <a:r>
              <a:rPr lang="es-ES" dirty="0"/>
              <a:t>el usuario, quien realiza esa tarea abriendo una URL en el </a:t>
            </a:r>
            <a:r>
              <a:rPr lang="es-ES" dirty="0" smtClean="0"/>
              <a:t>navegador</a:t>
            </a:r>
          </a:p>
          <a:p>
            <a:r>
              <a:rPr lang="es-ES" dirty="0" smtClean="0"/>
              <a:t>Un </a:t>
            </a:r>
            <a:r>
              <a:rPr lang="es-ES" dirty="0"/>
              <a:t>script que esté ejecutándose en una de las ventanas principales del navegador, </a:t>
            </a:r>
            <a:r>
              <a:rPr lang="es-ES" dirty="0" smtClean="0"/>
              <a:t>podrá </a:t>
            </a:r>
            <a:r>
              <a:rPr lang="es-ES" dirty="0"/>
              <a:t>crear o abrir nuevas sub-ventanas</a:t>
            </a:r>
            <a:r>
              <a:rPr lang="es-ES" dirty="0" smtClean="0"/>
              <a:t>.</a:t>
            </a:r>
          </a:p>
          <a:p>
            <a:r>
              <a:rPr lang="es-ES" dirty="0"/>
              <a:t>El método que genera una nueva ventana es </a:t>
            </a:r>
            <a:r>
              <a:rPr lang="es-ES" b="1" dirty="0" err="1"/>
              <a:t>window.open</a:t>
            </a:r>
            <a:r>
              <a:rPr lang="es-ES" b="1" dirty="0"/>
              <a:t>()</a:t>
            </a:r>
            <a:r>
              <a:rPr lang="es-ES" dirty="0"/>
              <a:t>. </a:t>
            </a:r>
            <a:endParaRPr lang="es-ES" dirty="0" smtClean="0"/>
          </a:p>
          <a:p>
            <a:pPr marL="82296" indent="0" algn="ctr">
              <a:buNone/>
            </a:pPr>
            <a:endParaRPr lang="es-E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2296" indent="0" algn="ctr">
              <a:buNone/>
            </a:pPr>
            <a:r>
              <a:rPr lang="es-E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window.open</a:t>
            </a:r>
            <a:r>
              <a:rPr lang="es-E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url,nombre,características</a:t>
            </a:r>
            <a:r>
              <a:rPr lang="es-E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82296" indent="0" algn="ctr">
              <a:buNone/>
            </a:pPr>
            <a:endParaRPr lang="es-E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s-ES" b="1" dirty="0" smtClean="0"/>
              <a:t>url</a:t>
            </a:r>
            <a:r>
              <a:rPr lang="es-ES" dirty="0"/>
              <a:t>: es la URL del documento a abrir que al ser un texto tendrá que ir encerrada entre comillas, </a:t>
            </a:r>
          </a:p>
          <a:p>
            <a:pPr lvl="1"/>
            <a:r>
              <a:rPr lang="es-ES" b="1" dirty="0"/>
              <a:t>nombre</a:t>
            </a:r>
            <a:r>
              <a:rPr lang="es-ES" dirty="0"/>
              <a:t>: es el nombre con el que podremos acceder a la ventana desde el programa, </a:t>
            </a:r>
          </a:p>
          <a:p>
            <a:pPr lvl="1"/>
            <a:r>
              <a:rPr lang="es-ES" b="1" dirty="0"/>
              <a:t>características</a:t>
            </a:r>
            <a:r>
              <a:rPr lang="es-ES" dirty="0"/>
              <a:t>: es una lista de valores iniciales asignados a ciertas propiedades de la ventana que determinan su apariencia física (tamaño, posición, etc.). La lista irá encerrada entre comillas y los valores de cada propiedad van separados por comas.</a:t>
            </a:r>
          </a:p>
          <a:p>
            <a:pPr marL="82296" indent="0" algn="ctr">
              <a:buNone/>
            </a:pPr>
            <a:endParaRPr lang="es-E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396118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15616" y="44624"/>
            <a:ext cx="7818072" cy="648072"/>
          </a:xfrm>
        </p:spPr>
        <p:txBody>
          <a:bodyPr>
            <a:normAutofit fontScale="90000"/>
          </a:bodyPr>
          <a:lstStyle/>
          <a:p>
            <a:r>
              <a:rPr lang="es-ES" dirty="0"/>
              <a:t>Gestión de ventanas</a:t>
            </a:r>
          </a:p>
        </p:txBody>
      </p:sp>
      <p:graphicFrame>
        <p:nvGraphicFramePr>
          <p:cNvPr id="6" name="Marcador de conteni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1340229"/>
              </p:ext>
            </p:extLst>
          </p:nvPr>
        </p:nvGraphicFramePr>
        <p:xfrm>
          <a:off x="1297922" y="2060848"/>
          <a:ext cx="7365419" cy="4091555"/>
        </p:xfrm>
        <a:graphic>
          <a:graphicData uri="http://schemas.openxmlformats.org/drawingml/2006/table">
            <a:tbl>
              <a:tblPr firstRow="1" firstCol="1" bandRow="1" bandCol="1">
                <a:tableStyleId>{5C22544A-7EE6-4342-B048-85BDC9FD1C3A}</a:tableStyleId>
              </a:tblPr>
              <a:tblGrid>
                <a:gridCol w="2160240">
                  <a:extLst>
                    <a:ext uri="{9D8B030D-6E8A-4147-A177-3AD203B41FA5}">
                      <a16:colId xmlns:a16="http://schemas.microsoft.com/office/drawing/2014/main" val="1407256860"/>
                    </a:ext>
                  </a:extLst>
                </a:gridCol>
                <a:gridCol w="5205179">
                  <a:extLst>
                    <a:ext uri="{9D8B030D-6E8A-4147-A177-3AD203B41FA5}">
                      <a16:colId xmlns:a16="http://schemas.microsoft.com/office/drawing/2014/main" val="3100334010"/>
                    </a:ext>
                  </a:extLst>
                </a:gridCol>
              </a:tblGrid>
              <a:tr h="366369"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</a:rPr>
                        <a:t>Propiedades del argumento características del método </a:t>
                      </a:r>
                      <a:r>
                        <a:rPr lang="es-ES" sz="1600" dirty="0" err="1">
                          <a:effectLst/>
                        </a:rPr>
                        <a:t>window.open</a:t>
                      </a:r>
                      <a:r>
                        <a:rPr lang="es-ES" sz="1600" dirty="0">
                          <a:effectLst/>
                        </a:rPr>
                        <a:t>()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2377414"/>
                  </a:ext>
                </a:extLst>
              </a:tr>
              <a:tr h="27437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Propiedad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Descripción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63267519"/>
                  </a:ext>
                </a:extLst>
              </a:tr>
              <a:tr h="27437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 err="1">
                          <a:effectLst/>
                        </a:rPr>
                        <a:t>toolbar</a:t>
                      </a:r>
                      <a:r>
                        <a:rPr lang="es-ES" sz="1400" dirty="0">
                          <a:effectLst/>
                        </a:rPr>
                        <a:t>=[</a:t>
                      </a:r>
                      <a:r>
                        <a:rPr lang="es-ES" sz="1400" dirty="0" err="1">
                          <a:effectLst/>
                        </a:rPr>
                        <a:t>yes|no</a:t>
                      </a:r>
                      <a:r>
                        <a:rPr lang="es-ES" sz="1400" dirty="0">
                          <a:effectLst/>
                        </a:rPr>
                        <a:t>]</a:t>
                      </a:r>
                      <a:endParaRPr lang="es-ES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</a:rPr>
                        <a:t>Muestra u oculta la barra de herramientas del navegador</a:t>
                      </a:r>
                      <a:endParaRPr lang="es-ES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9196539"/>
                  </a:ext>
                </a:extLst>
              </a:tr>
              <a:tr h="27437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 err="1">
                          <a:effectLst/>
                        </a:rPr>
                        <a:t>location</a:t>
                      </a:r>
                      <a:r>
                        <a:rPr lang="es-ES" sz="1400" dirty="0">
                          <a:effectLst/>
                        </a:rPr>
                        <a:t>=[</a:t>
                      </a:r>
                      <a:r>
                        <a:rPr lang="es-ES" sz="1400" dirty="0" err="1">
                          <a:effectLst/>
                        </a:rPr>
                        <a:t>yes|no</a:t>
                      </a:r>
                      <a:r>
                        <a:rPr lang="es-ES" sz="1400" dirty="0">
                          <a:effectLst/>
                        </a:rPr>
                        <a:t>]</a:t>
                      </a:r>
                      <a:endParaRPr lang="es-ES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</a:rPr>
                        <a:t>Muestra u oculta la barra de direcciones del navegador</a:t>
                      </a:r>
                      <a:endParaRPr lang="es-ES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66811191"/>
                  </a:ext>
                </a:extLst>
              </a:tr>
              <a:tr h="27437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 err="1">
                          <a:effectLst/>
                        </a:rPr>
                        <a:t>directories</a:t>
                      </a:r>
                      <a:r>
                        <a:rPr lang="es-ES" sz="1400" dirty="0">
                          <a:effectLst/>
                        </a:rPr>
                        <a:t>=[</a:t>
                      </a:r>
                      <a:r>
                        <a:rPr lang="es-ES" sz="1400" dirty="0" err="1">
                          <a:effectLst/>
                        </a:rPr>
                        <a:t>yes|no</a:t>
                      </a:r>
                      <a:r>
                        <a:rPr lang="es-ES" sz="1400" dirty="0">
                          <a:effectLst/>
                        </a:rPr>
                        <a:t>]</a:t>
                      </a:r>
                      <a:endParaRPr lang="es-ES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</a:rPr>
                        <a:t>Muestra u oculta la barra de favoritos</a:t>
                      </a:r>
                      <a:endParaRPr lang="es-ES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29846551"/>
                  </a:ext>
                </a:extLst>
              </a:tr>
              <a:tr h="27437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</a:rPr>
                        <a:t>status=[</a:t>
                      </a:r>
                      <a:r>
                        <a:rPr lang="es-ES" sz="1400" dirty="0" err="1">
                          <a:effectLst/>
                        </a:rPr>
                        <a:t>yes|no</a:t>
                      </a:r>
                      <a:r>
                        <a:rPr lang="es-ES" sz="1400" dirty="0">
                          <a:effectLst/>
                        </a:rPr>
                        <a:t>]</a:t>
                      </a:r>
                      <a:endParaRPr lang="es-ES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</a:rPr>
                        <a:t>Muestra u oculta la barra de estado del navegador</a:t>
                      </a:r>
                      <a:endParaRPr lang="es-ES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16445339"/>
                  </a:ext>
                </a:extLst>
              </a:tr>
              <a:tr h="27437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 err="1">
                          <a:effectLst/>
                        </a:rPr>
                        <a:t>menubar</a:t>
                      </a:r>
                      <a:r>
                        <a:rPr lang="es-ES" sz="1400" dirty="0">
                          <a:effectLst/>
                        </a:rPr>
                        <a:t>=[</a:t>
                      </a:r>
                      <a:r>
                        <a:rPr lang="es-ES" sz="1400" dirty="0" err="1">
                          <a:effectLst/>
                        </a:rPr>
                        <a:t>yes|no</a:t>
                      </a:r>
                      <a:r>
                        <a:rPr lang="es-ES" sz="1400" dirty="0">
                          <a:effectLst/>
                        </a:rPr>
                        <a:t>]</a:t>
                      </a:r>
                      <a:endParaRPr lang="es-ES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</a:rPr>
                        <a:t>Muestra u oculta la barra de menús</a:t>
                      </a:r>
                      <a:endParaRPr lang="es-ES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80014982"/>
                  </a:ext>
                </a:extLst>
              </a:tr>
              <a:tr h="27437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 err="1">
                          <a:effectLst/>
                        </a:rPr>
                        <a:t>scrollbars</a:t>
                      </a:r>
                      <a:r>
                        <a:rPr lang="es-ES" sz="1400" dirty="0">
                          <a:effectLst/>
                        </a:rPr>
                        <a:t>=[</a:t>
                      </a:r>
                      <a:r>
                        <a:rPr lang="es-ES" sz="1400" dirty="0" err="1">
                          <a:effectLst/>
                        </a:rPr>
                        <a:t>yes|no</a:t>
                      </a:r>
                      <a:r>
                        <a:rPr lang="es-ES" sz="1400" dirty="0">
                          <a:effectLst/>
                        </a:rPr>
                        <a:t>]</a:t>
                      </a:r>
                      <a:endParaRPr lang="es-ES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</a:rPr>
                        <a:t>Muestra u oculta las barras de desplazamiento</a:t>
                      </a:r>
                      <a:endParaRPr lang="es-ES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0697440"/>
                  </a:ext>
                </a:extLst>
              </a:tr>
              <a:tr h="27437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 err="1">
                          <a:effectLst/>
                        </a:rPr>
                        <a:t>resizable</a:t>
                      </a:r>
                      <a:r>
                        <a:rPr lang="es-ES" sz="1400" dirty="0">
                          <a:effectLst/>
                        </a:rPr>
                        <a:t>=[</a:t>
                      </a:r>
                      <a:r>
                        <a:rPr lang="es-ES" sz="1400" dirty="0" err="1">
                          <a:effectLst/>
                        </a:rPr>
                        <a:t>yes|no</a:t>
                      </a:r>
                      <a:r>
                        <a:rPr lang="es-ES" sz="1400" dirty="0">
                          <a:effectLst/>
                        </a:rPr>
                        <a:t>]</a:t>
                      </a:r>
                      <a:endParaRPr lang="es-ES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</a:rPr>
                        <a:t>Permite o no al usuario redimensionar el tamaño de la ventana</a:t>
                      </a:r>
                      <a:endParaRPr lang="es-ES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47246066"/>
                  </a:ext>
                </a:extLst>
              </a:tr>
              <a:tr h="27437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 err="1">
                          <a:effectLst/>
                        </a:rPr>
                        <a:t>width</a:t>
                      </a:r>
                      <a:r>
                        <a:rPr lang="es-ES" sz="1400" dirty="0">
                          <a:effectLst/>
                        </a:rPr>
                        <a:t>=</a:t>
                      </a:r>
                      <a:r>
                        <a:rPr lang="es-ES" sz="1400" dirty="0" err="1">
                          <a:effectLst/>
                        </a:rPr>
                        <a:t>nnn</a:t>
                      </a:r>
                      <a:endParaRPr lang="es-ES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</a:rPr>
                        <a:t>Define número de píxeles del ancho de la ventana</a:t>
                      </a:r>
                      <a:endParaRPr lang="es-ES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38611992"/>
                  </a:ext>
                </a:extLst>
              </a:tr>
              <a:tr h="27437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 err="1">
                          <a:effectLst/>
                        </a:rPr>
                        <a:t>height</a:t>
                      </a:r>
                      <a:r>
                        <a:rPr lang="es-ES" sz="1400" dirty="0">
                          <a:effectLst/>
                        </a:rPr>
                        <a:t>=</a:t>
                      </a:r>
                      <a:r>
                        <a:rPr lang="es-ES" sz="1400" dirty="0" err="1">
                          <a:effectLst/>
                        </a:rPr>
                        <a:t>nnn</a:t>
                      </a:r>
                      <a:endParaRPr lang="es-ES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</a:rPr>
                        <a:t>Define número de píxeles del alto de la ventana</a:t>
                      </a:r>
                      <a:endParaRPr lang="es-ES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94907339"/>
                  </a:ext>
                </a:extLst>
              </a:tr>
              <a:tr h="27437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 err="1">
                          <a:effectLst/>
                        </a:rPr>
                        <a:t>left</a:t>
                      </a:r>
                      <a:r>
                        <a:rPr lang="es-ES" sz="1400" dirty="0">
                          <a:effectLst/>
                        </a:rPr>
                        <a:t>=</a:t>
                      </a:r>
                      <a:r>
                        <a:rPr lang="es-ES" sz="1400" dirty="0" err="1">
                          <a:effectLst/>
                        </a:rPr>
                        <a:t>nnn</a:t>
                      </a:r>
                      <a:endParaRPr lang="es-ES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</a:rPr>
                        <a:t>Nº de píxeles que hay desde el lado izquierdo de la pantalla a la ventana</a:t>
                      </a:r>
                      <a:endParaRPr lang="es-ES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99194191"/>
                  </a:ext>
                </a:extLst>
              </a:tr>
              <a:tr h="27437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</a:rPr>
                        <a:t>top=</a:t>
                      </a:r>
                      <a:r>
                        <a:rPr lang="es-ES" sz="1400" dirty="0" err="1">
                          <a:effectLst/>
                        </a:rPr>
                        <a:t>nnn</a:t>
                      </a:r>
                      <a:endParaRPr lang="es-ES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</a:rPr>
                        <a:t>Nº de píxeles que hay desde el lado superior de la pantalla a la ventana</a:t>
                      </a:r>
                      <a:endParaRPr lang="es-ES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18382061"/>
                  </a:ext>
                </a:extLst>
              </a:tr>
            </a:tbl>
          </a:graphicData>
        </a:graphic>
      </p:graphicFrame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280235" y="908720"/>
            <a:ext cx="7488832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La siguiente tabla refleja las propiedades o métodos que se pueden incluir en el parámetro </a:t>
            </a:r>
            <a:r>
              <a:rPr kumimoji="0" lang="es-ES" altLang="es-ES" sz="20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características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 del método </a:t>
            </a:r>
            <a:r>
              <a:rPr kumimoji="0" lang="es-ES" altLang="es-ES" sz="20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open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 del objeto </a:t>
            </a:r>
            <a:r>
              <a:rPr kumimoji="0" lang="es-ES" altLang="es-ES" sz="2000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window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endParaRPr kumimoji="0" lang="es-ES" altLang="es-E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129733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98422" y="11124"/>
            <a:ext cx="7822050" cy="680318"/>
          </a:xfrm>
        </p:spPr>
        <p:txBody>
          <a:bodyPr>
            <a:normAutofit fontScale="90000"/>
          </a:bodyPr>
          <a:lstStyle/>
          <a:p>
            <a:r>
              <a:rPr lang="es-ES" dirty="0"/>
              <a:t>Gestión de ventanas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99592" y="831002"/>
            <a:ext cx="8060918" cy="5622333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es-ES" sz="2900" dirty="0"/>
              <a:t>La siguiente instrucción abre una nueva ventana de </a:t>
            </a:r>
            <a:r>
              <a:rPr lang="es-ES" sz="2900" b="1" dirty="0"/>
              <a:t>800</a:t>
            </a:r>
            <a:r>
              <a:rPr lang="es-ES" sz="2900" dirty="0"/>
              <a:t> píxeles de ancho y </a:t>
            </a:r>
            <a:r>
              <a:rPr lang="es-ES" sz="2900" b="1" dirty="0"/>
              <a:t>600</a:t>
            </a:r>
            <a:r>
              <a:rPr lang="es-ES" sz="2900" dirty="0"/>
              <a:t> píxeles de alto que contiene un documento HTML </a:t>
            </a:r>
            <a:r>
              <a:rPr lang="es-ES" sz="2900" dirty="0" smtClean="0"/>
              <a:t>(“</a:t>
            </a:r>
            <a:r>
              <a:rPr lang="es-ES" sz="2900" b="1" dirty="0"/>
              <a:t>nueva.html</a:t>
            </a:r>
            <a:r>
              <a:rPr lang="es-ES" sz="2900" dirty="0"/>
              <a:t>”) que se encuentra ubicado en la misma ruta. El nombre por el que se podrá identificar a la ventana en el código es “</a:t>
            </a:r>
            <a:r>
              <a:rPr lang="es-ES" sz="2900" b="1" dirty="0"/>
              <a:t>nueva</a:t>
            </a:r>
            <a:r>
              <a:rPr lang="es-ES" sz="2900" dirty="0"/>
              <a:t>” y para acceder a los métodos y propiedades de esta nueva ventana lo haremos por la referencia asignada al objeto </a:t>
            </a:r>
            <a:r>
              <a:rPr lang="es-ES" sz="2900" b="1" dirty="0" err="1"/>
              <a:t>subVentana</a:t>
            </a:r>
            <a:r>
              <a:rPr lang="es-ES" sz="2900" dirty="0"/>
              <a:t>.</a:t>
            </a:r>
          </a:p>
          <a:p>
            <a:pPr marL="82296" indent="0">
              <a:buNone/>
            </a:pPr>
            <a:endParaRPr lang="es-E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2296" indent="0" algn="ctr">
              <a:buNone/>
            </a:pPr>
            <a:r>
              <a:rPr lang="es-E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s-E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subVentana</a:t>
            </a:r>
            <a:r>
              <a:rPr lang="es-E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E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window.open</a:t>
            </a:r>
            <a:r>
              <a:rPr lang="es-E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("nueva.</a:t>
            </a:r>
            <a:r>
              <a:rPr lang="es-E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lang="es-E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","nueva","</a:t>
            </a:r>
            <a:r>
              <a:rPr lang="es-E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height</a:t>
            </a:r>
            <a:r>
              <a:rPr lang="es-E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=600,width=800</a:t>
            </a:r>
            <a:r>
              <a:rPr lang="es-E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pPr marL="82296" indent="0">
              <a:buNone/>
            </a:pPr>
            <a:endParaRPr lang="es-ES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sz="2900" dirty="0"/>
              <a:t>Si se desea omitir alguno de los parámetros bastará con dejar únicamente las dos comillas dobles. También se puede utilizar el </a:t>
            </a:r>
            <a:r>
              <a:rPr lang="es-ES" sz="2900" b="1" dirty="0"/>
              <a:t>1</a:t>
            </a:r>
            <a:r>
              <a:rPr lang="es-ES" sz="2900" dirty="0"/>
              <a:t> y el </a:t>
            </a:r>
            <a:r>
              <a:rPr lang="es-ES" sz="2900" b="1" dirty="0"/>
              <a:t>0</a:t>
            </a:r>
            <a:r>
              <a:rPr lang="es-ES" sz="2900" dirty="0"/>
              <a:t> en lugar de las palabras </a:t>
            </a:r>
            <a:r>
              <a:rPr lang="es-ES" sz="2900" b="1" dirty="0"/>
              <a:t>yes</a:t>
            </a:r>
            <a:r>
              <a:rPr lang="es-ES" sz="2900" dirty="0"/>
              <a:t> y </a:t>
            </a:r>
            <a:r>
              <a:rPr lang="es-ES" sz="2900" b="1" dirty="0"/>
              <a:t>no</a:t>
            </a:r>
            <a:r>
              <a:rPr lang="es-ES" sz="2900" dirty="0"/>
              <a:t> (respectivamente).</a:t>
            </a:r>
          </a:p>
          <a:p>
            <a:r>
              <a:rPr lang="es-ES" sz="2900" dirty="0" smtClean="0"/>
              <a:t>Podemos </a:t>
            </a:r>
            <a:r>
              <a:rPr lang="es-ES" sz="2900" dirty="0"/>
              <a:t>hacer referencias a esta nueva ventana en nuestro código desde el script de la ventana principal. Por ejemplo, si quisiéramos cerrar la nueva ventana desde nuestro script, simplemente tendríamos que hacer: </a:t>
            </a:r>
            <a:r>
              <a:rPr lang="es-ES" sz="2900" b="1" dirty="0" err="1"/>
              <a:t>subVentana.close</a:t>
            </a:r>
            <a:r>
              <a:rPr lang="es-ES" sz="2900" b="1" dirty="0"/>
              <a:t>(); </a:t>
            </a:r>
            <a:r>
              <a:rPr lang="es-ES" sz="2900" dirty="0"/>
              <a:t>lo que resulta necesario ya que si escribiéramos </a:t>
            </a:r>
            <a:r>
              <a:rPr lang="es-ES" sz="2900" b="1" dirty="0" err="1"/>
              <a:t>window.close</a:t>
            </a:r>
            <a:r>
              <a:rPr lang="es-ES" sz="2900" b="1" dirty="0"/>
              <a:t>()</a:t>
            </a:r>
            <a:r>
              <a:rPr lang="es-ES" sz="2900" dirty="0"/>
              <a:t>, </a:t>
            </a:r>
            <a:r>
              <a:rPr lang="es-ES" sz="2900" b="1" dirty="0" err="1"/>
              <a:t>self.close</a:t>
            </a:r>
            <a:r>
              <a:rPr lang="es-ES" sz="2900" b="1" dirty="0"/>
              <a:t>()</a:t>
            </a:r>
            <a:r>
              <a:rPr lang="es-ES" sz="2900" dirty="0"/>
              <a:t> o </a:t>
            </a:r>
            <a:r>
              <a:rPr lang="es-ES" sz="2900" b="1" dirty="0" err="1"/>
              <a:t>close</a:t>
            </a:r>
            <a:r>
              <a:rPr lang="es-ES" sz="2900" b="1" dirty="0"/>
              <a:t>()</a:t>
            </a:r>
            <a:r>
              <a:rPr lang="es-ES" sz="2900" dirty="0"/>
              <a:t> estaríamos intentando cerrar nuestra propia ventana (previa confirmación), pero no la </a:t>
            </a:r>
            <a:r>
              <a:rPr lang="es-ES" sz="2900" b="1" dirty="0" err="1"/>
              <a:t>subVentana</a:t>
            </a:r>
            <a:r>
              <a:rPr lang="es-ES" sz="2900" dirty="0"/>
              <a:t> que creamos con la instrucción del recuadro.</a:t>
            </a:r>
          </a:p>
          <a:p>
            <a:endParaRPr lang="es-ES" sz="2300" dirty="0"/>
          </a:p>
        </p:txBody>
      </p:sp>
    </p:spTree>
    <p:extLst>
      <p:ext uri="{BB962C8B-B14F-4D97-AF65-F5344CB8AC3E}">
        <p14:creationId xmlns:p14="http://schemas.microsoft.com/office/powerpoint/2010/main" val="38013847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io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4818</TotalTime>
  <Words>1450</Words>
  <Application>Microsoft Office PowerPoint</Application>
  <PresentationFormat>Presentación en pantalla (4:3)</PresentationFormat>
  <Paragraphs>223</Paragraphs>
  <Slides>20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7" baseType="lpstr">
      <vt:lpstr>Calibri</vt:lpstr>
      <vt:lpstr>Courier New</vt:lpstr>
      <vt:lpstr>Gill Sans MT</vt:lpstr>
      <vt:lpstr>Times New Roman</vt:lpstr>
      <vt:lpstr>Verdana</vt:lpstr>
      <vt:lpstr>Wingdings 2</vt:lpstr>
      <vt:lpstr>Solsticio</vt:lpstr>
      <vt:lpstr>Objetos predefinidos del lenguaje: objetos del navegador </vt:lpstr>
      <vt:lpstr>Modelo de objetos del Documento (DOM)</vt:lpstr>
      <vt:lpstr>Qué es un objeto?</vt:lpstr>
      <vt:lpstr>Objetos del navegador (BOM, Browser Object Model)</vt:lpstr>
      <vt:lpstr>Window</vt:lpstr>
      <vt:lpstr>Window</vt:lpstr>
      <vt:lpstr>Gestión de ventanas</vt:lpstr>
      <vt:lpstr>Gestión de ventanas</vt:lpstr>
      <vt:lpstr>Gestión de ventanas</vt:lpstr>
      <vt:lpstr>Window: propiedades</vt:lpstr>
      <vt:lpstr>Window: propiedades</vt:lpstr>
      <vt:lpstr>Window: métodos</vt:lpstr>
      <vt:lpstr>Window: métodos</vt:lpstr>
      <vt:lpstr>Timing</vt:lpstr>
      <vt:lpstr>setTimeout</vt:lpstr>
      <vt:lpstr>setTimeout - ejemplos</vt:lpstr>
      <vt:lpstr>setInterval</vt:lpstr>
      <vt:lpstr>setInterval - ejemplos</vt:lpstr>
      <vt:lpstr>clearTimeout</vt:lpstr>
      <vt:lpstr>clearInterval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Consola JavaScript</dc:title>
  <dc:creator>conchi</dc:creator>
  <cp:lastModifiedBy>conchi</cp:lastModifiedBy>
  <cp:revision>116</cp:revision>
  <dcterms:created xsi:type="dcterms:W3CDTF">2017-09-22T12:37:45Z</dcterms:created>
  <dcterms:modified xsi:type="dcterms:W3CDTF">2019-11-18T15:22:38Z</dcterms:modified>
</cp:coreProperties>
</file>