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75" r:id="rId16"/>
    <p:sldId id="268" r:id="rId17"/>
    <p:sldId id="269" r:id="rId18"/>
    <p:sldId id="270" r:id="rId19"/>
    <p:sldId id="271" r:id="rId20"/>
    <p:sldId id="272" r:id="rId21"/>
    <p:sldId id="273" r:id="rId22"/>
    <p:sldId id="274" r:id="rId23"/>
  </p:sldIdLst>
  <p:sldSz cx="12192000" cy="6858000"/>
  <p:notesSz cx="6858000" cy="9144000"/>
  <p:embeddedFontLst>
    <p:embeddedFont>
      <p:font typeface="Raleway"/>
      <p:regular r:id="rId27"/>
    </p:embeddedFont>
    <p:embeddedFont>
      <p:font typeface="Lato" panose="020F0502020204030203"/>
      <p:regular r:id="rId28"/>
    </p:embeddedFont>
    <p:embeddedFont>
      <p:font typeface="Calibri" panose="020F0502020204030204"/>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4" name="Google Shape;84;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0" name="Google Shape;150;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7" name="Google Shape;157;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4" name="Google Shape;164;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1" name="Google Shape;171;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8" name="Google Shape;178;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5" name="Google Shape;185;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2" name="Google Shape;192;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9" name="Google Shape;199;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5" name="Google Shape;205;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135a7135ae1_0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5a7135ae1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2" name="Google Shape;92;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8" name="Google Shape;98;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6" name="Google Shape;106;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2" name="Google Shape;112;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5" name="Google Shape;125;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4" name="Google Shape;134;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1" name="Google Shape;14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p2"/>
          <p:cNvSpPr txBox="1"/>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p4"/>
          <p:cNvSpPr txBox="1"/>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30" name="Google Shape;30;p4"/>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p5"/>
          <p:cNvSpPr txBox="1"/>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38" name="Google Shape;38;p5"/>
          <p:cNvSpPr txBox="1"/>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39" name="Google Shape;39;p5"/>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6"/>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7"/>
          <p:cNvSpPr txBox="1"/>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54" name="Google Shape;54;p7"/>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9"/>
          <p:cNvSpPr txBox="1"/>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69" name="Google Shape;69;p9"/>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p:txBody>
      </p:sp>
      <p:sp>
        <p:nvSpPr>
          <p:cNvPr id="72" name="Google Shape;72;p10"/>
          <p:cNvSpPr txBox="1"/>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panose="020F0502020204030203"/>
              <a:buChar char="●"/>
              <a:defRPr sz="1700">
                <a:solidFill>
                  <a:schemeClr val="accent1"/>
                </a:solidFill>
                <a:latin typeface="Lato" panose="020F0502020204030203"/>
                <a:ea typeface="Lato" panose="020F0502020204030203"/>
                <a:cs typeface="Lato" panose="020F0502020204030203"/>
                <a:sym typeface="Lato" panose="020F0502020204030203"/>
              </a:defRPr>
            </a:lvl1pPr>
            <a:lvl2pPr marL="914400" lvl="1"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2pPr>
            <a:lvl3pPr marL="1371600" lvl="2"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3pPr>
            <a:lvl4pPr marL="1828800" lvl="3"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4pPr>
            <a:lvl5pPr marL="2286000" lvl="4"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5pPr>
            <a:lvl6pPr marL="2743200" lvl="5"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6pPr>
            <a:lvl7pPr marL="3200400" lvl="6"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7pPr>
            <a:lvl8pPr marL="3657600" lvl="7"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8pPr>
            <a:lvl9pPr marL="4114800" lvl="8" indent="-323850">
              <a:lnSpc>
                <a:spcPct val="115000"/>
              </a:lnSpc>
              <a:spcBef>
                <a:spcPts val="0"/>
              </a:spcBef>
              <a:spcAft>
                <a:spcPts val="0"/>
              </a:spcAft>
              <a:buClr>
                <a:schemeClr val="accent1"/>
              </a:buClr>
              <a:buSzPts val="1500"/>
              <a:buFont typeface="Lato" panose="020F0502020204030203"/>
              <a:buChar char="■"/>
              <a:defRPr sz="15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3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3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3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3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3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3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3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3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1.xml"/><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nvSpPr>
        <p:spPr>
          <a:xfrm>
            <a:off x="963038" y="1964987"/>
            <a:ext cx="105060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panose="020B0604020202020204"/>
              <a:buNone/>
            </a:pPr>
            <a:endParaRPr sz="4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3"/>
          <p:cNvSpPr txBox="1"/>
          <p:nvPr/>
        </p:nvSpPr>
        <p:spPr>
          <a:xfrm>
            <a:off x="378150" y="245300"/>
            <a:ext cx="1109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3"/>
          <p:cNvSpPr txBox="1"/>
          <p:nvPr/>
        </p:nvSpPr>
        <p:spPr>
          <a:xfrm>
            <a:off x="767485" y="392380"/>
            <a:ext cx="11355000" cy="60723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scene3d>
              <a:camera prst="orthographicFront"/>
              <a:lightRig rig="threePt" dir="t"/>
            </a:scene3d>
          </a:bodyPr>
          <a:lstStyle/>
          <a:p>
            <a:pPr marL="0" marR="0" lvl="0" indent="0" algn="ctr" rtl="0">
              <a:lnSpc>
                <a:spcPct val="100000"/>
              </a:lnSpc>
              <a:spcBef>
                <a:spcPts val="0"/>
              </a:spcBef>
              <a:spcAft>
                <a:spcPts val="0"/>
              </a:spcAft>
              <a:buClr>
                <a:srgbClr val="000000"/>
              </a:buClr>
              <a:buSzPts val="5500"/>
              <a:buFont typeface="Arial" panose="020B0604020202020204"/>
              <a:buNone/>
            </a:pPr>
            <a:endParaRPr sz="55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r>
              <a:rPr lang="en-IN" sz="55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Capstone Project </a:t>
            </a:r>
            <a:endParaRPr sz="55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endParaRPr sz="34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r>
              <a:rPr lang="en-IN" sz="5000"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Airbnb Bookings Analysis</a:t>
            </a:r>
            <a:endParaRPr sz="5000" b="1" i="0" u="none" strike="noStrike" cap="none">
              <a:solidFill>
                <a:schemeClr val="tx1"/>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endParaRPr sz="3400" b="1" i="0" u="none" strike="noStrike" cap="none">
              <a:gradFill>
                <a:gsLst>
                  <a:gs pos="0">
                    <a:srgbClr val="FE4444"/>
                  </a:gs>
                  <a:gs pos="100000">
                    <a:srgbClr val="832B2B"/>
                  </a:gs>
                </a:gsLst>
                <a:lin scaled="0"/>
              </a:gra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r>
              <a:rPr lang="en-IN" sz="26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rPr>
              <a:t>By </a:t>
            </a:r>
            <a:endParaRPr sz="26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endParaRPr sz="205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100"/>
              <a:buFont typeface="Arial" panose="020B0604020202020204"/>
              <a:buNone/>
            </a:pPr>
            <a:r>
              <a:rPr lang="en-IN" sz="3400" b="1">
                <a:solidFill>
                  <a:srgbClr val="0070C0"/>
                </a:solidFill>
                <a:effectLst>
                  <a:outerShdw blurRad="38100" dist="19050" dir="2700000" algn="tl" rotWithShape="0">
                    <a:schemeClr val="dk1">
                      <a:alpha val="40000"/>
                    </a:schemeClr>
                  </a:outerShdw>
                </a:effectLst>
              </a:rPr>
              <a:t>LAVANYA JILLELLA</a:t>
            </a:r>
            <a:endParaRPr sz="3400" b="1">
              <a:solidFill>
                <a:srgbClr val="0070C0"/>
              </a:solidFill>
              <a:effectLst>
                <a:outerShdw blurRad="38100" dist="19050" dir="2700000" algn="tl" rotWithShape="0">
                  <a:schemeClr val="dk1">
                    <a:alpha val="40000"/>
                  </a:schemeClr>
                </a:outerShdw>
              </a:effectLst>
            </a:endParaRPr>
          </a:p>
          <a:p>
            <a:pPr marL="0" marR="0" lvl="0" indent="0" algn="ctr" rtl="0">
              <a:lnSpc>
                <a:spcPct val="100000"/>
              </a:lnSpc>
              <a:spcBef>
                <a:spcPts val="0"/>
              </a:spcBef>
              <a:spcAft>
                <a:spcPts val="0"/>
              </a:spcAft>
              <a:buClr>
                <a:schemeClr val="dk1"/>
              </a:buClr>
              <a:buSzPts val="1100"/>
              <a:buFont typeface="Arial" panose="020B0604020202020204"/>
              <a:buNone/>
            </a:pPr>
            <a:r>
              <a:rPr lang="en-IN" sz="3400" b="1">
                <a:solidFill>
                  <a:srgbClr val="0070C0"/>
                </a:solidFill>
                <a:effectLst>
                  <a:outerShdw blurRad="38100" dist="19050" dir="2700000" algn="tl" rotWithShape="0">
                    <a:schemeClr val="dk1">
                      <a:alpha val="40000"/>
                    </a:schemeClr>
                  </a:outerShdw>
                </a:effectLst>
              </a:rPr>
              <a:t>LOKESH KUMAWAT</a:t>
            </a:r>
            <a:endParaRPr sz="3400" b="1">
              <a:solidFill>
                <a:srgbClr val="0070C0"/>
              </a:solidFill>
              <a:effectLst>
                <a:outerShdw blurRad="38100" dist="19050" dir="2700000" algn="tl" rotWithShape="0">
                  <a:schemeClr val="dk1">
                    <a:alpha val="40000"/>
                  </a:schemeClr>
                </a:outerShdw>
              </a:effectLst>
            </a:endParaRPr>
          </a:p>
          <a:p>
            <a:pPr marL="0" marR="0" lvl="0" indent="0" algn="ctr" rtl="0">
              <a:lnSpc>
                <a:spcPct val="100000"/>
              </a:lnSpc>
              <a:spcBef>
                <a:spcPts val="0"/>
              </a:spcBef>
              <a:spcAft>
                <a:spcPts val="0"/>
              </a:spcAft>
              <a:buClr>
                <a:schemeClr val="dk1"/>
              </a:buClr>
              <a:buSzPts val="1100"/>
              <a:buFont typeface="Arial" panose="020B0604020202020204"/>
              <a:buNone/>
            </a:pPr>
            <a:endParaRPr sz="16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1600" b="1" i="0" u="none" strike="noStrike" cap="none">
              <a:solidFill>
                <a:srgbClr val="0070C0"/>
              </a:solidFill>
              <a:effectLst>
                <a:outerShdw blurRad="38100" dist="19050" dir="2700000" algn="tl" rotWithShape="0">
                  <a:schemeClr val="dk1">
                    <a:alpha val="40000"/>
                  </a:schemeClr>
                </a:outerShdw>
              </a:effectLst>
              <a:latin typeface="Arial" panose="020B0604020202020204"/>
              <a:ea typeface="Arial" panose="020B0604020202020204"/>
              <a:cs typeface="Arial" panose="020B0604020202020204"/>
              <a:sym typeface="Arial" panose="020B0604020202020204"/>
            </a:endParaRPr>
          </a:p>
        </p:txBody>
      </p:sp>
      <p:pic>
        <p:nvPicPr>
          <p:cNvPr id="89" name="Google Shape;89;p13"/>
          <p:cNvPicPr preferRelativeResize="0"/>
          <p:nvPr/>
        </p:nvPicPr>
        <p:blipFill rotWithShape="1">
          <a:blip r:embed="rId1"/>
          <a:srcRect/>
          <a:stretch>
            <a:fillRect/>
          </a:stretch>
        </p:blipFill>
        <p:spPr>
          <a:xfrm>
            <a:off x="11538225" y="0"/>
            <a:ext cx="653767" cy="58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2"/>
          <p:cNvSpPr txBox="1"/>
          <p:nvPr/>
        </p:nvSpPr>
        <p:spPr>
          <a:xfrm>
            <a:off x="330740" y="214009"/>
            <a:ext cx="1162455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IN"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Viewing correlation of the numerical values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3" name="Google Shape;153;p22"/>
          <p:cNvPicPr preferRelativeResize="0"/>
          <p:nvPr/>
        </p:nvPicPr>
        <p:blipFill rotWithShape="1">
          <a:blip r:embed="rId1"/>
          <a:srcRect/>
          <a:stretch>
            <a:fillRect/>
          </a:stretch>
        </p:blipFill>
        <p:spPr>
          <a:xfrm>
            <a:off x="1237946" y="680936"/>
            <a:ext cx="9229725" cy="6177064"/>
          </a:xfrm>
          <a:prstGeom prst="rect">
            <a:avLst/>
          </a:prstGeom>
          <a:noFill/>
          <a:ln>
            <a:noFill/>
          </a:ln>
        </p:spPr>
      </p:pic>
      <p:pic>
        <p:nvPicPr>
          <p:cNvPr id="154" name="Google Shape;154;p22"/>
          <p:cNvPicPr preferRelativeResize="0"/>
          <p:nvPr/>
        </p:nvPicPr>
        <p:blipFill rotWithShape="1">
          <a:blip r:embed="rId2"/>
          <a:srcRect/>
          <a:stretch>
            <a:fillRect/>
          </a:stretch>
        </p:blipFill>
        <p:spPr>
          <a:xfrm>
            <a:off x="11515721" y="-2"/>
            <a:ext cx="676275" cy="6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3"/>
          <p:cNvSpPr txBox="1"/>
          <p:nvPr/>
        </p:nvSpPr>
        <p:spPr>
          <a:xfrm>
            <a:off x="214009" y="145915"/>
            <a:ext cx="11712102"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1" i="0" u="none" strike="noStrike" cap="none">
                <a:solidFill>
                  <a:srgbClr val="0070C0"/>
                </a:solidFill>
                <a:latin typeface="Calibri" panose="020F0502020204030204"/>
                <a:ea typeface="Calibri" panose="020F0502020204030204"/>
                <a:cs typeface="Calibri" panose="020F0502020204030204"/>
                <a:sym typeface="Calibri" panose="020F0502020204030204"/>
              </a:rPr>
              <a:t>Number of listings across neighbourhood groups.</a:t>
            </a:r>
            <a:endParaRPr sz="3600" b="1" i="0" u="none" strike="noStrike" cap="none">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As we can see the Manhattan has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highest number of listings of 21661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which is 44.3% of total listings done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on Airbnb.</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Brooklyn has 2</a:t>
            </a:r>
            <a:r>
              <a:rPr lang="en-IN" sz="2400" b="0" i="0" u="none" strike="noStrike" cap="none" baseline="30000">
                <a:solidFill>
                  <a:schemeClr val="dk1"/>
                </a:solidFill>
                <a:latin typeface="Calibri" panose="020F0502020204030204"/>
                <a:ea typeface="Calibri" panose="020F0502020204030204"/>
                <a:cs typeface="Calibri" panose="020F0502020204030204"/>
                <a:sym typeface="Calibri" panose="020F0502020204030204"/>
              </a:rPr>
              <a:t>nd</a:t>
            </a: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highest number of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listings of 20104 which is 41.13% of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 total listings.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Queens comes in 3</a:t>
            </a:r>
            <a:r>
              <a:rPr lang="en-IN" sz="2400" b="0" i="0" u="none" strike="noStrike" cap="none" baseline="30000">
                <a:solidFill>
                  <a:schemeClr val="dk1"/>
                </a:solidFill>
                <a:latin typeface="Calibri" panose="020F0502020204030204"/>
                <a:ea typeface="Calibri" panose="020F0502020204030204"/>
                <a:cs typeface="Calibri" panose="020F0502020204030204"/>
                <a:sym typeface="Calibri" panose="020F0502020204030204"/>
              </a:rPr>
              <a:t>rd</a:t>
            </a: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place with 5666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listings whereas Bronx and Staten island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have least number of listings.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0" name="Google Shape;160;p23"/>
          <p:cNvPicPr preferRelativeResize="0"/>
          <p:nvPr/>
        </p:nvPicPr>
        <p:blipFill rotWithShape="1">
          <a:blip r:embed="rId1"/>
          <a:srcRect/>
          <a:stretch>
            <a:fillRect/>
          </a:stretch>
        </p:blipFill>
        <p:spPr>
          <a:xfrm>
            <a:off x="5631808" y="1328146"/>
            <a:ext cx="6200775" cy="2990850"/>
          </a:xfrm>
          <a:prstGeom prst="rect">
            <a:avLst/>
          </a:prstGeom>
          <a:noFill/>
          <a:ln>
            <a:noFill/>
          </a:ln>
        </p:spPr>
      </p:pic>
      <p:pic>
        <p:nvPicPr>
          <p:cNvPr id="161" name="Google Shape;161;p23"/>
          <p:cNvPicPr preferRelativeResize="0"/>
          <p:nvPr/>
        </p:nvPicPr>
        <p:blipFill rotWithShape="1">
          <a:blip r:embed="rId2"/>
          <a:srcRect/>
          <a:stretch>
            <a:fillRect/>
          </a:stretch>
        </p:blipFill>
        <p:spPr>
          <a:xfrm>
            <a:off x="11515725" y="2"/>
            <a:ext cx="676275"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4"/>
          <p:cNvSpPr txBox="1"/>
          <p:nvPr/>
        </p:nvSpPr>
        <p:spPr>
          <a:xfrm>
            <a:off x="192014" y="476750"/>
            <a:ext cx="11867744" cy="56299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2400" b="1" i="0" u="none" strike="noStrike" cap="none">
                <a:solidFill>
                  <a:srgbClr val="0070C0"/>
                </a:solidFill>
                <a:latin typeface="Calibri" panose="020F0502020204030204"/>
                <a:ea typeface="Calibri" panose="020F0502020204030204"/>
                <a:cs typeface="Calibri" panose="020F0502020204030204"/>
                <a:sym typeface="Calibri" panose="020F0502020204030204"/>
              </a:rPr>
              <a:t>Hosts with maximum listings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We can see from chart there is a good</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distribution among the top 6 hosts.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host named Sonder ( NYC ) has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highest number of listings of 327 in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Manhattan neighbourhood group.</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host named Bluegorund has 2</a:t>
            </a:r>
            <a:r>
              <a:rPr lang="en-IN" sz="2400" b="0" i="0" u="none" strike="noStrike" cap="none" baseline="30000">
                <a:solidFill>
                  <a:schemeClr val="dk1"/>
                </a:solidFill>
                <a:latin typeface="Calibri" panose="020F0502020204030204"/>
                <a:ea typeface="Calibri" panose="020F0502020204030204"/>
                <a:cs typeface="Calibri" panose="020F0502020204030204"/>
                <a:sym typeface="Calibri" panose="020F0502020204030204"/>
              </a:rPr>
              <a:t>nd</a:t>
            </a: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highest listings of 232 in Manhattan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neighbourhood group.</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host Blueground also has 232</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listings in Brooklyn.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7" name="Google Shape;167;p24"/>
          <p:cNvPicPr preferRelativeResize="0"/>
          <p:nvPr/>
        </p:nvPicPr>
        <p:blipFill rotWithShape="1">
          <a:blip r:embed="rId1"/>
          <a:srcRect/>
          <a:stretch>
            <a:fillRect/>
          </a:stretch>
        </p:blipFill>
        <p:spPr>
          <a:xfrm>
            <a:off x="5356072" y="1436003"/>
            <a:ext cx="6706226" cy="3379187"/>
          </a:xfrm>
          <a:prstGeom prst="rect">
            <a:avLst/>
          </a:prstGeom>
          <a:noFill/>
          <a:ln>
            <a:noFill/>
          </a:ln>
        </p:spPr>
      </p:pic>
      <p:pic>
        <p:nvPicPr>
          <p:cNvPr id="168" name="Google Shape;168;p24"/>
          <p:cNvPicPr preferRelativeResize="0"/>
          <p:nvPr/>
        </p:nvPicPr>
        <p:blipFill rotWithShape="1">
          <a:blip r:embed="rId2"/>
          <a:srcRect/>
          <a:stretch>
            <a:fillRect/>
          </a:stretch>
        </p:blipFill>
        <p:spPr>
          <a:xfrm>
            <a:off x="11515725" y="9"/>
            <a:ext cx="676275" cy="61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6)"/>
          <p:cNvPicPr>
            <a:picLocks noChangeAspect="1"/>
          </p:cNvPicPr>
          <p:nvPr/>
        </p:nvPicPr>
        <p:blipFill>
          <a:blip r:embed="rId1"/>
          <a:srcRect l="7037" t="33685" r="52287" b="23179"/>
          <a:stretch>
            <a:fillRect/>
          </a:stretch>
        </p:blipFill>
        <p:spPr>
          <a:xfrm>
            <a:off x="6341110" y="565150"/>
            <a:ext cx="5626100" cy="5848985"/>
          </a:xfrm>
          <a:prstGeom prst="rect">
            <a:avLst/>
          </a:prstGeom>
        </p:spPr>
      </p:pic>
      <p:sp>
        <p:nvSpPr>
          <p:cNvPr id="6" name="Text Box 5"/>
          <p:cNvSpPr txBox="1"/>
          <p:nvPr/>
        </p:nvSpPr>
        <p:spPr>
          <a:xfrm>
            <a:off x="263525" y="332740"/>
            <a:ext cx="5114925" cy="460375"/>
          </a:xfrm>
          <a:prstGeom prst="rect">
            <a:avLst/>
          </a:prstGeom>
          <a:noFill/>
        </p:spPr>
        <p:txBody>
          <a:bodyPr wrap="square" rtlCol="0">
            <a:spAutoFit/>
          </a:bodyPr>
          <a:p>
            <a:pPr marL="0" indent="0">
              <a:buFont typeface="Arial" panose="020B0604020202020204" pitchFamily="34" charset="0"/>
              <a:buNone/>
            </a:pPr>
            <a:r>
              <a:rPr lang="en-GB" altLang="en-US" sz="2400">
                <a:solidFill>
                  <a:srgbClr val="0070C0"/>
                </a:solidFill>
              </a:rPr>
              <a:t>Hosts with neighbourhood group</a:t>
            </a:r>
            <a:endParaRPr lang="en-GB" altLang="en-US" sz="2400">
              <a:solidFill>
                <a:srgbClr val="0070C0"/>
              </a:solidFill>
            </a:endParaRPr>
          </a:p>
        </p:txBody>
      </p:sp>
      <p:sp>
        <p:nvSpPr>
          <p:cNvPr id="9" name="Text Box 8"/>
          <p:cNvSpPr txBox="1"/>
          <p:nvPr/>
        </p:nvSpPr>
        <p:spPr>
          <a:xfrm>
            <a:off x="407670" y="1052830"/>
            <a:ext cx="5227955" cy="5169535"/>
          </a:xfrm>
          <a:prstGeom prst="rect">
            <a:avLst/>
          </a:prstGeom>
          <a:noFill/>
        </p:spPr>
        <p:txBody>
          <a:bodyPr wrap="square" rtlCol="0">
            <a:spAutoFit/>
          </a:bodyPr>
          <a:p>
            <a:pPr marL="342900" indent="-342900">
              <a:buFont typeface="Arial" panose="020B0604020202020204" pitchFamily="34" charset="0"/>
              <a:buChar char="•"/>
            </a:pPr>
            <a:r>
              <a:rPr lang="en-GB" altLang="en-US" sz="2200">
                <a:solidFill>
                  <a:schemeClr val="tx1"/>
                </a:solidFill>
                <a:effectLst/>
              </a:rPr>
              <a:t>Here we saw that  which neighbourhood is preferred high chances  of  among five neighbourhoods.</a:t>
            </a:r>
            <a:endParaRPr lang="en-GB" altLang="en-US" sz="2200">
              <a:solidFill>
                <a:schemeClr val="tx1"/>
              </a:solidFill>
              <a:effectLst/>
            </a:endParaRPr>
          </a:p>
          <a:p>
            <a:pPr marL="342900" indent="-342900">
              <a:buFont typeface="Arial" panose="020B0604020202020204" pitchFamily="34" charset="0"/>
              <a:buChar char="•"/>
            </a:pPr>
            <a:endParaRPr lang="en-GB" altLang="en-US" sz="2200">
              <a:solidFill>
                <a:schemeClr val="tx1"/>
              </a:solidFill>
              <a:effectLst/>
            </a:endParaRPr>
          </a:p>
          <a:p>
            <a:pPr marL="342900" indent="-342900">
              <a:buFont typeface="Arial" panose="020B0604020202020204" pitchFamily="34" charset="0"/>
              <a:buChar char="•"/>
            </a:pPr>
            <a:r>
              <a:rPr lang="en-GB" altLang="en-US" sz="2200">
                <a:solidFill>
                  <a:schemeClr val="tx1"/>
                </a:solidFill>
                <a:effectLst/>
              </a:rPr>
              <a:t>Queens have the highest chances of neighbourhood.</a:t>
            </a:r>
            <a:endParaRPr lang="en-GB" altLang="en-US" sz="2200">
              <a:solidFill>
                <a:schemeClr val="tx1"/>
              </a:solidFill>
              <a:effectLst/>
            </a:endParaRPr>
          </a:p>
          <a:p>
            <a:pPr marL="342900" indent="-342900">
              <a:buFont typeface="Arial" panose="020B0604020202020204" pitchFamily="34" charset="0"/>
              <a:buChar char="•"/>
            </a:pPr>
            <a:endParaRPr lang="en-GB" altLang="en-US" sz="2200">
              <a:solidFill>
                <a:schemeClr val="tx1"/>
              </a:solidFill>
              <a:effectLst/>
            </a:endParaRPr>
          </a:p>
          <a:p>
            <a:pPr marL="342900" indent="-342900">
              <a:buFont typeface="Arial" panose="020B0604020202020204" pitchFamily="34" charset="0"/>
              <a:buChar char="•"/>
            </a:pPr>
            <a:r>
              <a:rPr lang="en-GB" altLang="en-US" sz="2200">
                <a:solidFill>
                  <a:schemeClr val="tx1"/>
                </a:solidFill>
                <a:effectLst/>
              </a:rPr>
              <a:t>Manhattan has the second highest rate of neighbourhood preferred by hosts.</a:t>
            </a:r>
            <a:endParaRPr lang="en-GB" altLang="en-US" sz="2200">
              <a:solidFill>
                <a:schemeClr val="tx1"/>
              </a:solidFill>
              <a:effectLst/>
            </a:endParaRPr>
          </a:p>
          <a:p>
            <a:pPr marL="342900" indent="-342900">
              <a:buFont typeface="Arial" panose="020B0604020202020204" pitchFamily="34" charset="0"/>
              <a:buChar char="•"/>
            </a:pPr>
            <a:endParaRPr lang="en-GB" altLang="en-US" sz="2200">
              <a:solidFill>
                <a:schemeClr val="tx1"/>
              </a:solidFill>
              <a:effectLst/>
            </a:endParaRPr>
          </a:p>
          <a:p>
            <a:pPr marL="342900" indent="-342900">
              <a:buFont typeface="Arial" panose="020B0604020202020204" pitchFamily="34" charset="0"/>
              <a:buChar char="•"/>
            </a:pPr>
            <a:r>
              <a:rPr lang="en-GB" altLang="en-US" sz="2200">
                <a:solidFill>
                  <a:schemeClr val="tx1"/>
                </a:solidFill>
                <a:effectLst/>
              </a:rPr>
              <a:t>Brooklyn has the third highest rate of neighbourhood preferrence.</a:t>
            </a:r>
            <a:endParaRPr lang="en-GB" altLang="en-US" sz="2200"/>
          </a:p>
          <a:p>
            <a:pPr marL="0" indent="0">
              <a:buFont typeface="Arial" panose="020B0604020202020204" pitchFamily="34" charset="0"/>
              <a:buNone/>
            </a:pPr>
            <a:endParaRPr lang="en-GB" altLang="en-US"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5"/>
          <p:cNvSpPr txBox="1"/>
          <p:nvPr/>
        </p:nvSpPr>
        <p:spPr>
          <a:xfrm>
            <a:off x="340468" y="204281"/>
            <a:ext cx="11721830" cy="47986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IN" sz="3200" b="1" i="0" u="none" strike="noStrike" cap="none">
                <a:solidFill>
                  <a:srgbClr val="0070C0"/>
                </a:solidFill>
                <a:latin typeface="Calibri" panose="020F0502020204030204"/>
                <a:ea typeface="Calibri" panose="020F0502020204030204"/>
                <a:cs typeface="Calibri" panose="020F0502020204030204"/>
                <a:sym typeface="Calibri" panose="020F0502020204030204"/>
              </a:rPr>
              <a:t>Areas with maximum reviews :</a:t>
            </a:r>
            <a:endParaRPr sz="14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2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number of reviews feature in the Dataset </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represent the customers who have given the</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reviews to a particular property they have stayed in.</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Looking at the pie chart, Queens has 26.45 % </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of total reviews which is a maximum share.</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Manhattan has 2</a:t>
            </a:r>
            <a:r>
              <a:rPr lang="en-IN" sz="2200" b="0" i="0" u="none" strike="noStrike" cap="none" baseline="30000">
                <a:solidFill>
                  <a:schemeClr val="dk1"/>
                </a:solidFill>
                <a:latin typeface="Calibri" panose="020F0502020204030204"/>
                <a:ea typeface="Calibri" panose="020F0502020204030204"/>
                <a:cs typeface="Calibri" panose="020F0502020204030204"/>
                <a:sym typeface="Calibri" panose="020F0502020204030204"/>
              </a:rPr>
              <a:t>nd</a:t>
            </a: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highest number of </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reviews constituting 25.53%.</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Bronx has 13.50% of total reviews.</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4" name="Google Shape;174;p25"/>
          <p:cNvPicPr preferRelativeResize="0"/>
          <p:nvPr/>
        </p:nvPicPr>
        <p:blipFill rotWithShape="1">
          <a:blip r:embed="rId1"/>
          <a:srcRect/>
          <a:stretch>
            <a:fillRect/>
          </a:stretch>
        </p:blipFill>
        <p:spPr>
          <a:xfrm>
            <a:off x="6834592" y="704241"/>
            <a:ext cx="4391127" cy="4130405"/>
          </a:xfrm>
          <a:prstGeom prst="rect">
            <a:avLst/>
          </a:prstGeom>
          <a:noFill/>
          <a:ln>
            <a:noFill/>
          </a:ln>
        </p:spPr>
      </p:pic>
      <p:pic>
        <p:nvPicPr>
          <p:cNvPr id="175" name="Google Shape;175;p25"/>
          <p:cNvPicPr preferRelativeResize="0"/>
          <p:nvPr/>
        </p:nvPicPr>
        <p:blipFill rotWithShape="1">
          <a:blip r:embed="rId2"/>
          <a:srcRect/>
          <a:stretch>
            <a:fillRect/>
          </a:stretch>
        </p:blipFill>
        <p:spPr>
          <a:xfrm>
            <a:off x="11515725" y="-5"/>
            <a:ext cx="676275" cy="61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6"/>
          <p:cNvSpPr txBox="1"/>
          <p:nvPr/>
        </p:nvSpPr>
        <p:spPr>
          <a:xfrm>
            <a:off x="330740" y="184826"/>
            <a:ext cx="11420273" cy="55399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0070C0"/>
                </a:solidFill>
                <a:latin typeface="Calibri" panose="020F0502020204030204"/>
                <a:ea typeface="Calibri" panose="020F0502020204030204"/>
                <a:cs typeface="Calibri" panose="020F0502020204030204"/>
                <a:sym typeface="Calibri" panose="020F0502020204030204"/>
              </a:rPr>
              <a:t>Price distribution across neighbourhood groups :</a:t>
            </a:r>
            <a:r>
              <a:rPr lang="en-IN" sz="2800" b="1" i="0" u="none" strike="noStrike" cap="none">
                <a:solidFill>
                  <a:srgbClr val="00B05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adjacent violin plot represents the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price distribution across the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neighbourhood groups.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It is observed that, Manhattan has highest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price range and is it most expensive one.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Brooklyn comes in second which has higher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range of price but is cheaper with respect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to Manhattan.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2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Queens, Bronx and Staten island have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narrow price range and have cheaper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options.</a:t>
            </a: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1" name="Google Shape;181;p26"/>
          <p:cNvPicPr preferRelativeResize="0"/>
          <p:nvPr/>
        </p:nvPicPr>
        <p:blipFill rotWithShape="1">
          <a:blip r:embed="rId1"/>
          <a:srcRect/>
          <a:stretch>
            <a:fillRect/>
          </a:stretch>
        </p:blipFill>
        <p:spPr>
          <a:xfrm>
            <a:off x="5877836" y="1209612"/>
            <a:ext cx="6214571" cy="4189239"/>
          </a:xfrm>
          <a:prstGeom prst="rect">
            <a:avLst/>
          </a:prstGeom>
          <a:noFill/>
          <a:ln>
            <a:noFill/>
          </a:ln>
        </p:spPr>
      </p:pic>
      <p:pic>
        <p:nvPicPr>
          <p:cNvPr id="182" name="Google Shape;182;p26"/>
          <p:cNvPicPr preferRelativeResize="0"/>
          <p:nvPr/>
        </p:nvPicPr>
        <p:blipFill rotWithShape="1">
          <a:blip r:embed="rId2"/>
          <a:srcRect/>
          <a:stretch>
            <a:fillRect/>
          </a:stretch>
        </p:blipFill>
        <p:spPr>
          <a:xfrm>
            <a:off x="11515725" y="4"/>
            <a:ext cx="676275"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27"/>
          <p:cNvSpPr txBox="1"/>
          <p:nvPr/>
        </p:nvSpPr>
        <p:spPr>
          <a:xfrm>
            <a:off x="97277" y="175098"/>
            <a:ext cx="11906700" cy="4556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IN" sz="3200" b="1" i="0" u="none" strike="noStrike" cap="none">
                <a:solidFill>
                  <a:srgbClr val="0070C0"/>
                </a:solidFill>
                <a:latin typeface="Calibri" panose="020F0502020204030204"/>
                <a:ea typeface="Calibri" panose="020F0502020204030204"/>
                <a:cs typeface="Calibri" panose="020F0502020204030204"/>
                <a:sym typeface="Calibri" panose="020F0502020204030204"/>
              </a:rPr>
              <a:t>Busiest Hosts :</a:t>
            </a:r>
            <a:r>
              <a:rPr lang="en-IN" sz="3200" b="1" i="0" u="none" strike="noStrike" cap="none">
                <a:solidFill>
                  <a:srgbClr val="00B05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adjacent bar plot shows the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top 10 hosts with respect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to number of reviews.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Among them </a:t>
            </a:r>
            <a:r>
              <a:rPr lang="en-IN" sz="2400">
                <a:solidFill>
                  <a:schemeClr val="dk1"/>
                </a:solidFill>
                <a:latin typeface="Calibri" panose="020F0502020204030204"/>
                <a:ea typeface="Calibri" panose="020F0502020204030204"/>
                <a:cs typeface="Calibri" panose="020F0502020204030204"/>
                <a:sym typeface="Calibri" panose="020F0502020204030204"/>
              </a:rPr>
              <a:t>Dona</a:t>
            </a: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has highest number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of reviews and we can assume that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Dona </a:t>
            </a: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is the busiest host.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top host have listed private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room, entire home/apt.</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8" name="Google Shape;188;p27"/>
          <p:cNvPicPr preferRelativeResize="0"/>
          <p:nvPr/>
        </p:nvPicPr>
        <p:blipFill rotWithShape="1">
          <a:blip r:embed="rId1"/>
          <a:srcRect/>
          <a:stretch>
            <a:fillRect/>
          </a:stretch>
        </p:blipFill>
        <p:spPr>
          <a:xfrm>
            <a:off x="4890987" y="959796"/>
            <a:ext cx="7191562" cy="4205592"/>
          </a:xfrm>
          <a:prstGeom prst="rect">
            <a:avLst/>
          </a:prstGeom>
          <a:noFill/>
          <a:ln>
            <a:noFill/>
          </a:ln>
        </p:spPr>
      </p:pic>
      <p:pic>
        <p:nvPicPr>
          <p:cNvPr id="189" name="Google Shape;189;p27"/>
          <p:cNvPicPr preferRelativeResize="0"/>
          <p:nvPr/>
        </p:nvPicPr>
        <p:blipFill rotWithShape="1">
          <a:blip r:embed="rId2"/>
          <a:srcRect/>
          <a:stretch>
            <a:fillRect/>
          </a:stretch>
        </p:blipFill>
        <p:spPr>
          <a:xfrm>
            <a:off x="11515725" y="-12"/>
            <a:ext cx="676275" cy="61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28"/>
          <p:cNvSpPr txBox="1"/>
          <p:nvPr/>
        </p:nvSpPr>
        <p:spPr>
          <a:xfrm>
            <a:off x="155643" y="204280"/>
            <a:ext cx="11760741" cy="53860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0070C0"/>
                </a:solidFill>
                <a:latin typeface="Calibri" panose="020F0502020204030204"/>
                <a:ea typeface="Calibri" panose="020F0502020204030204"/>
                <a:cs typeface="Calibri" panose="020F0502020204030204"/>
                <a:sym typeface="Calibri" panose="020F0502020204030204"/>
              </a:rPr>
              <a:t>Most Preferred Room types :</a:t>
            </a:r>
            <a:r>
              <a:rPr lang="en-IN" sz="2800" b="1" i="0" u="none" strike="noStrike" cap="none">
                <a:solidFill>
                  <a:srgbClr val="00B05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Looking at the adjacent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histogram, we can say that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there are 3 room types listed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in the entire dataset namely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Private room, Entire home/apt,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shared room.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Among this type the most preferred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room type is Entire home/apt as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well as private room.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400"/>
              <a:buFont typeface="Arial" panose="020B0604020202020204"/>
              <a:buChar char="•"/>
            </a:pPr>
            <a:r>
              <a:rPr lang="en-IN"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Shared room is least preferred by people.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5" name="Google Shape;195;p28"/>
          <p:cNvPicPr preferRelativeResize="0"/>
          <p:nvPr/>
        </p:nvPicPr>
        <p:blipFill rotWithShape="1">
          <a:blip r:embed="rId1"/>
          <a:srcRect/>
          <a:stretch>
            <a:fillRect/>
          </a:stretch>
        </p:blipFill>
        <p:spPr>
          <a:xfrm>
            <a:off x="5252531" y="1034070"/>
            <a:ext cx="6944922" cy="3644934"/>
          </a:xfrm>
          <a:prstGeom prst="rect">
            <a:avLst/>
          </a:prstGeom>
          <a:noFill/>
          <a:ln>
            <a:noFill/>
          </a:ln>
        </p:spPr>
      </p:pic>
      <p:pic>
        <p:nvPicPr>
          <p:cNvPr id="196" name="Google Shape;196;p28"/>
          <p:cNvPicPr preferRelativeResize="0"/>
          <p:nvPr/>
        </p:nvPicPr>
        <p:blipFill rotWithShape="1">
          <a:blip r:embed="rId2"/>
          <a:srcRect/>
          <a:stretch>
            <a:fillRect/>
          </a:stretch>
        </p:blipFill>
        <p:spPr>
          <a:xfrm>
            <a:off x="11515725" y="-5"/>
            <a:ext cx="676275" cy="6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9"/>
          <p:cNvSpPr txBox="1"/>
          <p:nvPr/>
        </p:nvSpPr>
        <p:spPr>
          <a:xfrm>
            <a:off x="437745" y="194553"/>
            <a:ext cx="11196536"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IN" sz="3200" b="1" i="0" u="none" strike="noStrike" cap="none">
                <a:solidFill>
                  <a:srgbClr val="0070C0"/>
                </a:solidFill>
                <a:latin typeface="Calibri" panose="020F0502020204030204"/>
                <a:ea typeface="Calibri" panose="020F0502020204030204"/>
                <a:cs typeface="Calibri" panose="020F0502020204030204"/>
                <a:sym typeface="Calibri" panose="020F0502020204030204"/>
              </a:rPr>
              <a:t>Key Findings: </a:t>
            </a:r>
            <a:endParaRPr sz="3200" b="1" i="0" u="none" strike="noStrike" cap="none">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1. Manhattan has most number of listings, followed by Brooklyn and Queens. </a:t>
            </a: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Staten Island has least number of listings.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2. Manhattan and Brooklyn make up for 87% of listings available in NYC.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3. Brooklyn and Manhattan are most liked neighbourhood groups by people.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4. Queens has significantly less host listings than Manhattan. So, we should take enough steps to</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encourage host listings in Queens.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5. The maximum demand is for private rooms and entire home/apartment. People are more </a:t>
            </a: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interested in cheaper rentals.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2" name="Google Shape;202;p29"/>
          <p:cNvPicPr preferRelativeResize="0"/>
          <p:nvPr/>
        </p:nvPicPr>
        <p:blipFill rotWithShape="1">
          <a:blip r:embed="rId1"/>
          <a:srcRect/>
          <a:stretch>
            <a:fillRect/>
          </a:stretch>
        </p:blipFill>
        <p:spPr>
          <a:xfrm>
            <a:off x="11515725" y="-10"/>
            <a:ext cx="676275" cy="61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30"/>
          <p:cNvSpPr txBox="1"/>
          <p:nvPr/>
        </p:nvSpPr>
        <p:spPr>
          <a:xfrm>
            <a:off x="350195" y="252918"/>
            <a:ext cx="11644009" cy="52322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0070C0"/>
                </a:solidFill>
                <a:latin typeface="Calibri" panose="020F0502020204030204"/>
                <a:ea typeface="Calibri" panose="020F0502020204030204"/>
                <a:cs typeface="Calibri" panose="020F0502020204030204"/>
                <a:sym typeface="Calibri" panose="020F0502020204030204"/>
              </a:rPr>
              <a:t>Conclusion:</a:t>
            </a:r>
            <a:endParaRPr sz="14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1. The people who prefer to stay in Entire home or Apartment they are going to stay </a:t>
            </a: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bit longer in that particular Neighbourhood only.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2. The </a:t>
            </a:r>
            <a:r>
              <a:rPr lang="en-IN" sz="2200" i="0" u="none" strike="noStrike" cap="none">
                <a:solidFill>
                  <a:schemeClr val="dk1"/>
                </a:solidFill>
                <a:latin typeface="Calibri" panose="020F0502020204030204"/>
                <a:ea typeface="Calibri" panose="020F0502020204030204"/>
                <a:cs typeface="Calibri" panose="020F0502020204030204"/>
                <a:sym typeface="Calibri" panose="020F0502020204030204"/>
              </a:rPr>
              <a:t>people </a:t>
            </a: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who prefer to stay in Private room they won't stay longer as compared </a:t>
            </a: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to Home or Apartment.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3. Most people prefer to pay less price.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4. If there are more number of Reviews for particular Neighbourhood group that </a:t>
            </a: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means that place is a tourist place.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5. If people are not staying more then one night means they are travellers.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8" name="Google Shape;208;p30"/>
          <p:cNvPicPr preferRelativeResize="0"/>
          <p:nvPr/>
        </p:nvPicPr>
        <p:blipFill rotWithShape="1">
          <a:blip r:embed="rId1"/>
          <a:srcRect/>
          <a:stretch>
            <a:fillRect/>
          </a:stretch>
        </p:blipFill>
        <p:spPr>
          <a:xfrm>
            <a:off x="11515725" y="-5"/>
            <a:ext cx="676275" cy="61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nvSpPr>
        <p:spPr>
          <a:xfrm>
            <a:off x="551815" y="188595"/>
            <a:ext cx="10378440" cy="6337935"/>
          </a:xfrm>
          <a:prstGeom prst="rect">
            <a:avLst/>
          </a:prstGeom>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IN" sz="3900" b="1" i="0" u="none" strike="noStrike" cap="none">
                <a:solidFill>
                  <a:srgbClr val="0070C0"/>
                </a:solidFill>
                <a:latin typeface="Calibri" panose="020F0502020204030204"/>
                <a:ea typeface="Calibri" panose="020F0502020204030204"/>
                <a:cs typeface="Calibri" panose="020F0502020204030204"/>
                <a:sym typeface="Calibri" panose="020F0502020204030204"/>
              </a:rPr>
              <a:t>Point</a:t>
            </a:r>
            <a:r>
              <a:rPr lang="en-GB" altLang="en-IN" sz="3900" b="1" i="0" u="none" strike="noStrike" cap="none">
                <a:solidFill>
                  <a:srgbClr val="0070C0"/>
                </a:solidFill>
                <a:latin typeface="Calibri" panose="020F0502020204030204"/>
                <a:ea typeface="Calibri" panose="020F0502020204030204"/>
                <a:cs typeface="Calibri" panose="020F0502020204030204"/>
                <a:sym typeface="Calibri" panose="020F0502020204030204"/>
              </a:rPr>
              <a:t>s</a:t>
            </a:r>
            <a:r>
              <a:rPr lang="en-IN" sz="3900" b="1" i="0" u="none" strike="noStrike" cap="none">
                <a:solidFill>
                  <a:srgbClr val="0070C0"/>
                </a:solidFill>
                <a:latin typeface="Calibri" panose="020F0502020204030204"/>
                <a:ea typeface="Calibri" panose="020F0502020204030204"/>
                <a:cs typeface="Calibri" panose="020F0502020204030204"/>
                <a:sym typeface="Calibri" panose="020F0502020204030204"/>
              </a:rPr>
              <a:t> of Discussion :</a:t>
            </a:r>
            <a:r>
              <a:rPr lang="en-IN" sz="3900" b="1" i="0" u="none" strike="noStrike" cap="none">
                <a:solidFill>
                  <a:srgbClr val="00B050"/>
                </a:solidFill>
                <a:latin typeface="Calibri" panose="020F0502020204030204"/>
                <a:ea typeface="Calibri" panose="020F0502020204030204"/>
                <a:cs typeface="Calibri" panose="020F0502020204030204"/>
                <a:sym typeface="Calibri" panose="020F0502020204030204"/>
              </a:rPr>
              <a:t> </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About Dataset</a:t>
            </a:r>
            <a:endParaRPr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Problems Statement</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Data Exploration</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Data Cleaning</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Review on Host and neighbourhood</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Review on Price distribution across neighbourhoods</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Popular neighbourhood by Reviews</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Preferred room type</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87350" algn="l" rtl="0">
              <a:lnSpc>
                <a:spcPct val="100000"/>
              </a:lnSpc>
              <a:spcBef>
                <a:spcPts val="0"/>
              </a:spcBef>
              <a:spcAft>
                <a:spcPts val="0"/>
              </a:spcAft>
              <a:buClr>
                <a:schemeClr val="dk1"/>
              </a:buClr>
              <a:buSzPts val="2700"/>
              <a:buFont typeface="Arial" panose="020B0604020202020204"/>
              <a:buChar char="•"/>
            </a:pPr>
            <a:r>
              <a:rPr lang="en-IN"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Conclusion</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28600" algn="l" rtl="0">
              <a:lnSpc>
                <a:spcPct val="100000"/>
              </a:lnSpc>
              <a:spcBef>
                <a:spcPts val="0"/>
              </a:spcBef>
              <a:spcAft>
                <a:spcPts val="0"/>
              </a:spcAft>
              <a:buClr>
                <a:schemeClr val="dk1"/>
              </a:buClr>
              <a:buSzPts val="1800"/>
              <a:buFont typeface="Arial" panose="020B0604020202020204"/>
              <a:buNone/>
            </a:pPr>
            <a:endParaRPr sz="2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dk1"/>
              </a:buClr>
              <a:buSzPts val="18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dk1"/>
              </a:buClr>
              <a:buSzPts val="1800"/>
              <a:buFont typeface="Arial" panose="020B0604020202020204"/>
              <a:buNone/>
            </a:pPr>
            <a:endParaRPr sz="2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5" name="Google Shape;95;p14"/>
          <p:cNvPicPr preferRelativeResize="0"/>
          <p:nvPr/>
        </p:nvPicPr>
        <p:blipFill rotWithShape="1">
          <a:blip r:embed="rId1"/>
          <a:srcRect/>
          <a:stretch>
            <a:fillRect/>
          </a:stretch>
        </p:blipFill>
        <p:spPr>
          <a:xfrm>
            <a:off x="11331950" y="-3"/>
            <a:ext cx="819150" cy="733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31"/>
          <p:cNvSpPr txBox="1"/>
          <p:nvPr/>
        </p:nvSpPr>
        <p:spPr>
          <a:xfrm>
            <a:off x="2135775" y="476615"/>
            <a:ext cx="74475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4300">
                <a:solidFill>
                  <a:srgbClr val="0070C0"/>
                </a:solidFill>
                <a:latin typeface="Calibri" panose="020F0502020204030204"/>
                <a:ea typeface="Calibri" panose="020F0502020204030204"/>
                <a:cs typeface="Calibri" panose="020F0502020204030204"/>
                <a:sym typeface="Calibri" panose="020F0502020204030204"/>
              </a:rPr>
              <a:t>THANK YOU !</a:t>
            </a:r>
            <a:endParaRPr sz="4300">
              <a:solidFill>
                <a:srgbClr val="0070C0"/>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None/>
            </a:pPr>
            <a:r>
              <a:rPr lang="en-IN" sz="4300">
                <a:solidFill>
                  <a:srgbClr val="0070C0"/>
                </a:solidFill>
                <a:latin typeface="Calibri" panose="020F0502020204030204"/>
                <a:ea typeface="Calibri" panose="020F0502020204030204"/>
                <a:cs typeface="Calibri" panose="020F0502020204030204"/>
                <a:sym typeface="Calibri" panose="020F0502020204030204"/>
              </a:rPr>
              <a:t>VISIT AGAIN</a:t>
            </a:r>
            <a:r>
              <a:rPr lang="en-IN" sz="4300">
                <a:solidFill>
                  <a:srgbClr val="0070C0"/>
                </a:solidFill>
                <a:latin typeface="Calibri" panose="020F0502020204030204"/>
                <a:ea typeface="Calibri" panose="020F0502020204030204"/>
                <a:cs typeface="Calibri" panose="020F0502020204030204"/>
                <a:sym typeface="Calibri" panose="020F0502020204030204"/>
              </a:rPr>
              <a:t>!!</a:t>
            </a:r>
            <a:endParaRPr lang="en-IN" sz="4300">
              <a:solidFill>
                <a:srgbClr val="0070C0"/>
              </a:solidFill>
              <a:latin typeface="Calibri" panose="020F0502020204030204"/>
              <a:ea typeface="Calibri" panose="020F0502020204030204"/>
              <a:cs typeface="Calibri" panose="020F0502020204030204"/>
              <a:sym typeface="Calibri" panose="020F0502020204030204"/>
            </a:endParaRPr>
          </a:p>
        </p:txBody>
      </p:sp>
      <p:pic>
        <p:nvPicPr>
          <p:cNvPr id="214" name="Google Shape;214;p31"/>
          <p:cNvPicPr preferRelativeResize="0"/>
          <p:nvPr/>
        </p:nvPicPr>
        <p:blipFill>
          <a:blip r:embed="rId1"/>
          <a:stretch>
            <a:fillRect/>
          </a:stretch>
        </p:blipFill>
        <p:spPr>
          <a:xfrm>
            <a:off x="1540775" y="2522650"/>
            <a:ext cx="8036250" cy="403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1"/>
          <a:srcRect/>
          <a:stretch>
            <a:fillRect/>
          </a:stretch>
        </p:blipFill>
        <p:spPr>
          <a:xfrm>
            <a:off x="8249050" y="311598"/>
            <a:ext cx="3757525" cy="3090601"/>
          </a:xfrm>
          <a:prstGeom prst="rect">
            <a:avLst/>
          </a:prstGeom>
          <a:noFill/>
          <a:ln>
            <a:noFill/>
          </a:ln>
        </p:spPr>
      </p:pic>
      <p:sp>
        <p:nvSpPr>
          <p:cNvPr id="101" name="Google Shape;101;p15"/>
          <p:cNvSpPr txBox="1"/>
          <p:nvPr/>
        </p:nvSpPr>
        <p:spPr>
          <a:xfrm>
            <a:off x="263255" y="-99256"/>
            <a:ext cx="7762800" cy="75380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rgbClr val="00B0F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rgbClr val="00B0F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800"/>
              <a:buFont typeface="Arial" panose="020B0604020202020204"/>
              <a:buNone/>
            </a:pPr>
            <a:r>
              <a:rPr lang="en-IN" sz="2200" b="1" i="0" u="none" strike="noStrike" cap="none">
                <a:solidFill>
                  <a:srgbClr val="0070C0"/>
                </a:solidFill>
                <a:latin typeface="Calibri" panose="020F0502020204030204"/>
                <a:ea typeface="Calibri" panose="020F0502020204030204"/>
                <a:cs typeface="Calibri" panose="020F0502020204030204"/>
                <a:sym typeface="Calibri" panose="020F0502020204030204"/>
              </a:rPr>
              <a:t>What Is Airbnb?</a:t>
            </a:r>
            <a:endParaRPr sz="22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Airbnb is an online marketplace that connects people who want to rent out their homes with people who are looking for accommodations in specific locales.</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company has come a long way since 2007, when its co-founders first came up with the idea to invite paying guests to sleep on an air mattress in their living room. According to Airbnb's latest data, it has in excess of 5.6 million listings, covering more than 100,000 cities and towns and 220-plus countries worldwide.</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200" b="1" i="0" u="none" strike="noStrike" cap="none">
                <a:solidFill>
                  <a:srgbClr val="0070C0"/>
                </a:solidFill>
                <a:latin typeface="Calibri" panose="020F0502020204030204"/>
                <a:ea typeface="Calibri" panose="020F0502020204030204"/>
                <a:cs typeface="Calibri" panose="020F0502020204030204"/>
                <a:sym typeface="Calibri" panose="020F0502020204030204"/>
              </a:rPr>
              <a:t>KEY TAKEAWAYS</a:t>
            </a:r>
            <a:endParaRPr sz="22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rgbClr val="00B050"/>
              </a:solidFill>
              <a:latin typeface="Calibri" panose="020F0502020204030204"/>
              <a:ea typeface="Calibri" panose="020F0502020204030204"/>
              <a:cs typeface="Calibri" panose="020F0502020204030204"/>
              <a:sym typeface="Calibri" panose="020F0502020204030204"/>
            </a:endParaRPr>
          </a:p>
          <a:p>
            <a:pPr marL="285750" marR="0" lvl="0" indent="-298450" algn="l" rtl="0">
              <a:lnSpc>
                <a:spcPct val="100000"/>
              </a:lnSpc>
              <a:spcBef>
                <a:spcPts val="0"/>
              </a:spcBef>
              <a:spcAft>
                <a:spcPts val="0"/>
              </a:spcAft>
              <a:buClr>
                <a:schemeClr val="dk1"/>
              </a:buClr>
              <a:buSzPts val="20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Airbnb is an online marketplace that connects people who want to rent out their homes with people who are looking for accommodations in specific locales.</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98450" algn="l" rtl="0">
              <a:lnSpc>
                <a:spcPct val="100000"/>
              </a:lnSpc>
              <a:spcBef>
                <a:spcPts val="0"/>
              </a:spcBef>
              <a:spcAft>
                <a:spcPts val="0"/>
              </a:spcAft>
              <a:buClr>
                <a:schemeClr val="dk1"/>
              </a:buClr>
              <a:buSzPts val="20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Airbnb offers people an easy, relatively stress-free way to earn some income from their property.</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2" name="Google Shape;102;p15"/>
          <p:cNvPicPr preferRelativeResize="0"/>
          <p:nvPr/>
        </p:nvPicPr>
        <p:blipFill rotWithShape="1">
          <a:blip r:embed="rId2"/>
          <a:srcRect/>
          <a:stretch>
            <a:fillRect/>
          </a:stretch>
        </p:blipFill>
        <p:spPr>
          <a:xfrm>
            <a:off x="11515727" y="2"/>
            <a:ext cx="676275" cy="619125"/>
          </a:xfrm>
          <a:prstGeom prst="rect">
            <a:avLst/>
          </a:prstGeom>
          <a:noFill/>
          <a:ln>
            <a:noFill/>
          </a:ln>
        </p:spPr>
      </p:pic>
      <p:pic>
        <p:nvPicPr>
          <p:cNvPr id="103" name="Google Shape;103;p15"/>
          <p:cNvPicPr preferRelativeResize="0"/>
          <p:nvPr/>
        </p:nvPicPr>
        <p:blipFill>
          <a:blip r:embed="rId3"/>
          <a:stretch>
            <a:fillRect/>
          </a:stretch>
        </p:blipFill>
        <p:spPr>
          <a:xfrm>
            <a:off x="8206900" y="3554600"/>
            <a:ext cx="3499925" cy="263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6"/>
          <p:cNvSpPr txBox="1"/>
          <p:nvPr/>
        </p:nvSpPr>
        <p:spPr>
          <a:xfrm>
            <a:off x="466928" y="301557"/>
            <a:ext cx="11303540" cy="49218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IN" sz="3200" b="1" i="0" u="none" strike="noStrike" cap="none">
                <a:solidFill>
                  <a:srgbClr val="0070C0"/>
                </a:solidFill>
                <a:latin typeface="Calibri" panose="020F0502020204030204"/>
                <a:ea typeface="Calibri" panose="020F0502020204030204"/>
                <a:cs typeface="Calibri" panose="020F0502020204030204"/>
                <a:sym typeface="Calibri" panose="020F0502020204030204"/>
              </a:rPr>
              <a:t>Problem Statement : </a:t>
            </a:r>
            <a:endParaRPr sz="14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200" b="0" i="0" u="none" strike="noStrike" cap="none">
                <a:solidFill>
                  <a:srgbClr val="2E75B5"/>
                </a:solidFill>
                <a:latin typeface="Calibri" panose="020F0502020204030204"/>
                <a:ea typeface="Calibri" panose="020F0502020204030204"/>
                <a:cs typeface="Calibri" panose="020F0502020204030204"/>
                <a:sym typeface="Calibri" panose="020F0502020204030204"/>
              </a:rPr>
              <a:t>With the help of EDA will try to answer the following problem statements: </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What can we learn about different hosts and areas?</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What can we learn from predictions? (ex: locations, prices, reviews, etc)</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Which hosts are the busiest and why?</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Is there any noticeable difference of traffic among different areas and what could be the reason for it?</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58750" algn="l" rtl="0">
              <a:lnSpc>
                <a:spcPct val="100000"/>
              </a:lnSpc>
              <a:spcBef>
                <a:spcPts val="0"/>
              </a:spcBef>
              <a:spcAft>
                <a:spcPts val="0"/>
              </a:spcAft>
              <a:buClr>
                <a:schemeClr val="dk1"/>
              </a:buClr>
              <a:buSzPts val="20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9" name="Google Shape;109;p16"/>
          <p:cNvPicPr preferRelativeResize="0"/>
          <p:nvPr/>
        </p:nvPicPr>
        <p:blipFill rotWithShape="1">
          <a:blip r:embed="rId1"/>
          <a:srcRect/>
          <a:stretch>
            <a:fillRect/>
          </a:stretch>
        </p:blipFill>
        <p:spPr>
          <a:xfrm>
            <a:off x="11515725" y="-1"/>
            <a:ext cx="676275"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7"/>
          <p:cNvSpPr txBox="1"/>
          <p:nvPr/>
        </p:nvSpPr>
        <p:spPr>
          <a:xfrm>
            <a:off x="350196" y="301557"/>
            <a:ext cx="11420400" cy="783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600" b="1" i="0" u="none" strike="noStrike" cap="none">
                <a:solidFill>
                  <a:srgbClr val="0070C0"/>
                </a:solidFill>
                <a:latin typeface="Calibri" panose="020F0502020204030204"/>
                <a:ea typeface="Calibri" panose="020F0502020204030204"/>
                <a:cs typeface="Calibri" panose="020F0502020204030204"/>
                <a:sym typeface="Calibri" panose="020F0502020204030204"/>
              </a:rPr>
              <a:t>Feature Descriptions : </a:t>
            </a:r>
            <a:endParaRPr sz="16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000" b="0" i="0" u="none" strike="noStrike" cap="none">
              <a:solidFill>
                <a:srgbClr val="00B05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200" b="0" i="0" u="none" strike="noStrike" cap="none">
                <a:solidFill>
                  <a:schemeClr val="tx1"/>
                </a:solidFill>
                <a:latin typeface="Calibri" panose="020F0502020204030204"/>
                <a:ea typeface="Calibri" panose="020F0502020204030204"/>
                <a:cs typeface="Calibri" panose="020F0502020204030204"/>
                <a:sym typeface="Calibri" panose="020F0502020204030204"/>
              </a:rPr>
              <a:t>The feature in the dataset can be described as follows : </a:t>
            </a:r>
            <a:endParaRPr sz="16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35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1.Id</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This is the identity number of the property listed by the particular host.</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2.Name</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It stands for the name of the property listed by the host.</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3.Host_id</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It is the identity number of the host who has registered on Airbnb website.</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4.Host_name</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These are the names of the hosts who have listed their properties.</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5.Neighbourhod_group</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These are the names of the neighbourhood groups present in NYC.</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6.Neighbourhood</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These are the names of the neighbourhood present in the neighbourhood groups in NYC.</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7.Latitute</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These represent the coordinates of latitude of the property listed.</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8.</a:t>
            </a:r>
            <a:r>
              <a:rPr lang="en-IN" sz="2000" b="1">
                <a:solidFill>
                  <a:schemeClr val="tx1"/>
                </a:solidFill>
                <a:latin typeface="Calibri" panose="020F0502020204030204"/>
                <a:ea typeface="Calibri" panose="020F0502020204030204"/>
                <a:cs typeface="Calibri" panose="020F0502020204030204"/>
                <a:sym typeface="Calibri" panose="020F0502020204030204"/>
              </a:rPr>
              <a:t>L</a:t>
            </a: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ongitute</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These represent the coordinates of longitude of the property listed.</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9.Room_type</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This represents the various types of rooms listed by the host.</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10.Price</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This is the rent of the Property listed in USD.</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11.Minimum_night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s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This represents the minimum number of nights a customer rented the property.</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12.Number_of _reviews</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This represents the number of customers who reviewed the property.</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13.Last_review</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This represents the date when the property was last reviewed.</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14.Review_per_month</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It is the count of reviews per month which the property received.</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15.Calculated_host_listing_count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it is the number of listings done by a particular host.</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tx1"/>
                </a:solidFill>
                <a:latin typeface="Calibri" panose="020F0502020204030204"/>
                <a:ea typeface="Calibri" panose="020F0502020204030204"/>
                <a:cs typeface="Calibri" panose="020F0502020204030204"/>
                <a:sym typeface="Calibri" panose="020F0502020204030204"/>
              </a:rPr>
              <a:t>16.Availability_365</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t>
            </a:r>
            <a:r>
              <a:rPr lang="en-IN" sz="2000">
                <a:solidFill>
                  <a:schemeClr val="tx1"/>
                </a:solidFill>
                <a:latin typeface="Calibri" panose="020F0502020204030204"/>
                <a:ea typeface="Calibri" panose="020F0502020204030204"/>
                <a:cs typeface="Calibri" panose="020F0502020204030204"/>
                <a:sym typeface="Calibri" panose="020F0502020204030204"/>
              </a:rPr>
              <a:t>:</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This represents the number of days does the property is available among 365 days.</a:t>
            </a:r>
            <a:endParaRPr sz="2000" b="0" i="0" u="none" strike="noStrike" cap="none">
              <a:solidFill>
                <a:schemeClr val="accent4">
                  <a:lumMod val="50000"/>
                </a:schemeClr>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br>
              <a:rPr lang="en-IN" sz="2000" b="0" i="0" u="none" strike="noStrike" cap="none">
                <a:solidFill>
                  <a:schemeClr val="accent4">
                    <a:lumMod val="50000"/>
                  </a:schemeClr>
                </a:solidFill>
                <a:latin typeface="Calibri" panose="020F0502020204030204"/>
                <a:ea typeface="Calibri" panose="020F0502020204030204"/>
                <a:cs typeface="Calibri" panose="020F0502020204030204"/>
                <a:sym typeface="Calibri" panose="020F0502020204030204"/>
              </a:rPr>
            </a:br>
            <a:endParaRPr sz="2000" b="0" i="0" u="none" strike="noStrike" cap="none">
              <a:solidFill>
                <a:srgbClr val="00B05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000" b="0" i="0" u="none" strike="noStrike" cap="none">
              <a:solidFill>
                <a:srgbClr val="00B05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000" b="0" i="0" u="none" strike="noStrike" cap="none">
              <a:solidFill>
                <a:srgbClr val="00B050"/>
              </a:solidFill>
              <a:latin typeface="Calibri" panose="020F0502020204030204"/>
              <a:ea typeface="Calibri" panose="020F0502020204030204"/>
              <a:cs typeface="Calibri" panose="020F0502020204030204"/>
              <a:sym typeface="Calibri" panose="020F0502020204030204"/>
            </a:endParaRPr>
          </a:p>
        </p:txBody>
      </p:sp>
      <p:pic>
        <p:nvPicPr>
          <p:cNvPr id="115" name="Google Shape;115;p17"/>
          <p:cNvPicPr preferRelativeResize="0"/>
          <p:nvPr/>
        </p:nvPicPr>
        <p:blipFill rotWithShape="1">
          <a:blip r:embed="rId1"/>
          <a:srcRect/>
          <a:stretch>
            <a:fillRect/>
          </a:stretch>
        </p:blipFill>
        <p:spPr>
          <a:xfrm>
            <a:off x="11515713" y="-12"/>
            <a:ext cx="676275"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8"/>
          <p:cNvSpPr txBox="1"/>
          <p:nvPr/>
        </p:nvSpPr>
        <p:spPr>
          <a:xfrm>
            <a:off x="410818" y="405387"/>
            <a:ext cx="11274357"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1" i="0" u="none" strike="noStrike" cap="none">
                <a:solidFill>
                  <a:srgbClr val="0070C0"/>
                </a:solidFill>
                <a:latin typeface="Calibri" panose="020F0502020204030204"/>
                <a:ea typeface="Calibri" panose="020F0502020204030204"/>
                <a:cs typeface="Calibri" panose="020F0502020204030204"/>
                <a:sym typeface="Calibri" panose="020F0502020204030204"/>
              </a:rPr>
              <a:t>Data Exploration</a:t>
            </a:r>
            <a:r>
              <a:rPr lang="en-IN" sz="2400" b="1" i="0" u="none" strike="noStrike" cap="none">
                <a:solidFill>
                  <a:srgbClr val="00B050"/>
                </a:solidFill>
                <a:latin typeface="Calibri" panose="020F0502020204030204"/>
                <a:ea typeface="Calibri" panose="020F0502020204030204"/>
                <a:cs typeface="Calibri" panose="020F0502020204030204"/>
                <a:sym typeface="Calibri" panose="020F0502020204030204"/>
              </a:rPr>
              <a:t> :-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B05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1800" b="0" i="0" u="none" strike="noStrike" cap="none">
                <a:solidFill>
                  <a:srgbClr val="0070C0"/>
                </a:solidFill>
                <a:latin typeface="Calibri" panose="020F0502020204030204"/>
                <a:ea typeface="Calibri" panose="020F0502020204030204"/>
                <a:cs typeface="Calibri" panose="020F0502020204030204"/>
                <a:sym typeface="Calibri" panose="020F0502020204030204"/>
              </a:rPr>
              <a:t>We can see below first 5 rows of Dataset</a:t>
            </a:r>
            <a:r>
              <a:rPr lang="en-IN" sz="1800" b="0" i="0" u="none" strike="noStrike" cap="none">
                <a:solidFill>
                  <a:srgbClr val="FF0000"/>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21" name="Google Shape;121;p18"/>
          <p:cNvPicPr preferRelativeResize="0"/>
          <p:nvPr/>
        </p:nvPicPr>
        <p:blipFill rotWithShape="1">
          <a:blip r:embed="rId1"/>
          <a:srcRect/>
          <a:stretch>
            <a:fillRect/>
          </a:stretch>
        </p:blipFill>
        <p:spPr>
          <a:xfrm>
            <a:off x="410800" y="1625530"/>
            <a:ext cx="11058099" cy="5170275"/>
          </a:xfrm>
          <a:prstGeom prst="rect">
            <a:avLst/>
          </a:prstGeom>
          <a:noFill/>
          <a:ln>
            <a:noFill/>
          </a:ln>
        </p:spPr>
      </p:pic>
      <p:pic>
        <p:nvPicPr>
          <p:cNvPr id="122" name="Google Shape;122;p18"/>
          <p:cNvPicPr preferRelativeResize="0"/>
          <p:nvPr/>
        </p:nvPicPr>
        <p:blipFill rotWithShape="1">
          <a:blip r:embed="rId2"/>
          <a:srcRect/>
          <a:stretch>
            <a:fillRect/>
          </a:stretch>
        </p:blipFill>
        <p:spPr>
          <a:xfrm>
            <a:off x="11513025" y="0"/>
            <a:ext cx="669825" cy="61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19"/>
          <p:cNvSpPr txBox="1"/>
          <p:nvPr/>
        </p:nvSpPr>
        <p:spPr>
          <a:xfrm>
            <a:off x="389106" y="311285"/>
            <a:ext cx="11313268" cy="6743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a:solidFill>
                  <a:srgbClr val="0070C0"/>
                </a:solidFill>
                <a:latin typeface="Calibri" panose="020F0502020204030204"/>
                <a:ea typeface="Calibri" panose="020F0502020204030204"/>
                <a:cs typeface="Calibri" panose="020F0502020204030204"/>
                <a:sym typeface="Calibri" panose="020F0502020204030204"/>
              </a:rPr>
              <a:t>Categorical </a:t>
            </a:r>
            <a:r>
              <a:rPr lang="en-GB" altLang="en-IN" sz="2000" b="1" i="0" u="none" strike="noStrike" cap="none">
                <a:solidFill>
                  <a:srgbClr val="0070C0"/>
                </a:solidFill>
                <a:latin typeface="Calibri" panose="020F0502020204030204"/>
                <a:ea typeface="Calibri" panose="020F0502020204030204"/>
                <a:cs typeface="Calibri" panose="020F0502020204030204"/>
                <a:sym typeface="Calibri" panose="020F0502020204030204"/>
              </a:rPr>
              <a:t>c</a:t>
            </a:r>
            <a:r>
              <a:rPr lang="en-IN" sz="2000" b="1" i="0" u="none" strike="noStrike" cap="none">
                <a:solidFill>
                  <a:srgbClr val="0070C0"/>
                </a:solidFill>
                <a:latin typeface="Calibri" panose="020F0502020204030204"/>
                <a:ea typeface="Calibri" panose="020F0502020204030204"/>
                <a:cs typeface="Calibri" panose="020F0502020204030204"/>
                <a:sym typeface="Calibri" panose="020F0502020204030204"/>
              </a:rPr>
              <a:t>olmens in the Dataset:-</a:t>
            </a:r>
            <a:r>
              <a:rPr lang="en-IN" sz="2000" b="1" i="0" u="none" strike="noStrike" cap="none">
                <a:solidFill>
                  <a:srgbClr val="FF000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8" name="Google Shape;128;p19"/>
          <p:cNvPicPr preferRelativeResize="0"/>
          <p:nvPr/>
        </p:nvPicPr>
        <p:blipFill rotWithShape="1">
          <a:blip r:embed="rId1"/>
          <a:srcRect/>
          <a:stretch>
            <a:fillRect/>
          </a:stretch>
        </p:blipFill>
        <p:spPr>
          <a:xfrm>
            <a:off x="389106" y="790093"/>
            <a:ext cx="10163175" cy="1038225"/>
          </a:xfrm>
          <a:prstGeom prst="rect">
            <a:avLst/>
          </a:prstGeom>
          <a:noFill/>
          <a:ln>
            <a:noFill/>
          </a:ln>
        </p:spPr>
      </p:pic>
      <p:sp>
        <p:nvSpPr>
          <p:cNvPr id="129" name="Google Shape;129;p19"/>
          <p:cNvSpPr txBox="1"/>
          <p:nvPr/>
        </p:nvSpPr>
        <p:spPr>
          <a:xfrm>
            <a:off x="389106" y="1974715"/>
            <a:ext cx="1157591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a:solidFill>
                  <a:srgbClr val="0070C0"/>
                </a:solidFill>
                <a:latin typeface="Calibri" panose="020F0502020204030204"/>
                <a:ea typeface="Calibri" panose="020F0502020204030204"/>
                <a:cs typeface="Calibri" panose="020F0502020204030204"/>
                <a:sym typeface="Calibri" panose="020F0502020204030204"/>
              </a:rPr>
              <a:t>Numeric/ Non - Categorical columns in Dataset :-</a:t>
            </a:r>
            <a:r>
              <a:rPr lang="en-IN" sz="2000" b="1" i="0" u="none" strike="noStrike" cap="none">
                <a:solidFill>
                  <a:srgbClr val="FF000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0" name="Google Shape;130;p19"/>
          <p:cNvPicPr preferRelativeResize="0"/>
          <p:nvPr/>
        </p:nvPicPr>
        <p:blipFill rotWithShape="1">
          <a:blip r:embed="rId2"/>
          <a:srcRect/>
          <a:stretch>
            <a:fillRect/>
          </a:stretch>
        </p:blipFill>
        <p:spPr>
          <a:xfrm>
            <a:off x="389100" y="2529580"/>
            <a:ext cx="9710375" cy="4132275"/>
          </a:xfrm>
          <a:prstGeom prst="rect">
            <a:avLst/>
          </a:prstGeom>
          <a:noFill/>
          <a:ln>
            <a:noFill/>
          </a:ln>
        </p:spPr>
      </p:pic>
      <p:pic>
        <p:nvPicPr>
          <p:cNvPr id="131" name="Google Shape;131;p19"/>
          <p:cNvPicPr preferRelativeResize="0"/>
          <p:nvPr/>
        </p:nvPicPr>
        <p:blipFill rotWithShape="1">
          <a:blip r:embed="rId3"/>
          <a:srcRect/>
          <a:stretch>
            <a:fillRect/>
          </a:stretch>
        </p:blipFill>
        <p:spPr>
          <a:xfrm>
            <a:off x="11515731" y="-3"/>
            <a:ext cx="676275" cy="6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0"/>
          <p:cNvSpPr txBox="1"/>
          <p:nvPr/>
        </p:nvSpPr>
        <p:spPr>
          <a:xfrm>
            <a:off x="476655" y="379379"/>
            <a:ext cx="11070077" cy="31064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1" i="0" u="none" strike="noStrike" cap="none">
                <a:solidFill>
                  <a:srgbClr val="0070C0"/>
                </a:solidFill>
                <a:latin typeface="Calibri" panose="020F0502020204030204"/>
                <a:ea typeface="Calibri" panose="020F0502020204030204"/>
                <a:cs typeface="Calibri" panose="020F0502020204030204"/>
                <a:sym typeface="Calibri" panose="020F0502020204030204"/>
              </a:rPr>
              <a:t>We can see null values in our Data set :</a:t>
            </a:r>
            <a:endParaRPr sz="14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columns ( last_review, reviews_per_month ) </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      have the most of the null values.</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IN" sz="2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columns ( name, host_name ) have fewer null values. </a:t>
            </a:r>
            <a:endParaRPr sz="2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2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7" name="Google Shape;137;p20"/>
          <p:cNvPicPr preferRelativeResize="0"/>
          <p:nvPr/>
        </p:nvPicPr>
        <p:blipFill rotWithShape="1">
          <a:blip r:embed="rId1"/>
          <a:srcRect/>
          <a:stretch>
            <a:fillRect/>
          </a:stretch>
        </p:blipFill>
        <p:spPr>
          <a:xfrm>
            <a:off x="6381350" y="379374"/>
            <a:ext cx="4839650" cy="6076800"/>
          </a:xfrm>
          <a:prstGeom prst="rect">
            <a:avLst/>
          </a:prstGeom>
          <a:noFill/>
          <a:ln>
            <a:noFill/>
          </a:ln>
        </p:spPr>
      </p:pic>
      <p:pic>
        <p:nvPicPr>
          <p:cNvPr id="138" name="Google Shape;138;p20"/>
          <p:cNvPicPr preferRelativeResize="0"/>
          <p:nvPr/>
        </p:nvPicPr>
        <p:blipFill rotWithShape="1">
          <a:blip r:embed="rId2"/>
          <a:srcRect/>
          <a:stretch>
            <a:fillRect/>
          </a:stretch>
        </p:blipFill>
        <p:spPr>
          <a:xfrm>
            <a:off x="11515725" y="10"/>
            <a:ext cx="676275" cy="61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1"/>
          <p:cNvSpPr txBox="1"/>
          <p:nvPr/>
        </p:nvSpPr>
        <p:spPr>
          <a:xfrm>
            <a:off x="516701" y="272375"/>
            <a:ext cx="5082300" cy="32600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a:solidFill>
                  <a:srgbClr val="0070C0"/>
                </a:solidFill>
                <a:latin typeface="Calibri" panose="020F0502020204030204"/>
                <a:ea typeface="Calibri" panose="020F0502020204030204"/>
                <a:cs typeface="Calibri" panose="020F0502020204030204"/>
                <a:sym typeface="Calibri" panose="020F0502020204030204"/>
              </a:rPr>
              <a:t>Data Cleaning : </a:t>
            </a:r>
            <a:endParaRPr sz="14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We used ( fillna ) to fill fewer null values for the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columns ( name, host_name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We dropped the columns</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last_review, reviews_per_month )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IN"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have the most of the null values.</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4" name="Google Shape;144;p21"/>
          <p:cNvPicPr preferRelativeResize="0"/>
          <p:nvPr/>
        </p:nvPicPr>
        <p:blipFill rotWithShape="1">
          <a:blip r:embed="rId1"/>
          <a:srcRect/>
          <a:stretch>
            <a:fillRect/>
          </a:stretch>
        </p:blipFill>
        <p:spPr>
          <a:xfrm>
            <a:off x="6752925" y="516500"/>
            <a:ext cx="4873526" cy="1291750"/>
          </a:xfrm>
          <a:prstGeom prst="rect">
            <a:avLst/>
          </a:prstGeom>
          <a:noFill/>
          <a:ln>
            <a:noFill/>
          </a:ln>
        </p:spPr>
      </p:pic>
      <p:pic>
        <p:nvPicPr>
          <p:cNvPr id="145" name="Google Shape;145;p21"/>
          <p:cNvPicPr preferRelativeResize="0"/>
          <p:nvPr/>
        </p:nvPicPr>
        <p:blipFill rotWithShape="1">
          <a:blip r:embed="rId2"/>
          <a:srcRect/>
          <a:stretch>
            <a:fillRect/>
          </a:stretch>
        </p:blipFill>
        <p:spPr>
          <a:xfrm>
            <a:off x="6752925" y="2377200"/>
            <a:ext cx="4873525" cy="4239700"/>
          </a:xfrm>
          <a:prstGeom prst="rect">
            <a:avLst/>
          </a:prstGeom>
          <a:noFill/>
          <a:ln>
            <a:noFill/>
          </a:ln>
        </p:spPr>
      </p:pic>
      <p:sp>
        <p:nvSpPr>
          <p:cNvPr id="146" name="Google Shape;146;p21"/>
          <p:cNvSpPr txBox="1"/>
          <p:nvPr/>
        </p:nvSpPr>
        <p:spPr>
          <a:xfrm>
            <a:off x="516700" y="5126250"/>
            <a:ext cx="54816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rgbClr val="00B050"/>
                </a:solidFill>
                <a:latin typeface="Calibri" panose="020F0502020204030204"/>
                <a:ea typeface="Calibri" panose="020F0502020204030204"/>
                <a:cs typeface="Calibri" panose="020F0502020204030204"/>
                <a:sym typeface="Calibri" panose="020F0502020204030204"/>
              </a:rPr>
              <a:t> </a:t>
            </a:r>
            <a:r>
              <a:rPr lang="en-IN" sz="2400">
                <a:solidFill>
                  <a:schemeClr val="tx1"/>
                </a:solidFill>
                <a:latin typeface="Calibri" panose="020F0502020204030204"/>
                <a:ea typeface="Calibri" panose="020F0502020204030204"/>
                <a:cs typeface="Calibri" panose="020F0502020204030204"/>
                <a:sym typeface="Calibri" panose="020F0502020204030204"/>
              </a:rPr>
              <a:t>Y</a:t>
            </a:r>
            <a:r>
              <a:rPr lang="en-IN" sz="2400" b="0" i="0" u="none" strike="noStrike" cap="none">
                <a:solidFill>
                  <a:schemeClr val="tx1"/>
                </a:solidFill>
                <a:latin typeface="Calibri" panose="020F0502020204030204"/>
                <a:ea typeface="Calibri" panose="020F0502020204030204"/>
                <a:cs typeface="Calibri" panose="020F0502020204030204"/>
                <a:sym typeface="Calibri" panose="020F0502020204030204"/>
              </a:rPr>
              <a:t>ou can see we have no null valu</a:t>
            </a:r>
            <a:r>
              <a:rPr lang="en-IN" sz="2400">
                <a:solidFill>
                  <a:schemeClr val="tx1"/>
                </a:solidFill>
                <a:latin typeface="Calibri" panose="020F0502020204030204"/>
                <a:ea typeface="Calibri" panose="020F0502020204030204"/>
                <a:cs typeface="Calibri" panose="020F0502020204030204"/>
                <a:sym typeface="Calibri" panose="020F0502020204030204"/>
              </a:rPr>
              <a:t>es in our data set.</a:t>
            </a:r>
            <a:endParaRPr lang="en-IN" sz="24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47" name="Google Shape;147;p21"/>
          <p:cNvPicPr preferRelativeResize="0"/>
          <p:nvPr/>
        </p:nvPicPr>
        <p:blipFill rotWithShape="1">
          <a:blip r:embed="rId3"/>
          <a:srcRect/>
          <a:stretch>
            <a:fillRect/>
          </a:stretch>
        </p:blipFill>
        <p:spPr>
          <a:xfrm>
            <a:off x="11515725" y="5"/>
            <a:ext cx="676275" cy="6191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6985</Words>
  <Application>WPS Presentation</Application>
  <PresentationFormat/>
  <Paragraphs>251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Arial</vt:lpstr>
      <vt:lpstr>Raleway</vt:lpstr>
      <vt:lpstr>Lato</vt:lpstr>
      <vt:lpstr>Calibri</vt:lpstr>
      <vt:lpstr>Microsoft YaHei</vt:lpstr>
      <vt:lpstr>Arial Unicode MS</vt:lpstr>
      <vt:lpstr>Streamline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Purushotham Reddy</cp:lastModifiedBy>
  <cp:revision>2</cp:revision>
  <dcterms:created xsi:type="dcterms:W3CDTF">2022-06-20T05:46:00Z</dcterms:created>
  <dcterms:modified xsi:type="dcterms:W3CDTF">2022-06-20T09:03:52Z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3CA2B9711B3C4932BCB3D0F9AEBBF800</vt:lpwstr>
  </property>
  <property fmtid="{D5CDD505-2E9C-101B-9397-08002B2CF9AE}" pid="3" name="KSOProductBuildVer">
    <vt:lpwstr>1033-11.2.0.11156</vt:lpwstr>
  </property>
</Properties>
</file>