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docx" ContentType="application/vnd.openxmlformats-officedocument.wordprocessingml.document"/>
  <Default Extension="xlsx" ContentType="application/vnd.openxmlformats-officedocument.spreadsheetml.sheet"/>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notesMasterIdLst>
    <p:notesMasterId r:id="rId9"/>
  </p:notesMasterIdLst>
  <p:sldIdLst>
    <p:sldId id="256" r:id="rId4"/>
    <p:sldId id="257" r:id="rId5"/>
    <p:sldId id="259" r:id="rId6"/>
    <p:sldId id="261" r:id="rId7"/>
    <p:sldId id="555" r:id="rId8"/>
    <p:sldId id="657" r:id="rId10"/>
    <p:sldId id="551" r:id="rId11"/>
    <p:sldId id="659" r:id="rId12"/>
    <p:sldId id="730" r:id="rId13"/>
    <p:sldId id="660" r:id="rId14"/>
    <p:sldId id="661" r:id="rId15"/>
    <p:sldId id="662" r:id="rId16"/>
    <p:sldId id="663" r:id="rId17"/>
    <p:sldId id="664" r:id="rId18"/>
    <p:sldId id="665" r:id="rId19"/>
    <p:sldId id="666" r:id="rId20"/>
    <p:sldId id="667" r:id="rId21"/>
    <p:sldId id="731" r:id="rId22"/>
    <p:sldId id="668" r:id="rId23"/>
    <p:sldId id="669" r:id="rId24"/>
    <p:sldId id="670" r:id="rId25"/>
    <p:sldId id="671" r:id="rId26"/>
    <p:sldId id="672" r:id="rId27"/>
    <p:sldId id="673" r:id="rId28"/>
    <p:sldId id="674" r:id="rId29"/>
    <p:sldId id="675" r:id="rId30"/>
    <p:sldId id="676" r:id="rId31"/>
    <p:sldId id="677" r:id="rId32"/>
    <p:sldId id="678" r:id="rId33"/>
    <p:sldId id="679" r:id="rId34"/>
    <p:sldId id="680" r:id="rId35"/>
    <p:sldId id="681" r:id="rId36"/>
    <p:sldId id="682" r:id="rId37"/>
    <p:sldId id="683" r:id="rId38"/>
    <p:sldId id="684" r:id="rId39"/>
    <p:sldId id="685" r:id="rId40"/>
    <p:sldId id="686" r:id="rId41"/>
    <p:sldId id="687" r:id="rId42"/>
    <p:sldId id="688" r:id="rId43"/>
    <p:sldId id="689" r:id="rId44"/>
    <p:sldId id="690" r:id="rId45"/>
    <p:sldId id="691" r:id="rId46"/>
    <p:sldId id="692" r:id="rId47"/>
    <p:sldId id="693" r:id="rId48"/>
    <p:sldId id="694" r:id="rId49"/>
    <p:sldId id="695" r:id="rId50"/>
    <p:sldId id="732" r:id="rId51"/>
    <p:sldId id="556" r:id="rId52"/>
    <p:sldId id="658" r:id="rId53"/>
    <p:sldId id="458" r:id="rId54"/>
    <p:sldId id="696" r:id="rId55"/>
    <p:sldId id="697" r:id="rId56"/>
    <p:sldId id="698" r:id="rId57"/>
    <p:sldId id="699" r:id="rId58"/>
    <p:sldId id="700" r:id="rId59"/>
    <p:sldId id="701" r:id="rId60"/>
    <p:sldId id="702" r:id="rId61"/>
    <p:sldId id="703" r:id="rId62"/>
    <p:sldId id="704" r:id="rId63"/>
    <p:sldId id="705" r:id="rId64"/>
    <p:sldId id="706" r:id="rId65"/>
    <p:sldId id="707" r:id="rId66"/>
    <p:sldId id="708" r:id="rId67"/>
    <p:sldId id="709" r:id="rId68"/>
    <p:sldId id="710" r:id="rId69"/>
    <p:sldId id="711" r:id="rId70"/>
    <p:sldId id="712" r:id="rId71"/>
    <p:sldId id="713" r:id="rId72"/>
    <p:sldId id="714" r:id="rId73"/>
    <p:sldId id="715" r:id="rId74"/>
    <p:sldId id="716" r:id="rId75"/>
    <p:sldId id="717" r:id="rId76"/>
    <p:sldId id="718" r:id="rId77"/>
    <p:sldId id="719" r:id="rId78"/>
    <p:sldId id="720" r:id="rId79"/>
    <p:sldId id="721" r:id="rId80"/>
    <p:sldId id="722" r:id="rId81"/>
    <p:sldId id="723" r:id="rId82"/>
    <p:sldId id="724" r:id="rId83"/>
    <p:sldId id="725" r:id="rId84"/>
    <p:sldId id="726" r:id="rId85"/>
    <p:sldId id="727" r:id="rId86"/>
    <p:sldId id="728" r:id="rId87"/>
    <p:sldId id="729" r:id="rId88"/>
    <p:sldId id="291" r:id="rId89"/>
  </p:sldIdLst>
  <p:sldSz cx="9144000" cy="6858000" type="screen4x3"/>
  <p:notesSz cx="6858000" cy="9144000"/>
  <p:custDataLst>
    <p:tags r:id="rId9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921C56C-C475-4728-BC2B-5BA9EC2446C2}">
          <p14:sldIdLst>
            <p14:sldId id="256"/>
            <p14:sldId id="257"/>
            <p14:sldId id="259"/>
            <p14:sldId id="261"/>
          </p14:sldIdLst>
        </p14:section>
        <p14:section name="3.1" id="{363B489D-FF9E-45C9-87FB-577175253931}">
          <p14:sldIdLst>
            <p14:sldId id="555"/>
            <p14:sldId id="657"/>
            <p14:sldId id="551"/>
            <p14:sldId id="659"/>
            <p14:sldId id="730"/>
            <p14:sldId id="660"/>
            <p14:sldId id="661"/>
            <p14:sldId id="662"/>
            <p14:sldId id="663"/>
            <p14:sldId id="664"/>
            <p14:sldId id="665"/>
            <p14:sldId id="666"/>
            <p14:sldId id="667"/>
            <p14:sldId id="731"/>
            <p14:sldId id="668"/>
            <p14:sldId id="669"/>
            <p14:sldId id="670"/>
            <p14:sldId id="671"/>
            <p14:sldId id="672"/>
            <p14:sldId id="673"/>
            <p14:sldId id="674"/>
            <p14:sldId id="675"/>
            <p14:sldId id="676"/>
            <p14:sldId id="677"/>
            <p14:sldId id="678"/>
            <p14:sldId id="679"/>
            <p14:sldId id="680"/>
            <p14:sldId id="681"/>
            <p14:sldId id="682"/>
            <p14:sldId id="683"/>
            <p14:sldId id="684"/>
            <p14:sldId id="685"/>
            <p14:sldId id="686"/>
            <p14:sldId id="687"/>
            <p14:sldId id="688"/>
            <p14:sldId id="689"/>
            <p14:sldId id="690"/>
            <p14:sldId id="691"/>
            <p14:sldId id="692"/>
            <p14:sldId id="693"/>
            <p14:sldId id="694"/>
            <p14:sldId id="695"/>
            <p14:sldId id="732"/>
          </p14:sldIdLst>
        </p14:section>
        <p14:section name="3.2" id="{3AA61C9E-A6FE-4583-9CBC-ABC4887D44A6}">
          <p14:sldIdLst>
            <p14:sldId id="556"/>
            <p14:sldId id="658"/>
            <p14:sldId id="458"/>
            <p14:sldId id="696"/>
            <p14:sldId id="697"/>
            <p14:sldId id="698"/>
            <p14:sldId id="699"/>
            <p14:sldId id="700"/>
            <p14:sldId id="701"/>
            <p14:sldId id="702"/>
            <p14:sldId id="703"/>
            <p14:sldId id="704"/>
            <p14:sldId id="705"/>
            <p14:sldId id="706"/>
            <p14:sldId id="707"/>
            <p14:sldId id="708"/>
            <p14:sldId id="709"/>
            <p14:sldId id="710"/>
            <p14:sldId id="711"/>
            <p14:sldId id="712"/>
            <p14:sldId id="713"/>
            <p14:sldId id="714"/>
            <p14:sldId id="715"/>
            <p14:sldId id="716"/>
            <p14:sldId id="717"/>
            <p14:sldId id="718"/>
            <p14:sldId id="719"/>
            <p14:sldId id="720"/>
            <p14:sldId id="721"/>
            <p14:sldId id="722"/>
            <p14:sldId id="723"/>
            <p14:sldId id="724"/>
            <p14:sldId id="725"/>
            <p14:sldId id="726"/>
            <p14:sldId id="727"/>
            <p14:sldId id="728"/>
            <p14:sldId id="729"/>
          </p14:sldIdLst>
        </p14:section>
        <p14:section name="小结" id="{B8AC71C6-BBCC-43CB-B24D-F8CA7D5862BB}">
          <p14:sldIdLst>
            <p14:sldId id="291"/>
          </p14:sldIdLst>
        </p14:section>
      </p14:sectionLst>
    </p:ext>
    <p:ext uri="{EFAFB233-063F-42B5-8137-9DF3F51BA10A}">
      <p15:sldGuideLst xmlns:p15="http://schemas.microsoft.com/office/powerpoint/2012/main">
        <p15:guide id="1" orient="horz" pos="2166" userDrawn="1">
          <p15:clr>
            <a:srgbClr val="A4A3A4"/>
          </p15:clr>
        </p15:guide>
        <p15:guide id="2" pos="28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84C6"/>
    <a:srgbClr val="2383C6"/>
    <a:srgbClr val="AED6EE"/>
    <a:srgbClr val="62B3E0"/>
    <a:srgbClr val="455052"/>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47"/>
    <p:restoredTop sz="94643"/>
  </p:normalViewPr>
  <p:slideViewPr>
    <p:cSldViewPr showGuides="1">
      <p:cViewPr varScale="1">
        <p:scale>
          <a:sx n="114" d="100"/>
          <a:sy n="114" d="100"/>
        </p:scale>
        <p:origin x="1248" y="108"/>
      </p:cViewPr>
      <p:guideLst>
        <p:guide orient="horz" pos="2166"/>
        <p:guide pos="28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3" Type="http://schemas.openxmlformats.org/officeDocument/2006/relationships/tags" Target="tags/tag1.xml"/><Relationship Id="rId92" Type="http://schemas.openxmlformats.org/officeDocument/2006/relationships/tableStyles" Target="tableStyles.xml"/><Relationship Id="rId91" Type="http://schemas.openxmlformats.org/officeDocument/2006/relationships/viewProps" Target="viewProps.xml"/><Relationship Id="rId90" Type="http://schemas.openxmlformats.org/officeDocument/2006/relationships/presProps" Target="presProps.xml"/><Relationship Id="rId9" Type="http://schemas.openxmlformats.org/officeDocument/2006/relationships/notesMaster" Target="notesMasters/notesMaster1.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0.413083333439706"/>
          <c:y val="0"/>
          <c:w val="0.586916666560294"/>
          <c:h val="0.929404458131209"/>
        </c:manualLayout>
      </c:layout>
      <c:doughnutChart>
        <c:varyColors val="1"/>
        <c:ser>
          <c:idx val="0"/>
          <c:order val="0"/>
          <c:tx>
            <c:strRef>
              <c:f>Sheet1!$B$1</c:f>
              <c:strCache>
                <c:ptCount val="1"/>
                <c:pt idx="0">
                  <c:v>销售额</c:v>
                </c:pt>
              </c:strCache>
            </c:strRef>
          </c:tx>
          <c:spPr/>
          <c:explosion val="0"/>
          <c:dPt>
            <c:idx val="0"/>
            <c:bubble3D val="0"/>
            <c:spPr>
              <a:solidFill>
                <a:srgbClr val="AED6EE"/>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rgbClr val="2484C6"/>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rgbClr val="AED6EE"/>
              </a:solidFill>
              <a:ln>
                <a:noFill/>
              </a:ln>
              <a:effectLst/>
              <a:scene3d>
                <a:camera prst="orthographicFront"/>
                <a:lightRig rig="brightRoom" dir="t"/>
              </a:scene3d>
              <a:sp3d prstMaterial="flat">
                <a:bevelT w="50800" h="101600" prst="angle"/>
                <a:contourClr>
                  <a:srgbClr val="000000"/>
                </a:contourClr>
              </a:sp3d>
            </c:spPr>
          </c:dPt>
          <c:dPt>
            <c:idx val="3"/>
            <c:bubble3D val="0"/>
            <c:spPr>
              <a:solidFill>
                <a:srgbClr val="2383C6"/>
              </a:solidFill>
              <a:ln>
                <a:noFill/>
              </a:ln>
              <a:effectLst/>
              <a:scene3d>
                <a:camera prst="orthographicFront"/>
                <a:lightRig rig="brightRoom" dir="t"/>
              </a:scene3d>
              <a:sp3d prstMaterial="flat">
                <a:bevelT w="50800" h="101600" prst="angle"/>
                <a:contourClr>
                  <a:srgbClr val="000000"/>
                </a:contourClr>
              </a:sp3d>
            </c:spPr>
          </c:dPt>
          <c:dLbls>
            <c:delete val="1"/>
          </c:dLbls>
          <c:cat>
            <c:strRef>
              <c:f>Sheet1!$A$2:$A$5</c:f>
              <c:strCache>
                <c:ptCount val="4"/>
                <c:pt idx="0">
                  <c:v>掌握知识</c:v>
                </c:pt>
                <c:pt idx="1">
                  <c:v>理解知识</c:v>
                </c:pt>
                <c:pt idx="2">
                  <c:v>熟悉知识</c:v>
                </c:pt>
                <c:pt idx="3">
                  <c:v>了解知识</c:v>
                </c:pt>
              </c:strCache>
            </c:strRef>
          </c:cat>
          <c:val>
            <c:numRef>
              <c:f>Sheet1!$B$2:$B$5</c:f>
              <c:numCache>
                <c:formatCode>g/"通""用""格""式"</c:formatCode>
                <c:ptCount val="4"/>
                <c:pt idx="0">
                  <c:v>2.5</c:v>
                </c:pt>
                <c:pt idx="1">
                  <c:v>2.5</c:v>
                </c:pt>
                <c:pt idx="2">
                  <c:v>2.5</c:v>
                </c:pt>
                <c:pt idx="3">
                  <c:v>2.5</c:v>
                </c:pt>
              </c:numCache>
            </c:numRef>
          </c:val>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lt1"/>
    </cs:fontRef>
    <cs:defRPr sz="1195"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C1225-7615-454C-9502-CA2C608313C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66577A-CDAC-46EF-A095-B32E05E7038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descr="目录small"/>
          <p:cNvPicPr>
            <a:picLocks noChangeAspect="1"/>
          </p:cNvPicPr>
          <p:nvPr userDrawn="1"/>
        </p:nvPicPr>
        <p:blipFill>
          <a:blip r:embed="rId2"/>
          <a:stretch>
            <a:fillRect/>
          </a:stretch>
        </p:blipFill>
        <p:spPr>
          <a:xfrm>
            <a:off x="1332865" y="295275"/>
            <a:ext cx="1788160" cy="53276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 name="图片 2" descr="知识架构samll"/>
          <p:cNvPicPr>
            <a:picLocks noChangeAspect="1"/>
          </p:cNvPicPr>
          <p:nvPr userDrawn="1"/>
        </p:nvPicPr>
        <p:blipFill>
          <a:blip r:embed="rId2"/>
          <a:stretch>
            <a:fillRect/>
          </a:stretch>
        </p:blipFill>
        <p:spPr>
          <a:xfrm>
            <a:off x="1264920" y="322580"/>
            <a:ext cx="2473325" cy="51879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slideLayout" Target="../slideLayouts/slideLayout13.xml"/><Relationship Id="rId7" Type="http://schemas.openxmlformats.org/officeDocument/2006/relationships/slideLayout" Target="../slideLayouts/slideLayout12.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2" Type="http://schemas.openxmlformats.org/officeDocument/2006/relationships/theme" Target="../theme/theme2.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D56B0-D9E9-4FFC-B50F-494BA0CB3EA2}"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53E29-8F0B-4753-A750-A1B5321555C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3.xml"/><Relationship Id="rId5" Type="http://schemas.microsoft.com/office/2007/relationships/hdphoto" Target="../media/image5.wdp"/><Relationship Id="rId4" Type="http://schemas.openxmlformats.org/officeDocument/2006/relationships/image" Target="../media/image4.png"/><Relationship Id="rId3" Type="http://schemas.openxmlformats.org/officeDocument/2006/relationships/slide" Target="slide2.xml"/><Relationship Id="rId2" Type="http://schemas.openxmlformats.org/officeDocument/2006/relationships/slide" Target="slide1.xml"/><Relationship Id="rId1" Type="http://schemas.openxmlformats.org/officeDocument/2006/relationships/slide" Target="slide50.xml"/></Relationships>
</file>

<file path=ppt/slides/_rels/slide49.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3.xml"/><Relationship Id="rId5" Type="http://schemas.microsoft.com/office/2007/relationships/hdphoto" Target="../media/image5.wdp"/><Relationship Id="rId4" Type="http://schemas.openxmlformats.org/officeDocument/2006/relationships/image" Target="../media/image4.png"/><Relationship Id="rId3" Type="http://schemas.openxmlformats.org/officeDocument/2006/relationships/slide" Target="slide2.xml"/><Relationship Id="rId2" Type="http://schemas.openxmlformats.org/officeDocument/2006/relationships/slide" Target="slide1.xml"/><Relationship Id="rId1" Type="http://schemas.openxmlformats.org/officeDocument/2006/relationships/slide" Target="slide50.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3.xml"/><Relationship Id="rId5" Type="http://schemas.microsoft.com/office/2007/relationships/hdphoto" Target="../media/image5.wdp"/><Relationship Id="rId4" Type="http://schemas.openxmlformats.org/officeDocument/2006/relationships/image" Target="../media/image4.png"/><Relationship Id="rId3" Type="http://schemas.openxmlformats.org/officeDocument/2006/relationships/slide" Target="slide2.xml"/><Relationship Id="rId2" Type="http://schemas.openxmlformats.org/officeDocument/2006/relationships/slide" Target="slide1.xml"/><Relationship Id="rId1" Type="http://schemas.openxmlformats.org/officeDocument/2006/relationships/slide" Target="slide5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13.emf"/><Relationship Id="rId1" Type="http://schemas.openxmlformats.org/officeDocument/2006/relationships/package" Target="../embeddings/Document1.docx"/></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3.xml"/><Relationship Id="rId5" Type="http://schemas.microsoft.com/office/2007/relationships/hdphoto" Target="../media/image5.wdp"/><Relationship Id="rId4" Type="http://schemas.openxmlformats.org/officeDocument/2006/relationships/image" Target="../media/image4.png"/><Relationship Id="rId3" Type="http://schemas.openxmlformats.org/officeDocument/2006/relationships/slide" Target="slide2.xml"/><Relationship Id="rId2" Type="http://schemas.openxmlformats.org/officeDocument/2006/relationships/slide" Target="slide1.xml"/><Relationship Id="rId1" Type="http://schemas.openxmlformats.org/officeDocument/2006/relationships/slide" Target="slide5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4.xml"/><Relationship Id="rId2" Type="http://schemas.openxmlformats.org/officeDocument/2006/relationships/image" Target="../media/image15.emf"/><Relationship Id="rId1" Type="http://schemas.openxmlformats.org/officeDocument/2006/relationships/package" Target="../embeddings/Document2.docx"/></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4.xml"/><Relationship Id="rId2" Type="http://schemas.openxmlformats.org/officeDocument/2006/relationships/image" Target="../media/image18.emf"/><Relationship Id="rId1" Type="http://schemas.openxmlformats.org/officeDocument/2006/relationships/package" Target="../embeddings/Document3.docx"/></Relationships>
</file>

<file path=ppt/slides/_rels/slide84.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4.xml"/><Relationship Id="rId2" Type="http://schemas.openxmlformats.org/officeDocument/2006/relationships/image" Target="../media/image19.emf"/><Relationship Id="rId1" Type="http://schemas.openxmlformats.org/officeDocument/2006/relationships/package" Target="../embeddings/Document4.docx"/></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p:cNvSpPr txBox="1"/>
          <p:nvPr/>
        </p:nvSpPr>
        <p:spPr bwMode="auto">
          <a:xfrm>
            <a:off x="2216691" y="2317765"/>
            <a:ext cx="5147389" cy="600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ts val="1000"/>
              </a:spcBef>
              <a:buFont typeface="Arial" panose="020B0604020202020204" pitchFamily="34" charset="0"/>
              <a:buNone/>
            </a:pPr>
            <a:r>
              <a:rPr lang="zh-CN" altLang="en-US" sz="3200" b="1" dirty="0">
                <a:solidFill>
                  <a:srgbClr val="455052"/>
                </a:solidFill>
                <a:latin typeface="微软雅黑" panose="020B0503020204020204" pitchFamily="34" charset="-122"/>
                <a:ea typeface="微软雅黑" panose="020B0503020204020204" pitchFamily="34" charset="-122"/>
              </a:rPr>
              <a:t>第</a:t>
            </a:r>
            <a:r>
              <a:rPr lang="en-US" altLang="zh-CN" sz="3200" b="1" dirty="0">
                <a:solidFill>
                  <a:srgbClr val="455052"/>
                </a:solidFill>
                <a:latin typeface="微软雅黑" panose="020B0503020204020204" pitchFamily="34" charset="-122"/>
                <a:ea typeface="微软雅黑" panose="020B0503020204020204" pitchFamily="34" charset="-122"/>
              </a:rPr>
              <a:t>3</a:t>
            </a:r>
            <a:r>
              <a:rPr lang="zh-CN" altLang="en-US" sz="3200" b="1" dirty="0">
                <a:solidFill>
                  <a:srgbClr val="455052"/>
                </a:solidFill>
                <a:latin typeface="微软雅黑" panose="020B0503020204020204" pitchFamily="34" charset="-122"/>
                <a:ea typeface="微软雅黑" panose="020B0503020204020204" pitchFamily="34" charset="-122"/>
              </a:rPr>
              <a:t>章 进程</a:t>
            </a:r>
            <a:endParaRPr lang="en-US" altLang="zh-CN" sz="3200" b="1" dirty="0">
              <a:solidFill>
                <a:srgbClr val="455052"/>
              </a:solidFill>
              <a:latin typeface="微软雅黑" panose="020B0503020204020204" pitchFamily="34" charset="-122"/>
              <a:ea typeface="微软雅黑" panose="020B0503020204020204" pitchFamily="34" charset="-122"/>
            </a:endParaRPr>
          </a:p>
          <a:p>
            <a:pPr algn="ctr" eaLnBrk="1" hangingPunct="1">
              <a:lnSpc>
                <a:spcPct val="90000"/>
              </a:lnSpc>
              <a:spcBef>
                <a:spcPts val="1000"/>
              </a:spcBef>
              <a:buFont typeface="Arial" panose="020B0604020202020204" pitchFamily="34" charset="0"/>
              <a:buNone/>
            </a:pPr>
            <a:endParaRPr lang="zh-CN" altLang="en-US" sz="3200" b="1" dirty="0">
              <a:solidFill>
                <a:srgbClr val="455052"/>
              </a:solidFill>
              <a:latin typeface="微软雅黑" panose="020B0503020204020204" pitchFamily="34" charset="-122"/>
              <a:ea typeface="微软雅黑" panose="020B0503020204020204" pitchFamily="34" charset="-122"/>
            </a:endParaRPr>
          </a:p>
        </p:txBody>
      </p:sp>
      <p:sp>
        <p:nvSpPr>
          <p:cNvPr id="3" name="矩形 7"/>
          <p:cNvSpPr>
            <a:spLocks noChangeArrowheads="1"/>
          </p:cNvSpPr>
          <p:nvPr/>
        </p:nvSpPr>
        <p:spPr bwMode="auto">
          <a:xfrm>
            <a:off x="2216691" y="4409113"/>
            <a:ext cx="306514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进程的基本概念</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7"/>
          <p:cNvSpPr>
            <a:spLocks noChangeArrowheads="1"/>
          </p:cNvSpPr>
          <p:nvPr/>
        </p:nvSpPr>
        <p:spPr bwMode="auto">
          <a:xfrm>
            <a:off x="5405621" y="4421757"/>
            <a:ext cx="3414851"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进程编程</a:t>
            </a:r>
            <a:endPar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grpId="0" nodeType="afterEffect">
                                  <p:stCondLst>
                                    <p:cond delay="10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391113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进程是指一个具有独立功能的程序在某个数据集合上的一次动态执行过程，它是操作系统进行资源分配和调度的基本单元。一次任务的运行可以发激活多个进程，这些进程相互合作来完成该任务的一个最终目标。本节将阐述进程</a:t>
            </a:r>
            <a:r>
              <a:rPr lang="zh-CN" altLang="en-US" dirty="0">
                <a:latin typeface="微软雅黑" panose="020B0503020204020204" pitchFamily="34" charset="-122"/>
                <a:ea typeface="微软雅黑" panose="020B0503020204020204" pitchFamily="34" charset="-122"/>
              </a:rPr>
              <a:t>的</a:t>
            </a:r>
            <a:r>
              <a:rPr lang="zh-CN" altLang="zh-CN" dirty="0">
                <a:latin typeface="微软雅黑" panose="020B0503020204020204" pitchFamily="34" charset="-122"/>
                <a:ea typeface="微软雅黑" panose="020B0503020204020204" pitchFamily="34" charset="-122"/>
              </a:rPr>
              <a:t>定义，并澄清其与程序之间的区别。</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程序是包含了一系列信息的文件，这些信息描述了</a:t>
            </a:r>
            <a:r>
              <a:rPr lang="zh-CN" altLang="en-US" dirty="0">
                <a:latin typeface="微软雅黑" panose="020B0503020204020204" pitchFamily="34" charset="-122"/>
                <a:ea typeface="微软雅黑" panose="020B0503020204020204" pitchFamily="34" charset="-122"/>
              </a:rPr>
              <a:t>程序在运行时</a:t>
            </a:r>
            <a:r>
              <a:rPr lang="zh-CN" altLang="zh-CN" dirty="0">
                <a:latin typeface="微软雅黑" panose="020B0503020204020204" pitchFamily="34" charset="-122"/>
                <a:ea typeface="微软雅黑" panose="020B0503020204020204" pitchFamily="34" charset="-122"/>
              </a:rPr>
              <a:t>如何创建一个进程，包括</a:t>
            </a:r>
            <a:r>
              <a:rPr lang="zh-CN" altLang="en-US" dirty="0">
                <a:latin typeface="微软雅黑" panose="020B0503020204020204" pitchFamily="34" charset="-122"/>
                <a:ea typeface="微软雅黑" panose="020B0503020204020204" pitchFamily="34" charset="-122"/>
              </a:rPr>
              <a:t>如下</a:t>
            </a:r>
            <a:r>
              <a:rPr lang="zh-CN" altLang="zh-CN" dirty="0">
                <a:latin typeface="微软雅黑" panose="020B0503020204020204" pitchFamily="34" charset="-122"/>
                <a:ea typeface="微软雅黑" panose="020B0503020204020204" pitchFamily="34" charset="-122"/>
              </a:rPr>
              <a:t>内容。</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）二进制格式标识：每个程序文件都包含用于描述可执行文件格式的元信息。内核利用此信息来解释文件中的其他信息。现在，大多数</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采用可执行连接格式（</a:t>
            </a:r>
            <a:r>
              <a:rPr lang="en-US" altLang="zh-CN" dirty="0">
                <a:latin typeface="微软雅黑" panose="020B0503020204020204" pitchFamily="34" charset="-122"/>
                <a:ea typeface="微软雅黑" panose="020B0503020204020204" pitchFamily="34" charset="-122"/>
              </a:rPr>
              <a:t>Executable and Linkable Format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ELF</a:t>
            </a:r>
            <a:r>
              <a:rPr lang="zh-CN"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3.1.2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进程与程序</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368799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）机器语言指令：对程序进行编码。</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）程序入口地址：标识程序开始执行时的起始指令位置。</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）数据：程序文件包含的变量初始值和程序使用的字面常量。</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zh-CN" dirty="0">
                <a:latin typeface="微软雅黑" panose="020B0503020204020204" pitchFamily="34" charset="-122"/>
                <a:ea typeface="微软雅黑" panose="020B0503020204020204" pitchFamily="34" charset="-122"/>
              </a:rPr>
              <a:t>）符号表及重定位表：描述程序中函数和变量的位置及名称。这些表格有多种用途，其中包括调试和运行时的符号解析（动态链接）。</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6</a:t>
            </a:r>
            <a:r>
              <a:rPr lang="zh-CN" altLang="zh-CN" dirty="0">
                <a:latin typeface="微软雅黑" panose="020B0503020204020204" pitchFamily="34" charset="-122"/>
                <a:ea typeface="微软雅黑" panose="020B0503020204020204" pitchFamily="34" charset="-122"/>
              </a:rPr>
              <a:t>）共享库和动态链接信息：程序文件所包含的一些字段，列出了程序运行时需要使用的共享库，以及加载共享库的动态链接器的路径名。</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7</a:t>
            </a:r>
            <a:r>
              <a:rPr lang="zh-CN" altLang="zh-CN" dirty="0">
                <a:latin typeface="微软雅黑" panose="020B0503020204020204" pitchFamily="34" charset="-122"/>
                <a:ea typeface="微软雅黑" panose="020B0503020204020204" pitchFamily="34" charset="-122"/>
              </a:rPr>
              <a:t>）其他信息：程序文件还包含许多其他信息，用以描述如何创建进程。</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3.1.2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进程与程序</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4039376"/>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进程是程序动态执行的过程，具有并发性、动态性、交互性和独立性等主要特性。</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）并发性</a:t>
            </a:r>
            <a:r>
              <a:rPr lang="zh-CN" altLang="en-US" dirty="0">
                <a:latin typeface="微软雅黑" panose="020B0503020204020204" pitchFamily="34" charset="-122"/>
                <a:ea typeface="微软雅黑" panose="020B0503020204020204" pitchFamily="34" charset="-122"/>
              </a:rPr>
              <a:t>是</a:t>
            </a:r>
            <a:r>
              <a:rPr lang="zh-CN" altLang="zh-CN" dirty="0">
                <a:latin typeface="微软雅黑" panose="020B0503020204020204" pitchFamily="34" charset="-122"/>
                <a:ea typeface="微软雅黑" panose="020B0503020204020204" pitchFamily="34" charset="-122"/>
              </a:rPr>
              <a:t>指系统中多个进程可以同时并发执行，相互之间不受干扰。</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）动态</a:t>
            </a:r>
            <a:r>
              <a:rPr lang="zh-CN" altLang="en-US" dirty="0">
                <a:latin typeface="微软雅黑" panose="020B0503020204020204" pitchFamily="34" charset="-122"/>
                <a:ea typeface="微软雅黑" panose="020B0503020204020204" pitchFamily="34" charset="-122"/>
              </a:rPr>
              <a:t>性是指</a:t>
            </a:r>
            <a:r>
              <a:rPr lang="zh-CN" altLang="zh-CN" dirty="0">
                <a:latin typeface="微软雅黑" panose="020B0503020204020204" pitchFamily="34" charset="-122"/>
                <a:ea typeface="微软雅黑" panose="020B0503020204020204" pitchFamily="34" charset="-122"/>
              </a:rPr>
              <a:t>进程都有完整的生命周期，而且在进程的生命周期内，进程的状态是不断变化的，</a:t>
            </a:r>
            <a:r>
              <a:rPr lang="zh-CN" altLang="en-US" dirty="0">
                <a:latin typeface="微软雅黑" panose="020B0503020204020204" pitchFamily="34" charset="-122"/>
                <a:ea typeface="微软雅黑" panose="020B0503020204020204" pitchFamily="34" charset="-122"/>
              </a:rPr>
              <a:t>而且</a:t>
            </a:r>
            <a:r>
              <a:rPr lang="zh-CN" altLang="zh-CN" dirty="0">
                <a:latin typeface="微软雅黑" panose="020B0503020204020204" pitchFamily="34" charset="-122"/>
                <a:ea typeface="微软雅黑" panose="020B0503020204020204" pitchFamily="34" charset="-122"/>
              </a:rPr>
              <a:t>进程具有动态的地址空间（包括代码、数据和进程控制块等）。</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）交互性</a:t>
            </a:r>
            <a:r>
              <a:rPr lang="zh-CN" altLang="en-US" dirty="0">
                <a:latin typeface="微软雅黑" panose="020B0503020204020204" pitchFamily="34" charset="-122"/>
                <a:ea typeface="微软雅黑" panose="020B0503020204020204" pitchFamily="34" charset="-122"/>
              </a:rPr>
              <a:t>是指</a:t>
            </a:r>
            <a:r>
              <a:rPr lang="zh-CN" altLang="zh-CN" dirty="0">
                <a:latin typeface="微软雅黑" panose="020B0503020204020204" pitchFamily="34" charset="-122"/>
                <a:ea typeface="微软雅黑" panose="020B0503020204020204" pitchFamily="34" charset="-122"/>
              </a:rPr>
              <a:t>进程在执行过程中可能会与其他进程发生直接和间接的通信，如进程同步和进程互斥等，需要为此添加一定的进程处理机制。</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）独立性</a:t>
            </a:r>
            <a:r>
              <a:rPr lang="zh-CN" altLang="en-US" dirty="0">
                <a:latin typeface="微软雅黑" panose="020B0503020204020204" pitchFamily="34" charset="-122"/>
                <a:ea typeface="微软雅黑" panose="020B0503020204020204" pitchFamily="34" charset="-122"/>
              </a:rPr>
              <a:t>是指</a:t>
            </a:r>
            <a:r>
              <a:rPr lang="zh-CN" altLang="zh-CN" dirty="0">
                <a:latin typeface="微软雅黑" panose="020B0503020204020204" pitchFamily="34" charset="-122"/>
                <a:ea typeface="微软雅黑" panose="020B0503020204020204" pitchFamily="34" charset="-122"/>
              </a:rPr>
              <a:t>进程是一个相对完整的资源分配和调度的基本单位，各个进程的地址空间是相互独立的，因此需要引入一些通信机制才能实现进程之间的通信。</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3.1.2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进程与程序</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391261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由此可知，进程和程序是有本质区别的</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程序是一段静态的代码，是保存在非易失性存储器上的的指令和数据的有序集合，没有任何执行的概念；而进程是一个动态的概念，它是程序的一次执行过程，包括了动态创建、调度、执行和消亡的整个过程，它是程序执行和资源管理的最小单位。可以用一个程序来创建许多进程。或者反过来说，许多进程运行的可以是同一程序。</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系统中主要包括下面几种类型的进程。</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）交互式进程</a:t>
            </a:r>
            <a:r>
              <a:rPr lang="zh-CN" altLang="en-US" dirty="0">
                <a:latin typeface="微软雅黑" panose="020B0503020204020204" pitchFamily="34" charset="-122"/>
                <a:ea typeface="微软雅黑" panose="020B0503020204020204" pitchFamily="34" charset="-122"/>
              </a:rPr>
              <a:t>。交互式</a:t>
            </a:r>
            <a:r>
              <a:rPr lang="zh-CN" altLang="zh-CN" dirty="0">
                <a:latin typeface="微软雅黑" panose="020B0503020204020204" pitchFamily="34" charset="-122"/>
                <a:ea typeface="微软雅黑" panose="020B0503020204020204" pitchFamily="34" charset="-122"/>
              </a:rPr>
              <a:t>进程经常与用户进行交互，需要等待用户的输入（键盘和鼠标操作等）。当接收用户的输入后，这类进程能够立刻响应。典型的交互式进程有</a:t>
            </a:r>
            <a:r>
              <a:rPr lang="en-US" altLang="zh-CN" dirty="0">
                <a:latin typeface="微软雅黑" panose="020B0503020204020204" pitchFamily="34" charset="-122"/>
                <a:ea typeface="微软雅黑" panose="020B0503020204020204" pitchFamily="34" charset="-122"/>
              </a:rPr>
              <a:t>Shell</a:t>
            </a:r>
            <a:r>
              <a:rPr lang="zh-CN" altLang="zh-CN" dirty="0">
                <a:latin typeface="微软雅黑" panose="020B0503020204020204" pitchFamily="34" charset="-122"/>
                <a:ea typeface="微软雅黑" panose="020B0503020204020204" pitchFamily="34" charset="-122"/>
              </a:rPr>
              <a:t>命令进程、文本编辑器和图形应用程序运行等。</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3.1.2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进程与程序</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260199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）批处理进程</a:t>
            </a:r>
            <a:r>
              <a:rPr lang="zh-CN" altLang="en-US" dirty="0">
                <a:latin typeface="微软雅黑" panose="020B0503020204020204" pitchFamily="34" charset="-122"/>
                <a:ea typeface="微软雅黑" panose="020B0503020204020204" pitchFamily="34" charset="-122"/>
              </a:rPr>
              <a:t>。批处理</a:t>
            </a:r>
            <a:r>
              <a:rPr lang="zh-CN" altLang="zh-CN" dirty="0">
                <a:latin typeface="微软雅黑" panose="020B0503020204020204" pitchFamily="34" charset="-122"/>
                <a:ea typeface="微软雅黑" panose="020B0503020204020204" pitchFamily="34" charset="-122"/>
              </a:rPr>
              <a:t>进程不必与用户进行交互，因此通常在后台运行。</a:t>
            </a:r>
            <a:r>
              <a:rPr lang="zh-CN" altLang="en-US" dirty="0">
                <a:latin typeface="微软雅黑" panose="020B0503020204020204" pitchFamily="34" charset="-122"/>
                <a:ea typeface="微软雅黑" panose="020B0503020204020204" pitchFamily="34" charset="-122"/>
              </a:rPr>
              <a:t>由于</a:t>
            </a:r>
            <a:r>
              <a:rPr lang="zh-CN" altLang="zh-CN" dirty="0">
                <a:latin typeface="微软雅黑" panose="020B0503020204020204" pitchFamily="34" charset="-122"/>
                <a:ea typeface="微软雅黑" panose="020B0503020204020204" pitchFamily="34" charset="-122"/>
              </a:rPr>
              <a:t>这类进程通常不必很快地响应，因此往往不会优先调度。典型的批处理进程是编译器的编译操作、数据库搜索引擎等。</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）守护进程</a:t>
            </a:r>
            <a:r>
              <a:rPr lang="zh-CN" altLang="en-US" dirty="0">
                <a:latin typeface="微软雅黑" panose="020B0503020204020204" pitchFamily="34" charset="-122"/>
                <a:ea typeface="微软雅黑" panose="020B0503020204020204" pitchFamily="34" charset="-122"/>
              </a:rPr>
              <a:t>。守护</a:t>
            </a:r>
            <a:r>
              <a:rPr lang="zh-CN" altLang="zh-CN" dirty="0">
                <a:latin typeface="微软雅黑" panose="020B0503020204020204" pitchFamily="34" charset="-122"/>
                <a:ea typeface="微软雅黑" panose="020B0503020204020204" pitchFamily="34" charset="-122"/>
              </a:rPr>
              <a:t>进程一直在后台运行，和任何终端都不关联。通常系统启动时开始执行，系统关闭时才结束。很多系统进程（各种服务）都是以守护进程的形式存在</a:t>
            </a:r>
            <a:r>
              <a:rPr lang="zh-CN" altLang="en-US" dirty="0">
                <a:latin typeface="微软雅黑" panose="020B0503020204020204" pitchFamily="34" charset="-122"/>
                <a:ea typeface="微软雅黑" panose="020B0503020204020204" pitchFamily="34" charset="-122"/>
              </a:rPr>
              <a:t>的</a:t>
            </a:r>
            <a:r>
              <a:rPr lang="zh-CN"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3.1.2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进程与程序</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397525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内核将所有进程存放在双向循环链表（进程链表）中，链表的节点都是</a:t>
            </a:r>
            <a:r>
              <a:rPr lang="en-US" altLang="zh-CN" dirty="0" err="1">
                <a:latin typeface="微软雅黑" panose="020B0503020204020204" pitchFamily="34" charset="-122"/>
                <a:ea typeface="微软雅黑" panose="020B0503020204020204" pitchFamily="34" charset="-122"/>
              </a:rPr>
              <a:t>task_struct</a:t>
            </a:r>
            <a:r>
              <a:rPr lang="zh-CN" altLang="en-US" dirty="0">
                <a:latin typeface="微软雅黑" panose="020B0503020204020204" pitchFamily="34" charset="-122"/>
                <a:ea typeface="微软雅黑" panose="020B0503020204020204" pitchFamily="34" charset="-122"/>
              </a:rPr>
              <a:t>结构体</a:t>
            </a:r>
            <a:r>
              <a:rPr lang="zh-CN" altLang="zh-CN" dirty="0">
                <a:latin typeface="微软雅黑" panose="020B0503020204020204" pitchFamily="34" charset="-122"/>
                <a:ea typeface="微软雅黑" panose="020B0503020204020204" pitchFamily="34" charset="-122"/>
              </a:rPr>
              <a:t>，称为进程控制块的结构。该结构包含了与一个进程相关的所有信息，如进程的状态、进程的基本信息、进程标识符、内存相关信息、父进程相关信息、与进程相关的终端信息、当前工作目录、打开的文件信息、所接收的信号信息等。</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下面将详细阐述</a:t>
            </a:r>
            <a:r>
              <a:rPr lang="en-US" altLang="zh-CN" dirty="0" err="1">
                <a:latin typeface="微软雅黑" panose="020B0503020204020204" pitchFamily="34" charset="-122"/>
                <a:ea typeface="微软雅黑" panose="020B0503020204020204" pitchFamily="34" charset="-122"/>
              </a:rPr>
              <a:t>task_struct</a:t>
            </a:r>
            <a:r>
              <a:rPr lang="zh-CN" altLang="zh-CN" dirty="0">
                <a:latin typeface="微软雅黑" panose="020B0503020204020204" pitchFamily="34" charset="-122"/>
                <a:ea typeface="微软雅黑" panose="020B0503020204020204" pitchFamily="34" charset="-122"/>
              </a:rPr>
              <a:t>结构</a:t>
            </a:r>
            <a:r>
              <a:rPr lang="zh-CN" altLang="en-US" dirty="0">
                <a:latin typeface="微软雅黑" panose="020B0503020204020204" pitchFamily="34" charset="-122"/>
                <a:ea typeface="微软雅黑" panose="020B0503020204020204" pitchFamily="34" charset="-122"/>
              </a:rPr>
              <a:t>体中</a:t>
            </a:r>
            <a:r>
              <a:rPr lang="zh-CN" altLang="zh-CN" dirty="0">
                <a:latin typeface="微软雅黑" panose="020B0503020204020204" pitchFamily="34" charset="-122"/>
                <a:ea typeface="微软雅黑" panose="020B0503020204020204" pitchFamily="34" charset="-122"/>
              </a:rPr>
              <a:t>最为重要的两个域：</a:t>
            </a:r>
            <a:r>
              <a:rPr lang="en-US" altLang="zh-CN" dirty="0">
                <a:latin typeface="微软雅黑" panose="020B0503020204020204" pitchFamily="34" charset="-122"/>
                <a:ea typeface="微软雅黑" panose="020B0503020204020204" pitchFamily="34" charset="-122"/>
              </a:rPr>
              <a:t>state</a:t>
            </a:r>
            <a:r>
              <a:rPr lang="zh-CN" altLang="zh-CN" dirty="0">
                <a:latin typeface="微软雅黑" panose="020B0503020204020204" pitchFamily="34" charset="-122"/>
                <a:ea typeface="微软雅黑" panose="020B0503020204020204" pitchFamily="34" charset="-122"/>
              </a:rPr>
              <a:t>（进程状态）和</a:t>
            </a:r>
            <a:r>
              <a:rPr lang="en-US" altLang="zh-CN" dirty="0">
                <a:latin typeface="微软雅黑" panose="020B0503020204020204" pitchFamily="34" charset="-122"/>
                <a:ea typeface="微软雅黑" panose="020B0503020204020204" pitchFamily="34" charset="-122"/>
              </a:rPr>
              <a:t>pid</a:t>
            </a:r>
            <a:r>
              <a:rPr lang="zh-CN" altLang="zh-CN" dirty="0">
                <a:latin typeface="微软雅黑" panose="020B0503020204020204" pitchFamily="34" charset="-122"/>
                <a:ea typeface="微软雅黑" panose="020B0503020204020204" pitchFamily="34" charset="-122"/>
              </a:rPr>
              <a:t>（进程标识符）。</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rPr>
              <a:t>进程状态</a:t>
            </a:r>
            <a:endParaRPr lang="zh-CN" alt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中的进程有以下几种主要状态。</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3.1.3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进程的状态</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432663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）运行态（</a:t>
            </a:r>
            <a:r>
              <a:rPr lang="en-US" altLang="zh-CN" dirty="0">
                <a:latin typeface="微软雅黑" panose="020B0503020204020204" pitchFamily="34" charset="-122"/>
                <a:ea typeface="微软雅黑" panose="020B0503020204020204" pitchFamily="34" charset="-122"/>
              </a:rPr>
              <a:t>TASK_RUNNING</a:t>
            </a:r>
            <a:r>
              <a:rPr lang="zh-CN" altLang="zh-CN" dirty="0">
                <a:latin typeface="微软雅黑" panose="020B0503020204020204" pitchFamily="34" charset="-122"/>
                <a:ea typeface="微软雅黑" panose="020B0503020204020204" pitchFamily="34" charset="-122"/>
              </a:rPr>
              <a:t>）：进程当前正在运行，或者正在运行队列中等待调度。</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）可中断的睡眠态（</a:t>
            </a:r>
            <a:r>
              <a:rPr lang="en-US" altLang="zh-CN" dirty="0">
                <a:latin typeface="微软雅黑" panose="020B0503020204020204" pitchFamily="34" charset="-122"/>
                <a:ea typeface="微软雅黑" panose="020B0503020204020204" pitchFamily="34" charset="-122"/>
              </a:rPr>
              <a:t>TASK_INTERRUPTIBLE</a:t>
            </a:r>
            <a:r>
              <a:rPr lang="zh-CN" altLang="zh-CN" dirty="0">
                <a:latin typeface="微软雅黑" panose="020B0503020204020204" pitchFamily="34" charset="-122"/>
                <a:ea typeface="微软雅黑" panose="020B0503020204020204" pitchFamily="34" charset="-122"/>
              </a:rPr>
              <a:t>）：进程处于阻塞（睡眠）状态，正在等待某些事件发生或能够占用某些资源。处在这种状态下的进程可以被信号中断。接收到信号或被显式地唤醒呼叫（如调用</a:t>
            </a:r>
            <a:r>
              <a:rPr lang="en-US" altLang="zh-CN" dirty="0" err="1">
                <a:latin typeface="微软雅黑" panose="020B0503020204020204" pitchFamily="34" charset="-122"/>
                <a:ea typeface="微软雅黑" panose="020B0503020204020204" pitchFamily="34" charset="-122"/>
              </a:rPr>
              <a:t>wake_up</a:t>
            </a:r>
            <a:r>
              <a:rPr lang="zh-CN" altLang="zh-CN" dirty="0">
                <a:latin typeface="微软雅黑" panose="020B0503020204020204" pitchFamily="34" charset="-122"/>
                <a:ea typeface="微软雅黑" panose="020B0503020204020204" pitchFamily="34" charset="-122"/>
              </a:rPr>
              <a:t>系列宏</a:t>
            </a:r>
            <a:r>
              <a:rPr lang="en-US" altLang="zh-CN" dirty="0" err="1">
                <a:latin typeface="微软雅黑" panose="020B0503020204020204" pitchFamily="34" charset="-122"/>
                <a:ea typeface="微软雅黑" panose="020B0503020204020204" pitchFamily="34" charset="-122"/>
              </a:rPr>
              <a:t>wake_up</a:t>
            </a:r>
            <a:r>
              <a:rPr lang="zh-CN"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wake_up_interruptible</a:t>
            </a:r>
            <a:r>
              <a:rPr lang="zh-CN" altLang="zh-CN" dirty="0">
                <a:latin typeface="微软雅黑" panose="020B0503020204020204" pitchFamily="34" charset="-122"/>
                <a:ea typeface="微软雅黑" panose="020B0503020204020204" pitchFamily="34" charset="-122"/>
              </a:rPr>
              <a:t>等）唤醒之后，进程将转变为</a:t>
            </a:r>
            <a:r>
              <a:rPr lang="en-US" altLang="zh-CN" dirty="0">
                <a:latin typeface="微软雅黑" panose="020B0503020204020204" pitchFamily="34" charset="-122"/>
                <a:ea typeface="微软雅黑" panose="020B0503020204020204" pitchFamily="34" charset="-122"/>
              </a:rPr>
              <a:t>TASK_RUNNING</a:t>
            </a:r>
            <a:r>
              <a:rPr lang="zh-CN" altLang="zh-CN" dirty="0">
                <a:latin typeface="微软雅黑" panose="020B0503020204020204" pitchFamily="34" charset="-122"/>
                <a:ea typeface="微软雅黑" panose="020B0503020204020204" pitchFamily="34" charset="-122"/>
              </a:rPr>
              <a:t>状态。</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）不可中断的睡眠态（</a:t>
            </a:r>
            <a:r>
              <a:rPr lang="en-US" altLang="zh-CN" dirty="0">
                <a:latin typeface="微软雅黑" panose="020B0503020204020204" pitchFamily="34" charset="-122"/>
                <a:ea typeface="微软雅黑" panose="020B0503020204020204" pitchFamily="34" charset="-122"/>
              </a:rPr>
              <a:t>TASK_UNINTERRUPTIBLE</a:t>
            </a:r>
            <a:r>
              <a:rPr lang="zh-CN" altLang="zh-CN" dirty="0">
                <a:latin typeface="微软雅黑" panose="020B0503020204020204" pitchFamily="34" charset="-122"/>
                <a:ea typeface="微软雅黑" panose="020B0503020204020204" pitchFamily="34" charset="-122"/>
              </a:rPr>
              <a:t>）：此进程状态类似于可中断的</a:t>
            </a:r>
            <a:r>
              <a:rPr lang="zh-CN" altLang="en-US" dirty="0">
                <a:latin typeface="微软雅黑" panose="020B0503020204020204" pitchFamily="34" charset="-122"/>
                <a:ea typeface="微软雅黑" panose="020B0503020204020204" pitchFamily="34" charset="-122"/>
              </a:rPr>
              <a:t>睡眠</a:t>
            </a:r>
            <a:r>
              <a:rPr lang="zh-CN" altLang="zh-CN" dirty="0">
                <a:latin typeface="微软雅黑" panose="020B0503020204020204" pitchFamily="34" charset="-122"/>
                <a:ea typeface="微软雅黑" panose="020B0503020204020204" pitchFamily="34" charset="-122"/>
              </a:rPr>
              <a:t>态（</a:t>
            </a:r>
            <a:r>
              <a:rPr lang="en-US" altLang="zh-CN" dirty="0">
                <a:latin typeface="微软雅黑" panose="020B0503020204020204" pitchFamily="34" charset="-122"/>
                <a:ea typeface="微软雅黑" panose="020B0503020204020204" pitchFamily="34" charset="-122"/>
              </a:rPr>
              <a:t>TASK_INTERRUPTIBLE</a:t>
            </a:r>
            <a:r>
              <a:rPr lang="zh-CN" altLang="zh-CN" dirty="0">
                <a:latin typeface="微软雅黑" panose="020B0503020204020204" pitchFamily="34" charset="-122"/>
                <a:ea typeface="微软雅黑" panose="020B0503020204020204" pitchFamily="34" charset="-122"/>
              </a:rPr>
              <a:t>），只是它不会处理信号，把信号传递到这种状态下的进程不能改变</a:t>
            </a:r>
            <a:r>
              <a:rPr lang="zh-CN" altLang="en-US" dirty="0">
                <a:latin typeface="微软雅黑" panose="020B0503020204020204" pitchFamily="34" charset="-122"/>
                <a:ea typeface="微软雅黑" panose="020B0503020204020204" pitchFamily="34" charset="-122"/>
              </a:rPr>
              <a:t>其</a:t>
            </a:r>
            <a:r>
              <a:rPr lang="zh-CN" altLang="zh-CN" dirty="0">
                <a:latin typeface="微软雅黑" panose="020B0503020204020204" pitchFamily="34" charset="-122"/>
                <a:ea typeface="微软雅黑" panose="020B0503020204020204" pitchFamily="34" charset="-122"/>
              </a:rPr>
              <a:t>状态。只有在它所等待的事件发生时，进程才被显式地唤醒呼叫唤醒。</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3.1.3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进程的状态</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391113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）停止态（</a:t>
            </a:r>
            <a:r>
              <a:rPr lang="en-US" altLang="zh-CN" dirty="0">
                <a:latin typeface="微软雅黑" panose="020B0503020204020204" pitchFamily="34" charset="-122"/>
                <a:ea typeface="微软雅黑" panose="020B0503020204020204" pitchFamily="34" charset="-122"/>
              </a:rPr>
              <a:t>TASK_STOPPED</a:t>
            </a:r>
            <a:r>
              <a:rPr lang="zh-CN" altLang="zh-CN" dirty="0">
                <a:latin typeface="微软雅黑" panose="020B0503020204020204" pitchFamily="34" charset="-122"/>
                <a:ea typeface="微软雅黑" panose="020B0503020204020204" pitchFamily="34" charset="-122"/>
              </a:rPr>
              <a:t>）：进程的执行被暂停，当进程收到</a:t>
            </a:r>
            <a:r>
              <a:rPr lang="en-US" altLang="zh-CN" dirty="0">
                <a:latin typeface="微软雅黑" panose="020B0503020204020204" pitchFamily="34" charset="-122"/>
                <a:ea typeface="微软雅黑" panose="020B0503020204020204" pitchFamily="34" charset="-122"/>
              </a:rPr>
              <a:t>SIGSTOP</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SIGTSTP</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SIGTTIN</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SIGTTOU</a:t>
            </a:r>
            <a:r>
              <a:rPr lang="zh-CN" altLang="zh-CN" dirty="0">
                <a:latin typeface="微软雅黑" panose="020B0503020204020204" pitchFamily="34" charset="-122"/>
                <a:ea typeface="微软雅黑" panose="020B0503020204020204" pitchFamily="34" charset="-122"/>
              </a:rPr>
              <a:t>等信号，就会进入暂停状态。</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zh-CN" dirty="0">
                <a:latin typeface="微软雅黑" panose="020B0503020204020204" pitchFamily="34" charset="-122"/>
                <a:ea typeface="微软雅黑" panose="020B0503020204020204" pitchFamily="34" charset="-122"/>
              </a:rPr>
              <a:t>）僵尸态（</a:t>
            </a:r>
            <a:r>
              <a:rPr lang="en-US" altLang="zh-CN" dirty="0">
                <a:latin typeface="微软雅黑" panose="020B0503020204020204" pitchFamily="34" charset="-122"/>
                <a:ea typeface="微软雅黑" panose="020B0503020204020204" pitchFamily="34" charset="-122"/>
              </a:rPr>
              <a:t>EXIT_ZOMBIE</a:t>
            </a:r>
            <a:r>
              <a:rPr lang="zh-CN" altLang="zh-CN" dirty="0">
                <a:latin typeface="微软雅黑" panose="020B0503020204020204" pitchFamily="34" charset="-122"/>
                <a:ea typeface="微软雅黑" panose="020B0503020204020204" pitchFamily="34" charset="-122"/>
              </a:rPr>
              <a:t>）：子进程运行结束，父进程未退出，并且未使用</a:t>
            </a:r>
            <a:r>
              <a:rPr lang="en-US" altLang="zh-CN" dirty="0">
                <a:latin typeface="微软雅黑" panose="020B0503020204020204" pitchFamily="34" charset="-122"/>
                <a:ea typeface="微软雅黑" panose="020B0503020204020204" pitchFamily="34" charset="-122"/>
              </a:rPr>
              <a:t>wait()</a:t>
            </a:r>
            <a:r>
              <a:rPr lang="zh-CN" altLang="zh-CN" dirty="0">
                <a:latin typeface="微软雅黑" panose="020B0503020204020204" pitchFamily="34" charset="-122"/>
                <a:ea typeface="微软雅黑" panose="020B0503020204020204" pitchFamily="34" charset="-122"/>
              </a:rPr>
              <a:t>函数族（如使用</a:t>
            </a:r>
            <a:r>
              <a:rPr lang="en-US" altLang="zh-CN" dirty="0">
                <a:latin typeface="微软雅黑" panose="020B0503020204020204" pitchFamily="34" charset="-122"/>
                <a:ea typeface="微软雅黑" panose="020B0503020204020204" pitchFamily="34" charset="-122"/>
              </a:rPr>
              <a:t>waitpid()</a:t>
            </a:r>
            <a:r>
              <a:rPr lang="zh-CN" altLang="zh-CN" dirty="0">
                <a:latin typeface="微软雅黑" panose="020B0503020204020204" pitchFamily="34" charset="-122"/>
                <a:ea typeface="微软雅黑" panose="020B0503020204020204" pitchFamily="34" charset="-122"/>
              </a:rPr>
              <a:t>函数）等系统调用来回收子进程的资源。处在该状态下的子进程已经放弃了几乎所有的内存空间，没有任何可执行代码，也不能被调度，仅仅在进程列表中保留一个位置，记载该进程的退出状态等信息供其父进程收集。</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6</a:t>
            </a:r>
            <a:r>
              <a:rPr lang="zh-CN" altLang="zh-CN" dirty="0">
                <a:latin typeface="微软雅黑" panose="020B0503020204020204" pitchFamily="34" charset="-122"/>
                <a:ea typeface="微软雅黑" panose="020B0503020204020204" pitchFamily="34" charset="-122"/>
              </a:rPr>
              <a:t>）消亡态（</a:t>
            </a:r>
            <a:r>
              <a:rPr lang="en-US" altLang="zh-CN" dirty="0">
                <a:latin typeface="微软雅黑" panose="020B0503020204020204" pitchFamily="34" charset="-122"/>
                <a:ea typeface="微软雅黑" panose="020B0503020204020204" pitchFamily="34" charset="-122"/>
              </a:rPr>
              <a:t>EXIT_DEAD</a:t>
            </a:r>
            <a:r>
              <a:rPr lang="zh-CN" altLang="zh-CN" dirty="0">
                <a:latin typeface="微软雅黑" panose="020B0503020204020204" pitchFamily="34" charset="-122"/>
                <a:ea typeface="微软雅黑" panose="020B0503020204020204" pitchFamily="34" charset="-122"/>
              </a:rPr>
              <a:t>）：进程退出，不占用任何资源，更不会被调度，该状态不可见。</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3.1.3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进程的状态</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进程状态</a:t>
            </a:r>
            <a:r>
              <a:rPr lang="zh-CN" altLang="zh-CN" dirty="0">
                <a:latin typeface="微软雅黑" panose="020B0503020204020204" pitchFamily="34" charset="-122"/>
                <a:ea typeface="微软雅黑" panose="020B0503020204020204" pitchFamily="34" charset="-122"/>
              </a:rPr>
              <a:t>转换关系如图所示。</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3.1.3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进程的状态</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cstate="print"/>
          <a:stretch>
            <a:fillRect/>
          </a:stretch>
        </p:blipFill>
        <p:spPr>
          <a:xfrm>
            <a:off x="2336552" y="2520945"/>
            <a:ext cx="3603600" cy="25368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439075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rPr>
              <a:t>进程标识符</a:t>
            </a:r>
            <a:endParaRPr lang="zh-CN" alt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内核通过唯一的进程标识符（进程的身份证号）</a:t>
            </a:r>
            <a:r>
              <a:rPr lang="en-US" altLang="zh-CN" dirty="0">
                <a:latin typeface="微软雅黑" panose="020B0503020204020204" pitchFamily="34" charset="-122"/>
                <a:ea typeface="微软雅黑" panose="020B0503020204020204" pitchFamily="34" charset="-122"/>
              </a:rPr>
              <a:t>PID</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Process ID</a:t>
            </a:r>
            <a:r>
              <a:rPr lang="zh-CN" altLang="zh-CN" dirty="0">
                <a:latin typeface="微软雅黑" panose="020B0503020204020204" pitchFamily="34" charset="-122"/>
                <a:ea typeface="微软雅黑" panose="020B0503020204020204" pitchFamily="34" charset="-122"/>
              </a:rPr>
              <a:t>）来标识每个进程。</a:t>
            </a:r>
            <a:r>
              <a:rPr lang="en-US" altLang="zh-CN" dirty="0">
                <a:latin typeface="微软雅黑" panose="020B0503020204020204" pitchFamily="34" charset="-122"/>
                <a:ea typeface="微软雅黑" panose="020B0503020204020204" pitchFamily="34" charset="-122"/>
              </a:rPr>
              <a:t>PID</a:t>
            </a:r>
            <a:r>
              <a:rPr lang="zh-CN" altLang="zh-CN" dirty="0">
                <a:latin typeface="微软雅黑" panose="020B0503020204020204" pitchFamily="34" charset="-122"/>
                <a:ea typeface="微软雅黑" panose="020B0503020204020204" pitchFamily="34" charset="-122"/>
              </a:rPr>
              <a:t>存放在</a:t>
            </a:r>
            <a:r>
              <a:rPr lang="en-US" altLang="zh-CN" dirty="0" err="1">
                <a:latin typeface="微软雅黑" panose="020B0503020204020204" pitchFamily="34" charset="-122"/>
                <a:ea typeface="微软雅黑" panose="020B0503020204020204" pitchFamily="34" charset="-122"/>
              </a:rPr>
              <a:t>task_struct</a:t>
            </a:r>
            <a:r>
              <a:rPr lang="zh-CN" altLang="en-US" dirty="0">
                <a:latin typeface="微软雅黑" panose="020B0503020204020204" pitchFamily="34" charset="-122"/>
                <a:ea typeface="微软雅黑" panose="020B0503020204020204" pitchFamily="34" charset="-122"/>
              </a:rPr>
              <a:t>结构体</a:t>
            </a:r>
            <a:r>
              <a:rPr lang="zh-CN" altLang="zh-CN"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pid</a:t>
            </a:r>
            <a:r>
              <a:rPr lang="zh-CN" altLang="zh-CN" dirty="0">
                <a:latin typeface="微软雅黑" panose="020B0503020204020204" pitchFamily="34" charset="-122"/>
                <a:ea typeface="微软雅黑" panose="020B0503020204020204" pitchFamily="34" charset="-122"/>
              </a:rPr>
              <a:t>字段中。</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当系统启动后，内核通常作为某一个进程的代表。一个指向</a:t>
            </a:r>
            <a:r>
              <a:rPr lang="en-US" altLang="zh-CN" dirty="0" err="1">
                <a:latin typeface="微软雅黑" panose="020B0503020204020204" pitchFamily="34" charset="-122"/>
                <a:ea typeface="微软雅黑" panose="020B0503020204020204" pitchFamily="34" charset="-122"/>
              </a:rPr>
              <a:t>task_struct</a:t>
            </a:r>
            <a:r>
              <a:rPr lang="zh-CN" altLang="en-US" dirty="0">
                <a:latin typeface="微软雅黑" panose="020B0503020204020204" pitchFamily="34" charset="-122"/>
                <a:ea typeface="微软雅黑" panose="020B0503020204020204" pitchFamily="34" charset="-122"/>
              </a:rPr>
              <a:t>结构体</a:t>
            </a:r>
            <a:r>
              <a:rPr lang="zh-CN" altLang="zh-CN" dirty="0">
                <a:latin typeface="微软雅黑" panose="020B0503020204020204" pitchFamily="34" charset="-122"/>
                <a:ea typeface="微软雅黑" panose="020B0503020204020204" pitchFamily="34" charset="-122"/>
              </a:rPr>
              <a:t>的宏</a:t>
            </a:r>
            <a:r>
              <a:rPr lang="en-US" altLang="zh-CN" dirty="0">
                <a:latin typeface="微软雅黑" panose="020B0503020204020204" pitchFamily="34" charset="-122"/>
                <a:ea typeface="微软雅黑" panose="020B0503020204020204" pitchFamily="34" charset="-122"/>
              </a:rPr>
              <a:t>current</a:t>
            </a:r>
            <a:r>
              <a:rPr lang="zh-CN" altLang="zh-CN" dirty="0">
                <a:latin typeface="微软雅黑" panose="020B0503020204020204" pitchFamily="34" charset="-122"/>
                <a:ea typeface="微软雅黑" panose="020B0503020204020204" pitchFamily="34" charset="-122"/>
              </a:rPr>
              <a:t>用来记录正在运行的进程。</a:t>
            </a:r>
            <a:r>
              <a:rPr lang="en-US" altLang="zh-CN" dirty="0">
                <a:latin typeface="微软雅黑" panose="020B0503020204020204" pitchFamily="34" charset="-122"/>
                <a:ea typeface="微软雅黑" panose="020B0503020204020204" pitchFamily="34" charset="-122"/>
              </a:rPr>
              <a:t>current</a:t>
            </a:r>
            <a:r>
              <a:rPr lang="zh-CN" altLang="zh-CN" dirty="0">
                <a:latin typeface="微软雅黑" panose="020B0503020204020204" pitchFamily="34" charset="-122"/>
                <a:ea typeface="微软雅黑" panose="020B0503020204020204" pitchFamily="34" charset="-122"/>
              </a:rPr>
              <a:t>经常作为进程描述符结构指针的形式出现在内核代码中，例如，</a:t>
            </a:r>
            <a:r>
              <a:rPr lang="en-US" altLang="zh-CN" dirty="0">
                <a:latin typeface="微软雅黑" panose="020B0503020204020204" pitchFamily="34" charset="-122"/>
                <a:ea typeface="微软雅黑" panose="020B0503020204020204" pitchFamily="34" charset="-122"/>
              </a:rPr>
              <a:t>current-&gt;pid</a:t>
            </a:r>
            <a:r>
              <a:rPr lang="zh-CN" altLang="zh-CN" dirty="0">
                <a:latin typeface="微软雅黑" panose="020B0503020204020204" pitchFamily="34" charset="-122"/>
                <a:ea typeface="微软雅黑" panose="020B0503020204020204" pitchFamily="34" charset="-122"/>
              </a:rPr>
              <a:t>表示处理器正在执行的进程的</a:t>
            </a:r>
            <a:r>
              <a:rPr lang="en-US" altLang="zh-CN" dirty="0">
                <a:latin typeface="微软雅黑" panose="020B0503020204020204" pitchFamily="34" charset="-122"/>
                <a:ea typeface="微软雅黑" panose="020B0503020204020204" pitchFamily="34" charset="-122"/>
              </a:rPr>
              <a:t>PID</a:t>
            </a:r>
            <a:r>
              <a:rPr lang="zh-CN" altLang="zh-CN" dirty="0">
                <a:latin typeface="微软雅黑" panose="020B0503020204020204" pitchFamily="34" charset="-122"/>
                <a:ea typeface="微软雅黑" panose="020B0503020204020204" pitchFamily="34" charset="-122"/>
              </a:rPr>
              <a:t>。当系统需要查看所有的进程时，则调用</a:t>
            </a:r>
            <a:r>
              <a:rPr lang="en-US" altLang="zh-CN" dirty="0" err="1">
                <a:latin typeface="微软雅黑" panose="020B0503020204020204" pitchFamily="34" charset="-122"/>
                <a:ea typeface="微软雅黑" panose="020B0503020204020204" pitchFamily="34" charset="-122"/>
              </a:rPr>
              <a:t>for_each_process</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宏，这将比系统搜索数组的速度要快得多。</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中获得当前进程的进程号（</a:t>
            </a:r>
            <a:r>
              <a:rPr lang="en-US" altLang="zh-CN" dirty="0">
                <a:latin typeface="微软雅黑" panose="020B0503020204020204" pitchFamily="34" charset="-122"/>
                <a:ea typeface="微软雅黑" panose="020B0503020204020204" pitchFamily="34" charset="-122"/>
              </a:rPr>
              <a:t>PID</a:t>
            </a:r>
            <a:r>
              <a:rPr lang="zh-CN" altLang="zh-CN" dirty="0">
                <a:latin typeface="微软雅黑" panose="020B0503020204020204" pitchFamily="34" charset="-122"/>
                <a:ea typeface="微软雅黑" panose="020B0503020204020204" pitchFamily="34" charset="-122"/>
              </a:rPr>
              <a:t>）和父进程号（</a:t>
            </a:r>
            <a:r>
              <a:rPr lang="en-US" altLang="zh-CN" dirty="0">
                <a:latin typeface="微软雅黑" panose="020B0503020204020204" pitchFamily="34" charset="-122"/>
                <a:ea typeface="微软雅黑" panose="020B0503020204020204" pitchFamily="34" charset="-122"/>
              </a:rPr>
              <a:t>PPID</a:t>
            </a:r>
            <a:r>
              <a:rPr lang="zh-CN" altLang="zh-CN" dirty="0">
                <a:latin typeface="微软雅黑" panose="020B0503020204020204" pitchFamily="34" charset="-122"/>
                <a:ea typeface="微软雅黑" panose="020B0503020204020204" pitchFamily="34" charset="-122"/>
              </a:rPr>
              <a:t>）的系统调用函数分别为</a:t>
            </a:r>
            <a:r>
              <a:rPr lang="en-US" altLang="zh-CN" dirty="0" err="1">
                <a:latin typeface="微软雅黑" panose="020B0503020204020204" pitchFamily="34" charset="-122"/>
                <a:ea typeface="微软雅黑" panose="020B0503020204020204" pitchFamily="34" charset="-122"/>
              </a:rPr>
              <a:t>getpid</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getppid</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3.1.3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进程的状态</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bwMode="auto">
          <a:xfrm>
            <a:off x="2722563" y="1644551"/>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3" name="矩形 35"/>
          <p:cNvSpPr>
            <a:spLocks noChangeArrowheads="1"/>
          </p:cNvSpPr>
          <p:nvPr/>
        </p:nvSpPr>
        <p:spPr bwMode="auto">
          <a:xfrm>
            <a:off x="2713837" y="1317681"/>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进程的基本概念</a:t>
            </a:r>
            <a:endParaRPr lang="zh-CN" altLang="en-US" dirty="0">
              <a:latin typeface="微软雅黑" panose="020B0503020204020204" pitchFamily="34" charset="-122"/>
              <a:ea typeface="微软雅黑" panose="020B0503020204020204" pitchFamily="34" charset="-122"/>
            </a:endParaRPr>
          </a:p>
        </p:txBody>
      </p:sp>
      <p:grpSp>
        <p:nvGrpSpPr>
          <p:cNvPr id="4" name="组合 195"/>
          <p:cNvGrpSpPr/>
          <p:nvPr/>
        </p:nvGrpSpPr>
        <p:grpSpPr bwMode="auto">
          <a:xfrm>
            <a:off x="1539373" y="2844335"/>
            <a:ext cx="4141720" cy="584665"/>
            <a:chOff x="1707622" y="1197695"/>
            <a:chExt cx="4045478" cy="656772"/>
          </a:xfrm>
        </p:grpSpPr>
        <p:sp>
          <p:nvSpPr>
            <p:cNvPr id="5" name="圆角矩形 5"/>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6" name="直接连接符 5"/>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7" name="矩形 35"/>
            <p:cNvSpPr>
              <a:spLocks noChangeArrowheads="1"/>
            </p:cNvSpPr>
            <p:nvPr/>
          </p:nvSpPr>
          <p:spPr bwMode="auto">
            <a:xfrm>
              <a:off x="2752767" y="1197695"/>
              <a:ext cx="1082249" cy="41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进程编程</a:t>
              </a:r>
              <a:endParaRPr lang="zh-CN" altLang="en-US" dirty="0">
                <a:latin typeface="微软雅黑" panose="020B0503020204020204" pitchFamily="34" charset="-122"/>
                <a:ea typeface="微软雅黑" panose="020B0503020204020204" pitchFamily="34" charset="-122"/>
              </a:endParaRPr>
            </a:p>
          </p:txBody>
        </p:sp>
      </p:grpSp>
      <p:grpSp>
        <p:nvGrpSpPr>
          <p:cNvPr id="17" name="组合 29"/>
          <p:cNvGrpSpPr/>
          <p:nvPr/>
        </p:nvGrpSpPr>
        <p:grpSpPr bwMode="auto">
          <a:xfrm rot="-12767">
            <a:off x="1528745" y="2848807"/>
            <a:ext cx="1005156" cy="547688"/>
            <a:chOff x="1931297" y="1314359"/>
            <a:chExt cx="1319272" cy="1728192"/>
          </a:xfrm>
        </p:grpSpPr>
        <p:grpSp>
          <p:nvGrpSpPr>
            <p:cNvPr id="18" name="组合 31"/>
            <p:cNvGrpSpPr/>
            <p:nvPr/>
          </p:nvGrpSpPr>
          <p:grpSpPr bwMode="auto">
            <a:xfrm>
              <a:off x="1954425" y="1314359"/>
              <a:ext cx="1296144" cy="1728192"/>
              <a:chOff x="1925509" y="1314359"/>
              <a:chExt cx="1296144" cy="1728192"/>
            </a:xfrm>
          </p:grpSpPr>
          <p:sp>
            <p:nvSpPr>
              <p:cNvPr id="20"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3.2</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1"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19"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32" name="组合 29"/>
          <p:cNvGrpSpPr/>
          <p:nvPr/>
        </p:nvGrpSpPr>
        <p:grpSpPr bwMode="auto">
          <a:xfrm rot="-12767">
            <a:off x="1495584" y="1360251"/>
            <a:ext cx="1005156" cy="547688"/>
            <a:chOff x="1931297" y="1314359"/>
            <a:chExt cx="1319272" cy="1728192"/>
          </a:xfrm>
        </p:grpSpPr>
        <p:grpSp>
          <p:nvGrpSpPr>
            <p:cNvPr id="33" name="组合 31"/>
            <p:cNvGrpSpPr/>
            <p:nvPr/>
          </p:nvGrpSpPr>
          <p:grpSpPr bwMode="auto">
            <a:xfrm>
              <a:off x="1954425" y="1314359"/>
              <a:ext cx="1296144" cy="1728192"/>
              <a:chOff x="1925509" y="1314359"/>
              <a:chExt cx="1296144" cy="1728192"/>
            </a:xfrm>
          </p:grpSpPr>
          <p:sp>
            <p:nvSpPr>
              <p:cNvPr id="35"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3.1</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6"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4"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55" name="TextBox 126"/>
          <p:cNvSpPr txBox="1">
            <a:spLocks noChangeArrowheads="1"/>
          </p:cNvSpPr>
          <p:nvPr/>
        </p:nvSpPr>
        <p:spPr bwMode="auto">
          <a:xfrm>
            <a:off x="2722766" y="3143503"/>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 action="ppaction://noaction"/>
              </a:rPr>
              <a:t>☞</a:t>
            </a:r>
            <a:r>
              <a:rPr lang="zh-CN" altLang="en-US" sz="1400" u="sng" dirty="0">
                <a:solidFill>
                  <a:srgbClr val="D9D9D9"/>
                </a:solidFill>
                <a:latin typeface="微软雅黑" panose="020B0503020204020204" pitchFamily="34" charset="-122"/>
                <a:ea typeface="微软雅黑" panose="020B0503020204020204" pitchFamily="34" charset="-122"/>
                <a:hlinkClick r:id="" action="ppaction://noaction"/>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sp>
        <p:nvSpPr>
          <p:cNvPr id="46" name="TextBox 126"/>
          <p:cNvSpPr txBox="1">
            <a:spLocks noChangeArrowheads="1"/>
          </p:cNvSpPr>
          <p:nvPr/>
        </p:nvSpPr>
        <p:spPr bwMode="auto">
          <a:xfrm>
            <a:off x="2612348" y="1663109"/>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 action="ppaction://noaction"/>
              </a:rPr>
              <a:t>☞</a:t>
            </a:r>
            <a:r>
              <a:rPr lang="zh-CN" altLang="en-US" sz="1400" u="sng" dirty="0">
                <a:solidFill>
                  <a:srgbClr val="D9D9D9"/>
                </a:solidFill>
                <a:latin typeface="微软雅黑" panose="020B0503020204020204" pitchFamily="34" charset="-122"/>
                <a:ea typeface="微软雅黑" panose="020B0503020204020204" pitchFamily="34" charset="-122"/>
                <a:hlinkClick r:id="" action="ppaction://noaction"/>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50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par>
                                <p:cTn id="8" presetID="14" presetClass="entr" presetSubtype="10"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46"/>
                                        </p:tgtEl>
                                        <p:attrNameLst>
                                          <p:attrName>style.visibility</p:attrName>
                                        </p:attrNameLst>
                                      </p:cBhvr>
                                      <p:to>
                                        <p:strVal val="visible"/>
                                      </p:to>
                                    </p:set>
                                    <p:animEffect transition="in" filter="randombar(horizontal)">
                                      <p:cBhvr>
                                        <p:cTn id="16" dur="500"/>
                                        <p:tgtEl>
                                          <p:spTgt spid="46"/>
                                        </p:tgtEl>
                                      </p:cBhvr>
                                    </p:animEffect>
                                  </p:childTnLst>
                                </p:cTn>
                              </p:par>
                            </p:childTnLst>
                          </p:cTn>
                        </p:par>
                        <p:par>
                          <p:cTn id="17" fill="hold">
                            <p:stCondLst>
                              <p:cond delay="1000"/>
                            </p:stCondLst>
                            <p:childTnLst>
                              <p:par>
                                <p:cTn id="18" presetID="14" presetClass="entr" presetSubtype="1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par>
                                <p:cTn id="21" presetID="14" presetClass="entr" presetSubtype="1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randombar(horizontal)">
                                      <p:cBhvr>
                                        <p:cTn id="23" dur="500"/>
                                        <p:tgtEl>
                                          <p:spTgt spid="17"/>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randombar(horizontal)">
                                      <p:cBhvr>
                                        <p:cTn id="2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5" grpId="0"/>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301601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系统中，进程是以组的形式（进程之间的层次关系）进行管理的。如进程组和会话组</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进程组是一组相关进程的集合，会话</a:t>
            </a:r>
            <a:r>
              <a:rPr lang="zh-CN" altLang="en-US" dirty="0">
                <a:latin typeface="微软雅黑" panose="020B0503020204020204" pitchFamily="34" charset="-122"/>
                <a:ea typeface="微软雅黑" panose="020B0503020204020204" pitchFamily="34" charset="-122"/>
              </a:rPr>
              <a:t>组</a:t>
            </a:r>
            <a:r>
              <a:rPr lang="zh-CN" altLang="zh-CN" dirty="0">
                <a:latin typeface="微软雅黑" panose="020B0503020204020204" pitchFamily="34" charset="-122"/>
                <a:ea typeface="微软雅黑" panose="020B0503020204020204" pitchFamily="34" charset="-122"/>
              </a:rPr>
              <a:t>是一组相关进程组或进程的集合。</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进程组</a:t>
            </a:r>
            <a:r>
              <a:rPr lang="en-US" altLang="zh-CN" dirty="0">
                <a:latin typeface="微软雅黑" panose="020B0503020204020204" pitchFamily="34" charset="-122"/>
                <a:ea typeface="微软雅黑" panose="020B0503020204020204" pitchFamily="34" charset="-122"/>
              </a:rPr>
              <a:t>ID</a:t>
            </a:r>
            <a:r>
              <a:rPr lang="zh-CN" altLang="en-US" dirty="0">
                <a:latin typeface="微软雅黑" panose="020B0503020204020204" pitchFamily="34" charset="-122"/>
                <a:ea typeface="微软雅黑" panose="020B0503020204020204" pitchFamily="34" charset="-122"/>
              </a:rPr>
              <a:t>的</a:t>
            </a:r>
            <a:r>
              <a:rPr lang="zh-CN" altLang="zh-CN" dirty="0">
                <a:latin typeface="微软雅黑" panose="020B0503020204020204" pitchFamily="34" charset="-122"/>
                <a:ea typeface="微软雅黑" panose="020B0503020204020204" pitchFamily="34" charset="-122"/>
              </a:rPr>
              <a:t>类型与进程</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一样。一个进程组有一个进程组首进程，也可称之为该进程组的组长，其进程</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为该进程组的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。一个会话组有一个会话组首进程，也可称之为会话组组长。其进程</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为该会话组的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，进程的会话成员关系是由其会话组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SID</a:t>
            </a:r>
            <a:r>
              <a:rPr lang="zh-CN" altLang="zh-CN" dirty="0">
                <a:latin typeface="微软雅黑" panose="020B0503020204020204" pitchFamily="34" charset="-122"/>
                <a:ea typeface="微软雅黑" panose="020B0503020204020204" pitchFamily="34" charset="-122"/>
              </a:rPr>
              <a:t>）确定的。</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3.1.4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进程组与会话组</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4788023" cy="212090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如图所示</a:t>
            </a:r>
            <a:r>
              <a:rPr lang="zh-CN" altLang="en-US" dirty="0">
                <a:latin typeface="微软雅黑" panose="020B0503020204020204" pitchFamily="34" charset="-122"/>
                <a:ea typeface="微软雅黑" panose="020B0503020204020204" pitchFamily="34" charset="-122"/>
              </a:rPr>
              <a:t>为</a:t>
            </a:r>
            <a:r>
              <a:rPr lang="zh-CN" altLang="zh-CN" dirty="0">
                <a:latin typeface="微软雅黑" panose="020B0503020204020204" pitchFamily="34" charset="-122"/>
                <a:ea typeface="微软雅黑" panose="020B0503020204020204" pitchFamily="34" charset="-122"/>
              </a:rPr>
              <a:t>会话组、进程组与进程的关系。其中</a:t>
            </a:r>
            <a:r>
              <a:rPr lang="en-US" altLang="zh-CN" dirty="0">
                <a:latin typeface="微软雅黑" panose="020B0503020204020204" pitchFamily="34" charset="-122"/>
                <a:ea typeface="微软雅黑" panose="020B0503020204020204" pitchFamily="34" charset="-122"/>
              </a:rPr>
              <a:t>PID</a:t>
            </a:r>
            <a:r>
              <a:rPr lang="zh-CN" altLang="zh-CN" dirty="0">
                <a:latin typeface="微软雅黑" panose="020B0503020204020204" pitchFamily="34" charset="-122"/>
                <a:ea typeface="微软雅黑" panose="020B0503020204020204" pitchFamily="34" charset="-122"/>
              </a:rPr>
              <a:t>为进程</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PPID</a:t>
            </a:r>
            <a:r>
              <a:rPr lang="zh-CN" altLang="zh-CN" dirty="0">
                <a:latin typeface="微软雅黑" panose="020B0503020204020204" pitchFamily="34" charset="-122"/>
                <a:ea typeface="微软雅黑" panose="020B0503020204020204" pitchFamily="34" charset="-122"/>
              </a:rPr>
              <a:t>为父进程（该进程的父亲</a:t>
            </a:r>
            <a:r>
              <a:rPr lang="zh-CN" altLang="en-US" dirty="0">
                <a:latin typeface="微软雅黑" panose="020B0503020204020204" pitchFamily="34" charset="-122"/>
                <a:ea typeface="微软雅黑" panose="020B0503020204020204" pitchFamily="34" charset="-122"/>
              </a:rPr>
              <a:t>进程</a:t>
            </a:r>
            <a:r>
              <a:rPr lang="zh-CN" altLang="zh-CN"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PGID</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Process Group ID</a:t>
            </a:r>
            <a:r>
              <a:rPr lang="zh-CN" altLang="zh-CN" dirty="0">
                <a:latin typeface="微软雅黑" panose="020B0503020204020204" pitchFamily="34" charset="-122"/>
                <a:ea typeface="微软雅黑" panose="020B0503020204020204" pitchFamily="34" charset="-122"/>
              </a:rPr>
              <a:t>）为进程组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SID</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Session ID</a:t>
            </a:r>
            <a:r>
              <a:rPr lang="zh-CN" altLang="zh-CN" dirty="0">
                <a:latin typeface="微软雅黑" panose="020B0503020204020204" pitchFamily="34" charset="-122"/>
                <a:ea typeface="微软雅黑" panose="020B0503020204020204" pitchFamily="34" charset="-122"/>
              </a:rPr>
              <a:t>）为会话组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3.1.4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进程组与会话组</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cstate="print"/>
          <a:stretch>
            <a:fillRect/>
          </a:stretch>
        </p:blipFill>
        <p:spPr>
          <a:xfrm>
            <a:off x="4895528" y="1858908"/>
            <a:ext cx="3600000" cy="37668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212090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上图中</a:t>
            </a:r>
            <a:r>
              <a:rPr lang="zh-CN" altLang="zh-CN" dirty="0">
                <a:latin typeface="微软雅黑" panose="020B0503020204020204" pitchFamily="34" charset="-122"/>
                <a:ea typeface="微软雅黑" panose="020B0503020204020204" pitchFamily="34" charset="-122"/>
              </a:rPr>
              <a:t>会话组的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400</a:t>
            </a:r>
            <a:r>
              <a:rPr lang="zh-CN" altLang="zh-CN" dirty="0">
                <a:latin typeface="微软雅黑" panose="020B0503020204020204" pitchFamily="34" charset="-122"/>
                <a:ea typeface="微软雅黑" panose="020B0503020204020204" pitchFamily="34" charset="-122"/>
              </a:rPr>
              <a:t>，会话组中存在三个进程组，组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分别为</a:t>
            </a:r>
            <a:r>
              <a:rPr lang="en-US" altLang="zh-CN" dirty="0">
                <a:latin typeface="微软雅黑" panose="020B0503020204020204" pitchFamily="34" charset="-122"/>
                <a:ea typeface="微软雅黑" panose="020B0503020204020204" pitchFamily="34" charset="-122"/>
              </a:rPr>
              <a:t>400</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658</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660</a:t>
            </a:r>
            <a:r>
              <a:rPr lang="zh-CN" altLang="zh-CN" dirty="0">
                <a:latin typeface="微软雅黑" panose="020B0503020204020204" pitchFamily="34" charset="-122"/>
                <a:ea typeface="微软雅黑" panose="020B0503020204020204" pitchFamily="34" charset="-122"/>
              </a:rPr>
              <a:t>。其中进程组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400</a:t>
            </a:r>
            <a:r>
              <a:rPr lang="zh-CN" altLang="zh-CN" dirty="0">
                <a:latin typeface="微软雅黑" panose="020B0503020204020204" pitchFamily="34" charset="-122"/>
                <a:ea typeface="微软雅黑" panose="020B0503020204020204" pitchFamily="34" charset="-122"/>
              </a:rPr>
              <a:t>的组中只有一个进程，该进程的</a:t>
            </a:r>
            <a:r>
              <a:rPr lang="en-US" altLang="zh-CN" dirty="0">
                <a:latin typeface="微软雅黑" panose="020B0503020204020204" pitchFamily="34" charset="-122"/>
                <a:ea typeface="微软雅黑" panose="020B0503020204020204" pitchFamily="34" charset="-122"/>
              </a:rPr>
              <a:t>ID </a:t>
            </a:r>
            <a:r>
              <a:rPr lang="zh-CN" altLang="zh-CN"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400</a:t>
            </a:r>
            <a:r>
              <a:rPr lang="zh-CN" altLang="zh-CN" dirty="0">
                <a:latin typeface="微软雅黑" panose="020B0503020204020204" pitchFamily="34" charset="-122"/>
                <a:ea typeface="微软雅黑" panose="020B0503020204020204" pitchFamily="34" charset="-122"/>
              </a:rPr>
              <a:t>。由此可以很明显</a:t>
            </a:r>
            <a:r>
              <a:rPr lang="zh-CN" altLang="en-US" dirty="0">
                <a:latin typeface="微软雅黑" panose="020B0503020204020204" pitchFamily="34" charset="-122"/>
                <a:ea typeface="微软雅黑" panose="020B0503020204020204" pitchFamily="34" charset="-122"/>
              </a:rPr>
              <a:t>地</a:t>
            </a:r>
            <a:r>
              <a:rPr lang="zh-CN" altLang="zh-CN" dirty="0">
                <a:latin typeface="微软雅黑" panose="020B0503020204020204" pitchFamily="34" charset="-122"/>
                <a:ea typeface="微软雅黑" panose="020B0503020204020204" pitchFamily="34" charset="-122"/>
              </a:rPr>
              <a:t>看出</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进程号为</a:t>
            </a:r>
            <a:r>
              <a:rPr lang="en-US" altLang="zh-CN" dirty="0">
                <a:latin typeface="微软雅黑" panose="020B0503020204020204" pitchFamily="34" charset="-122"/>
                <a:ea typeface="微软雅黑" panose="020B0503020204020204" pitchFamily="34" charset="-122"/>
              </a:rPr>
              <a:t>400 </a:t>
            </a:r>
            <a:r>
              <a:rPr lang="zh-CN" altLang="zh-CN" dirty="0">
                <a:latin typeface="微软雅黑" panose="020B0503020204020204" pitchFamily="34" charset="-122"/>
                <a:ea typeface="微软雅黑" panose="020B0503020204020204" pitchFamily="34" charset="-122"/>
              </a:rPr>
              <a:t>的进程既是进程组的组长，同样也是会话组的组长。进程号为</a:t>
            </a:r>
            <a:r>
              <a:rPr lang="en-US" altLang="zh-CN" dirty="0">
                <a:latin typeface="微软雅黑" panose="020B0503020204020204" pitchFamily="34" charset="-122"/>
                <a:ea typeface="微软雅黑" panose="020B0503020204020204" pitchFamily="34" charset="-122"/>
              </a:rPr>
              <a:t>400</a:t>
            </a:r>
            <a:r>
              <a:rPr lang="zh-CN" altLang="zh-CN" dirty="0">
                <a:latin typeface="微软雅黑" panose="020B0503020204020204" pitchFamily="34" charset="-122"/>
                <a:ea typeface="微软雅黑" panose="020B0503020204020204" pitchFamily="34" charset="-122"/>
              </a:rPr>
              <a:t>的进程同时也是整个会话组中其</a:t>
            </a:r>
            <a:r>
              <a:rPr lang="zh-CN" altLang="en-US" dirty="0">
                <a:latin typeface="微软雅黑" panose="020B0503020204020204" pitchFamily="34" charset="-122"/>
                <a:ea typeface="微软雅黑" panose="020B0503020204020204" pitchFamily="34" charset="-122"/>
              </a:rPr>
              <a:t>他</a:t>
            </a:r>
            <a:r>
              <a:rPr lang="zh-CN" altLang="zh-CN" dirty="0">
                <a:latin typeface="微软雅黑" panose="020B0503020204020204" pitchFamily="34" charset="-122"/>
                <a:ea typeface="微软雅黑" panose="020B0503020204020204" pitchFamily="34" charset="-122"/>
              </a:rPr>
              <a:t>进程的父进程。进程与父进程不一定在同一进程组。</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3.1.4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进程组与会话组</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135402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rPr>
              <a:t>进程组</a:t>
            </a:r>
            <a:endParaRPr lang="zh-CN" alt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每个进程都有一个用数字表示的进程组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，表示该进程所属的进程组。获取一个进程组的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可以通过</a:t>
            </a:r>
            <a:r>
              <a:rPr lang="en-US" altLang="zh-CN" dirty="0" err="1">
                <a:latin typeface="微软雅黑" panose="020B0503020204020204" pitchFamily="34" charset="-122"/>
                <a:ea typeface="微软雅黑" panose="020B0503020204020204" pitchFamily="34" charset="-122"/>
              </a:rPr>
              <a:t>getpgrp</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与</a:t>
            </a:r>
            <a:r>
              <a:rPr lang="en-US" altLang="zh-CN" dirty="0" err="1">
                <a:latin typeface="微软雅黑" panose="020B0503020204020204" pitchFamily="34" charset="-122"/>
                <a:ea typeface="微软雅黑" panose="020B0503020204020204" pitchFamily="34" charset="-122"/>
              </a:rPr>
              <a:t>getpgid</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获</a:t>
            </a:r>
            <a:r>
              <a:rPr lang="zh-CN" altLang="en-US" dirty="0">
                <a:latin typeface="微软雅黑" panose="020B0503020204020204" pitchFamily="34" charset="-122"/>
                <a:ea typeface="微软雅黑" panose="020B0503020204020204" pitchFamily="34" charset="-122"/>
              </a:rPr>
              <a:t>得</a:t>
            </a:r>
            <a:r>
              <a:rPr lang="zh-CN" altLang="zh-CN" dirty="0">
                <a:latin typeface="微软雅黑" panose="020B0503020204020204" pitchFamily="34" charset="-122"/>
                <a:ea typeface="微软雅黑" panose="020B0503020204020204" pitchFamily="34" charset="-122"/>
              </a:rPr>
              <a:t>一个进程的进程组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3.1.4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进程组与会话组</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27584" y="3218840"/>
            <a:ext cx="6840760" cy="954107"/>
          </a:xfrm>
          <a:prstGeom prst="rect">
            <a:avLst/>
          </a:prstGeom>
          <a:ln w="6350">
            <a:solidFill>
              <a:schemeClr val="tx1"/>
            </a:solidFill>
          </a:ln>
        </p:spPr>
        <p:txBody>
          <a:bodyPr wrap="square">
            <a:spAutoFit/>
          </a:bodyPr>
          <a:lstStyle/>
          <a:p>
            <a:pPr indent="2286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unistd.h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2286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pid_t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getpgid</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pid_t</a:t>
            </a:r>
            <a:r>
              <a:rPr lang="en-US" altLang="zh-CN" sz="1400" kern="100" dirty="0">
                <a:solidFill>
                  <a:srgbClr val="000000"/>
                </a:solidFill>
                <a:latin typeface="Courier New" panose="02070309020205020404" pitchFamily="49" charset="0"/>
                <a:cs typeface="Times New Roman" panose="02020603050405020304" pitchFamily="18" charset="0"/>
              </a:rPr>
              <a:t> pid);</a:t>
            </a:r>
            <a:endParaRPr lang="zh-CN" altLang="zh-CN" sz="1400" kern="100" dirty="0">
              <a:latin typeface="Courier New" panose="02070309020205020404" pitchFamily="49" charset="0"/>
              <a:cs typeface="Times New Roman" panose="02020603050405020304" pitchFamily="18" charset="0"/>
            </a:endParaRPr>
          </a:p>
          <a:p>
            <a:pPr indent="2286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pid_t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getpgrp</a:t>
            </a:r>
            <a:r>
              <a:rPr lang="en-US" altLang="zh-CN" sz="1400" kern="100" dirty="0">
                <a:solidFill>
                  <a:srgbClr val="000000"/>
                </a:solidFill>
                <a:latin typeface="Courier New" panose="02070309020205020404" pitchFamily="49" charset="0"/>
                <a:cs typeface="Times New Roman" panose="02020603050405020304" pitchFamily="18" charset="0"/>
              </a:rPr>
              <a:t>(void);                 /* POSIX.1 version */</a:t>
            </a:r>
            <a:endParaRPr lang="zh-CN" altLang="zh-CN" sz="1400" kern="100" dirty="0">
              <a:latin typeface="Courier New" panose="02070309020205020404" pitchFamily="49" charset="0"/>
              <a:cs typeface="Times New Roman" panose="02020603050405020304" pitchFamily="18" charset="0"/>
            </a:endParaRPr>
          </a:p>
          <a:p>
            <a:pPr indent="2286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pid_t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getpgrp</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pid_t</a:t>
            </a:r>
            <a:r>
              <a:rPr lang="en-US" altLang="zh-CN" sz="1400" kern="100" dirty="0">
                <a:solidFill>
                  <a:srgbClr val="000000"/>
                </a:solidFill>
                <a:latin typeface="Courier New" panose="02070309020205020404" pitchFamily="49" charset="0"/>
                <a:cs typeface="Times New Roman" panose="02020603050405020304" pitchFamily="18" charset="0"/>
              </a:rPr>
              <a:t> pid);            /* BSD version */</a:t>
            </a:r>
            <a:endParaRPr lang="zh-CN" altLang="zh-CN" sz="1400" kern="100" dirty="0">
              <a:latin typeface="Courier New" panose="02070309020205020404" pitchFamily="49" charset="0"/>
              <a:cs typeface="Times New Roman" panose="02020603050405020304" pitchFamily="18" charset="0"/>
            </a:endParaRPr>
          </a:p>
        </p:txBody>
      </p:sp>
      <p:sp>
        <p:nvSpPr>
          <p:cNvPr id="6" name="矩形 5"/>
          <p:cNvSpPr/>
          <p:nvPr/>
        </p:nvSpPr>
        <p:spPr>
          <a:xfrm>
            <a:off x="28575" y="4172947"/>
            <a:ext cx="9115425" cy="170687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其中</a:t>
            </a:r>
            <a:r>
              <a:rPr lang="en-US" altLang="zh-CN" dirty="0" err="1">
                <a:latin typeface="微软雅黑" panose="020B0503020204020204" pitchFamily="34" charset="-122"/>
                <a:ea typeface="微软雅黑" panose="020B0503020204020204" pitchFamily="34" charset="-122"/>
              </a:rPr>
              <a:t>getpgid</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函数返回进程号为参数</a:t>
            </a:r>
            <a:r>
              <a:rPr lang="en-US" altLang="zh-CN" dirty="0">
                <a:latin typeface="微软雅黑" panose="020B0503020204020204" pitchFamily="34" charset="-122"/>
                <a:ea typeface="微软雅黑" panose="020B0503020204020204" pitchFamily="34" charset="-122"/>
              </a:rPr>
              <a:t>pid</a:t>
            </a:r>
            <a:r>
              <a:rPr lang="zh-CN" altLang="zh-CN" dirty="0">
                <a:latin typeface="微软雅黑" panose="020B0503020204020204" pitchFamily="34" charset="-122"/>
                <a:ea typeface="微软雅黑" panose="020B0503020204020204" pitchFamily="34" charset="-122"/>
              </a:rPr>
              <a:t>的进程所属的进程组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，如果参数</a:t>
            </a:r>
            <a:r>
              <a:rPr lang="en-US" altLang="zh-CN" dirty="0">
                <a:latin typeface="微软雅黑" panose="020B0503020204020204" pitchFamily="34" charset="-122"/>
                <a:ea typeface="微软雅黑" panose="020B0503020204020204" pitchFamily="34" charset="-122"/>
              </a:rPr>
              <a:t>pid</a:t>
            </a:r>
            <a:r>
              <a:rPr lang="zh-CN" altLang="zh-CN"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，则返回调用进程所属的进程组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getpgrp</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有两个版本</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其中</a:t>
            </a:r>
            <a:r>
              <a:rPr lang="en-US" altLang="zh-CN" dirty="0">
                <a:latin typeface="微软雅黑" panose="020B0503020204020204" pitchFamily="34" charset="-122"/>
                <a:ea typeface="微软雅黑" panose="020B0503020204020204" pitchFamily="34" charset="-122"/>
              </a:rPr>
              <a:t>POSIX</a:t>
            </a:r>
            <a:r>
              <a:rPr lang="zh-CN" altLang="zh-CN" dirty="0">
                <a:latin typeface="微软雅黑" panose="020B0503020204020204" pitchFamily="34" charset="-122"/>
                <a:ea typeface="微软雅黑" panose="020B0503020204020204" pitchFamily="34" charset="-122"/>
              </a:rPr>
              <a:t>标准的</a:t>
            </a:r>
            <a:r>
              <a:rPr lang="en-US" altLang="zh-CN" dirty="0" err="1">
                <a:latin typeface="微软雅黑" panose="020B0503020204020204" pitchFamily="34" charset="-122"/>
                <a:ea typeface="微软雅黑" panose="020B0503020204020204" pitchFamily="34" charset="-122"/>
              </a:rPr>
              <a:t>getpgrp</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用于返回调用进程所属的进程组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BSD</a:t>
            </a:r>
            <a:r>
              <a:rPr lang="zh-CN" altLang="zh-CN" dirty="0">
                <a:latin typeface="微软雅黑" panose="020B0503020204020204" pitchFamily="34" charset="-122"/>
                <a:ea typeface="微软雅黑" panose="020B0503020204020204" pitchFamily="34" charset="-122"/>
              </a:rPr>
              <a:t>版本的</a:t>
            </a:r>
            <a:r>
              <a:rPr lang="en-US" altLang="zh-CN" dirty="0" err="1">
                <a:latin typeface="微软雅黑" panose="020B0503020204020204" pitchFamily="34" charset="-122"/>
                <a:ea typeface="微软雅黑" panose="020B0503020204020204" pitchFamily="34" charset="-122"/>
              </a:rPr>
              <a:t>getpgrp</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则返回进程号为参数</a:t>
            </a:r>
            <a:r>
              <a:rPr lang="en-US" altLang="zh-CN" dirty="0">
                <a:latin typeface="微软雅黑" panose="020B0503020204020204" pitchFamily="34" charset="-122"/>
                <a:ea typeface="微软雅黑" panose="020B0503020204020204" pitchFamily="34" charset="-122"/>
              </a:rPr>
              <a:t>pid</a:t>
            </a:r>
            <a:r>
              <a:rPr lang="zh-CN" altLang="zh-CN" dirty="0">
                <a:latin typeface="微软雅黑" panose="020B0503020204020204" pitchFamily="34" charset="-122"/>
                <a:ea typeface="微软雅黑" panose="020B0503020204020204" pitchFamily="34" charset="-122"/>
              </a:rPr>
              <a:t>的进程所属的进程组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2" grpId="0" animBg="1"/>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46038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下面三个函数可以用来设置（修改）进程组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3.1.4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进程组与会话组</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1" y="3284984"/>
            <a:ext cx="9115425" cy="308161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其中</a:t>
            </a:r>
            <a:r>
              <a:rPr lang="en-US" altLang="zh-CN" dirty="0" err="1">
                <a:latin typeface="微软雅黑" panose="020B0503020204020204" pitchFamily="34" charset="-122"/>
                <a:ea typeface="微软雅黑" panose="020B0503020204020204" pitchFamily="34" charset="-122"/>
              </a:rPr>
              <a:t>setpgid</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将进程号为参数</a:t>
            </a:r>
            <a:r>
              <a:rPr lang="en-US" altLang="zh-CN" dirty="0">
                <a:latin typeface="微软雅黑" panose="020B0503020204020204" pitchFamily="34" charset="-122"/>
                <a:ea typeface="微软雅黑" panose="020B0503020204020204" pitchFamily="34" charset="-122"/>
              </a:rPr>
              <a:t>pid</a:t>
            </a:r>
            <a:r>
              <a:rPr lang="zh-CN" altLang="zh-CN" dirty="0">
                <a:latin typeface="微软雅黑" panose="020B0503020204020204" pitchFamily="34" charset="-122"/>
                <a:ea typeface="微软雅黑" panose="020B0503020204020204" pitchFamily="34" charset="-122"/>
              </a:rPr>
              <a:t>的进程所属的进程组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修改为参数</a:t>
            </a:r>
            <a:r>
              <a:rPr lang="en-US" altLang="zh-CN" dirty="0" err="1">
                <a:latin typeface="微软雅黑" panose="020B0503020204020204" pitchFamily="34" charset="-122"/>
                <a:ea typeface="微软雅黑" panose="020B0503020204020204" pitchFamily="34" charset="-122"/>
              </a:rPr>
              <a:t>pgid</a:t>
            </a:r>
            <a:r>
              <a:rPr lang="zh-CN" altLang="zh-CN" dirty="0">
                <a:latin typeface="微软雅黑" panose="020B0503020204020204" pitchFamily="34" charset="-122"/>
                <a:ea typeface="微软雅黑" panose="020B0503020204020204" pitchFamily="34" charset="-122"/>
              </a:rPr>
              <a:t>所表示的值。如果</a:t>
            </a:r>
            <a:r>
              <a:rPr lang="en-US" altLang="zh-CN" dirty="0">
                <a:latin typeface="微软雅黑" panose="020B0503020204020204" pitchFamily="34" charset="-122"/>
                <a:ea typeface="微软雅黑" panose="020B0503020204020204" pitchFamily="34" charset="-122"/>
              </a:rPr>
              <a:t>pid</a:t>
            </a:r>
            <a:r>
              <a:rPr lang="zh-CN" altLang="zh-CN" dirty="0">
                <a:latin typeface="微软雅黑" panose="020B0503020204020204" pitchFamily="34" charset="-122"/>
                <a:ea typeface="微软雅黑" panose="020B0503020204020204" pitchFamily="34" charset="-122"/>
              </a:rPr>
              <a:t>的值设置为</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，那么调用进程的进程组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就会被修改。如果</a:t>
            </a:r>
            <a:r>
              <a:rPr lang="en-US" altLang="zh-CN" dirty="0" err="1">
                <a:latin typeface="微软雅黑" panose="020B0503020204020204" pitchFamily="34" charset="-122"/>
                <a:ea typeface="微软雅黑" panose="020B0503020204020204" pitchFamily="34" charset="-122"/>
              </a:rPr>
              <a:t>pgid</a:t>
            </a:r>
            <a:r>
              <a:rPr lang="zh-CN" altLang="zh-CN" dirty="0">
                <a:latin typeface="微软雅黑" panose="020B0503020204020204" pitchFamily="34" charset="-122"/>
                <a:ea typeface="微软雅黑" panose="020B0503020204020204" pitchFamily="34" charset="-122"/>
              </a:rPr>
              <a:t>的值设置为</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，那么进程号为</a:t>
            </a:r>
            <a:r>
              <a:rPr lang="en-US" altLang="zh-CN" dirty="0">
                <a:latin typeface="微软雅黑" panose="020B0503020204020204" pitchFamily="34" charset="-122"/>
                <a:ea typeface="微软雅黑" panose="020B0503020204020204" pitchFamily="34" charset="-122"/>
              </a:rPr>
              <a:t>pid</a:t>
            </a:r>
            <a:r>
              <a:rPr lang="zh-CN" altLang="zh-CN" dirty="0">
                <a:latin typeface="微软雅黑" panose="020B0503020204020204" pitchFamily="34" charset="-122"/>
                <a:ea typeface="微软雅黑" panose="020B0503020204020204" pitchFamily="34" charset="-122"/>
              </a:rPr>
              <a:t>的进程所属的进程组的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会被设置成</a:t>
            </a:r>
            <a:r>
              <a:rPr lang="en-US" altLang="zh-CN" dirty="0">
                <a:latin typeface="微软雅黑" panose="020B0503020204020204" pitchFamily="34" charset="-122"/>
                <a:ea typeface="微软雅黑" panose="020B0503020204020204" pitchFamily="34" charset="-122"/>
              </a:rPr>
              <a:t>pid</a:t>
            </a:r>
            <a:r>
              <a:rPr lang="zh-CN" altLang="zh-CN" dirty="0">
                <a:latin typeface="微软雅黑" panose="020B0503020204020204" pitchFamily="34" charset="-122"/>
                <a:ea typeface="微软雅黑" panose="020B0503020204020204" pitchFamily="34" charset="-122"/>
              </a:rPr>
              <a:t>（进程号为参数</a:t>
            </a:r>
            <a:r>
              <a:rPr lang="en-US" altLang="zh-CN" dirty="0">
                <a:latin typeface="微软雅黑" panose="020B0503020204020204" pitchFamily="34" charset="-122"/>
                <a:ea typeface="微软雅黑" panose="020B0503020204020204" pitchFamily="34" charset="-122"/>
              </a:rPr>
              <a:t>pid</a:t>
            </a:r>
            <a:r>
              <a:rPr lang="zh-CN" altLang="zh-CN" dirty="0">
                <a:latin typeface="微软雅黑" panose="020B0503020204020204" pitchFamily="34" charset="-122"/>
                <a:ea typeface="微软雅黑" panose="020B0503020204020204" pitchFamily="34" charset="-122"/>
              </a:rPr>
              <a:t>的进程成为组长）。</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System V</a:t>
            </a:r>
            <a:r>
              <a:rPr lang="zh-CN" altLang="zh-CN" dirty="0">
                <a:latin typeface="微软雅黑" panose="020B0503020204020204" pitchFamily="34" charset="-122"/>
                <a:ea typeface="微软雅黑" panose="020B0503020204020204" pitchFamily="34" charset="-122"/>
              </a:rPr>
              <a:t>版本的</a:t>
            </a:r>
            <a:r>
              <a:rPr lang="en-US" altLang="zh-CN" dirty="0" err="1">
                <a:latin typeface="微软雅黑" panose="020B0503020204020204" pitchFamily="34" charset="-122"/>
                <a:ea typeface="微软雅黑" panose="020B0503020204020204" pitchFamily="34" charset="-122"/>
              </a:rPr>
              <a:t>setpgrp</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用于修改调用进程所属进程组的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为调用进程的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（调用进程称为组长）。</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BSD</a:t>
            </a:r>
            <a:r>
              <a:rPr lang="zh-CN" altLang="zh-CN" dirty="0">
                <a:latin typeface="微软雅黑" panose="020B0503020204020204" pitchFamily="34" charset="-122"/>
                <a:ea typeface="微软雅黑" panose="020B0503020204020204" pitchFamily="34" charset="-122"/>
              </a:rPr>
              <a:t>版本的</a:t>
            </a:r>
            <a:r>
              <a:rPr lang="en-US" altLang="zh-CN" dirty="0" err="1">
                <a:latin typeface="微软雅黑" panose="020B0503020204020204" pitchFamily="34" charset="-122"/>
                <a:ea typeface="微软雅黑" panose="020B0503020204020204" pitchFamily="34" charset="-122"/>
              </a:rPr>
              <a:t>setpgrp</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与</a:t>
            </a:r>
            <a:r>
              <a:rPr lang="en-US" altLang="zh-CN" dirty="0" err="1">
                <a:latin typeface="微软雅黑" panose="020B0503020204020204" pitchFamily="34" charset="-122"/>
                <a:ea typeface="微软雅黑" panose="020B0503020204020204" pitchFamily="34" charset="-122"/>
              </a:rPr>
              <a:t>setpgid</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功能一致。</a:t>
            </a:r>
            <a:endParaRPr lang="zh-CN" altLang="zh-CN" dirty="0">
              <a:latin typeface="微软雅黑" panose="020B0503020204020204" pitchFamily="34" charset="-122"/>
              <a:ea typeface="微软雅黑" panose="020B0503020204020204" pitchFamily="34" charset="-122"/>
            </a:endParaRPr>
          </a:p>
        </p:txBody>
      </p:sp>
      <p:sp>
        <p:nvSpPr>
          <p:cNvPr id="5" name="矩形 4"/>
          <p:cNvSpPr/>
          <p:nvPr/>
        </p:nvSpPr>
        <p:spPr>
          <a:xfrm>
            <a:off x="873487" y="2319283"/>
            <a:ext cx="6984776" cy="954107"/>
          </a:xfrm>
          <a:prstGeom prst="rect">
            <a:avLst/>
          </a:prstGeom>
          <a:ln w="6350">
            <a:solidFill>
              <a:schemeClr val="tx1"/>
            </a:solidFill>
          </a:ln>
        </p:spPr>
        <p:txBody>
          <a:bodyPr wrap="square">
            <a:spAutoFit/>
          </a:bodyPr>
          <a:lstStyle/>
          <a:p>
            <a:pPr indent="228600" algn="just">
              <a:spcAft>
                <a:spcPts val="0"/>
              </a:spcAft>
            </a:pPr>
            <a:r>
              <a:rPr lang="zh-CN"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unistd.h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2286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int </a:t>
            </a:r>
            <a:r>
              <a:rPr lang="en-US" altLang="zh-CN" sz="1400" kern="100" dirty="0" err="1">
                <a:solidFill>
                  <a:srgbClr val="000000"/>
                </a:solidFill>
                <a:latin typeface="Courier New" panose="02070309020205020404" pitchFamily="49" charset="0"/>
                <a:cs typeface="Times New Roman" panose="02020603050405020304" pitchFamily="18" charset="0"/>
              </a:rPr>
              <a:t>setpgid</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pid_t</a:t>
            </a:r>
            <a:r>
              <a:rPr lang="en-US" altLang="zh-CN" sz="1400" kern="100" dirty="0">
                <a:solidFill>
                  <a:srgbClr val="000000"/>
                </a:solidFill>
                <a:latin typeface="Courier New" panose="02070309020205020404" pitchFamily="49" charset="0"/>
                <a:cs typeface="Times New Roman" panose="02020603050405020304" pitchFamily="18" charset="0"/>
              </a:rPr>
              <a:t> pid, </a:t>
            </a:r>
            <a:r>
              <a:rPr lang="en-US" altLang="zh-CN" sz="1400" kern="100" dirty="0" err="1">
                <a:solidFill>
                  <a:srgbClr val="000000"/>
                </a:solidFill>
                <a:latin typeface="Courier New" panose="02070309020205020404" pitchFamily="49" charset="0"/>
                <a:cs typeface="Times New Roman" panose="02020603050405020304" pitchFamily="18" charset="0"/>
              </a:rPr>
              <a:t>pid_t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pgid</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286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int </a:t>
            </a:r>
            <a:r>
              <a:rPr lang="en-US" altLang="zh-CN" sz="1400" kern="100" dirty="0" err="1">
                <a:solidFill>
                  <a:srgbClr val="000000"/>
                </a:solidFill>
                <a:latin typeface="Courier New" panose="02070309020205020404" pitchFamily="49" charset="0"/>
                <a:cs typeface="Times New Roman" panose="02020603050405020304" pitchFamily="18" charset="0"/>
              </a:rPr>
              <a:t>setpgrp</a:t>
            </a:r>
            <a:r>
              <a:rPr lang="en-US" altLang="zh-CN" sz="1400" kern="100" dirty="0">
                <a:solidFill>
                  <a:srgbClr val="000000"/>
                </a:solidFill>
                <a:latin typeface="Courier New" panose="02070309020205020404" pitchFamily="49" charset="0"/>
                <a:cs typeface="Times New Roman" panose="02020603050405020304" pitchFamily="18" charset="0"/>
              </a:rPr>
              <a:t>(void);                   /* System V version */</a:t>
            </a:r>
            <a:endParaRPr lang="zh-CN" altLang="zh-CN" sz="1400" kern="100" dirty="0">
              <a:latin typeface="Courier New" panose="02070309020205020404" pitchFamily="49" charset="0"/>
              <a:cs typeface="Times New Roman" panose="02020603050405020304" pitchFamily="18" charset="0"/>
            </a:endParaRPr>
          </a:p>
          <a:p>
            <a:pPr indent="2286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int </a:t>
            </a:r>
            <a:r>
              <a:rPr lang="en-US" altLang="zh-CN" sz="1400" kern="100" dirty="0" err="1">
                <a:solidFill>
                  <a:srgbClr val="000000"/>
                </a:solidFill>
                <a:latin typeface="Courier New" panose="02070309020205020404" pitchFamily="49" charset="0"/>
                <a:cs typeface="Times New Roman" panose="02020603050405020304" pitchFamily="18" charset="0"/>
              </a:rPr>
              <a:t>setpgrp</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pid_t</a:t>
            </a:r>
            <a:r>
              <a:rPr lang="en-US" altLang="zh-CN" sz="1400" kern="100" dirty="0">
                <a:solidFill>
                  <a:srgbClr val="000000"/>
                </a:solidFill>
                <a:latin typeface="Courier New" panose="02070309020205020404" pitchFamily="49" charset="0"/>
                <a:cs typeface="Times New Roman" panose="02020603050405020304" pitchFamily="18" charset="0"/>
              </a:rPr>
              <a:t> pid, </a:t>
            </a:r>
            <a:r>
              <a:rPr lang="en-US" altLang="zh-CN" sz="1400" kern="100" dirty="0" err="1">
                <a:solidFill>
                  <a:srgbClr val="000000"/>
                </a:solidFill>
                <a:latin typeface="Courier New" panose="02070309020205020404" pitchFamily="49" charset="0"/>
                <a:cs typeface="Times New Roman" panose="02020603050405020304" pitchFamily="18" charset="0"/>
              </a:rPr>
              <a:t>pid_t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pgid</a:t>
            </a:r>
            <a:r>
              <a:rPr lang="en-US" altLang="zh-CN" sz="1400" kern="100" dirty="0">
                <a:solidFill>
                  <a:srgbClr val="000000"/>
                </a:solidFill>
                <a:latin typeface="Courier New" panose="02070309020205020404" pitchFamily="49" charset="0"/>
                <a:cs typeface="Times New Roman" panose="02020603050405020304" pitchFamily="18" charset="0"/>
              </a:rPr>
              <a:t>);  /* BSD version */</a:t>
            </a:r>
            <a:endParaRPr lang="zh-CN" altLang="zh-CN" sz="1400" kern="100" dirty="0">
              <a:latin typeface="Courier New" panose="02070309020205020404" pitchFamily="49"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6" grpId="0"/>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135549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rPr>
              <a:t>会话组</a:t>
            </a:r>
            <a:endParaRPr lang="zh-CN" alt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会话组是一组进程组或进程的集合。</a:t>
            </a:r>
            <a:r>
              <a:rPr lang="en-US" altLang="zh-CN" dirty="0" err="1">
                <a:latin typeface="微软雅黑" panose="020B0503020204020204" pitchFamily="34" charset="-122"/>
                <a:ea typeface="微软雅黑" panose="020B0503020204020204" pitchFamily="34" charset="-122"/>
              </a:rPr>
              <a:t>getsid</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用于获得进程号为参数</a:t>
            </a:r>
            <a:r>
              <a:rPr lang="en-US" altLang="zh-CN" dirty="0">
                <a:latin typeface="微软雅黑" panose="020B0503020204020204" pitchFamily="34" charset="-122"/>
                <a:ea typeface="微软雅黑" panose="020B0503020204020204" pitchFamily="34" charset="-122"/>
              </a:rPr>
              <a:t>pid</a:t>
            </a:r>
            <a:r>
              <a:rPr lang="zh-CN" altLang="zh-CN" dirty="0">
                <a:latin typeface="微软雅黑" panose="020B0503020204020204" pitchFamily="34" charset="-122"/>
                <a:ea typeface="微软雅黑" panose="020B0503020204020204" pitchFamily="34" charset="-122"/>
              </a:rPr>
              <a:t>的进程所属的会话组的组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。如果参数</a:t>
            </a:r>
            <a:r>
              <a:rPr lang="en-US" altLang="zh-CN" dirty="0">
                <a:latin typeface="微软雅黑" panose="020B0503020204020204" pitchFamily="34" charset="-122"/>
                <a:ea typeface="微软雅黑" panose="020B0503020204020204" pitchFamily="34" charset="-122"/>
              </a:rPr>
              <a:t>pid</a:t>
            </a:r>
            <a:r>
              <a:rPr lang="zh-CN" altLang="zh-CN"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，则返回调用进程所属的会话组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3.1.4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进程组与会话组</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1" y="3741572"/>
            <a:ext cx="9115425"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使用</a:t>
            </a:r>
            <a:r>
              <a:rPr lang="en-US" altLang="zh-CN" dirty="0" err="1">
                <a:latin typeface="微软雅黑" panose="020B0503020204020204" pitchFamily="34" charset="-122"/>
                <a:ea typeface="微软雅黑" panose="020B0503020204020204" pitchFamily="34" charset="-122"/>
              </a:rPr>
              <a:t>setsid</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会创建一个新会话，</a:t>
            </a:r>
            <a:r>
              <a:rPr lang="zh-CN" altLang="en-US" dirty="0">
                <a:latin typeface="微软雅黑" panose="020B0503020204020204" pitchFamily="34" charset="-122"/>
                <a:ea typeface="微软雅黑" panose="020B0503020204020204" pitchFamily="34" charset="-122"/>
              </a:rPr>
              <a:t>其</a:t>
            </a:r>
            <a:r>
              <a:rPr lang="zh-CN" altLang="zh-CN" dirty="0">
                <a:latin typeface="微软雅黑" panose="020B0503020204020204" pitchFamily="34" charset="-122"/>
                <a:ea typeface="微软雅黑" panose="020B0503020204020204" pitchFamily="34" charset="-122"/>
              </a:rPr>
              <a:t>前提是调用进程不</a:t>
            </a:r>
            <a:r>
              <a:rPr lang="zh-CN" altLang="en-US" dirty="0">
                <a:latin typeface="微软雅黑" panose="020B0503020204020204" pitchFamily="34" charset="-122"/>
                <a:ea typeface="微软雅黑" panose="020B0503020204020204" pitchFamily="34" charset="-122"/>
              </a:rPr>
              <a:t>能</a:t>
            </a:r>
            <a:r>
              <a:rPr lang="zh-CN" altLang="zh-CN" dirty="0">
                <a:latin typeface="微软雅黑" panose="020B0503020204020204" pitchFamily="34" charset="-122"/>
                <a:ea typeface="微软雅黑" panose="020B0503020204020204" pitchFamily="34" charset="-122"/>
              </a:rPr>
              <a:t>是进程组组长。</a:t>
            </a:r>
            <a:endParaRPr lang="zh-CN" altLang="zh-CN" dirty="0">
              <a:latin typeface="微软雅黑" panose="020B0503020204020204" pitchFamily="34" charset="-122"/>
              <a:ea typeface="微软雅黑" panose="020B0503020204020204" pitchFamily="34" charset="-122"/>
            </a:endParaRPr>
          </a:p>
        </p:txBody>
      </p:sp>
      <p:sp>
        <p:nvSpPr>
          <p:cNvPr id="2" name="矩形 1"/>
          <p:cNvSpPr/>
          <p:nvPr/>
        </p:nvSpPr>
        <p:spPr>
          <a:xfrm>
            <a:off x="811884" y="3185924"/>
            <a:ext cx="5200275" cy="523220"/>
          </a:xfrm>
          <a:prstGeom prst="rect">
            <a:avLst/>
          </a:prstGeom>
          <a:ln w="6350">
            <a:solidFill>
              <a:schemeClr val="tx1"/>
            </a:solidFill>
          </a:ln>
        </p:spPr>
        <p:txBody>
          <a:bodyPr wrap="square">
            <a:spAutoFit/>
          </a:bodyPr>
          <a:lstStyle/>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unistd.h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2286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pid_t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getsid</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pid_t</a:t>
            </a:r>
            <a:r>
              <a:rPr lang="en-US" altLang="zh-CN" sz="1400" kern="100" dirty="0">
                <a:solidFill>
                  <a:srgbClr val="000000"/>
                </a:solidFill>
                <a:latin typeface="Courier New" panose="02070309020205020404" pitchFamily="49" charset="0"/>
                <a:cs typeface="Times New Roman" panose="02020603050405020304" pitchFamily="18" charset="0"/>
              </a:rPr>
              <a:t> pid);</a:t>
            </a:r>
            <a:endParaRPr lang="zh-CN" altLang="zh-CN" sz="1400" kern="100" dirty="0">
              <a:latin typeface="Courier New" panose="02070309020205020404" pitchFamily="49" charset="0"/>
              <a:cs typeface="Times New Roman" panose="02020603050405020304" pitchFamily="18" charset="0"/>
            </a:endParaRPr>
          </a:p>
        </p:txBody>
      </p:sp>
      <p:sp>
        <p:nvSpPr>
          <p:cNvPr id="7" name="矩形 6"/>
          <p:cNvSpPr/>
          <p:nvPr/>
        </p:nvSpPr>
        <p:spPr>
          <a:xfrm>
            <a:off x="827583" y="4232908"/>
            <a:ext cx="5184575" cy="523220"/>
          </a:xfrm>
          <a:prstGeom prst="rect">
            <a:avLst/>
          </a:prstGeom>
          <a:ln w="6350">
            <a:solidFill>
              <a:schemeClr val="tx1"/>
            </a:solidFill>
          </a:ln>
        </p:spPr>
        <p:txBody>
          <a:bodyPr wrap="square">
            <a:spAutoFit/>
          </a:bodyPr>
          <a:lstStyle/>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unistd.h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pid_t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setsid</a:t>
            </a:r>
            <a:r>
              <a:rPr lang="en-US" altLang="zh-CN" sz="1400" kern="100" dirty="0">
                <a:solidFill>
                  <a:srgbClr val="000000"/>
                </a:solidFill>
                <a:latin typeface="Courier New" panose="02070309020205020404" pitchFamily="49" charset="0"/>
                <a:cs typeface="Times New Roman" panose="02020603050405020304" pitchFamily="18" charset="0"/>
              </a:rPr>
              <a:t>(void);</a:t>
            </a:r>
            <a:endParaRPr lang="zh-CN" altLang="zh-CN" sz="1400" kern="100" dirty="0">
              <a:latin typeface="Courier New" panose="02070309020205020404" pitchFamily="49" charset="0"/>
              <a:cs typeface="Times New Roman" panose="02020603050405020304" pitchFamily="18" charset="0"/>
            </a:endParaRPr>
          </a:p>
        </p:txBody>
      </p:sp>
      <p:sp>
        <p:nvSpPr>
          <p:cNvPr id="9" name="矩形 8"/>
          <p:cNvSpPr/>
          <p:nvPr/>
        </p:nvSpPr>
        <p:spPr>
          <a:xfrm>
            <a:off x="14287" y="4788556"/>
            <a:ext cx="9115425" cy="129137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调用该函数成功后，该调用进程成为新的会话组的组长，在会话组中创建新的进程组并担任组长。</a:t>
            </a:r>
            <a:r>
              <a:rPr lang="zh-CN" altLang="en-US" dirty="0">
                <a:latin typeface="微软雅黑" panose="020B0503020204020204" pitchFamily="34" charset="-122"/>
                <a:ea typeface="微软雅黑" panose="020B0503020204020204" pitchFamily="34" charset="-122"/>
              </a:rPr>
              <a:t>同时</a:t>
            </a:r>
            <a:r>
              <a:rPr lang="zh-CN" altLang="zh-CN" dirty="0">
                <a:latin typeface="微软雅黑" panose="020B0503020204020204" pitchFamily="34" charset="-122"/>
                <a:ea typeface="微软雅黑" panose="020B0503020204020204" pitchFamily="34" charset="-122"/>
              </a:rPr>
              <a:t>脱离终端的控制，运行在后台。该进程成为新会话组和进程组中唯一的进程。</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0-#ppt_w/2"/>
                                          </p:val>
                                        </p:tav>
                                        <p:tav tm="100000">
                                          <p:val>
                                            <p:strVal val="#ppt_x"/>
                                          </p:val>
                                        </p:tav>
                                      </p:tavLst>
                                    </p:anim>
                                    <p:anim calcmode="lin" valueType="num">
                                      <p:cBhvr additive="base">
                                        <p:cTn id="3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6" grpId="0"/>
      <p:bldP spid="2" grpId="0" animBg="1"/>
      <p:bldP spid="7" grpId="0" animBg="1"/>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397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系统中，进程得以执行，必须获得</a:t>
            </a:r>
            <a:r>
              <a:rPr lang="en-US" altLang="zh-CN" dirty="0">
                <a:latin typeface="微软雅黑" panose="020B0503020204020204" pitchFamily="34" charset="-122"/>
                <a:ea typeface="微软雅黑" panose="020B0503020204020204" pitchFamily="34" charset="-122"/>
              </a:rPr>
              <a:t>CPU</a:t>
            </a:r>
            <a:r>
              <a:rPr lang="zh-CN" altLang="zh-CN" dirty="0">
                <a:latin typeface="微软雅黑" panose="020B0503020204020204" pitchFamily="34" charset="-122"/>
                <a:ea typeface="微软雅黑" panose="020B0503020204020204" pitchFamily="34" charset="-122"/>
              </a:rPr>
              <a:t>的控制权，即进程必须得到</a:t>
            </a:r>
            <a:r>
              <a:rPr lang="en-US" altLang="zh-CN" dirty="0">
                <a:latin typeface="微软雅黑" panose="020B0503020204020204" pitchFamily="34" charset="-122"/>
                <a:ea typeface="微软雅黑" panose="020B0503020204020204" pitchFamily="34" charset="-122"/>
              </a:rPr>
              <a:t>CPU</a:t>
            </a:r>
            <a:r>
              <a:rPr lang="zh-CN" altLang="zh-CN" dirty="0">
                <a:latin typeface="微软雅黑" panose="020B0503020204020204" pitchFamily="34" charset="-122"/>
                <a:ea typeface="微软雅黑" panose="020B0503020204020204" pitchFamily="34" charset="-122"/>
              </a:rPr>
              <a:t>的处理。然而一个进程往往并不能一直获得</a:t>
            </a:r>
            <a:r>
              <a:rPr lang="en-US" altLang="zh-CN" dirty="0">
                <a:latin typeface="微软雅黑" panose="020B0503020204020204" pitchFamily="34" charset="-122"/>
                <a:ea typeface="微软雅黑" panose="020B0503020204020204" pitchFamily="34" charset="-122"/>
              </a:rPr>
              <a:t>CPU</a:t>
            </a:r>
            <a:r>
              <a:rPr lang="zh-CN" altLang="zh-CN" dirty="0">
                <a:latin typeface="微软雅黑" panose="020B0503020204020204" pitchFamily="34" charset="-122"/>
                <a:ea typeface="微软雅黑" panose="020B0503020204020204" pitchFamily="34" charset="-122"/>
              </a:rPr>
              <a:t>的“青睐”。如果一个进程一直响应任务不退出，并一直占有</a:t>
            </a:r>
            <a:r>
              <a:rPr lang="en-US" altLang="zh-CN" dirty="0">
                <a:latin typeface="微软雅黑" panose="020B0503020204020204" pitchFamily="34" charset="-122"/>
                <a:ea typeface="微软雅黑" panose="020B0503020204020204" pitchFamily="34" charset="-122"/>
              </a:rPr>
              <a:t>CPU</a:t>
            </a:r>
            <a:r>
              <a:rPr lang="zh-CN" altLang="zh-CN" dirty="0">
                <a:latin typeface="微软雅黑" panose="020B0503020204020204" pitchFamily="34" charset="-122"/>
                <a:ea typeface="微软雅黑" panose="020B0503020204020204" pitchFamily="34" charset="-122"/>
              </a:rPr>
              <a:t>的控制权，这将是一件很“可怕”的事情。因此</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系统通常采用一些调度策略来实现</a:t>
            </a:r>
            <a:r>
              <a:rPr lang="en-US" altLang="zh-CN" dirty="0">
                <a:latin typeface="微软雅黑" panose="020B0503020204020204" pitchFamily="34" charset="-122"/>
                <a:ea typeface="微软雅黑" panose="020B0503020204020204" pitchFamily="34" charset="-122"/>
              </a:rPr>
              <a:t>CPU</a:t>
            </a:r>
            <a:r>
              <a:rPr lang="zh-CN" altLang="zh-CN" dirty="0">
                <a:latin typeface="微软雅黑" panose="020B0503020204020204" pitchFamily="34" charset="-122"/>
                <a:ea typeface="微软雅黑" panose="020B0503020204020204" pitchFamily="34" charset="-122"/>
              </a:rPr>
              <a:t>控制权的合理分配。</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和大多数其他</a:t>
            </a:r>
            <a:r>
              <a:rPr lang="en-US" altLang="zh-CN" dirty="0">
                <a:latin typeface="微软雅黑" panose="020B0503020204020204" pitchFamily="34" charset="-122"/>
                <a:ea typeface="微软雅黑" panose="020B0503020204020204" pitchFamily="34" charset="-122"/>
              </a:rPr>
              <a:t>UNIX</a:t>
            </a:r>
            <a:r>
              <a:rPr lang="zh-CN" altLang="zh-CN" dirty="0">
                <a:latin typeface="微软雅黑" panose="020B0503020204020204" pitchFamily="34" charset="-122"/>
                <a:ea typeface="微软雅黑" panose="020B0503020204020204" pitchFamily="34" charset="-122"/>
              </a:rPr>
              <a:t>实现一样，调度进程使用</a:t>
            </a:r>
            <a:r>
              <a:rPr lang="en-US" altLang="zh-CN" dirty="0">
                <a:latin typeface="微软雅黑" panose="020B0503020204020204" pitchFamily="34" charset="-122"/>
                <a:ea typeface="微软雅黑" panose="020B0503020204020204" pitchFamily="34" charset="-122"/>
              </a:rPr>
              <a:t>CPU</a:t>
            </a:r>
            <a:r>
              <a:rPr lang="zh-CN" altLang="zh-CN" dirty="0">
                <a:latin typeface="微软雅黑" panose="020B0503020204020204" pitchFamily="34" charset="-122"/>
                <a:ea typeface="微软雅黑" panose="020B0503020204020204" pitchFamily="34" charset="-122"/>
              </a:rPr>
              <a:t>的的默认模型是循环时间共享</a:t>
            </a:r>
            <a:r>
              <a:rPr lang="zh-CN" altLang="en-US" dirty="0">
                <a:latin typeface="微软雅黑" panose="020B0503020204020204" pitchFamily="34" charset="-122"/>
                <a:ea typeface="微软雅黑" panose="020B0503020204020204" pitchFamily="34" charset="-122"/>
              </a:rPr>
              <a:t>算法</a:t>
            </a:r>
            <a:r>
              <a:rPr lang="zh-CN" altLang="zh-CN" dirty="0">
                <a:latin typeface="微软雅黑" panose="020B0503020204020204" pitchFamily="34" charset="-122"/>
                <a:ea typeface="微软雅黑" panose="020B0503020204020204" pitchFamily="34" charset="-122"/>
              </a:rPr>
              <a:t>。在这种模型下，每个进程轮流使用</a:t>
            </a:r>
            <a:r>
              <a:rPr lang="en-US" altLang="zh-CN" dirty="0">
                <a:latin typeface="微软雅黑" panose="020B0503020204020204" pitchFamily="34" charset="-122"/>
                <a:ea typeface="微软雅黑" panose="020B0503020204020204" pitchFamily="34" charset="-122"/>
              </a:rPr>
              <a:t>CPU</a:t>
            </a:r>
            <a:r>
              <a:rPr lang="zh-CN" altLang="zh-CN" dirty="0">
                <a:latin typeface="微软雅黑" panose="020B0503020204020204" pitchFamily="34" charset="-122"/>
                <a:ea typeface="微软雅黑" panose="020B0503020204020204" pitchFamily="34" charset="-122"/>
              </a:rPr>
              <a:t>一段时间，这段时间被称为时间片。循环时间共享</a:t>
            </a:r>
            <a:r>
              <a:rPr lang="zh-CN" altLang="en-US" dirty="0">
                <a:latin typeface="微软雅黑" panose="020B0503020204020204" pitchFamily="34" charset="-122"/>
                <a:ea typeface="微软雅黑" panose="020B0503020204020204" pitchFamily="34" charset="-122"/>
              </a:rPr>
              <a:t>算法</a:t>
            </a:r>
            <a:r>
              <a:rPr lang="zh-CN" altLang="zh-CN" dirty="0">
                <a:latin typeface="微软雅黑" panose="020B0503020204020204" pitchFamily="34" charset="-122"/>
                <a:ea typeface="微软雅黑" panose="020B0503020204020204" pitchFamily="34" charset="-122"/>
              </a:rPr>
              <a:t>满足了交互式多任务系统两个重要需求。</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）公平性：每个进程都有机会用到</a:t>
            </a:r>
            <a:r>
              <a:rPr lang="en-US" altLang="zh-CN" dirty="0">
                <a:latin typeface="微软雅黑" panose="020B0503020204020204" pitchFamily="34" charset="-122"/>
                <a:ea typeface="微软雅黑" panose="020B0503020204020204" pitchFamily="34" charset="-122"/>
              </a:rPr>
              <a:t>CPU</a:t>
            </a:r>
            <a:r>
              <a:rPr lang="zh-CN"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）响应性：一个进程在使用</a:t>
            </a:r>
            <a:r>
              <a:rPr lang="en-US" altLang="zh-CN" dirty="0">
                <a:latin typeface="微软雅黑" panose="020B0503020204020204" pitchFamily="34" charset="-122"/>
                <a:ea typeface="微软雅黑" panose="020B0503020204020204" pitchFamily="34" charset="-122"/>
              </a:rPr>
              <a:t>CPU </a:t>
            </a:r>
            <a:r>
              <a:rPr lang="zh-CN" altLang="zh-CN" dirty="0">
                <a:latin typeface="微软雅黑" panose="020B0503020204020204" pitchFamily="34" charset="-122"/>
                <a:ea typeface="微软雅黑" panose="020B0503020204020204" pitchFamily="34" charset="-122"/>
              </a:rPr>
              <a:t>之前无</a:t>
            </a:r>
            <a:r>
              <a:rPr lang="zh-CN" altLang="en-US" dirty="0">
                <a:latin typeface="微软雅黑" panose="020B0503020204020204" pitchFamily="34" charset="-122"/>
                <a:ea typeface="微软雅黑" panose="020B0503020204020204" pitchFamily="34" charset="-122"/>
              </a:rPr>
              <a:t>须</a:t>
            </a:r>
            <a:r>
              <a:rPr lang="zh-CN" altLang="zh-CN" dirty="0">
                <a:latin typeface="微软雅黑" panose="020B0503020204020204" pitchFamily="34" charset="-122"/>
                <a:ea typeface="微软雅黑" panose="020B0503020204020204" pitchFamily="34" charset="-122"/>
              </a:rPr>
              <a:t>等待太长时间。</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3.1.5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进程的优先级</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384701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在循环时间共享算法中，进程无法直接控制何时使用</a:t>
            </a:r>
            <a:r>
              <a:rPr lang="en-US" altLang="zh-CN" dirty="0">
                <a:latin typeface="微软雅黑" panose="020B0503020204020204" pitchFamily="34" charset="-122"/>
                <a:ea typeface="微软雅黑" panose="020B0503020204020204" pitchFamily="34" charset="-122"/>
              </a:rPr>
              <a:t>CPU</a:t>
            </a:r>
            <a:r>
              <a:rPr lang="zh-CN" altLang="zh-CN" dirty="0">
                <a:latin typeface="微软雅黑" panose="020B0503020204020204" pitchFamily="34" charset="-122"/>
                <a:ea typeface="微软雅黑" panose="020B0503020204020204" pitchFamily="34" charset="-122"/>
              </a:rPr>
              <a:t>以及使用</a:t>
            </a:r>
            <a:r>
              <a:rPr lang="en-US" altLang="zh-CN" dirty="0">
                <a:latin typeface="微软雅黑" panose="020B0503020204020204" pitchFamily="34" charset="-122"/>
                <a:ea typeface="微软雅黑" panose="020B0503020204020204" pitchFamily="34" charset="-122"/>
              </a:rPr>
              <a:t>CPU</a:t>
            </a:r>
            <a:r>
              <a:rPr lang="zh-CN" altLang="zh-CN" dirty="0">
                <a:latin typeface="微软雅黑" panose="020B0503020204020204" pitchFamily="34" charset="-122"/>
                <a:ea typeface="微软雅黑" panose="020B0503020204020204" pitchFamily="34" charset="-122"/>
              </a:rPr>
              <a:t>的时间。在默认情况下，每个进程轮流使用</a:t>
            </a:r>
            <a:r>
              <a:rPr lang="en-US" altLang="zh-CN" dirty="0">
                <a:latin typeface="微软雅黑" panose="020B0503020204020204" pitchFamily="34" charset="-122"/>
                <a:ea typeface="微软雅黑" panose="020B0503020204020204" pitchFamily="34" charset="-122"/>
              </a:rPr>
              <a:t>CPU</a:t>
            </a:r>
            <a:r>
              <a:rPr lang="zh-CN" altLang="zh-CN" dirty="0">
                <a:latin typeface="微软雅黑" panose="020B0503020204020204" pitchFamily="34" charset="-122"/>
                <a:ea typeface="微软雅黑" panose="020B0503020204020204" pitchFamily="34" charset="-122"/>
              </a:rPr>
              <a:t>直至时间片被用光或自己自动放弃</a:t>
            </a:r>
            <a:r>
              <a:rPr lang="en-US" altLang="zh-CN" dirty="0">
                <a:latin typeface="微软雅黑" panose="020B0503020204020204" pitchFamily="34" charset="-122"/>
                <a:ea typeface="微软雅黑" panose="020B0503020204020204" pitchFamily="34" charset="-122"/>
              </a:rPr>
              <a:t>CPU</a:t>
            </a:r>
            <a:r>
              <a:rPr lang="zh-CN" altLang="zh-CN" dirty="0">
                <a:latin typeface="微软雅黑" panose="020B0503020204020204" pitchFamily="34" charset="-122"/>
                <a:ea typeface="微软雅黑" panose="020B0503020204020204" pitchFamily="34" charset="-122"/>
              </a:rPr>
              <a:t>（如进程睡眠）。如果所有进程都试图尽可能多的使用</a:t>
            </a:r>
            <a:r>
              <a:rPr lang="en-US" altLang="zh-CN" dirty="0">
                <a:latin typeface="微软雅黑" panose="020B0503020204020204" pitchFamily="34" charset="-122"/>
                <a:ea typeface="微软雅黑" panose="020B0503020204020204" pitchFamily="34" charset="-122"/>
              </a:rPr>
              <a:t>CPU</a:t>
            </a:r>
            <a:r>
              <a:rPr lang="zh-CN" altLang="zh-CN" dirty="0">
                <a:latin typeface="微软雅黑" panose="020B0503020204020204" pitchFamily="34" charset="-122"/>
                <a:ea typeface="微软雅黑" panose="020B0503020204020204" pitchFamily="34" charset="-122"/>
              </a:rPr>
              <a:t>，那么它们使用</a:t>
            </a:r>
            <a:r>
              <a:rPr lang="en-US" altLang="zh-CN" dirty="0">
                <a:latin typeface="微软雅黑" panose="020B0503020204020204" pitchFamily="34" charset="-122"/>
                <a:ea typeface="微软雅黑" panose="020B0503020204020204" pitchFamily="34" charset="-122"/>
              </a:rPr>
              <a:t>CPU</a:t>
            </a:r>
            <a:r>
              <a:rPr lang="zh-CN" altLang="zh-CN" dirty="0">
                <a:latin typeface="微软雅黑" panose="020B0503020204020204" pitchFamily="34" charset="-122"/>
                <a:ea typeface="微软雅黑" panose="020B0503020204020204" pitchFamily="34" charset="-122"/>
              </a:rPr>
              <a:t>的时间差不多是相等的。</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进程的特性</a:t>
            </a:r>
            <a:r>
              <a:rPr lang="en-US" altLang="zh-CN" dirty="0">
                <a:latin typeface="微软雅黑" panose="020B0503020204020204" pitchFamily="34" charset="-122"/>
                <a:ea typeface="微软雅黑" panose="020B0503020204020204" pitchFamily="34" charset="-122"/>
              </a:rPr>
              <a:t>nice</a:t>
            </a:r>
            <a:r>
              <a:rPr lang="zh-CN" altLang="zh-CN" dirty="0">
                <a:latin typeface="微软雅黑" panose="020B0503020204020204" pitchFamily="34" charset="-122"/>
                <a:ea typeface="微软雅黑" panose="020B0503020204020204" pitchFamily="34" charset="-122"/>
              </a:rPr>
              <a:t>值允许进程间接地影响内核的调度算法。每个进程都有一个</a:t>
            </a:r>
            <a:r>
              <a:rPr lang="en-US" altLang="zh-CN" dirty="0">
                <a:latin typeface="微软雅黑" panose="020B0503020204020204" pitchFamily="34" charset="-122"/>
                <a:ea typeface="微软雅黑" panose="020B0503020204020204" pitchFamily="34" charset="-122"/>
              </a:rPr>
              <a:t>nice</a:t>
            </a:r>
            <a:r>
              <a:rPr lang="zh-CN" altLang="zh-CN" dirty="0">
                <a:latin typeface="微软雅黑" panose="020B0503020204020204" pitchFamily="34" charset="-122"/>
                <a:ea typeface="微软雅黑" panose="020B0503020204020204" pitchFamily="34" charset="-122"/>
              </a:rPr>
              <a:t>值，其取值</a:t>
            </a:r>
            <a:r>
              <a:rPr lang="zh-CN" altLang="en-US" dirty="0">
                <a:latin typeface="微软雅黑" panose="020B0503020204020204" pitchFamily="34" charset="-122"/>
                <a:ea typeface="微软雅黑" panose="020B0503020204020204" pitchFamily="34" charset="-122"/>
              </a:rPr>
              <a:t>范围</a:t>
            </a:r>
            <a:r>
              <a:rPr lang="zh-CN" altLang="zh-CN"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-20</a:t>
            </a:r>
            <a:r>
              <a:rPr lang="zh-CN" altLang="zh-CN" dirty="0">
                <a:latin typeface="微软雅黑" panose="020B0503020204020204" pitchFamily="34" charset="-122"/>
                <a:ea typeface="微软雅黑" panose="020B0503020204020204" pitchFamily="34" charset="-122"/>
              </a:rPr>
              <a:t>（高优先级）～</a:t>
            </a:r>
            <a:r>
              <a:rPr lang="en-US" altLang="zh-CN" dirty="0">
                <a:latin typeface="微软雅黑" panose="020B0503020204020204" pitchFamily="34" charset="-122"/>
                <a:ea typeface="微软雅黑" panose="020B0503020204020204" pitchFamily="34" charset="-122"/>
              </a:rPr>
              <a:t>19</a:t>
            </a:r>
            <a:r>
              <a:rPr lang="zh-CN" altLang="zh-CN" dirty="0">
                <a:latin typeface="微软雅黑" panose="020B0503020204020204" pitchFamily="34" charset="-122"/>
                <a:ea typeface="微软雅黑" panose="020B0503020204020204" pitchFamily="34" charset="-122"/>
              </a:rPr>
              <a:t>（低优先级），默认值为</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。在传统的</a:t>
            </a:r>
            <a:r>
              <a:rPr lang="en-US" altLang="zh-CN" dirty="0">
                <a:latin typeface="微软雅黑" panose="020B0503020204020204" pitchFamily="34" charset="-122"/>
                <a:ea typeface="微软雅黑" panose="020B0503020204020204" pitchFamily="34" charset="-122"/>
              </a:rPr>
              <a:t>UNIX</a:t>
            </a:r>
            <a:r>
              <a:rPr lang="zh-CN" altLang="zh-CN" dirty="0">
                <a:latin typeface="微软雅黑" panose="020B0503020204020204" pitchFamily="34" charset="-122"/>
                <a:ea typeface="微软雅黑" panose="020B0503020204020204" pitchFamily="34" charset="-122"/>
              </a:rPr>
              <a:t>实现中，只有特权进程才能够赋给自己（或其他进程）一个负（高）优先级。非特权进程只能降低自己的优先级，即赋一个大于默认值</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nice</a:t>
            </a:r>
            <a:r>
              <a:rPr lang="zh-CN" altLang="zh-CN" dirty="0">
                <a:latin typeface="微软雅黑" panose="020B0503020204020204" pitchFamily="34" charset="-122"/>
                <a:ea typeface="微软雅黑" panose="020B0503020204020204" pitchFamily="34" charset="-122"/>
              </a:rPr>
              <a:t>值。这样做之后它们就对其他进程“友好（</a:t>
            </a:r>
            <a:r>
              <a:rPr lang="en-US" altLang="zh-CN" dirty="0">
                <a:latin typeface="微软雅黑" panose="020B0503020204020204" pitchFamily="34" charset="-122"/>
                <a:ea typeface="微软雅黑" panose="020B0503020204020204" pitchFamily="34" charset="-122"/>
              </a:rPr>
              <a:t>nice</a:t>
            </a:r>
            <a:r>
              <a:rPr lang="zh-CN" altLang="zh-CN" dirty="0">
                <a:latin typeface="微软雅黑" panose="020B0503020204020204" pitchFamily="34" charset="-122"/>
                <a:ea typeface="微软雅黑" panose="020B0503020204020204" pitchFamily="34" charset="-122"/>
              </a:rPr>
              <a:t>）”了，这个特性的名字也由此而来。</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3.1.5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进程的优先级</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260199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nice</a:t>
            </a:r>
            <a:r>
              <a:rPr lang="zh-CN" altLang="zh-CN" dirty="0">
                <a:latin typeface="微软雅黑" panose="020B0503020204020204" pitchFamily="34" charset="-122"/>
                <a:ea typeface="微软雅黑" panose="020B0503020204020204" pitchFamily="34" charset="-122"/>
              </a:rPr>
              <a:t>值是一个权重因素，它导致内核调度器倾向于调度拥有更高优先级的进程。给一个进程赋一个低优先级（高</a:t>
            </a:r>
            <a:r>
              <a:rPr lang="en-US" altLang="zh-CN" dirty="0">
                <a:latin typeface="微软雅黑" panose="020B0503020204020204" pitchFamily="34" charset="-122"/>
                <a:ea typeface="微软雅黑" panose="020B0503020204020204" pitchFamily="34" charset="-122"/>
              </a:rPr>
              <a:t>nice</a:t>
            </a:r>
            <a:r>
              <a:rPr lang="zh-CN" altLang="zh-CN" dirty="0">
                <a:latin typeface="微软雅黑" panose="020B0503020204020204" pitchFamily="34" charset="-122"/>
                <a:ea typeface="微软雅黑" panose="020B0503020204020204" pitchFamily="34" charset="-122"/>
              </a:rPr>
              <a:t>值）并不会导致它完全无法用到</a:t>
            </a:r>
            <a:r>
              <a:rPr lang="en-US" altLang="zh-CN" dirty="0">
                <a:latin typeface="微软雅黑" panose="020B0503020204020204" pitchFamily="34" charset="-122"/>
                <a:ea typeface="微软雅黑" panose="020B0503020204020204" pitchFamily="34" charset="-122"/>
              </a:rPr>
              <a:t>CPU</a:t>
            </a:r>
            <a:r>
              <a:rPr lang="zh-CN" altLang="zh-CN" dirty="0">
                <a:latin typeface="微软雅黑" panose="020B0503020204020204" pitchFamily="34" charset="-122"/>
                <a:ea typeface="微软雅黑" panose="020B0503020204020204" pitchFamily="34" charset="-122"/>
              </a:rPr>
              <a:t>，但会导致它使用</a:t>
            </a:r>
            <a:r>
              <a:rPr lang="en-US" altLang="zh-CN" dirty="0">
                <a:latin typeface="微软雅黑" panose="020B0503020204020204" pitchFamily="34" charset="-122"/>
                <a:ea typeface="微软雅黑" panose="020B0503020204020204" pitchFamily="34" charset="-122"/>
              </a:rPr>
              <a:t>CPU</a:t>
            </a:r>
            <a:r>
              <a:rPr lang="zh-CN" altLang="zh-CN" dirty="0">
                <a:latin typeface="微软雅黑" panose="020B0503020204020204" pitchFamily="34" charset="-122"/>
                <a:ea typeface="微软雅黑" panose="020B0503020204020204" pitchFamily="34" charset="-122"/>
              </a:rPr>
              <a:t>的时间变少。</a:t>
            </a:r>
            <a:r>
              <a:rPr lang="en-US" altLang="zh-CN" dirty="0">
                <a:latin typeface="微软雅黑" panose="020B0503020204020204" pitchFamily="34" charset="-122"/>
                <a:ea typeface="微软雅黑" panose="020B0503020204020204" pitchFamily="34" charset="-122"/>
              </a:rPr>
              <a:t>nice</a:t>
            </a:r>
            <a:r>
              <a:rPr lang="zh-CN" altLang="zh-CN" dirty="0">
                <a:latin typeface="微软雅黑" panose="020B0503020204020204" pitchFamily="34" charset="-122"/>
                <a:ea typeface="微软雅黑" panose="020B0503020204020204" pitchFamily="34" charset="-122"/>
              </a:rPr>
              <a:t>值对进程调度的影响程度则依据</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内核版本的不同而不同。</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getpriority</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函数和</a:t>
            </a:r>
            <a:r>
              <a:rPr lang="en-US" altLang="zh-CN" dirty="0" err="1">
                <a:latin typeface="微软雅黑" panose="020B0503020204020204" pitchFamily="34" charset="-122"/>
                <a:ea typeface="微软雅黑" panose="020B0503020204020204" pitchFamily="34" charset="-122"/>
              </a:rPr>
              <a:t>setpriority</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函数允许一个进程获取和修改自身或其他进程的</a:t>
            </a:r>
            <a:r>
              <a:rPr lang="en-US" altLang="zh-CN" dirty="0">
                <a:latin typeface="微软雅黑" panose="020B0503020204020204" pitchFamily="34" charset="-122"/>
                <a:ea typeface="微软雅黑" panose="020B0503020204020204" pitchFamily="34" charset="-122"/>
              </a:rPr>
              <a:t>nice</a:t>
            </a:r>
            <a:r>
              <a:rPr lang="zh-CN" altLang="zh-CN" dirty="0">
                <a:latin typeface="微软雅黑" panose="020B0503020204020204" pitchFamily="34" charset="-122"/>
                <a:ea typeface="微软雅黑" panose="020B0503020204020204" pitchFamily="34" charset="-122"/>
              </a:rPr>
              <a:t>值。</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3.1.5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进程的优先级</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29366" y="4516059"/>
            <a:ext cx="5974882" cy="954107"/>
          </a:xfrm>
          <a:prstGeom prst="rect">
            <a:avLst/>
          </a:prstGeom>
          <a:ln w="6350">
            <a:solidFill>
              <a:schemeClr val="tx1"/>
            </a:solidFill>
          </a:ln>
        </p:spPr>
        <p:txBody>
          <a:bodyPr wrap="square">
            <a:spAutoFit/>
          </a:bodyPr>
          <a:lstStyle/>
          <a:p>
            <a:pPr indent="2286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&lt;sys/</a:t>
            </a:r>
            <a:r>
              <a:rPr lang="en-US" altLang="zh-CN" sz="1400" kern="100" dirty="0" err="1">
                <a:solidFill>
                  <a:srgbClr val="000000"/>
                </a:solidFill>
                <a:latin typeface="Courier New" panose="02070309020205020404" pitchFamily="49" charset="0"/>
                <a:cs typeface="Times New Roman" panose="02020603050405020304" pitchFamily="18" charset="0"/>
              </a:rPr>
              <a:t>time.h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2286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&lt;sys/</a:t>
            </a:r>
            <a:r>
              <a:rPr lang="en-US" altLang="zh-CN" sz="1400" kern="100" dirty="0" err="1">
                <a:solidFill>
                  <a:srgbClr val="000000"/>
                </a:solidFill>
                <a:latin typeface="Courier New" panose="02070309020205020404" pitchFamily="49" charset="0"/>
                <a:cs typeface="Times New Roman" panose="02020603050405020304" pitchFamily="18" charset="0"/>
              </a:rPr>
              <a:t>resource.h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getpriority</a:t>
            </a:r>
            <a:r>
              <a:rPr lang="en-US" altLang="zh-CN" sz="1400" kern="100" dirty="0">
                <a:solidFill>
                  <a:srgbClr val="000000"/>
                </a:solidFill>
                <a:latin typeface="Courier New" panose="02070309020205020404" pitchFamily="49" charset="0"/>
                <a:cs typeface="Times New Roman" panose="02020603050405020304" pitchFamily="18" charset="0"/>
              </a:rPr>
              <a:t>(int which, int who);</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setpriority</a:t>
            </a:r>
            <a:r>
              <a:rPr lang="en-US" altLang="zh-CN" sz="1400" kern="100" dirty="0">
                <a:solidFill>
                  <a:srgbClr val="000000"/>
                </a:solidFill>
                <a:latin typeface="Courier New" panose="02070309020205020404" pitchFamily="49" charset="0"/>
                <a:cs typeface="Times New Roman" panose="02020603050405020304" pitchFamily="18" charset="0"/>
              </a:rPr>
              <a:t>(int which, int who, int </a:t>
            </a:r>
            <a:r>
              <a:rPr lang="en-US" altLang="zh-CN" sz="1400" kern="100" dirty="0" err="1">
                <a:solidFill>
                  <a:srgbClr val="000000"/>
                </a:solidFill>
                <a:latin typeface="Courier New" panose="02070309020205020404" pitchFamily="49" charset="0"/>
                <a:cs typeface="Times New Roman" panose="02020603050405020304" pitchFamily="18" charset="0"/>
              </a:rPr>
              <a:t>prio</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
        <p:nvSpPr>
          <p:cNvPr id="6" name="矩形 5"/>
          <p:cNvSpPr/>
          <p:nvPr/>
        </p:nvSpPr>
        <p:spPr>
          <a:xfrm>
            <a:off x="14287" y="5470166"/>
            <a:ext cx="8662169" cy="87588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参数</a:t>
            </a:r>
            <a:r>
              <a:rPr lang="en-US" altLang="zh-CN" dirty="0">
                <a:latin typeface="微软雅黑" panose="020B0503020204020204" pitchFamily="34" charset="-122"/>
                <a:ea typeface="微软雅黑" panose="020B0503020204020204" pitchFamily="34" charset="-122"/>
              </a:rPr>
              <a:t>which</a:t>
            </a:r>
            <a:r>
              <a:rPr lang="zh-CN" altLang="zh-CN"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who</a:t>
            </a:r>
            <a:r>
              <a:rPr lang="zh-CN" altLang="zh-CN" dirty="0">
                <a:latin typeface="微软雅黑" panose="020B0503020204020204" pitchFamily="34" charset="-122"/>
                <a:ea typeface="微软雅黑" panose="020B0503020204020204" pitchFamily="34" charset="-122"/>
              </a:rPr>
              <a:t>，用于标识需要被读取或修改优先级的进程。</a:t>
            </a:r>
            <a:r>
              <a:rPr lang="en-US" altLang="zh-CN" dirty="0">
                <a:latin typeface="微软雅黑" panose="020B0503020204020204" pitchFamily="34" charset="-122"/>
                <a:ea typeface="微软雅黑" panose="020B0503020204020204" pitchFamily="34" charset="-122"/>
              </a:rPr>
              <a:t>which</a:t>
            </a:r>
            <a:r>
              <a:rPr lang="zh-CN" altLang="zh-CN" dirty="0">
                <a:latin typeface="微软雅黑" panose="020B0503020204020204" pitchFamily="34" charset="-122"/>
                <a:ea typeface="微软雅黑" panose="020B0503020204020204" pitchFamily="34" charset="-122"/>
              </a:rPr>
              <a:t>参数需要结合</a:t>
            </a:r>
            <a:r>
              <a:rPr lang="en-US" altLang="zh-CN" dirty="0">
                <a:latin typeface="微软雅黑" panose="020B0503020204020204" pitchFamily="34" charset="-122"/>
                <a:ea typeface="微软雅黑" panose="020B0503020204020204" pitchFamily="34" charset="-122"/>
              </a:rPr>
              <a:t>who</a:t>
            </a:r>
            <a:r>
              <a:rPr lang="zh-CN" altLang="zh-CN" dirty="0">
                <a:latin typeface="微软雅黑" panose="020B0503020204020204" pitchFamily="34" charset="-122"/>
                <a:ea typeface="微软雅黑" panose="020B0503020204020204" pitchFamily="34" charset="-122"/>
              </a:rPr>
              <a:t>参数来确定需要被读取或修改</a:t>
            </a:r>
            <a:r>
              <a:rPr lang="en-US" altLang="zh-CN" dirty="0">
                <a:latin typeface="微软雅黑" panose="020B0503020204020204" pitchFamily="34" charset="-122"/>
                <a:ea typeface="微软雅黑" panose="020B0503020204020204" pitchFamily="34" charset="-122"/>
              </a:rPr>
              <a:t>nice</a:t>
            </a:r>
            <a:r>
              <a:rPr lang="zh-CN" altLang="zh-CN" dirty="0">
                <a:latin typeface="微软雅黑" panose="020B0503020204020204" pitchFamily="34" charset="-122"/>
                <a:ea typeface="微软雅黑" panose="020B0503020204020204" pitchFamily="34" charset="-122"/>
              </a:rPr>
              <a:t>值的进程</a:t>
            </a:r>
            <a:r>
              <a:rPr lang="zh-CN" altLang="en-US"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2" grpId="0" animBg="1"/>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46038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具体参数如表所示。</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3.1.5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进程的优先级</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828800" y="2319283"/>
            <a:ext cx="5486400" cy="1244600"/>
          </a:xfrm>
          <a:prstGeom prst="rect">
            <a:avLst/>
          </a:prstGeom>
        </p:spPr>
      </p:pic>
      <p:sp>
        <p:nvSpPr>
          <p:cNvPr id="7" name="矩形 6"/>
          <p:cNvSpPr/>
          <p:nvPr/>
        </p:nvSpPr>
        <p:spPr>
          <a:xfrm>
            <a:off x="28575" y="3429000"/>
            <a:ext cx="9115425" cy="260199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getpriority</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函数返回由</a:t>
            </a:r>
            <a:r>
              <a:rPr lang="en-US" altLang="zh-CN" dirty="0">
                <a:latin typeface="微软雅黑" panose="020B0503020204020204" pitchFamily="34" charset="-122"/>
                <a:ea typeface="微软雅黑" panose="020B0503020204020204" pitchFamily="34" charset="-122"/>
              </a:rPr>
              <a:t>which</a:t>
            </a:r>
            <a:r>
              <a:rPr lang="zh-CN" altLang="zh-CN"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who</a:t>
            </a:r>
            <a:r>
              <a:rPr lang="zh-CN" altLang="zh-CN" dirty="0">
                <a:latin typeface="微软雅黑" panose="020B0503020204020204" pitchFamily="34" charset="-122"/>
                <a:ea typeface="微软雅黑" panose="020B0503020204020204" pitchFamily="34" charset="-122"/>
              </a:rPr>
              <a:t>指定的进程的</a:t>
            </a:r>
            <a:r>
              <a:rPr lang="en-US" altLang="zh-CN" dirty="0">
                <a:latin typeface="微软雅黑" panose="020B0503020204020204" pitchFamily="34" charset="-122"/>
                <a:ea typeface="微软雅黑" panose="020B0503020204020204" pitchFamily="34" charset="-122"/>
              </a:rPr>
              <a:t>nice</a:t>
            </a:r>
            <a:r>
              <a:rPr lang="zh-CN" altLang="zh-CN" dirty="0">
                <a:latin typeface="微软雅黑" panose="020B0503020204020204" pitchFamily="34" charset="-122"/>
                <a:ea typeface="微软雅黑" panose="020B0503020204020204" pitchFamily="34" charset="-122"/>
              </a:rPr>
              <a:t>值。如果有多个进程符合指定的标准（当</a:t>
            </a:r>
            <a:r>
              <a:rPr lang="en-US" altLang="zh-CN" dirty="0">
                <a:latin typeface="微软雅黑" panose="020B0503020204020204" pitchFamily="34" charset="-122"/>
                <a:ea typeface="微软雅黑" panose="020B0503020204020204" pitchFamily="34" charset="-122"/>
              </a:rPr>
              <a:t>which</a:t>
            </a:r>
            <a:r>
              <a:rPr lang="zh-CN" altLang="zh-CN"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PRIO_PGRP</a:t>
            </a:r>
            <a:r>
              <a:rPr lang="zh-CN" altLang="zh-CN"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PRIO_USER</a:t>
            </a:r>
            <a:r>
              <a:rPr lang="zh-CN" altLang="zh-CN" dirty="0">
                <a:latin typeface="微软雅黑" panose="020B0503020204020204" pitchFamily="34" charset="-122"/>
                <a:ea typeface="微软雅黑" panose="020B0503020204020204" pitchFamily="34" charset="-122"/>
              </a:rPr>
              <a:t>时会出现这种情况），那么将会返回优先级最高的进程</a:t>
            </a:r>
            <a:r>
              <a:rPr lang="en-US" altLang="zh-CN" dirty="0">
                <a:latin typeface="微软雅黑" panose="020B0503020204020204" pitchFamily="34" charset="-122"/>
                <a:ea typeface="微软雅黑" panose="020B0503020204020204" pitchFamily="34" charset="-122"/>
              </a:rPr>
              <a:t>nice</a:t>
            </a:r>
            <a:r>
              <a:rPr lang="zh-CN" altLang="zh-CN" dirty="0">
                <a:latin typeface="微软雅黑" panose="020B0503020204020204" pitchFamily="34" charset="-122"/>
                <a:ea typeface="微软雅黑" panose="020B0503020204020204" pitchFamily="34" charset="-122"/>
              </a:rPr>
              <a:t>值。</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setpriority</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函数会将有</a:t>
            </a:r>
            <a:r>
              <a:rPr lang="en-US" altLang="zh-CN" dirty="0">
                <a:latin typeface="微软雅黑" panose="020B0503020204020204" pitchFamily="34" charset="-122"/>
                <a:ea typeface="微软雅黑" panose="020B0503020204020204" pitchFamily="34" charset="-122"/>
              </a:rPr>
              <a:t>which</a:t>
            </a:r>
            <a:r>
              <a:rPr lang="zh-CN" altLang="zh-CN"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who</a:t>
            </a:r>
            <a:r>
              <a:rPr lang="zh-CN" altLang="zh-CN" dirty="0">
                <a:latin typeface="微软雅黑" panose="020B0503020204020204" pitchFamily="34" charset="-122"/>
                <a:ea typeface="微软雅黑" panose="020B0503020204020204" pitchFamily="34" charset="-122"/>
              </a:rPr>
              <a:t>指定的进程</a:t>
            </a:r>
            <a:r>
              <a:rPr lang="en-US" altLang="zh-CN" dirty="0">
                <a:latin typeface="微软雅黑" panose="020B0503020204020204" pitchFamily="34" charset="-122"/>
                <a:ea typeface="微软雅黑" panose="020B0503020204020204" pitchFamily="34" charset="-122"/>
              </a:rPr>
              <a:t>nice</a:t>
            </a:r>
            <a:r>
              <a:rPr lang="zh-CN" altLang="zh-CN" dirty="0">
                <a:latin typeface="微软雅黑" panose="020B0503020204020204" pitchFamily="34" charset="-122"/>
                <a:ea typeface="微软雅黑" panose="020B0503020204020204" pitchFamily="34" charset="-122"/>
              </a:rPr>
              <a:t>值设置为参数指定的值</a:t>
            </a:r>
            <a:r>
              <a:rPr lang="en-US" altLang="zh-CN" dirty="0" err="1">
                <a:latin typeface="微软雅黑" panose="020B0503020204020204" pitchFamily="34" charset="-122"/>
                <a:ea typeface="微软雅黑" panose="020B0503020204020204" pitchFamily="34" charset="-122"/>
              </a:rPr>
              <a:t>prio</a:t>
            </a:r>
            <a:r>
              <a:rPr lang="zh-CN" altLang="zh-CN" dirty="0">
                <a:latin typeface="微软雅黑" panose="020B0503020204020204" pitchFamily="34" charset="-122"/>
                <a:ea typeface="微软雅黑" panose="020B0503020204020204" pitchFamily="34" charset="-122"/>
              </a:rPr>
              <a:t>。如果将</a:t>
            </a:r>
            <a:r>
              <a:rPr lang="en-US" altLang="zh-CN" dirty="0">
                <a:latin typeface="微软雅黑" panose="020B0503020204020204" pitchFamily="34" charset="-122"/>
                <a:ea typeface="微软雅黑" panose="020B0503020204020204" pitchFamily="34" charset="-122"/>
              </a:rPr>
              <a:t>nice</a:t>
            </a:r>
            <a:r>
              <a:rPr lang="zh-CN" altLang="zh-CN" dirty="0">
                <a:latin typeface="微软雅黑" panose="020B0503020204020204" pitchFamily="34" charset="-122"/>
                <a:ea typeface="微软雅黑" panose="020B0503020204020204" pitchFamily="34" charset="-122"/>
              </a:rPr>
              <a:t>值设置为一个超出允许范围的值（</a:t>
            </a:r>
            <a:r>
              <a:rPr lang="en-US" altLang="zh-CN" dirty="0">
                <a:latin typeface="微软雅黑" panose="020B0503020204020204" pitchFamily="34" charset="-122"/>
                <a:ea typeface="微软雅黑" panose="020B0503020204020204" pitchFamily="34" charset="-122"/>
              </a:rPr>
              <a:t>-20</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+19</a:t>
            </a:r>
            <a:r>
              <a:rPr lang="zh-CN" altLang="zh-CN" dirty="0">
                <a:latin typeface="微软雅黑" panose="020B0503020204020204" pitchFamily="34" charset="-122"/>
                <a:ea typeface="微软雅黑" panose="020B0503020204020204" pitchFamily="34" charset="-122"/>
              </a:rPr>
              <a:t>）时会直接将</a:t>
            </a:r>
            <a:r>
              <a:rPr lang="en-US" altLang="zh-CN" dirty="0">
                <a:latin typeface="微软雅黑" panose="020B0503020204020204" pitchFamily="34" charset="-122"/>
                <a:ea typeface="微软雅黑" panose="020B0503020204020204" pitchFamily="34" charset="-122"/>
              </a:rPr>
              <a:t>nice</a:t>
            </a:r>
            <a:r>
              <a:rPr lang="zh-CN" altLang="zh-CN" dirty="0">
                <a:latin typeface="微软雅黑" panose="020B0503020204020204" pitchFamily="34" charset="-122"/>
                <a:ea typeface="微软雅黑" panose="020B0503020204020204" pitchFamily="34" charset="-122"/>
              </a:rPr>
              <a:t>值设置为边界值。</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nvSpPr>
        <p:spPr bwMode="auto">
          <a:xfrm>
            <a:off x="1408013" y="165404"/>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学习目标</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3" name="图表 2"/>
          <p:cNvGraphicFramePr/>
          <p:nvPr/>
        </p:nvGraphicFramePr>
        <p:xfrm>
          <a:off x="-396552" y="1795159"/>
          <a:ext cx="6984776" cy="3786151"/>
        </p:xfrm>
        <a:graphic>
          <a:graphicData uri="http://schemas.openxmlformats.org/drawingml/2006/chart">
            <c:chart xmlns:c="http://schemas.openxmlformats.org/drawingml/2006/chart" xmlns:r="http://schemas.openxmlformats.org/officeDocument/2006/relationships" r:id="rId1"/>
          </a:graphicData>
        </a:graphic>
      </p:graphicFrame>
      <p:sp>
        <p:nvSpPr>
          <p:cNvPr id="4" name="TextBox 130"/>
          <p:cNvSpPr txBox="1"/>
          <p:nvPr/>
        </p:nvSpPr>
        <p:spPr bwMode="auto">
          <a:xfrm rot="18760561">
            <a:off x="3196833" y="2412387"/>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了解</a:t>
            </a:r>
            <a:endParaRPr lang="zh-CN" altLang="en-US" spc="300" dirty="0">
              <a:latin typeface="微软雅黑" panose="020B0503020204020204" pitchFamily="34" charset="-122"/>
              <a:ea typeface="微软雅黑" panose="020B0503020204020204" pitchFamily="34" charset="-122"/>
            </a:endParaRPr>
          </a:p>
        </p:txBody>
      </p:sp>
      <p:sp>
        <p:nvSpPr>
          <p:cNvPr id="5" name="TextBox 126"/>
          <p:cNvSpPr txBox="1"/>
          <p:nvPr/>
        </p:nvSpPr>
        <p:spPr bwMode="auto">
          <a:xfrm rot="2839439" flipH="1">
            <a:off x="5028118" y="2603446"/>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sp>
        <p:nvSpPr>
          <p:cNvPr id="6" name="TextBox 127"/>
          <p:cNvSpPr txBox="1"/>
          <p:nvPr/>
        </p:nvSpPr>
        <p:spPr bwMode="auto">
          <a:xfrm rot="13580827" flipV="1">
            <a:off x="3210085" y="4331130"/>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sp>
        <p:nvSpPr>
          <p:cNvPr id="7" name="TextBox 126"/>
          <p:cNvSpPr txBox="1"/>
          <p:nvPr/>
        </p:nvSpPr>
        <p:spPr bwMode="auto">
          <a:xfrm rot="18947968" flipH="1">
            <a:off x="5082055" y="4033116"/>
            <a:ext cx="1067741" cy="368300"/>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grpSp>
        <p:nvGrpSpPr>
          <p:cNvPr id="8" name="组合 18"/>
          <p:cNvGrpSpPr/>
          <p:nvPr/>
        </p:nvGrpSpPr>
        <p:grpSpPr bwMode="auto">
          <a:xfrm>
            <a:off x="504865" y="1406910"/>
            <a:ext cx="2932344" cy="1250664"/>
            <a:chOff x="547807" y="2246749"/>
            <a:chExt cx="2931470" cy="1251184"/>
          </a:xfrm>
        </p:grpSpPr>
        <p:sp>
          <p:nvSpPr>
            <p:cNvPr id="9" name="矩形 5"/>
            <p:cNvSpPr>
              <a:spLocks noChangeArrowheads="1"/>
            </p:cNvSpPr>
            <p:nvPr/>
          </p:nvSpPr>
          <p:spPr bwMode="auto">
            <a:xfrm>
              <a:off x="1176708" y="2246749"/>
              <a:ext cx="2302569" cy="97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600"/>
                </a:lnSpc>
              </a:pPr>
              <a:r>
                <a:rPr lang="zh-CN" altLang="en-US" sz="2400" b="1" dirty="0">
                  <a:solidFill>
                    <a:srgbClr val="000000"/>
                  </a:solidFill>
                  <a:latin typeface="微软雅黑" panose="020B0503020204020204" pitchFamily="34" charset="-122"/>
                  <a:ea typeface="微软雅黑" panose="020B0503020204020204" pitchFamily="34" charset="-122"/>
                </a:rPr>
                <a:t>了解</a:t>
              </a:r>
              <a:r>
                <a:rPr lang="zh-CN" altLang="en-US" sz="2400" b="1" dirty="0">
                  <a:solidFill>
                    <a:srgbClr val="2383C6"/>
                  </a:solidFill>
                  <a:latin typeface="微软雅黑" panose="020B0503020204020204" pitchFamily="34" charset="-122"/>
                  <a:ea typeface="微软雅黑" panose="020B0503020204020204" pitchFamily="34" charset="-122"/>
                </a:rPr>
                <a:t>进程的概念</a:t>
              </a:r>
              <a:endParaRPr lang="zh-CN" altLang="en-US" sz="2400" b="1" dirty="0">
                <a:solidFill>
                  <a:srgbClr val="2383C6"/>
                </a:solidFill>
                <a:latin typeface="微软雅黑" panose="020B0503020204020204" pitchFamily="34" charset="-122"/>
                <a:ea typeface="微软雅黑" panose="020B0503020204020204" pitchFamily="34" charset="-122"/>
              </a:endParaRPr>
            </a:p>
          </p:txBody>
        </p:sp>
        <p:grpSp>
          <p:nvGrpSpPr>
            <p:cNvPr id="10" name="组合 16"/>
            <p:cNvGrpSpPr/>
            <p:nvPr/>
          </p:nvGrpSpPr>
          <p:grpSpPr bwMode="auto">
            <a:xfrm>
              <a:off x="860198" y="2845720"/>
              <a:ext cx="2178276" cy="652213"/>
              <a:chOff x="860198" y="2352244"/>
              <a:chExt cx="2178276" cy="652213"/>
            </a:xfrm>
          </p:grpSpPr>
          <p:cxnSp>
            <p:nvCxnSpPr>
              <p:cNvPr id="14" name="直接连接符 7"/>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0"/>
              <p:cNvCxnSpPr>
                <a:cxnSpLocks noChangeShapeType="1"/>
              </p:cNvCxnSpPr>
              <p:nvPr/>
            </p:nvCxnSpPr>
            <p:spPr bwMode="auto">
              <a:xfrm>
                <a:off x="1222939" y="3004457"/>
                <a:ext cx="1815535" cy="0"/>
              </a:xfrm>
              <a:prstGeom prst="line">
                <a:avLst/>
              </a:prstGeom>
              <a:noFill/>
              <a:ln w="28575" algn="ctr">
                <a:solidFill>
                  <a:srgbClr val="2383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 name="组合 15"/>
            <p:cNvGrpSpPr/>
            <p:nvPr/>
          </p:nvGrpSpPr>
          <p:grpSpPr bwMode="auto">
            <a:xfrm>
              <a:off x="547807" y="2345525"/>
              <a:ext cx="482428" cy="522503"/>
              <a:chOff x="1232465" y="3518931"/>
              <a:chExt cx="482428" cy="522503"/>
            </a:xfrm>
          </p:grpSpPr>
          <p:sp>
            <p:nvSpPr>
              <p:cNvPr id="12" name="椭圆 11"/>
              <p:cNvSpPr/>
              <p:nvPr/>
            </p:nvSpPr>
            <p:spPr bwMode="auto">
              <a:xfrm>
                <a:off x="1232465" y="3558042"/>
                <a:ext cx="474520" cy="474858"/>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13" name="TextBox 94"/>
              <p:cNvSpPr txBox="1"/>
              <p:nvPr/>
            </p:nvSpPr>
            <p:spPr>
              <a:xfrm>
                <a:off x="1295918" y="3518931"/>
                <a:ext cx="418975" cy="522503"/>
              </a:xfrm>
              <a:prstGeom prst="rect">
                <a:avLst/>
              </a:prstGeom>
              <a:noFill/>
              <a:effectLst>
                <a:outerShdw blurRad="12700" dist="12700" dir="2700000" algn="tl" rotWithShape="0">
                  <a:prstClr val="black">
                    <a:alpha val="40000"/>
                  </a:prstClr>
                </a:outerShdw>
              </a:effectLst>
            </p:spPr>
            <p:txBody>
              <a:bodyPr wrap="square">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16" name="组合 17"/>
          <p:cNvGrpSpPr/>
          <p:nvPr/>
        </p:nvGrpSpPr>
        <p:grpSpPr bwMode="auto">
          <a:xfrm>
            <a:off x="681306" y="4708114"/>
            <a:ext cx="3147064" cy="1581224"/>
            <a:chOff x="547807" y="3950799"/>
            <a:chExt cx="3146522" cy="1580307"/>
          </a:xfrm>
        </p:grpSpPr>
        <p:sp>
          <p:nvSpPr>
            <p:cNvPr id="17" name="矩形 21"/>
            <p:cNvSpPr>
              <a:spLocks noChangeArrowheads="1"/>
            </p:cNvSpPr>
            <p:nvPr/>
          </p:nvSpPr>
          <p:spPr bwMode="auto">
            <a:xfrm>
              <a:off x="845977" y="4096802"/>
              <a:ext cx="2848352" cy="1434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buClrTx/>
                <a:buSzTx/>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进程的内存、调度、控制、资源使用的方法</a:t>
              </a:r>
              <a:endPar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8" name="组合 26"/>
            <p:cNvGrpSpPr/>
            <p:nvPr/>
          </p:nvGrpSpPr>
          <p:grpSpPr bwMode="auto">
            <a:xfrm rot="10800000" flipH="1">
              <a:off x="860198" y="3950799"/>
              <a:ext cx="2178276" cy="652213"/>
              <a:chOff x="860198" y="2352244"/>
              <a:chExt cx="2178276" cy="652213"/>
            </a:xfrm>
          </p:grpSpPr>
          <p:cxnSp>
            <p:nvCxnSpPr>
              <p:cNvPr id="22" name="直接连接符 27"/>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8"/>
              <p:cNvCxnSpPr>
                <a:cxnSpLocks noChangeShapeType="1"/>
              </p:cNvCxnSpPr>
              <p:nvPr/>
            </p:nvCxnSpPr>
            <p:spPr bwMode="auto">
              <a:xfrm>
                <a:off x="1222939" y="3004457"/>
                <a:ext cx="1815535" cy="0"/>
              </a:xfrm>
              <a:prstGeom prst="line">
                <a:avLst/>
              </a:prstGeom>
              <a:noFill/>
              <a:ln w="28575" algn="ctr">
                <a:solidFill>
                  <a:srgbClr val="2383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 name="组合 29"/>
            <p:cNvGrpSpPr/>
            <p:nvPr/>
          </p:nvGrpSpPr>
          <p:grpSpPr bwMode="auto">
            <a:xfrm>
              <a:off x="547807" y="4523744"/>
              <a:ext cx="474580" cy="523571"/>
              <a:chOff x="1232465" y="3525955"/>
              <a:chExt cx="474580" cy="523571"/>
            </a:xfrm>
          </p:grpSpPr>
          <p:sp>
            <p:nvSpPr>
              <p:cNvPr id="20" name="椭圆 19"/>
              <p:cNvSpPr/>
              <p:nvPr/>
            </p:nvSpPr>
            <p:spPr bwMode="auto">
              <a:xfrm>
                <a:off x="1232465" y="3559083"/>
                <a:ext cx="474580" cy="474388"/>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21" name="TextBox 102"/>
              <p:cNvSpPr txBox="1"/>
              <p:nvPr/>
            </p:nvSpPr>
            <p:spPr>
              <a:xfrm>
                <a:off x="1278361" y="3525955"/>
                <a:ext cx="334905" cy="523571"/>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24" name="组合 23"/>
          <p:cNvGrpSpPr/>
          <p:nvPr/>
        </p:nvGrpSpPr>
        <p:grpSpPr bwMode="auto">
          <a:xfrm>
            <a:off x="5579184" y="1429004"/>
            <a:ext cx="2703513" cy="1163111"/>
            <a:chOff x="5992812" y="2046980"/>
            <a:chExt cx="2703513" cy="1162945"/>
          </a:xfrm>
        </p:grpSpPr>
        <p:grpSp>
          <p:nvGrpSpPr>
            <p:cNvPr id="25" name="组合 32"/>
            <p:cNvGrpSpPr/>
            <p:nvPr/>
          </p:nvGrpSpPr>
          <p:grpSpPr bwMode="auto">
            <a:xfrm flipH="1">
              <a:off x="6469063" y="2557463"/>
              <a:ext cx="1962150" cy="652462"/>
              <a:chOff x="860198" y="2352244"/>
              <a:chExt cx="1962354" cy="652213"/>
            </a:xfrm>
          </p:grpSpPr>
          <p:cxnSp>
            <p:nvCxnSpPr>
              <p:cNvPr id="30" name="直接连接符 33"/>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34"/>
              <p:cNvCxnSpPr>
                <a:cxnSpLocks noChangeShapeType="1"/>
              </p:cNvCxnSpPr>
              <p:nvPr/>
            </p:nvCxnSpPr>
            <p:spPr bwMode="auto">
              <a:xfrm>
                <a:off x="1222938" y="3004457"/>
                <a:ext cx="1599614" cy="0"/>
              </a:xfrm>
              <a:prstGeom prst="line">
                <a:avLst/>
              </a:prstGeom>
              <a:noFill/>
              <a:ln w="28575" algn="ctr">
                <a:solidFill>
                  <a:srgbClr val="2484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6" name="组合 35"/>
            <p:cNvGrpSpPr/>
            <p:nvPr/>
          </p:nvGrpSpPr>
          <p:grpSpPr bwMode="auto">
            <a:xfrm>
              <a:off x="8223250" y="2094756"/>
              <a:ext cx="473075" cy="522212"/>
              <a:chOff x="1232465" y="3514976"/>
              <a:chExt cx="474415" cy="522667"/>
            </a:xfrm>
          </p:grpSpPr>
          <p:sp>
            <p:nvSpPr>
              <p:cNvPr id="28" name="椭圆 27"/>
              <p:cNvSpPr/>
              <p:nvPr/>
            </p:nvSpPr>
            <p:spPr bwMode="auto">
              <a:xfrm>
                <a:off x="1232465" y="3558773"/>
                <a:ext cx="474415" cy="475007"/>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29" name="TextBox 110"/>
              <p:cNvSpPr txBox="1"/>
              <p:nvPr/>
            </p:nvSpPr>
            <p:spPr>
              <a:xfrm>
                <a:off x="1288136" y="3514976"/>
                <a:ext cx="335911" cy="522667"/>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7" name="矩形 46"/>
            <p:cNvSpPr>
              <a:spLocks noChangeArrowheads="1"/>
            </p:cNvSpPr>
            <p:nvPr/>
          </p:nvSpPr>
          <p:spPr bwMode="auto">
            <a:xfrm>
              <a:off x="5992812" y="2046980"/>
              <a:ext cx="2230437" cy="97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pPr>
              <a:r>
                <a:rPr lang="zh-CN" altLang="en-US" sz="2400" b="1" dirty="0">
                  <a:solidFill>
                    <a:srgbClr val="000000"/>
                  </a:solidFill>
                  <a:latin typeface="微软雅黑" panose="020B0503020204020204" pitchFamily="34" charset="-122"/>
                  <a:ea typeface="微软雅黑" panose="020B0503020204020204" pitchFamily="34" charset="-122"/>
                </a:rPr>
                <a:t>掌握</a:t>
              </a:r>
              <a:r>
                <a:rPr lang="zh-CN" altLang="en-US" sz="2400" b="1" dirty="0">
                  <a:solidFill>
                    <a:srgbClr val="2383C6"/>
                  </a:solidFill>
                  <a:latin typeface="微软雅黑" panose="020B0503020204020204" pitchFamily="34" charset="-122"/>
                  <a:ea typeface="微软雅黑" panose="020B0503020204020204" pitchFamily="34" charset="-122"/>
                </a:rPr>
                <a:t>进程的相关属性信息</a:t>
              </a:r>
              <a:endParaRPr lang="zh-CN" altLang="en-US" sz="2400" b="1" dirty="0">
                <a:solidFill>
                  <a:srgbClr val="2383C6"/>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bwMode="auto">
          <a:xfrm>
            <a:off x="5329946" y="4660870"/>
            <a:ext cx="3056216" cy="1628469"/>
            <a:chOff x="5661958" y="4225925"/>
            <a:chExt cx="3056216" cy="1629293"/>
          </a:xfrm>
        </p:grpSpPr>
        <p:grpSp>
          <p:nvGrpSpPr>
            <p:cNvPr id="33" name="组合 38"/>
            <p:cNvGrpSpPr/>
            <p:nvPr/>
          </p:nvGrpSpPr>
          <p:grpSpPr bwMode="auto">
            <a:xfrm rot="10800000">
              <a:off x="6268941" y="4225925"/>
              <a:ext cx="2162272" cy="652465"/>
              <a:chOff x="860198" y="2352242"/>
              <a:chExt cx="2162496" cy="652215"/>
            </a:xfrm>
          </p:grpSpPr>
          <p:cxnSp>
            <p:nvCxnSpPr>
              <p:cNvPr id="38" name="直接连接符 39"/>
              <p:cNvCxnSpPr>
                <a:cxnSpLocks noChangeShapeType="1"/>
              </p:cNvCxnSpPr>
              <p:nvPr/>
            </p:nvCxnSpPr>
            <p:spPr bwMode="auto">
              <a:xfrm>
                <a:off x="860198" y="2352242"/>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连接符 40"/>
              <p:cNvCxnSpPr>
                <a:cxnSpLocks noChangeShapeType="1"/>
              </p:cNvCxnSpPr>
              <p:nvPr/>
            </p:nvCxnSpPr>
            <p:spPr bwMode="auto">
              <a:xfrm rot="10800000" flipH="1">
                <a:off x="1222937" y="3004455"/>
                <a:ext cx="1799757" cy="2"/>
              </a:xfrm>
              <a:prstGeom prst="line">
                <a:avLst/>
              </a:prstGeom>
              <a:noFill/>
              <a:ln w="28575" algn="ctr">
                <a:solidFill>
                  <a:srgbClr val="2484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 name="组合 41"/>
            <p:cNvGrpSpPr/>
            <p:nvPr/>
          </p:nvGrpSpPr>
          <p:grpSpPr bwMode="auto">
            <a:xfrm flipH="1">
              <a:off x="8245099" y="4779187"/>
              <a:ext cx="473075" cy="524142"/>
              <a:chOff x="1210554" y="3505896"/>
              <a:chExt cx="474415" cy="523486"/>
            </a:xfrm>
          </p:grpSpPr>
          <p:sp>
            <p:nvSpPr>
              <p:cNvPr id="36" name="椭圆 35"/>
              <p:cNvSpPr/>
              <p:nvPr/>
            </p:nvSpPr>
            <p:spPr bwMode="auto">
              <a:xfrm>
                <a:off x="1210554" y="3548703"/>
                <a:ext cx="474415" cy="474310"/>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37" name="TextBox 118"/>
              <p:cNvSpPr txBox="1"/>
              <p:nvPr/>
            </p:nvSpPr>
            <p:spPr>
              <a:xfrm>
                <a:off x="1278961" y="3505896"/>
                <a:ext cx="335911" cy="523486"/>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5" name="矩形 51"/>
            <p:cNvSpPr>
              <a:spLocks noChangeArrowheads="1"/>
            </p:cNvSpPr>
            <p:nvPr/>
          </p:nvSpPr>
          <p:spPr bwMode="auto">
            <a:xfrm>
              <a:off x="5661958" y="4419356"/>
              <a:ext cx="2545003" cy="143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进程的创建及进程的回收方法</a:t>
              </a:r>
              <a:endPar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1.94444E-6 -3.7037E-6 L -0.08177 -0.09583 " pathEditMode="relative" rAng="0" ptsTypes="AA">
                                      <p:cBhvr>
                                        <p:cTn id="28" dur="2000" fill="hold"/>
                                        <p:tgtEl>
                                          <p:spTgt spid="4"/>
                                        </p:tgtEl>
                                        <p:attrNameLst>
                                          <p:attrName>ppt_x</p:attrName>
                                          <p:attrName>ppt_y</p:attrName>
                                        </p:attrNameLst>
                                      </p:cBhvr>
                                      <p:rCtr x="-4097" y="-4792"/>
                                    </p:animMotion>
                                  </p:childTnLst>
                                </p:cTn>
                              </p:par>
                              <p:par>
                                <p:cTn id="29" presetID="10" presetClass="exit" presetSubtype="0" fill="hold" grpId="2" nodeType="withEffect">
                                  <p:stCondLst>
                                    <p:cond delay="0"/>
                                  </p:stCondLst>
                                  <p:childTnLst>
                                    <p:animEffect transition="out" filter="fade">
                                      <p:cBhvr>
                                        <p:cTn id="30" dur="2000"/>
                                        <p:tgtEl>
                                          <p:spTgt spid="4"/>
                                        </p:tgtEl>
                                      </p:cBhvr>
                                    </p:animEffect>
                                    <p:set>
                                      <p:cBhvr>
                                        <p:cTn id="31" dur="1" fill="hold">
                                          <p:stCondLst>
                                            <p:cond delay="1999"/>
                                          </p:stCondLst>
                                        </p:cTn>
                                        <p:tgtEl>
                                          <p:spTgt spid="4"/>
                                        </p:tgtEl>
                                        <p:attrNameLst>
                                          <p:attrName>style.visibility</p:attrName>
                                        </p:attrNameLst>
                                      </p:cBhvr>
                                      <p:to>
                                        <p:strVal val="hidden"/>
                                      </p:to>
                                    </p:set>
                                  </p:childTnLst>
                                </p:cTn>
                              </p:par>
                              <p:par>
                                <p:cTn id="32" presetID="10" presetClass="entr" presetSubtype="0" fill="hold" nodeType="withEffect">
                                  <p:stCondLst>
                                    <p:cond delay="5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8.33333E-7 -1.48148E-6 L 0.08264 -0.0868 " pathEditMode="relative" rAng="0" ptsTypes="AA">
                                      <p:cBhvr>
                                        <p:cTn id="38" dur="2000" fill="hold"/>
                                        <p:tgtEl>
                                          <p:spTgt spid="5"/>
                                        </p:tgtEl>
                                        <p:attrNameLst>
                                          <p:attrName>ppt_x</p:attrName>
                                          <p:attrName>ppt_y</p:attrName>
                                        </p:attrNameLst>
                                      </p:cBhvr>
                                      <p:rCtr x="4132" y="-4352"/>
                                    </p:animMotion>
                                  </p:childTnLst>
                                </p:cTn>
                              </p:par>
                              <p:par>
                                <p:cTn id="39" presetID="10" presetClass="exit" presetSubtype="0" fill="hold" grpId="2" nodeType="withEffect">
                                  <p:stCondLst>
                                    <p:cond delay="0"/>
                                  </p:stCondLst>
                                  <p:childTnLst>
                                    <p:animEffect transition="out" filter="fade">
                                      <p:cBhvr>
                                        <p:cTn id="40" dur="2000"/>
                                        <p:tgtEl>
                                          <p:spTgt spid="5"/>
                                        </p:tgtEl>
                                      </p:cBhvr>
                                    </p:animEffect>
                                    <p:set>
                                      <p:cBhvr>
                                        <p:cTn id="41" dur="1" fill="hold">
                                          <p:stCondLst>
                                            <p:cond delay="1999"/>
                                          </p:stCondLst>
                                        </p:cTn>
                                        <p:tgtEl>
                                          <p:spTgt spid="5"/>
                                        </p:tgtEl>
                                        <p:attrNameLst>
                                          <p:attrName>style.visibility</p:attrName>
                                        </p:attrNameLst>
                                      </p:cBhvr>
                                      <p:to>
                                        <p:strVal val="hidden"/>
                                      </p:to>
                                    </p:set>
                                  </p:childTnLst>
                                </p:cTn>
                              </p:par>
                              <p:par>
                                <p:cTn id="42" presetID="10" presetClass="entr" presetSubtype="0" fill="hold" nodeType="withEffect">
                                  <p:stCondLst>
                                    <p:cond delay="50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2.5E-6 3.7037E-6 L 0.07466 0.10324 " pathEditMode="relative" rAng="0" ptsTypes="AA">
                                      <p:cBhvr>
                                        <p:cTn id="48" dur="2000" fill="hold"/>
                                        <p:tgtEl>
                                          <p:spTgt spid="7"/>
                                        </p:tgtEl>
                                        <p:attrNameLst>
                                          <p:attrName>ppt_x</p:attrName>
                                          <p:attrName>ppt_y</p:attrName>
                                        </p:attrNameLst>
                                      </p:cBhvr>
                                      <p:rCtr x="3733" y="5162"/>
                                    </p:animMotion>
                                  </p:childTnLst>
                                </p:cTn>
                              </p:par>
                              <p:par>
                                <p:cTn id="49" presetID="10" presetClass="exit" presetSubtype="0" fill="hold" grpId="2" nodeType="withEffect">
                                  <p:stCondLst>
                                    <p:cond delay="0"/>
                                  </p:stCondLst>
                                  <p:childTnLst>
                                    <p:animEffect transition="out" filter="fade">
                                      <p:cBhvr>
                                        <p:cTn id="50" dur="2000"/>
                                        <p:tgtEl>
                                          <p:spTgt spid="7"/>
                                        </p:tgtEl>
                                      </p:cBhvr>
                                    </p:animEffect>
                                    <p:set>
                                      <p:cBhvr>
                                        <p:cTn id="51" dur="1" fill="hold">
                                          <p:stCondLst>
                                            <p:cond delay="1999"/>
                                          </p:stCondLst>
                                        </p:cTn>
                                        <p:tgtEl>
                                          <p:spTgt spid="7"/>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1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4.44444E-6 -4.81481E-6 L -0.07708 0.10163 " pathEditMode="relative" rAng="0" ptsTypes="AA">
                                      <p:cBhvr>
                                        <p:cTn id="58" dur="2000" fill="hold"/>
                                        <p:tgtEl>
                                          <p:spTgt spid="6"/>
                                        </p:tgtEl>
                                        <p:attrNameLst>
                                          <p:attrName>ppt_x</p:attrName>
                                          <p:attrName>ppt_y</p:attrName>
                                        </p:attrNameLst>
                                      </p:cBhvr>
                                      <p:rCtr x="-3854" y="5069"/>
                                    </p:animMotion>
                                  </p:childTnLst>
                                </p:cTn>
                              </p:par>
                              <p:par>
                                <p:cTn id="59" presetID="10" presetClass="exit" presetSubtype="0" fill="hold" grpId="2" nodeType="withEffect">
                                  <p:stCondLst>
                                    <p:cond delay="0"/>
                                  </p:stCondLst>
                                  <p:childTnLst>
                                    <p:animEffect transition="out" filter="fade">
                                      <p:cBhvr>
                                        <p:cTn id="60" dur="2000"/>
                                        <p:tgtEl>
                                          <p:spTgt spid="6"/>
                                        </p:tgtEl>
                                      </p:cBhvr>
                                    </p:animEffect>
                                    <p:set>
                                      <p:cBhvr>
                                        <p:cTn id="61" dur="1" fill="hold">
                                          <p:stCondLst>
                                            <p:cond delay="1999"/>
                                          </p:stCondLst>
                                        </p:cTn>
                                        <p:tgtEl>
                                          <p:spTgt spid="6"/>
                                        </p:tgtEl>
                                        <p:attrNameLst>
                                          <p:attrName>style.visibility</p:attrName>
                                        </p:attrNameLst>
                                      </p:cBhvr>
                                      <p:to>
                                        <p:strVal val="hidden"/>
                                      </p:to>
                                    </p:set>
                                  </p:childTnLst>
                                </p:cTn>
                              </p:par>
                              <p:par>
                                <p:cTn id="62" presetID="10" presetClass="entr" presetSubtype="0" fill="hold" nodeType="withEffect">
                                  <p:stCondLst>
                                    <p:cond delay="50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 grpId="0"/>
      <p:bldP spid="4" grpId="1"/>
      <p:bldP spid="4" grpId="2"/>
      <p:bldP spid="5" grpId="0"/>
      <p:bldP spid="5" grpId="1"/>
      <p:bldP spid="5" grpId="2"/>
      <p:bldP spid="6" grpId="0"/>
      <p:bldP spid="6" grpId="1"/>
      <p:bldP spid="6" grpId="2"/>
      <p:bldP spid="7" grpId="0"/>
      <p:bldP spid="7" grpId="1"/>
      <p:bldP spid="7" grpId="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295189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上一节介绍了进程时间片的问题，以及影响时间片的</a:t>
            </a:r>
            <a:r>
              <a:rPr lang="en-US" altLang="zh-CN" dirty="0">
                <a:latin typeface="微软雅黑" panose="020B0503020204020204" pitchFamily="34" charset="-122"/>
                <a:ea typeface="微软雅黑" panose="020B0503020204020204" pitchFamily="34" charset="-122"/>
              </a:rPr>
              <a:t>nice</a:t>
            </a:r>
            <a:r>
              <a:rPr lang="zh-CN" altLang="zh-CN" dirty="0">
                <a:latin typeface="微软雅黑" panose="020B0503020204020204" pitchFamily="34" charset="-122"/>
                <a:ea typeface="微软雅黑" panose="020B0503020204020204" pitchFamily="34" charset="-122"/>
              </a:rPr>
              <a:t>值。其中涉及到一个相对重要的的概念，即进程的调度策略。在多进程的并发的环境中，</a:t>
            </a:r>
            <a:r>
              <a:rPr lang="zh-CN" altLang="en-US" dirty="0">
                <a:latin typeface="微软雅黑" panose="020B0503020204020204" pitchFamily="34" charset="-122"/>
                <a:ea typeface="微软雅黑" panose="020B0503020204020204" pitchFamily="34" charset="-122"/>
              </a:rPr>
              <a:t>从理论上来说，</a:t>
            </a:r>
            <a:r>
              <a:rPr lang="zh-CN" altLang="zh-CN" dirty="0">
                <a:latin typeface="微软雅黑" panose="020B0503020204020204" pitchFamily="34" charset="-122"/>
                <a:ea typeface="微软雅黑" panose="020B0503020204020204" pitchFamily="34" charset="-122"/>
              </a:rPr>
              <a:t>虽然有多个进程在同时执行。但在单个</a:t>
            </a:r>
            <a:r>
              <a:rPr lang="en-US" altLang="zh-CN" dirty="0">
                <a:latin typeface="微软雅黑" panose="020B0503020204020204" pitchFamily="34" charset="-122"/>
                <a:ea typeface="微软雅黑" panose="020B0503020204020204" pitchFamily="34" charset="-122"/>
              </a:rPr>
              <a:t>CPU</a:t>
            </a:r>
            <a:r>
              <a:rPr lang="zh-CN" altLang="zh-CN" dirty="0">
                <a:latin typeface="微软雅黑" panose="020B0503020204020204" pitchFamily="34" charset="-122"/>
                <a:ea typeface="微软雅黑" panose="020B0503020204020204" pitchFamily="34" charset="-122"/>
              </a:rPr>
              <a:t>下，实际上任意时刻只能有一个进程处于执行状态，而其他进程则处于非执行状态，因此</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如何确定在任意时刻由哪个进程执行，则属于进程调度策略的问题。进程的调度策略是操作系统进程管理的一个重要组成部分。其任务是选择下一个将要运行的进程。下面将简单介绍两种进程的调度策略。</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3.1.6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进程的调度策略</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4103496"/>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SCHED_RR</a:t>
            </a:r>
            <a:r>
              <a:rPr lang="zh-CN" altLang="zh-CN" b="1" dirty="0">
                <a:latin typeface="微软雅黑" panose="020B0503020204020204" pitchFamily="34" charset="-122"/>
                <a:ea typeface="微软雅黑" panose="020B0503020204020204" pitchFamily="34" charset="-122"/>
              </a:rPr>
              <a:t>策略</a:t>
            </a:r>
            <a:endParaRPr lang="zh-CN" alt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SCHED_RR</a:t>
            </a:r>
            <a:r>
              <a:rPr lang="zh-CN" altLang="zh-CN" dirty="0">
                <a:latin typeface="微软雅黑" panose="020B0503020204020204" pitchFamily="34" charset="-122"/>
                <a:ea typeface="微软雅黑" panose="020B0503020204020204" pitchFamily="34" charset="-122"/>
              </a:rPr>
              <a:t>策略</a:t>
            </a:r>
            <a:r>
              <a:rPr lang="zh-CN" altLang="en-US" dirty="0">
                <a:latin typeface="微软雅黑" panose="020B0503020204020204" pitchFamily="34" charset="-122"/>
                <a:ea typeface="微软雅黑" panose="020B0503020204020204" pitchFamily="34" charset="-122"/>
              </a:rPr>
              <a:t>中</a:t>
            </a:r>
            <a:r>
              <a:rPr lang="zh-CN" altLang="zh-CN" dirty="0">
                <a:latin typeface="微软雅黑" panose="020B0503020204020204" pitchFamily="34" charset="-122"/>
                <a:ea typeface="微软雅黑" panose="020B0503020204020204" pitchFamily="34" charset="-122"/>
              </a:rPr>
              <a:t>，优先级相同的进程以循环时间分享的方式执行。进程每次使用</a:t>
            </a:r>
            <a:r>
              <a:rPr lang="en-US" altLang="zh-CN" dirty="0">
                <a:latin typeface="微软雅黑" panose="020B0503020204020204" pitchFamily="34" charset="-122"/>
                <a:ea typeface="微软雅黑" panose="020B0503020204020204" pitchFamily="34" charset="-122"/>
              </a:rPr>
              <a:t>CPU</a:t>
            </a:r>
            <a:r>
              <a:rPr lang="zh-CN" altLang="zh-CN" dirty="0">
                <a:latin typeface="微软雅黑" panose="020B0503020204020204" pitchFamily="34" charset="-122"/>
                <a:ea typeface="微软雅黑" panose="020B0503020204020204" pitchFamily="34" charset="-122"/>
              </a:rPr>
              <a:t>的时间为一个固定长度的时间片。一旦被调度执行之后，使用</a:t>
            </a:r>
            <a:r>
              <a:rPr lang="en-US" altLang="zh-CN" dirty="0">
                <a:latin typeface="微软雅黑" panose="020B0503020204020204" pitchFamily="34" charset="-122"/>
                <a:ea typeface="微软雅黑" panose="020B0503020204020204" pitchFamily="34" charset="-122"/>
              </a:rPr>
              <a:t>SCHED_RR</a:t>
            </a:r>
            <a:r>
              <a:rPr lang="zh-CN" altLang="zh-CN" dirty="0">
                <a:latin typeface="微软雅黑" panose="020B0503020204020204" pitchFamily="34" charset="-122"/>
                <a:ea typeface="微软雅黑" panose="020B0503020204020204" pitchFamily="34" charset="-122"/>
              </a:rPr>
              <a:t>策略的进程满足下列条件中的一个会放弃</a:t>
            </a:r>
            <a:r>
              <a:rPr lang="en-US" altLang="zh-CN" dirty="0">
                <a:latin typeface="微软雅黑" panose="020B0503020204020204" pitchFamily="34" charset="-122"/>
                <a:ea typeface="微软雅黑" panose="020B0503020204020204" pitchFamily="34" charset="-122"/>
              </a:rPr>
              <a:t>CPU</a:t>
            </a:r>
            <a:r>
              <a:rPr lang="zh-CN" altLang="zh-CN" dirty="0">
                <a:latin typeface="微软雅黑" panose="020B0503020204020204" pitchFamily="34" charset="-122"/>
                <a:ea typeface="微软雅黑" panose="020B0503020204020204" pitchFamily="34" charset="-122"/>
              </a:rPr>
              <a:t>的控制，否则会保持对</a:t>
            </a:r>
            <a:r>
              <a:rPr lang="en-US" altLang="zh-CN" dirty="0">
                <a:latin typeface="微软雅黑" panose="020B0503020204020204" pitchFamily="34" charset="-122"/>
                <a:ea typeface="微软雅黑" panose="020B0503020204020204" pitchFamily="34" charset="-122"/>
              </a:rPr>
              <a:t>CPU</a:t>
            </a:r>
            <a:r>
              <a:rPr lang="zh-CN" altLang="zh-CN" dirty="0">
                <a:latin typeface="微软雅黑" panose="020B0503020204020204" pitchFamily="34" charset="-122"/>
                <a:ea typeface="微软雅黑" panose="020B0503020204020204" pitchFamily="34" charset="-122"/>
              </a:rPr>
              <a:t>的控制。</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）时间片结束</a:t>
            </a:r>
            <a:r>
              <a:rPr lang="zh-CN" altLang="en-US"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）自愿放弃</a:t>
            </a:r>
            <a:r>
              <a:rPr lang="en-US" altLang="zh-CN" dirty="0">
                <a:latin typeface="微软雅黑" panose="020B0503020204020204" pitchFamily="34" charset="-122"/>
                <a:ea typeface="微软雅黑" panose="020B0503020204020204" pitchFamily="34" charset="-122"/>
              </a:rPr>
              <a:t>CPU</a:t>
            </a:r>
            <a:r>
              <a:rPr lang="zh-CN" altLang="zh-CN" dirty="0">
                <a:latin typeface="微软雅黑" panose="020B0503020204020204" pitchFamily="34" charset="-122"/>
                <a:ea typeface="微软雅黑" panose="020B0503020204020204" pitchFamily="34" charset="-122"/>
              </a:rPr>
              <a:t>，如执行阻塞式的系统调用</a:t>
            </a:r>
            <a:r>
              <a:rPr lang="zh-CN" altLang="en-US"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）进程终止</a:t>
            </a:r>
            <a:r>
              <a:rPr lang="zh-CN" altLang="en-US"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）被一个优先级更高的进程抢占。</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3.1.6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进程的调度策略</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445487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在前两种情况中，进程放弃</a:t>
            </a:r>
            <a:r>
              <a:rPr lang="en-US" altLang="zh-CN" dirty="0">
                <a:latin typeface="微软雅黑" panose="020B0503020204020204" pitchFamily="34" charset="-122"/>
                <a:ea typeface="微软雅黑" panose="020B0503020204020204" pitchFamily="34" charset="-122"/>
              </a:rPr>
              <a:t>CPU</a:t>
            </a:r>
            <a:r>
              <a:rPr lang="zh-CN" altLang="zh-CN" dirty="0">
                <a:latin typeface="微软雅黑" panose="020B0503020204020204" pitchFamily="34" charset="-122"/>
                <a:ea typeface="微软雅黑" panose="020B0503020204020204" pitchFamily="34" charset="-122"/>
              </a:rPr>
              <a:t>之后，将会被放置在与其优先级级别对应的队列的队尾。在最后一种情况中，当优先级更高的进程执行结束之后，被抢占的进程会继续执行直到其时间片的剩余部分被消耗完（即被抢占的进程仍然位于与其优先级级别对应的队列的队头）。</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SCHED_FIFO</a:t>
            </a:r>
            <a:r>
              <a:rPr lang="zh-CN" altLang="zh-CN" b="1" dirty="0">
                <a:latin typeface="微软雅黑" panose="020B0503020204020204" pitchFamily="34" charset="-122"/>
                <a:ea typeface="微软雅黑" panose="020B0503020204020204" pitchFamily="34" charset="-122"/>
              </a:rPr>
              <a:t>策略</a:t>
            </a:r>
            <a:endParaRPr lang="zh-CN" alt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SCHED_FIFO</a:t>
            </a:r>
            <a:r>
              <a:rPr lang="zh-CN" altLang="zh-CN" dirty="0">
                <a:latin typeface="微软雅黑" panose="020B0503020204020204" pitchFamily="34" charset="-122"/>
                <a:ea typeface="微软雅黑" panose="020B0503020204020204" pitchFamily="34" charset="-122"/>
              </a:rPr>
              <a:t>策略（先入先出）与</a:t>
            </a:r>
            <a:r>
              <a:rPr lang="en-US" altLang="zh-CN" dirty="0">
                <a:latin typeface="微软雅黑" panose="020B0503020204020204" pitchFamily="34" charset="-122"/>
                <a:ea typeface="微软雅黑" panose="020B0503020204020204" pitchFamily="34" charset="-122"/>
              </a:rPr>
              <a:t>SCHED_RR</a:t>
            </a:r>
            <a:r>
              <a:rPr lang="zh-CN" altLang="zh-CN" dirty="0">
                <a:latin typeface="微软雅黑" panose="020B0503020204020204" pitchFamily="34" charset="-122"/>
                <a:ea typeface="微软雅黑" panose="020B0503020204020204" pitchFamily="34" charset="-122"/>
              </a:rPr>
              <a:t>策略类似，它们之间最主要的差别在于</a:t>
            </a:r>
            <a:r>
              <a:rPr lang="en-US" altLang="zh-CN" dirty="0">
                <a:latin typeface="微软雅黑" panose="020B0503020204020204" pitchFamily="34" charset="-122"/>
                <a:ea typeface="微软雅黑" panose="020B0503020204020204" pitchFamily="34" charset="-122"/>
              </a:rPr>
              <a:t>SCHED_FIFO</a:t>
            </a:r>
            <a:r>
              <a:rPr lang="zh-CN" altLang="zh-CN" dirty="0">
                <a:latin typeface="微软雅黑" panose="020B0503020204020204" pitchFamily="34" charset="-122"/>
                <a:ea typeface="微软雅黑" panose="020B0503020204020204" pitchFamily="34" charset="-122"/>
              </a:rPr>
              <a:t>策略中不存在时间片，如果一个</a:t>
            </a:r>
            <a:r>
              <a:rPr lang="en-US" altLang="zh-CN" dirty="0">
                <a:latin typeface="微软雅黑" panose="020B0503020204020204" pitchFamily="34" charset="-122"/>
                <a:ea typeface="微软雅黑" panose="020B0503020204020204" pitchFamily="34" charset="-122"/>
              </a:rPr>
              <a:t>SCHED_FIFO</a:t>
            </a:r>
            <a:r>
              <a:rPr lang="zh-CN" altLang="zh-CN" dirty="0">
                <a:latin typeface="微软雅黑" panose="020B0503020204020204" pitchFamily="34" charset="-122"/>
                <a:ea typeface="微软雅黑" panose="020B0503020204020204" pitchFamily="34" charset="-122"/>
              </a:rPr>
              <a:t>进程获得了</a:t>
            </a:r>
            <a:r>
              <a:rPr lang="en-US" altLang="zh-CN" dirty="0">
                <a:latin typeface="微软雅黑" panose="020B0503020204020204" pitchFamily="34" charset="-122"/>
                <a:ea typeface="微软雅黑" panose="020B0503020204020204" pitchFamily="34" charset="-122"/>
              </a:rPr>
              <a:t>CPU</a:t>
            </a:r>
            <a:r>
              <a:rPr lang="zh-CN" altLang="zh-CN" dirty="0">
                <a:latin typeface="微软雅黑" panose="020B0503020204020204" pitchFamily="34" charset="-122"/>
                <a:ea typeface="微软雅黑" panose="020B0503020204020204" pitchFamily="34" charset="-122"/>
              </a:rPr>
              <a:t>的控制权之后，它就会</a:t>
            </a:r>
            <a:r>
              <a:rPr lang="zh-CN" altLang="en-US" dirty="0">
                <a:latin typeface="微软雅黑" panose="020B0503020204020204" pitchFamily="34" charset="-122"/>
                <a:ea typeface="微软雅黑" panose="020B0503020204020204" pitchFamily="34" charset="-122"/>
              </a:rPr>
              <a:t>一直</a:t>
            </a:r>
            <a:r>
              <a:rPr lang="zh-CN" altLang="zh-CN" dirty="0">
                <a:latin typeface="微软雅黑" panose="020B0503020204020204" pitchFamily="34" charset="-122"/>
                <a:ea typeface="微软雅黑" panose="020B0503020204020204" pitchFamily="34" charset="-122"/>
              </a:rPr>
              <a:t>执行直到下面某个条件满足</a:t>
            </a:r>
            <a:r>
              <a:rPr lang="zh-CN" altLang="en-US"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）自动放弃</a:t>
            </a:r>
            <a:r>
              <a:rPr lang="en-US" altLang="zh-CN" dirty="0">
                <a:latin typeface="微软雅黑" panose="020B0503020204020204" pitchFamily="34" charset="-122"/>
                <a:ea typeface="微软雅黑" panose="020B0503020204020204" pitchFamily="34" charset="-122"/>
              </a:rPr>
              <a:t>CPU</a:t>
            </a:r>
            <a:r>
              <a:rPr lang="zh-CN" altLang="zh-CN"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SCHED_RR</a:t>
            </a:r>
            <a:r>
              <a:rPr lang="zh-CN" altLang="zh-CN" dirty="0">
                <a:latin typeface="微软雅黑" panose="020B0503020204020204" pitchFamily="34" charset="-122"/>
                <a:ea typeface="微软雅黑" panose="020B0503020204020204" pitchFamily="34" charset="-122"/>
              </a:rPr>
              <a:t>描述的一样）</a:t>
            </a:r>
            <a:r>
              <a:rPr lang="zh-CN" altLang="en-US"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）进程终止</a:t>
            </a:r>
            <a:r>
              <a:rPr lang="zh-CN" altLang="en-US"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3.1.6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进程的调度策略</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327249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）被一个优先级更高的进程抢占。</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在第一种情况中，进程会被放置在与其优先级级别对应的队列的队尾。在最后一种情况中，当高优先级进程执行结束后，被抢占的进程会继续执行。</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在上述的</a:t>
            </a:r>
            <a:r>
              <a:rPr lang="en-US" altLang="zh-CN" dirty="0">
                <a:latin typeface="微软雅黑" panose="020B0503020204020204" pitchFamily="34" charset="-122"/>
                <a:ea typeface="微软雅黑" panose="020B0503020204020204" pitchFamily="34" charset="-122"/>
              </a:rPr>
              <a:t>SCHED_RR</a:t>
            </a:r>
            <a:r>
              <a:rPr lang="zh-CN" altLang="zh-CN" dirty="0">
                <a:latin typeface="微软雅黑" panose="020B0503020204020204" pitchFamily="34" charset="-122"/>
                <a:ea typeface="微软雅黑" panose="020B0503020204020204" pitchFamily="34" charset="-122"/>
              </a:rPr>
              <a:t>策略和</a:t>
            </a:r>
            <a:r>
              <a:rPr lang="en-US" altLang="zh-CN" dirty="0">
                <a:latin typeface="微软雅黑" panose="020B0503020204020204" pitchFamily="34" charset="-122"/>
                <a:ea typeface="微软雅黑" panose="020B0503020204020204" pitchFamily="34" charset="-122"/>
              </a:rPr>
              <a:t>SCHED_FIFO</a:t>
            </a:r>
            <a:r>
              <a:rPr lang="zh-CN" altLang="zh-CN" dirty="0">
                <a:latin typeface="微软雅黑" panose="020B0503020204020204" pitchFamily="34" charset="-122"/>
                <a:ea typeface="微软雅黑" panose="020B0503020204020204" pitchFamily="34" charset="-122"/>
              </a:rPr>
              <a:t>策略中，被抢占的原因可能有以下几种</a:t>
            </a:r>
            <a:r>
              <a:rPr lang="zh-CN" altLang="en-US"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）之前被阻塞的高优先级进程解除阻塞了</a:t>
            </a:r>
            <a:r>
              <a:rPr lang="zh-CN" altLang="en-US"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）另一个进程的优先级被提到了一个比当前运行进程的优先级高的级别</a:t>
            </a:r>
            <a:r>
              <a:rPr lang="zh-CN" altLang="en-US"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）当前运行的进程优先级被降低到低于其他可运行的进程的优先级。</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3.1.6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进程的调度策略</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384848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3.1.3</a:t>
            </a:r>
            <a:r>
              <a:rPr lang="zh-CN" altLang="zh-CN" dirty="0">
                <a:latin typeface="微软雅黑" panose="020B0503020204020204" pitchFamily="34" charset="-122"/>
                <a:ea typeface="微软雅黑" panose="020B0503020204020204" pitchFamily="34" charset="-122"/>
              </a:rPr>
              <a:t>节中，讨论了记录进程属性信息</a:t>
            </a:r>
            <a:r>
              <a:rPr lang="zh-CN" altLang="en-US" dirty="0">
                <a:latin typeface="微软雅黑" panose="020B0503020204020204" pitchFamily="34" charset="-122"/>
                <a:ea typeface="微软雅黑" panose="020B0503020204020204" pitchFamily="34" charset="-122"/>
              </a:rPr>
              <a:t>的</a:t>
            </a:r>
            <a:r>
              <a:rPr lang="en-US" altLang="zh-CN" dirty="0" err="1">
                <a:latin typeface="微软雅黑" panose="020B0503020204020204" pitchFamily="34" charset="-122"/>
                <a:ea typeface="微软雅黑" panose="020B0503020204020204" pitchFamily="34" charset="-122"/>
              </a:rPr>
              <a:t>task_struct</a:t>
            </a:r>
            <a:r>
              <a:rPr lang="zh-CN" altLang="en-US" dirty="0">
                <a:latin typeface="微软雅黑" panose="020B0503020204020204" pitchFamily="34" charset="-122"/>
                <a:ea typeface="微软雅黑" panose="020B0503020204020204" pitchFamily="34" charset="-122"/>
              </a:rPr>
              <a:t>结构体</a:t>
            </a:r>
            <a:r>
              <a:rPr lang="zh-CN" altLang="zh-CN" dirty="0">
                <a:latin typeface="微软雅黑" panose="020B0503020204020204" pitchFamily="34" charset="-122"/>
                <a:ea typeface="微软雅黑" panose="020B0503020204020204" pitchFamily="34" charset="-122"/>
              </a:rPr>
              <a:t>，其中包含进程使用的内存信息。在</a:t>
            </a:r>
            <a:r>
              <a:rPr lang="en-US" altLang="zh-CN" dirty="0">
                <a:latin typeface="微软雅黑" panose="020B0503020204020204" pitchFamily="34" charset="-122"/>
                <a:ea typeface="微软雅黑" panose="020B0503020204020204" pitchFamily="34" charset="-122"/>
              </a:rPr>
              <a:t>32</a:t>
            </a:r>
            <a:r>
              <a:rPr lang="zh-CN" altLang="zh-CN" dirty="0">
                <a:latin typeface="微软雅黑" panose="020B0503020204020204" pitchFamily="34" charset="-122"/>
                <a:ea typeface="微软雅黑" panose="020B0503020204020204" pitchFamily="34" charset="-122"/>
              </a:rPr>
              <a:t>位的操作系统中，当进程创建的时候（程序运行时），系统会为每一个进程分配大小为</a:t>
            </a:r>
            <a:r>
              <a:rPr lang="en-US" altLang="zh-CN" dirty="0">
                <a:latin typeface="微软雅黑" panose="020B0503020204020204" pitchFamily="34" charset="-122"/>
                <a:ea typeface="微软雅黑" panose="020B0503020204020204" pitchFamily="34" charset="-122"/>
              </a:rPr>
              <a:t>4G</a:t>
            </a:r>
            <a:r>
              <a:rPr lang="zh-CN" altLang="zh-CN" dirty="0">
                <a:latin typeface="微软雅黑" panose="020B0503020204020204" pitchFamily="34" charset="-122"/>
                <a:ea typeface="微软雅黑" panose="020B0503020204020204" pitchFamily="34" charset="-122"/>
              </a:rPr>
              <a:t>的虚拟内存空间，用于存储进程属性信息。本节将着重介绍虚拟内存空间的问题。因为对虚拟内存的理解将有助于后续对诸如</a:t>
            </a:r>
            <a:r>
              <a:rPr lang="en-US" altLang="zh-CN" dirty="0">
                <a:latin typeface="微软雅黑" panose="020B0503020204020204" pitchFamily="34" charset="-122"/>
                <a:ea typeface="微软雅黑" panose="020B0503020204020204" pitchFamily="34" charset="-122"/>
              </a:rPr>
              <a:t>fork()</a:t>
            </a:r>
            <a:r>
              <a:rPr lang="zh-CN" altLang="zh-CN" dirty="0">
                <a:latin typeface="微软雅黑" panose="020B0503020204020204" pitchFamily="34" charset="-122"/>
                <a:ea typeface="微软雅黑" panose="020B0503020204020204" pitchFamily="34" charset="-122"/>
              </a:rPr>
              <a:t>系统调用、共享内存和映射文件之类主题的阐述。</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C</a:t>
            </a:r>
            <a:r>
              <a:rPr lang="zh-CN" altLang="zh-CN" dirty="0">
                <a:latin typeface="微软雅黑" panose="020B0503020204020204" pitchFamily="34" charset="-122"/>
                <a:ea typeface="微软雅黑" panose="020B0503020204020204" pitchFamily="34" charset="-122"/>
              </a:rPr>
              <a:t>语言中的变量，通常使用</a:t>
            </a:r>
            <a:r>
              <a:rPr lang="en-US" altLang="zh-CN" dirty="0">
                <a:latin typeface="微软雅黑" panose="020B0503020204020204" pitchFamily="34" charset="-122"/>
                <a:ea typeface="微软雅黑" panose="020B0503020204020204" pitchFamily="34" charset="-122"/>
              </a:rPr>
              <a:t>&amp;</a:t>
            </a:r>
            <a:r>
              <a:rPr lang="zh-CN" altLang="zh-CN" dirty="0">
                <a:latin typeface="微软雅黑" panose="020B0503020204020204" pitchFamily="34" charset="-122"/>
                <a:ea typeface="微软雅黑" panose="020B0503020204020204" pitchFamily="34" charset="-122"/>
              </a:rPr>
              <a:t>运算符来获得其地址，那么，这个地址就是虚拟地址。虚拟地址，就是指这个地址是虚拟的。虚拟地址机制不是必须的，在简单的单片机中，编写的代码编译时都需要指定物理</a:t>
            </a:r>
            <a:r>
              <a:rPr lang="en-US" altLang="zh-CN" dirty="0">
                <a:latin typeface="微软雅黑" panose="020B0503020204020204" pitchFamily="34" charset="-122"/>
                <a:ea typeface="微软雅黑" panose="020B0503020204020204" pitchFamily="34" charset="-122"/>
              </a:rPr>
              <a:t>RAM</a:t>
            </a:r>
            <a:r>
              <a:rPr lang="zh-CN" altLang="zh-CN" dirty="0">
                <a:latin typeface="微软雅黑" panose="020B0503020204020204" pitchFamily="34" charset="-122"/>
                <a:ea typeface="微软雅黑" panose="020B0503020204020204" pitchFamily="34" charset="-122"/>
              </a:rPr>
              <a:t>空间分布，不会有虚拟地址的概念，地址就是指在</a:t>
            </a:r>
            <a:r>
              <a:rPr lang="en-US" altLang="zh-CN" dirty="0">
                <a:latin typeface="微软雅黑" panose="020B0503020204020204" pitchFamily="34" charset="-122"/>
                <a:ea typeface="微软雅黑" panose="020B0503020204020204" pitchFamily="34" charset="-122"/>
              </a:rPr>
              <a:t>RAM</a:t>
            </a:r>
            <a:r>
              <a:rPr lang="zh-CN" altLang="zh-CN" dirty="0">
                <a:latin typeface="微软雅黑" panose="020B0503020204020204" pitchFamily="34" charset="-122"/>
                <a:ea typeface="微软雅黑" panose="020B0503020204020204" pitchFamily="34" charset="-122"/>
              </a:rPr>
              <a:t>中的实际物理地址。</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3.1.7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进程的虚拟内存</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419839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那么，为何需要虚拟地址空间机制</a:t>
            </a:r>
            <a:r>
              <a:rPr lang="zh-CN" altLang="en-US" dirty="0">
                <a:latin typeface="微软雅黑" panose="020B0503020204020204" pitchFamily="34" charset="-122"/>
                <a:ea typeface="微软雅黑" panose="020B0503020204020204" pitchFamily="34" charset="-122"/>
              </a:rPr>
              <a:t>呢？</a:t>
            </a:r>
            <a:r>
              <a:rPr lang="zh-CN" altLang="zh-CN" dirty="0">
                <a:latin typeface="微软雅黑" panose="020B0503020204020204" pitchFamily="34" charset="-122"/>
                <a:ea typeface="微软雅黑" panose="020B0503020204020204" pitchFamily="34" charset="-122"/>
              </a:rPr>
              <a:t>首先程序代码和数据必须驻留在内存中才能得以运行，然而系统内存大小是有限的，有时可能不能容纳一个完整程序的所有代码和数据，更何况在多任务系统中，可能同时要打开子处理程序，浏览器等多种任务，想让内存驻留所有的这些程序显然不太可能。因此，首先能想到的是将程序分割成小份，只让当前系统运行它所有需要的那部分留在内存，其它部分都留在硬盘。当系统处理完当前任务片段后，再从外存中调入下一个待运行的任务片段。老式系统就是这样处理大任务的，而且这个工作是由开发者自行完成。然而随着程序越来越丰富。</a:t>
            </a:r>
            <a:r>
              <a:rPr lang="zh-CN" altLang="en-US" dirty="0">
                <a:latin typeface="微软雅黑" panose="020B0503020204020204" pitchFamily="34" charset="-122"/>
                <a:ea typeface="微软雅黑" panose="020B0503020204020204" pitchFamily="34" charset="-122"/>
              </a:rPr>
              <a:t>由于</a:t>
            </a:r>
            <a:r>
              <a:rPr lang="zh-CN" altLang="zh-CN" dirty="0">
                <a:latin typeface="微软雅黑" panose="020B0503020204020204" pitchFamily="34" charset="-122"/>
                <a:ea typeface="微软雅黑" panose="020B0503020204020204" pitchFamily="34" charset="-122"/>
              </a:rPr>
              <a:t>程序的行为几乎无法准确预测，因此很难再靠预见性来静态分配固定大小的内存，然后再机械地轮换程序片进入内存执行。系统必须采取一种能按需分配的新技术。</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3.1.7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进程的虚拟内存</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467801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这种按需分配的技术就是虚拟内存机制，之所以称之为虚拟内存，说明内存</a:t>
            </a:r>
            <a:r>
              <a:rPr lang="zh-CN" altLang="en-US" dirty="0">
                <a:latin typeface="微软雅黑" panose="020B0503020204020204" pitchFamily="34" charset="-122"/>
                <a:ea typeface="微软雅黑" panose="020B0503020204020204" pitchFamily="34" charset="-122"/>
              </a:rPr>
              <a:t>只</a:t>
            </a:r>
            <a:r>
              <a:rPr lang="zh-CN" altLang="zh-CN" dirty="0">
                <a:latin typeface="微软雅黑" panose="020B0503020204020204" pitchFamily="34" charset="-122"/>
                <a:ea typeface="微软雅黑" panose="020B0503020204020204" pitchFamily="34" charset="-122"/>
              </a:rPr>
              <a:t>是在逻辑上存在的</a:t>
            </a:r>
            <a:r>
              <a:rPr lang="zh-CN" altLang="en-US" dirty="0">
                <a:latin typeface="微软雅黑" panose="020B0503020204020204" pitchFamily="34" charset="-122"/>
                <a:ea typeface="微软雅黑" panose="020B0503020204020204" pitchFamily="34" charset="-122"/>
              </a:rPr>
              <a:t>，并非真实的物理内存</a:t>
            </a:r>
            <a:r>
              <a:rPr lang="zh-CN" altLang="zh-CN" dirty="0">
                <a:latin typeface="微软雅黑" panose="020B0503020204020204" pitchFamily="34" charset="-122"/>
                <a:ea typeface="微软雅黑" panose="020B0503020204020204" pitchFamily="34" charset="-122"/>
              </a:rPr>
              <a:t>。而且进程的分配的虚拟内存空间可能比实际使用物理内存要大很多。程序最终的执行，也是由</a:t>
            </a:r>
            <a:r>
              <a:rPr lang="en-US" altLang="zh-CN" dirty="0">
                <a:latin typeface="微软雅黑" panose="020B0503020204020204" pitchFamily="34" charset="-122"/>
                <a:ea typeface="微软雅黑" panose="020B0503020204020204" pitchFamily="34" charset="-122"/>
              </a:rPr>
              <a:t>CPU</a:t>
            </a:r>
            <a:r>
              <a:rPr lang="zh-CN" altLang="zh-CN" dirty="0">
                <a:latin typeface="微软雅黑" panose="020B0503020204020204" pitchFamily="34" charset="-122"/>
                <a:ea typeface="微软雅黑" panose="020B0503020204020204" pitchFamily="34" charset="-122"/>
              </a:rPr>
              <a:t>操作物理内存完成的。因此</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虚拟内存需要与实际的物理内存建立起一定的联系，从而对于进程来说，</a:t>
            </a:r>
            <a:r>
              <a:rPr lang="zh-CN" altLang="en-US" dirty="0">
                <a:latin typeface="微软雅黑" panose="020B0503020204020204" pitchFamily="34" charset="-122"/>
                <a:ea typeface="微软雅黑" panose="020B0503020204020204" pitchFamily="34" charset="-122"/>
              </a:rPr>
              <a:t>保证</a:t>
            </a:r>
            <a:r>
              <a:rPr lang="zh-CN" altLang="zh-CN" dirty="0">
                <a:latin typeface="微软雅黑" panose="020B0503020204020204" pitchFamily="34" charset="-122"/>
                <a:ea typeface="微软雅黑" panose="020B0503020204020204" pitchFamily="34" charset="-122"/>
              </a:rPr>
              <a:t>访问的虚拟内存空间是有意义，而不是访问了一个假设的地址值。</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物理内存与虚拟内存建立联系通过地址映射得来。所谓映射，就是一个地址转换的过程。通俗的讲，</a:t>
            </a:r>
            <a:r>
              <a:rPr lang="zh-CN" altLang="en-US" dirty="0">
                <a:latin typeface="微软雅黑" panose="020B0503020204020204" pitchFamily="34" charset="-122"/>
                <a:ea typeface="微软雅黑" panose="020B0503020204020204" pitchFamily="34" charset="-122"/>
              </a:rPr>
              <a:t>就是</a:t>
            </a:r>
            <a:r>
              <a:rPr lang="zh-CN" altLang="zh-CN" dirty="0">
                <a:latin typeface="微软雅黑" panose="020B0503020204020204" pitchFamily="34" charset="-122"/>
                <a:ea typeface="微软雅黑" panose="020B0503020204020204" pitchFamily="34" charset="-122"/>
              </a:rPr>
              <a:t>让虚拟地址与物理地址建立一一对应的关系。一旦这种关系建立，进程只需操作虚拟地址即可，然后通过查找这一虚拟地址与实际物理地址建立的关系，即可实现对实际物理地址的使用。当进程退出不需要内存资源释放时，将这一对应关系断开即可，此时虚拟地址就毫无意义，因为它没有和任何物理地址有关系。</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3.1.7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进程的虚拟内存</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378436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如同生活中的信用卡。用户就是一个进程，每个用户都有办理信用卡的权利，即每个进程都有属于自己的虚拟内存空间。那么在用户使用这些资金时，必须需要与银行签订借贷服务协议，因为卡中的资金不属于用户，而属于银行。对于用户来说，用户只具有分配使用金额的权利。借贷服务协议就是建立映射的过程，通过建立关系，用户即可享受资金带来的生活服务。用户根据需要选择使用的额度，即进程按需得到一块实际的物理内存空间，并与之建立关系。当用户不需要使用服务时，需要将资金归还，注销信用卡，即断开映射关系。此时信用卡对于用户来说，信用卡只是空有额度，但不具备消费功能。</a:t>
            </a:r>
            <a:r>
              <a:rPr lang="zh-CN" altLang="en-US" dirty="0">
                <a:latin typeface="微软雅黑" panose="020B0503020204020204" pitchFamily="34" charset="-122"/>
                <a:ea typeface="微软雅黑" panose="020B0503020204020204" pitchFamily="34" charset="-122"/>
              </a:rPr>
              <a:t>此时，</a:t>
            </a:r>
            <a:r>
              <a:rPr lang="zh-CN" altLang="zh-CN" dirty="0">
                <a:latin typeface="微软雅黑" panose="020B0503020204020204" pitchFamily="34" charset="-122"/>
                <a:ea typeface="微软雅黑" panose="020B0503020204020204" pitchFamily="34" charset="-122"/>
              </a:rPr>
              <a:t>对于进程来说，虚拟的内存地址成为一个单纯的地址值，不能访问。</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3.1.7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进程的虚拟内存</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46038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进程的虚拟内存与物理内存的关系如图所示。</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3.1.7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进程的虚拟内存</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pic>
        <p:nvPicPr>
          <p:cNvPr id="5" name="图片 4"/>
          <p:cNvPicPr/>
          <p:nvPr/>
        </p:nvPicPr>
        <p:blipFill>
          <a:blip r:embed="rId1" cstate="print"/>
          <a:stretch>
            <a:fillRect/>
          </a:stretch>
        </p:blipFill>
        <p:spPr>
          <a:xfrm>
            <a:off x="2576829" y="2557929"/>
            <a:ext cx="3961765" cy="31407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2122376"/>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正如上图所示，系统虽然为每一个进程分配了</a:t>
            </a:r>
            <a:r>
              <a:rPr lang="en-US" altLang="zh-CN" dirty="0">
                <a:latin typeface="微软雅黑" panose="020B0503020204020204" pitchFamily="34" charset="-122"/>
                <a:ea typeface="微软雅黑" panose="020B0503020204020204" pitchFamily="34" charset="-122"/>
              </a:rPr>
              <a:t>4G</a:t>
            </a:r>
            <a:r>
              <a:rPr lang="zh-CN" altLang="zh-CN" dirty="0">
                <a:latin typeface="微软雅黑" panose="020B0503020204020204" pitchFamily="34" charset="-122"/>
                <a:ea typeface="微软雅黑" panose="020B0503020204020204" pitchFamily="34" charset="-122"/>
              </a:rPr>
              <a:t>的虚拟内存空间，但实际情况是进程按照当前运行对内存的需求，通过与实际的物理内存建立映射关系，获取分配的内存资源。在这一过程中，所需的地址范围在其生命周期中可以发生变化。同时</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虚拟内存使得进程认为它拥有连续可用的内存（一段连续完整的内存）</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而实际上，它通常是映射的多个不连续的物理内存分段得来的。</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3.1.7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进程的虚拟内存</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587421"/>
            <a:ext cx="9144000" cy="170238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本章将介绍</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中相对重要的内容</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进程</a:t>
            </a:r>
            <a:r>
              <a:rPr lang="zh-CN" altLang="zh-CN" dirty="0">
                <a:latin typeface="微软雅黑" panose="020B0503020204020204" pitchFamily="34" charset="-122"/>
                <a:ea typeface="微软雅黑" panose="020B0503020204020204" pitchFamily="34" charset="-122"/>
              </a:rPr>
              <a:t>，并对进程的属性进行探究，包括进程的结构、状态、类型、控制、调度、内存等问题。尤其是调度、内存问题，</a:t>
            </a:r>
            <a:r>
              <a:rPr lang="zh-CN" altLang="en-US" dirty="0">
                <a:latin typeface="微软雅黑" panose="020B0503020204020204" pitchFamily="34" charset="-122"/>
                <a:ea typeface="微软雅黑" panose="020B0503020204020204" pitchFamily="34" charset="-122"/>
              </a:rPr>
              <a:t>这</a:t>
            </a:r>
            <a:r>
              <a:rPr lang="zh-CN" altLang="zh-CN" dirty="0">
                <a:latin typeface="微软雅黑" panose="020B0503020204020204" pitchFamily="34" charset="-122"/>
                <a:ea typeface="微软雅黑" panose="020B0503020204020204" pitchFamily="34" charset="-122"/>
              </a:rPr>
              <a:t>是本章的难点。读者</a:t>
            </a:r>
            <a:r>
              <a:rPr lang="zh-CN" altLang="en-US" dirty="0">
                <a:latin typeface="微软雅黑" panose="020B0503020204020204" pitchFamily="34" charset="-122"/>
                <a:ea typeface="微软雅黑" panose="020B0503020204020204" pitchFamily="34" charset="-122"/>
              </a:rPr>
              <a:t>应</a:t>
            </a:r>
            <a:r>
              <a:rPr lang="zh-CN" altLang="zh-CN" dirty="0">
                <a:latin typeface="微软雅黑" panose="020B0503020204020204" pitchFamily="34" charset="-122"/>
                <a:ea typeface="微软雅黑" panose="020B0503020204020204" pitchFamily="34" charset="-122"/>
              </a:rPr>
              <a:t>掌握进程的使用</a:t>
            </a:r>
            <a:r>
              <a:rPr lang="zh-CN" altLang="en-US" dirty="0">
                <a:latin typeface="微软雅黑" panose="020B0503020204020204" pitchFamily="34" charset="-122"/>
                <a:ea typeface="微软雅黑" panose="020B0503020204020204" pitchFamily="34" charset="-122"/>
              </a:rPr>
              <a:t>方法</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熟悉</a:t>
            </a:r>
            <a:r>
              <a:rPr lang="zh-CN" altLang="zh-CN" dirty="0">
                <a:latin typeface="微软雅黑" panose="020B0503020204020204" pitchFamily="34" charset="-122"/>
                <a:ea typeface="微软雅黑" panose="020B0503020204020204" pitchFamily="34" charset="-122"/>
              </a:rPr>
              <a:t>函数接口，</a:t>
            </a:r>
            <a:r>
              <a:rPr lang="zh-CN" altLang="en-US" dirty="0">
                <a:latin typeface="微软雅黑" panose="020B0503020204020204" pitchFamily="34" charset="-122"/>
                <a:ea typeface="微软雅黑" panose="020B0503020204020204" pitchFamily="34" charset="-122"/>
              </a:rPr>
              <a:t>能够</a:t>
            </a:r>
            <a:r>
              <a:rPr lang="zh-CN" altLang="zh-CN" dirty="0">
                <a:latin typeface="微软雅黑" panose="020B0503020204020204" pitchFamily="34" charset="-122"/>
                <a:ea typeface="微软雅黑" panose="020B0503020204020204" pitchFamily="34" charset="-122"/>
              </a:rPr>
              <a:t>完成关于进程的编程，实现功能需求。</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384848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上一节中介绍了虚拟内存空间的概念。正如之前所述，通过地址转换，将物理地址与虚拟地址建立关系，进程通过操作虚拟地址，而得到与之建立关系的实际物理地址的使用。这种地址关系的建立，是通过页映射表实现的。</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虚拟内存的规划之一是将每个程序使用的内存切割成小型的、固定大小的“页”单元（一般页面的大小为</a:t>
            </a:r>
            <a:r>
              <a:rPr lang="en-US" altLang="zh-CN" dirty="0">
                <a:latin typeface="微软雅黑" panose="020B0503020204020204" pitchFamily="34" charset="-122"/>
                <a:ea typeface="微软雅黑" panose="020B0503020204020204" pitchFamily="34" charset="-122"/>
              </a:rPr>
              <a:t>4096</a:t>
            </a:r>
            <a:r>
              <a:rPr lang="zh-CN" altLang="zh-CN" dirty="0">
                <a:latin typeface="微软雅黑" panose="020B0503020204020204" pitchFamily="34" charset="-122"/>
                <a:ea typeface="微软雅黑" panose="020B0503020204020204" pitchFamily="34" charset="-122"/>
              </a:rPr>
              <a:t>个字节）。相应地，将</a:t>
            </a:r>
            <a:r>
              <a:rPr lang="en-US" altLang="zh-CN" dirty="0">
                <a:latin typeface="微软雅黑" panose="020B0503020204020204" pitchFamily="34" charset="-122"/>
                <a:ea typeface="微软雅黑" panose="020B0503020204020204" pitchFamily="34" charset="-122"/>
              </a:rPr>
              <a:t>RAM</a:t>
            </a:r>
            <a:r>
              <a:rPr lang="zh-CN" altLang="zh-CN" dirty="0">
                <a:latin typeface="微软雅黑" panose="020B0503020204020204" pitchFamily="34" charset="-122"/>
                <a:ea typeface="微软雅黑" panose="020B0503020204020204" pitchFamily="34" charset="-122"/>
              </a:rPr>
              <a:t>划分成一系列与虚拟页尺寸相同的页帧。内核需要为每一个进程维护一张页映射表。该页映射表中的每个条目指出一个虚拟“页”在</a:t>
            </a:r>
            <a:r>
              <a:rPr lang="en-US" altLang="zh-CN" dirty="0">
                <a:latin typeface="微软雅黑" panose="020B0503020204020204" pitchFamily="34" charset="-122"/>
                <a:ea typeface="微软雅黑" panose="020B0503020204020204" pitchFamily="34" charset="-122"/>
              </a:rPr>
              <a:t>RAM</a:t>
            </a:r>
            <a:r>
              <a:rPr lang="zh-CN" altLang="zh-CN" dirty="0">
                <a:latin typeface="微软雅黑" panose="020B0503020204020204" pitchFamily="34" charset="-122"/>
                <a:ea typeface="微软雅黑" panose="020B0503020204020204" pitchFamily="34" charset="-122"/>
              </a:rPr>
              <a:t>中的所在位置，在进程虚拟地址空间中，并非所有的地址范围都需要页表条目，由于可能存在大段的虚拟地址空间并</a:t>
            </a:r>
            <a:r>
              <a:rPr lang="zh-CN" altLang="en-US" dirty="0">
                <a:latin typeface="微软雅黑" panose="020B0503020204020204" pitchFamily="34" charset="-122"/>
                <a:ea typeface="微软雅黑" panose="020B0503020204020204" pitchFamily="34" charset="-122"/>
              </a:rPr>
              <a:t>未</a:t>
            </a:r>
            <a:r>
              <a:rPr lang="zh-CN" altLang="zh-CN" dirty="0">
                <a:latin typeface="微软雅黑" panose="020B0503020204020204" pitchFamily="34" charset="-122"/>
                <a:ea typeface="微软雅黑" panose="020B0503020204020204" pitchFamily="34" charset="-122"/>
              </a:rPr>
              <a:t>投入使用，故而也</a:t>
            </a:r>
            <a:r>
              <a:rPr lang="zh-CN" altLang="en-US" dirty="0">
                <a:latin typeface="微软雅黑" panose="020B0503020204020204" pitchFamily="34" charset="-122"/>
                <a:ea typeface="微软雅黑" panose="020B0503020204020204" pitchFamily="34" charset="-122"/>
              </a:rPr>
              <a:t>没有必</a:t>
            </a:r>
            <a:r>
              <a:rPr lang="zh-CN" altLang="zh-CN" dirty="0">
                <a:latin typeface="微软雅黑" panose="020B0503020204020204" pitchFamily="34" charset="-122"/>
                <a:ea typeface="微软雅黑" panose="020B0503020204020204" pitchFamily="34" charset="-122"/>
              </a:rPr>
              <a:t>要为其维护相应的页表条目。</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3.1.8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虚拟内存管理</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46038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虚拟“页”与页帧的关系如图所示。</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3.1.8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虚拟内存管理</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pic>
        <p:nvPicPr>
          <p:cNvPr id="5" name="图片 4"/>
          <p:cNvPicPr/>
          <p:nvPr/>
        </p:nvPicPr>
        <p:blipFill>
          <a:blip r:embed="rId1" cstate="print"/>
          <a:stretch>
            <a:fillRect/>
          </a:stretch>
        </p:blipFill>
        <p:spPr>
          <a:xfrm>
            <a:off x="2699792" y="2472154"/>
            <a:ext cx="3959860" cy="29730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439075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虚拟内存管理使进程的虚拟地址空间与</a:t>
            </a:r>
            <a:r>
              <a:rPr lang="en-US" altLang="zh-CN" dirty="0">
                <a:latin typeface="微软雅黑" panose="020B0503020204020204" pitchFamily="34" charset="-122"/>
                <a:ea typeface="微软雅黑" panose="020B0503020204020204" pitchFamily="34" charset="-122"/>
              </a:rPr>
              <a:t>RAM</a:t>
            </a:r>
            <a:r>
              <a:rPr lang="zh-CN" altLang="zh-CN" dirty="0">
                <a:latin typeface="微软雅黑" panose="020B0503020204020204" pitchFamily="34" charset="-122"/>
                <a:ea typeface="微软雅黑" panose="020B0503020204020204" pitchFamily="34" charset="-122"/>
              </a:rPr>
              <a:t>物理地址空间隔离开来，这带来许多优点。</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）进程与进程、进程与内核相互隔离，一个进程不能读取或修改另一个进程或内核的内存。这是因为每个进程的页表条目指向</a:t>
            </a:r>
            <a:r>
              <a:rPr lang="en-US" altLang="zh-CN" dirty="0">
                <a:latin typeface="微软雅黑" panose="020B0503020204020204" pitchFamily="34" charset="-122"/>
                <a:ea typeface="微软雅黑" panose="020B0503020204020204" pitchFamily="34" charset="-122"/>
              </a:rPr>
              <a:t>RAM</a:t>
            </a:r>
            <a:r>
              <a:rPr lang="zh-CN" altLang="zh-CN" dirty="0">
                <a:latin typeface="微软雅黑" panose="020B0503020204020204" pitchFamily="34" charset="-122"/>
                <a:ea typeface="微软雅黑" panose="020B0503020204020204" pitchFamily="34" charset="-122"/>
              </a:rPr>
              <a:t>中截然不同的物理页面集合。</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）适当情况下，两个或者更多进程能够共享内存。这是</a:t>
            </a:r>
            <a:r>
              <a:rPr lang="zh-CN" altLang="en-US" dirty="0">
                <a:latin typeface="微软雅黑" panose="020B0503020204020204" pitchFamily="34" charset="-122"/>
                <a:ea typeface="微软雅黑" panose="020B0503020204020204" pitchFamily="34" charset="-122"/>
              </a:rPr>
              <a:t>因为</a:t>
            </a:r>
            <a:r>
              <a:rPr lang="zh-CN" altLang="zh-CN" dirty="0">
                <a:latin typeface="微软雅黑" panose="020B0503020204020204" pitchFamily="34" charset="-122"/>
                <a:ea typeface="微软雅黑" panose="020B0503020204020204" pitchFamily="34" charset="-122"/>
              </a:rPr>
              <a:t>内核可以使不同进程的页表条目指向相同的</a:t>
            </a:r>
            <a:r>
              <a:rPr lang="en-US" altLang="zh-CN" dirty="0">
                <a:latin typeface="微软雅黑" panose="020B0503020204020204" pitchFamily="34" charset="-122"/>
                <a:ea typeface="微软雅黑" panose="020B0503020204020204" pitchFamily="34" charset="-122"/>
              </a:rPr>
              <a:t>RAM</a:t>
            </a:r>
            <a:r>
              <a:rPr lang="zh-CN" altLang="zh-CN" dirty="0">
                <a:latin typeface="微软雅黑" panose="020B0503020204020204" pitchFamily="34" charset="-122"/>
                <a:ea typeface="微软雅黑" panose="020B0503020204020204" pitchFamily="34" charset="-122"/>
              </a:rPr>
              <a:t>页。</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）便于实现内存保护机制：也就是说，可以对页表条目进行标记，以表示相关页面内容是可读、可写、可执行亦或是这些保护措施的组合。多个进程共享</a:t>
            </a:r>
            <a:r>
              <a:rPr lang="en-US" altLang="zh-CN" dirty="0">
                <a:latin typeface="微软雅黑" panose="020B0503020204020204" pitchFamily="34" charset="-122"/>
                <a:ea typeface="微软雅黑" panose="020B0503020204020204" pitchFamily="34" charset="-122"/>
              </a:rPr>
              <a:t>RAM</a:t>
            </a:r>
            <a:r>
              <a:rPr lang="zh-CN" altLang="zh-CN" dirty="0">
                <a:latin typeface="微软雅黑" panose="020B0503020204020204" pitchFamily="34" charset="-122"/>
                <a:ea typeface="微软雅黑" panose="020B0503020204020204" pitchFamily="34" charset="-122"/>
              </a:rPr>
              <a:t>页面时，允许每个进程对内存采取不同的保护措施。例如，一个进程可能以只读方式访问某页面，而另一个进程则以读写方式访问</a:t>
            </a:r>
            <a:r>
              <a:rPr lang="zh-CN" altLang="en-US" dirty="0">
                <a:latin typeface="微软雅黑" panose="020B0503020204020204" pitchFamily="34" charset="-122"/>
                <a:ea typeface="微软雅黑" panose="020B0503020204020204" pitchFamily="34" charset="-122"/>
              </a:rPr>
              <a:t>该页</a:t>
            </a:r>
            <a:r>
              <a:rPr lang="zh-CN"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3.1.8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虚拟内存管理</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135402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）程序员和编译器、链接器之类的工具无</a:t>
            </a:r>
            <a:r>
              <a:rPr lang="zh-CN" altLang="en-US" dirty="0">
                <a:latin typeface="微软雅黑" panose="020B0503020204020204" pitchFamily="34" charset="-122"/>
                <a:ea typeface="微软雅黑" panose="020B0503020204020204" pitchFamily="34" charset="-122"/>
              </a:rPr>
              <a:t>须</a:t>
            </a:r>
            <a:r>
              <a:rPr lang="zh-CN" altLang="zh-CN" dirty="0">
                <a:latin typeface="微软雅黑" panose="020B0503020204020204" pitchFamily="34" charset="-122"/>
                <a:ea typeface="微软雅黑" panose="020B0503020204020204" pitchFamily="34" charset="-122"/>
              </a:rPr>
              <a:t>关注程序在</a:t>
            </a:r>
            <a:r>
              <a:rPr lang="en-US" altLang="zh-CN" dirty="0">
                <a:latin typeface="微软雅黑" panose="020B0503020204020204" pitchFamily="34" charset="-122"/>
                <a:ea typeface="微软雅黑" panose="020B0503020204020204" pitchFamily="34" charset="-122"/>
              </a:rPr>
              <a:t>RAM</a:t>
            </a:r>
            <a:r>
              <a:rPr lang="zh-CN" altLang="zh-CN" dirty="0">
                <a:latin typeface="微软雅黑" panose="020B0503020204020204" pitchFamily="34" charset="-122"/>
                <a:ea typeface="微软雅黑" panose="020B0503020204020204" pitchFamily="34" charset="-122"/>
              </a:rPr>
              <a:t>中的物理布局。</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zh-CN" dirty="0">
                <a:latin typeface="微软雅黑" panose="020B0503020204020204" pitchFamily="34" charset="-122"/>
                <a:ea typeface="微软雅黑" panose="020B0503020204020204" pitchFamily="34" charset="-122"/>
              </a:rPr>
              <a:t>）因为需要驻留在内存中的仅是程序的一部分，所以程序的加载和运行都很快。而且，一个进程所占用的虚拟内存大小能够超出</a:t>
            </a:r>
            <a:r>
              <a:rPr lang="en-US" altLang="zh-CN" dirty="0">
                <a:latin typeface="微软雅黑" panose="020B0503020204020204" pitchFamily="34" charset="-122"/>
                <a:ea typeface="微软雅黑" panose="020B0503020204020204" pitchFamily="34" charset="-122"/>
              </a:rPr>
              <a:t>RAM</a:t>
            </a:r>
            <a:r>
              <a:rPr lang="zh-CN" altLang="zh-CN" dirty="0">
                <a:latin typeface="微软雅黑" panose="020B0503020204020204" pitchFamily="34" charset="-122"/>
                <a:ea typeface="微软雅黑" panose="020B0503020204020204" pitchFamily="34" charset="-122"/>
              </a:rPr>
              <a:t>容量。</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3.1.8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虚拟内存管理</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384701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根据前两小节的描述，读者应该知道的是，对于进程而言，</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操作系统采用的是虚拟内存管理技术，这使得进程都拥有了独立的虚拟内存空间。该内存空间的大小为</a:t>
            </a:r>
            <a:r>
              <a:rPr lang="en-US" altLang="zh-CN" dirty="0">
                <a:latin typeface="微软雅黑" panose="020B0503020204020204" pitchFamily="34" charset="-122"/>
                <a:ea typeface="微软雅黑" panose="020B0503020204020204" pitchFamily="34" charset="-122"/>
              </a:rPr>
              <a:t>4G</a:t>
            </a:r>
            <a:r>
              <a:rPr lang="zh-CN" altLang="zh-CN" dirty="0">
                <a:latin typeface="微软雅黑" panose="020B0503020204020204" pitchFamily="34" charset="-122"/>
                <a:ea typeface="微软雅黑" panose="020B0503020204020204" pitchFamily="34" charset="-122"/>
              </a:rPr>
              <a:t>的线性虚拟空间，进程只需关注自己可以访问的虚拟地址，无</a:t>
            </a:r>
            <a:r>
              <a:rPr lang="zh-CN" altLang="en-US" dirty="0">
                <a:latin typeface="微软雅黑" panose="020B0503020204020204" pitchFamily="34" charset="-122"/>
                <a:ea typeface="微软雅黑" panose="020B0503020204020204" pitchFamily="34" charset="-122"/>
              </a:rPr>
              <a:t>须知道</a:t>
            </a:r>
            <a:r>
              <a:rPr lang="zh-CN" altLang="zh-CN" dirty="0">
                <a:latin typeface="微软雅黑" panose="020B0503020204020204" pitchFamily="34" charset="-122"/>
                <a:ea typeface="微软雅黑" panose="020B0503020204020204" pitchFamily="34" charset="-122"/>
              </a:rPr>
              <a:t>物理地址的映射情况。利用这种虚拟地址不但更安全（用户不能直接访问物理内存），而且用户程序可以使用比实际物理内存更大的地址空间。</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4GB</a:t>
            </a:r>
            <a:r>
              <a:rPr lang="zh-CN" altLang="zh-CN" dirty="0">
                <a:latin typeface="微软雅黑" panose="020B0503020204020204" pitchFamily="34" charset="-122"/>
                <a:ea typeface="微软雅黑" panose="020B0503020204020204" pitchFamily="34" charset="-122"/>
              </a:rPr>
              <a:t>的进程地址空间会被分成两个部分</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用户空间与内核空间。用户地址空间是</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3GB</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0xC0000000</a:t>
            </a:r>
            <a:r>
              <a:rPr lang="zh-CN" altLang="zh-CN" dirty="0">
                <a:latin typeface="微软雅黑" panose="020B0503020204020204" pitchFamily="34" charset="-122"/>
                <a:ea typeface="微软雅黑" panose="020B0503020204020204" pitchFamily="34" charset="-122"/>
              </a:rPr>
              <a:t>），内核地址空间占据</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4GB</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通常情况下，</a:t>
            </a:r>
            <a:r>
              <a:rPr lang="zh-CN" altLang="zh-CN" dirty="0">
                <a:latin typeface="微软雅黑" panose="020B0503020204020204" pitchFamily="34" charset="-122"/>
                <a:ea typeface="微软雅黑" panose="020B0503020204020204" pitchFamily="34" charset="-122"/>
              </a:rPr>
              <a:t>用户进程在只能访问用户空间的虚拟地址，不能访问内核空间虚拟地址。只有用户进程使用系统调用（代表用户进程在内核态执行）时才可以访问到内核空间。</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3.1.9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进程的内存布局</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5940152" cy="384701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当进程切换</a:t>
            </a:r>
            <a:r>
              <a:rPr lang="zh-CN" altLang="en-US" dirty="0">
                <a:latin typeface="微软雅黑" panose="020B0503020204020204" pitchFamily="34" charset="-122"/>
                <a:ea typeface="微软雅黑" panose="020B0503020204020204" pitchFamily="34" charset="-122"/>
              </a:rPr>
              <a:t>时</a:t>
            </a:r>
            <a:r>
              <a:rPr lang="zh-CN" altLang="zh-CN" dirty="0">
                <a:latin typeface="微软雅黑" panose="020B0503020204020204" pitchFamily="34" charset="-122"/>
                <a:ea typeface="微软雅黑" panose="020B0503020204020204" pitchFamily="34" charset="-122"/>
              </a:rPr>
              <a:t>，用户空间就会跟着产生变化；而内核空间是由内核负责映射，它并不会跟着进程改变，是固定的。内核空间地址有自己对应的页表，用户进程各自有不同的页表。每个进程的用户空间都是完全独立、互不相干的。</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进程的资源数据在虚拟内存上的分布如下图</a:t>
            </a:r>
            <a:r>
              <a:rPr lang="en-US" altLang="zh-CN" dirty="0">
                <a:latin typeface="微软雅黑" panose="020B0503020204020204" pitchFamily="34" charset="-122"/>
                <a:ea typeface="微软雅黑" panose="020B0503020204020204" pitchFamily="34" charset="-122"/>
              </a:rPr>
              <a:t>3.6</a:t>
            </a:r>
            <a:r>
              <a:rPr lang="zh-CN" altLang="zh-CN" dirty="0">
                <a:latin typeface="微软雅黑" panose="020B0503020204020204" pitchFamily="34" charset="-122"/>
                <a:ea typeface="微软雅黑" panose="020B0503020204020204" pitchFamily="34" charset="-122"/>
              </a:rPr>
              <a:t>所示，注意进程在虚拟空间上的存储的数据不是按地址固定，其大小也不固定，进程很有可能使用了其中一小部分。</a:t>
            </a:r>
            <a:endParaRPr lang="en-US"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3.1.9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进程的内存布局</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cstate="print"/>
          <a:stretch>
            <a:fillRect/>
          </a:stretch>
        </p:blipFill>
        <p:spPr>
          <a:xfrm>
            <a:off x="5724128" y="1714530"/>
            <a:ext cx="2880000" cy="37306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44000" cy="355975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如图所示，用户空间包括以下几个功能区域（通常也称之为“段（</a:t>
            </a:r>
            <a:r>
              <a:rPr lang="en-US" altLang="zh-CN" dirty="0">
                <a:latin typeface="微软雅黑" panose="020B0503020204020204" pitchFamily="34" charset="-122"/>
                <a:ea typeface="微软雅黑" panose="020B0503020204020204" pitchFamily="34" charset="-122"/>
              </a:rPr>
              <a:t>segment</a:t>
            </a:r>
            <a:r>
              <a:rPr lang="zh-CN" altLang="zh-CN" dirty="0">
                <a:latin typeface="微软雅黑" panose="020B0503020204020204" pitchFamily="34" charset="-122"/>
                <a:ea typeface="微软雅黑" panose="020B0503020204020204" pitchFamily="34" charset="-122"/>
              </a:rPr>
              <a:t>）”）</a:t>
            </a:r>
            <a:r>
              <a:rPr lang="zh-CN" altLang="zh-CN" dirty="0"/>
              <a:t>：</a:t>
            </a:r>
            <a:endParaRPr lang="zh-CN" altLang="zh-CN" dirty="0"/>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 程序代码段：具有只读属性，包含程序代码（</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init</a:t>
            </a:r>
            <a:r>
              <a:rPr lang="zh-CN" altLang="zh-CN"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.text</a:t>
            </a:r>
            <a:r>
              <a:rPr lang="zh-CN" altLang="zh-CN" dirty="0">
                <a:latin typeface="微软雅黑" panose="020B0503020204020204" pitchFamily="34" charset="-122"/>
                <a:ea typeface="微软雅黑" panose="020B0503020204020204" pitchFamily="34" charset="-122"/>
              </a:rPr>
              <a:t>）和只读数据（</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rodata</a:t>
            </a:r>
            <a:r>
              <a:rPr lang="zh-CN"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）数据段：存放的是全局变量和静态变量。 其中初始化数据段（</a:t>
            </a:r>
            <a:r>
              <a:rPr lang="en-US" altLang="zh-CN" dirty="0">
                <a:latin typeface="微软雅黑" panose="020B0503020204020204" pitchFamily="34" charset="-122"/>
                <a:ea typeface="微软雅黑" panose="020B0503020204020204" pitchFamily="34" charset="-122"/>
              </a:rPr>
              <a:t>.data</a:t>
            </a:r>
            <a:r>
              <a:rPr lang="zh-CN" altLang="zh-CN" dirty="0">
                <a:latin typeface="微软雅黑" panose="020B0503020204020204" pitchFamily="34" charset="-122"/>
                <a:ea typeface="微软雅黑" panose="020B0503020204020204" pitchFamily="34" charset="-122"/>
              </a:rPr>
              <a:t>）存放显示初始化的全局变量和静态变量</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未初始化数据段，此段通常也被称为</a:t>
            </a:r>
            <a:r>
              <a:rPr lang="en-US" altLang="zh-CN" dirty="0">
                <a:latin typeface="微软雅黑" panose="020B0503020204020204" pitchFamily="34" charset="-122"/>
                <a:ea typeface="微软雅黑" panose="020B0503020204020204" pitchFamily="34" charset="-122"/>
              </a:rPr>
              <a:t>BSS</a:t>
            </a:r>
            <a:r>
              <a:rPr lang="zh-CN" altLang="zh-CN" dirty="0">
                <a:latin typeface="微软雅黑" panose="020B0503020204020204" pitchFamily="34" charset="-122"/>
                <a:ea typeface="微软雅黑" panose="020B0503020204020204" pitchFamily="34" charset="-122"/>
              </a:rPr>
              <a:t>段（</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bss</a:t>
            </a:r>
            <a:r>
              <a:rPr lang="zh-CN" altLang="zh-CN" dirty="0">
                <a:latin typeface="微软雅黑" panose="020B0503020204020204" pitchFamily="34" charset="-122"/>
                <a:ea typeface="微软雅黑" panose="020B0503020204020204" pitchFamily="34" charset="-122"/>
              </a:rPr>
              <a:t>），存放未进行显示初始化的全局变量和静态变量。</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）栈：由系统自动分配释放，存放函数的参数值、局部变量的值、返回地址等。</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3.1.9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进程的内存布局</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44000" cy="176952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）堆：存放动态分配的数据，一般由程序动态分配和释放，若程序不释放，程序结束时可能由操作系统回收。例如，使用</a:t>
            </a:r>
            <a:r>
              <a:rPr lang="en-US" altLang="zh-CN" dirty="0">
                <a:latin typeface="微软雅黑" panose="020B0503020204020204" pitchFamily="34" charset="-122"/>
                <a:ea typeface="微软雅黑" panose="020B0503020204020204" pitchFamily="34" charset="-122"/>
              </a:rPr>
              <a:t>malloc()</a:t>
            </a:r>
            <a:r>
              <a:rPr lang="zh-CN" altLang="zh-CN" dirty="0">
                <a:latin typeface="微软雅黑" panose="020B0503020204020204" pitchFamily="34" charset="-122"/>
                <a:ea typeface="微软雅黑" panose="020B0503020204020204" pitchFamily="34" charset="-122"/>
              </a:rPr>
              <a:t>申请空间。</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zh-CN" dirty="0">
                <a:latin typeface="微软雅黑" panose="020B0503020204020204" pitchFamily="34" charset="-122"/>
                <a:ea typeface="微软雅黑" panose="020B0503020204020204" pitchFamily="34" charset="-122"/>
              </a:rPr>
              <a:t>）共享库的内存映射区域：这是</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动态链接器和其他共享库代码的映射区域。</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3.1.9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进程的内存布局</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679055" y="1223863"/>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22575" y="1521161"/>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348148" y="2816796"/>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975" y="1712595"/>
            <a:ext cx="595249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3.2  </a:t>
            </a:r>
            <a:r>
              <a:rPr lang="zh-CN" altLang="en-US" sz="2800" b="1" dirty="0"/>
              <a:t>进程编程</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p:cNvSpPr txBox="1">
            <a:spLocks noChangeArrowheads="1"/>
          </p:cNvSpPr>
          <p:nvPr/>
        </p:nvSpPr>
        <p:spPr bwMode="auto">
          <a:xfrm>
            <a:off x="1307945" y="2952277"/>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3.2.1</a:t>
            </a:r>
            <a:endParaRPr lang="zh-CN" altLang="en-US" dirty="0"/>
          </a:p>
        </p:txBody>
      </p:sp>
      <p:sp>
        <p:nvSpPr>
          <p:cNvPr id="16" name="TextBox 168">
            <a:hlinkClick r:id="rId1" action="ppaction://hlinksldjump"/>
          </p:cNvPr>
          <p:cNvSpPr txBox="1">
            <a:spLocks noChangeArrowheads="1"/>
          </p:cNvSpPr>
          <p:nvPr/>
        </p:nvSpPr>
        <p:spPr bwMode="auto">
          <a:xfrm>
            <a:off x="3493770" y="2915767"/>
            <a:ext cx="37425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进程的创建</a:t>
            </a:r>
            <a:endParaRPr lang="zh-CN" altLang="en-US"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05745" y="2059492"/>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rId2" action="ppaction://hlinksldjump"/>
          </p:cNvPr>
          <p:cNvSpPr/>
          <p:nvPr/>
        </p:nvSpPr>
        <p:spPr bwMode="auto">
          <a:xfrm>
            <a:off x="1078782" y="2091226"/>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rId2" action="ppaction://hlinksldjump"/>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72007" y="2038262"/>
            <a:ext cx="376076" cy="374830"/>
          </a:xfrm>
          <a:prstGeom prst="rect">
            <a:avLst/>
          </a:prstGeom>
          <a:noFill/>
          <a:ln>
            <a:noFill/>
          </a:ln>
        </p:spPr>
      </p:pic>
      <p:grpSp>
        <p:nvGrpSpPr>
          <p:cNvPr id="20" name="组合 153"/>
          <p:cNvGrpSpPr/>
          <p:nvPr/>
        </p:nvGrpSpPr>
        <p:grpSpPr bwMode="auto">
          <a:xfrm>
            <a:off x="1369144" y="3712152"/>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321323" y="3830101"/>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3.2.2</a:t>
            </a:r>
            <a:endParaRPr lang="zh-CN" altLang="en-US" dirty="0"/>
          </a:p>
        </p:txBody>
      </p:sp>
      <p:sp>
        <p:nvSpPr>
          <p:cNvPr id="31" name="TextBox 168">
            <a:hlinkClick r:id="rId2" action="ppaction://hlinksldjump"/>
          </p:cNvPr>
          <p:cNvSpPr txBox="1">
            <a:spLocks noChangeArrowheads="1"/>
          </p:cNvSpPr>
          <p:nvPr/>
        </p:nvSpPr>
        <p:spPr bwMode="auto">
          <a:xfrm>
            <a:off x="3526790" y="3815376"/>
            <a:ext cx="2922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exec</a:t>
            </a:r>
            <a:r>
              <a:rPr lang="zh-CN" altLang="en-US" dirty="0">
                <a:latin typeface="微软雅黑" panose="020B0503020204020204" pitchFamily="34" charset="-122"/>
                <a:ea typeface="微软雅黑" panose="020B0503020204020204" pitchFamily="34" charset="-122"/>
              </a:rPr>
              <a:t>函数族</a:t>
            </a:r>
            <a:endParaRPr lang="zh-CN" altLang="en-US" dirty="0">
              <a:latin typeface="微软雅黑" panose="020B0503020204020204" pitchFamily="34" charset="-122"/>
              <a:ea typeface="微软雅黑" panose="020B0503020204020204" pitchFamily="34" charset="-122"/>
            </a:endParaRPr>
          </a:p>
        </p:txBody>
      </p:sp>
      <p:grpSp>
        <p:nvGrpSpPr>
          <p:cNvPr id="32" name="组合 153"/>
          <p:cNvGrpSpPr/>
          <p:nvPr/>
        </p:nvGrpSpPr>
        <p:grpSpPr bwMode="auto">
          <a:xfrm>
            <a:off x="1374048" y="4576248"/>
            <a:ext cx="6535740" cy="652952"/>
            <a:chOff x="1029300" y="5045322"/>
            <a:chExt cx="6535226" cy="652058"/>
          </a:xfrm>
        </p:grpSpPr>
        <p:grpSp>
          <p:nvGrpSpPr>
            <p:cNvPr id="33" name="组合 219"/>
            <p:cNvGrpSpPr/>
            <p:nvPr/>
          </p:nvGrpSpPr>
          <p:grpSpPr bwMode="auto">
            <a:xfrm>
              <a:off x="2521434" y="5045322"/>
              <a:ext cx="5043092" cy="652058"/>
              <a:chOff x="2521434" y="4924675"/>
              <a:chExt cx="5043092" cy="769652"/>
            </a:xfrm>
          </p:grpSpPr>
          <p:sp>
            <p:nvSpPr>
              <p:cNvPr id="38"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5"/>
              <p:cNvGrpSpPr/>
              <p:nvPr/>
            </p:nvGrpSpPr>
            <p:grpSpPr bwMode="auto">
              <a:xfrm>
                <a:off x="2521434" y="4924675"/>
                <a:ext cx="5043091" cy="664285"/>
                <a:chOff x="2521434" y="4868192"/>
                <a:chExt cx="5043091" cy="720768"/>
              </a:xfrm>
            </p:grpSpPr>
            <p:sp>
              <p:nvSpPr>
                <p:cNvPr id="40"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41" name="AutoShape 202"/>
                <p:cNvSpPr>
                  <a:spLocks noChangeArrowheads="1"/>
                </p:cNvSpPr>
                <p:nvPr/>
              </p:nvSpPr>
              <p:spPr bwMode="auto">
                <a:xfrm>
                  <a:off x="2762714" y="4983921"/>
                  <a:ext cx="4603537" cy="491340"/>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4"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1"/>
            <p:cNvGrpSpPr/>
            <p:nvPr/>
          </p:nvGrpSpPr>
          <p:grpSpPr bwMode="auto">
            <a:xfrm>
              <a:off x="1029300" y="5045322"/>
              <a:ext cx="635025" cy="637257"/>
              <a:chOff x="1098627" y="4776118"/>
              <a:chExt cx="903287" cy="906462"/>
            </a:xfrm>
          </p:grpSpPr>
          <p:sp>
            <p:nvSpPr>
              <p:cNvPr id="36"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37"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p:cNvSpPr txBox="1">
            <a:spLocks noChangeArrowheads="1"/>
          </p:cNvSpPr>
          <p:nvPr/>
        </p:nvSpPr>
        <p:spPr bwMode="auto">
          <a:xfrm>
            <a:off x="1326227" y="4694197"/>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3.2.3</a:t>
            </a:r>
            <a:endParaRPr lang="zh-CN" altLang="en-US" dirty="0"/>
          </a:p>
        </p:txBody>
      </p:sp>
      <p:sp>
        <p:nvSpPr>
          <p:cNvPr id="43" name="TextBox 168">
            <a:hlinkClick r:id="rId2" action="ppaction://hlinksldjump"/>
          </p:cNvPr>
          <p:cNvSpPr txBox="1">
            <a:spLocks noChangeArrowheads="1"/>
          </p:cNvSpPr>
          <p:nvPr/>
        </p:nvSpPr>
        <p:spPr bwMode="auto">
          <a:xfrm>
            <a:off x="3531870" y="4679654"/>
            <a:ext cx="42209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err="1">
                <a:latin typeface="微软雅黑" panose="020B0503020204020204" pitchFamily="34" charset="-122"/>
                <a:ea typeface="微软雅黑" panose="020B0503020204020204" pitchFamily="34" charset="-122"/>
              </a:rPr>
              <a:t>vfork</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endParaRPr lang="zh-CN" altLang="en-US" dirty="0">
              <a:latin typeface="微软雅黑" panose="020B0503020204020204" pitchFamily="34" charset="-122"/>
              <a:ea typeface="微软雅黑" panose="020B0503020204020204" pitchFamily="34" charset="-122"/>
            </a:endParaRPr>
          </a:p>
        </p:txBody>
      </p:sp>
      <p:grpSp>
        <p:nvGrpSpPr>
          <p:cNvPr id="44" name="组合 153"/>
          <p:cNvGrpSpPr/>
          <p:nvPr/>
        </p:nvGrpSpPr>
        <p:grpSpPr bwMode="auto">
          <a:xfrm>
            <a:off x="1402594" y="5453766"/>
            <a:ext cx="6535740" cy="652952"/>
            <a:chOff x="1029300" y="5045322"/>
            <a:chExt cx="6535226" cy="652058"/>
          </a:xfrm>
        </p:grpSpPr>
        <p:grpSp>
          <p:nvGrpSpPr>
            <p:cNvPr id="45" name="组合 219"/>
            <p:cNvGrpSpPr/>
            <p:nvPr/>
          </p:nvGrpSpPr>
          <p:grpSpPr bwMode="auto">
            <a:xfrm>
              <a:off x="2521434" y="5045322"/>
              <a:ext cx="5043092" cy="652058"/>
              <a:chOff x="2521434" y="4924675"/>
              <a:chExt cx="5043092" cy="769652"/>
            </a:xfrm>
          </p:grpSpPr>
          <p:sp>
            <p:nvSpPr>
              <p:cNvPr id="4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7" name="组合 225"/>
              <p:cNvGrpSpPr/>
              <p:nvPr/>
            </p:nvGrpSpPr>
            <p:grpSpPr bwMode="auto">
              <a:xfrm>
                <a:off x="2521434" y="4924675"/>
                <a:ext cx="5043091" cy="664285"/>
                <a:chOff x="2521434" y="4868192"/>
                <a:chExt cx="5043091" cy="720768"/>
              </a:xfrm>
            </p:grpSpPr>
            <p:sp>
              <p:nvSpPr>
                <p:cNvPr id="4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49" name="AutoShape 202"/>
                <p:cNvSpPr>
                  <a:spLocks noChangeArrowheads="1"/>
                </p:cNvSpPr>
                <p:nvPr/>
              </p:nvSpPr>
              <p:spPr bwMode="auto">
                <a:xfrm>
                  <a:off x="2762714" y="4983921"/>
                  <a:ext cx="4603537" cy="491340"/>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50"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51" name="组合 221"/>
            <p:cNvGrpSpPr/>
            <p:nvPr/>
          </p:nvGrpSpPr>
          <p:grpSpPr bwMode="auto">
            <a:xfrm>
              <a:off x="1029300" y="5045322"/>
              <a:ext cx="635025" cy="637257"/>
              <a:chOff x="1098627" y="4776118"/>
              <a:chExt cx="903287" cy="906462"/>
            </a:xfrm>
          </p:grpSpPr>
          <p:sp>
            <p:nvSpPr>
              <p:cNvPr id="52"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53"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54" name="TextBox 163"/>
          <p:cNvSpPr txBox="1">
            <a:spLocks noChangeArrowheads="1"/>
          </p:cNvSpPr>
          <p:nvPr/>
        </p:nvSpPr>
        <p:spPr bwMode="auto">
          <a:xfrm>
            <a:off x="1354773" y="5571715"/>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3.2.4</a:t>
            </a:r>
            <a:endParaRPr lang="zh-CN" altLang="en-US" dirty="0"/>
          </a:p>
        </p:txBody>
      </p:sp>
      <p:sp>
        <p:nvSpPr>
          <p:cNvPr id="55" name="TextBox 168">
            <a:hlinkClick r:id="rId2" action="ppaction://hlinksldjump"/>
          </p:cNvPr>
          <p:cNvSpPr txBox="1">
            <a:spLocks noChangeArrowheads="1"/>
          </p:cNvSpPr>
          <p:nvPr/>
        </p:nvSpPr>
        <p:spPr bwMode="auto">
          <a:xfrm>
            <a:off x="3560416" y="5557172"/>
            <a:ext cx="28884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exit()</a:t>
            </a:r>
            <a:r>
              <a:rPr lang="zh-CN" altLang="en-US" dirty="0">
                <a:latin typeface="微软雅黑" panose="020B0503020204020204" pitchFamily="34" charset="-122"/>
                <a:ea typeface="微软雅黑" panose="020B0503020204020204" pitchFamily="34" charset="-122"/>
              </a:rPr>
              <a:t>函数和</a:t>
            </a:r>
            <a:r>
              <a:rPr lang="en-US" altLang="zh-CN" dirty="0">
                <a:latin typeface="微软雅黑" panose="020B0503020204020204" pitchFamily="34" charset="-122"/>
                <a:ea typeface="微软雅黑" panose="020B0503020204020204" pitchFamily="34" charset="-122"/>
              </a:rPr>
              <a:t>_exit()</a:t>
            </a:r>
            <a:r>
              <a:rPr lang="zh-CN" altLang="en-US" dirty="0">
                <a:latin typeface="微软雅黑" panose="020B0503020204020204" pitchFamily="34" charset="-122"/>
                <a:ea typeface="微软雅黑" panose="020B0503020204020204" pitchFamily="34" charset="-122"/>
              </a:rPr>
              <a:t>函数</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679055" y="1223863"/>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22575" y="1521161"/>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348148" y="2816796"/>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975" y="1712595"/>
            <a:ext cx="595249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3.2  </a:t>
            </a:r>
            <a:r>
              <a:rPr lang="zh-CN" altLang="en-US" sz="2800" b="1" dirty="0"/>
              <a:t>进程编程</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p:cNvSpPr txBox="1">
            <a:spLocks noChangeArrowheads="1"/>
          </p:cNvSpPr>
          <p:nvPr/>
        </p:nvSpPr>
        <p:spPr bwMode="auto">
          <a:xfrm>
            <a:off x="1307945" y="2952277"/>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3.2.5</a:t>
            </a:r>
            <a:endParaRPr lang="zh-CN" altLang="en-US" dirty="0"/>
          </a:p>
        </p:txBody>
      </p:sp>
      <p:sp>
        <p:nvSpPr>
          <p:cNvPr id="16" name="TextBox 168">
            <a:hlinkClick r:id="rId1" action="ppaction://hlinksldjump"/>
          </p:cNvPr>
          <p:cNvSpPr txBox="1">
            <a:spLocks noChangeArrowheads="1"/>
          </p:cNvSpPr>
          <p:nvPr/>
        </p:nvSpPr>
        <p:spPr bwMode="auto">
          <a:xfrm>
            <a:off x="3493770" y="2915767"/>
            <a:ext cx="37425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孤儿进程与僵尸进程</a:t>
            </a:r>
            <a:endParaRPr lang="zh-CN" altLang="en-US"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05745" y="2059492"/>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rId2" action="ppaction://hlinksldjump"/>
          </p:cNvPr>
          <p:cNvSpPr/>
          <p:nvPr/>
        </p:nvSpPr>
        <p:spPr bwMode="auto">
          <a:xfrm>
            <a:off x="1078782" y="2091226"/>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rId2" action="ppaction://hlinksldjump"/>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72007" y="2038262"/>
            <a:ext cx="376076" cy="374830"/>
          </a:xfrm>
          <a:prstGeom prst="rect">
            <a:avLst/>
          </a:prstGeom>
          <a:noFill/>
          <a:ln>
            <a:noFill/>
          </a:ln>
        </p:spPr>
      </p:pic>
      <p:grpSp>
        <p:nvGrpSpPr>
          <p:cNvPr id="20" name="组合 153"/>
          <p:cNvGrpSpPr/>
          <p:nvPr/>
        </p:nvGrpSpPr>
        <p:grpSpPr bwMode="auto">
          <a:xfrm>
            <a:off x="1369144" y="3712152"/>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321323" y="3830101"/>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3.2.6</a:t>
            </a:r>
            <a:endParaRPr lang="zh-CN" altLang="en-US" dirty="0"/>
          </a:p>
        </p:txBody>
      </p:sp>
      <p:sp>
        <p:nvSpPr>
          <p:cNvPr id="31" name="TextBox 168">
            <a:hlinkClick r:id="rId2" action="ppaction://hlinksldjump"/>
          </p:cNvPr>
          <p:cNvSpPr txBox="1">
            <a:spLocks noChangeArrowheads="1"/>
          </p:cNvSpPr>
          <p:nvPr/>
        </p:nvSpPr>
        <p:spPr bwMode="auto">
          <a:xfrm>
            <a:off x="3526790" y="3815376"/>
            <a:ext cx="2922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wait()</a:t>
            </a:r>
            <a:r>
              <a:rPr lang="zh-CN" altLang="en-US" dirty="0">
                <a:latin typeface="微软雅黑" panose="020B0503020204020204" pitchFamily="34" charset="-122"/>
                <a:ea typeface="微软雅黑" panose="020B0503020204020204" pitchFamily="34" charset="-122"/>
              </a:rPr>
              <a:t>函数和</a:t>
            </a:r>
            <a:r>
              <a:rPr lang="en-US" altLang="zh-CN" dirty="0">
                <a:latin typeface="微软雅黑" panose="020B0503020204020204" pitchFamily="34" charset="-122"/>
                <a:ea typeface="微软雅黑" panose="020B0503020204020204" pitchFamily="34" charset="-122"/>
              </a:rPr>
              <a:t>waitpid()</a:t>
            </a:r>
            <a:r>
              <a:rPr lang="zh-CN" altLang="en-US" dirty="0">
                <a:latin typeface="微软雅黑" panose="020B0503020204020204" pitchFamily="34" charset="-122"/>
                <a:ea typeface="微软雅黑" panose="020B0503020204020204" pitchFamily="34" charset="-122"/>
              </a:rPr>
              <a:t>函数</a:t>
            </a:r>
            <a:endParaRPr lang="zh-CN" altLang="en-US" dirty="0">
              <a:latin typeface="微软雅黑" panose="020B0503020204020204" pitchFamily="34" charset="-122"/>
              <a:ea typeface="微软雅黑" panose="020B0503020204020204" pitchFamily="34" charset="-122"/>
            </a:endParaRPr>
          </a:p>
        </p:txBody>
      </p:sp>
      <p:grpSp>
        <p:nvGrpSpPr>
          <p:cNvPr id="32" name="组合 153"/>
          <p:cNvGrpSpPr/>
          <p:nvPr/>
        </p:nvGrpSpPr>
        <p:grpSpPr bwMode="auto">
          <a:xfrm>
            <a:off x="1374048" y="4576248"/>
            <a:ext cx="6535740" cy="652952"/>
            <a:chOff x="1029300" y="5045322"/>
            <a:chExt cx="6535226" cy="652058"/>
          </a:xfrm>
        </p:grpSpPr>
        <p:grpSp>
          <p:nvGrpSpPr>
            <p:cNvPr id="33" name="组合 219"/>
            <p:cNvGrpSpPr/>
            <p:nvPr/>
          </p:nvGrpSpPr>
          <p:grpSpPr bwMode="auto">
            <a:xfrm>
              <a:off x="2521434" y="5045322"/>
              <a:ext cx="5043092" cy="652058"/>
              <a:chOff x="2521434" y="4924675"/>
              <a:chExt cx="5043092" cy="769652"/>
            </a:xfrm>
          </p:grpSpPr>
          <p:sp>
            <p:nvSpPr>
              <p:cNvPr id="38"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5"/>
              <p:cNvGrpSpPr/>
              <p:nvPr/>
            </p:nvGrpSpPr>
            <p:grpSpPr bwMode="auto">
              <a:xfrm>
                <a:off x="2521434" y="4924675"/>
                <a:ext cx="5043091" cy="664285"/>
                <a:chOff x="2521434" y="4868192"/>
                <a:chExt cx="5043091" cy="720768"/>
              </a:xfrm>
            </p:grpSpPr>
            <p:sp>
              <p:nvSpPr>
                <p:cNvPr id="40"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41" name="AutoShape 202"/>
                <p:cNvSpPr>
                  <a:spLocks noChangeArrowheads="1"/>
                </p:cNvSpPr>
                <p:nvPr/>
              </p:nvSpPr>
              <p:spPr bwMode="auto">
                <a:xfrm>
                  <a:off x="2762714" y="4983921"/>
                  <a:ext cx="4603537" cy="491340"/>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4"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1"/>
            <p:cNvGrpSpPr/>
            <p:nvPr/>
          </p:nvGrpSpPr>
          <p:grpSpPr bwMode="auto">
            <a:xfrm>
              <a:off x="1029300" y="5045322"/>
              <a:ext cx="635025" cy="637257"/>
              <a:chOff x="1098627" y="4776118"/>
              <a:chExt cx="903287" cy="906462"/>
            </a:xfrm>
          </p:grpSpPr>
          <p:sp>
            <p:nvSpPr>
              <p:cNvPr id="36"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37"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p:cNvSpPr txBox="1">
            <a:spLocks noChangeArrowheads="1"/>
          </p:cNvSpPr>
          <p:nvPr/>
        </p:nvSpPr>
        <p:spPr bwMode="auto">
          <a:xfrm>
            <a:off x="1326227" y="4694197"/>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3.2.7</a:t>
            </a:r>
            <a:endParaRPr lang="zh-CN" altLang="en-US" dirty="0"/>
          </a:p>
        </p:txBody>
      </p:sp>
      <p:sp>
        <p:nvSpPr>
          <p:cNvPr id="43" name="TextBox 168">
            <a:hlinkClick r:id="rId2" action="ppaction://hlinksldjump"/>
          </p:cNvPr>
          <p:cNvSpPr txBox="1">
            <a:spLocks noChangeArrowheads="1"/>
          </p:cNvSpPr>
          <p:nvPr/>
        </p:nvSpPr>
        <p:spPr bwMode="auto">
          <a:xfrm>
            <a:off x="3531870" y="4679654"/>
            <a:ext cx="42209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Linux</a:t>
            </a:r>
            <a:r>
              <a:rPr lang="zh-CN" altLang="en-US" dirty="0">
                <a:latin typeface="微软雅黑" panose="020B0503020204020204" pitchFamily="34" charset="-122"/>
                <a:ea typeface="微软雅黑" panose="020B0503020204020204" pitchFamily="34" charset="-122"/>
              </a:rPr>
              <a:t>守护进程</a:t>
            </a:r>
            <a:endParaRPr lang="zh-CN" altLang="en-US" dirty="0">
              <a:latin typeface="微软雅黑" panose="020B0503020204020204" pitchFamily="34" charset="-122"/>
              <a:ea typeface="微软雅黑" panose="020B0503020204020204" pitchFamily="34" charset="-122"/>
            </a:endParaRPr>
          </a:p>
        </p:txBody>
      </p:sp>
      <p:grpSp>
        <p:nvGrpSpPr>
          <p:cNvPr id="44" name="组合 153"/>
          <p:cNvGrpSpPr/>
          <p:nvPr/>
        </p:nvGrpSpPr>
        <p:grpSpPr bwMode="auto">
          <a:xfrm>
            <a:off x="1402594" y="5453766"/>
            <a:ext cx="6535740" cy="652952"/>
            <a:chOff x="1029300" y="5045322"/>
            <a:chExt cx="6535226" cy="652058"/>
          </a:xfrm>
        </p:grpSpPr>
        <p:grpSp>
          <p:nvGrpSpPr>
            <p:cNvPr id="45" name="组合 219"/>
            <p:cNvGrpSpPr/>
            <p:nvPr/>
          </p:nvGrpSpPr>
          <p:grpSpPr bwMode="auto">
            <a:xfrm>
              <a:off x="2521434" y="5045322"/>
              <a:ext cx="5043092" cy="652058"/>
              <a:chOff x="2521434" y="4924675"/>
              <a:chExt cx="5043092" cy="769652"/>
            </a:xfrm>
          </p:grpSpPr>
          <p:sp>
            <p:nvSpPr>
              <p:cNvPr id="4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7" name="组合 225"/>
              <p:cNvGrpSpPr/>
              <p:nvPr/>
            </p:nvGrpSpPr>
            <p:grpSpPr bwMode="auto">
              <a:xfrm>
                <a:off x="2521434" y="4924675"/>
                <a:ext cx="5043091" cy="664285"/>
                <a:chOff x="2521434" y="4868192"/>
                <a:chExt cx="5043091" cy="720768"/>
              </a:xfrm>
            </p:grpSpPr>
            <p:sp>
              <p:nvSpPr>
                <p:cNvPr id="4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49" name="AutoShape 202"/>
                <p:cNvSpPr>
                  <a:spLocks noChangeArrowheads="1"/>
                </p:cNvSpPr>
                <p:nvPr/>
              </p:nvSpPr>
              <p:spPr bwMode="auto">
                <a:xfrm>
                  <a:off x="2762714" y="4983921"/>
                  <a:ext cx="4603537" cy="491340"/>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50"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51" name="组合 221"/>
            <p:cNvGrpSpPr/>
            <p:nvPr/>
          </p:nvGrpSpPr>
          <p:grpSpPr bwMode="auto">
            <a:xfrm>
              <a:off x="1029300" y="5045322"/>
              <a:ext cx="635025" cy="637257"/>
              <a:chOff x="1098627" y="4776118"/>
              <a:chExt cx="903287" cy="906462"/>
            </a:xfrm>
          </p:grpSpPr>
          <p:sp>
            <p:nvSpPr>
              <p:cNvPr id="52"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53"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54" name="TextBox 163"/>
          <p:cNvSpPr txBox="1">
            <a:spLocks noChangeArrowheads="1"/>
          </p:cNvSpPr>
          <p:nvPr/>
        </p:nvSpPr>
        <p:spPr bwMode="auto">
          <a:xfrm>
            <a:off x="1354773" y="5571715"/>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3.2.8</a:t>
            </a:r>
            <a:endParaRPr lang="zh-CN" altLang="en-US" dirty="0"/>
          </a:p>
        </p:txBody>
      </p:sp>
      <p:sp>
        <p:nvSpPr>
          <p:cNvPr id="55" name="TextBox 168">
            <a:hlinkClick r:id="rId2" action="ppaction://hlinksldjump"/>
          </p:cNvPr>
          <p:cNvSpPr txBox="1">
            <a:spLocks noChangeArrowheads="1"/>
          </p:cNvSpPr>
          <p:nvPr/>
        </p:nvSpPr>
        <p:spPr bwMode="auto">
          <a:xfrm>
            <a:off x="3560416" y="5557172"/>
            <a:ext cx="28884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系统日志</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679055" y="1223863"/>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22575" y="1521161"/>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348148" y="2816796"/>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975" y="1712595"/>
            <a:ext cx="595249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3.1  </a:t>
            </a:r>
            <a:r>
              <a:rPr lang="zh-CN" altLang="en-US" sz="2800" b="1" dirty="0"/>
              <a:t>进程的基本概念</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p:cNvSpPr txBox="1">
            <a:spLocks noChangeArrowheads="1"/>
          </p:cNvSpPr>
          <p:nvPr/>
        </p:nvSpPr>
        <p:spPr bwMode="auto">
          <a:xfrm>
            <a:off x="1307945" y="2952277"/>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3.1.1</a:t>
            </a:r>
            <a:endParaRPr lang="zh-CN" altLang="en-US" dirty="0"/>
          </a:p>
        </p:txBody>
      </p:sp>
      <p:sp>
        <p:nvSpPr>
          <p:cNvPr id="16" name="TextBox 168">
            <a:hlinkClick r:id="rId1" action="ppaction://hlinksldjump"/>
          </p:cNvPr>
          <p:cNvSpPr txBox="1">
            <a:spLocks noChangeArrowheads="1"/>
          </p:cNvSpPr>
          <p:nvPr/>
        </p:nvSpPr>
        <p:spPr bwMode="auto">
          <a:xfrm>
            <a:off x="3493770" y="2915767"/>
            <a:ext cx="15157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多任务机制</a:t>
            </a:r>
            <a:endParaRPr lang="zh-CN" altLang="en-US"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05745" y="2059492"/>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rId2" action="ppaction://hlinksldjump"/>
          </p:cNvPr>
          <p:cNvSpPr/>
          <p:nvPr/>
        </p:nvSpPr>
        <p:spPr bwMode="auto">
          <a:xfrm>
            <a:off x="1078782" y="2091226"/>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rId2" action="ppaction://hlinksldjump"/>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72007" y="2038262"/>
            <a:ext cx="376076" cy="374830"/>
          </a:xfrm>
          <a:prstGeom prst="rect">
            <a:avLst/>
          </a:prstGeom>
          <a:noFill/>
          <a:ln>
            <a:noFill/>
          </a:ln>
        </p:spPr>
      </p:pic>
      <p:grpSp>
        <p:nvGrpSpPr>
          <p:cNvPr id="20" name="组合 153"/>
          <p:cNvGrpSpPr/>
          <p:nvPr/>
        </p:nvGrpSpPr>
        <p:grpSpPr bwMode="auto">
          <a:xfrm>
            <a:off x="1369144" y="3501008"/>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321323" y="3618957"/>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3.1.2</a:t>
            </a:r>
            <a:endParaRPr lang="zh-CN" altLang="en-US" dirty="0"/>
          </a:p>
        </p:txBody>
      </p:sp>
      <p:sp>
        <p:nvSpPr>
          <p:cNvPr id="31" name="TextBox 168">
            <a:hlinkClick r:id="rId2" action="ppaction://hlinksldjump"/>
          </p:cNvPr>
          <p:cNvSpPr txBox="1">
            <a:spLocks noChangeArrowheads="1"/>
          </p:cNvSpPr>
          <p:nvPr/>
        </p:nvSpPr>
        <p:spPr bwMode="auto">
          <a:xfrm>
            <a:off x="3526790" y="3604232"/>
            <a:ext cx="20504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进程与程序</a:t>
            </a:r>
            <a:endParaRPr lang="zh-CN" altLang="en-US" dirty="0">
              <a:latin typeface="微软雅黑" panose="020B0503020204020204" pitchFamily="34" charset="-122"/>
              <a:ea typeface="微软雅黑" panose="020B0503020204020204" pitchFamily="34" charset="-122"/>
            </a:endParaRPr>
          </a:p>
        </p:txBody>
      </p:sp>
      <p:grpSp>
        <p:nvGrpSpPr>
          <p:cNvPr id="32" name="组合 153"/>
          <p:cNvGrpSpPr/>
          <p:nvPr/>
        </p:nvGrpSpPr>
        <p:grpSpPr bwMode="auto">
          <a:xfrm>
            <a:off x="1374048" y="4216208"/>
            <a:ext cx="6535740" cy="652952"/>
            <a:chOff x="1029300" y="5045322"/>
            <a:chExt cx="6535226" cy="652058"/>
          </a:xfrm>
        </p:grpSpPr>
        <p:grpSp>
          <p:nvGrpSpPr>
            <p:cNvPr id="33" name="组合 219"/>
            <p:cNvGrpSpPr/>
            <p:nvPr/>
          </p:nvGrpSpPr>
          <p:grpSpPr bwMode="auto">
            <a:xfrm>
              <a:off x="2521434" y="5045322"/>
              <a:ext cx="5043092" cy="652058"/>
              <a:chOff x="2521434" y="4924675"/>
              <a:chExt cx="5043092" cy="769652"/>
            </a:xfrm>
          </p:grpSpPr>
          <p:sp>
            <p:nvSpPr>
              <p:cNvPr id="38"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5"/>
              <p:cNvGrpSpPr/>
              <p:nvPr/>
            </p:nvGrpSpPr>
            <p:grpSpPr bwMode="auto">
              <a:xfrm>
                <a:off x="2521434" y="4924675"/>
                <a:ext cx="5043091" cy="664285"/>
                <a:chOff x="2521434" y="4868192"/>
                <a:chExt cx="5043091" cy="720768"/>
              </a:xfrm>
            </p:grpSpPr>
            <p:sp>
              <p:nvSpPr>
                <p:cNvPr id="40"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41" name="AutoShape 202"/>
                <p:cNvSpPr>
                  <a:spLocks noChangeArrowheads="1"/>
                </p:cNvSpPr>
                <p:nvPr/>
              </p:nvSpPr>
              <p:spPr bwMode="auto">
                <a:xfrm>
                  <a:off x="2762714" y="4983921"/>
                  <a:ext cx="4603537" cy="491340"/>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4"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1"/>
            <p:cNvGrpSpPr/>
            <p:nvPr/>
          </p:nvGrpSpPr>
          <p:grpSpPr bwMode="auto">
            <a:xfrm>
              <a:off x="1029300" y="5045322"/>
              <a:ext cx="635025" cy="637257"/>
              <a:chOff x="1098627" y="4776118"/>
              <a:chExt cx="903287" cy="906462"/>
            </a:xfrm>
          </p:grpSpPr>
          <p:sp>
            <p:nvSpPr>
              <p:cNvPr id="36"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37"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p:cNvSpPr txBox="1">
            <a:spLocks noChangeArrowheads="1"/>
          </p:cNvSpPr>
          <p:nvPr/>
        </p:nvSpPr>
        <p:spPr bwMode="auto">
          <a:xfrm>
            <a:off x="1326227" y="4334157"/>
            <a:ext cx="7921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3.1.3</a:t>
            </a:r>
            <a:endParaRPr lang="zh-CN" altLang="en-US" dirty="0"/>
          </a:p>
        </p:txBody>
      </p:sp>
      <p:sp>
        <p:nvSpPr>
          <p:cNvPr id="43" name="TextBox 168">
            <a:hlinkClick r:id="rId2" action="ppaction://hlinksldjump"/>
          </p:cNvPr>
          <p:cNvSpPr txBox="1">
            <a:spLocks noChangeArrowheads="1"/>
          </p:cNvSpPr>
          <p:nvPr/>
        </p:nvSpPr>
        <p:spPr bwMode="auto">
          <a:xfrm>
            <a:off x="3531870" y="4319614"/>
            <a:ext cx="42209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进程的状态</a:t>
            </a:r>
            <a:endParaRPr lang="zh-CN" altLang="en-US" dirty="0">
              <a:latin typeface="微软雅黑" panose="020B0503020204020204" pitchFamily="34" charset="-122"/>
              <a:ea typeface="微软雅黑" panose="020B0503020204020204" pitchFamily="34" charset="-122"/>
            </a:endParaRPr>
          </a:p>
        </p:txBody>
      </p:sp>
      <p:grpSp>
        <p:nvGrpSpPr>
          <p:cNvPr id="44" name="组合 153"/>
          <p:cNvGrpSpPr/>
          <p:nvPr/>
        </p:nvGrpSpPr>
        <p:grpSpPr bwMode="auto">
          <a:xfrm>
            <a:off x="1369144" y="4941144"/>
            <a:ext cx="6535740" cy="652952"/>
            <a:chOff x="1029300" y="5045322"/>
            <a:chExt cx="6535226" cy="652058"/>
          </a:xfrm>
        </p:grpSpPr>
        <p:grpSp>
          <p:nvGrpSpPr>
            <p:cNvPr id="45" name="组合 219"/>
            <p:cNvGrpSpPr/>
            <p:nvPr/>
          </p:nvGrpSpPr>
          <p:grpSpPr bwMode="auto">
            <a:xfrm>
              <a:off x="2521434" y="5045322"/>
              <a:ext cx="5043092" cy="652058"/>
              <a:chOff x="2521434" y="4924675"/>
              <a:chExt cx="5043092" cy="769652"/>
            </a:xfrm>
          </p:grpSpPr>
          <p:sp>
            <p:nvSpPr>
              <p:cNvPr id="50"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51" name="组合 225"/>
              <p:cNvGrpSpPr/>
              <p:nvPr/>
            </p:nvGrpSpPr>
            <p:grpSpPr bwMode="auto">
              <a:xfrm>
                <a:off x="2521434" y="4924675"/>
                <a:ext cx="5043091" cy="664285"/>
                <a:chOff x="2521434" y="4868192"/>
                <a:chExt cx="5043091" cy="720768"/>
              </a:xfrm>
            </p:grpSpPr>
            <p:sp>
              <p:nvSpPr>
                <p:cNvPr id="52"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53"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6"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7" name="组合 221"/>
            <p:cNvGrpSpPr/>
            <p:nvPr/>
          </p:nvGrpSpPr>
          <p:grpSpPr bwMode="auto">
            <a:xfrm>
              <a:off x="1029300" y="5045322"/>
              <a:ext cx="635025" cy="637257"/>
              <a:chOff x="1098627" y="4776118"/>
              <a:chExt cx="903287" cy="906462"/>
            </a:xfrm>
          </p:grpSpPr>
          <p:sp>
            <p:nvSpPr>
              <p:cNvPr id="4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4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54" name="TextBox 163"/>
          <p:cNvSpPr txBox="1">
            <a:spLocks noChangeArrowheads="1"/>
          </p:cNvSpPr>
          <p:nvPr/>
        </p:nvSpPr>
        <p:spPr bwMode="auto">
          <a:xfrm>
            <a:off x="1321323" y="5059093"/>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3.1.4</a:t>
            </a:r>
            <a:endParaRPr lang="zh-CN" altLang="en-US" dirty="0"/>
          </a:p>
        </p:txBody>
      </p:sp>
      <p:sp>
        <p:nvSpPr>
          <p:cNvPr id="55" name="TextBox 168">
            <a:hlinkClick r:id="rId2" action="ppaction://hlinksldjump"/>
          </p:cNvPr>
          <p:cNvSpPr txBox="1">
            <a:spLocks noChangeArrowheads="1"/>
          </p:cNvSpPr>
          <p:nvPr/>
        </p:nvSpPr>
        <p:spPr bwMode="auto">
          <a:xfrm>
            <a:off x="3526790" y="5044368"/>
            <a:ext cx="20504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进程组与会话组</a:t>
            </a:r>
            <a:endParaRPr lang="zh-CN" altLang="en-US" dirty="0">
              <a:latin typeface="微软雅黑" panose="020B0503020204020204" pitchFamily="34" charset="-122"/>
              <a:ea typeface="微软雅黑" panose="020B0503020204020204" pitchFamily="34" charset="-122"/>
            </a:endParaRPr>
          </a:p>
        </p:txBody>
      </p:sp>
      <p:grpSp>
        <p:nvGrpSpPr>
          <p:cNvPr id="56" name="组合 153"/>
          <p:cNvGrpSpPr/>
          <p:nvPr/>
        </p:nvGrpSpPr>
        <p:grpSpPr bwMode="auto">
          <a:xfrm>
            <a:off x="1374048" y="5656344"/>
            <a:ext cx="6535740" cy="652952"/>
            <a:chOff x="1029300" y="5045322"/>
            <a:chExt cx="6535226" cy="652058"/>
          </a:xfrm>
        </p:grpSpPr>
        <p:grpSp>
          <p:nvGrpSpPr>
            <p:cNvPr id="57" name="组合 219"/>
            <p:cNvGrpSpPr/>
            <p:nvPr/>
          </p:nvGrpSpPr>
          <p:grpSpPr bwMode="auto">
            <a:xfrm>
              <a:off x="2521434" y="5045322"/>
              <a:ext cx="5043092" cy="652058"/>
              <a:chOff x="2521434" y="4924675"/>
              <a:chExt cx="5043092" cy="769652"/>
            </a:xfrm>
          </p:grpSpPr>
          <p:sp>
            <p:nvSpPr>
              <p:cNvPr id="62"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63" name="组合 225"/>
              <p:cNvGrpSpPr/>
              <p:nvPr/>
            </p:nvGrpSpPr>
            <p:grpSpPr bwMode="auto">
              <a:xfrm>
                <a:off x="2521434" y="4924675"/>
                <a:ext cx="5043091" cy="664285"/>
                <a:chOff x="2521434" y="4868192"/>
                <a:chExt cx="5043091" cy="720768"/>
              </a:xfrm>
            </p:grpSpPr>
            <p:sp>
              <p:nvSpPr>
                <p:cNvPr id="64"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65" name="AutoShape 202"/>
                <p:cNvSpPr>
                  <a:spLocks noChangeArrowheads="1"/>
                </p:cNvSpPr>
                <p:nvPr/>
              </p:nvSpPr>
              <p:spPr bwMode="auto">
                <a:xfrm>
                  <a:off x="2762714" y="4983921"/>
                  <a:ext cx="4603537" cy="491340"/>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58"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59" name="组合 221"/>
            <p:cNvGrpSpPr/>
            <p:nvPr/>
          </p:nvGrpSpPr>
          <p:grpSpPr bwMode="auto">
            <a:xfrm>
              <a:off x="1029300" y="5045322"/>
              <a:ext cx="635025" cy="637257"/>
              <a:chOff x="1098627" y="4776118"/>
              <a:chExt cx="903287" cy="906462"/>
            </a:xfrm>
          </p:grpSpPr>
          <p:sp>
            <p:nvSpPr>
              <p:cNvPr id="60"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61"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6" name="TextBox 163"/>
          <p:cNvSpPr txBox="1">
            <a:spLocks noChangeArrowheads="1"/>
          </p:cNvSpPr>
          <p:nvPr/>
        </p:nvSpPr>
        <p:spPr bwMode="auto">
          <a:xfrm>
            <a:off x="1326227" y="5774293"/>
            <a:ext cx="7921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3.1.5</a:t>
            </a:r>
            <a:endParaRPr lang="zh-CN" altLang="en-US" dirty="0"/>
          </a:p>
        </p:txBody>
      </p:sp>
      <p:sp>
        <p:nvSpPr>
          <p:cNvPr id="67" name="TextBox 168">
            <a:hlinkClick r:id="rId2" action="ppaction://hlinksldjump"/>
          </p:cNvPr>
          <p:cNvSpPr txBox="1">
            <a:spLocks noChangeArrowheads="1"/>
          </p:cNvSpPr>
          <p:nvPr/>
        </p:nvSpPr>
        <p:spPr bwMode="auto">
          <a:xfrm>
            <a:off x="3531870" y="5759750"/>
            <a:ext cx="42209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进程的优先级</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3.2.1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进程的创建</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87588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fork()</a:t>
            </a:r>
            <a:r>
              <a:rPr lang="zh-CN" altLang="zh-CN" dirty="0">
                <a:latin typeface="微软雅黑" panose="020B0503020204020204" pitchFamily="34" charset="-122"/>
                <a:ea typeface="微软雅黑" panose="020B0503020204020204" pitchFamily="34" charset="-122"/>
              </a:rPr>
              <a:t>函数用于在已有的进程中再创建一个新的进程。这个被创建的新进程被视为子进程，而调用进程成为其父进程。</a:t>
            </a:r>
            <a:endParaRPr lang="zh-CN" altLang="zh-CN" dirty="0">
              <a:latin typeface="微软雅黑" panose="020B0503020204020204" pitchFamily="34" charset="-122"/>
              <a:ea typeface="微软雅黑" panose="020B0503020204020204" pitchFamily="34" charset="-122"/>
            </a:endParaRPr>
          </a:p>
        </p:txBody>
      </p:sp>
      <p:sp>
        <p:nvSpPr>
          <p:cNvPr id="2" name="矩形 1"/>
          <p:cNvSpPr/>
          <p:nvPr/>
        </p:nvSpPr>
        <p:spPr>
          <a:xfrm>
            <a:off x="827584" y="2782669"/>
            <a:ext cx="5904656" cy="523220"/>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unistd.h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4290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pid_t</a:t>
            </a:r>
            <a:r>
              <a:rPr lang="en-US" altLang="zh-CN" sz="1400" kern="100" dirty="0">
                <a:solidFill>
                  <a:srgbClr val="000000"/>
                </a:solidFill>
                <a:latin typeface="Courier New" panose="02070309020205020404" pitchFamily="49" charset="0"/>
                <a:cs typeface="Times New Roman" panose="02020603050405020304" pitchFamily="18" charset="0"/>
              </a:rPr>
              <a:t> fork(void);</a:t>
            </a:r>
            <a:endParaRPr lang="zh-CN" altLang="zh-CN" sz="1400" kern="100" dirty="0">
              <a:latin typeface="Courier New" panose="02070309020205020404" pitchFamily="49" charset="0"/>
              <a:cs typeface="Times New Roman" panose="02020603050405020304" pitchFamily="18" charset="0"/>
            </a:endParaRPr>
          </a:p>
        </p:txBody>
      </p:sp>
      <p:sp>
        <p:nvSpPr>
          <p:cNvPr id="7" name="矩形 6"/>
          <p:cNvSpPr/>
          <p:nvPr/>
        </p:nvSpPr>
        <p:spPr>
          <a:xfrm>
            <a:off x="-11642" y="3339427"/>
            <a:ext cx="9150350" cy="253787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官方手册解释了</a:t>
            </a:r>
            <a:r>
              <a:rPr lang="en-US" altLang="zh-CN" dirty="0">
                <a:latin typeface="微软雅黑" panose="020B0503020204020204" pitchFamily="34" charset="-122"/>
                <a:ea typeface="微软雅黑" panose="020B0503020204020204" pitchFamily="34" charset="-122"/>
              </a:rPr>
              <a:t>fork()</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创建新进程的方式，子进程被创建是通过对父进程进行复制得来的。即子进程是父进程的复制品。在上一节中，已经介绍了，进程都会有属于自己的虚拟地址空间，用以保存进程的各种信息（详见</a:t>
            </a:r>
            <a:r>
              <a:rPr lang="en-US" altLang="zh-CN" dirty="0">
                <a:latin typeface="微软雅黑" panose="020B0503020204020204" pitchFamily="34" charset="-122"/>
                <a:ea typeface="微软雅黑" panose="020B0503020204020204" pitchFamily="34" charset="-122"/>
              </a:rPr>
              <a:t>3.1.9</a:t>
            </a:r>
            <a:r>
              <a:rPr lang="zh-CN" altLang="zh-CN" dirty="0">
                <a:latin typeface="微软雅黑" panose="020B0503020204020204" pitchFamily="34" charset="-122"/>
                <a:ea typeface="微软雅黑" panose="020B0503020204020204" pitchFamily="34" charset="-122"/>
              </a:rPr>
              <a:t>节）。因此，子进程对父进程的复制，实质上来讲，是复制了父进程的整个地址空间。其中包括了进程的上下文、代码段、进程堆栈、内存信息、文件描述符、信号处理函数等</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而子进程所独有的只有它的进程号、资源使用、计时器等。</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2" grpId="0" animBg="1"/>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3.2.1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进程的创建</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260199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需要读者注意的是，子进程虽然复制了父进程的所使用的地址空间，但子进程创建成功之后，子进程所访问的虚拟地址空间一定是属于自己的，而非与父进程共享此空间。其本质是父子进程映射到不同物理地址空间。</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因为子进程是是对父进程的精准复制，所以父子进程的程序代码段是一样的。因此需要某一种方式来区分父子进程。否则，父子进程执行的代码是一致的，创建子进程没有任何意义。</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3.2.1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进程的创建</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432663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那么区分父子进程，保证的父子执行的代码段不相同，是通过</a:t>
            </a:r>
            <a:r>
              <a:rPr lang="en-US" altLang="zh-CN" dirty="0">
                <a:latin typeface="微软雅黑" panose="020B0503020204020204" pitchFamily="34" charset="-122"/>
                <a:ea typeface="微软雅黑" panose="020B0503020204020204" pitchFamily="34" charset="-122"/>
              </a:rPr>
              <a:t>fork()</a:t>
            </a:r>
            <a:r>
              <a:rPr lang="zh-CN" altLang="zh-CN" dirty="0">
                <a:latin typeface="微软雅黑" panose="020B0503020204020204" pitchFamily="34" charset="-122"/>
                <a:ea typeface="微软雅黑" panose="020B0503020204020204" pitchFamily="34" charset="-122"/>
              </a:rPr>
              <a:t>函数返回值来判定的。</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官方手册对函数的返回值解释为</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子进程通过对父进程的精准复制产生，</a:t>
            </a:r>
            <a:r>
              <a:rPr lang="en-US" altLang="zh-CN" dirty="0">
                <a:latin typeface="微软雅黑" panose="020B0503020204020204" pitchFamily="34" charset="-122"/>
                <a:ea typeface="微软雅黑" panose="020B0503020204020204" pitchFamily="34" charset="-122"/>
              </a:rPr>
              <a:t>fork()</a:t>
            </a:r>
            <a:r>
              <a:rPr lang="zh-CN" altLang="zh-CN" dirty="0">
                <a:latin typeface="微软雅黑" panose="020B0503020204020204" pitchFamily="34" charset="-122"/>
                <a:ea typeface="微软雅黑" panose="020B0503020204020204" pitchFamily="34" charset="-122"/>
              </a:rPr>
              <a:t>函数如果执行失败，父进程得到返回值为</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；如果执行成功，在子进程中得到一个值为</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，在父进程中得到一个值为子进程的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（一定大于</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的整数）。一定注意的是，</a:t>
            </a:r>
            <a:r>
              <a:rPr lang="en-US" altLang="zh-CN" dirty="0">
                <a:latin typeface="微软雅黑" panose="020B0503020204020204" pitchFamily="34" charset="-122"/>
                <a:ea typeface="微软雅黑" panose="020B0503020204020204" pitchFamily="34" charset="-122"/>
              </a:rPr>
              <a:t>fork()</a:t>
            </a:r>
            <a:r>
              <a:rPr lang="zh-CN" altLang="zh-CN" dirty="0">
                <a:latin typeface="微软雅黑" panose="020B0503020204020204" pitchFamily="34" charset="-122"/>
                <a:ea typeface="微软雅黑" panose="020B0503020204020204" pitchFamily="34" charset="-122"/>
              </a:rPr>
              <a:t>函数不是在父进程中得到两个返回值，而是父子进程分别得到</a:t>
            </a:r>
            <a:r>
              <a:rPr lang="en-US" altLang="zh-CN" dirty="0">
                <a:latin typeface="微软雅黑" panose="020B0503020204020204" pitchFamily="34" charset="-122"/>
                <a:ea typeface="微软雅黑" panose="020B0503020204020204" pitchFamily="34" charset="-122"/>
              </a:rPr>
              <a:t>fork()</a:t>
            </a:r>
            <a:r>
              <a:rPr lang="zh-CN" altLang="zh-CN" dirty="0">
                <a:latin typeface="微软雅黑" panose="020B0503020204020204" pitchFamily="34" charset="-122"/>
                <a:ea typeface="微软雅黑" panose="020B0503020204020204" pitchFamily="34" charset="-122"/>
              </a:rPr>
              <a:t>函数返回的一个值。</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关于父子进程的区分，可以通过一个简单的示例进行解释，代码</a:t>
            </a:r>
            <a:r>
              <a:rPr lang="zh-CN" altLang="en-US" dirty="0">
                <a:latin typeface="微软雅黑" panose="020B0503020204020204" pitchFamily="34" charset="-122"/>
                <a:ea typeface="微软雅黑" panose="020B0503020204020204" pitchFamily="34" charset="-122"/>
              </a:rPr>
              <a:t>参见教材</a:t>
            </a:r>
            <a:r>
              <a:rPr lang="zh-CN" altLang="zh-CN"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3-1</a:t>
            </a:r>
            <a:r>
              <a:rPr lang="zh-CN"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注意一个函数不可能在一个进程中返回两个值，因此两句输出打印不是出自于一个进程。根据之前的描述，创建子进程成功，则子进程获得一个返回值为</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，父进程获得返回值为子进程的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（大于</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3.2.1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进程的创建</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362387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因此上述代码应该被这样解读：</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）程序在执行</a:t>
            </a:r>
            <a:r>
              <a:rPr lang="en-US" altLang="zh-CN" dirty="0">
                <a:latin typeface="微软雅黑" panose="020B0503020204020204" pitchFamily="34" charset="-122"/>
                <a:ea typeface="微软雅黑" panose="020B0503020204020204" pitchFamily="34" charset="-122"/>
              </a:rPr>
              <a:t>fork</a:t>
            </a:r>
            <a:r>
              <a:rPr lang="zh-CN" altLang="zh-CN" dirty="0">
                <a:latin typeface="微软雅黑" panose="020B0503020204020204" pitchFamily="34" charset="-122"/>
                <a:ea typeface="微软雅黑" panose="020B0503020204020204" pitchFamily="34" charset="-122"/>
              </a:rPr>
              <a:t>函数时，开始创建子进程，子进程开始对父进程进行复制。</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）在变量</a:t>
            </a:r>
            <a:r>
              <a:rPr lang="en-US" altLang="zh-CN" dirty="0">
                <a:latin typeface="微软雅黑" panose="020B0503020204020204" pitchFamily="34" charset="-122"/>
                <a:ea typeface="微软雅黑" panose="020B0503020204020204" pitchFamily="34" charset="-122"/>
              </a:rPr>
              <a:t>pid</a:t>
            </a:r>
            <a:r>
              <a:rPr lang="zh-CN" altLang="zh-CN" dirty="0">
                <a:latin typeface="微软雅黑" panose="020B0503020204020204" pitchFamily="34" charset="-122"/>
                <a:ea typeface="微软雅黑" panose="020B0503020204020204" pitchFamily="34" charset="-122"/>
              </a:rPr>
              <a:t>接收</a:t>
            </a:r>
            <a:r>
              <a:rPr lang="en-US" altLang="zh-CN" dirty="0">
                <a:latin typeface="微软雅黑" panose="020B0503020204020204" pitchFamily="34" charset="-122"/>
                <a:ea typeface="微软雅黑" panose="020B0503020204020204" pitchFamily="34" charset="-122"/>
              </a:rPr>
              <a:t>fork</a:t>
            </a:r>
            <a:r>
              <a:rPr lang="zh-CN" altLang="zh-CN" dirty="0">
                <a:latin typeface="微软雅黑" panose="020B0503020204020204" pitchFamily="34" charset="-122"/>
                <a:ea typeface="微软雅黑" panose="020B0503020204020204" pitchFamily="34" charset="-122"/>
              </a:rPr>
              <a:t>的返回值之前，子进程创建结束。</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）由于子进程几乎复制了父进程的使用地址空间（包括栈区），因此父子进程都有局部变量</a:t>
            </a:r>
            <a:r>
              <a:rPr lang="en-US" altLang="zh-CN" dirty="0">
                <a:latin typeface="微软雅黑" panose="020B0503020204020204" pitchFamily="34" charset="-122"/>
                <a:ea typeface="微软雅黑" panose="020B0503020204020204" pitchFamily="34" charset="-122"/>
              </a:rPr>
              <a:t>pid</a:t>
            </a:r>
            <a:r>
              <a:rPr lang="zh-CN" altLang="zh-CN" dirty="0">
                <a:latin typeface="微软雅黑" panose="020B0503020204020204" pitchFamily="34" charset="-122"/>
                <a:ea typeface="微软雅黑" panose="020B0503020204020204" pitchFamily="34" charset="-122"/>
              </a:rPr>
              <a:t>，子进程的</a:t>
            </a:r>
            <a:r>
              <a:rPr lang="en-US" altLang="zh-CN" dirty="0">
                <a:latin typeface="微软雅黑" panose="020B0503020204020204" pitchFamily="34" charset="-122"/>
                <a:ea typeface="微软雅黑" panose="020B0503020204020204" pitchFamily="34" charset="-122"/>
              </a:rPr>
              <a:t>pid</a:t>
            </a:r>
            <a:r>
              <a:rPr lang="zh-CN" altLang="zh-CN" dirty="0">
                <a:latin typeface="微软雅黑" panose="020B0503020204020204" pitchFamily="34" charset="-122"/>
                <a:ea typeface="微软雅黑" panose="020B0503020204020204" pitchFamily="34" charset="-122"/>
              </a:rPr>
              <a:t>接收到的返回值为</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，而在父进程的</a:t>
            </a:r>
            <a:r>
              <a:rPr lang="en-US" altLang="zh-CN" dirty="0">
                <a:latin typeface="微软雅黑" panose="020B0503020204020204" pitchFamily="34" charset="-122"/>
                <a:ea typeface="微软雅黑" panose="020B0503020204020204" pitchFamily="34" charset="-122"/>
              </a:rPr>
              <a:t>pid</a:t>
            </a:r>
            <a:r>
              <a:rPr lang="zh-CN" altLang="zh-CN" dirty="0">
                <a:latin typeface="微软雅黑" panose="020B0503020204020204" pitchFamily="34" charset="-122"/>
                <a:ea typeface="微软雅黑" panose="020B0503020204020204" pitchFamily="34" charset="-122"/>
              </a:rPr>
              <a:t>接收到返回值是子进程的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号。</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）由于父子进程的变量</a:t>
            </a:r>
            <a:r>
              <a:rPr lang="en-US" altLang="zh-CN" dirty="0">
                <a:latin typeface="微软雅黑" panose="020B0503020204020204" pitchFamily="34" charset="-122"/>
                <a:ea typeface="微软雅黑" panose="020B0503020204020204" pitchFamily="34" charset="-122"/>
              </a:rPr>
              <a:t>pid</a:t>
            </a:r>
            <a:r>
              <a:rPr lang="zh-CN" altLang="zh-CN" dirty="0">
                <a:latin typeface="微软雅黑" panose="020B0503020204020204" pitchFamily="34" charset="-122"/>
                <a:ea typeface="微软雅黑" panose="020B0503020204020204" pitchFamily="34" charset="-122"/>
              </a:rPr>
              <a:t>接收到的值不同。因此，根据代码的分支判断，可以看出父子进程虽然代码相同，但是执行的内容却不同。</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3.2.1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进程的创建</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26005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zh-CN" dirty="0">
                <a:latin typeface="微软雅黑" panose="020B0503020204020204" pitchFamily="34" charset="-122"/>
                <a:ea typeface="微软雅黑" panose="020B0503020204020204" pitchFamily="34" charset="-122"/>
              </a:rPr>
              <a:t>）父进程执行的代码是判断</a:t>
            </a:r>
            <a:r>
              <a:rPr lang="en-US" altLang="zh-CN" dirty="0">
                <a:latin typeface="微软雅黑" panose="020B0503020204020204" pitchFamily="34" charset="-122"/>
                <a:ea typeface="微软雅黑" panose="020B0503020204020204" pitchFamily="34" charset="-122"/>
              </a:rPr>
              <a:t>pid</a:t>
            </a:r>
            <a:r>
              <a:rPr lang="zh-CN" altLang="zh-CN" dirty="0">
                <a:latin typeface="微软雅黑" panose="020B0503020204020204" pitchFamily="34" charset="-122"/>
                <a:ea typeface="微软雅黑" panose="020B0503020204020204" pitchFamily="34" charset="-122"/>
              </a:rPr>
              <a:t>大于</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的部分，以及</a:t>
            </a:r>
            <a:r>
              <a:rPr lang="en-US" altLang="zh-CN" dirty="0">
                <a:latin typeface="微软雅黑" panose="020B0503020204020204" pitchFamily="34" charset="-122"/>
                <a:ea typeface="微软雅黑" panose="020B0503020204020204" pitchFamily="34" charset="-122"/>
              </a:rPr>
              <a:t>fork()</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fork()</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之前所有的执行代码，称为父进程的执行代码区。子进程执行的代码是判断</a:t>
            </a:r>
            <a:r>
              <a:rPr lang="en-US" altLang="zh-CN" dirty="0">
                <a:latin typeface="微软雅黑" panose="020B0503020204020204" pitchFamily="34" charset="-122"/>
                <a:ea typeface="微软雅黑" panose="020B0503020204020204" pitchFamily="34" charset="-122"/>
              </a:rPr>
              <a:t>pid</a:t>
            </a:r>
            <a:r>
              <a:rPr lang="zh-CN" altLang="zh-CN" dirty="0">
                <a:latin typeface="微软雅黑" panose="020B0503020204020204" pitchFamily="34" charset="-122"/>
                <a:ea typeface="微软雅黑" panose="020B0503020204020204" pitchFamily="34" charset="-122"/>
              </a:rPr>
              <a:t>等于</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的部分，称之为子进程的执行代码区。注意，子进程不执行</a:t>
            </a:r>
            <a:r>
              <a:rPr lang="en-US" altLang="zh-CN" dirty="0">
                <a:latin typeface="微软雅黑" panose="020B0503020204020204" pitchFamily="34" charset="-122"/>
                <a:ea typeface="微软雅黑" panose="020B0503020204020204" pitchFamily="34" charset="-122"/>
              </a:rPr>
              <a:t>fork()</a:t>
            </a:r>
            <a:r>
              <a:rPr lang="zh-CN" altLang="zh-CN" dirty="0">
                <a:latin typeface="微软雅黑" panose="020B0503020204020204" pitchFamily="34" charset="-122"/>
                <a:ea typeface="微软雅黑" panose="020B0503020204020204" pitchFamily="34" charset="-122"/>
              </a:rPr>
              <a:t>函数以及</a:t>
            </a:r>
            <a:r>
              <a:rPr lang="en-US" altLang="zh-CN" dirty="0">
                <a:latin typeface="微软雅黑" panose="020B0503020204020204" pitchFamily="34" charset="-122"/>
                <a:ea typeface="微软雅黑" panose="020B0503020204020204" pitchFamily="34" charset="-122"/>
              </a:rPr>
              <a:t>fork()</a:t>
            </a:r>
            <a:r>
              <a:rPr lang="zh-CN" altLang="zh-CN" dirty="0">
                <a:latin typeface="微软雅黑" panose="020B0503020204020204" pitchFamily="34" charset="-122"/>
                <a:ea typeface="微软雅黑" panose="020B0503020204020204" pitchFamily="34" charset="-122"/>
              </a:rPr>
              <a:t>以上所有的执行代码，否则子进程会被无限创建。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为了更加明显可以理解代码的框架，可以输出进程的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来查看。获得进程的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使用</a:t>
            </a:r>
            <a:r>
              <a:rPr lang="en-US" altLang="zh-CN" dirty="0" err="1">
                <a:latin typeface="微软雅黑" panose="020B0503020204020204" pitchFamily="34" charset="-122"/>
                <a:ea typeface="微软雅黑" panose="020B0503020204020204" pitchFamily="34" charset="-122"/>
              </a:rPr>
              <a:t>getpid</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getppid</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函数。</a:t>
            </a:r>
            <a:endParaRPr lang="zh-CN" altLang="zh-CN" dirty="0">
              <a:latin typeface="微软雅黑" panose="020B0503020204020204" pitchFamily="34" charset="-122"/>
              <a:ea typeface="微软雅黑" panose="020B0503020204020204" pitchFamily="34" charset="-122"/>
            </a:endParaRPr>
          </a:p>
        </p:txBody>
      </p:sp>
      <p:sp>
        <p:nvSpPr>
          <p:cNvPr id="2" name="矩形 1"/>
          <p:cNvSpPr/>
          <p:nvPr/>
        </p:nvSpPr>
        <p:spPr>
          <a:xfrm>
            <a:off x="827584" y="4491117"/>
            <a:ext cx="5544616" cy="954107"/>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&lt;sys/</a:t>
            </a:r>
            <a:r>
              <a:rPr lang="en-US" altLang="zh-CN" sz="1400" kern="100" dirty="0" err="1">
                <a:solidFill>
                  <a:srgbClr val="000000"/>
                </a:solidFill>
                <a:latin typeface="Courier New" panose="02070309020205020404" pitchFamily="49" charset="0"/>
                <a:cs typeface="Times New Roman" panose="02020603050405020304" pitchFamily="18" charset="0"/>
              </a:rPr>
              <a:t>types.h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unistd.h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pid_t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getpid</a:t>
            </a:r>
            <a:r>
              <a:rPr lang="en-US" altLang="zh-CN" sz="1400" kern="100" dirty="0">
                <a:solidFill>
                  <a:srgbClr val="000000"/>
                </a:solidFill>
                <a:latin typeface="Courier New" panose="02070309020205020404" pitchFamily="49" charset="0"/>
                <a:cs typeface="Times New Roman" panose="02020603050405020304" pitchFamily="18" charset="0"/>
              </a:rPr>
              <a:t>(void);</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pid_t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getppid</a:t>
            </a:r>
            <a:r>
              <a:rPr lang="en-US" altLang="zh-CN" sz="1400" kern="100" dirty="0">
                <a:solidFill>
                  <a:srgbClr val="000000"/>
                </a:solidFill>
                <a:latin typeface="Courier New" panose="02070309020205020404" pitchFamily="49" charset="0"/>
                <a:cs typeface="Times New Roman" panose="02020603050405020304" pitchFamily="18" charset="0"/>
              </a:rPr>
              <a:t>(void);</a:t>
            </a:r>
            <a:endParaRPr lang="zh-CN" altLang="zh-CN" sz="1400" kern="100" dirty="0">
              <a:latin typeface="Courier New" panose="02070309020205020404" pitchFamily="49" charset="0"/>
              <a:cs typeface="Times New Roman" panose="02020603050405020304" pitchFamily="18" charset="0"/>
            </a:endParaRPr>
          </a:p>
        </p:txBody>
      </p:sp>
      <p:sp>
        <p:nvSpPr>
          <p:cNvPr id="7" name="矩形 6"/>
          <p:cNvSpPr/>
          <p:nvPr/>
        </p:nvSpPr>
        <p:spPr>
          <a:xfrm>
            <a:off x="-6350" y="5462571"/>
            <a:ext cx="9150350" cy="94000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getpid</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用于获得调用（自身）进程的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getppid</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用于获得调用进程的父进程的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2" grpId="0" animBg="1"/>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3.2.2 exec</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函数族</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295189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t>3.2.1</a:t>
            </a:r>
            <a:r>
              <a:rPr lang="zh-CN" altLang="zh-CN" dirty="0">
                <a:latin typeface="微软雅黑" panose="020B0503020204020204" pitchFamily="34" charset="-122"/>
                <a:ea typeface="微软雅黑" panose="020B0503020204020204" pitchFamily="34" charset="-122"/>
              </a:rPr>
              <a:t>节介绍了</a:t>
            </a:r>
            <a:r>
              <a:rPr lang="en-US" altLang="zh-CN" dirty="0">
                <a:latin typeface="微软雅黑" panose="020B0503020204020204" pitchFamily="34" charset="-122"/>
                <a:ea typeface="微软雅黑" panose="020B0503020204020204" pitchFamily="34" charset="-122"/>
              </a:rPr>
              <a:t>fork()</a:t>
            </a:r>
            <a:r>
              <a:rPr lang="zh-CN" altLang="zh-CN" dirty="0">
                <a:latin typeface="微软雅黑" panose="020B0503020204020204" pitchFamily="34" charset="-122"/>
                <a:ea typeface="微软雅黑" panose="020B0503020204020204" pitchFamily="34" charset="-122"/>
              </a:rPr>
              <a:t>函数用于创建一个新的进程，新进程被称为子进程</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该子进程几乎复制了父进程的全部内容。通过在子进程执行代码区，添加任务代码，可以让子进程完成其他的任务。而在</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中，有另外一种函数接口，提供了在一个进程中执行另一个进程的方法，可以将其称之为</a:t>
            </a:r>
            <a:r>
              <a:rPr lang="en-US" altLang="zh-CN" dirty="0">
                <a:latin typeface="微软雅黑" panose="020B0503020204020204" pitchFamily="34" charset="-122"/>
                <a:ea typeface="微软雅黑" panose="020B0503020204020204" pitchFamily="34" charset="-122"/>
              </a:rPr>
              <a:t>exec</a:t>
            </a:r>
            <a:r>
              <a:rPr lang="zh-CN" altLang="zh-CN" dirty="0">
                <a:latin typeface="微软雅黑" panose="020B0503020204020204" pitchFamily="34" charset="-122"/>
                <a:ea typeface="微软雅黑" panose="020B0503020204020204" pitchFamily="34" charset="-122"/>
              </a:rPr>
              <a:t>函数族。它可以根据指定的文件名或目录名找到可执行文件，并用它来取代当前进程的数据段、代码段和堆栈段。在执行完之后，当前进程除了进程号外，其他内容都被替换了。这里的可执行文件既可以是二进制文件，也可以是</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下任何可执行的脚本文件。</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3.2.2 exec</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函数族</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266464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中使用</a:t>
            </a:r>
            <a:r>
              <a:rPr lang="en-US" altLang="zh-CN" dirty="0">
                <a:latin typeface="微软雅黑" panose="020B0503020204020204" pitchFamily="34" charset="-122"/>
                <a:ea typeface="微软雅黑" panose="020B0503020204020204" pitchFamily="34" charset="-122"/>
              </a:rPr>
              <a:t>exec</a:t>
            </a:r>
            <a:r>
              <a:rPr lang="zh-CN" altLang="zh-CN" dirty="0">
                <a:latin typeface="微软雅黑" panose="020B0503020204020204" pitchFamily="34" charset="-122"/>
                <a:ea typeface="微软雅黑" panose="020B0503020204020204" pitchFamily="34" charset="-122"/>
              </a:rPr>
              <a:t>函数族主要有两种情况。</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）当进程将不能在系统中发挥更多的作用时，就可以调用</a:t>
            </a:r>
            <a:r>
              <a:rPr lang="en-US" altLang="zh-CN" dirty="0">
                <a:latin typeface="微软雅黑" panose="020B0503020204020204" pitchFamily="34" charset="-122"/>
                <a:ea typeface="微软雅黑" panose="020B0503020204020204" pitchFamily="34" charset="-122"/>
              </a:rPr>
              <a:t>exec</a:t>
            </a:r>
            <a:r>
              <a:rPr lang="zh-CN" altLang="zh-CN" dirty="0">
                <a:latin typeface="微软雅黑" panose="020B0503020204020204" pitchFamily="34" charset="-122"/>
                <a:ea typeface="微软雅黑" panose="020B0503020204020204" pitchFamily="34" charset="-122"/>
              </a:rPr>
              <a:t>函数族中的任一一个函数取代当前进程完成后续的工作。</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）如果一个进程想执行另一个程序，那么它可以调用</a:t>
            </a:r>
            <a:r>
              <a:rPr lang="en-US" altLang="zh-CN" dirty="0">
                <a:latin typeface="微软雅黑" panose="020B0503020204020204" pitchFamily="34" charset="-122"/>
                <a:ea typeface="微软雅黑" panose="020B0503020204020204" pitchFamily="34" charset="-122"/>
              </a:rPr>
              <a:t>fork()</a:t>
            </a:r>
            <a:r>
              <a:rPr lang="zh-CN" altLang="zh-CN" dirty="0">
                <a:latin typeface="微软雅黑" panose="020B0503020204020204" pitchFamily="34" charset="-122"/>
                <a:ea typeface="微软雅黑" panose="020B0503020204020204" pitchFamily="34" charset="-122"/>
              </a:rPr>
              <a:t>函数新建一个进程，然后调用</a:t>
            </a:r>
            <a:r>
              <a:rPr lang="en-US" altLang="zh-CN" dirty="0">
                <a:latin typeface="微软雅黑" panose="020B0503020204020204" pitchFamily="34" charset="-122"/>
                <a:ea typeface="微软雅黑" panose="020B0503020204020204" pitchFamily="34" charset="-122"/>
              </a:rPr>
              <a:t>exec</a:t>
            </a:r>
            <a:r>
              <a:rPr lang="zh-CN" altLang="zh-CN" dirty="0">
                <a:latin typeface="微软雅黑" panose="020B0503020204020204" pitchFamily="34" charset="-122"/>
                <a:ea typeface="微软雅黑" panose="020B0503020204020204" pitchFamily="34" charset="-122"/>
              </a:rPr>
              <a:t>函数族中的任意一个函数，这样看起来就像通过执行应用程序而产生一个新进程（这种情况非常普遍）。</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3.2.2 exec</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函数族</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46038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exec</a:t>
            </a:r>
            <a:r>
              <a:rPr lang="zh-CN" altLang="zh-CN" dirty="0">
                <a:latin typeface="微软雅黑" panose="020B0503020204020204" pitchFamily="34" charset="-122"/>
                <a:ea typeface="微软雅黑" panose="020B0503020204020204" pitchFamily="34" charset="-122"/>
              </a:rPr>
              <a:t>函数族原型如下。</a:t>
            </a:r>
            <a:endParaRPr lang="zh-CN" altLang="zh-CN" dirty="0">
              <a:latin typeface="微软雅黑" panose="020B0503020204020204" pitchFamily="34" charset="-122"/>
              <a:ea typeface="微软雅黑" panose="020B0503020204020204" pitchFamily="34" charset="-122"/>
            </a:endParaRPr>
          </a:p>
        </p:txBody>
      </p:sp>
      <p:sp>
        <p:nvSpPr>
          <p:cNvPr id="2" name="矩形 1"/>
          <p:cNvSpPr/>
          <p:nvPr/>
        </p:nvSpPr>
        <p:spPr>
          <a:xfrm>
            <a:off x="827584" y="2333632"/>
            <a:ext cx="6192688" cy="2246769"/>
          </a:xfrm>
          <a:prstGeom prst="rect">
            <a:avLst/>
          </a:prstGeom>
          <a:ln w="6350">
            <a:solidFill>
              <a:schemeClr val="tx1"/>
            </a:solidFill>
          </a:ln>
        </p:spPr>
        <p:txBody>
          <a:bodyPr wrap="square">
            <a:spAutoFit/>
          </a:bodyPr>
          <a:lstStyle/>
          <a:p>
            <a:pPr indent="2286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unistd.h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extern char **environ;</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execl</a:t>
            </a:r>
            <a:r>
              <a:rPr lang="en-US" altLang="zh-CN" sz="1400" kern="100" dirty="0">
                <a:solidFill>
                  <a:srgbClr val="000000"/>
                </a:solidFill>
                <a:latin typeface="Courier New" panose="02070309020205020404" pitchFamily="49" charset="0"/>
                <a:cs typeface="Times New Roman" panose="02020603050405020304" pitchFamily="18" charset="0"/>
              </a:rPr>
              <a:t>(const char *path, const char *</a:t>
            </a:r>
            <a:r>
              <a:rPr lang="en-US" altLang="zh-CN" sz="1400" kern="100" dirty="0" err="1">
                <a:solidFill>
                  <a:srgbClr val="000000"/>
                </a:solidFill>
                <a:latin typeface="Courier New" panose="02070309020205020404" pitchFamily="49" charset="0"/>
                <a:cs typeface="Times New Roman" panose="02020603050405020304" pitchFamily="18" charset="0"/>
              </a:rPr>
              <a:t>arg</a:t>
            </a:r>
            <a:r>
              <a:rPr lang="en-US" altLang="zh-CN" sz="1400" kern="100" dirty="0">
                <a:solidFill>
                  <a:srgbClr val="000000"/>
                </a:solidFill>
                <a:latin typeface="Courier New" panose="02070309020205020404" pitchFamily="49" charset="0"/>
                <a:cs typeface="Times New Roman" panose="02020603050405020304" pitchFamily="18" charset="0"/>
              </a:rPr>
              <a:t>, ...);</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execlp</a:t>
            </a:r>
            <a:r>
              <a:rPr lang="en-US" altLang="zh-CN" sz="1400" kern="100" dirty="0">
                <a:solidFill>
                  <a:srgbClr val="000000"/>
                </a:solidFill>
                <a:latin typeface="Courier New" panose="02070309020205020404" pitchFamily="49" charset="0"/>
                <a:cs typeface="Times New Roman" panose="02020603050405020304" pitchFamily="18" charset="0"/>
              </a:rPr>
              <a:t>(const char *file, const char *</a:t>
            </a:r>
            <a:r>
              <a:rPr lang="en-US" altLang="zh-CN" sz="1400" kern="100" dirty="0" err="1">
                <a:solidFill>
                  <a:srgbClr val="000000"/>
                </a:solidFill>
                <a:latin typeface="Courier New" panose="02070309020205020404" pitchFamily="49" charset="0"/>
                <a:cs typeface="Times New Roman" panose="02020603050405020304" pitchFamily="18" charset="0"/>
              </a:rPr>
              <a:t>arg</a:t>
            </a:r>
            <a:r>
              <a:rPr lang="en-US" altLang="zh-CN" sz="1400" kern="100" dirty="0">
                <a:solidFill>
                  <a:srgbClr val="000000"/>
                </a:solidFill>
                <a:latin typeface="Courier New" panose="02070309020205020404" pitchFamily="49" charset="0"/>
                <a:cs typeface="Times New Roman" panose="02020603050405020304" pitchFamily="18" charset="0"/>
              </a:rPr>
              <a:t>, ...);</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execle</a:t>
            </a:r>
            <a:r>
              <a:rPr lang="en-US" altLang="zh-CN" sz="1400" kern="100" dirty="0">
                <a:solidFill>
                  <a:srgbClr val="000000"/>
                </a:solidFill>
                <a:latin typeface="Courier New" panose="02070309020205020404" pitchFamily="49" charset="0"/>
                <a:cs typeface="Times New Roman" panose="02020603050405020304" pitchFamily="18" charset="0"/>
              </a:rPr>
              <a:t>(const char *path, const char *</a:t>
            </a:r>
            <a:r>
              <a:rPr lang="en-US" altLang="zh-CN" sz="1400" kern="100" dirty="0" err="1">
                <a:solidFill>
                  <a:srgbClr val="000000"/>
                </a:solidFill>
                <a:latin typeface="Courier New" panose="02070309020205020404" pitchFamily="49" charset="0"/>
                <a:cs typeface="Times New Roman" panose="02020603050405020304" pitchFamily="18" charset="0"/>
              </a:rPr>
              <a:t>arg</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7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 char * const </a:t>
            </a:r>
            <a:r>
              <a:rPr lang="en-US" altLang="zh-CN" sz="1400" kern="100" dirty="0" err="1">
                <a:solidFill>
                  <a:srgbClr val="000000"/>
                </a:solidFill>
                <a:latin typeface="Courier New" panose="02070309020205020404" pitchFamily="49" charset="0"/>
                <a:cs typeface="Times New Roman" panose="02020603050405020304" pitchFamily="18" charset="0"/>
              </a:rPr>
              <a:t>envp</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execv</a:t>
            </a:r>
            <a:r>
              <a:rPr lang="en-US" altLang="zh-CN" sz="1400" kern="100" dirty="0">
                <a:solidFill>
                  <a:srgbClr val="000000"/>
                </a:solidFill>
                <a:latin typeface="Courier New" panose="02070309020205020404" pitchFamily="49" charset="0"/>
                <a:cs typeface="Times New Roman" panose="02020603050405020304" pitchFamily="18" charset="0"/>
              </a:rPr>
              <a:t>(const char *path, char *const </a:t>
            </a:r>
            <a:r>
              <a:rPr lang="en-US" altLang="zh-CN" sz="1400" kern="100" dirty="0" err="1">
                <a:solidFill>
                  <a:srgbClr val="000000"/>
                </a:solidFill>
                <a:latin typeface="Courier New" panose="02070309020205020404" pitchFamily="49" charset="0"/>
                <a:cs typeface="Times New Roman" panose="02020603050405020304" pitchFamily="18" charset="0"/>
              </a:rPr>
              <a:t>argv</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execvp</a:t>
            </a:r>
            <a:r>
              <a:rPr lang="en-US" altLang="zh-CN" sz="1400" kern="100" dirty="0">
                <a:solidFill>
                  <a:srgbClr val="000000"/>
                </a:solidFill>
                <a:latin typeface="Courier New" panose="02070309020205020404" pitchFamily="49" charset="0"/>
                <a:cs typeface="Times New Roman" panose="02020603050405020304" pitchFamily="18" charset="0"/>
              </a:rPr>
              <a:t>(const char *file, char *const </a:t>
            </a:r>
            <a:r>
              <a:rPr lang="en-US" altLang="zh-CN" sz="1400" kern="100" dirty="0" err="1">
                <a:solidFill>
                  <a:srgbClr val="000000"/>
                </a:solidFill>
                <a:latin typeface="Courier New" panose="02070309020205020404" pitchFamily="49" charset="0"/>
                <a:cs typeface="Times New Roman" panose="02020603050405020304" pitchFamily="18" charset="0"/>
              </a:rPr>
              <a:t>argv</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execvpe</a:t>
            </a:r>
            <a:r>
              <a:rPr lang="en-US" altLang="zh-CN" sz="1400" kern="100" dirty="0">
                <a:solidFill>
                  <a:srgbClr val="000000"/>
                </a:solidFill>
                <a:latin typeface="Courier New" panose="02070309020205020404" pitchFamily="49" charset="0"/>
                <a:cs typeface="Times New Roman" panose="02020603050405020304" pitchFamily="18" charset="0"/>
              </a:rPr>
              <a:t>(const char *file, char *const </a:t>
            </a:r>
            <a:r>
              <a:rPr lang="en-US" altLang="zh-CN" sz="1400" kern="100" dirty="0" err="1">
                <a:solidFill>
                  <a:srgbClr val="000000"/>
                </a:solidFill>
                <a:latin typeface="Courier New" panose="02070309020205020404" pitchFamily="49" charset="0"/>
                <a:cs typeface="Times New Roman" panose="02020603050405020304" pitchFamily="18" charset="0"/>
              </a:rPr>
              <a:t>argv</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char *const </a:t>
            </a:r>
            <a:r>
              <a:rPr lang="en-US" altLang="zh-CN" sz="1400" kern="100" dirty="0" err="1">
                <a:solidFill>
                  <a:srgbClr val="000000"/>
                </a:solidFill>
                <a:latin typeface="Courier New" panose="02070309020205020404" pitchFamily="49" charset="0"/>
                <a:cs typeface="Times New Roman" panose="02020603050405020304" pitchFamily="18" charset="0"/>
              </a:rPr>
              <a:t>envp</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
        <p:nvSpPr>
          <p:cNvPr id="7" name="矩形 6"/>
          <p:cNvSpPr/>
          <p:nvPr/>
        </p:nvSpPr>
        <p:spPr>
          <a:xfrm>
            <a:off x="107504" y="4580401"/>
            <a:ext cx="9150350"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这</a:t>
            </a:r>
            <a:r>
              <a:rPr lang="en-US" altLang="zh-CN" dirty="0">
                <a:latin typeface="微软雅黑" panose="020B0503020204020204" pitchFamily="34" charset="-122"/>
                <a:ea typeface="微软雅黑" panose="020B0503020204020204" pitchFamily="34" charset="-122"/>
              </a:rPr>
              <a:t>6</a:t>
            </a:r>
            <a:r>
              <a:rPr lang="zh-CN" altLang="zh-CN" dirty="0">
                <a:latin typeface="微软雅黑" panose="020B0503020204020204" pitchFamily="34" charset="-122"/>
                <a:ea typeface="微软雅黑" panose="020B0503020204020204" pitchFamily="34" charset="-122"/>
              </a:rPr>
              <a:t>个函数在函数名和使用语法的规则上都有细微的区别，参数区别如表所示。</a:t>
            </a:r>
            <a:endParaRPr lang="zh-CN" altLang="zh-CN" dirty="0">
              <a:latin typeface="微软雅黑" panose="020B0503020204020204" pitchFamily="34" charset="-122"/>
              <a:ea typeface="微软雅黑" panose="020B0503020204020204" pitchFamily="34" charset="-122"/>
            </a:endParaRPr>
          </a:p>
        </p:txBody>
      </p:sp>
      <p:graphicFrame>
        <p:nvGraphicFramePr>
          <p:cNvPr id="5" name="对象 4"/>
          <p:cNvGraphicFramePr>
            <a:graphicFrameLocks noChangeAspect="1"/>
          </p:cNvGraphicFramePr>
          <p:nvPr/>
        </p:nvGraphicFramePr>
        <p:xfrm>
          <a:off x="1828800" y="5157192"/>
          <a:ext cx="5486400" cy="1244600"/>
        </p:xfrm>
        <a:graphic>
          <a:graphicData uri="http://schemas.openxmlformats.org/presentationml/2006/ole">
            <mc:AlternateContent xmlns:mc="http://schemas.openxmlformats.org/markup-compatibility/2006">
              <mc:Choice xmlns:v="urn:schemas-microsoft-com:vml" Requires="v">
                <p:oleObj spid="_x0000_s8" name="文档" r:id="rId1" imgW="5486400" imgH="1243330" progId="Word.Document.12">
                  <p:embed/>
                </p:oleObj>
              </mc:Choice>
              <mc:Fallback>
                <p:oleObj name="文档" r:id="rId1" imgW="5486400" imgH="1243330" progId="Word.Document.12">
                  <p:embed/>
                  <p:pic>
                    <p:nvPicPr>
                      <p:cNvPr id="0" name="图片 7"/>
                      <p:cNvPicPr/>
                      <p:nvPr/>
                    </p:nvPicPr>
                    <p:blipFill>
                      <a:blip r:embed="rId2"/>
                      <a:stretch>
                        <a:fillRect/>
                      </a:stretch>
                    </p:blipFill>
                    <p:spPr>
                      <a:xfrm>
                        <a:off x="1828800" y="5157192"/>
                        <a:ext cx="5486400" cy="12446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2" grpId="0" animBg="1"/>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3.2.2 exec</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函数族</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212090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函数第一个参数有两种传参方式</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第一种为路径名，即指定文件名时，需要指定文件名所在路径</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第二种为文件名，即只需要指定要执行的二进制文件名</a:t>
            </a:r>
            <a:r>
              <a:rPr lang="zh-CN" altLang="en-US"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下可执行的脚本文件。前三个函数的第二个与第三个参数用来进行列举式传参，都可以传入需要的字符串；后三个函数将第二个参数和第三个参数合并将所有参数通过一个指针数组进行传递。第四个参数用</a:t>
            </a:r>
            <a:r>
              <a:rPr lang="zh-CN" altLang="en-US" dirty="0">
                <a:latin typeface="微软雅黑" panose="020B0503020204020204" pitchFamily="34" charset="-122"/>
                <a:ea typeface="微软雅黑" panose="020B0503020204020204" pitchFamily="34" charset="-122"/>
              </a:rPr>
              <a:t>来</a:t>
            </a:r>
            <a:r>
              <a:rPr lang="zh-CN" altLang="zh-CN" dirty="0">
                <a:latin typeface="微软雅黑" panose="020B0503020204020204" pitchFamily="34" charset="-122"/>
                <a:ea typeface="微软雅黑" panose="020B0503020204020204" pitchFamily="34" charset="-122"/>
              </a:rPr>
              <a:t>指定当前进程所使用的环境变量。</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3.2.3 </a:t>
            </a:r>
            <a:r>
              <a:rPr lang="en-US" altLang="zh-CN" sz="2400" b="1" dirty="0" err="1">
                <a:solidFill>
                  <a:schemeClr val="tx2">
                    <a:lumMod val="60000"/>
                    <a:lumOff val="40000"/>
                  </a:schemeClr>
                </a:solidFill>
                <a:latin typeface="微软雅黑" panose="020B0503020204020204" pitchFamily="34" charset="-122"/>
                <a:ea typeface="微软雅黑" panose="020B0503020204020204" pitchFamily="34" charset="-122"/>
              </a:rPr>
              <a:t>vfork</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函数</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295189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3.2.1</a:t>
            </a:r>
            <a:r>
              <a:rPr lang="zh-CN" altLang="zh-CN" dirty="0">
                <a:latin typeface="微软雅黑" panose="020B0503020204020204" pitchFamily="34" charset="-122"/>
                <a:ea typeface="微软雅黑" panose="020B0503020204020204" pitchFamily="34" charset="-122"/>
              </a:rPr>
              <a:t>节中，</a:t>
            </a:r>
            <a:r>
              <a:rPr lang="en-US" altLang="zh-CN" dirty="0">
                <a:latin typeface="微软雅黑" panose="020B0503020204020204" pitchFamily="34" charset="-122"/>
                <a:ea typeface="微软雅黑" panose="020B0503020204020204" pitchFamily="34" charset="-122"/>
              </a:rPr>
              <a:t>fork()</a:t>
            </a:r>
            <a:r>
              <a:rPr lang="zh-CN" altLang="zh-CN" dirty="0">
                <a:latin typeface="微软雅黑" panose="020B0503020204020204" pitchFamily="34" charset="-122"/>
                <a:ea typeface="微软雅黑" panose="020B0503020204020204" pitchFamily="34" charset="-122"/>
              </a:rPr>
              <a:t>函数会对父进程的程序文本段、数据段、堆栈区进行严格的复制。不过，如果真的简单地将父进程虚拟内存页拷贝到新的子进程，就会很浪费时间，因为它需要完成很多事情：为子进程的页表分配页、为子进程的页分配页、初始化子进程的页表、把父进程的页复制到子进程对应的页中。另外一个原因是：</a:t>
            </a:r>
            <a:r>
              <a:rPr lang="en-US" altLang="zh-CN" dirty="0">
                <a:latin typeface="微软雅黑" panose="020B0503020204020204" pitchFamily="34" charset="-122"/>
                <a:ea typeface="微软雅黑" panose="020B0503020204020204" pitchFamily="34" charset="-122"/>
              </a:rPr>
              <a:t>fork()</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之后经常会立刻执行</a:t>
            </a:r>
            <a:r>
              <a:rPr lang="en-US" altLang="zh-CN" dirty="0">
                <a:latin typeface="微软雅黑" panose="020B0503020204020204" pitchFamily="34" charset="-122"/>
                <a:ea typeface="微软雅黑" panose="020B0503020204020204" pitchFamily="34" charset="-122"/>
              </a:rPr>
              <a:t>exec</a:t>
            </a:r>
            <a:r>
              <a:rPr lang="zh-CN" altLang="zh-CN" dirty="0">
                <a:latin typeface="微软雅黑" panose="020B0503020204020204" pitchFamily="34" charset="-122"/>
                <a:ea typeface="微软雅黑" panose="020B0503020204020204" pitchFamily="34" charset="-122"/>
              </a:rPr>
              <a:t>函数</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这就会用新程序替换进程的代码段，并重新初始化其数据段、堆栈区。这将会导致之前对父进程地址空间的复制变成无用功。</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679055" y="1223863"/>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22575" y="1521161"/>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348148" y="2816796"/>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975" y="1712595"/>
            <a:ext cx="595249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3.1  </a:t>
            </a:r>
            <a:r>
              <a:rPr lang="zh-CN" altLang="en-US" sz="2800" b="1" dirty="0"/>
              <a:t>进程的基本概念</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p:cNvSpPr txBox="1">
            <a:spLocks noChangeArrowheads="1"/>
          </p:cNvSpPr>
          <p:nvPr/>
        </p:nvSpPr>
        <p:spPr bwMode="auto">
          <a:xfrm>
            <a:off x="1307945" y="2952277"/>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3.1.6</a:t>
            </a:r>
            <a:endParaRPr lang="zh-CN" altLang="en-US" dirty="0"/>
          </a:p>
        </p:txBody>
      </p:sp>
      <p:sp>
        <p:nvSpPr>
          <p:cNvPr id="16" name="TextBox 168">
            <a:hlinkClick r:id="rId1" action="ppaction://hlinksldjump"/>
          </p:cNvPr>
          <p:cNvSpPr txBox="1">
            <a:spLocks noChangeArrowheads="1"/>
          </p:cNvSpPr>
          <p:nvPr/>
        </p:nvSpPr>
        <p:spPr bwMode="auto">
          <a:xfrm>
            <a:off x="3493770" y="2915767"/>
            <a:ext cx="28064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进程的调度策略</a:t>
            </a:r>
            <a:endParaRPr lang="zh-CN" altLang="en-US"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05745" y="2059492"/>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rId2" action="ppaction://hlinksldjump"/>
          </p:cNvPr>
          <p:cNvSpPr/>
          <p:nvPr/>
        </p:nvSpPr>
        <p:spPr bwMode="auto">
          <a:xfrm>
            <a:off x="1078782" y="2091226"/>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rId2" action="ppaction://hlinksldjump"/>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72007" y="2038262"/>
            <a:ext cx="376076" cy="374830"/>
          </a:xfrm>
          <a:prstGeom prst="rect">
            <a:avLst/>
          </a:prstGeom>
          <a:noFill/>
          <a:ln>
            <a:noFill/>
          </a:ln>
        </p:spPr>
      </p:pic>
      <p:grpSp>
        <p:nvGrpSpPr>
          <p:cNvPr id="20" name="组合 153"/>
          <p:cNvGrpSpPr/>
          <p:nvPr/>
        </p:nvGrpSpPr>
        <p:grpSpPr bwMode="auto">
          <a:xfrm>
            <a:off x="1369144" y="3712152"/>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321323" y="3830101"/>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3.1.7</a:t>
            </a:r>
            <a:endParaRPr lang="zh-CN" altLang="en-US" dirty="0"/>
          </a:p>
        </p:txBody>
      </p:sp>
      <p:sp>
        <p:nvSpPr>
          <p:cNvPr id="31" name="TextBox 168">
            <a:hlinkClick r:id="rId2" action="ppaction://hlinksldjump"/>
          </p:cNvPr>
          <p:cNvSpPr txBox="1">
            <a:spLocks noChangeArrowheads="1"/>
          </p:cNvSpPr>
          <p:nvPr/>
        </p:nvSpPr>
        <p:spPr bwMode="auto">
          <a:xfrm>
            <a:off x="3526790" y="3815376"/>
            <a:ext cx="2050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进程的虚拟内存</a:t>
            </a:r>
            <a:endParaRPr lang="zh-CN" altLang="en-US" dirty="0">
              <a:latin typeface="微软雅黑" panose="020B0503020204020204" pitchFamily="34" charset="-122"/>
              <a:ea typeface="微软雅黑" panose="020B0503020204020204" pitchFamily="34" charset="-122"/>
            </a:endParaRPr>
          </a:p>
        </p:txBody>
      </p:sp>
      <p:grpSp>
        <p:nvGrpSpPr>
          <p:cNvPr id="32" name="组合 153"/>
          <p:cNvGrpSpPr/>
          <p:nvPr/>
        </p:nvGrpSpPr>
        <p:grpSpPr bwMode="auto">
          <a:xfrm>
            <a:off x="1374048" y="4576248"/>
            <a:ext cx="6535740" cy="652952"/>
            <a:chOff x="1029300" y="5045322"/>
            <a:chExt cx="6535226" cy="652058"/>
          </a:xfrm>
        </p:grpSpPr>
        <p:grpSp>
          <p:nvGrpSpPr>
            <p:cNvPr id="33" name="组合 219"/>
            <p:cNvGrpSpPr/>
            <p:nvPr/>
          </p:nvGrpSpPr>
          <p:grpSpPr bwMode="auto">
            <a:xfrm>
              <a:off x="2521434" y="5045322"/>
              <a:ext cx="5043092" cy="652058"/>
              <a:chOff x="2521434" y="4924675"/>
              <a:chExt cx="5043092" cy="769652"/>
            </a:xfrm>
          </p:grpSpPr>
          <p:sp>
            <p:nvSpPr>
              <p:cNvPr id="38"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5"/>
              <p:cNvGrpSpPr/>
              <p:nvPr/>
            </p:nvGrpSpPr>
            <p:grpSpPr bwMode="auto">
              <a:xfrm>
                <a:off x="2521434" y="4924675"/>
                <a:ext cx="5043091" cy="664285"/>
                <a:chOff x="2521434" y="4868192"/>
                <a:chExt cx="5043091" cy="720768"/>
              </a:xfrm>
            </p:grpSpPr>
            <p:sp>
              <p:nvSpPr>
                <p:cNvPr id="40"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41" name="AutoShape 202"/>
                <p:cNvSpPr>
                  <a:spLocks noChangeArrowheads="1"/>
                </p:cNvSpPr>
                <p:nvPr/>
              </p:nvSpPr>
              <p:spPr bwMode="auto">
                <a:xfrm>
                  <a:off x="2762714" y="4983921"/>
                  <a:ext cx="4603537" cy="491340"/>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4"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1"/>
            <p:cNvGrpSpPr/>
            <p:nvPr/>
          </p:nvGrpSpPr>
          <p:grpSpPr bwMode="auto">
            <a:xfrm>
              <a:off x="1029300" y="5045322"/>
              <a:ext cx="635025" cy="637257"/>
              <a:chOff x="1098627" y="4776118"/>
              <a:chExt cx="903287" cy="906462"/>
            </a:xfrm>
          </p:grpSpPr>
          <p:sp>
            <p:nvSpPr>
              <p:cNvPr id="36"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37"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p:cNvSpPr txBox="1">
            <a:spLocks noChangeArrowheads="1"/>
          </p:cNvSpPr>
          <p:nvPr/>
        </p:nvSpPr>
        <p:spPr bwMode="auto">
          <a:xfrm>
            <a:off x="1326227" y="4694197"/>
            <a:ext cx="7921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3.1.8</a:t>
            </a:r>
            <a:endParaRPr lang="zh-CN" altLang="en-US" dirty="0"/>
          </a:p>
        </p:txBody>
      </p:sp>
      <p:sp>
        <p:nvSpPr>
          <p:cNvPr id="43" name="TextBox 168">
            <a:hlinkClick r:id="rId2" action="ppaction://hlinksldjump"/>
          </p:cNvPr>
          <p:cNvSpPr txBox="1">
            <a:spLocks noChangeArrowheads="1"/>
          </p:cNvSpPr>
          <p:nvPr/>
        </p:nvSpPr>
        <p:spPr bwMode="auto">
          <a:xfrm>
            <a:off x="3531870" y="4679654"/>
            <a:ext cx="42209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虚拟内存管理</a:t>
            </a:r>
            <a:endParaRPr lang="zh-CN" altLang="en-US" dirty="0">
              <a:latin typeface="微软雅黑" panose="020B0503020204020204" pitchFamily="34" charset="-122"/>
              <a:ea typeface="微软雅黑" panose="020B0503020204020204" pitchFamily="34" charset="-122"/>
            </a:endParaRPr>
          </a:p>
        </p:txBody>
      </p:sp>
      <p:grpSp>
        <p:nvGrpSpPr>
          <p:cNvPr id="44" name="组合 153"/>
          <p:cNvGrpSpPr/>
          <p:nvPr/>
        </p:nvGrpSpPr>
        <p:grpSpPr bwMode="auto">
          <a:xfrm>
            <a:off x="1369144" y="5440344"/>
            <a:ext cx="6535740" cy="652952"/>
            <a:chOff x="1029300" y="5045322"/>
            <a:chExt cx="6535226" cy="652058"/>
          </a:xfrm>
        </p:grpSpPr>
        <p:grpSp>
          <p:nvGrpSpPr>
            <p:cNvPr id="45" name="组合 219"/>
            <p:cNvGrpSpPr/>
            <p:nvPr/>
          </p:nvGrpSpPr>
          <p:grpSpPr bwMode="auto">
            <a:xfrm>
              <a:off x="2521434" y="5045322"/>
              <a:ext cx="5043092" cy="652058"/>
              <a:chOff x="2521434" y="4924675"/>
              <a:chExt cx="5043092" cy="769652"/>
            </a:xfrm>
          </p:grpSpPr>
          <p:sp>
            <p:nvSpPr>
              <p:cNvPr id="50"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51" name="组合 225"/>
              <p:cNvGrpSpPr/>
              <p:nvPr/>
            </p:nvGrpSpPr>
            <p:grpSpPr bwMode="auto">
              <a:xfrm>
                <a:off x="2521434" y="4924675"/>
                <a:ext cx="5043091" cy="664285"/>
                <a:chOff x="2521434" y="4868192"/>
                <a:chExt cx="5043091" cy="720768"/>
              </a:xfrm>
            </p:grpSpPr>
            <p:sp>
              <p:nvSpPr>
                <p:cNvPr id="52"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53"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6"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7" name="组合 221"/>
            <p:cNvGrpSpPr/>
            <p:nvPr/>
          </p:nvGrpSpPr>
          <p:grpSpPr bwMode="auto">
            <a:xfrm>
              <a:off x="1029300" y="5045322"/>
              <a:ext cx="635025" cy="637257"/>
              <a:chOff x="1098627" y="4776118"/>
              <a:chExt cx="903287" cy="906462"/>
            </a:xfrm>
          </p:grpSpPr>
          <p:sp>
            <p:nvSpPr>
              <p:cNvPr id="4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4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54" name="TextBox 163"/>
          <p:cNvSpPr txBox="1">
            <a:spLocks noChangeArrowheads="1"/>
          </p:cNvSpPr>
          <p:nvPr/>
        </p:nvSpPr>
        <p:spPr bwMode="auto">
          <a:xfrm>
            <a:off x="1321323" y="5558293"/>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3.1.9</a:t>
            </a:r>
            <a:endParaRPr lang="zh-CN" altLang="en-US" dirty="0"/>
          </a:p>
        </p:txBody>
      </p:sp>
      <p:sp>
        <p:nvSpPr>
          <p:cNvPr id="55" name="TextBox 168">
            <a:hlinkClick r:id="rId2" action="ppaction://hlinksldjump"/>
          </p:cNvPr>
          <p:cNvSpPr txBox="1">
            <a:spLocks noChangeArrowheads="1"/>
          </p:cNvSpPr>
          <p:nvPr/>
        </p:nvSpPr>
        <p:spPr bwMode="auto">
          <a:xfrm>
            <a:off x="3526790" y="5543568"/>
            <a:ext cx="20504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进程的内存布局</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3.2.3 </a:t>
            </a:r>
            <a:r>
              <a:rPr lang="en-US" altLang="zh-CN" sz="2400" b="1" dirty="0" err="1">
                <a:solidFill>
                  <a:schemeClr val="tx2">
                    <a:lumMod val="60000"/>
                    <a:lumOff val="40000"/>
                  </a:schemeClr>
                </a:solidFill>
                <a:latin typeface="微软雅黑" panose="020B0503020204020204" pitchFamily="34" charset="-122"/>
                <a:ea typeface="微软雅黑" panose="020B0503020204020204" pitchFamily="34" charset="-122"/>
              </a:rPr>
              <a:t>vfork</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函数</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295189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针对这种情况，</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采用写时复制技术来处理。写时复制一种可以推迟甚至避免复制数据的技术。内核此时并不是复制整个进程空间。而是让父进程与子进程共享同一副本。即使用相同的物理内存空间，子进程的程序文本段、数据段、堆栈区都是指向父进程的物理内存空间。也就是说，二者的虚拟内存空间不同，但其对应的物理内存空间是同一个。并且这些分段的页被标记为只读。当父子进程中有更改相应段的行为发生时，再为子进程相应的段分配物理内存空间。这种技术使得对地址空间中的页的复制被推迟到实际发生写入的时候。</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3.2.3 </a:t>
            </a:r>
            <a:r>
              <a:rPr lang="en-US" altLang="zh-CN" sz="2400" b="1" dirty="0" err="1">
                <a:solidFill>
                  <a:schemeClr val="tx2">
                    <a:lumMod val="60000"/>
                    <a:lumOff val="40000"/>
                  </a:schemeClr>
                </a:solidFill>
                <a:latin typeface="微软雅黑" panose="020B0503020204020204" pitchFamily="34" charset="-122"/>
                <a:ea typeface="微软雅黑" panose="020B0503020204020204" pitchFamily="34" charset="-122"/>
              </a:rPr>
              <a:t>vfork</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函数</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87588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类似于</a:t>
            </a:r>
            <a:r>
              <a:rPr lang="en-US" altLang="zh-CN" dirty="0">
                <a:latin typeface="微软雅黑" panose="020B0503020204020204" pitchFamily="34" charset="-122"/>
                <a:ea typeface="微软雅黑" panose="020B0503020204020204" pitchFamily="34" charset="-122"/>
              </a:rPr>
              <a:t>fork()</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也提供了</a:t>
            </a:r>
            <a:r>
              <a:rPr lang="en-US" altLang="zh-CN" dirty="0" err="1">
                <a:latin typeface="微软雅黑" panose="020B0503020204020204" pitchFamily="34" charset="-122"/>
                <a:ea typeface="微软雅黑" panose="020B0503020204020204" pitchFamily="34" charset="-122"/>
              </a:rPr>
              <a:t>vfork</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为调用进程创建一个新的子进程。以</a:t>
            </a:r>
            <a:r>
              <a:rPr lang="zh-CN" altLang="en-US" dirty="0">
                <a:latin typeface="微软雅黑" panose="020B0503020204020204" pitchFamily="34" charset="-122"/>
                <a:ea typeface="微软雅黑" panose="020B0503020204020204" pitchFamily="34" charset="-122"/>
              </a:rPr>
              <a:t>便</a:t>
            </a:r>
            <a:r>
              <a:rPr lang="zh-CN" altLang="zh-CN" dirty="0">
                <a:latin typeface="微软雅黑" panose="020B0503020204020204" pitchFamily="34" charset="-122"/>
                <a:ea typeface="微软雅黑" panose="020B0503020204020204" pitchFamily="34" charset="-122"/>
              </a:rPr>
              <a:t>为程序提供尽可能快的</a:t>
            </a:r>
            <a:r>
              <a:rPr lang="en-US" altLang="zh-CN" dirty="0">
                <a:latin typeface="微软雅黑" panose="020B0503020204020204" pitchFamily="34" charset="-122"/>
                <a:ea typeface="微软雅黑" panose="020B0503020204020204" pitchFamily="34" charset="-122"/>
              </a:rPr>
              <a:t>fork()</a:t>
            </a:r>
            <a:r>
              <a:rPr lang="zh-CN" altLang="zh-CN" dirty="0">
                <a:latin typeface="微软雅黑" panose="020B0503020204020204" pitchFamily="34" charset="-122"/>
                <a:ea typeface="微软雅黑" panose="020B0503020204020204" pitchFamily="34" charset="-122"/>
              </a:rPr>
              <a:t>功能。</a:t>
            </a:r>
            <a:endParaRPr lang="zh-CN" altLang="zh-CN" dirty="0">
              <a:latin typeface="微软雅黑" panose="020B0503020204020204" pitchFamily="34" charset="-122"/>
              <a:ea typeface="微软雅黑" panose="020B0503020204020204" pitchFamily="34" charset="-122"/>
            </a:endParaRPr>
          </a:p>
        </p:txBody>
      </p:sp>
      <p:sp>
        <p:nvSpPr>
          <p:cNvPr id="2" name="矩形 1"/>
          <p:cNvSpPr/>
          <p:nvPr/>
        </p:nvSpPr>
        <p:spPr>
          <a:xfrm>
            <a:off x="827584" y="2749131"/>
            <a:ext cx="6048672" cy="738664"/>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&lt;sys/</a:t>
            </a:r>
            <a:r>
              <a:rPr lang="en-US" altLang="zh-CN" sz="1400" kern="100" dirty="0" err="1">
                <a:solidFill>
                  <a:srgbClr val="000000"/>
                </a:solidFill>
                <a:latin typeface="Courier New" panose="02070309020205020404" pitchFamily="49" charset="0"/>
                <a:cs typeface="Times New Roman" panose="02020603050405020304" pitchFamily="18" charset="0"/>
              </a:rPr>
              <a:t>types.h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unistd.h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pid_t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vfork</a:t>
            </a:r>
            <a:r>
              <a:rPr lang="en-US" altLang="zh-CN" sz="1400" kern="100" dirty="0">
                <a:solidFill>
                  <a:srgbClr val="000000"/>
                </a:solidFill>
                <a:latin typeface="Courier New" panose="02070309020205020404" pitchFamily="49" charset="0"/>
                <a:cs typeface="Times New Roman" panose="02020603050405020304" pitchFamily="18" charset="0"/>
              </a:rPr>
              <a:t>(void);</a:t>
            </a:r>
            <a:endParaRPr lang="zh-CN" altLang="zh-CN" sz="1400" kern="100" dirty="0">
              <a:latin typeface="Courier New" panose="02070309020205020404" pitchFamily="49" charset="0"/>
              <a:cs typeface="Times New Roman" panose="02020603050405020304" pitchFamily="18" charset="0"/>
            </a:endParaRPr>
          </a:p>
        </p:txBody>
      </p:sp>
      <p:sp>
        <p:nvSpPr>
          <p:cNvPr id="7" name="矩形 6"/>
          <p:cNvSpPr/>
          <p:nvPr/>
        </p:nvSpPr>
        <p:spPr>
          <a:xfrm>
            <a:off x="0" y="3516007"/>
            <a:ext cx="9150350" cy="253640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vfork</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函数与</a:t>
            </a:r>
            <a:r>
              <a:rPr lang="en-US" altLang="zh-CN" dirty="0">
                <a:latin typeface="微软雅黑" panose="020B0503020204020204" pitchFamily="34" charset="-122"/>
                <a:ea typeface="微软雅黑" panose="020B0503020204020204" pitchFamily="34" charset="-122"/>
              </a:rPr>
              <a:t>fork()</a:t>
            </a:r>
            <a:r>
              <a:rPr lang="zh-CN" altLang="zh-CN" dirty="0">
                <a:latin typeface="微软雅黑" panose="020B0503020204020204" pitchFamily="34" charset="-122"/>
                <a:ea typeface="微软雅黑" panose="020B0503020204020204" pitchFamily="34" charset="-122"/>
              </a:rPr>
              <a:t>函数不同的是，</a:t>
            </a:r>
            <a:r>
              <a:rPr lang="en-US" altLang="zh-CN" dirty="0" err="1">
                <a:latin typeface="微软雅黑" panose="020B0503020204020204" pitchFamily="34" charset="-122"/>
                <a:ea typeface="微软雅黑" panose="020B0503020204020204" pitchFamily="34" charset="-122"/>
              </a:rPr>
              <a:t>vfork</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不采用写时复制技术。无</a:t>
            </a:r>
            <a:r>
              <a:rPr lang="zh-CN" altLang="en-US" dirty="0">
                <a:latin typeface="微软雅黑" panose="020B0503020204020204" pitchFamily="34" charset="-122"/>
                <a:ea typeface="微软雅黑" panose="020B0503020204020204" pitchFamily="34" charset="-122"/>
              </a:rPr>
              <a:t>须</a:t>
            </a:r>
            <a:r>
              <a:rPr lang="zh-CN" altLang="zh-CN" dirty="0">
                <a:latin typeface="微软雅黑" panose="020B0503020204020204" pitchFamily="34" charset="-122"/>
                <a:ea typeface="微软雅黑" panose="020B0503020204020204" pitchFamily="34" charset="-122"/>
              </a:rPr>
              <a:t>为子进程复制虚拟内存页或页表，直到其子进程调用</a:t>
            </a:r>
            <a:r>
              <a:rPr lang="en-US" altLang="zh-CN" dirty="0">
                <a:latin typeface="微软雅黑" panose="020B0503020204020204" pitchFamily="34" charset="-122"/>
                <a:ea typeface="微软雅黑" panose="020B0503020204020204" pitchFamily="34" charset="-122"/>
              </a:rPr>
              <a:t>exec()</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_exit()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之前。在此之前，子进程共享父进程的内存，即子进程的操作是在父进程的内存段上进行。在子进程调用</a:t>
            </a:r>
            <a:r>
              <a:rPr lang="en-US" altLang="zh-CN" dirty="0">
                <a:latin typeface="微软雅黑" panose="020B0503020204020204" pitchFamily="34" charset="-122"/>
                <a:ea typeface="微软雅黑" panose="020B0503020204020204" pitchFamily="34" charset="-122"/>
              </a:rPr>
              <a:t>exec</a:t>
            </a:r>
            <a:r>
              <a:rPr lang="zh-CN" altLang="zh-CN"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_exit()</a:t>
            </a:r>
            <a:r>
              <a:rPr lang="zh-CN" altLang="zh-CN" dirty="0">
                <a:latin typeface="微软雅黑" panose="020B0503020204020204" pitchFamily="34" charset="-122"/>
                <a:ea typeface="微软雅黑" panose="020B0503020204020204" pitchFamily="34" charset="-122"/>
              </a:rPr>
              <a:t>之前，将暂停执行父进程。系统将先保证子进程先于父进程获得调度以使用</a:t>
            </a:r>
            <a:r>
              <a:rPr lang="en-US" altLang="zh-CN" dirty="0">
                <a:latin typeface="微软雅黑" panose="020B0503020204020204" pitchFamily="34" charset="-122"/>
                <a:ea typeface="微软雅黑" panose="020B0503020204020204" pitchFamily="34" charset="-122"/>
              </a:rPr>
              <a:t>CPU</a:t>
            </a:r>
            <a:r>
              <a:rPr lang="zh-CN" altLang="zh-CN" dirty="0">
                <a:latin typeface="微软雅黑" panose="020B0503020204020204" pitchFamily="34" charset="-122"/>
                <a:ea typeface="微软雅黑" panose="020B0503020204020204" pitchFamily="34" charset="-122"/>
              </a:rPr>
              <a:t>，而</a:t>
            </a:r>
            <a:r>
              <a:rPr lang="en-US" altLang="zh-CN" dirty="0">
                <a:latin typeface="微软雅黑" panose="020B0503020204020204" pitchFamily="34" charset="-122"/>
                <a:ea typeface="微软雅黑" panose="020B0503020204020204" pitchFamily="34" charset="-122"/>
              </a:rPr>
              <a:t>fork()</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则无法保证这一点，父子进程都有可能率先获得调度。</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3.2.3 </a:t>
            </a:r>
            <a:r>
              <a:rPr lang="en-US" altLang="zh-CN" sz="2400" b="1" dirty="0" err="1">
                <a:solidFill>
                  <a:schemeClr val="tx2">
                    <a:lumMod val="60000"/>
                    <a:lumOff val="40000"/>
                  </a:schemeClr>
                </a:solidFill>
                <a:latin typeface="微软雅黑" panose="020B0503020204020204" pitchFamily="34" charset="-122"/>
                <a:ea typeface="微软雅黑" panose="020B0503020204020204" pitchFamily="34" charset="-122"/>
              </a:rPr>
              <a:t>vfork</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函数</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鉴于以上两点，子进程在对数据段、堆或栈的任何改变将在父进程恢复执行时为其所见，因此对子进程的操作需要谨慎，不然可能会因为资源共享的问题，造成对父进程的影响。</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3.2.4</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exit()</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函数和</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_exit()</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函数</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129137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exit()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_exit()</a:t>
            </a:r>
            <a:r>
              <a:rPr lang="zh-CN" altLang="zh-CN" dirty="0">
                <a:latin typeface="微软雅黑" panose="020B0503020204020204" pitchFamily="34" charset="-122"/>
                <a:ea typeface="微软雅黑" panose="020B0503020204020204" pitchFamily="34" charset="-122"/>
              </a:rPr>
              <a:t>函数都是用来终止进程的。当程序执行到</a:t>
            </a:r>
            <a:r>
              <a:rPr lang="en-US" altLang="zh-CN" dirty="0">
                <a:latin typeface="微软雅黑" panose="020B0503020204020204" pitchFamily="34" charset="-122"/>
                <a:ea typeface="微软雅黑" panose="020B0503020204020204" pitchFamily="34" charset="-122"/>
              </a:rPr>
              <a:t>exit()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_exit()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时，进程会无条件地停止剩下的所有操作，清除各种数据结构，并终止本进程的运行。但是，这两个函数仍然有一些本质的区别。如图所示。</a:t>
            </a:r>
            <a:endParaRPr lang="zh-CN" altLang="zh-CN" dirty="0">
              <a:latin typeface="微软雅黑" panose="020B0503020204020204" pitchFamily="34" charset="-122"/>
              <a:ea typeface="微软雅黑" panose="020B0503020204020204" pitchFamily="34" charset="-122"/>
            </a:endParaRPr>
          </a:p>
        </p:txBody>
      </p:sp>
      <p:pic>
        <p:nvPicPr>
          <p:cNvPr id="5" name="图片 4"/>
          <p:cNvPicPr/>
          <p:nvPr/>
        </p:nvPicPr>
        <p:blipFill>
          <a:blip r:embed="rId1" cstate="print"/>
          <a:stretch>
            <a:fillRect/>
          </a:stretch>
        </p:blipFill>
        <p:spPr>
          <a:xfrm>
            <a:off x="2699792" y="3284984"/>
            <a:ext cx="3959860" cy="24917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3.2.4</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exit()</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函数和</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_exit()</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函数</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43281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从图中可以看出，</a:t>
            </a:r>
            <a:r>
              <a:rPr lang="en-US" altLang="zh-CN" dirty="0">
                <a:latin typeface="微软雅黑" panose="020B0503020204020204" pitchFamily="34" charset="-122"/>
                <a:ea typeface="微软雅黑" panose="020B0503020204020204" pitchFamily="34" charset="-122"/>
              </a:rPr>
              <a:t>_exit()</a:t>
            </a:r>
            <a:r>
              <a:rPr lang="zh-CN" altLang="zh-CN" dirty="0">
                <a:latin typeface="微软雅黑" panose="020B0503020204020204" pitchFamily="34" charset="-122"/>
                <a:ea typeface="微软雅黑" panose="020B0503020204020204" pitchFamily="34" charset="-122"/>
              </a:rPr>
              <a:t>函数的作用是直接使进程停止运行，清除其使用的内存空间，并清除其在内核中的各种数据结构；</a:t>
            </a:r>
            <a:r>
              <a:rPr lang="en-US" altLang="zh-CN" dirty="0">
                <a:latin typeface="微软雅黑" panose="020B0503020204020204" pitchFamily="34" charset="-122"/>
                <a:ea typeface="微软雅黑" panose="020B0503020204020204" pitchFamily="34" charset="-122"/>
              </a:rPr>
              <a:t>exit()</a:t>
            </a:r>
            <a:r>
              <a:rPr lang="zh-CN" altLang="zh-CN" dirty="0">
                <a:latin typeface="微软雅黑" panose="020B0503020204020204" pitchFamily="34" charset="-122"/>
                <a:ea typeface="微软雅黑" panose="020B0503020204020204" pitchFamily="34" charset="-122"/>
              </a:rPr>
              <a:t>函数则在这些基础上做了一些包装，在执行退出之前加了若干道工序。</a:t>
            </a:r>
            <a:r>
              <a:rPr lang="en-US" altLang="zh-CN" dirty="0">
                <a:latin typeface="微软雅黑" panose="020B0503020204020204" pitchFamily="34" charset="-122"/>
                <a:ea typeface="微软雅黑" panose="020B0503020204020204" pitchFamily="34" charset="-122"/>
              </a:rPr>
              <a:t>exit()</a:t>
            </a:r>
            <a:r>
              <a:rPr lang="zh-CN" altLang="zh-CN" dirty="0">
                <a:latin typeface="微软雅黑" panose="020B0503020204020204" pitchFamily="34" charset="-122"/>
                <a:ea typeface="微软雅黑" panose="020B0503020204020204" pitchFamily="34" charset="-122"/>
              </a:rPr>
              <a:t>函数与</a:t>
            </a:r>
            <a:r>
              <a:rPr lang="en-US" altLang="zh-CN" dirty="0">
                <a:latin typeface="微软雅黑" panose="020B0503020204020204" pitchFamily="34" charset="-122"/>
                <a:ea typeface="微软雅黑" panose="020B0503020204020204" pitchFamily="34" charset="-122"/>
              </a:rPr>
              <a:t>_exit()</a:t>
            </a:r>
            <a:r>
              <a:rPr lang="zh-CN" altLang="zh-CN" dirty="0">
                <a:latin typeface="微软雅黑" panose="020B0503020204020204" pitchFamily="34" charset="-122"/>
                <a:ea typeface="微软雅黑" panose="020B0503020204020204" pitchFamily="34" charset="-122"/>
              </a:rPr>
              <a:t>函数最大的区别就在于</a:t>
            </a:r>
            <a:r>
              <a:rPr lang="en-US" altLang="zh-CN" dirty="0">
                <a:latin typeface="微软雅黑" panose="020B0503020204020204" pitchFamily="34" charset="-122"/>
                <a:ea typeface="微软雅黑" panose="020B0503020204020204" pitchFamily="34" charset="-122"/>
              </a:rPr>
              <a:t>exit()</a:t>
            </a:r>
            <a:r>
              <a:rPr lang="zh-CN" altLang="zh-CN" dirty="0">
                <a:latin typeface="微软雅黑" panose="020B0503020204020204" pitchFamily="34" charset="-122"/>
                <a:ea typeface="微软雅黑" panose="020B0503020204020204" pitchFamily="34" charset="-122"/>
              </a:rPr>
              <a:t>函数在终止当前进程之前要检查该进程打开了哪些文件，并把文件缓存区中的内容写回文件，</a:t>
            </a:r>
            <a:r>
              <a:rPr lang="zh-CN" altLang="en-US" dirty="0">
                <a:latin typeface="微软雅黑" panose="020B0503020204020204" pitchFamily="34" charset="-122"/>
                <a:ea typeface="微软雅黑" panose="020B0503020204020204" pitchFamily="34" charset="-122"/>
              </a:rPr>
              <a:t>即</a:t>
            </a:r>
            <a:r>
              <a:rPr lang="zh-CN" altLang="zh-CN" dirty="0">
                <a:latin typeface="微软雅黑" panose="020B0503020204020204" pitchFamily="34" charset="-122"/>
                <a:ea typeface="微软雅黑" panose="020B0503020204020204" pitchFamily="34" charset="-122"/>
              </a:rPr>
              <a:t>图中的“刷新</a:t>
            </a:r>
            <a:r>
              <a:rPr lang="en-US" altLang="zh-CN" dirty="0">
                <a:latin typeface="微软雅黑" panose="020B0503020204020204" pitchFamily="34" charset="-122"/>
                <a:ea typeface="微软雅黑" panose="020B0503020204020204" pitchFamily="34" charset="-122"/>
              </a:rPr>
              <a:t>I/O</a:t>
            </a:r>
            <a:r>
              <a:rPr lang="zh-CN" altLang="zh-CN" dirty="0">
                <a:latin typeface="微软雅黑" panose="020B0503020204020204" pitchFamily="34" charset="-122"/>
                <a:ea typeface="微软雅黑" panose="020B0503020204020204" pitchFamily="34" charset="-122"/>
              </a:rPr>
              <a:t>缓存区”。</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的标准函数库中，有一种被称为“缓存</a:t>
            </a:r>
            <a:r>
              <a:rPr lang="en-US" altLang="zh-CN" dirty="0">
                <a:latin typeface="微软雅黑" panose="020B0503020204020204" pitchFamily="34" charset="-122"/>
                <a:ea typeface="微软雅黑" panose="020B0503020204020204" pitchFamily="34" charset="-122"/>
              </a:rPr>
              <a:t>I/O</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buffered I/O</a:t>
            </a:r>
            <a:r>
              <a:rPr lang="zh-CN" altLang="zh-CN" dirty="0">
                <a:latin typeface="微软雅黑" panose="020B0503020204020204" pitchFamily="34" charset="-122"/>
                <a:ea typeface="微软雅黑" panose="020B0503020204020204" pitchFamily="34" charset="-122"/>
              </a:rPr>
              <a:t>）”操作，其特征就是对应每一个打开的文件，在内存中都有一片缓存区。</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每次读文件时，会连续读出若干条记录，这样在下次读文件时就可以直接从内存的缓存区中读取；同样，每次写文件的时候，也仅仅是写入内存中的缓存区，等满足了一定的条件（如缓存区满），再将缓存区中的内容一次性写入文件。</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3.2.4</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exit()</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函数和</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_exit()</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函数</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170687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这种技术大大增加了文件读写的速度，但也</a:t>
            </a:r>
            <a:r>
              <a:rPr lang="zh-CN" altLang="en-US" dirty="0">
                <a:latin typeface="微软雅黑" panose="020B0503020204020204" pitchFamily="34" charset="-122"/>
                <a:ea typeface="微软雅黑" panose="020B0503020204020204" pitchFamily="34" charset="-122"/>
              </a:rPr>
              <a:t>给</a:t>
            </a:r>
            <a:r>
              <a:rPr lang="zh-CN" altLang="zh-CN" dirty="0">
                <a:latin typeface="微软雅黑" panose="020B0503020204020204" pitchFamily="34" charset="-122"/>
                <a:ea typeface="微软雅黑" panose="020B0503020204020204" pitchFamily="34" charset="-122"/>
              </a:rPr>
              <a:t>编程带来了一些麻烦。比如有些数据，认为已经被写入文件中，实际上因为没有满足特定的条件，它们还只是被保存在缓存区</a:t>
            </a:r>
            <a:r>
              <a:rPr lang="zh-CN" altLang="en-US" dirty="0">
                <a:latin typeface="微软雅黑" panose="020B0503020204020204" pitchFamily="34" charset="-122"/>
                <a:ea typeface="微软雅黑" panose="020B0503020204020204" pitchFamily="34" charset="-122"/>
              </a:rPr>
              <a:t>中</a:t>
            </a:r>
            <a:r>
              <a:rPr lang="zh-CN" altLang="zh-CN" dirty="0">
                <a:latin typeface="微软雅黑" panose="020B0503020204020204" pitchFamily="34" charset="-122"/>
                <a:ea typeface="微软雅黑" panose="020B0503020204020204" pitchFamily="34" charset="-122"/>
              </a:rPr>
              <a:t>，这时用</a:t>
            </a:r>
            <a:r>
              <a:rPr lang="en-US" altLang="zh-CN" dirty="0">
                <a:latin typeface="微软雅黑" panose="020B0503020204020204" pitchFamily="34" charset="-122"/>
                <a:ea typeface="微软雅黑" panose="020B0503020204020204" pitchFamily="34" charset="-122"/>
              </a:rPr>
              <a:t>_exit()</a:t>
            </a:r>
            <a:r>
              <a:rPr lang="zh-CN" altLang="zh-CN" dirty="0">
                <a:latin typeface="微软雅黑" panose="020B0503020204020204" pitchFamily="34" charset="-122"/>
                <a:ea typeface="微软雅黑" panose="020B0503020204020204" pitchFamily="34" charset="-122"/>
              </a:rPr>
              <a:t>函数直接将进程关闭，缓存区中的数据就会丢失。因此，若想保证数据的完整性，最好使用</a:t>
            </a:r>
            <a:r>
              <a:rPr lang="en-US" altLang="zh-CN" dirty="0">
                <a:latin typeface="微软雅黑" panose="020B0503020204020204" pitchFamily="34" charset="-122"/>
                <a:ea typeface="微软雅黑" panose="020B0503020204020204" pitchFamily="34" charset="-122"/>
              </a:rPr>
              <a:t>exit()</a:t>
            </a:r>
            <a:r>
              <a:rPr lang="zh-CN" altLang="zh-CN" dirty="0">
                <a:latin typeface="微软雅黑" panose="020B0503020204020204" pitchFamily="34" charset="-122"/>
                <a:ea typeface="微软雅黑" panose="020B0503020204020204" pitchFamily="34" charset="-122"/>
              </a:rPr>
              <a:t>函数。</a:t>
            </a:r>
            <a:endParaRPr lang="zh-CN" altLang="zh-CN" dirty="0">
              <a:latin typeface="微软雅黑" panose="020B0503020204020204" pitchFamily="34" charset="-122"/>
              <a:ea typeface="微软雅黑" panose="020B0503020204020204" pitchFamily="34" charset="-122"/>
            </a:endParaRPr>
          </a:p>
        </p:txBody>
      </p:sp>
      <p:sp>
        <p:nvSpPr>
          <p:cNvPr id="2" name="矩形 1"/>
          <p:cNvSpPr/>
          <p:nvPr/>
        </p:nvSpPr>
        <p:spPr>
          <a:xfrm>
            <a:off x="827584" y="3585783"/>
            <a:ext cx="5400600" cy="954107"/>
          </a:xfrm>
          <a:prstGeom prst="rect">
            <a:avLst/>
          </a:prstGeom>
          <a:ln w="6350">
            <a:solidFill>
              <a:schemeClr val="tx1"/>
            </a:solidFill>
          </a:ln>
        </p:spPr>
        <p:txBody>
          <a:bodyPr wrap="square">
            <a:spAutoFit/>
          </a:bodyPr>
          <a:lstStyle/>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stdlib.h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429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void exit(int status);</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unistd.h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429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void _exit(int status);</a:t>
            </a:r>
            <a:endParaRPr lang="zh-CN" altLang="zh-CN" sz="1400" kern="100" dirty="0">
              <a:latin typeface="Courier New" panose="02070309020205020404" pitchFamily="49"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3.2.5</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孤儿进程与僵尸进程</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355975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父进程与子进程的的生命周期一般是不相同的，父子进程互有长短，这就引出了两个问题：孤儿进程与僵尸进程的产生。</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rPr>
              <a:t>孤儿进程</a:t>
            </a:r>
            <a:endParaRPr lang="zh-CN" alt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什么是孤儿进程</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孤儿进程是如何形成的</a:t>
            </a:r>
            <a:r>
              <a:rPr lang="zh-CN" altLang="en-US" dirty="0">
                <a:latin typeface="微软雅黑" panose="020B0503020204020204" pitchFamily="34" charset="-122"/>
                <a:ea typeface="微软雅黑" panose="020B0503020204020204" pitchFamily="34" charset="-122"/>
              </a:rPr>
              <a:t>呢？</a:t>
            </a:r>
            <a:r>
              <a:rPr lang="zh-CN" altLang="zh-CN" dirty="0">
                <a:latin typeface="微软雅黑" panose="020B0503020204020204" pitchFamily="34" charset="-122"/>
                <a:ea typeface="微软雅黑" panose="020B0503020204020204" pitchFamily="34" charset="-122"/>
              </a:rPr>
              <a:t>下面将通过代码示例，</a:t>
            </a:r>
            <a:r>
              <a:rPr lang="zh-CN" altLang="en-US" dirty="0">
                <a:latin typeface="微软雅黑" panose="020B0503020204020204" pitchFamily="34" charset="-122"/>
                <a:ea typeface="微软雅黑" panose="020B0503020204020204" pitchFamily="34" charset="-122"/>
              </a:rPr>
              <a:t>来</a:t>
            </a:r>
            <a:r>
              <a:rPr lang="zh-CN" altLang="zh-CN" dirty="0">
                <a:latin typeface="微软雅黑" panose="020B0503020204020204" pitchFamily="34" charset="-122"/>
                <a:ea typeface="微软雅黑" panose="020B0503020204020204" pitchFamily="34" charset="-122"/>
              </a:rPr>
              <a:t>展示如何产生孤儿进程</a:t>
            </a:r>
            <a:r>
              <a:rPr lang="zh-CN" altLang="en-US" dirty="0">
                <a:latin typeface="微软雅黑" panose="020B0503020204020204" pitchFamily="34" charset="-122"/>
                <a:ea typeface="微软雅黑" panose="020B0503020204020204" pitchFamily="34" charset="-122"/>
              </a:rPr>
              <a:t>，具体参见教材例</a:t>
            </a:r>
            <a:r>
              <a:rPr lang="en-US" altLang="zh-CN" dirty="0">
                <a:latin typeface="微软雅黑" panose="020B0503020204020204" pitchFamily="34" charset="-122"/>
                <a:ea typeface="微软雅黑" panose="020B0503020204020204" pitchFamily="34" charset="-122"/>
              </a:rPr>
              <a:t>3-8</a:t>
            </a:r>
            <a:r>
              <a:rPr lang="zh-CN"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正如上述代码所示，父进程的执行区中，执行输出自身</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，之后代码执行完成直接退出。子进程的执行区中，可以看到除执行输出外，使用死循环让子进程不退出。代码运行结果如下。</a:t>
            </a:r>
            <a:endParaRPr lang="zh-CN" altLang="zh-CN" dirty="0">
              <a:latin typeface="微软雅黑" panose="020B0503020204020204" pitchFamily="34" charset="-122"/>
              <a:ea typeface="微软雅黑" panose="020B0503020204020204" pitchFamily="34" charset="-122"/>
            </a:endParaRPr>
          </a:p>
        </p:txBody>
      </p:sp>
      <p:sp>
        <p:nvSpPr>
          <p:cNvPr id="2" name="矩形 1"/>
          <p:cNvSpPr/>
          <p:nvPr/>
        </p:nvSpPr>
        <p:spPr>
          <a:xfrm>
            <a:off x="827584" y="5447249"/>
            <a:ext cx="5579640" cy="738664"/>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linux@Master</a:t>
            </a:r>
            <a:r>
              <a:rPr lang="en-US" altLang="zh-CN" sz="1400" kern="100" dirty="0">
                <a:solidFill>
                  <a:srgbClr val="000000"/>
                </a:solidFill>
                <a:latin typeface="Courier New" panose="02070309020205020404" pitchFamily="49" charset="0"/>
                <a:cs typeface="Times New Roman" panose="02020603050405020304" pitchFamily="18" charset="0"/>
              </a:rPr>
              <a:t>:~/1000phone$ ./</a:t>
            </a:r>
            <a:r>
              <a:rPr lang="en-US" altLang="zh-CN" sz="1400" kern="100" dirty="0" err="1">
                <a:solidFill>
                  <a:srgbClr val="000000"/>
                </a:solidFill>
                <a:latin typeface="Courier New" panose="02070309020205020404" pitchFamily="49" charset="0"/>
                <a:cs typeface="Times New Roman" panose="02020603050405020304" pitchFamily="18" charset="0"/>
              </a:rPr>
              <a:t>a.out</a:t>
            </a:r>
            <a:r>
              <a:rPr lang="en-US" altLang="zh-CN" sz="1400" kern="100" dirty="0">
                <a:solidFill>
                  <a:srgbClr val="000000"/>
                </a:solidFill>
                <a:latin typeface="Courier New" panose="02070309020205020404" pitchFamily="49" charset="0"/>
                <a:cs typeface="Times New Roman" panose="02020603050405020304" pitchFamily="18" charset="0"/>
              </a:rPr>
              <a:t> </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The parent process, id = 8268</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The child process, id = 8269 parent id = 1</a:t>
            </a:r>
            <a:endParaRPr lang="zh-CN" altLang="zh-CN" sz="1400" kern="100" dirty="0">
              <a:latin typeface="Courier New" panose="02070309020205020404" pitchFamily="49"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3.2.5</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孤儿进程与僵尸进程</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129137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由执行结果</a:t>
            </a:r>
            <a:r>
              <a:rPr lang="zh-CN" altLang="zh-CN" dirty="0">
                <a:latin typeface="微软雅黑" panose="020B0503020204020204" pitchFamily="34" charset="-122"/>
                <a:ea typeface="微软雅黑" panose="020B0503020204020204" pitchFamily="34" charset="-122"/>
              </a:rPr>
              <a:t>可以看出，父进程的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8268</a:t>
            </a:r>
            <a:r>
              <a:rPr lang="zh-CN" altLang="zh-CN" dirty="0">
                <a:latin typeface="微软雅黑" panose="020B0503020204020204" pitchFamily="34" charset="-122"/>
                <a:ea typeface="微软雅黑" panose="020B0503020204020204" pitchFamily="34" charset="-122"/>
              </a:rPr>
              <a:t>，子进程的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8269</a:t>
            </a:r>
            <a:r>
              <a:rPr lang="zh-CN" altLang="zh-CN" dirty="0">
                <a:latin typeface="微软雅黑" panose="020B0503020204020204" pitchFamily="34" charset="-122"/>
                <a:ea typeface="微软雅黑" panose="020B0503020204020204" pitchFamily="34" charset="-122"/>
              </a:rPr>
              <a:t>，但是需要注意的是在子进程的执行代码区输出的父进程的</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，而非</a:t>
            </a:r>
            <a:r>
              <a:rPr lang="en-US" altLang="zh-CN" dirty="0">
                <a:latin typeface="微软雅黑" panose="020B0503020204020204" pitchFamily="34" charset="-122"/>
                <a:ea typeface="微软雅黑" panose="020B0503020204020204" pitchFamily="34" charset="-122"/>
              </a:rPr>
              <a:t>8268</a:t>
            </a:r>
            <a:r>
              <a:rPr lang="zh-CN" altLang="zh-CN" dirty="0">
                <a:latin typeface="微软雅黑" panose="020B0503020204020204" pitchFamily="34" charset="-122"/>
                <a:ea typeface="微软雅黑" panose="020B0503020204020204" pitchFamily="34" charset="-122"/>
              </a:rPr>
              <a:t>。此时在终端输入</a:t>
            </a:r>
            <a:r>
              <a:rPr lang="en-US" altLang="zh-CN" dirty="0" err="1">
                <a:latin typeface="微软雅黑" panose="020B0503020204020204" pitchFamily="34" charset="-122"/>
                <a:ea typeface="微软雅黑" panose="020B0503020204020204" pitchFamily="34" charset="-122"/>
              </a:rPr>
              <a:t>ps</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axj</a:t>
            </a:r>
            <a:r>
              <a:rPr lang="zh-CN" altLang="zh-CN" dirty="0">
                <a:latin typeface="微软雅黑" panose="020B0503020204020204" pitchFamily="34" charset="-122"/>
                <a:ea typeface="微软雅黑" panose="020B0503020204020204" pitchFamily="34" charset="-122"/>
              </a:rPr>
              <a:t>查看当前系统中的进程信息如下。</a:t>
            </a:r>
            <a:endParaRPr lang="zh-CN" altLang="zh-CN" dirty="0">
              <a:latin typeface="微软雅黑" panose="020B0503020204020204" pitchFamily="34" charset="-122"/>
              <a:ea typeface="微软雅黑" panose="020B0503020204020204" pitchFamily="34" charset="-122"/>
            </a:endParaRPr>
          </a:p>
        </p:txBody>
      </p:sp>
      <p:sp>
        <p:nvSpPr>
          <p:cNvPr id="5" name="矩形 4"/>
          <p:cNvSpPr/>
          <p:nvPr/>
        </p:nvSpPr>
        <p:spPr>
          <a:xfrm>
            <a:off x="827584" y="3164629"/>
            <a:ext cx="7632848" cy="738664"/>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linux@Master</a:t>
            </a:r>
            <a:r>
              <a:rPr lang="en-US" altLang="zh-CN" sz="1400" kern="100" dirty="0">
                <a:solidFill>
                  <a:srgbClr val="000000"/>
                </a:solidFill>
                <a:latin typeface="Courier New" panose="02070309020205020404" pitchFamily="49" charset="0"/>
                <a:cs typeface="Times New Roman" panose="02020603050405020304" pitchFamily="18" charset="0"/>
              </a:rPr>
              <a:t>:~/1000phone$ </a:t>
            </a:r>
            <a:r>
              <a:rPr lang="en-US" altLang="zh-CN" sz="1400" kern="100" dirty="0" err="1">
                <a:solidFill>
                  <a:srgbClr val="000000"/>
                </a:solidFill>
                <a:latin typeface="Courier New" panose="02070309020205020404" pitchFamily="49" charset="0"/>
                <a:cs typeface="Times New Roman" panose="02020603050405020304" pitchFamily="18" charset="0"/>
              </a:rPr>
              <a:t>ps</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axj</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PPID   PID  PGID   SID TTY      TPGID STAT   UID   TIME COMMAND</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1  8269  8268  7705 pts/2     8286 R     1000   3:15 ./</a:t>
            </a:r>
            <a:r>
              <a:rPr lang="en-US" altLang="zh-CN" sz="1400" kern="100" dirty="0" err="1">
                <a:solidFill>
                  <a:srgbClr val="000000"/>
                </a:solidFill>
                <a:latin typeface="Courier New" panose="02070309020205020404" pitchFamily="49" charset="0"/>
                <a:cs typeface="Times New Roman" panose="02020603050405020304" pitchFamily="18" charset="0"/>
              </a:rPr>
              <a:t>a.out</a:t>
            </a:r>
            <a:endParaRPr lang="zh-CN" altLang="zh-CN" sz="1400" kern="100" dirty="0">
              <a:latin typeface="Courier New" panose="02070309020205020404" pitchFamily="49" charset="0"/>
              <a:cs typeface="Times New Roman" panose="02020603050405020304" pitchFamily="18" charset="0"/>
            </a:endParaRPr>
          </a:p>
        </p:txBody>
      </p:sp>
      <p:sp>
        <p:nvSpPr>
          <p:cNvPr id="7" name="矩形 6"/>
          <p:cNvSpPr/>
          <p:nvPr/>
        </p:nvSpPr>
        <p:spPr>
          <a:xfrm>
            <a:off x="0" y="3933056"/>
            <a:ext cx="9150350" cy="129137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此时子进程由于执行</a:t>
            </a:r>
            <a:r>
              <a:rPr lang="en-US" altLang="zh-CN" dirty="0">
                <a:latin typeface="微软雅黑" panose="020B0503020204020204" pitchFamily="34" charset="-122"/>
                <a:ea typeface="微软雅黑" panose="020B0503020204020204" pitchFamily="34" charset="-122"/>
              </a:rPr>
              <a:t>while</a:t>
            </a:r>
            <a:r>
              <a:rPr lang="zh-CN" altLang="zh-CN" dirty="0">
                <a:latin typeface="微软雅黑" panose="020B0503020204020204" pitchFamily="34" charset="-122"/>
                <a:ea typeface="微软雅黑" panose="020B0503020204020204" pitchFamily="34" charset="-122"/>
              </a:rPr>
              <a:t>死循环并没有退出，此时处于运行态（</a:t>
            </a:r>
            <a:r>
              <a:rPr lang="en-US" altLang="zh-CN" dirty="0">
                <a:latin typeface="微软雅黑" panose="020B0503020204020204" pitchFamily="34" charset="-122"/>
                <a:ea typeface="微软雅黑" panose="020B0503020204020204" pitchFamily="34" charset="-122"/>
              </a:rPr>
              <a:t>R</a:t>
            </a:r>
            <a:r>
              <a:rPr lang="zh-CN" altLang="zh-CN" dirty="0">
                <a:latin typeface="微软雅黑" panose="020B0503020204020204" pitchFamily="34" charset="-122"/>
                <a:ea typeface="微软雅黑" panose="020B0503020204020204" pitchFamily="34" charset="-122"/>
              </a:rPr>
              <a:t>），唯一需要关注的是其父进程</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ID</a:t>
            </a:r>
            <a:r>
              <a:rPr lang="zh-CN" altLang="zh-CN"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的进程是</a:t>
            </a:r>
            <a:r>
              <a:rPr lang="en-US" altLang="zh-CN" dirty="0" err="1">
                <a:latin typeface="微软雅黑" panose="020B0503020204020204" pitchFamily="34" charset="-122"/>
                <a:ea typeface="微软雅黑" panose="020B0503020204020204" pitchFamily="34" charset="-122"/>
              </a:rPr>
              <a:t>init</a:t>
            </a:r>
            <a:r>
              <a:rPr lang="zh-CN" altLang="zh-CN" dirty="0">
                <a:latin typeface="微软雅黑" panose="020B0503020204020204" pitchFamily="34" charset="-122"/>
                <a:ea typeface="微软雅黑" panose="020B0503020204020204" pitchFamily="34" charset="-122"/>
              </a:rPr>
              <a:t>进程，是</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系统在应用空间上运行的第一个进程，具体信息如下所示。</a:t>
            </a:r>
            <a:endParaRPr lang="zh-CN" altLang="zh-CN" dirty="0">
              <a:latin typeface="微软雅黑" panose="020B0503020204020204" pitchFamily="34" charset="-122"/>
              <a:ea typeface="微软雅黑" panose="020B0503020204020204" pitchFamily="34" charset="-122"/>
            </a:endParaRPr>
          </a:p>
        </p:txBody>
      </p:sp>
      <p:sp>
        <p:nvSpPr>
          <p:cNvPr id="8" name="矩形 7"/>
          <p:cNvSpPr/>
          <p:nvPr/>
        </p:nvSpPr>
        <p:spPr>
          <a:xfrm>
            <a:off x="827584" y="5157192"/>
            <a:ext cx="7632848" cy="954107"/>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linux@Master</a:t>
            </a:r>
            <a:r>
              <a:rPr lang="en-US" altLang="zh-CN" sz="1400" kern="100" dirty="0">
                <a:solidFill>
                  <a:srgbClr val="000000"/>
                </a:solidFill>
                <a:latin typeface="Courier New" panose="02070309020205020404" pitchFamily="49" charset="0"/>
                <a:cs typeface="Times New Roman" panose="02020603050405020304" pitchFamily="18" charset="0"/>
              </a:rPr>
              <a:t>:~/1000phone$ </a:t>
            </a:r>
            <a:r>
              <a:rPr lang="en-US" altLang="zh-CN" sz="1400" kern="100" dirty="0" err="1">
                <a:solidFill>
                  <a:srgbClr val="000000"/>
                </a:solidFill>
                <a:latin typeface="Courier New" panose="02070309020205020404" pitchFamily="49" charset="0"/>
                <a:cs typeface="Times New Roman" panose="02020603050405020304" pitchFamily="18" charset="0"/>
              </a:rPr>
              <a:t>ps</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axj</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PPID   PID  PGID   SID TTY      TPGID STAT   UID   TIME COMMAND</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0     1     1     1    ?           -1   Ss       0   0:02 /</a:t>
            </a:r>
            <a:r>
              <a:rPr lang="en-US" altLang="zh-CN" sz="1400" kern="100" dirty="0" err="1">
                <a:solidFill>
                  <a:srgbClr val="000000"/>
                </a:solidFill>
                <a:latin typeface="Courier New" panose="02070309020205020404" pitchFamily="49" charset="0"/>
                <a:cs typeface="Times New Roman" panose="02020603050405020304" pitchFamily="18" charset="0"/>
              </a:rPr>
              <a:t>sbin</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init</a:t>
            </a:r>
            <a:endParaRPr lang="zh-CN" altLang="zh-CN" sz="1400" kern="100" dirty="0">
              <a:latin typeface="Courier New" panose="02070309020205020404" pitchFamily="49"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5" grpId="0" animBg="1"/>
      <p:bldP spid="7" grpId="0"/>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3.2.5</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孤儿进程与僵尸进程</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212090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通过上述代码可以看出，父进程退出，子进程不退出，此时</a:t>
            </a:r>
            <a:r>
              <a:rPr lang="en-US" altLang="zh-CN" dirty="0" err="1">
                <a:latin typeface="微软雅黑" panose="020B0503020204020204" pitchFamily="34" charset="-122"/>
                <a:ea typeface="微软雅黑" panose="020B0503020204020204" pitchFamily="34" charset="-122"/>
              </a:rPr>
              <a:t>init</a:t>
            </a:r>
            <a:r>
              <a:rPr lang="zh-CN" altLang="zh-CN" dirty="0">
                <a:latin typeface="微软雅黑" panose="020B0503020204020204" pitchFamily="34" charset="-122"/>
                <a:ea typeface="微软雅黑" panose="020B0503020204020204" pitchFamily="34" charset="-122"/>
              </a:rPr>
              <a:t>进程成为其父进程。这时，此子进程就是一个孤儿进程。在这里需要说明一点的是，进程在退出时，通常由该进程的父进程对其资源进行回收</a:t>
            </a:r>
            <a:r>
              <a:rPr lang="zh-CN" altLang="en-US" dirty="0">
                <a:latin typeface="微软雅黑" panose="020B0503020204020204" pitchFamily="34" charset="-122"/>
                <a:ea typeface="微软雅黑" panose="020B0503020204020204" pitchFamily="34" charset="-122"/>
              </a:rPr>
              <a:t>及</a:t>
            </a:r>
            <a:r>
              <a:rPr lang="zh-CN" altLang="zh-CN" dirty="0">
                <a:latin typeface="微软雅黑" panose="020B0503020204020204" pitchFamily="34" charset="-122"/>
                <a:ea typeface="微软雅黑" panose="020B0503020204020204" pitchFamily="34" charset="-122"/>
              </a:rPr>
              <a:t>释放资源。如果该进程的父进程提前退出，那么此时该进程将失去了“父亲”，则称为了“孤儿”。因此系统默认</a:t>
            </a:r>
            <a:r>
              <a:rPr lang="en-US" altLang="zh-CN" dirty="0" err="1">
                <a:latin typeface="微软雅黑" panose="020B0503020204020204" pitchFamily="34" charset="-122"/>
                <a:ea typeface="微软雅黑" panose="020B0503020204020204" pitchFamily="34" charset="-122"/>
              </a:rPr>
              <a:t>init</a:t>
            </a:r>
            <a:r>
              <a:rPr lang="zh-CN" altLang="zh-CN" dirty="0">
                <a:latin typeface="微软雅黑" panose="020B0503020204020204" pitchFamily="34" charset="-122"/>
                <a:ea typeface="微软雅黑" panose="020B0503020204020204" pitchFamily="34" charset="-122"/>
              </a:rPr>
              <a:t>进程成为孤儿进程的“父亲”，以便于在以后对其资源进行回收。</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3.2.5</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孤儿进程与僵尸进程</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391113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rPr>
              <a:t>僵尸进程</a:t>
            </a:r>
            <a:endParaRPr lang="zh-CN" alt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僵尸进程其实是进程的一种状态，即僵尸态。在</a:t>
            </a:r>
            <a:r>
              <a:rPr lang="en-US" altLang="zh-CN" dirty="0">
                <a:latin typeface="微软雅黑" panose="020B0503020204020204" pitchFamily="34" charset="-122"/>
                <a:ea typeface="微软雅黑" panose="020B0503020204020204" pitchFamily="34" charset="-122"/>
              </a:rPr>
              <a:t>3.1.3</a:t>
            </a:r>
            <a:r>
              <a:rPr lang="zh-CN" altLang="zh-CN" dirty="0">
                <a:latin typeface="微软雅黑" panose="020B0503020204020204" pitchFamily="34" charset="-122"/>
                <a:ea typeface="微软雅黑" panose="020B0503020204020204" pitchFamily="34" charset="-122"/>
              </a:rPr>
              <a:t>节中，介绍了僵尸态进程的形成。进程的僵尸态与死亡态很接近。唯一不同的是</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死亡进程，即进程退出，释放所有资源；而僵尸进程，即进程退出其没有释放</a:t>
            </a:r>
            <a:r>
              <a:rPr lang="zh-CN" altLang="en-US" dirty="0">
                <a:latin typeface="微软雅黑" panose="020B0503020204020204" pitchFamily="34" charset="-122"/>
                <a:ea typeface="微软雅黑" panose="020B0503020204020204" pitchFamily="34" charset="-122"/>
              </a:rPr>
              <a:t>资源</a:t>
            </a:r>
            <a:r>
              <a:rPr lang="zh-CN" altLang="zh-CN" dirty="0">
                <a:latin typeface="微软雅黑" panose="020B0503020204020204" pitchFamily="34" charset="-122"/>
                <a:ea typeface="微软雅黑" panose="020B0503020204020204" pitchFamily="34" charset="-122"/>
              </a:rPr>
              <a:t>。因此在实际的编程过程中，应尽量关注这一点，避免产生僵尸态的进程，因为僵尸态进程不执行任何任务，但却占有系统资源。如果僵尸进程太多，</a:t>
            </a:r>
            <a:r>
              <a:rPr lang="zh-CN" altLang="en-US" dirty="0">
                <a:latin typeface="微软雅黑" panose="020B0503020204020204" pitchFamily="34" charset="-122"/>
                <a:ea typeface="微软雅黑" panose="020B0503020204020204" pitchFamily="34" charset="-122"/>
              </a:rPr>
              <a:t>就</a:t>
            </a:r>
            <a:r>
              <a:rPr lang="zh-CN" altLang="zh-CN" dirty="0">
                <a:latin typeface="微软雅黑" panose="020B0503020204020204" pitchFamily="34" charset="-122"/>
                <a:ea typeface="微软雅黑" panose="020B0503020204020204" pitchFamily="34" charset="-122"/>
              </a:rPr>
              <a:t>会导致系统浪费。 </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僵尸态进程的产生，往往是因为父进程没有对子进程的资源进行回收处理，</a:t>
            </a:r>
            <a:r>
              <a:rPr lang="zh-CN" altLang="en-US" dirty="0">
                <a:latin typeface="微软雅黑" panose="020B0503020204020204" pitchFamily="34" charset="-122"/>
                <a:ea typeface="微软雅黑" panose="020B0503020204020204" pitchFamily="34" charset="-122"/>
              </a:rPr>
              <a:t>因此</a:t>
            </a:r>
            <a:r>
              <a:rPr lang="zh-CN" altLang="zh-CN" dirty="0">
                <a:latin typeface="微软雅黑" panose="020B0503020204020204" pitchFamily="34" charset="-122"/>
                <a:ea typeface="微软雅黑" panose="020B0503020204020204" pitchFamily="34" charset="-122"/>
              </a:rPr>
              <a:t>为了避免这样的结果出现，程序需要在子进程选择退出时，由父进程进行资源的回收处理。</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343299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多任务处理是指用户可以在同一时间内运行多个应用程序，每个正在执行的应用程序被称为一个任务。</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是一个支持多任务的操作系统，比起单任务系统它的功能增强了许多。</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多任务操作系统使用某种调度策略支持多个任务并发执行。事实上，（单核）处理器在某一时刻只能执行一个任务。每个任务创建时被分配时间片（几十到上百毫秒），任务执行（占用</a:t>
            </a:r>
            <a:r>
              <a:rPr lang="en-US" altLang="zh-CN" dirty="0">
                <a:latin typeface="微软雅黑" panose="020B0503020204020204" pitchFamily="34" charset="-122"/>
                <a:ea typeface="微软雅黑" panose="020B0503020204020204" pitchFamily="34" charset="-122"/>
              </a:rPr>
              <a:t>CPU</a:t>
            </a:r>
            <a:r>
              <a:rPr lang="zh-CN" altLang="zh-CN" dirty="0">
                <a:latin typeface="微软雅黑" panose="020B0503020204020204" pitchFamily="34" charset="-122"/>
                <a:ea typeface="微软雅黑" panose="020B0503020204020204" pitchFamily="34" charset="-122"/>
              </a:rPr>
              <a:t>）时，时间片递减。操作系统会在当前任务的时间片用完时调度执行其他任务。由于任务会频繁地切换执行，因此给用户多个任务同时运行的感觉。多任务操作系统中通常有</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个基本概念：任务、进程和线程。</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3.1.1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多任务机制</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3.2.6</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wait()</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函数与</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waitpid()</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函数</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384848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3.2.5</a:t>
            </a:r>
            <a:r>
              <a:rPr lang="zh-CN" altLang="zh-CN" dirty="0">
                <a:latin typeface="微软雅黑" panose="020B0503020204020204" pitchFamily="34" charset="-122"/>
                <a:ea typeface="微软雅黑" panose="020B0503020204020204" pitchFamily="34" charset="-122"/>
              </a:rPr>
              <a:t>节介绍了僵尸</a:t>
            </a:r>
            <a:r>
              <a:rPr lang="zh-CN" altLang="en-US" dirty="0">
                <a:latin typeface="微软雅黑" panose="020B0503020204020204" pitchFamily="34" charset="-122"/>
                <a:ea typeface="微软雅黑" panose="020B0503020204020204" pitchFamily="34" charset="-122"/>
              </a:rPr>
              <a:t>进程</a:t>
            </a:r>
            <a:r>
              <a:rPr lang="zh-CN" altLang="zh-CN" dirty="0">
                <a:latin typeface="微软雅黑" panose="020B0503020204020204" pitchFamily="34" charset="-122"/>
                <a:ea typeface="微软雅黑" panose="020B0503020204020204" pitchFamily="34" charset="-122"/>
              </a:rPr>
              <a:t>的产生，进程的僵尸态与死亡态区别在于是否回收资源，在</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系统中应该避免僵尸态进程的产生。上一节通过一个示例说明，产生僵尸进程的原因是</a:t>
            </a:r>
            <a:r>
              <a:rPr lang="zh-CN" altLang="en-US" dirty="0">
                <a:latin typeface="微软雅黑" panose="020B0503020204020204" pitchFamily="34" charset="-122"/>
                <a:ea typeface="微软雅黑" panose="020B0503020204020204" pitchFamily="34" charset="-122"/>
              </a:rPr>
              <a:t>子</a:t>
            </a:r>
            <a:r>
              <a:rPr lang="zh-CN" altLang="zh-CN" dirty="0">
                <a:latin typeface="微软雅黑" panose="020B0503020204020204" pitchFamily="34" charset="-122"/>
                <a:ea typeface="微软雅黑" panose="020B0503020204020204" pitchFamily="34" charset="-122"/>
              </a:rPr>
              <a:t>进程在退出时，其父进程没有退出，这时父进程并不会主动回收其资源，那么该进程则会成为僵尸进程。</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同时</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3.2.1</a:t>
            </a:r>
            <a:r>
              <a:rPr lang="zh-CN" altLang="zh-CN" dirty="0">
                <a:latin typeface="微软雅黑" panose="020B0503020204020204" pitchFamily="34" charset="-122"/>
                <a:ea typeface="微软雅黑" panose="020B0503020204020204" pitchFamily="34" charset="-122"/>
              </a:rPr>
              <a:t>节中，创建子进程的示例代码中，可以看出当父子进程没有做任何延时或循环不退出时，则不会产生僵尸进程。这说明了两种可能性：一种是如果子进程先退出，父进程后退出，那么退出的父进程会将子进程的资源回收，那么不会产生僵尸进程。另一种是父进程先退出，子进程成为孤儿进程，孤儿进程退出，资源将会被</a:t>
            </a:r>
            <a:r>
              <a:rPr lang="en-US" altLang="zh-CN" dirty="0" err="1">
                <a:latin typeface="微软雅黑" panose="020B0503020204020204" pitchFamily="34" charset="-122"/>
                <a:ea typeface="微软雅黑" panose="020B0503020204020204" pitchFamily="34" charset="-122"/>
              </a:rPr>
              <a:t>init</a:t>
            </a:r>
            <a:r>
              <a:rPr lang="zh-CN" altLang="zh-CN" dirty="0">
                <a:latin typeface="微软雅黑" panose="020B0503020204020204" pitchFamily="34" charset="-122"/>
                <a:ea typeface="微软雅黑" panose="020B0503020204020204" pitchFamily="34" charset="-122"/>
              </a:rPr>
              <a:t>进程回收。</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3.2.6</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wait()</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函数与</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waitpid()</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函数</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177099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这个时候通常处理僵尸进程，不能寄希望于将其父进程也退出，这可能会导致父进程不能拥有自由的生命周期。在</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中，通常可以选择</a:t>
            </a:r>
            <a:r>
              <a:rPr lang="en-US" altLang="zh-CN" dirty="0">
                <a:latin typeface="微软雅黑" panose="020B0503020204020204" pitchFamily="34" charset="-122"/>
                <a:ea typeface="微软雅黑" panose="020B0503020204020204" pitchFamily="34" charset="-122"/>
              </a:rPr>
              <a:t>wait()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以及</a:t>
            </a:r>
            <a:r>
              <a:rPr lang="en-US" altLang="zh-CN" dirty="0">
                <a:latin typeface="微软雅黑" panose="020B0503020204020204" pitchFamily="34" charset="-122"/>
                <a:ea typeface="微软雅黑" panose="020B0503020204020204" pitchFamily="34" charset="-122"/>
              </a:rPr>
              <a:t>waitpid()</a:t>
            </a:r>
            <a:r>
              <a:rPr lang="zh-CN" altLang="zh-CN" dirty="0">
                <a:latin typeface="微软雅黑" panose="020B0503020204020204" pitchFamily="34" charset="-122"/>
                <a:ea typeface="微软雅黑" panose="020B0503020204020204" pitchFamily="34" charset="-122"/>
              </a:rPr>
              <a:t>函数用来完成对僵尸进程的资源的回收。</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wait()</a:t>
            </a:r>
            <a:r>
              <a:rPr lang="zh-CN" altLang="zh-CN" b="1" dirty="0">
                <a:latin typeface="微软雅黑" panose="020B0503020204020204" pitchFamily="34" charset="-122"/>
                <a:ea typeface="微软雅黑" panose="020B0503020204020204" pitchFamily="34" charset="-122"/>
              </a:rPr>
              <a:t>函数</a:t>
            </a:r>
            <a:endParaRPr lang="zh-CN" altLang="zh-CN" b="1" dirty="0">
              <a:latin typeface="微软雅黑" panose="020B0503020204020204" pitchFamily="34" charset="-122"/>
              <a:ea typeface="微软雅黑" panose="020B0503020204020204" pitchFamily="34" charset="-122"/>
            </a:endParaRPr>
          </a:p>
        </p:txBody>
      </p:sp>
      <p:sp>
        <p:nvSpPr>
          <p:cNvPr id="2" name="矩形 1"/>
          <p:cNvSpPr/>
          <p:nvPr/>
        </p:nvSpPr>
        <p:spPr>
          <a:xfrm>
            <a:off x="827584" y="3644248"/>
            <a:ext cx="5616624" cy="738664"/>
          </a:xfrm>
          <a:prstGeom prst="rect">
            <a:avLst/>
          </a:prstGeom>
          <a:ln w="6350">
            <a:solidFill>
              <a:schemeClr val="tx1"/>
            </a:solidFill>
          </a:ln>
        </p:spPr>
        <p:txBody>
          <a:bodyPr wrap="square">
            <a:spAutoFit/>
          </a:bodyPr>
          <a:lstStyle/>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&lt;sys/</a:t>
            </a:r>
            <a:r>
              <a:rPr lang="en-US" altLang="zh-CN" sz="1400" kern="100" dirty="0" err="1">
                <a:solidFill>
                  <a:srgbClr val="000000"/>
                </a:solidFill>
                <a:latin typeface="Courier New" panose="02070309020205020404" pitchFamily="49" charset="0"/>
                <a:cs typeface="Times New Roman" panose="02020603050405020304" pitchFamily="18" charset="0"/>
              </a:rPr>
              <a:t>types.h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&lt;sys/</a:t>
            </a:r>
            <a:r>
              <a:rPr lang="en-US" altLang="zh-CN" sz="1400" kern="100" dirty="0" err="1">
                <a:solidFill>
                  <a:srgbClr val="000000"/>
                </a:solidFill>
                <a:latin typeface="Courier New" panose="02070309020205020404" pitchFamily="49" charset="0"/>
                <a:cs typeface="Times New Roman" panose="02020603050405020304" pitchFamily="18" charset="0"/>
              </a:rPr>
              <a:t>wait.h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4290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pid_t</a:t>
            </a:r>
            <a:r>
              <a:rPr lang="en-US" altLang="zh-CN" sz="1400" kern="100" dirty="0">
                <a:solidFill>
                  <a:srgbClr val="000000"/>
                </a:solidFill>
                <a:latin typeface="Courier New" panose="02070309020205020404" pitchFamily="49" charset="0"/>
                <a:cs typeface="Times New Roman" panose="02020603050405020304" pitchFamily="18" charset="0"/>
              </a:rPr>
              <a:t> wait(int *status);</a:t>
            </a:r>
            <a:endParaRPr lang="zh-CN" altLang="zh-CN" sz="1400" kern="100" dirty="0">
              <a:latin typeface="Courier New" panose="02070309020205020404" pitchFamily="49" charset="0"/>
              <a:cs typeface="Times New Roman" panose="02020603050405020304" pitchFamily="18" charset="0"/>
            </a:endParaRPr>
          </a:p>
        </p:txBody>
      </p:sp>
      <p:sp>
        <p:nvSpPr>
          <p:cNvPr id="7" name="矩形 6"/>
          <p:cNvSpPr/>
          <p:nvPr/>
        </p:nvSpPr>
        <p:spPr>
          <a:xfrm>
            <a:off x="6195" y="4365104"/>
            <a:ext cx="9150350" cy="170687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wait()</a:t>
            </a:r>
            <a:r>
              <a:rPr lang="zh-CN" altLang="zh-CN" dirty="0">
                <a:latin typeface="微软雅黑" panose="020B0503020204020204" pitchFamily="34" charset="-122"/>
                <a:ea typeface="微软雅黑" panose="020B0503020204020204" pitchFamily="34" charset="-122"/>
              </a:rPr>
              <a:t>函数被用来执行等待，直到其子进程终止。也就是说</a:t>
            </a:r>
            <a:r>
              <a:rPr lang="en-US" altLang="zh-CN" dirty="0">
                <a:latin typeface="微软雅黑" panose="020B0503020204020204" pitchFamily="34" charset="-122"/>
                <a:ea typeface="微软雅黑" panose="020B0503020204020204" pitchFamily="34" charset="-122"/>
              </a:rPr>
              <a:t>wait()</a:t>
            </a:r>
            <a:r>
              <a:rPr lang="zh-CN" altLang="zh-CN" dirty="0">
                <a:latin typeface="微软雅黑" panose="020B0503020204020204" pitchFamily="34" charset="-122"/>
                <a:ea typeface="微软雅黑" panose="020B0503020204020204" pitchFamily="34" charset="-122"/>
              </a:rPr>
              <a:t>函数可用于使父进程阻塞，等待子进程退出，一旦子进程退出，则</a:t>
            </a:r>
            <a:r>
              <a:rPr lang="en-US" altLang="zh-CN" dirty="0">
                <a:latin typeface="微软雅黑" panose="020B0503020204020204" pitchFamily="34" charset="-122"/>
                <a:ea typeface="微软雅黑" panose="020B0503020204020204" pitchFamily="34" charset="-122"/>
              </a:rPr>
              <a:t>wait()</a:t>
            </a:r>
            <a:r>
              <a:rPr lang="zh-CN" altLang="zh-CN" dirty="0">
                <a:latin typeface="微软雅黑" panose="020B0503020204020204" pitchFamily="34" charset="-122"/>
                <a:ea typeface="微软雅黑" panose="020B0503020204020204" pitchFamily="34" charset="-122"/>
              </a:rPr>
              <a:t>函数立即返回，并获得子进程的退出时的状态值，并回收子进程的使用的各种资源，以避免子进程称为僵尸进程。</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2" grpId="0" animBg="1"/>
      <p:bldP spid="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3.2.6</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wait()</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函数与</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waitpid()</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函数</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279288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waitpid()</a:t>
            </a:r>
            <a:r>
              <a:rPr lang="zh-CN" altLang="zh-CN" b="1" dirty="0">
                <a:latin typeface="微软雅黑" panose="020B0503020204020204" pitchFamily="34" charset="-122"/>
                <a:ea typeface="微软雅黑" panose="020B0503020204020204" pitchFamily="34" charset="-122"/>
              </a:rPr>
              <a:t>函数</a:t>
            </a:r>
            <a:endParaRPr lang="zh-CN" alt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wait()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使用存在诸多限制，而设计</a:t>
            </a:r>
            <a:r>
              <a:rPr lang="en-US" altLang="zh-CN" dirty="0">
                <a:latin typeface="微软雅黑" panose="020B0503020204020204" pitchFamily="34" charset="-122"/>
                <a:ea typeface="微软雅黑" panose="020B0503020204020204" pitchFamily="34" charset="-122"/>
              </a:rPr>
              <a:t>waitpid()</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则可以突破这种限制。</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如果父进程已经创建了多个子进程，使用</a:t>
            </a:r>
            <a:r>
              <a:rPr lang="en-US" altLang="zh-CN" dirty="0">
                <a:latin typeface="微软雅黑" panose="020B0503020204020204" pitchFamily="34" charset="-122"/>
                <a:ea typeface="微软雅黑" panose="020B0503020204020204" pitchFamily="34" charset="-122"/>
              </a:rPr>
              <a:t>wait()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将无法等到某个特定的子进程的完成，只能按顺序等待下一个子进程的终止。</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如果子进程没有退出，则</a:t>
            </a:r>
            <a:r>
              <a:rPr lang="en-US" altLang="zh-CN" dirty="0">
                <a:latin typeface="微软雅黑" panose="020B0503020204020204" pitchFamily="34" charset="-122"/>
                <a:ea typeface="微软雅黑" panose="020B0503020204020204" pitchFamily="34" charset="-122"/>
              </a:rPr>
              <a:t>wait()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总是保持阻塞。</a:t>
            </a:r>
            <a:r>
              <a:rPr lang="zh-CN" altLang="en-US" dirty="0">
                <a:latin typeface="微软雅黑" panose="020B0503020204020204" pitchFamily="34" charset="-122"/>
                <a:ea typeface="微软雅黑" panose="020B0503020204020204" pitchFamily="34" charset="-122"/>
              </a:rPr>
              <a:t>故此，</a:t>
            </a:r>
            <a:r>
              <a:rPr lang="zh-CN" altLang="zh-CN"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wait()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只能发现那些已经终止的子进程。而</a:t>
            </a:r>
            <a:r>
              <a:rPr lang="en-US" altLang="zh-CN" dirty="0">
                <a:latin typeface="微软雅黑" panose="020B0503020204020204" pitchFamily="34" charset="-122"/>
                <a:ea typeface="微软雅黑" panose="020B0503020204020204" pitchFamily="34" charset="-122"/>
              </a:rPr>
              <a:t>waitpid()</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则突破这种限制。</a:t>
            </a:r>
            <a:endParaRPr lang="zh-CN" altLang="zh-CN" dirty="0">
              <a:latin typeface="微软雅黑" panose="020B0503020204020204" pitchFamily="34" charset="-122"/>
              <a:ea typeface="微软雅黑" panose="020B0503020204020204" pitchFamily="34" charset="-122"/>
            </a:endParaRPr>
          </a:p>
        </p:txBody>
      </p:sp>
      <p:sp>
        <p:nvSpPr>
          <p:cNvPr id="5" name="矩形 4"/>
          <p:cNvSpPr/>
          <p:nvPr/>
        </p:nvSpPr>
        <p:spPr>
          <a:xfrm>
            <a:off x="827584" y="4653136"/>
            <a:ext cx="6768752" cy="738664"/>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&lt;sys/</a:t>
            </a:r>
            <a:r>
              <a:rPr lang="en-US" altLang="zh-CN" sz="1400" kern="100" dirty="0" err="1">
                <a:solidFill>
                  <a:srgbClr val="000000"/>
                </a:solidFill>
                <a:latin typeface="Courier New" panose="02070309020205020404" pitchFamily="49" charset="0"/>
                <a:cs typeface="Times New Roman" panose="02020603050405020304" pitchFamily="18" charset="0"/>
              </a:rPr>
              <a:t>types.h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&lt;sys/</a:t>
            </a:r>
            <a:r>
              <a:rPr lang="en-US" altLang="zh-CN" sz="1400" kern="100" dirty="0" err="1">
                <a:solidFill>
                  <a:srgbClr val="000000"/>
                </a:solidFill>
                <a:latin typeface="Courier New" panose="02070309020205020404" pitchFamily="49" charset="0"/>
                <a:cs typeface="Times New Roman" panose="02020603050405020304" pitchFamily="18" charset="0"/>
              </a:rPr>
              <a:t>wait.h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pid_t</a:t>
            </a:r>
            <a:r>
              <a:rPr lang="en-US" altLang="zh-CN" sz="1400" kern="100" dirty="0">
                <a:solidFill>
                  <a:srgbClr val="000000"/>
                </a:solidFill>
                <a:latin typeface="Courier New" panose="02070309020205020404" pitchFamily="49" charset="0"/>
                <a:cs typeface="Times New Roman" panose="02020603050405020304" pitchFamily="18" charset="0"/>
              </a:rPr>
              <a:t> waitpid(</a:t>
            </a:r>
            <a:r>
              <a:rPr lang="en-US" altLang="zh-CN" sz="1400" kern="100" dirty="0" err="1">
                <a:solidFill>
                  <a:srgbClr val="000000"/>
                </a:solidFill>
                <a:latin typeface="Courier New" panose="02070309020205020404" pitchFamily="49" charset="0"/>
                <a:cs typeface="Times New Roman" panose="02020603050405020304" pitchFamily="18" charset="0"/>
              </a:rPr>
              <a:t>pid_t</a:t>
            </a:r>
            <a:r>
              <a:rPr lang="en-US" altLang="zh-CN" sz="1400" kern="100" dirty="0">
                <a:solidFill>
                  <a:srgbClr val="000000"/>
                </a:solidFill>
                <a:latin typeface="Courier New" panose="02070309020205020404" pitchFamily="49" charset="0"/>
                <a:cs typeface="Times New Roman" panose="02020603050405020304" pitchFamily="18" charset="0"/>
              </a:rPr>
              <a:t> pid, int *status, int options);</a:t>
            </a:r>
            <a:endParaRPr lang="zh-CN" altLang="zh-CN" sz="1400" kern="100" dirty="0">
              <a:latin typeface="Courier New" panose="02070309020205020404" pitchFamily="49"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3.2.6</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wait()</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函数与</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waitpid()</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函数</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2186496"/>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waitpid()</a:t>
            </a:r>
            <a:r>
              <a:rPr lang="zh-CN" altLang="zh-CN" dirty="0">
                <a:latin typeface="微软雅黑" panose="020B0503020204020204" pitchFamily="34" charset="-122"/>
                <a:ea typeface="微软雅黑" panose="020B0503020204020204" pitchFamily="34" charset="-122"/>
              </a:rPr>
              <a:t>函数被用来关注子进程的状态是否发生变化。这些状态的变化包括：子进程终止；子进程被一个信号使其停止；子进程被一个信号使其恢复。如果子进程的状态变化为子进程退出，那么</a:t>
            </a:r>
            <a:r>
              <a:rPr lang="en-US" altLang="zh-CN" dirty="0">
                <a:latin typeface="微软雅黑" panose="020B0503020204020204" pitchFamily="34" charset="-122"/>
                <a:ea typeface="微软雅黑" panose="020B0503020204020204" pitchFamily="34" charset="-122"/>
              </a:rPr>
              <a:t>waitpid()</a:t>
            </a:r>
            <a:r>
              <a:rPr lang="zh-CN" altLang="zh-CN" dirty="0">
                <a:latin typeface="微软雅黑" panose="020B0503020204020204" pitchFamily="34" charset="-122"/>
                <a:ea typeface="微软雅黑" panose="020B0503020204020204" pitchFamily="34" charset="-122"/>
              </a:rPr>
              <a:t>可以对子进程的资源进行回收，让子进程的资源得以释放。</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关于</a:t>
            </a:r>
            <a:r>
              <a:rPr lang="en-US" altLang="zh-CN" dirty="0">
                <a:latin typeface="微软雅黑" panose="020B0503020204020204" pitchFamily="34" charset="-122"/>
                <a:ea typeface="微软雅黑" panose="020B0503020204020204" pitchFamily="34" charset="-122"/>
              </a:rPr>
              <a:t>waitpid()</a:t>
            </a:r>
            <a:r>
              <a:rPr lang="zh-CN" altLang="zh-CN" dirty="0">
                <a:latin typeface="微软雅黑" panose="020B0503020204020204" pitchFamily="34" charset="-122"/>
                <a:ea typeface="微软雅黑" panose="020B0503020204020204" pitchFamily="34" charset="-122"/>
              </a:rPr>
              <a:t>的参数，以及返回值相对于</a:t>
            </a:r>
            <a:r>
              <a:rPr lang="en-US" altLang="zh-CN" dirty="0">
                <a:latin typeface="微软雅黑" panose="020B0503020204020204" pitchFamily="34" charset="-122"/>
                <a:ea typeface="微软雅黑" panose="020B0503020204020204" pitchFamily="34" charset="-122"/>
              </a:rPr>
              <a:t>wait()</a:t>
            </a:r>
            <a:r>
              <a:rPr lang="zh-CN" altLang="zh-CN" dirty="0">
                <a:latin typeface="微软雅黑" panose="020B0503020204020204" pitchFamily="34" charset="-122"/>
                <a:ea typeface="微软雅黑" panose="020B0503020204020204" pitchFamily="34" charset="-122"/>
              </a:rPr>
              <a:t>则比较复杂，具体如下表</a:t>
            </a:r>
            <a:r>
              <a:rPr lang="en-US" altLang="zh-CN" dirty="0">
                <a:latin typeface="微软雅黑" panose="020B0503020204020204" pitchFamily="34" charset="-122"/>
                <a:ea typeface="微软雅黑" panose="020B0503020204020204" pitchFamily="34" charset="-122"/>
              </a:rPr>
              <a:t>3.3</a:t>
            </a:r>
            <a:r>
              <a:rPr lang="zh-CN" altLang="zh-CN" dirty="0">
                <a:latin typeface="微软雅黑" panose="020B0503020204020204" pitchFamily="34" charset="-122"/>
                <a:ea typeface="微软雅黑" panose="020B0503020204020204" pitchFamily="34" charset="-122"/>
              </a:rPr>
              <a:t>所示。</a:t>
            </a:r>
            <a:endParaRPr lang="zh-CN" altLang="zh-CN" dirty="0">
              <a:latin typeface="微软雅黑" panose="020B0503020204020204" pitchFamily="34" charset="-122"/>
              <a:ea typeface="微软雅黑" panose="020B0503020204020204" pitchFamily="34" charset="-122"/>
            </a:endParaRPr>
          </a:p>
        </p:txBody>
      </p:sp>
      <p:graphicFrame>
        <p:nvGraphicFramePr>
          <p:cNvPr id="7" name="对象 6"/>
          <p:cNvGraphicFramePr>
            <a:graphicFrameLocks noChangeAspect="1"/>
          </p:cNvGraphicFramePr>
          <p:nvPr/>
        </p:nvGraphicFramePr>
        <p:xfrm>
          <a:off x="2195736" y="4271494"/>
          <a:ext cx="5486400" cy="1841500"/>
        </p:xfrm>
        <a:graphic>
          <a:graphicData uri="http://schemas.openxmlformats.org/presentationml/2006/ole">
            <mc:AlternateContent xmlns:mc="http://schemas.openxmlformats.org/markup-compatibility/2006">
              <mc:Choice xmlns:v="urn:schemas-microsoft-com:vml" Requires="v">
                <p:oleObj spid="_x0000_s2" name="文档" r:id="rId1" imgW="5486400" imgH="1837690" progId="Word.Document.12">
                  <p:embed/>
                </p:oleObj>
              </mc:Choice>
              <mc:Fallback>
                <p:oleObj name="文档" r:id="rId1" imgW="5486400" imgH="1837690" progId="Word.Document.12">
                  <p:embed/>
                  <p:pic>
                    <p:nvPicPr>
                      <p:cNvPr id="0" name="图片 1"/>
                      <p:cNvPicPr/>
                      <p:nvPr/>
                    </p:nvPicPr>
                    <p:blipFill>
                      <a:blip r:embed="rId2"/>
                      <a:stretch>
                        <a:fillRect/>
                      </a:stretch>
                    </p:blipFill>
                    <p:spPr>
                      <a:xfrm>
                        <a:off x="2195736" y="4271494"/>
                        <a:ext cx="5486400" cy="18415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3.2.6</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wait()</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函数与</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waitpid()</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函数</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87588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前面介绍</a:t>
            </a:r>
            <a:r>
              <a:rPr lang="en-US" altLang="zh-CN" dirty="0">
                <a:latin typeface="微软雅黑" panose="020B0503020204020204" pitchFamily="34" charset="-122"/>
                <a:ea typeface="微软雅黑" panose="020B0503020204020204" pitchFamily="34" charset="-122"/>
              </a:rPr>
              <a:t>wait()</a:t>
            </a:r>
            <a:r>
              <a:rPr lang="zh-CN" altLang="zh-CN" dirty="0">
                <a:latin typeface="微软雅黑" panose="020B0503020204020204" pitchFamily="34" charset="-122"/>
                <a:ea typeface="微软雅黑" panose="020B0503020204020204" pitchFamily="34" charset="-122"/>
              </a:rPr>
              <a:t>函数时已经展示阻塞等待的情况，下面将展示</a:t>
            </a:r>
            <a:r>
              <a:rPr lang="en-US" altLang="zh-CN" dirty="0">
                <a:latin typeface="微软雅黑" panose="020B0503020204020204" pitchFamily="34" charset="-122"/>
                <a:ea typeface="微软雅黑" panose="020B0503020204020204" pitchFamily="34" charset="-122"/>
              </a:rPr>
              <a:t>waitpid()</a:t>
            </a:r>
            <a:r>
              <a:rPr lang="zh-CN" altLang="zh-CN" dirty="0">
                <a:latin typeface="微软雅黑" panose="020B0503020204020204" pitchFamily="34" charset="-122"/>
                <a:ea typeface="微软雅黑" panose="020B0503020204020204" pitchFamily="34" charset="-122"/>
              </a:rPr>
              <a:t>使用非阻塞的情况，代码的设计思路如图所示。</a:t>
            </a:r>
            <a:endParaRPr lang="zh-CN" altLang="zh-CN"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cstate="print"/>
          <a:stretch>
            <a:fillRect/>
          </a:stretch>
        </p:blipFill>
        <p:spPr>
          <a:xfrm>
            <a:off x="2592070" y="2771551"/>
            <a:ext cx="3600000" cy="33217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3.2.7</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Linux</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守护进程</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439075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守护进程又被称为</a:t>
            </a:r>
            <a:r>
              <a:rPr lang="en-US" altLang="zh-CN" dirty="0">
                <a:latin typeface="微软雅黑" panose="020B0503020204020204" pitchFamily="34" charset="-122"/>
                <a:ea typeface="微软雅黑" panose="020B0503020204020204" pitchFamily="34" charset="-122"/>
              </a:rPr>
              <a:t>Daemon</a:t>
            </a:r>
            <a:r>
              <a:rPr lang="zh-CN" altLang="zh-CN" dirty="0">
                <a:latin typeface="微软雅黑" panose="020B0503020204020204" pitchFamily="34" charset="-122"/>
                <a:ea typeface="微软雅黑" panose="020B0503020204020204" pitchFamily="34" charset="-122"/>
              </a:rPr>
              <a:t>进程，为</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的后台服务进程（独立于控制终端）。该进程通常周期性</a:t>
            </a:r>
            <a:r>
              <a:rPr lang="zh-CN" altLang="en-US" dirty="0">
                <a:latin typeface="微软雅黑" panose="020B0503020204020204" pitchFamily="34" charset="-122"/>
                <a:ea typeface="微软雅黑" panose="020B0503020204020204" pitchFamily="34" charset="-122"/>
              </a:rPr>
              <a:t>地</a:t>
            </a:r>
            <a:r>
              <a:rPr lang="zh-CN" altLang="zh-CN" dirty="0">
                <a:latin typeface="微软雅黑" panose="020B0503020204020204" pitchFamily="34" charset="-122"/>
                <a:ea typeface="微软雅黑" panose="020B0503020204020204" pitchFamily="34" charset="-122"/>
              </a:rPr>
              <a:t>执行某种任务或等待处理某些发生的事件。其生命周期较长，通常在系统启动时开始执行，在系统关闭时终止。</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中很多系统服务都是通过守护进程实现的。</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中，每一个从终端开始运行的进程都会依附于该终端（系统与用户进行交互的界面），这个终端为进程的控制终端。当控制终端关闭时，这些进程就会自动结束。但守护进程不受终端关闭的影响。</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如何将一个进程变成一个守护进程，只需要遵循一些特定的流程，下面通过</a:t>
            </a:r>
            <a:r>
              <a:rPr lang="en-US" altLang="zh-CN" dirty="0">
                <a:latin typeface="微软雅黑" panose="020B0503020204020204" pitchFamily="34" charset="-122"/>
                <a:ea typeface="微软雅黑" panose="020B0503020204020204" pitchFamily="34" charset="-122"/>
              </a:rPr>
              <a:t>5</a:t>
            </a:r>
            <a:r>
              <a:rPr lang="zh-CN" altLang="zh-CN" dirty="0">
                <a:latin typeface="微软雅黑" panose="020B0503020204020204" pitchFamily="34" charset="-122"/>
                <a:ea typeface="微软雅黑" panose="020B0503020204020204" pitchFamily="34" charset="-122"/>
              </a:rPr>
              <a:t>个步骤来讲解。</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1.</a:t>
            </a:r>
            <a:r>
              <a:rPr lang="zh-CN" altLang="zh-CN" b="1" dirty="0">
                <a:latin typeface="微软雅黑" panose="020B0503020204020204" pitchFamily="34" charset="-122"/>
                <a:ea typeface="微软雅黑" panose="020B0503020204020204" pitchFamily="34" charset="-122"/>
              </a:rPr>
              <a:t>创建子进程</a:t>
            </a:r>
            <a:r>
              <a:rPr lang="zh-CN" altLang="en-US" b="1" dirty="0">
                <a:latin typeface="微软雅黑" panose="020B0503020204020204" pitchFamily="34" charset="-122"/>
                <a:ea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rPr>
              <a:t>子进程不退出，父进程退出</a:t>
            </a:r>
            <a:r>
              <a:rPr lang="zh-CN" altLang="en-US" b="1" dirty="0">
                <a:latin typeface="微软雅黑" panose="020B0503020204020204" pitchFamily="34" charset="-122"/>
                <a:ea typeface="微软雅黑" panose="020B0503020204020204" pitchFamily="34" charset="-122"/>
              </a:rPr>
              <a:t>）</a:t>
            </a:r>
            <a:endParaRPr lang="zh-CN" altLang="zh-CN"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3.2.7</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Linux</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守护进程</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439075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很明显，由于父进程先于子进程退出，造成子进程成为孤儿进程。此时子进程的父进程变成</a:t>
            </a:r>
            <a:r>
              <a:rPr lang="en-US" altLang="zh-CN" dirty="0" err="1">
                <a:latin typeface="微软雅黑" panose="020B0503020204020204" pitchFamily="34" charset="-122"/>
                <a:ea typeface="微软雅黑" panose="020B0503020204020204" pitchFamily="34" charset="-122"/>
              </a:rPr>
              <a:t>init</a:t>
            </a:r>
            <a:r>
              <a:rPr lang="zh-CN" altLang="zh-CN" dirty="0">
                <a:latin typeface="微软雅黑" panose="020B0503020204020204" pitchFamily="34" charset="-122"/>
                <a:ea typeface="微软雅黑" panose="020B0503020204020204" pitchFamily="34" charset="-122"/>
              </a:rPr>
              <a:t>进程。</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rPr>
              <a:t>在子进程中创建新会话</a:t>
            </a:r>
            <a:endParaRPr lang="zh-CN" alt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这个步骤在</a:t>
            </a:r>
            <a:r>
              <a:rPr lang="en-US" altLang="zh-CN" dirty="0">
                <a:latin typeface="微软雅黑" panose="020B0503020204020204" pitchFamily="34" charset="-122"/>
                <a:ea typeface="微软雅黑" panose="020B0503020204020204" pitchFamily="34" charset="-122"/>
              </a:rPr>
              <a:t>3.1.4</a:t>
            </a:r>
            <a:r>
              <a:rPr lang="zh-CN" altLang="zh-CN" dirty="0">
                <a:latin typeface="微软雅黑" panose="020B0503020204020204" pitchFamily="34" charset="-122"/>
                <a:ea typeface="微软雅黑" panose="020B0503020204020204" pitchFamily="34" charset="-122"/>
              </a:rPr>
              <a:t>节中已经有所介绍。使用的函数是</a:t>
            </a:r>
            <a:r>
              <a:rPr lang="en-US" altLang="zh-CN" dirty="0" err="1">
                <a:latin typeface="微软雅黑" panose="020B0503020204020204" pitchFamily="34" charset="-122"/>
                <a:ea typeface="微软雅黑" panose="020B0503020204020204" pitchFamily="34" charset="-122"/>
              </a:rPr>
              <a:t>setsid</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。该函数将会创建一个新会话，并使进程担任该会话组的组长。同时</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在会话组中创建新的进程组，该进程依然也是进程组的组长。该进程成为新会话组和进程组中唯一的进程。最后使该进程脱离终端的控制，运行在后台。</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之所以需要这样处理，是因为子进程在被创建时，复制了父进程的会话、进程组和终端控制等。虽然父进程退出，但原先的会话、进程组和控制终端等并没有改变。因此子进程并没有实现真正意义上的独立。</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3.2.7</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Linux</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守护进程</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135549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rPr>
              <a:t>改变当前的工作目录</a:t>
            </a:r>
            <a:endParaRPr lang="zh-CN" alt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fork()</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创建的子进程继承了父进程的当前工作目录。系统通常的做法是让根目录成为守护进程的当前工作目录。改变工作目录的函数是</a:t>
            </a:r>
            <a:r>
              <a:rPr lang="en-US" altLang="zh-CN" dirty="0" err="1">
                <a:latin typeface="微软雅黑" panose="020B0503020204020204" pitchFamily="34" charset="-122"/>
                <a:ea typeface="微软雅黑" panose="020B0503020204020204" pitchFamily="34" charset="-122"/>
              </a:rPr>
              <a:t>chdir</a:t>
            </a:r>
            <a:r>
              <a:rPr lang="en-US" altLang="zh-CN" dirty="0">
                <a:latin typeface="微软雅黑" panose="020B0503020204020204" pitchFamily="34" charset="-122"/>
                <a:ea typeface="微软雅黑" panose="020B0503020204020204" pitchFamily="34" charset="-122"/>
              </a:rPr>
              <a:t>()</a:t>
            </a:r>
            <a:r>
              <a:rPr lang="zh-CN" altLang="zh-CN" dirty="0"/>
              <a:t>。</a:t>
            </a:r>
            <a:endParaRPr lang="zh-CN" altLang="zh-CN" dirty="0"/>
          </a:p>
        </p:txBody>
      </p:sp>
      <p:sp>
        <p:nvSpPr>
          <p:cNvPr id="2" name="矩形 1"/>
          <p:cNvSpPr/>
          <p:nvPr/>
        </p:nvSpPr>
        <p:spPr>
          <a:xfrm>
            <a:off x="798564" y="3228749"/>
            <a:ext cx="5645643" cy="523220"/>
          </a:xfrm>
          <a:prstGeom prst="rect">
            <a:avLst/>
          </a:prstGeom>
          <a:ln w="6350">
            <a:solidFill>
              <a:schemeClr val="tx1"/>
            </a:solidFill>
          </a:ln>
        </p:spPr>
        <p:txBody>
          <a:bodyPr wrap="square">
            <a:spAutoFit/>
          </a:bodyPr>
          <a:lstStyle/>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unistd.h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429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chdir</a:t>
            </a:r>
            <a:r>
              <a:rPr lang="en-US" altLang="zh-CN" sz="1400" kern="100" dirty="0">
                <a:solidFill>
                  <a:srgbClr val="000000"/>
                </a:solidFill>
                <a:latin typeface="Courier New" panose="02070309020205020404" pitchFamily="49" charset="0"/>
                <a:cs typeface="Times New Roman" panose="02020603050405020304" pitchFamily="18" charset="0"/>
              </a:rPr>
              <a:t>(const char *path);</a:t>
            </a:r>
            <a:endParaRPr lang="zh-CN" altLang="zh-CN" sz="1400" kern="100" dirty="0">
              <a:latin typeface="Courier New" panose="02070309020205020404" pitchFamily="49" charset="0"/>
              <a:cs typeface="Times New Roman" panose="02020603050405020304" pitchFamily="18" charset="0"/>
            </a:endParaRPr>
          </a:p>
        </p:txBody>
      </p:sp>
      <p:sp>
        <p:nvSpPr>
          <p:cNvPr id="7" name="矩形 6"/>
          <p:cNvSpPr/>
          <p:nvPr/>
        </p:nvSpPr>
        <p:spPr>
          <a:xfrm>
            <a:off x="-6350" y="3751969"/>
            <a:ext cx="9150350" cy="26005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4.</a:t>
            </a:r>
            <a:r>
              <a:rPr lang="zh-CN" altLang="en-US" b="1" dirty="0">
                <a:latin typeface="微软雅黑" panose="020B0503020204020204" pitchFamily="34" charset="-122"/>
                <a:ea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rPr>
              <a:t>重设文件权限掩码</a:t>
            </a:r>
            <a:endParaRPr lang="zh-CN" alt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文件权限掩码的作用是屏蔽文件权限中的对应位。在</a:t>
            </a:r>
            <a:r>
              <a:rPr lang="en-US" altLang="zh-CN" dirty="0">
                <a:latin typeface="微软雅黑" panose="020B0503020204020204" pitchFamily="34" charset="-122"/>
                <a:ea typeface="微软雅黑" panose="020B0503020204020204" pitchFamily="34" charset="-122"/>
              </a:rPr>
              <a:t>2.3.2</a:t>
            </a:r>
            <a:r>
              <a:rPr lang="zh-CN" altLang="zh-CN" dirty="0">
                <a:latin typeface="微软雅黑" panose="020B0503020204020204" pitchFamily="34" charset="-122"/>
                <a:ea typeface="微软雅黑" panose="020B0503020204020204" pitchFamily="34" charset="-122"/>
              </a:rPr>
              <a:t>节中有涉及到该问题。文件被创建之后，用户对其的操作权限</a:t>
            </a:r>
            <a:r>
              <a:rPr lang="en-US" altLang="zh-CN" dirty="0">
                <a:latin typeface="微软雅黑" panose="020B0503020204020204" pitchFamily="34" charset="-122"/>
                <a:ea typeface="微软雅黑" panose="020B0503020204020204" pitchFamily="34" charset="-122"/>
              </a:rPr>
              <a:t>mode</a:t>
            </a:r>
            <a:r>
              <a:rPr lang="zh-CN" altLang="zh-CN" dirty="0">
                <a:latin typeface="微软雅黑" panose="020B0503020204020204" pitchFamily="34" charset="-122"/>
                <a:ea typeface="微软雅黑" panose="020B0503020204020204" pitchFamily="34" charset="-122"/>
              </a:rPr>
              <a:t>参数，将会被执行</a:t>
            </a:r>
            <a:r>
              <a:rPr lang="en-US" altLang="zh-CN" dirty="0">
                <a:latin typeface="微软雅黑" panose="020B0503020204020204" pitchFamily="34" charset="-122"/>
                <a:ea typeface="微软雅黑" panose="020B0503020204020204" pitchFamily="34" charset="-122"/>
              </a:rPr>
              <a:t>mode&amp;</a:t>
            </a:r>
            <a:r>
              <a:rPr lang="zh-CN"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umask</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umask</a:t>
            </a:r>
            <a:r>
              <a:rPr lang="zh-CN" altLang="zh-CN" dirty="0">
                <a:latin typeface="微软雅黑" panose="020B0503020204020204" pitchFamily="34" charset="-122"/>
                <a:ea typeface="微软雅黑" panose="020B0503020204020204" pitchFamily="34" charset="-122"/>
              </a:rPr>
              <a:t>为文件权限掩码，通常用</a:t>
            </a:r>
            <a:r>
              <a:rPr lang="zh-CN" altLang="en-US" dirty="0">
                <a:latin typeface="微软雅黑" panose="020B0503020204020204" pitchFamily="34" charset="-122"/>
                <a:ea typeface="微软雅黑" panose="020B0503020204020204" pitchFamily="34" charset="-122"/>
              </a:rPr>
              <a:t>八</a:t>
            </a:r>
            <a:r>
              <a:rPr lang="zh-CN" altLang="zh-CN" dirty="0">
                <a:latin typeface="微软雅黑" panose="020B0503020204020204" pitchFamily="34" charset="-122"/>
                <a:ea typeface="微软雅黑" panose="020B0503020204020204" pitchFamily="34" charset="-122"/>
              </a:rPr>
              <a:t>进制数表示</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。例如，文件的权限为</a:t>
            </a:r>
            <a:r>
              <a:rPr lang="en-US" altLang="zh-CN" dirty="0">
                <a:latin typeface="微软雅黑" panose="020B0503020204020204" pitchFamily="34" charset="-122"/>
                <a:ea typeface="微软雅黑" panose="020B0503020204020204" pitchFamily="34" charset="-122"/>
              </a:rPr>
              <a:t>0666</a:t>
            </a:r>
            <a:r>
              <a:rPr lang="zh-CN"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umask</a:t>
            </a:r>
            <a:r>
              <a:rPr lang="zh-CN" altLang="zh-CN" dirty="0">
                <a:latin typeface="微软雅黑" panose="020B0503020204020204" pitchFamily="34" charset="-122"/>
                <a:ea typeface="微软雅黑" panose="020B0503020204020204" pitchFamily="34" charset="-122"/>
              </a:rPr>
              <a:t>值为</a:t>
            </a:r>
            <a:r>
              <a:rPr lang="en-US" altLang="zh-CN" dirty="0">
                <a:latin typeface="微软雅黑" panose="020B0503020204020204" pitchFamily="34" charset="-122"/>
                <a:ea typeface="微软雅黑" panose="020B0503020204020204" pitchFamily="34" charset="-122"/>
              </a:rPr>
              <a:t>0002</a:t>
            </a:r>
            <a:r>
              <a:rPr lang="zh-CN" altLang="zh-CN" dirty="0">
                <a:latin typeface="微软雅黑" panose="020B0503020204020204" pitchFamily="34" charset="-122"/>
                <a:ea typeface="微软雅黑" panose="020B0503020204020204" pitchFamily="34" charset="-122"/>
              </a:rPr>
              <a:t>，那么将</a:t>
            </a:r>
            <a:r>
              <a:rPr lang="en-US" altLang="zh-CN" dirty="0" err="1">
                <a:latin typeface="微软雅黑" panose="020B0503020204020204" pitchFamily="34" charset="-122"/>
                <a:ea typeface="微软雅黑" panose="020B0503020204020204" pitchFamily="34" charset="-122"/>
              </a:rPr>
              <a:t>umask</a:t>
            </a:r>
            <a:r>
              <a:rPr lang="zh-CN" altLang="zh-CN" dirty="0">
                <a:latin typeface="微软雅黑" panose="020B0503020204020204" pitchFamily="34" charset="-122"/>
                <a:ea typeface="微软雅黑" panose="020B0503020204020204" pitchFamily="34" charset="-122"/>
              </a:rPr>
              <a:t>取反，再与文件权限相与，则文件权限值变为</a:t>
            </a:r>
            <a:r>
              <a:rPr lang="en-US" altLang="zh-CN" dirty="0">
                <a:latin typeface="微软雅黑" panose="020B0503020204020204" pitchFamily="34" charset="-122"/>
                <a:ea typeface="微软雅黑" panose="020B0503020204020204" pitchFamily="34" charset="-122"/>
              </a:rPr>
              <a:t>0664</a:t>
            </a:r>
            <a:r>
              <a:rPr lang="zh-CN"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2" grpId="0" animBg="1"/>
      <p:bldP spid="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3.2.7</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Linux</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守护进程</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218502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由于创建的子进程继承了父进程的文件权限掩码，这给子进程（守护进程）操作文件带来一定影响。因此，通常把文件权限掩码设置为</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，这样可以增强守护进程的灵活性。此时文件权限掩码取反全为</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，与任何文件权限相与，都可保持文件最原始的状态值。</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使用函数</a:t>
            </a:r>
            <a:r>
              <a:rPr lang="en-US" altLang="zh-CN" dirty="0" err="1">
                <a:latin typeface="微软雅黑" panose="020B0503020204020204" pitchFamily="34" charset="-122"/>
                <a:ea typeface="微软雅黑" panose="020B0503020204020204" pitchFamily="34" charset="-122"/>
              </a:rPr>
              <a:t>umask</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，改变文件权限掩码，参数即为要修改的掩码值。</a:t>
            </a:r>
            <a:endParaRPr lang="zh-CN" altLang="zh-CN" dirty="0">
              <a:latin typeface="微软雅黑" panose="020B0503020204020204" pitchFamily="34" charset="-122"/>
              <a:ea typeface="微软雅黑" panose="020B0503020204020204" pitchFamily="34" charset="-122"/>
            </a:endParaRPr>
          </a:p>
        </p:txBody>
      </p:sp>
      <p:sp>
        <p:nvSpPr>
          <p:cNvPr id="7" name="矩形 6"/>
          <p:cNvSpPr/>
          <p:nvPr/>
        </p:nvSpPr>
        <p:spPr>
          <a:xfrm>
            <a:off x="-6350" y="4797152"/>
            <a:ext cx="9150350" cy="135402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5.</a:t>
            </a:r>
            <a:r>
              <a:rPr lang="zh-CN" altLang="en-US" b="1" dirty="0">
                <a:latin typeface="微软雅黑" panose="020B0503020204020204" pitchFamily="34" charset="-122"/>
                <a:ea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rPr>
              <a:t>关闭文件描述符</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新创建的子进程会从父进程继承一些已经打开的文件描述符。这些描述符可能永远不会被守护进程访问。但它们却占有一定的资源。</a:t>
            </a:r>
            <a:endParaRPr lang="zh-CN" altLang="zh-CN" dirty="0">
              <a:latin typeface="微软雅黑" panose="020B0503020204020204" pitchFamily="34" charset="-122"/>
              <a:ea typeface="微软雅黑" panose="020B0503020204020204" pitchFamily="34" charset="-122"/>
            </a:endParaRPr>
          </a:p>
        </p:txBody>
      </p:sp>
      <p:sp>
        <p:nvSpPr>
          <p:cNvPr id="5" name="矩形 4"/>
          <p:cNvSpPr/>
          <p:nvPr/>
        </p:nvSpPr>
        <p:spPr>
          <a:xfrm>
            <a:off x="828652" y="4060230"/>
            <a:ext cx="5975595" cy="738664"/>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&lt;sys/</a:t>
            </a:r>
            <a:r>
              <a:rPr lang="en-US" altLang="zh-CN" sz="1400" kern="100" dirty="0" err="1">
                <a:solidFill>
                  <a:srgbClr val="000000"/>
                </a:solidFill>
                <a:latin typeface="Courier New" panose="02070309020205020404" pitchFamily="49" charset="0"/>
                <a:cs typeface="Times New Roman" panose="02020603050405020304" pitchFamily="18" charset="0"/>
              </a:rPr>
              <a:t>types.h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&lt;sys/</a:t>
            </a:r>
            <a:r>
              <a:rPr lang="en-US" altLang="zh-CN" sz="1400" kern="100" dirty="0" err="1">
                <a:solidFill>
                  <a:srgbClr val="000000"/>
                </a:solidFill>
                <a:latin typeface="Courier New" panose="02070309020205020404" pitchFamily="49" charset="0"/>
                <a:cs typeface="Times New Roman" panose="02020603050405020304" pitchFamily="18" charset="0"/>
              </a:rPr>
              <a:t>stat.h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mode_t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umask</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mode_t</a:t>
            </a:r>
            <a:r>
              <a:rPr lang="en-US" altLang="zh-CN" sz="1400" kern="100" dirty="0">
                <a:solidFill>
                  <a:srgbClr val="000000"/>
                </a:solidFill>
                <a:latin typeface="Courier New" panose="02070309020205020404" pitchFamily="49" charset="0"/>
                <a:cs typeface="Times New Roman" panose="02020603050405020304" pitchFamily="18" charset="0"/>
              </a:rPr>
              <a:t> mask);</a:t>
            </a:r>
            <a:endParaRPr lang="zh-CN" altLang="zh-CN" sz="1400" kern="100" dirty="0">
              <a:latin typeface="Courier New" panose="02070309020205020404" pitchFamily="49"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7" grpId="0"/>
      <p:bldP spid="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3.2.7</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Linux</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守护进程</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特别需要注意的是，守护进程脱离了终端的控制，所以与终端相关的标准输入、输出、错误输出的文件描述符</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，已经没有了任何价值，应当关闭</a:t>
            </a:r>
            <a:r>
              <a:rPr lang="zh-CN" altLang="en-US" dirty="0">
                <a:latin typeface="微软雅黑" panose="020B0503020204020204" pitchFamily="34" charset="-122"/>
                <a:ea typeface="微软雅黑" panose="020B0503020204020204" pitchFamily="34" charset="-122"/>
              </a:rPr>
              <a:t>。具体如下所示。</a:t>
            </a:r>
            <a:endParaRPr lang="en-US" altLang="zh-CN" dirty="0">
              <a:latin typeface="微软雅黑" panose="020B0503020204020204" pitchFamily="34" charset="-122"/>
              <a:ea typeface="微软雅黑" panose="020B0503020204020204" pitchFamily="34" charset="-122"/>
            </a:endParaRPr>
          </a:p>
        </p:txBody>
      </p:sp>
      <p:sp>
        <p:nvSpPr>
          <p:cNvPr id="7" name="矩形 6"/>
          <p:cNvSpPr/>
          <p:nvPr/>
        </p:nvSpPr>
        <p:spPr>
          <a:xfrm>
            <a:off x="-6350" y="4437112"/>
            <a:ext cx="9150350" cy="87588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其中，</a:t>
            </a:r>
            <a:r>
              <a:rPr lang="en-US" altLang="zh-CN" dirty="0" err="1">
                <a:latin typeface="微软雅黑" panose="020B0503020204020204" pitchFamily="34" charset="-122"/>
                <a:ea typeface="微软雅黑" panose="020B0503020204020204" pitchFamily="34" charset="-122"/>
              </a:rPr>
              <a:t>getdtablesize</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的功能为获取文件描述符表的大小，也可以理解为获取进程打开的文件描述符的最大数量。</a:t>
            </a:r>
            <a:endParaRPr lang="zh-CN" altLang="zh-CN" dirty="0">
              <a:latin typeface="微软雅黑" panose="020B0503020204020204" pitchFamily="34" charset="-122"/>
              <a:ea typeface="微软雅黑" panose="020B0503020204020204" pitchFamily="34" charset="-122"/>
            </a:endParaRPr>
          </a:p>
        </p:txBody>
      </p:sp>
      <p:sp>
        <p:nvSpPr>
          <p:cNvPr id="2" name="矩形 1"/>
          <p:cNvSpPr/>
          <p:nvPr/>
        </p:nvSpPr>
        <p:spPr>
          <a:xfrm>
            <a:off x="827584" y="3267561"/>
            <a:ext cx="6264696" cy="1169551"/>
          </a:xfrm>
          <a:prstGeom prst="rect">
            <a:avLst/>
          </a:prstGeom>
          <a:ln w="6350">
            <a:solidFill>
              <a:schemeClr val="tx1"/>
            </a:solidFill>
          </a:ln>
        </p:spPr>
        <p:txBody>
          <a:bodyPr wrap="square">
            <a:spAutoFit/>
          </a:bodyPr>
          <a:lstStyle/>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num;</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num = </a:t>
            </a:r>
            <a:r>
              <a:rPr lang="en-US" altLang="zh-CN" sz="1400" kern="100" dirty="0" err="1">
                <a:solidFill>
                  <a:srgbClr val="000000"/>
                </a:solidFill>
                <a:latin typeface="Courier New" panose="02070309020205020404" pitchFamily="49" charset="0"/>
                <a:cs typeface="Times New Roman" panose="02020603050405020304" pitchFamily="18" charset="0"/>
              </a:rPr>
              <a:t>getdtablesize</a:t>
            </a:r>
            <a:r>
              <a:rPr lang="en-US" altLang="zh-CN" sz="1400" kern="100" dirty="0">
                <a:solidFill>
                  <a:srgbClr val="000000"/>
                </a:solidFill>
                <a:latin typeface="Courier New" panose="02070309020205020404" pitchFamily="49" charset="0"/>
                <a:cs typeface="Times New Roman" panose="02020603050405020304" pitchFamily="18" charset="0"/>
              </a:rPr>
              <a:t>();   /*</a:t>
            </a:r>
            <a:r>
              <a:rPr lang="zh-CN" altLang="zh-CN" sz="1400" kern="100" dirty="0">
                <a:solidFill>
                  <a:srgbClr val="000000"/>
                </a:solidFill>
                <a:latin typeface="Courier New" panose="02070309020205020404" pitchFamily="49" charset="0"/>
                <a:cs typeface="Times New Roman" panose="02020603050405020304" pitchFamily="18" charset="0"/>
              </a:rPr>
              <a:t>获取当前进程文件描述符表大小</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for</a:t>
            </a:r>
            <a:r>
              <a:rPr lang="zh-CN"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i</a:t>
            </a:r>
            <a:r>
              <a:rPr lang="en-US" altLang="zh-CN" sz="1400" kern="100" dirty="0">
                <a:solidFill>
                  <a:srgbClr val="000000"/>
                </a:solidFill>
                <a:latin typeface="Courier New" panose="02070309020205020404" pitchFamily="49" charset="0"/>
                <a:cs typeface="Times New Roman" panose="02020603050405020304" pitchFamily="18" charset="0"/>
              </a:rPr>
              <a:t> = 0; </a:t>
            </a:r>
            <a:r>
              <a:rPr lang="en-US" altLang="zh-CN" sz="1400" kern="100" dirty="0" err="1">
                <a:solidFill>
                  <a:srgbClr val="000000"/>
                </a:solidFill>
                <a:latin typeface="Courier New" panose="02070309020205020404" pitchFamily="49" charset="0"/>
                <a:cs typeface="Times New Roman" panose="02020603050405020304" pitchFamily="18" charset="0"/>
              </a:rPr>
              <a:t>i</a:t>
            </a:r>
            <a:r>
              <a:rPr lang="en-US" altLang="zh-CN" sz="1400" kern="100" dirty="0">
                <a:solidFill>
                  <a:srgbClr val="000000"/>
                </a:solidFill>
                <a:latin typeface="Courier New" panose="02070309020205020404" pitchFamily="49" charset="0"/>
                <a:cs typeface="Times New Roman" panose="02020603050405020304" pitchFamily="18" charset="0"/>
              </a:rPr>
              <a:t> &lt; num; </a:t>
            </a:r>
            <a:r>
              <a:rPr lang="en-US" altLang="zh-CN" sz="1400" kern="100" dirty="0" err="1">
                <a:solidFill>
                  <a:srgbClr val="000000"/>
                </a:solidFill>
                <a:latin typeface="Courier New" panose="02070309020205020404" pitchFamily="49" charset="0"/>
                <a:cs typeface="Times New Roman" panose="02020603050405020304" pitchFamily="18" charset="0"/>
              </a:rPr>
              <a:t>i</a:t>
            </a:r>
            <a:r>
              <a:rPr lang="en-US" altLang="zh-CN" sz="1400" kern="100" dirty="0">
                <a:solidFill>
                  <a:srgbClr val="000000"/>
                </a:solidFill>
                <a:latin typeface="Courier New" panose="02070309020205020404" pitchFamily="49" charset="0"/>
                <a:cs typeface="Times New Roman" panose="02020603050405020304" pitchFamily="18" charset="0"/>
              </a:rPr>
              <a:t>++</a:t>
            </a:r>
            <a:r>
              <a:rPr lang="zh-CN"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4946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close</a:t>
            </a:r>
            <a:r>
              <a:rPr lang="zh-CN"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i</a:t>
            </a:r>
            <a:r>
              <a:rPr lang="zh-CN"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065"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7" grpId="0"/>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253640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任务指的是一个逻辑概念，指由一个软件完成的活动，或者是为实现某个目的</a:t>
            </a:r>
            <a:r>
              <a:rPr lang="zh-CN" altLang="en-US" dirty="0">
                <a:latin typeface="微软雅黑" panose="020B0503020204020204" pitchFamily="34" charset="-122"/>
                <a:ea typeface="微软雅黑" panose="020B0503020204020204" pitchFamily="34" charset="-122"/>
              </a:rPr>
              <a:t>而进行的</a:t>
            </a:r>
            <a:r>
              <a:rPr lang="zh-CN" altLang="zh-CN" dirty="0">
                <a:latin typeface="微软雅黑" panose="020B0503020204020204" pitchFamily="34" charset="-122"/>
                <a:ea typeface="微软雅黑" panose="020B0503020204020204" pitchFamily="34" charset="-122"/>
              </a:rPr>
              <a:t>一系列操作。通常一个任务是一个程序的一次运行，一个任务包含一个或多个完成独立功能的子任务，子任务是进程或者是线程。例如，一个杀毒软件的一次运行是一个任务，目的是保护计算机系统</a:t>
            </a:r>
            <a:r>
              <a:rPr lang="zh-CN" altLang="en-US" dirty="0">
                <a:latin typeface="微软雅黑" panose="020B0503020204020204" pitchFamily="34" charset="-122"/>
                <a:ea typeface="微软雅黑" panose="020B0503020204020204" pitchFamily="34" charset="-122"/>
              </a:rPr>
              <a:t>不受</a:t>
            </a:r>
            <a:r>
              <a:rPr lang="zh-CN" altLang="zh-CN" dirty="0">
                <a:latin typeface="微软雅黑" panose="020B0503020204020204" pitchFamily="34" charset="-122"/>
                <a:ea typeface="微软雅黑" panose="020B0503020204020204" pitchFamily="34" charset="-122"/>
              </a:rPr>
              <a:t>病毒的侵害，这个任务包含多个独立功能的子任务（进程或线程），包括实时监控功能、定时查杀功能、防火墙功能以及用户交互功能等。</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3.1.1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多任务机制</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3.2.7</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Linux</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守护进程</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46038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通过以上</a:t>
            </a:r>
            <a:r>
              <a:rPr lang="en-US" altLang="zh-CN" dirty="0">
                <a:latin typeface="微软雅黑" panose="020B0503020204020204" pitchFamily="34" charset="-122"/>
                <a:ea typeface="微软雅黑" panose="020B0503020204020204" pitchFamily="34" charset="-122"/>
              </a:rPr>
              <a:t>5</a:t>
            </a:r>
            <a:r>
              <a:rPr lang="zh-CN" altLang="zh-CN" dirty="0">
                <a:latin typeface="微软雅黑" panose="020B0503020204020204" pitchFamily="34" charset="-122"/>
                <a:ea typeface="微软雅黑" panose="020B0503020204020204" pitchFamily="34" charset="-122"/>
              </a:rPr>
              <a:t>步，可以实现创建守护进程，其流程图如图所示。</a:t>
            </a:r>
            <a:endParaRPr lang="zh-CN" altLang="zh-CN"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cstate="print"/>
          <a:stretch>
            <a:fillRect/>
          </a:stretch>
        </p:blipFill>
        <p:spPr>
          <a:xfrm>
            <a:off x="2595245" y="2434253"/>
            <a:ext cx="3600000" cy="26307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3.2.8</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系统日志</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384701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我们</a:t>
            </a:r>
            <a:r>
              <a:rPr lang="zh-CN" altLang="zh-CN" dirty="0">
                <a:latin typeface="微软雅黑" panose="020B0503020204020204" pitchFamily="34" charset="-122"/>
                <a:ea typeface="微软雅黑" panose="020B0503020204020204" pitchFamily="34" charset="-122"/>
              </a:rPr>
              <a:t>知道守护进程完全脱离控制终端，</a:t>
            </a:r>
            <a:r>
              <a:rPr lang="zh-CN" altLang="en-US" dirty="0">
                <a:latin typeface="微软雅黑" panose="020B0503020204020204" pitchFamily="34" charset="-122"/>
                <a:ea typeface="微软雅黑" panose="020B0503020204020204" pitchFamily="34" charset="-122"/>
              </a:rPr>
              <a:t>即</a:t>
            </a:r>
            <a:r>
              <a:rPr lang="zh-CN" altLang="zh-CN" dirty="0">
                <a:latin typeface="微软雅黑" panose="020B0503020204020204" pitchFamily="34" charset="-122"/>
                <a:ea typeface="微软雅黑" panose="020B0503020204020204" pitchFamily="34" charset="-122"/>
              </a:rPr>
              <a:t>守护进程不能将错误信息直接输出到控制终端上。例如，</a:t>
            </a:r>
            <a:r>
              <a:rPr lang="en-US" altLang="zh-CN" dirty="0" err="1">
                <a:latin typeface="微软雅黑" panose="020B0503020204020204" pitchFamily="34" charset="-122"/>
                <a:ea typeface="微软雅黑" panose="020B0503020204020204" pitchFamily="34" charset="-122"/>
              </a:rPr>
              <a:t>printf</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打印不能显示到终端。</a:t>
            </a:r>
            <a:r>
              <a:rPr lang="zh-CN" altLang="en-US" dirty="0">
                <a:latin typeface="微软雅黑" panose="020B0503020204020204" pitchFamily="34" charset="-122"/>
                <a:ea typeface="微软雅黑" panose="020B0503020204020204" pitchFamily="34" charset="-122"/>
              </a:rPr>
              <a:t>因此</a:t>
            </a:r>
            <a:r>
              <a:rPr lang="zh-CN" altLang="zh-CN" dirty="0">
                <a:latin typeface="微软雅黑" panose="020B0503020204020204" pitchFamily="34" charset="-122"/>
                <a:ea typeface="微软雅黑" panose="020B0503020204020204" pitchFamily="34" charset="-122"/>
              </a:rPr>
              <a:t>，该如何通过输出信息</a:t>
            </a:r>
            <a:r>
              <a:rPr lang="zh-CN" altLang="en-US" dirty="0">
                <a:latin typeface="微软雅黑" panose="020B0503020204020204" pitchFamily="34" charset="-122"/>
                <a:ea typeface="微软雅黑" panose="020B0503020204020204" pitchFamily="34" charset="-122"/>
              </a:rPr>
              <a:t>对守护进程</a:t>
            </a:r>
            <a:r>
              <a:rPr lang="zh-CN" altLang="zh-CN" dirty="0">
                <a:latin typeface="微软雅黑" panose="020B0503020204020204" pitchFamily="34" charset="-122"/>
                <a:ea typeface="微软雅黑" panose="020B0503020204020204" pitchFamily="34" charset="-122"/>
              </a:rPr>
              <a:t>进行程序调试是一个问题。本节将介绍使用</a:t>
            </a:r>
            <a:r>
              <a:rPr lang="en-US" altLang="zh-CN" dirty="0">
                <a:latin typeface="微软雅黑" panose="020B0503020204020204" pitchFamily="34" charset="-122"/>
                <a:ea typeface="微软雅黑" panose="020B0503020204020204" pitchFamily="34" charset="-122"/>
              </a:rPr>
              <a:t>syslog</a:t>
            </a:r>
            <a:r>
              <a:rPr lang="zh-CN" altLang="zh-CN" dirty="0">
                <a:latin typeface="微软雅黑" panose="020B0503020204020204" pitchFamily="34" charset="-122"/>
                <a:ea typeface="微软雅黑" panose="020B0503020204020204" pitchFamily="34" charset="-122"/>
              </a:rPr>
              <a:t>服务，将程序的出错信息输入到系统日志，从而可以直观</a:t>
            </a:r>
            <a:r>
              <a:rPr lang="zh-CN" altLang="en-US" dirty="0">
                <a:latin typeface="微软雅黑" panose="020B0503020204020204" pitchFamily="34" charset="-122"/>
                <a:ea typeface="微软雅黑" panose="020B0503020204020204" pitchFamily="34" charset="-122"/>
              </a:rPr>
              <a:t>地</a:t>
            </a:r>
            <a:r>
              <a:rPr lang="zh-CN" altLang="zh-CN" dirty="0">
                <a:latin typeface="微软雅黑" panose="020B0503020204020204" pitchFamily="34" charset="-122"/>
                <a:ea typeface="微软雅黑" panose="020B0503020204020204" pitchFamily="34" charset="-122"/>
              </a:rPr>
              <a:t>看到程序的问题所在。在不同的</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发行版本中，系统日志文件路径可能有所不同。例如，可能是“</a:t>
            </a:r>
            <a:r>
              <a:rPr lang="en-US" altLang="zh-CN" dirty="0">
                <a:latin typeface="微软雅黑" panose="020B0503020204020204" pitchFamily="34" charset="-122"/>
                <a:ea typeface="微软雅黑" panose="020B0503020204020204" pitchFamily="34" charset="-122"/>
              </a:rPr>
              <a:t>/var/log/syslog</a:t>
            </a:r>
            <a:r>
              <a:rPr lang="zh-CN"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syslog</a:t>
            </a:r>
            <a:r>
              <a:rPr lang="zh-CN" altLang="zh-CN"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的系统日志管理服务，通过守护进程</a:t>
            </a:r>
            <a:r>
              <a:rPr lang="en-US" altLang="zh-CN" dirty="0" err="1">
                <a:latin typeface="微软雅黑" panose="020B0503020204020204" pitchFamily="34" charset="-122"/>
                <a:ea typeface="微软雅黑" panose="020B0503020204020204" pitchFamily="34" charset="-122"/>
              </a:rPr>
              <a:t>syslogd</a:t>
            </a:r>
            <a:r>
              <a:rPr lang="zh-CN" altLang="zh-CN" dirty="0">
                <a:latin typeface="微软雅黑" panose="020B0503020204020204" pitchFamily="34" charset="-122"/>
                <a:ea typeface="微软雅黑" panose="020B0503020204020204" pitchFamily="34" charset="-122"/>
              </a:rPr>
              <a:t>来维护。该守护进程在启动时会读取配置文件“</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etc</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syslog.conf</a:t>
            </a:r>
            <a:r>
              <a:rPr lang="zh-CN" altLang="zh-CN" dirty="0">
                <a:latin typeface="微软雅黑" panose="020B0503020204020204" pitchFamily="34" charset="-122"/>
                <a:ea typeface="微软雅黑" panose="020B0503020204020204" pitchFamily="34" charset="-122"/>
              </a:rPr>
              <a:t>”。该文件决定了不同类型的消息发送到何处。例如，紧急消息可被送到系统管理员并在控制台上显示，而警告信息则可被记录到一个文件中。系统日志文件只能由管理员用户查看。</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3.2.8</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系统日志</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129137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该机制提供了</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syslog</a:t>
            </a:r>
            <a:r>
              <a:rPr lang="zh-CN" altLang="zh-CN" dirty="0">
                <a:latin typeface="微软雅黑" panose="020B0503020204020204" pitchFamily="34" charset="-122"/>
                <a:ea typeface="微软雅黑" panose="020B0503020204020204" pitchFamily="34" charset="-122"/>
              </a:rPr>
              <a:t>相关函数，</a:t>
            </a:r>
            <a:r>
              <a:rPr lang="en-US" altLang="zh-CN" dirty="0">
                <a:latin typeface="微软雅黑" panose="020B0503020204020204" pitchFamily="34" charset="-122"/>
                <a:ea typeface="微软雅黑" panose="020B0503020204020204" pitchFamily="34" charset="-122"/>
              </a:rPr>
              <a:t>openlog()</a:t>
            </a:r>
            <a:r>
              <a:rPr lang="zh-CN" altLang="zh-CN" dirty="0">
                <a:latin typeface="微软雅黑" panose="020B0503020204020204" pitchFamily="34" charset="-122"/>
                <a:ea typeface="微软雅黑" panose="020B0503020204020204" pitchFamily="34" charset="-122"/>
              </a:rPr>
              <a:t>函数用于打开系统日志服务的一个连接；</a:t>
            </a:r>
            <a:r>
              <a:rPr lang="en-US" altLang="zh-CN" dirty="0">
                <a:latin typeface="微软雅黑" panose="020B0503020204020204" pitchFamily="34" charset="-122"/>
                <a:ea typeface="微软雅黑" panose="020B0503020204020204" pitchFamily="34" charset="-122"/>
              </a:rPr>
              <a:t>syslog()</a:t>
            </a:r>
            <a:r>
              <a:rPr lang="zh-CN" altLang="zh-CN" dirty="0">
                <a:latin typeface="微软雅黑" panose="020B0503020204020204" pitchFamily="34" charset="-122"/>
                <a:ea typeface="微软雅黑" panose="020B0503020204020204" pitchFamily="34" charset="-122"/>
              </a:rPr>
              <a:t>函数用于向日志文件中写入消息，并可以规定消息的优先级、消息输出格式等；</a:t>
            </a:r>
            <a:r>
              <a:rPr lang="en-US" altLang="zh-CN" dirty="0" err="1">
                <a:latin typeface="微软雅黑" panose="020B0503020204020204" pitchFamily="34" charset="-122"/>
                <a:ea typeface="微软雅黑" panose="020B0503020204020204" pitchFamily="34" charset="-122"/>
              </a:rPr>
              <a:t>closelog</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函数用于关闭系统日志服务的连接。</a:t>
            </a:r>
            <a:endParaRPr lang="zh-CN" altLang="zh-CN" dirty="0">
              <a:latin typeface="微软雅黑" panose="020B0503020204020204" pitchFamily="34" charset="-122"/>
              <a:ea typeface="微软雅黑" panose="020B0503020204020204" pitchFamily="34" charset="-122"/>
            </a:endParaRPr>
          </a:p>
        </p:txBody>
      </p:sp>
      <p:sp>
        <p:nvSpPr>
          <p:cNvPr id="2" name="矩形 1"/>
          <p:cNvSpPr/>
          <p:nvPr/>
        </p:nvSpPr>
        <p:spPr>
          <a:xfrm>
            <a:off x="827584" y="3164629"/>
            <a:ext cx="6840760" cy="954107"/>
          </a:xfrm>
          <a:prstGeom prst="rect">
            <a:avLst/>
          </a:prstGeom>
          <a:ln w="6350">
            <a:solidFill>
              <a:schemeClr val="tx1"/>
            </a:solidFill>
          </a:ln>
        </p:spPr>
        <p:txBody>
          <a:bodyPr wrap="square">
            <a:spAutoFit/>
          </a:bodyPr>
          <a:lstStyle/>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syslog.h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429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void openlog(const char *ident, int option, int facility);</a:t>
            </a:r>
            <a:endParaRPr lang="zh-CN" altLang="zh-CN" sz="1400" kern="100" dirty="0">
              <a:latin typeface="Courier New" panose="02070309020205020404" pitchFamily="49" charset="0"/>
              <a:cs typeface="Times New Roman" panose="02020603050405020304" pitchFamily="18" charset="0"/>
            </a:endParaRPr>
          </a:p>
          <a:p>
            <a:pPr indent="3429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void syslog(int priority, const char *format, ...);</a:t>
            </a:r>
            <a:endParaRPr lang="zh-CN" altLang="zh-CN" sz="1400" kern="100" dirty="0">
              <a:latin typeface="Courier New" panose="02070309020205020404" pitchFamily="49" charset="0"/>
              <a:cs typeface="Times New Roman" panose="02020603050405020304" pitchFamily="18" charset="0"/>
            </a:endParaRPr>
          </a:p>
          <a:p>
            <a:pPr indent="3429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void </a:t>
            </a:r>
            <a:r>
              <a:rPr lang="en-US" altLang="zh-CN" sz="1400" kern="100" dirty="0" err="1">
                <a:solidFill>
                  <a:srgbClr val="000000"/>
                </a:solidFill>
                <a:latin typeface="Courier New" panose="02070309020205020404" pitchFamily="49" charset="0"/>
                <a:cs typeface="Times New Roman" panose="02020603050405020304" pitchFamily="18" charset="0"/>
              </a:rPr>
              <a:t>closelog</a:t>
            </a:r>
            <a:r>
              <a:rPr lang="en-US" altLang="zh-CN" sz="1400" kern="100" dirty="0">
                <a:solidFill>
                  <a:srgbClr val="000000"/>
                </a:solidFill>
                <a:latin typeface="Courier New" panose="02070309020205020404" pitchFamily="49" charset="0"/>
                <a:cs typeface="Times New Roman" panose="02020603050405020304" pitchFamily="18" charset="0"/>
              </a:rPr>
              <a:t>(void);</a:t>
            </a:r>
            <a:endParaRPr lang="zh-CN" altLang="zh-CN" sz="1400" kern="100" dirty="0">
              <a:latin typeface="Courier New" panose="02070309020205020404" pitchFamily="49" charset="0"/>
              <a:cs typeface="Times New Roman" panose="02020603050405020304" pitchFamily="18" charset="0"/>
            </a:endParaRPr>
          </a:p>
        </p:txBody>
      </p:sp>
      <p:sp>
        <p:nvSpPr>
          <p:cNvPr id="7" name="矩形 6"/>
          <p:cNvSpPr/>
          <p:nvPr/>
        </p:nvSpPr>
        <p:spPr>
          <a:xfrm>
            <a:off x="-8373" y="4153845"/>
            <a:ext cx="9150350" cy="129137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openlog()</a:t>
            </a:r>
            <a:r>
              <a:rPr lang="zh-CN" altLang="zh-CN" dirty="0">
                <a:latin typeface="微软雅黑" panose="020B0503020204020204" pitchFamily="34" charset="-122"/>
                <a:ea typeface="微软雅黑" panose="020B0503020204020204" pitchFamily="34" charset="-122"/>
              </a:rPr>
              <a:t>函数中</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参数</a:t>
            </a:r>
            <a:r>
              <a:rPr lang="en-US" altLang="zh-CN" dirty="0">
                <a:latin typeface="微软雅黑" panose="020B0503020204020204" pitchFamily="34" charset="-122"/>
                <a:ea typeface="微软雅黑" panose="020B0503020204020204" pitchFamily="34" charset="-122"/>
              </a:rPr>
              <a:t>ident</a:t>
            </a:r>
            <a:r>
              <a:rPr lang="zh-CN" altLang="zh-CN" dirty="0">
                <a:latin typeface="微软雅黑" panose="020B0503020204020204" pitchFamily="34" charset="-122"/>
                <a:ea typeface="微软雅黑" panose="020B0503020204020204" pitchFamily="34" charset="-122"/>
              </a:rPr>
              <a:t>表示要向每个消息加入的字符串，通常为程序的名称</a:t>
            </a:r>
            <a:r>
              <a:rPr lang="zh-CN" altLang="en-US" dirty="0">
                <a:latin typeface="微软雅黑" panose="020B0503020204020204" pitchFamily="34" charset="-122"/>
                <a:ea typeface="微软雅黑" panose="020B0503020204020204" pitchFamily="34" charset="-122"/>
              </a:rPr>
              <a:t>；参数</a:t>
            </a:r>
            <a:r>
              <a:rPr lang="en-US" altLang="zh-CN" dirty="0">
                <a:latin typeface="微软雅黑" panose="020B0503020204020204" pitchFamily="34" charset="-122"/>
                <a:ea typeface="微软雅黑" panose="020B0503020204020204" pitchFamily="34" charset="-122"/>
              </a:rPr>
              <a:t>option</a:t>
            </a:r>
            <a:r>
              <a:rPr lang="zh-CN" altLang="zh-CN" dirty="0">
                <a:latin typeface="微软雅黑" panose="020B0503020204020204" pitchFamily="34" charset="-122"/>
                <a:ea typeface="微软雅黑" panose="020B0503020204020204" pitchFamily="34" charset="-122"/>
              </a:rPr>
              <a:t>用来指定</a:t>
            </a:r>
            <a:r>
              <a:rPr lang="en-US" altLang="zh-CN" dirty="0">
                <a:latin typeface="微软雅黑" panose="020B0503020204020204" pitchFamily="34" charset="-122"/>
                <a:ea typeface="微软雅黑" panose="020B0503020204020204" pitchFamily="34" charset="-122"/>
              </a:rPr>
              <a:t>openlog()</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如何控制消息的标志</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参数</a:t>
            </a:r>
            <a:r>
              <a:rPr lang="en-US" altLang="zh-CN" dirty="0">
                <a:latin typeface="微软雅黑" panose="020B0503020204020204" pitchFamily="34" charset="-122"/>
                <a:ea typeface="微软雅黑" panose="020B0503020204020204" pitchFamily="34" charset="-122"/>
              </a:rPr>
              <a:t>facility</a:t>
            </a:r>
            <a:r>
              <a:rPr lang="zh-CN" altLang="zh-CN" dirty="0">
                <a:latin typeface="微软雅黑" panose="020B0503020204020204" pitchFamily="34" charset="-122"/>
                <a:ea typeface="微软雅黑" panose="020B0503020204020204" pitchFamily="34" charset="-122"/>
              </a:rPr>
              <a:t>用来指定程序发送的消息类型。</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2" grpId="0" animBg="1"/>
      <p:bldP spid="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3.2.8</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系统日志</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openlog()</a:t>
            </a:r>
            <a:r>
              <a:rPr lang="zh-CN" altLang="zh-CN" dirty="0">
                <a:latin typeface="微软雅黑" panose="020B0503020204020204" pitchFamily="34" charset="-122"/>
                <a:ea typeface="微软雅黑" panose="020B0503020204020204" pitchFamily="34" charset="-122"/>
              </a:rPr>
              <a:t>函数参数</a:t>
            </a:r>
            <a:r>
              <a:rPr lang="zh-CN" altLang="en-US" dirty="0">
                <a:latin typeface="微软雅黑" panose="020B0503020204020204" pitchFamily="34" charset="-122"/>
                <a:ea typeface="微软雅黑" panose="020B0503020204020204" pitchFamily="34" charset="-122"/>
              </a:rPr>
              <a:t>配置</a:t>
            </a:r>
            <a:r>
              <a:rPr lang="zh-CN" altLang="zh-CN" dirty="0">
                <a:latin typeface="微软雅黑" panose="020B0503020204020204" pitchFamily="34" charset="-122"/>
                <a:ea typeface="微软雅黑" panose="020B0503020204020204" pitchFamily="34" charset="-122"/>
              </a:rPr>
              <a:t>如表所示。</a:t>
            </a:r>
            <a:endParaRPr lang="zh-CN" altLang="zh-CN" dirty="0">
              <a:latin typeface="微软雅黑" panose="020B0503020204020204" pitchFamily="34" charset="-122"/>
              <a:ea typeface="微软雅黑" panose="020B0503020204020204" pitchFamily="34" charset="-122"/>
            </a:endParaRPr>
          </a:p>
        </p:txBody>
      </p:sp>
      <p:graphicFrame>
        <p:nvGraphicFramePr>
          <p:cNvPr id="8" name="对象 7"/>
          <p:cNvGraphicFramePr>
            <a:graphicFrameLocks noChangeAspect="1"/>
          </p:cNvGraphicFramePr>
          <p:nvPr/>
        </p:nvGraphicFramePr>
        <p:xfrm>
          <a:off x="899160" y="2637155"/>
          <a:ext cx="7809865" cy="3959225"/>
        </p:xfrm>
        <a:graphic>
          <a:graphicData uri="http://schemas.openxmlformats.org/presentationml/2006/ole">
            <mc:AlternateContent xmlns:mc="http://schemas.openxmlformats.org/markup-compatibility/2006">
              <mc:Choice xmlns:v="urn:schemas-microsoft-com:vml" Requires="v">
                <p:oleObj spid="_x0000_s2" name="文档" r:id="rId1" imgW="5486400" imgH="2780030" progId="Word.Document.12">
                  <p:embed/>
                </p:oleObj>
              </mc:Choice>
              <mc:Fallback>
                <p:oleObj name="文档" r:id="rId1" imgW="5486400" imgH="2780030" progId="Word.Document.12">
                  <p:embed/>
                  <p:pic>
                    <p:nvPicPr>
                      <p:cNvPr id="0" name="图片 1"/>
                      <p:cNvPicPr/>
                      <p:nvPr/>
                    </p:nvPicPr>
                    <p:blipFill>
                      <a:blip r:embed="rId2"/>
                      <a:stretch>
                        <a:fillRect/>
                      </a:stretch>
                    </p:blipFill>
                    <p:spPr>
                      <a:xfrm>
                        <a:off x="899160" y="2637155"/>
                        <a:ext cx="7809865" cy="395922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3.2</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 进程编程</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3.2.8</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 系统日志</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0" y="1873250"/>
            <a:ext cx="9150350" cy="87588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syslog()</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中</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参数</a:t>
            </a:r>
            <a:r>
              <a:rPr lang="en-US" altLang="zh-CN" dirty="0">
                <a:latin typeface="微软雅黑" panose="020B0503020204020204" pitchFamily="34" charset="-122"/>
                <a:ea typeface="微软雅黑" panose="020B0503020204020204" pitchFamily="34" charset="-122"/>
              </a:rPr>
              <a:t>priority</a:t>
            </a:r>
            <a:r>
              <a:rPr lang="zh-CN" altLang="zh-CN" dirty="0">
                <a:latin typeface="微软雅黑" panose="020B0503020204020204" pitchFamily="34" charset="-122"/>
                <a:ea typeface="微软雅黑" panose="020B0503020204020204" pitchFamily="34" charset="-122"/>
              </a:rPr>
              <a:t>用来指定消息的等级</a:t>
            </a:r>
            <a:r>
              <a:rPr lang="zh-CN" altLang="en-US" dirty="0">
                <a:latin typeface="微软雅黑" panose="020B0503020204020204" pitchFamily="34" charset="-122"/>
                <a:ea typeface="微软雅黑" panose="020B0503020204020204" pitchFamily="34" charset="-122"/>
              </a:rPr>
              <a:t>。参数</a:t>
            </a:r>
            <a:r>
              <a:rPr lang="en-US" altLang="zh-CN" dirty="0">
                <a:latin typeface="微软雅黑" panose="020B0503020204020204" pitchFamily="34" charset="-122"/>
                <a:ea typeface="微软雅黑" panose="020B0503020204020204" pitchFamily="34" charset="-122"/>
              </a:rPr>
              <a:t>format</a:t>
            </a:r>
            <a:r>
              <a:rPr lang="zh-CN" altLang="zh-CN" dirty="0">
                <a:latin typeface="微软雅黑" panose="020B0503020204020204" pitchFamily="34" charset="-122"/>
                <a:ea typeface="微软雅黑" panose="020B0503020204020204" pitchFamily="34" charset="-122"/>
              </a:rPr>
              <a:t>等同于</a:t>
            </a:r>
            <a:r>
              <a:rPr lang="en-US" altLang="zh-CN" dirty="0" err="1">
                <a:latin typeface="微软雅黑" panose="020B0503020204020204" pitchFamily="34" charset="-122"/>
                <a:ea typeface="微软雅黑" panose="020B0503020204020204" pitchFamily="34" charset="-122"/>
              </a:rPr>
              <a:t>printf</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即</a:t>
            </a:r>
            <a:r>
              <a:rPr lang="zh-CN" altLang="zh-CN" dirty="0">
                <a:latin typeface="微软雅黑" panose="020B0503020204020204" pitchFamily="34" charset="-122"/>
                <a:ea typeface="微软雅黑" panose="020B0503020204020204" pitchFamily="34" charset="-122"/>
              </a:rPr>
              <a:t>格式化输出。具体参数配置如表所示。</a:t>
            </a:r>
            <a:endParaRPr lang="zh-CN" altLang="zh-CN" dirty="0">
              <a:latin typeface="微软雅黑" panose="020B0503020204020204" pitchFamily="34" charset="-122"/>
              <a:ea typeface="微软雅黑" panose="020B0503020204020204" pitchFamily="34" charset="-122"/>
            </a:endParaRPr>
          </a:p>
        </p:txBody>
      </p:sp>
      <p:graphicFrame>
        <p:nvGraphicFramePr>
          <p:cNvPr id="8" name="对象 7"/>
          <p:cNvGraphicFramePr>
            <a:graphicFrameLocks noChangeAspect="1"/>
          </p:cNvGraphicFramePr>
          <p:nvPr/>
        </p:nvGraphicFramePr>
        <p:xfrm>
          <a:off x="755650" y="2997200"/>
          <a:ext cx="8023860" cy="2618105"/>
        </p:xfrm>
        <a:graphic>
          <a:graphicData uri="http://schemas.openxmlformats.org/presentationml/2006/ole">
            <mc:AlternateContent xmlns:mc="http://schemas.openxmlformats.org/markup-compatibility/2006">
              <mc:Choice xmlns:v="urn:schemas-microsoft-com:vml" Requires="v">
                <p:oleObj spid="_x0000_s2" name="文档" r:id="rId1" imgW="5486400" imgH="1545590" progId="Word.Document.12">
                  <p:embed/>
                </p:oleObj>
              </mc:Choice>
              <mc:Fallback>
                <p:oleObj name="文档" r:id="rId1" imgW="5486400" imgH="1545590" progId="Word.Document.12">
                  <p:embed/>
                  <p:pic>
                    <p:nvPicPr>
                      <p:cNvPr id="0" name="图片 1"/>
                      <p:cNvPicPr/>
                      <p:nvPr/>
                    </p:nvPicPr>
                    <p:blipFill>
                      <a:blip r:embed="rId2"/>
                      <a:stretch>
                        <a:fillRect/>
                      </a:stretch>
                    </p:blipFill>
                    <p:spPr>
                      <a:xfrm>
                        <a:off x="755650" y="2997200"/>
                        <a:ext cx="8023860" cy="261810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8" y="1658417"/>
            <a:ext cx="9144118" cy="343151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是一个支持多任务的操作系统。本章主要介绍了关于任务、进程、线程的基本概念以及它们之间的关系。对进程的属性信息进行了重点讲解，包括进程与程序的区别、进程的状态、进程与组的关系、进程的优先级、调度策略以及进程的虚拟内存与布局。这些属于</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系统编程的基本内容，因此，希望读者理解</a:t>
            </a:r>
            <a:r>
              <a:rPr lang="zh-CN" altLang="en-US" dirty="0">
                <a:latin typeface="微软雅黑" panose="020B0503020204020204" pitchFamily="34" charset="-122"/>
                <a:ea typeface="微软雅黑" panose="020B0503020204020204" pitchFamily="34" charset="-122"/>
              </a:rPr>
              <a:t>并重点</a:t>
            </a:r>
            <a:r>
              <a:rPr lang="zh-CN" altLang="zh-CN" dirty="0">
                <a:latin typeface="微软雅黑" panose="020B0503020204020204" pitchFamily="34" charset="-122"/>
                <a:ea typeface="微软雅黑" panose="020B0503020204020204" pitchFamily="34" charset="-122"/>
              </a:rPr>
              <a:t>掌握。</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本章还</a:t>
            </a:r>
            <a:r>
              <a:rPr lang="zh-CN" altLang="zh-CN" dirty="0">
                <a:latin typeface="微软雅黑" panose="020B0503020204020204" pitchFamily="34" charset="-122"/>
                <a:ea typeface="微软雅黑" panose="020B0503020204020204" pitchFamily="34" charset="-122"/>
              </a:rPr>
              <a:t>具体介绍了进程编程，包括创建与退出、</a:t>
            </a:r>
            <a:r>
              <a:rPr lang="en-US" altLang="zh-CN" dirty="0">
                <a:latin typeface="微软雅黑" panose="020B0503020204020204" pitchFamily="34" charset="-122"/>
                <a:ea typeface="微软雅黑" panose="020B0503020204020204" pitchFamily="34" charset="-122"/>
              </a:rPr>
              <a:t>exec</a:t>
            </a:r>
            <a:r>
              <a:rPr lang="zh-CN" altLang="zh-CN" dirty="0">
                <a:latin typeface="微软雅黑" panose="020B0503020204020204" pitchFamily="34" charset="-122"/>
                <a:ea typeface="微软雅黑" panose="020B0503020204020204" pitchFamily="34" charset="-122"/>
              </a:rPr>
              <a:t>函数族、僵尸进程与处理、守护进程，并通过一些示例进行了实验。需要读者理解其中原理，熟练掌握编程并认真练习。</a:t>
            </a:r>
            <a:endParaRPr lang="zh-CN" altLang="zh-CN" dirty="0">
              <a:latin typeface="微软雅黑" panose="020B0503020204020204" pitchFamily="34" charset="-122"/>
              <a:ea typeface="微软雅黑" panose="020B0503020204020204" pitchFamily="34" charset="-122"/>
            </a:endParaRPr>
          </a:p>
        </p:txBody>
      </p:sp>
      <p:sp>
        <p:nvSpPr>
          <p:cNvPr id="7" name="标题 1"/>
          <p:cNvSpPr>
            <a:spLocks noChangeArrowheads="1"/>
          </p:cNvSpPr>
          <p:nvPr/>
        </p:nvSpPr>
        <p:spPr bwMode="auto">
          <a:xfrm>
            <a:off x="1621698" y="230303"/>
            <a:ext cx="364901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本章小结</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3.1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进程的基本概念</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858908"/>
            <a:ext cx="9115425"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任务、进程和线程之间的关系如图所示。同时</a:t>
            </a:r>
            <a:r>
              <a:rPr lang="zh-CN" altLang="en-US" dirty="0">
                <a:latin typeface="微软雅黑" panose="020B0503020204020204" pitchFamily="34" charset="-122"/>
                <a:ea typeface="微软雅黑" panose="020B0503020204020204" pitchFamily="34" charset="-122"/>
              </a:rPr>
              <a:t>，它们</a:t>
            </a:r>
            <a:r>
              <a:rPr lang="zh-CN" altLang="zh-CN" dirty="0">
                <a:latin typeface="微软雅黑" panose="020B0503020204020204" pitchFamily="34" charset="-122"/>
                <a:ea typeface="微软雅黑" panose="020B0503020204020204" pitchFamily="34" charset="-122"/>
              </a:rPr>
              <a:t>也是后续章节的重点内容。</a:t>
            </a:r>
            <a:endParaRPr lang="zh-CN" altLang="zh-CN" dirty="0">
              <a:latin typeface="微软雅黑" panose="020B0503020204020204" pitchFamily="34" charset="-122"/>
              <a:ea typeface="微软雅黑" panose="020B0503020204020204" pitchFamily="34" charset="-122"/>
            </a:endParaRPr>
          </a:p>
        </p:txBody>
      </p:sp>
      <p:sp>
        <p:nvSpPr>
          <p:cNvPr id="19" name="矩形 18"/>
          <p:cNvSpPr/>
          <p:nvPr/>
        </p:nvSpPr>
        <p:spPr>
          <a:xfrm>
            <a:off x="827584" y="1412776"/>
            <a:ext cx="5112568" cy="46037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3.1.1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多任务机制</a:t>
            </a:r>
            <a:endPar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590800" y="2546097"/>
            <a:ext cx="3962400" cy="2273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tags/tag1.xml><?xml version="1.0" encoding="utf-8"?>
<p:tagLst xmlns:p="http://schemas.openxmlformats.org/presentationml/2006/main">
  <p:tag name="commondata" val="eyJoZGlkIjoiNTAxZDUzYzA4NzY0MDJiOTVkMTZhNTVlYzUxNjcyMm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20742</Words>
  <Application>WPS 演示</Application>
  <PresentationFormat>全屏显示(4:3)</PresentationFormat>
  <Paragraphs>809</Paragraphs>
  <Slides>85</Slides>
  <Notes>4</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4</vt:i4>
      </vt:variant>
      <vt:variant>
        <vt:lpstr>幻灯片标题</vt:lpstr>
      </vt:variant>
      <vt:variant>
        <vt:i4>85</vt:i4>
      </vt:variant>
    </vt:vector>
  </HeadingPairs>
  <TitlesOfParts>
    <vt:vector size="106" baseType="lpstr">
      <vt:lpstr>Arial</vt:lpstr>
      <vt:lpstr>宋体</vt:lpstr>
      <vt:lpstr>Wingdings</vt:lpstr>
      <vt:lpstr>微软雅黑</vt:lpstr>
      <vt:lpstr>Cambria Math</vt:lpstr>
      <vt:lpstr>汉仪综艺体简</vt:lpstr>
      <vt:lpstr>Times New Roman</vt:lpstr>
      <vt:lpstr>Calibri</vt:lpstr>
      <vt:lpstr>Gulim</vt:lpstr>
      <vt:lpstr>Arial Black</vt:lpstr>
      <vt:lpstr>Arial Unicode MS</vt:lpstr>
      <vt:lpstr>等线</vt:lpstr>
      <vt:lpstr>Courier New</vt:lpstr>
      <vt:lpstr>等线 Light</vt:lpstr>
      <vt:lpstr>Malgun Gothic</vt:lpstr>
      <vt:lpstr>Office 主题</vt:lpstr>
      <vt:lpstr>自定义设计方案</vt:lpstr>
      <vt:lpstr>Word.Document.12</vt:lpstr>
      <vt:lpstr>Word.Document.12</vt:lpstr>
      <vt:lpstr>Word.Document.12</vt:lpstr>
      <vt:lpstr>Word.Document.12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work</dc:creator>
  <cp:lastModifiedBy>xmadmin</cp:lastModifiedBy>
  <cp:revision>314</cp:revision>
  <dcterms:created xsi:type="dcterms:W3CDTF">2017-01-05T09:54:00Z</dcterms:created>
  <dcterms:modified xsi:type="dcterms:W3CDTF">2024-03-07T00:49:10Z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C2056A18CB9248BFA480C34DE07C0C78_12</vt:lpwstr>
  </property>
</Properties>
</file>