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65"/>
  </p:notesMasterIdLst>
  <p:sldIdLst>
    <p:sldId id="256" r:id="rId3"/>
    <p:sldId id="257" r:id="rId4"/>
    <p:sldId id="259" r:id="rId5"/>
    <p:sldId id="261" r:id="rId6"/>
    <p:sldId id="555" r:id="rId7"/>
    <p:sldId id="551" r:id="rId8"/>
    <p:sldId id="657" r:id="rId9"/>
    <p:sldId id="658" r:id="rId10"/>
    <p:sldId id="659" r:id="rId11"/>
    <p:sldId id="660" r:id="rId12"/>
    <p:sldId id="661" r:id="rId13"/>
    <p:sldId id="662" r:id="rId14"/>
    <p:sldId id="663" r:id="rId15"/>
    <p:sldId id="664" r:id="rId16"/>
    <p:sldId id="665" r:id="rId17"/>
    <p:sldId id="666" r:id="rId18"/>
    <p:sldId id="667" r:id="rId19"/>
    <p:sldId id="668" r:id="rId20"/>
    <p:sldId id="669" r:id="rId21"/>
    <p:sldId id="670" r:id="rId22"/>
    <p:sldId id="671" r:id="rId23"/>
    <p:sldId id="672" r:id="rId24"/>
    <p:sldId id="656" r:id="rId25"/>
    <p:sldId id="458" r:id="rId26"/>
    <p:sldId id="673" r:id="rId27"/>
    <p:sldId id="674" r:id="rId28"/>
    <p:sldId id="675" r:id="rId29"/>
    <p:sldId id="676" r:id="rId30"/>
    <p:sldId id="707" r:id="rId31"/>
    <p:sldId id="677" r:id="rId32"/>
    <p:sldId id="678" r:id="rId33"/>
    <p:sldId id="679" r:id="rId34"/>
    <p:sldId id="680" r:id="rId35"/>
    <p:sldId id="681" r:id="rId36"/>
    <p:sldId id="682" r:id="rId37"/>
    <p:sldId id="683" r:id="rId38"/>
    <p:sldId id="684" r:id="rId39"/>
    <p:sldId id="685" r:id="rId40"/>
    <p:sldId id="686" r:id="rId41"/>
    <p:sldId id="687" r:id="rId42"/>
    <p:sldId id="688" r:id="rId43"/>
    <p:sldId id="689" r:id="rId44"/>
    <p:sldId id="690" r:id="rId45"/>
    <p:sldId id="691" r:id="rId46"/>
    <p:sldId id="692" r:id="rId47"/>
    <p:sldId id="693" r:id="rId48"/>
    <p:sldId id="694" r:id="rId49"/>
    <p:sldId id="695" r:id="rId50"/>
    <p:sldId id="696" r:id="rId51"/>
    <p:sldId id="697" r:id="rId52"/>
    <p:sldId id="698" r:id="rId53"/>
    <p:sldId id="699" r:id="rId54"/>
    <p:sldId id="700" r:id="rId55"/>
    <p:sldId id="701" r:id="rId56"/>
    <p:sldId id="328" r:id="rId57"/>
    <p:sldId id="498" r:id="rId58"/>
    <p:sldId id="702" r:id="rId59"/>
    <p:sldId id="703" r:id="rId60"/>
    <p:sldId id="704" r:id="rId61"/>
    <p:sldId id="705" r:id="rId62"/>
    <p:sldId id="706" r:id="rId63"/>
    <p:sldId id="291"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921C56C-C475-4728-BC2B-5BA9EC2446C2}">
          <p14:sldIdLst>
            <p14:sldId id="256"/>
            <p14:sldId id="257"/>
            <p14:sldId id="259"/>
            <p14:sldId id="261"/>
          </p14:sldIdLst>
        </p14:section>
        <p14:section name="4.1" id="{363B489D-FF9E-45C9-87FB-577175253931}">
          <p14:sldIdLst>
            <p14:sldId id="555"/>
            <p14:sldId id="551"/>
            <p14:sldId id="657"/>
            <p14:sldId id="658"/>
            <p14:sldId id="659"/>
            <p14:sldId id="660"/>
            <p14:sldId id="661"/>
            <p14:sldId id="662"/>
            <p14:sldId id="663"/>
            <p14:sldId id="664"/>
            <p14:sldId id="665"/>
            <p14:sldId id="666"/>
            <p14:sldId id="667"/>
            <p14:sldId id="668"/>
            <p14:sldId id="669"/>
            <p14:sldId id="670"/>
            <p14:sldId id="671"/>
            <p14:sldId id="672"/>
          </p14:sldIdLst>
        </p14:section>
        <p14:section name="4.2" id="{3AA61C9E-A6FE-4583-9CBC-ABC4887D44A6}">
          <p14:sldIdLst>
            <p14:sldId id="656"/>
            <p14:sldId id="458"/>
            <p14:sldId id="673"/>
            <p14:sldId id="674"/>
            <p14:sldId id="675"/>
            <p14:sldId id="676"/>
            <p14:sldId id="707"/>
            <p14:sldId id="677"/>
            <p14:sldId id="678"/>
            <p14:sldId id="679"/>
            <p14:sldId id="680"/>
            <p14:sldId id="681"/>
            <p14:sldId id="682"/>
            <p14:sldId id="683"/>
            <p14:sldId id="684"/>
            <p14:sldId id="685"/>
            <p14:sldId id="686"/>
            <p14:sldId id="687"/>
            <p14:sldId id="688"/>
            <p14:sldId id="689"/>
            <p14:sldId id="690"/>
            <p14:sldId id="691"/>
            <p14:sldId id="692"/>
            <p14:sldId id="693"/>
            <p14:sldId id="694"/>
            <p14:sldId id="695"/>
            <p14:sldId id="696"/>
            <p14:sldId id="697"/>
            <p14:sldId id="698"/>
            <p14:sldId id="699"/>
            <p14:sldId id="700"/>
            <p14:sldId id="701"/>
          </p14:sldIdLst>
        </p14:section>
        <p14:section name="4.3" id="{C040D6A5-43DB-4266-A367-27D3DE57CDB8}">
          <p14:sldIdLst>
            <p14:sldId id="328"/>
            <p14:sldId id="498"/>
            <p14:sldId id="702"/>
            <p14:sldId id="703"/>
            <p14:sldId id="704"/>
            <p14:sldId id="705"/>
            <p14:sldId id="706"/>
          </p14:sldIdLst>
        </p14:section>
        <p14:section name="小结" id="{B8AC71C6-BBCC-43CB-B24D-F8CA7D5862BB}">
          <p14:sldIdLst>
            <p14:sldId id="291"/>
          </p14:sldIdLst>
        </p14:section>
      </p14:sectionLst>
    </p:ext>
    <p:ext uri="{EFAFB233-063F-42B5-8137-9DF3F51BA10A}">
      <p15:sldGuideLst xmlns:p15="http://schemas.microsoft.com/office/powerpoint/2012/main">
        <p15:guide id="1" orient="horz" pos="2166">
          <p15:clr>
            <a:srgbClr val="A4A3A4"/>
          </p15:clr>
        </p15:guide>
        <p15:guide id="2" pos="2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84C6"/>
    <a:srgbClr val="2383C6"/>
    <a:srgbClr val="AED6EE"/>
    <a:srgbClr val="62B3E0"/>
    <a:srgbClr val="455052"/>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47"/>
    <p:restoredTop sz="94643"/>
  </p:normalViewPr>
  <p:slideViewPr>
    <p:cSldViewPr>
      <p:cViewPr varScale="1">
        <p:scale>
          <a:sx n="114" d="100"/>
          <a:sy n="114" d="100"/>
        </p:scale>
        <p:origin x="1248" y="108"/>
      </p:cViewPr>
      <p:guideLst>
        <p:guide orient="horz" pos="2166"/>
        <p:guide pos="28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41308333343970599"/>
          <c:y val="0"/>
          <c:w val="0.58691666656029395"/>
          <c:h val="0.92940445813120898"/>
        </c:manualLayout>
      </c:layout>
      <c:doughnutChart>
        <c:varyColors val="1"/>
        <c:ser>
          <c:idx val="0"/>
          <c:order val="0"/>
          <c:tx>
            <c:strRef>
              <c:f>Sheet1!$B$1</c:f>
              <c:strCache>
                <c:ptCount val="1"/>
                <c:pt idx="0">
                  <c:v>销售额</c:v>
                </c:pt>
              </c:strCache>
            </c:strRef>
          </c:tx>
          <c:dPt>
            <c:idx val="0"/>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9E8-744A-BE77-A621889DE24E}"/>
              </c:ext>
            </c:extLst>
          </c:dPt>
          <c:dPt>
            <c:idx val="1"/>
            <c:bubble3D val="0"/>
            <c:spPr>
              <a:solidFill>
                <a:srgbClr val="2484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9E8-744A-BE77-A621889DE24E}"/>
              </c:ext>
            </c:extLst>
          </c:dPt>
          <c:dPt>
            <c:idx val="2"/>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99E8-744A-BE77-A621889DE24E}"/>
              </c:ext>
            </c:extLst>
          </c:dPt>
          <c:dPt>
            <c:idx val="3"/>
            <c:bubble3D val="0"/>
            <c:spPr>
              <a:solidFill>
                <a:srgbClr val="2383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99E8-744A-BE77-A621889DE24E}"/>
              </c:ext>
            </c:extLst>
          </c:dPt>
          <c:dLbls>
            <c:delete val="1"/>
          </c:dLbls>
          <c:cat>
            <c:strRef>
              <c:f>Sheet1!$A$2:$A$5</c:f>
              <c:strCache>
                <c:ptCount val="4"/>
                <c:pt idx="0">
                  <c:v>掌握知识</c:v>
                </c:pt>
                <c:pt idx="1">
                  <c:v>理解知识</c:v>
                </c:pt>
                <c:pt idx="2">
                  <c:v>熟悉知识</c:v>
                </c:pt>
                <c:pt idx="3">
                  <c:v>了解知识</c:v>
                </c:pt>
              </c:strCache>
            </c:strRef>
          </c:cat>
          <c:val>
            <c:numRef>
              <c:f>Sheet1!$B$2:$B$5</c:f>
              <c:numCache>
                <c:formatCode>g/"通""用""格""式"</c:formatCode>
                <c:ptCount val="4"/>
                <c:pt idx="0">
                  <c:v>2.5</c:v>
                </c:pt>
                <c:pt idx="1">
                  <c:v>2.5</c:v>
                </c:pt>
                <c:pt idx="2">
                  <c:v>2.5</c:v>
                </c:pt>
                <c:pt idx="3">
                  <c:v>2.5</c:v>
                </c:pt>
              </c:numCache>
            </c:numRef>
          </c:val>
          <c:extLst>
            <c:ext xmlns:c16="http://schemas.microsoft.com/office/drawing/2014/chart" uri="{C3380CC4-5D6E-409C-BE32-E72D297353CC}">
              <c16:uniqueId val="{00000008-99E8-744A-BE77-A621889DE24E}"/>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lt1"/>
    </cs:fontRef>
    <cs:defRPr sz="1195"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C1225-7615-454C-9502-CA2C608313C2}" type="datetimeFigureOut">
              <a:rPr lang="zh-CN" altLang="en-US" smtClean="0"/>
              <a:t>2024/2/24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66577A-CDAC-46EF-A095-B32E05E7038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8745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47539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descr="目录small"/>
          <p:cNvPicPr>
            <a:picLocks noChangeAspect="1"/>
          </p:cNvPicPr>
          <p:nvPr userDrawn="1"/>
        </p:nvPicPr>
        <p:blipFill>
          <a:blip r:embed="rId2"/>
          <a:stretch>
            <a:fillRect/>
          </a:stretch>
        </p:blipFill>
        <p:spPr>
          <a:xfrm>
            <a:off x="1332865" y="295275"/>
            <a:ext cx="1788160" cy="53276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descr="知识架构samll"/>
          <p:cNvPicPr>
            <a:picLocks noChangeAspect="1"/>
          </p:cNvPicPr>
          <p:nvPr userDrawn="1"/>
        </p:nvPicPr>
        <p:blipFill>
          <a:blip r:embed="rId2"/>
          <a:stretch>
            <a:fillRect/>
          </a:stretch>
        </p:blipFill>
        <p:spPr>
          <a:xfrm>
            <a:off x="1264920" y="322580"/>
            <a:ext cx="2473325" cy="5187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D30D348-7196-6E41-9171-C59FB94A4D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7CED56B0-D9E9-4FFC-B50F-494BA0CB3EA2}" type="datetimeFigureOut">
              <a:rPr lang="zh-CN" altLang="en-US" smtClean="0"/>
              <a:t>2024/2/24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D56B0-D9E9-4FFC-B50F-494BA0CB3EA2}" type="datetimeFigureOut">
              <a:rPr lang="zh-CN" altLang="en-US" smtClean="0"/>
              <a:t>2024/2/24</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53E29-8F0B-4753-A750-A1B5321555C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 Target="slide24.xml"/><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6.xml"/><Relationship Id="rId1" Type="http://schemas.openxmlformats.org/officeDocument/2006/relationships/slideLayout" Target="../slideLayouts/slideLayout3.xml"/><Relationship Id="rId6" Type="http://schemas.openxmlformats.org/officeDocument/2006/relationships/slide" Target="slide1.xml"/><Relationship Id="rId5" Type="http://schemas.microsoft.com/office/2007/relationships/hdphoto" Target="../media/hdphoto1.wdp"/><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txBox="1"/>
          <p:nvPr/>
        </p:nvSpPr>
        <p:spPr bwMode="auto">
          <a:xfrm>
            <a:off x="2216691" y="2317765"/>
            <a:ext cx="5147389" cy="60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3200" b="1" dirty="0">
                <a:solidFill>
                  <a:srgbClr val="455052"/>
                </a:solidFill>
                <a:latin typeface="微软雅黑" panose="020B0503020204020204" pitchFamily="34" charset="-122"/>
                <a:ea typeface="微软雅黑" panose="020B0503020204020204" pitchFamily="34" charset="-122"/>
              </a:rPr>
              <a:t>第</a:t>
            </a:r>
            <a:r>
              <a:rPr lang="en-US" altLang="zh-CN" sz="3200" b="1" dirty="0">
                <a:solidFill>
                  <a:srgbClr val="455052"/>
                </a:solidFill>
                <a:latin typeface="微软雅黑" panose="020B0503020204020204" pitchFamily="34" charset="-122"/>
                <a:ea typeface="微软雅黑" panose="020B0503020204020204" pitchFamily="34" charset="-122"/>
              </a:rPr>
              <a:t>4</a:t>
            </a:r>
            <a:r>
              <a:rPr lang="zh-CN" altLang="en-US" sz="3200" b="1" dirty="0">
                <a:solidFill>
                  <a:srgbClr val="455052"/>
                </a:solidFill>
                <a:latin typeface="微软雅黑" panose="020B0503020204020204" pitchFamily="34" charset="-122"/>
                <a:ea typeface="微软雅黑" panose="020B0503020204020204" pitchFamily="34" charset="-122"/>
              </a:rPr>
              <a:t>章 多线程</a:t>
            </a:r>
            <a:endParaRPr lang="en-US" altLang="zh-CN" sz="3200" b="1" dirty="0">
              <a:solidFill>
                <a:srgbClr val="455052"/>
              </a:solidFill>
              <a:latin typeface="微软雅黑" panose="020B0503020204020204" pitchFamily="34" charset="-122"/>
              <a:ea typeface="微软雅黑" panose="020B0503020204020204" pitchFamily="34" charset="-122"/>
            </a:endParaRPr>
          </a:p>
          <a:p>
            <a:pPr algn="ctr" eaLnBrk="1" hangingPunct="1">
              <a:lnSpc>
                <a:spcPct val="90000"/>
              </a:lnSpc>
              <a:spcBef>
                <a:spcPts val="1000"/>
              </a:spcBef>
              <a:buFont typeface="Arial" panose="020B0604020202020204" pitchFamily="34" charset="0"/>
              <a:buNone/>
            </a:pPr>
            <a:endParaRPr lang="zh-CN" altLang="en-US" sz="3200" b="1" dirty="0">
              <a:solidFill>
                <a:srgbClr val="455052"/>
              </a:solidFill>
              <a:latin typeface="微软雅黑" panose="020B0503020204020204" pitchFamily="34" charset="-122"/>
              <a:ea typeface="微软雅黑" panose="020B0503020204020204" pitchFamily="34" charset="-122"/>
            </a:endParaRPr>
          </a:p>
        </p:txBody>
      </p:sp>
      <p:sp>
        <p:nvSpPr>
          <p:cNvPr id="3" name="矩形 7"/>
          <p:cNvSpPr>
            <a:spLocks noChangeArrowheads="1"/>
          </p:cNvSpPr>
          <p:nvPr/>
        </p:nvSpPr>
        <p:spPr bwMode="auto">
          <a:xfrm>
            <a:off x="2216691" y="4409113"/>
            <a:ext cx="3065144"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线程基本编程</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线程同步互斥机制</a:t>
            </a:r>
          </a:p>
        </p:txBody>
      </p:sp>
      <p:sp>
        <p:nvSpPr>
          <p:cNvPr id="5" name="矩形 7"/>
          <p:cNvSpPr>
            <a:spLocks noChangeArrowheads="1"/>
          </p:cNvSpPr>
          <p:nvPr/>
        </p:nvSpPr>
        <p:spPr bwMode="auto">
          <a:xfrm>
            <a:off x="5405621" y="4421757"/>
            <a:ext cx="3414851"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线程池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线程基本概念</a:t>
            </a:r>
          </a:p>
        </p:txBody>
      </p:sp>
      <p:sp>
        <p:nvSpPr>
          <p:cNvPr id="4" name="矩形 3"/>
          <p:cNvSpPr/>
          <p:nvPr/>
        </p:nvSpPr>
        <p:spPr>
          <a:xfrm>
            <a:off x="0" y="1858908"/>
            <a:ext cx="9115425"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pthread_create</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用于在一个进程中创建一个线程。</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4.1.2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线程的创建</a:t>
            </a:r>
          </a:p>
        </p:txBody>
      </p:sp>
      <p:sp>
        <p:nvSpPr>
          <p:cNvPr id="2" name="矩形 1">
            <a:extLst>
              <a:ext uri="{FF2B5EF4-FFF2-40B4-BE49-F238E27FC236}">
                <a16:creationId xmlns:a16="http://schemas.microsoft.com/office/drawing/2014/main" id="{3AE023B2-842A-804D-83A8-61A1C473CAF6}"/>
              </a:ext>
            </a:extLst>
          </p:cNvPr>
          <p:cNvSpPr/>
          <p:nvPr/>
        </p:nvSpPr>
        <p:spPr>
          <a:xfrm>
            <a:off x="827584" y="2406531"/>
            <a:ext cx="6912768" cy="954107"/>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pthread_create</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pthread_t</a:t>
            </a:r>
            <a:r>
              <a:rPr lang="en-US" altLang="zh-CN" sz="1400" kern="100" dirty="0">
                <a:solidFill>
                  <a:srgbClr val="000000"/>
                </a:solidFill>
                <a:latin typeface="Courier New" panose="02070309020205020404" pitchFamily="49" charset="0"/>
                <a:cs typeface="Times New Roman" panose="02020603050405020304" pitchFamily="18" charset="0"/>
              </a:rPr>
              <a:t> *thread, const </a:t>
            </a:r>
            <a:r>
              <a:rPr lang="en-US" altLang="zh-CN" sz="1400" kern="100" dirty="0" err="1">
                <a:solidFill>
                  <a:srgbClr val="000000"/>
                </a:solidFill>
                <a:latin typeface="Courier New" panose="02070309020205020404" pitchFamily="49" charset="0"/>
                <a:cs typeface="Times New Roman" panose="02020603050405020304" pitchFamily="18" charset="0"/>
              </a:rPr>
              <a:t>pthread_attr_t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attr</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a:t>
            </a:r>
            <a:r>
              <a:rPr lang="zh-CN" altLang="en-US"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a:solidFill>
                  <a:srgbClr val="000000"/>
                </a:solidFill>
                <a:latin typeface="Courier New" panose="02070309020205020404" pitchFamily="49" charset="0"/>
                <a:cs typeface="Times New Roman" panose="02020603050405020304" pitchFamily="18" charset="0"/>
              </a:rPr>
              <a:t>void *(*</a:t>
            </a:r>
            <a:r>
              <a:rPr lang="en-US" altLang="zh-CN" sz="1400" kern="100" dirty="0" err="1">
                <a:solidFill>
                  <a:srgbClr val="000000"/>
                </a:solidFill>
                <a:latin typeface="Courier New" panose="02070309020205020404" pitchFamily="49" charset="0"/>
                <a:cs typeface="Times New Roman" panose="02020603050405020304" pitchFamily="18" charset="0"/>
              </a:rPr>
              <a:t>start_routine</a:t>
            </a:r>
            <a:r>
              <a:rPr lang="en-US" altLang="zh-CN" sz="1400" kern="100" dirty="0">
                <a:solidFill>
                  <a:srgbClr val="000000"/>
                </a:solidFill>
                <a:latin typeface="Courier New" panose="02070309020205020404" pitchFamily="49" charset="0"/>
                <a:cs typeface="Times New Roman" panose="02020603050405020304" pitchFamily="18" charset="0"/>
              </a:rPr>
              <a:t>) (void *), void *</a:t>
            </a:r>
            <a:r>
              <a:rPr lang="en-US" altLang="zh-CN" sz="1400" kern="100" dirty="0" err="1">
                <a:solidFill>
                  <a:srgbClr val="000000"/>
                </a:solidFill>
                <a:latin typeface="Courier New" panose="02070309020205020404" pitchFamily="49" charset="0"/>
                <a:cs typeface="Times New Roman" panose="02020603050405020304" pitchFamily="18" charset="0"/>
              </a:rPr>
              <a:t>arg</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6" name="矩形 5">
            <a:extLst>
              <a:ext uri="{FF2B5EF4-FFF2-40B4-BE49-F238E27FC236}">
                <a16:creationId xmlns:a16="http://schemas.microsoft.com/office/drawing/2014/main" id="{A4DF6DEC-B842-954F-9E7F-8DDB5697C88D}"/>
              </a:ext>
            </a:extLst>
          </p:cNvPr>
          <p:cNvSpPr/>
          <p:nvPr/>
        </p:nvSpPr>
        <p:spPr>
          <a:xfrm>
            <a:off x="-1" y="3447879"/>
            <a:ext cx="9115425"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函数参数</a:t>
            </a:r>
            <a:r>
              <a:rPr lang="en-US" altLang="zh-CN" dirty="0">
                <a:latin typeface="微软雅黑" panose="020B0503020204020204" pitchFamily="34" charset="-122"/>
                <a:ea typeface="微软雅黑" panose="020B0503020204020204" pitchFamily="34" charset="-122"/>
              </a:rPr>
              <a:t>thread</a:t>
            </a:r>
            <a:r>
              <a:rPr lang="zh-CN" altLang="zh-CN" dirty="0">
                <a:latin typeface="微软雅黑" panose="020B0503020204020204" pitchFamily="34" charset="-122"/>
                <a:ea typeface="微软雅黑" panose="020B0503020204020204" pitchFamily="34" charset="-122"/>
              </a:rPr>
              <a:t>表示新创建的线程的标识符，或者称为线程的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。参数</a:t>
            </a:r>
            <a:r>
              <a:rPr lang="en-US" altLang="zh-CN" dirty="0" err="1">
                <a:latin typeface="微软雅黑" panose="020B0503020204020204" pitchFamily="34" charset="-122"/>
                <a:ea typeface="微软雅黑" panose="020B0503020204020204" pitchFamily="34" charset="-122"/>
              </a:rPr>
              <a:t>attr</a:t>
            </a:r>
            <a:r>
              <a:rPr lang="zh-CN" altLang="zh-CN" dirty="0">
                <a:latin typeface="微软雅黑" panose="020B0503020204020204" pitchFamily="34" charset="-122"/>
                <a:ea typeface="微软雅黑" panose="020B0503020204020204" pitchFamily="34" charset="-122"/>
              </a:rPr>
              <a:t>指向一个</a:t>
            </a:r>
            <a:r>
              <a:rPr lang="en-US" altLang="zh-CN" dirty="0" err="1">
                <a:latin typeface="微软雅黑" panose="020B0503020204020204" pitchFamily="34" charset="-122"/>
                <a:ea typeface="微软雅黑" panose="020B0503020204020204" pitchFamily="34" charset="-122"/>
              </a:rPr>
              <a:t>pthread_attr_t</a:t>
            </a:r>
            <a:r>
              <a:rPr lang="zh-CN" altLang="zh-CN" dirty="0">
                <a:latin typeface="微软雅黑" panose="020B0503020204020204" pitchFamily="34" charset="-122"/>
                <a:ea typeface="微软雅黑" panose="020B0503020204020204" pitchFamily="34" charset="-122"/>
              </a:rPr>
              <a:t>类型的结构体，用以指定新创建的线程的属性（如线程栈的位置和大小、线程调度策略和优先级以及线程的状态），如果</a:t>
            </a:r>
            <a:r>
              <a:rPr lang="en-US" altLang="zh-CN" dirty="0" err="1">
                <a:latin typeface="微软雅黑" panose="020B0503020204020204" pitchFamily="34" charset="-122"/>
                <a:ea typeface="微软雅黑" panose="020B0503020204020204" pitchFamily="34" charset="-122"/>
              </a:rPr>
              <a:t>attr</a:t>
            </a:r>
            <a:r>
              <a:rPr lang="zh-CN" altLang="zh-CN" dirty="0">
                <a:latin typeface="微软雅黑" panose="020B0503020204020204" pitchFamily="34" charset="-122"/>
                <a:ea typeface="微软雅黑" panose="020B0503020204020204" pitchFamily="34" charset="-122"/>
              </a:rPr>
              <a:t>被设置为</a:t>
            </a:r>
            <a:r>
              <a:rPr lang="en-US" altLang="zh-CN" dirty="0">
                <a:latin typeface="微软雅黑" panose="020B0503020204020204" pitchFamily="34" charset="-122"/>
                <a:ea typeface="微软雅黑" panose="020B0503020204020204" pitchFamily="34" charset="-122"/>
              </a:rPr>
              <a:t>NULL</a:t>
            </a:r>
            <a:r>
              <a:rPr lang="zh-CN" altLang="zh-CN" dirty="0">
                <a:latin typeface="微软雅黑" panose="020B0503020204020204" pitchFamily="34" charset="-122"/>
                <a:ea typeface="微软雅黑" panose="020B0503020204020204" pitchFamily="34" charset="-122"/>
              </a:rPr>
              <a:t>，则线程将采用默认的属性。参数</a:t>
            </a:r>
            <a:r>
              <a:rPr lang="en-US" altLang="zh-CN" dirty="0" err="1">
                <a:latin typeface="微软雅黑" panose="020B0503020204020204" pitchFamily="34" charset="-122"/>
                <a:ea typeface="微软雅黑" panose="020B0503020204020204" pitchFamily="34" charset="-122"/>
              </a:rPr>
              <a:t>start_routine</a:t>
            </a:r>
            <a:r>
              <a:rPr lang="zh-CN" altLang="zh-CN" dirty="0">
                <a:latin typeface="微软雅黑" panose="020B0503020204020204" pitchFamily="34" charset="-122"/>
                <a:ea typeface="微软雅黑" panose="020B0503020204020204" pitchFamily="34" charset="-122"/>
              </a:rPr>
              <a:t>则是该函数的重点关注对象，通过函数原型可以看出，该参数为函数指针，因此该参数只需传入函数名即可。</a:t>
            </a:r>
          </a:p>
        </p:txBody>
      </p:sp>
    </p:spTree>
    <p:extLst>
      <p:ext uri="{BB962C8B-B14F-4D97-AF65-F5344CB8AC3E}">
        <p14:creationId xmlns:p14="http://schemas.microsoft.com/office/powerpoint/2010/main" val="399219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2"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线程基本概念</a:t>
            </a:r>
          </a:p>
        </p:txBody>
      </p:sp>
      <p:sp>
        <p:nvSpPr>
          <p:cNvPr id="4" name="矩形 3"/>
          <p:cNvSpPr/>
          <p:nvPr/>
        </p:nvSpPr>
        <p:spPr>
          <a:xfrm>
            <a:off x="0" y="1858908"/>
            <a:ext cx="9115425" cy="218502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需要注意的是，传入的函数名并不等同于一般的程序中在主函数中调用子函</a:t>
            </a:r>
            <a:r>
              <a:rPr lang="zh-CN" altLang="en-US" dirty="0">
                <a:latin typeface="微软雅黑" panose="020B0503020204020204" pitchFamily="34" charset="-122"/>
                <a:ea typeface="微软雅黑" panose="020B0503020204020204" pitchFamily="34" charset="-122"/>
              </a:rPr>
              <a:t>。它</a:t>
            </a:r>
            <a:r>
              <a:rPr lang="zh-CN" altLang="zh-CN" dirty="0">
                <a:latin typeface="微软雅黑" panose="020B0503020204020204" pitchFamily="34" charset="-122"/>
                <a:ea typeface="微软雅黑" panose="020B0503020204020204" pitchFamily="34" charset="-122"/>
              </a:rPr>
              <a:t>是线程的执行函数，通俗</a:t>
            </a:r>
            <a:r>
              <a:rPr lang="zh-CN" altLang="en-US" dirty="0">
                <a:latin typeface="微软雅黑" panose="020B0503020204020204" pitchFamily="34" charset="-122"/>
                <a:ea typeface="微软雅黑" panose="020B0503020204020204" pitchFamily="34" charset="-122"/>
              </a:rPr>
              <a:t>地</a:t>
            </a:r>
            <a:r>
              <a:rPr lang="zh-CN" altLang="zh-CN" dirty="0">
                <a:latin typeface="微软雅黑" panose="020B0503020204020204" pitchFamily="34" charset="-122"/>
                <a:ea typeface="微软雅黑" panose="020B0503020204020204" pitchFamily="34" charset="-122"/>
              </a:rPr>
              <a:t>说，线程执行的任务将封装在此函数中。参数</a:t>
            </a:r>
            <a:r>
              <a:rPr lang="en-US" altLang="zh-CN" dirty="0" err="1">
                <a:latin typeface="微软雅黑" panose="020B0503020204020204" pitchFamily="34" charset="-122"/>
                <a:ea typeface="微软雅黑" panose="020B0503020204020204" pitchFamily="34" charset="-122"/>
              </a:rPr>
              <a:t>arg</a:t>
            </a:r>
            <a:r>
              <a:rPr lang="zh-CN" altLang="zh-CN" dirty="0">
                <a:latin typeface="微软雅黑" panose="020B0503020204020204" pitchFamily="34" charset="-122"/>
                <a:ea typeface="微软雅黑" panose="020B0503020204020204" pitchFamily="34" charset="-122"/>
              </a:rPr>
              <a:t>作为仅有的参数，用于向第三个参数</a:t>
            </a:r>
            <a:r>
              <a:rPr lang="en-US" altLang="zh-CN" dirty="0" err="1">
                <a:latin typeface="微软雅黑" panose="020B0503020204020204" pitchFamily="34" charset="-122"/>
                <a:ea typeface="微软雅黑" panose="020B0503020204020204" pitchFamily="34" charset="-122"/>
              </a:rPr>
              <a:t>start_routine</a:t>
            </a:r>
            <a:r>
              <a:rPr lang="zh-CN" altLang="zh-CN" dirty="0">
                <a:latin typeface="微软雅黑" panose="020B0503020204020204" pitchFamily="34" charset="-122"/>
                <a:ea typeface="微软雅黑" panose="020B0503020204020204" pitchFamily="34" charset="-122"/>
              </a:rPr>
              <a:t>所指向的函数中传参。</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pthread_create</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函数的参数</a:t>
            </a:r>
            <a:r>
              <a:rPr lang="en-US" altLang="zh-CN" dirty="0">
                <a:latin typeface="微软雅黑" panose="020B0503020204020204" pitchFamily="34" charset="-122"/>
                <a:ea typeface="微软雅黑" panose="020B0503020204020204" pitchFamily="34" charset="-122"/>
              </a:rPr>
              <a:t>thread</a:t>
            </a:r>
            <a:r>
              <a:rPr lang="zh-CN" altLang="zh-CN" dirty="0">
                <a:latin typeface="微软雅黑" panose="020B0503020204020204" pitchFamily="34" charset="-122"/>
                <a:ea typeface="微软雅黑" panose="020B0503020204020204" pitchFamily="34" charset="-122"/>
              </a:rPr>
              <a:t>，其类型为</a:t>
            </a:r>
            <a:r>
              <a:rPr lang="en-US" altLang="zh-CN" dirty="0" err="1">
                <a:latin typeface="微软雅黑" panose="020B0503020204020204" pitchFamily="34" charset="-122"/>
                <a:ea typeface="微软雅黑" panose="020B0503020204020204" pitchFamily="34" charset="-122"/>
              </a:rPr>
              <a:t>pthread_t</a:t>
            </a:r>
            <a:r>
              <a:rPr lang="zh-CN" altLang="zh-CN" dirty="0">
                <a:latin typeface="微软雅黑" panose="020B0503020204020204" pitchFamily="34" charset="-122"/>
                <a:ea typeface="微软雅黑" panose="020B0503020204020204" pitchFamily="34" charset="-122"/>
              </a:rPr>
              <a:t>本质上是一个经强制转化的无符号长整型的指针。一个线程可以通过</a:t>
            </a:r>
            <a:r>
              <a:rPr lang="en-US" altLang="zh-CN" dirty="0" err="1">
                <a:latin typeface="微软雅黑" panose="020B0503020204020204" pitchFamily="34" charset="-122"/>
                <a:ea typeface="微软雅黑" panose="020B0503020204020204" pitchFamily="34" charset="-122"/>
              </a:rPr>
              <a:t>pthread_self</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来获取自己的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4.1.2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线程的创建</a:t>
            </a:r>
          </a:p>
        </p:txBody>
      </p:sp>
      <p:sp>
        <p:nvSpPr>
          <p:cNvPr id="5" name="矩形 4">
            <a:extLst>
              <a:ext uri="{FF2B5EF4-FFF2-40B4-BE49-F238E27FC236}">
                <a16:creationId xmlns:a16="http://schemas.microsoft.com/office/drawing/2014/main" id="{BADE9860-C3A4-DC44-A2BF-D36AD7D2955B}"/>
              </a:ext>
            </a:extLst>
          </p:cNvPr>
          <p:cNvSpPr/>
          <p:nvPr/>
        </p:nvSpPr>
        <p:spPr>
          <a:xfrm>
            <a:off x="811707" y="4149080"/>
            <a:ext cx="6120680" cy="523220"/>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pthread_t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pthread_self</a:t>
            </a:r>
            <a:r>
              <a:rPr lang="en-US" altLang="zh-CN" sz="1400" kern="100" dirty="0">
                <a:solidFill>
                  <a:srgbClr val="000000"/>
                </a:solidFill>
                <a:latin typeface="Courier New" panose="02070309020205020404" pitchFamily="49" charset="0"/>
                <a:cs typeface="Times New Roman" panose="02020603050405020304" pitchFamily="18" charset="0"/>
              </a:rPr>
              <a:t>(void);</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326298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线程基本概念</a:t>
            </a:r>
          </a:p>
        </p:txBody>
      </p:sp>
      <p:sp>
        <p:nvSpPr>
          <p:cNvPr id="4" name="矩形 3"/>
          <p:cNvSpPr/>
          <p:nvPr/>
        </p:nvSpPr>
        <p:spPr>
          <a:xfrm>
            <a:off x="0" y="1858908"/>
            <a:ext cx="9115425" cy="410497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线程退出的方式有很多，以下几种情况都会导致线程的退出。</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）线程的执行函数执行</a:t>
            </a:r>
            <a:r>
              <a:rPr lang="en-US" altLang="zh-CN" dirty="0">
                <a:latin typeface="微软雅黑" panose="020B0503020204020204" pitchFamily="34" charset="-122"/>
                <a:ea typeface="微软雅黑" panose="020B0503020204020204" pitchFamily="34" charset="-122"/>
              </a:rPr>
              <a:t>return</a:t>
            </a:r>
            <a:r>
              <a:rPr lang="zh-CN" altLang="zh-CN" dirty="0">
                <a:latin typeface="微软雅黑" panose="020B0503020204020204" pitchFamily="34" charset="-122"/>
                <a:ea typeface="微软雅黑" panose="020B0503020204020204" pitchFamily="34" charset="-122"/>
              </a:rPr>
              <a:t>语句并返回指定值。</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）线程调用</a:t>
            </a:r>
            <a:r>
              <a:rPr lang="en-US" altLang="zh-CN" dirty="0" err="1">
                <a:latin typeface="微软雅黑" panose="020B0503020204020204" pitchFamily="34" charset="-122"/>
                <a:ea typeface="微软雅黑" panose="020B0503020204020204" pitchFamily="34" charset="-122"/>
              </a:rPr>
              <a:t>pthread_exit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）调用</a:t>
            </a:r>
            <a:r>
              <a:rPr lang="en-US" altLang="zh-CN" dirty="0" err="1">
                <a:latin typeface="微软雅黑" panose="020B0503020204020204" pitchFamily="34" charset="-122"/>
                <a:ea typeface="微软雅黑" panose="020B0503020204020204" pitchFamily="34" charset="-122"/>
              </a:rPr>
              <a:t>pthread_cancel</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取消线程。</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）任意线程调用</a:t>
            </a:r>
            <a:r>
              <a:rPr lang="en-US" altLang="zh-CN" dirty="0">
                <a:latin typeface="微软雅黑" panose="020B0503020204020204" pitchFamily="34" charset="-122"/>
                <a:ea typeface="微软雅黑" panose="020B0503020204020204" pitchFamily="34" charset="-122"/>
              </a:rPr>
              <a:t>exit()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，或者</a:t>
            </a:r>
            <a:r>
              <a:rPr lang="en-US" altLang="zh-CN" dirty="0">
                <a:latin typeface="微软雅黑" panose="020B0503020204020204" pitchFamily="34" charset="-122"/>
                <a:ea typeface="微软雅黑" panose="020B0503020204020204" pitchFamily="34" charset="-122"/>
              </a:rPr>
              <a:t>main()</a:t>
            </a:r>
            <a:r>
              <a:rPr lang="zh-CN" altLang="zh-CN" dirty="0">
                <a:latin typeface="微软雅黑" panose="020B0503020204020204" pitchFamily="34" charset="-122"/>
                <a:ea typeface="微软雅黑" panose="020B0503020204020204" pitchFamily="34" charset="-122"/>
              </a:rPr>
              <a:t>函数中执行了</a:t>
            </a:r>
            <a:r>
              <a:rPr lang="en-US" altLang="zh-CN" dirty="0">
                <a:latin typeface="微软雅黑" panose="020B0503020204020204" pitchFamily="34" charset="-122"/>
                <a:ea typeface="微软雅黑" panose="020B0503020204020204" pitchFamily="34" charset="-122"/>
              </a:rPr>
              <a:t>return</a:t>
            </a:r>
            <a:r>
              <a:rPr lang="zh-CN" altLang="zh-CN" dirty="0">
                <a:latin typeface="微软雅黑" panose="020B0503020204020204" pitchFamily="34" charset="-122"/>
                <a:ea typeface="微软雅黑" panose="020B0503020204020204" pitchFamily="34" charset="-122"/>
              </a:rPr>
              <a:t>语句，都会造成进程中的所有线程立即终止。</a:t>
            </a: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pthread_exit</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函数将终止调用线程，且参数可被其他线程调用</a:t>
            </a:r>
            <a:r>
              <a:rPr lang="en-US" altLang="zh-CN" dirty="0">
                <a:latin typeface="微软雅黑" panose="020B0503020204020204" pitchFamily="34" charset="-122"/>
                <a:ea typeface="微软雅黑" panose="020B0503020204020204" pitchFamily="34" charset="-122"/>
              </a:rPr>
              <a:t>pthread_join()</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来获取。参数</a:t>
            </a:r>
            <a:r>
              <a:rPr lang="en-US" altLang="zh-CN" dirty="0" err="1">
                <a:latin typeface="微软雅黑" panose="020B0503020204020204" pitchFamily="34" charset="-122"/>
                <a:ea typeface="微软雅黑" panose="020B0503020204020204" pitchFamily="34" charset="-122"/>
              </a:rPr>
              <a:t>retval</a:t>
            </a:r>
            <a:r>
              <a:rPr lang="zh-CN" altLang="zh-CN" dirty="0">
                <a:latin typeface="微软雅黑" panose="020B0503020204020204" pitchFamily="34" charset="-122"/>
                <a:ea typeface="微软雅黑" panose="020B0503020204020204" pitchFamily="34" charset="-122"/>
              </a:rPr>
              <a:t>指定了线程的返回值。如果一个线程调用了</a:t>
            </a:r>
            <a:r>
              <a:rPr lang="en-US" altLang="zh-CN" dirty="0" err="1">
                <a:latin typeface="微软雅黑" panose="020B0503020204020204" pitchFamily="34" charset="-122"/>
                <a:ea typeface="微软雅黑" panose="020B0503020204020204" pitchFamily="34" charset="-122"/>
              </a:rPr>
              <a:t>pthread_exit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但</a:t>
            </a:r>
            <a:r>
              <a:rPr lang="zh-CN" altLang="zh-CN" dirty="0">
                <a:latin typeface="微软雅黑" panose="020B0503020204020204" pitchFamily="34" charset="-122"/>
                <a:ea typeface="微软雅黑" panose="020B0503020204020204" pitchFamily="34" charset="-122"/>
              </a:rPr>
              <a:t>其他线程仍然继续执行。</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4.1.3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线程终止与回收</a:t>
            </a:r>
          </a:p>
        </p:txBody>
      </p:sp>
      <p:sp>
        <p:nvSpPr>
          <p:cNvPr id="2" name="矩形 1">
            <a:extLst>
              <a:ext uri="{FF2B5EF4-FFF2-40B4-BE49-F238E27FC236}">
                <a16:creationId xmlns:a16="http://schemas.microsoft.com/office/drawing/2014/main" id="{9F8453E4-B9E9-6940-A088-FBBFCD7B067E}"/>
              </a:ext>
            </a:extLst>
          </p:cNvPr>
          <p:cNvSpPr/>
          <p:nvPr/>
        </p:nvSpPr>
        <p:spPr>
          <a:xfrm>
            <a:off x="827584" y="5886790"/>
            <a:ext cx="5832648" cy="523220"/>
          </a:xfrm>
          <a:prstGeom prst="rect">
            <a:avLst/>
          </a:prstGeom>
          <a:ln w="6350">
            <a:solidFill>
              <a:schemeClr val="tx1"/>
            </a:solidFill>
          </a:ln>
        </p:spPr>
        <p:txBody>
          <a:bodyPr wrap="square">
            <a:spAutoFit/>
          </a:bodyPr>
          <a:lstStyle/>
          <a:p>
            <a:pPr indent="2286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void </a:t>
            </a:r>
            <a:r>
              <a:rPr lang="en-US" altLang="zh-CN" sz="1400" kern="100" dirty="0" err="1">
                <a:solidFill>
                  <a:srgbClr val="000000"/>
                </a:solidFill>
                <a:latin typeface="Courier New" panose="02070309020205020404" pitchFamily="49" charset="0"/>
                <a:cs typeface="Times New Roman" panose="02020603050405020304" pitchFamily="18" charset="0"/>
              </a:rPr>
              <a:t>pthread_exit</a:t>
            </a:r>
            <a:r>
              <a:rPr lang="en-US" altLang="zh-CN" sz="1400" kern="100" dirty="0">
                <a:solidFill>
                  <a:srgbClr val="000000"/>
                </a:solidFill>
                <a:latin typeface="Courier New" panose="02070309020205020404" pitchFamily="49" charset="0"/>
                <a:cs typeface="Times New Roman" panose="02020603050405020304" pitchFamily="18" charset="0"/>
              </a:rPr>
              <a:t>(void *</a:t>
            </a:r>
            <a:r>
              <a:rPr lang="en-US" altLang="zh-CN" sz="1400" kern="100" dirty="0" err="1">
                <a:solidFill>
                  <a:srgbClr val="000000"/>
                </a:solidFill>
                <a:latin typeface="Courier New" panose="02070309020205020404" pitchFamily="49" charset="0"/>
                <a:cs typeface="Times New Roman" panose="02020603050405020304" pitchFamily="18" charset="0"/>
              </a:rPr>
              <a:t>retval</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349114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线程基本概念</a:t>
            </a:r>
          </a:p>
        </p:txBody>
      </p:sp>
      <p:sp>
        <p:nvSpPr>
          <p:cNvPr id="4" name="矩形 3"/>
          <p:cNvSpPr/>
          <p:nvPr/>
        </p:nvSpPr>
        <p:spPr>
          <a:xfrm>
            <a:off x="0" y="1858908"/>
            <a:ext cx="9115425"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pthread_join()</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用于等待指定</a:t>
            </a:r>
            <a:r>
              <a:rPr lang="en-US" altLang="zh-CN" dirty="0">
                <a:latin typeface="微软雅黑" panose="020B0503020204020204" pitchFamily="34" charset="-122"/>
                <a:ea typeface="微软雅黑" panose="020B0503020204020204" pitchFamily="34" charset="-122"/>
              </a:rPr>
              <a:t>thread</a:t>
            </a:r>
            <a:r>
              <a:rPr lang="zh-CN" altLang="zh-CN" dirty="0">
                <a:latin typeface="微软雅黑" panose="020B0503020204020204" pitchFamily="34" charset="-122"/>
                <a:ea typeface="微软雅黑" panose="020B0503020204020204" pitchFamily="34" charset="-122"/>
              </a:rPr>
              <a:t>标识的线程终止。如果线程终止，则</a:t>
            </a:r>
            <a:r>
              <a:rPr lang="en-US" altLang="zh-CN" dirty="0" err="1">
                <a:latin typeface="微软雅黑" panose="020B0503020204020204" pitchFamily="34" charset="-122"/>
                <a:ea typeface="微软雅黑" panose="020B0503020204020204" pitchFamily="34" charset="-122"/>
              </a:rPr>
              <a:t>pthread_join</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会立即返回。参数</a:t>
            </a:r>
            <a:r>
              <a:rPr lang="en-US" altLang="zh-CN" dirty="0" err="1">
                <a:latin typeface="微软雅黑" panose="020B0503020204020204" pitchFamily="34" charset="-122"/>
                <a:ea typeface="微软雅黑" panose="020B0503020204020204" pitchFamily="34" charset="-122"/>
              </a:rPr>
              <a:t>retval</a:t>
            </a:r>
            <a:r>
              <a:rPr lang="zh-CN" altLang="zh-CN" dirty="0">
                <a:latin typeface="微软雅黑" panose="020B0503020204020204" pitchFamily="34" charset="-122"/>
                <a:ea typeface="微软雅黑" panose="020B0503020204020204" pitchFamily="34" charset="-122"/>
              </a:rPr>
              <a:t>如果为非空指针，那么此时参数将会保存标识符为参数</a:t>
            </a:r>
            <a:r>
              <a:rPr lang="en-US" altLang="zh-CN" dirty="0">
                <a:latin typeface="微软雅黑" panose="020B0503020204020204" pitchFamily="34" charset="-122"/>
                <a:ea typeface="微软雅黑" panose="020B0503020204020204" pitchFamily="34" charset="-122"/>
              </a:rPr>
              <a:t>thread</a:t>
            </a:r>
            <a:r>
              <a:rPr lang="zh-CN" altLang="zh-CN" dirty="0">
                <a:latin typeface="微软雅黑" panose="020B0503020204020204" pitchFamily="34" charset="-122"/>
                <a:ea typeface="微软雅黑" panose="020B0503020204020204" pitchFamily="34" charset="-122"/>
              </a:rPr>
              <a:t>的线程退出时的返回值，即</a:t>
            </a:r>
            <a:r>
              <a:rPr lang="en-US" altLang="zh-CN" dirty="0" err="1">
                <a:latin typeface="微软雅黑" panose="020B0503020204020204" pitchFamily="34" charset="-122"/>
                <a:ea typeface="微软雅黑" panose="020B0503020204020204" pitchFamily="34" charset="-122"/>
              </a:rPr>
              <a:t>pthread_exit</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中指定的参数。</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4.1.3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线程终止与回收</a:t>
            </a:r>
          </a:p>
        </p:txBody>
      </p:sp>
      <p:sp>
        <p:nvSpPr>
          <p:cNvPr id="5" name="矩形 4">
            <a:extLst>
              <a:ext uri="{FF2B5EF4-FFF2-40B4-BE49-F238E27FC236}">
                <a16:creationId xmlns:a16="http://schemas.microsoft.com/office/drawing/2014/main" id="{FD14A95C-53D2-5042-826D-16E9826246D7}"/>
              </a:ext>
            </a:extLst>
          </p:cNvPr>
          <p:cNvSpPr/>
          <p:nvPr/>
        </p:nvSpPr>
        <p:spPr>
          <a:xfrm>
            <a:off x="822826" y="3246049"/>
            <a:ext cx="6125438" cy="523220"/>
          </a:xfrm>
          <a:prstGeom prst="rect">
            <a:avLst/>
          </a:prstGeom>
          <a:ln w="6350">
            <a:solidFill>
              <a:schemeClr val="tx1"/>
            </a:solidFill>
          </a:ln>
        </p:spPr>
        <p:txBody>
          <a:bodyPr wrap="square">
            <a:spAutoFit/>
          </a:bodyPr>
          <a:lstStyle/>
          <a:p>
            <a:pPr indent="2286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pthread_join</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pthread_t</a:t>
            </a:r>
            <a:r>
              <a:rPr lang="en-US" altLang="zh-CN" sz="1400" kern="100" dirty="0">
                <a:solidFill>
                  <a:srgbClr val="000000"/>
                </a:solidFill>
                <a:latin typeface="Courier New" panose="02070309020205020404" pitchFamily="49" charset="0"/>
                <a:cs typeface="Times New Roman" panose="02020603050405020304" pitchFamily="18" charset="0"/>
              </a:rPr>
              <a:t> thread, void **</a:t>
            </a:r>
            <a:r>
              <a:rPr lang="en-US" altLang="zh-CN" sz="1400" kern="100" dirty="0" err="1">
                <a:solidFill>
                  <a:srgbClr val="000000"/>
                </a:solidFill>
                <a:latin typeface="Courier New" panose="02070309020205020404" pitchFamily="49" charset="0"/>
                <a:cs typeface="Times New Roman" panose="02020603050405020304" pitchFamily="18" charset="0"/>
              </a:rPr>
              <a:t>retval</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7" name="矩形 6">
            <a:extLst>
              <a:ext uri="{FF2B5EF4-FFF2-40B4-BE49-F238E27FC236}">
                <a16:creationId xmlns:a16="http://schemas.microsoft.com/office/drawing/2014/main" id="{33C4A493-D0EB-8047-A81E-DD66057432DE}"/>
              </a:ext>
            </a:extLst>
          </p:cNvPr>
          <p:cNvSpPr/>
          <p:nvPr/>
        </p:nvSpPr>
        <p:spPr>
          <a:xfrm>
            <a:off x="28575" y="3785522"/>
            <a:ext cx="9115425"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若线程并未进行分离，则必须使用</a:t>
            </a:r>
            <a:r>
              <a:rPr lang="en-US" altLang="zh-CN" dirty="0">
                <a:latin typeface="微软雅黑" panose="020B0503020204020204" pitchFamily="34" charset="-122"/>
                <a:ea typeface="微软雅黑" panose="020B0503020204020204" pitchFamily="34" charset="-122"/>
              </a:rPr>
              <a:t>pthread_join()</a:t>
            </a:r>
            <a:r>
              <a:rPr lang="zh-CN" altLang="zh-CN" dirty="0">
                <a:latin typeface="微软雅黑" panose="020B0503020204020204" pitchFamily="34" charset="-122"/>
                <a:ea typeface="微软雅黑" panose="020B0503020204020204" pitchFamily="34" charset="-122"/>
              </a:rPr>
              <a:t>来进行回收</a:t>
            </a:r>
            <a:r>
              <a:rPr lang="zh-CN" altLang="en-US" dirty="0">
                <a:latin typeface="微软雅黑" panose="020B0503020204020204" pitchFamily="34" charset="-122"/>
                <a:ea typeface="微软雅黑" panose="020B0503020204020204" pitchFamily="34" charset="-122"/>
              </a:rPr>
              <a:t>资源</a:t>
            </a:r>
            <a:r>
              <a:rPr lang="zh-CN" altLang="zh-CN" dirty="0">
                <a:latin typeface="微软雅黑" panose="020B0503020204020204" pitchFamily="34" charset="-122"/>
                <a:ea typeface="微软雅黑" panose="020B0503020204020204" pitchFamily="34" charset="-122"/>
              </a:rPr>
              <a:t>。如果未能进行，那么线程终止时将产生与僵尸进程类似</a:t>
            </a:r>
            <a:r>
              <a:rPr lang="zh-CN" altLang="en-US" dirty="0">
                <a:latin typeface="微软雅黑" panose="020B0503020204020204" pitchFamily="34" charset="-122"/>
                <a:ea typeface="微软雅黑" panose="020B0503020204020204" pitchFamily="34" charset="-122"/>
              </a:rPr>
              <a:t>的僵尸线程</a:t>
            </a:r>
            <a:r>
              <a:rPr lang="zh-CN" altLang="zh-CN" dirty="0">
                <a:latin typeface="微软雅黑" panose="020B0503020204020204" pitchFamily="34" charset="-122"/>
                <a:ea typeface="微软雅黑" panose="020B0503020204020204" pitchFamily="34" charset="-122"/>
              </a:rPr>
              <a:t>。如果僵尸线程积累过多，不仅浪费资源，而且可能无法继续创建新的线程。</a:t>
            </a:r>
          </a:p>
        </p:txBody>
      </p:sp>
    </p:spTree>
    <p:extLst>
      <p:ext uri="{BB962C8B-B14F-4D97-AF65-F5344CB8AC3E}">
        <p14:creationId xmlns:p14="http://schemas.microsoft.com/office/powerpoint/2010/main" val="253508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线程基本概念</a:t>
            </a:r>
          </a:p>
        </p:txBody>
      </p:sp>
      <p:sp>
        <p:nvSpPr>
          <p:cNvPr id="4" name="矩形 3"/>
          <p:cNvSpPr/>
          <p:nvPr/>
        </p:nvSpPr>
        <p:spPr>
          <a:xfrm>
            <a:off x="0" y="1858908"/>
            <a:ext cx="9115425"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通过</a:t>
            </a:r>
            <a:r>
              <a:rPr lang="zh-CN" altLang="en-US" dirty="0">
                <a:latin typeface="微软雅黑" panose="020B0503020204020204" pitchFamily="34" charset="-122"/>
                <a:ea typeface="微软雅黑" panose="020B0503020204020204" pitchFamily="34" charset="-122"/>
              </a:rPr>
              <a:t>阅读</a:t>
            </a:r>
            <a:r>
              <a:rPr lang="zh-CN" altLang="zh-CN" dirty="0">
                <a:latin typeface="微软雅黑" panose="020B0503020204020204" pitchFamily="34" charset="-122"/>
                <a:ea typeface="微软雅黑" panose="020B0503020204020204" pitchFamily="34" charset="-122"/>
              </a:rPr>
              <a:t>前两节的函数介绍，</a:t>
            </a:r>
            <a:r>
              <a:rPr lang="zh-CN" altLang="en-US" dirty="0">
                <a:latin typeface="微软雅黑" panose="020B0503020204020204" pitchFamily="34" charset="-122"/>
                <a:ea typeface="微软雅黑" panose="020B0503020204020204" pitchFamily="34" charset="-122"/>
              </a:rPr>
              <a:t>读者</a:t>
            </a:r>
            <a:r>
              <a:rPr lang="zh-CN" altLang="zh-CN" dirty="0">
                <a:latin typeface="微软雅黑" panose="020B0503020204020204" pitchFamily="34" charset="-122"/>
                <a:ea typeface="微软雅黑" panose="020B0503020204020204" pitchFamily="34" charset="-122"/>
              </a:rPr>
              <a:t>可以完成基本的线程编程，并通过线程完成一些任务。本节将通过代码展示创建新线程与封装子函数的区别，以便于更好地理解线程机制。具体</a:t>
            </a:r>
            <a:r>
              <a:rPr lang="zh-CN" altLang="en-US" dirty="0">
                <a:latin typeface="微软雅黑" panose="020B0503020204020204" pitchFamily="34" charset="-122"/>
                <a:ea typeface="微软雅黑" panose="020B0503020204020204" pitchFamily="34" charset="-122"/>
              </a:rPr>
              <a:t>参见教材</a:t>
            </a:r>
            <a:r>
              <a:rPr lang="zh-CN" altLang="zh-CN"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4-1</a:t>
            </a:r>
            <a:r>
              <a:rPr lang="zh-CN" altLang="zh-CN"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4.1.4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线程编程</a:t>
            </a:r>
          </a:p>
        </p:txBody>
      </p:sp>
      <p:sp>
        <p:nvSpPr>
          <p:cNvPr id="7" name="矩形 6">
            <a:extLst>
              <a:ext uri="{FF2B5EF4-FFF2-40B4-BE49-F238E27FC236}">
                <a16:creationId xmlns:a16="http://schemas.microsoft.com/office/drawing/2014/main" id="{33C4A493-D0EB-8047-A81E-DD66057432DE}"/>
              </a:ext>
            </a:extLst>
          </p:cNvPr>
          <p:cNvSpPr/>
          <p:nvPr/>
        </p:nvSpPr>
        <p:spPr>
          <a:xfrm>
            <a:off x="14287" y="3150287"/>
            <a:ext cx="9115425"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在上述代码中，</a:t>
            </a:r>
            <a:r>
              <a:rPr lang="en-US" altLang="zh-CN" dirty="0">
                <a:latin typeface="微软雅黑" panose="020B0503020204020204" pitchFamily="34" charset="-122"/>
                <a:ea typeface="微软雅黑" panose="020B0503020204020204" pitchFamily="34" charset="-122"/>
              </a:rPr>
              <a:t>thread1_handler</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thread2_handler</a:t>
            </a:r>
            <a:r>
              <a:rPr lang="zh-CN" altLang="zh-CN" dirty="0">
                <a:latin typeface="微软雅黑" panose="020B0503020204020204" pitchFamily="34" charset="-122"/>
                <a:ea typeface="微软雅黑" panose="020B0503020204020204" pitchFamily="34" charset="-122"/>
              </a:rPr>
              <a:t>分别为两个线程的执行代码，当两个线程任务执行结束之后，进行资源回收，并得到线程退出时的状态值并输出显示。运行结果如下。</a:t>
            </a:r>
          </a:p>
        </p:txBody>
      </p:sp>
      <p:sp>
        <p:nvSpPr>
          <p:cNvPr id="2" name="矩形 1">
            <a:extLst>
              <a:ext uri="{FF2B5EF4-FFF2-40B4-BE49-F238E27FC236}">
                <a16:creationId xmlns:a16="http://schemas.microsoft.com/office/drawing/2014/main" id="{24CB3504-00FE-6A4C-B5CA-2AE7FBCF8154}"/>
              </a:ext>
            </a:extLst>
          </p:cNvPr>
          <p:cNvSpPr/>
          <p:nvPr/>
        </p:nvSpPr>
        <p:spPr>
          <a:xfrm>
            <a:off x="800766" y="4414669"/>
            <a:ext cx="5139386" cy="1938992"/>
          </a:xfrm>
          <a:prstGeom prst="rect">
            <a:avLst/>
          </a:prstGeom>
          <a:ln w="6350">
            <a:solidFill>
              <a:schemeClr val="tx1"/>
            </a:solidFill>
          </a:ln>
        </p:spPr>
        <p:txBody>
          <a:bodyPr wrap="square">
            <a:spAutoFit/>
          </a:bodyPr>
          <a:lstStyle/>
          <a:p>
            <a:pPr indent="228600" algn="just">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linux@Master</a:t>
            </a:r>
            <a:r>
              <a:rPr lang="en-US" altLang="zh-CN" sz="1200" kern="100" dirty="0">
                <a:solidFill>
                  <a:srgbClr val="000000"/>
                </a:solidFill>
                <a:latin typeface="Courier New" panose="02070309020205020404" pitchFamily="49" charset="0"/>
                <a:cs typeface="Times New Roman" panose="02020603050405020304" pitchFamily="18" charset="0"/>
              </a:rPr>
              <a:t>:~/1000phone$ ./</a:t>
            </a:r>
            <a:r>
              <a:rPr lang="en-US" altLang="zh-CN" sz="1200" kern="100" dirty="0" err="1">
                <a:solidFill>
                  <a:srgbClr val="000000"/>
                </a:solidFill>
                <a:latin typeface="Courier New" panose="02070309020205020404" pitchFamily="49" charset="0"/>
                <a:cs typeface="Times New Roman" panose="02020603050405020304" pitchFamily="18" charset="0"/>
              </a:rPr>
              <a:t>a.out</a:t>
            </a:r>
            <a:r>
              <a:rPr lang="en-US" altLang="zh-CN" sz="1200" kern="100" dirty="0">
                <a:solidFill>
                  <a:srgbClr val="000000"/>
                </a:solidFill>
                <a:latin typeface="Courier New" panose="02070309020205020404" pitchFamily="49" charset="0"/>
                <a:cs typeface="Times New Roman" panose="02020603050405020304" pitchFamily="18" charset="0"/>
              </a:rPr>
              <a:t> </a:t>
            </a:r>
            <a:endParaRPr lang="zh-CN" altLang="zh-CN" sz="1200" kern="100" dirty="0">
              <a:latin typeface="Courier New" panose="02070309020205020404" pitchFamily="49" charset="0"/>
              <a:cs typeface="Times New Roman" panose="02020603050405020304" pitchFamily="18" charset="0"/>
            </a:endParaRPr>
          </a:p>
          <a:p>
            <a:pPr indent="228600" algn="just">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thread2...</a:t>
            </a:r>
            <a:endParaRPr lang="zh-CN" altLang="zh-CN" sz="1200" kern="100" dirty="0">
              <a:latin typeface="Courier New" panose="02070309020205020404" pitchFamily="49" charset="0"/>
              <a:cs typeface="Times New Roman" panose="02020603050405020304" pitchFamily="18" charset="0"/>
            </a:endParaRPr>
          </a:p>
          <a:p>
            <a:pPr indent="228600" algn="just">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thread1...</a:t>
            </a:r>
            <a:endParaRPr lang="zh-CN" altLang="zh-CN" sz="1200" kern="100" dirty="0">
              <a:latin typeface="Courier New" panose="02070309020205020404" pitchFamily="49" charset="0"/>
              <a:cs typeface="Times New Roman" panose="02020603050405020304" pitchFamily="18" charset="0"/>
            </a:endParaRPr>
          </a:p>
          <a:p>
            <a:pPr indent="228600" algn="just">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thread2...</a:t>
            </a:r>
            <a:endParaRPr lang="zh-CN" altLang="zh-CN" sz="1200" kern="100" dirty="0">
              <a:latin typeface="Courier New" panose="02070309020205020404" pitchFamily="49" charset="0"/>
              <a:cs typeface="Times New Roman" panose="02020603050405020304" pitchFamily="18" charset="0"/>
            </a:endParaRPr>
          </a:p>
          <a:p>
            <a:pPr indent="228600" algn="just">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thread1...</a:t>
            </a:r>
            <a:endParaRPr lang="zh-CN" altLang="zh-CN" sz="1200" kern="100" dirty="0">
              <a:latin typeface="Courier New" panose="02070309020205020404" pitchFamily="49" charset="0"/>
              <a:cs typeface="Times New Roman" panose="02020603050405020304" pitchFamily="18" charset="0"/>
            </a:endParaRPr>
          </a:p>
          <a:p>
            <a:pPr indent="228600" algn="just">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thread2...</a:t>
            </a:r>
            <a:endParaRPr lang="zh-CN" altLang="zh-CN" sz="1200" kern="100" dirty="0">
              <a:latin typeface="Courier New" panose="02070309020205020404" pitchFamily="49" charset="0"/>
              <a:cs typeface="Times New Roman" panose="02020603050405020304" pitchFamily="18" charset="0"/>
            </a:endParaRPr>
          </a:p>
          <a:p>
            <a:pPr indent="228600" algn="just">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thread1...exit</a:t>
            </a:r>
            <a:endParaRPr lang="zh-CN" altLang="zh-CN" sz="1200" kern="100" dirty="0">
              <a:latin typeface="Courier New" panose="02070309020205020404" pitchFamily="49" charset="0"/>
              <a:cs typeface="Times New Roman" panose="02020603050405020304" pitchFamily="18" charset="0"/>
            </a:endParaRPr>
          </a:p>
          <a:p>
            <a:pPr indent="228600" algn="just">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thread2...</a:t>
            </a:r>
            <a:endParaRPr lang="zh-CN" altLang="zh-CN" sz="1200" kern="100" dirty="0">
              <a:latin typeface="Courier New" panose="02070309020205020404" pitchFamily="49" charset="0"/>
              <a:cs typeface="Times New Roman" panose="02020603050405020304" pitchFamily="18" charset="0"/>
            </a:endParaRPr>
          </a:p>
          <a:p>
            <a:pPr indent="228600" algn="just">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thread2...</a:t>
            </a:r>
            <a:endParaRPr lang="zh-CN" altLang="zh-CN" sz="1200" kern="100" dirty="0">
              <a:latin typeface="Courier New" panose="02070309020205020404" pitchFamily="49" charset="0"/>
              <a:cs typeface="Times New Roman" panose="02020603050405020304" pitchFamily="18" charset="0"/>
            </a:endParaRPr>
          </a:p>
          <a:p>
            <a:pPr indent="228600" algn="just">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thread2...exit</a:t>
            </a:r>
            <a:endParaRPr lang="zh-CN" altLang="zh-CN" sz="12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403762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7" grpId="0"/>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线程基本概念</a:t>
            </a:r>
          </a:p>
        </p:txBody>
      </p:sp>
      <p:sp>
        <p:nvSpPr>
          <p:cNvPr id="4" name="矩形 3"/>
          <p:cNvSpPr/>
          <p:nvPr/>
        </p:nvSpPr>
        <p:spPr>
          <a:xfrm>
            <a:off x="0" y="1858908"/>
            <a:ext cx="9115425"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由</a:t>
            </a:r>
            <a:r>
              <a:rPr lang="zh-CN" altLang="zh-CN" dirty="0">
                <a:latin typeface="微软雅黑" panose="020B0503020204020204" pitchFamily="34" charset="-122"/>
                <a:ea typeface="微软雅黑" panose="020B0503020204020204" pitchFamily="34" charset="-122"/>
              </a:rPr>
              <a:t>运行结果可以看出，两个线程分别向终端输出是并发执行的，注意输出先后是不固定的，只是在本次运行时，</a:t>
            </a:r>
            <a:r>
              <a:rPr lang="en-US" altLang="zh-CN" dirty="0">
                <a:latin typeface="微软雅黑" panose="020B0503020204020204" pitchFamily="34" charset="-122"/>
                <a:ea typeface="微软雅黑" panose="020B0503020204020204" pitchFamily="34" charset="-122"/>
              </a:rPr>
              <a:t>thread2</a:t>
            </a:r>
            <a:r>
              <a:rPr lang="zh-CN" altLang="zh-CN" dirty="0">
                <a:latin typeface="微软雅黑" panose="020B0503020204020204" pitchFamily="34" charset="-122"/>
                <a:ea typeface="微软雅黑" panose="020B0503020204020204" pitchFamily="34" charset="-122"/>
              </a:rPr>
              <a:t>先输出。同时</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也可以看出线程执行函数与封装子函数的区别</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如果将线程函数想象成一个在主函数中封装的子函数，那么</a:t>
            </a:r>
            <a:r>
              <a:rPr lang="zh-CN" altLang="en-US" dirty="0">
                <a:latin typeface="微软雅黑" panose="020B0503020204020204" pitchFamily="34" charset="-122"/>
                <a:ea typeface="微软雅黑" panose="020B0503020204020204" pitchFamily="34" charset="-122"/>
              </a:rPr>
              <a:t>子函数必然</a:t>
            </a:r>
            <a:r>
              <a:rPr lang="zh-CN" altLang="zh-CN" dirty="0">
                <a:latin typeface="微软雅黑" panose="020B0503020204020204" pitchFamily="34" charset="-122"/>
                <a:ea typeface="微软雅黑" panose="020B0503020204020204" pitchFamily="34" charset="-122"/>
              </a:rPr>
              <a:t>会按照代码的顺序</a:t>
            </a:r>
            <a:r>
              <a:rPr lang="zh-CN" altLang="en-US" dirty="0">
                <a:latin typeface="微软雅黑" panose="020B0503020204020204" pitchFamily="34" charset="-122"/>
                <a:ea typeface="微软雅黑" panose="020B0503020204020204" pitchFamily="34" charset="-122"/>
              </a:rPr>
              <a:t>依次执行</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即</a:t>
            </a:r>
            <a:r>
              <a:rPr lang="zh-CN" altLang="zh-CN" dirty="0">
                <a:latin typeface="微软雅黑" panose="020B0503020204020204" pitchFamily="34" charset="-122"/>
                <a:ea typeface="微软雅黑" panose="020B0503020204020204" pitchFamily="34" charset="-122"/>
              </a:rPr>
              <a:t>执行完</a:t>
            </a:r>
            <a:r>
              <a:rPr lang="en-US" altLang="zh-CN" dirty="0">
                <a:latin typeface="微软雅黑" panose="020B0503020204020204" pitchFamily="34" charset="-122"/>
                <a:ea typeface="微软雅黑" panose="020B0503020204020204" pitchFamily="34" charset="-122"/>
              </a:rPr>
              <a:t>thread1</a:t>
            </a:r>
            <a:r>
              <a:rPr lang="zh-CN" altLang="zh-CN" dirty="0">
                <a:latin typeface="微软雅黑" panose="020B0503020204020204" pitchFamily="34" charset="-122"/>
                <a:ea typeface="微软雅黑" panose="020B0503020204020204" pitchFamily="34" charset="-122"/>
              </a:rPr>
              <a:t>再执行</a:t>
            </a:r>
            <a:r>
              <a:rPr lang="en-US" altLang="zh-CN" dirty="0">
                <a:latin typeface="微软雅黑" panose="020B0503020204020204" pitchFamily="34" charset="-122"/>
                <a:ea typeface="微软雅黑" panose="020B0503020204020204" pitchFamily="34" charset="-122"/>
              </a:rPr>
              <a:t>thread2</a:t>
            </a:r>
            <a:r>
              <a:rPr lang="zh-CN" altLang="zh-CN"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4.1.4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线程编程</a:t>
            </a:r>
          </a:p>
        </p:txBody>
      </p:sp>
    </p:spTree>
    <p:extLst>
      <p:ext uri="{BB962C8B-B14F-4D97-AF65-F5344CB8AC3E}">
        <p14:creationId xmlns:p14="http://schemas.microsoft.com/office/powerpoint/2010/main" val="203629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线程基本概念</a:t>
            </a:r>
          </a:p>
        </p:txBody>
      </p:sp>
      <p:sp>
        <p:nvSpPr>
          <p:cNvPr id="4" name="矩形 3"/>
          <p:cNvSpPr/>
          <p:nvPr/>
        </p:nvSpPr>
        <p:spPr>
          <a:xfrm>
            <a:off x="0" y="1858908"/>
            <a:ext cx="9115425" cy="260199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pthread_detach</a:t>
            </a:r>
            <a:r>
              <a:rPr lang="zh-CN" altLang="zh-CN" b="1" dirty="0">
                <a:latin typeface="微软雅黑" panose="020B0503020204020204" pitchFamily="34" charset="-122"/>
                <a:ea typeface="微软雅黑" panose="020B0503020204020204" pitchFamily="34" charset="-122"/>
              </a:rPr>
              <a:t>设置线程分离</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默认的情况下，线程是可连接的（也可称为结合态）。通俗地说，就是当线程退出时，其他线程可以通过调用</a:t>
            </a:r>
            <a:r>
              <a:rPr lang="en-US" altLang="zh-CN" dirty="0">
                <a:latin typeface="微软雅黑" panose="020B0503020204020204" pitchFamily="34" charset="-122"/>
                <a:ea typeface="微软雅黑" panose="020B0503020204020204" pitchFamily="34" charset="-122"/>
              </a:rPr>
              <a:t>pthread_join()</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获取其返回状态。但有时，在编程过程中，程序并不关心线程的返回状态，只是希望系统在线程终止时能够自动清理并移除。在这种情况下，可以调用</a:t>
            </a:r>
            <a:r>
              <a:rPr lang="en-US" altLang="zh-CN" dirty="0" err="1">
                <a:latin typeface="微软雅黑" panose="020B0503020204020204" pitchFamily="34" charset="-122"/>
                <a:ea typeface="微软雅黑" panose="020B0503020204020204" pitchFamily="34" charset="-122"/>
              </a:rPr>
              <a:t>pthread_detach</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并向</a:t>
            </a:r>
            <a:r>
              <a:rPr lang="en-US" altLang="zh-CN" dirty="0">
                <a:latin typeface="微软雅黑" panose="020B0503020204020204" pitchFamily="34" charset="-122"/>
                <a:ea typeface="微软雅黑" panose="020B0503020204020204" pitchFamily="34" charset="-122"/>
              </a:rPr>
              <a:t>thread</a:t>
            </a:r>
            <a:r>
              <a:rPr lang="zh-CN" altLang="zh-CN" dirty="0">
                <a:latin typeface="微软雅黑" panose="020B0503020204020204" pitchFamily="34" charset="-122"/>
                <a:ea typeface="微软雅黑" panose="020B0503020204020204" pitchFamily="34" charset="-122"/>
              </a:rPr>
              <a:t>参数传入指定线程的标识符，将该线程标记为处于分离状态（分离态）。</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4.1.5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线程的分离</a:t>
            </a:r>
          </a:p>
        </p:txBody>
      </p:sp>
      <p:sp>
        <p:nvSpPr>
          <p:cNvPr id="2" name="矩形 1">
            <a:extLst>
              <a:ext uri="{FF2B5EF4-FFF2-40B4-BE49-F238E27FC236}">
                <a16:creationId xmlns:a16="http://schemas.microsoft.com/office/drawing/2014/main" id="{E4DA4D25-5E72-584F-8126-099537E58725}"/>
              </a:ext>
            </a:extLst>
          </p:cNvPr>
          <p:cNvSpPr/>
          <p:nvPr/>
        </p:nvSpPr>
        <p:spPr>
          <a:xfrm>
            <a:off x="827584" y="4445369"/>
            <a:ext cx="5688632" cy="523220"/>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429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pthread_detach</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pthread_t</a:t>
            </a:r>
            <a:r>
              <a:rPr lang="en-US" altLang="zh-CN" sz="1400" kern="100" dirty="0">
                <a:solidFill>
                  <a:srgbClr val="000000"/>
                </a:solidFill>
                <a:latin typeface="Courier New" panose="02070309020205020404" pitchFamily="49" charset="0"/>
                <a:cs typeface="Times New Roman" panose="02020603050405020304" pitchFamily="18" charset="0"/>
              </a:rPr>
              <a:t> thread);</a:t>
            </a:r>
            <a:endParaRPr lang="zh-CN" altLang="zh-CN" sz="1400" kern="100" dirty="0">
              <a:latin typeface="Courier New" panose="02070309020205020404" pitchFamily="49" charset="0"/>
              <a:cs typeface="Times New Roman" panose="02020603050405020304" pitchFamily="18" charset="0"/>
            </a:endParaRPr>
          </a:p>
        </p:txBody>
      </p:sp>
      <p:sp>
        <p:nvSpPr>
          <p:cNvPr id="6" name="矩形 5">
            <a:extLst>
              <a:ext uri="{FF2B5EF4-FFF2-40B4-BE49-F238E27FC236}">
                <a16:creationId xmlns:a16="http://schemas.microsoft.com/office/drawing/2014/main" id="{5637EA39-CDC1-6F4B-9058-E4083C202358}"/>
              </a:ext>
            </a:extLst>
          </p:cNvPr>
          <p:cNvSpPr/>
          <p:nvPr/>
        </p:nvSpPr>
        <p:spPr>
          <a:xfrm>
            <a:off x="-17303" y="4991105"/>
            <a:ext cx="9115425" cy="87139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一旦线程处于分离状态，就不能再使用</a:t>
            </a:r>
            <a:r>
              <a:rPr lang="en-US" altLang="zh-CN" dirty="0">
                <a:latin typeface="微软雅黑" panose="020B0503020204020204" pitchFamily="34" charset="-122"/>
                <a:ea typeface="微软雅黑" panose="020B0503020204020204" pitchFamily="34" charset="-122"/>
              </a:rPr>
              <a:t>pthread_join()</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来获取其状态，也无法使其重返“可连接”状态。</a:t>
            </a:r>
          </a:p>
        </p:txBody>
      </p:sp>
    </p:spTree>
    <p:extLst>
      <p:ext uri="{BB962C8B-B14F-4D97-AF65-F5344CB8AC3E}">
        <p14:creationId xmlns:p14="http://schemas.microsoft.com/office/powerpoint/2010/main" val="69375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2"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线程基本概念</a:t>
            </a:r>
          </a:p>
        </p:txBody>
      </p:sp>
      <p:sp>
        <p:nvSpPr>
          <p:cNvPr id="4" name="矩形 3"/>
          <p:cNvSpPr/>
          <p:nvPr/>
        </p:nvSpPr>
        <p:spPr>
          <a:xfrm>
            <a:off x="0" y="1858908"/>
            <a:ext cx="9115425" cy="266611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2.pthread_attr_setdetachstate</a:t>
            </a:r>
            <a:r>
              <a:rPr lang="zh-CN" altLang="zh-CN" b="1" dirty="0">
                <a:latin typeface="微软雅黑" panose="020B0503020204020204" pitchFamily="34" charset="-122"/>
                <a:ea typeface="微软雅黑" panose="020B0503020204020204" pitchFamily="34" charset="-122"/>
              </a:rPr>
              <a:t>实现线程分离</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同理</a:t>
            </a:r>
            <a:r>
              <a:rPr lang="zh-CN" altLang="zh-CN" dirty="0">
                <a:latin typeface="微软雅黑" panose="020B0503020204020204" pitchFamily="34" charset="-122"/>
                <a:ea typeface="微软雅黑" panose="020B0503020204020204" pitchFamily="34" charset="-122"/>
              </a:rPr>
              <a:t>，针对上述设置线程分离状态的方法，也可以在线程刚一创建时即进行分离（而非之后再调用</a:t>
            </a:r>
            <a:r>
              <a:rPr lang="en-US" altLang="zh-CN" dirty="0" err="1">
                <a:latin typeface="微软雅黑" panose="020B0503020204020204" pitchFamily="34" charset="-122"/>
                <a:ea typeface="微软雅黑" panose="020B0503020204020204" pitchFamily="34" charset="-122"/>
              </a:rPr>
              <a:t>pthread_detach</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）。首先可以采用</a:t>
            </a:r>
            <a:r>
              <a:rPr lang="zh-CN" altLang="en-US" dirty="0">
                <a:latin typeface="微软雅黑" panose="020B0503020204020204" pitchFamily="34" charset="-122"/>
                <a:ea typeface="微软雅黑" panose="020B0503020204020204" pitchFamily="34" charset="-122"/>
              </a:rPr>
              <a:t>默认</a:t>
            </a:r>
            <a:r>
              <a:rPr lang="zh-CN" altLang="zh-CN" dirty="0">
                <a:latin typeface="微软雅黑" panose="020B0503020204020204" pitchFamily="34" charset="-122"/>
                <a:ea typeface="微软雅黑" panose="020B0503020204020204" pitchFamily="34" charset="-122"/>
              </a:rPr>
              <a:t>的方式对线程属性结构进行初始化，接着为创建分离线程而设置属性，最后再以此线程属性结构来创建新线程，线程一旦创建，就无</a:t>
            </a:r>
            <a:r>
              <a:rPr lang="zh-CN" altLang="en-US" dirty="0">
                <a:latin typeface="微软雅黑" panose="020B0503020204020204" pitchFamily="34" charset="-122"/>
                <a:ea typeface="微软雅黑" panose="020B0503020204020204" pitchFamily="34" charset="-122"/>
              </a:rPr>
              <a:t>须</a:t>
            </a:r>
            <a:r>
              <a:rPr lang="zh-CN" altLang="zh-CN" dirty="0">
                <a:latin typeface="微软雅黑" panose="020B0503020204020204" pitchFamily="34" charset="-122"/>
                <a:ea typeface="微软雅黑" panose="020B0503020204020204" pitchFamily="34" charset="-122"/>
              </a:rPr>
              <a:t>再保留该属性对象。最后将其摧毁。</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初始化线程属性结构，以及摧毁函数如下。</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4.1.5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线程的分离</a:t>
            </a:r>
          </a:p>
        </p:txBody>
      </p:sp>
      <p:sp>
        <p:nvSpPr>
          <p:cNvPr id="5" name="矩形 4">
            <a:extLst>
              <a:ext uri="{FF2B5EF4-FFF2-40B4-BE49-F238E27FC236}">
                <a16:creationId xmlns:a16="http://schemas.microsoft.com/office/drawing/2014/main" id="{139366D4-BBB5-5B43-8562-FD07F49A5A6A}"/>
              </a:ext>
            </a:extLst>
          </p:cNvPr>
          <p:cNvSpPr/>
          <p:nvPr/>
        </p:nvSpPr>
        <p:spPr>
          <a:xfrm>
            <a:off x="827584" y="4601822"/>
            <a:ext cx="6624736" cy="738664"/>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429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pthread_attr_init</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pthread_attr_t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attr</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int </a:t>
            </a:r>
            <a:r>
              <a:rPr lang="en-US" altLang="zh-CN" sz="1400" kern="100" dirty="0" err="1">
                <a:solidFill>
                  <a:srgbClr val="000000"/>
                </a:solidFill>
                <a:latin typeface="Courier New" panose="02070309020205020404" pitchFamily="49" charset="0"/>
                <a:cs typeface="Times New Roman" panose="02020603050405020304" pitchFamily="18" charset="0"/>
              </a:rPr>
              <a:t>pthread_attr_destroy</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pthread_attr_t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attr</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116957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线程基本概念</a:t>
            </a:r>
          </a:p>
        </p:txBody>
      </p:sp>
      <p:sp>
        <p:nvSpPr>
          <p:cNvPr id="4" name="矩形 3"/>
          <p:cNvSpPr/>
          <p:nvPr/>
        </p:nvSpPr>
        <p:spPr>
          <a:xfrm>
            <a:off x="0" y="1858908"/>
            <a:ext cx="9115425"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设置线程分离状态的函数为</a:t>
            </a:r>
            <a:r>
              <a:rPr lang="en-US" altLang="zh-CN" dirty="0" err="1">
                <a:latin typeface="微软雅黑" panose="020B0503020204020204" pitchFamily="34" charset="-122"/>
                <a:ea typeface="微软雅黑" panose="020B0503020204020204" pitchFamily="34" charset="-122"/>
              </a:rPr>
              <a:t>pthread_attr_setdetachstate</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4.1.5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线程的分离</a:t>
            </a:r>
          </a:p>
        </p:txBody>
      </p:sp>
      <p:sp>
        <p:nvSpPr>
          <p:cNvPr id="2" name="矩形 1">
            <a:extLst>
              <a:ext uri="{FF2B5EF4-FFF2-40B4-BE49-F238E27FC236}">
                <a16:creationId xmlns:a16="http://schemas.microsoft.com/office/drawing/2014/main" id="{1F72E24C-2895-7C4B-91E5-A4374CF31725}"/>
              </a:ext>
            </a:extLst>
          </p:cNvPr>
          <p:cNvSpPr/>
          <p:nvPr/>
        </p:nvSpPr>
        <p:spPr>
          <a:xfrm>
            <a:off x="822292" y="2317816"/>
            <a:ext cx="6918060" cy="738664"/>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429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pthread_attr_setdetachstate</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pthread_attr_t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attr</a:t>
            </a:r>
            <a:r>
              <a:rPr lang="en-US" altLang="zh-CN" sz="1400" kern="100" dirty="0">
                <a:solidFill>
                  <a:srgbClr val="000000"/>
                </a:solidFill>
                <a:latin typeface="Courier New" panose="02070309020205020404" pitchFamily="49" charset="0"/>
                <a:cs typeface="Times New Roman" panose="02020603050405020304" pitchFamily="18" charset="0"/>
              </a:rPr>
              <a:t>, int </a:t>
            </a:r>
            <a:r>
              <a:rPr lang="en-US" altLang="zh-CN" sz="1400" kern="100" dirty="0" err="1">
                <a:solidFill>
                  <a:srgbClr val="000000"/>
                </a:solidFill>
                <a:latin typeface="Courier New" panose="02070309020205020404" pitchFamily="49" charset="0"/>
                <a:cs typeface="Times New Roman" panose="02020603050405020304" pitchFamily="18" charset="0"/>
              </a:rPr>
              <a:t>detachstate</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7" name="矩形 6">
            <a:extLst>
              <a:ext uri="{FF2B5EF4-FFF2-40B4-BE49-F238E27FC236}">
                <a16:creationId xmlns:a16="http://schemas.microsoft.com/office/drawing/2014/main" id="{483DC94F-26F5-6446-B3E3-4C41CB8C9F56}"/>
              </a:ext>
            </a:extLst>
          </p:cNvPr>
          <p:cNvSpPr/>
          <p:nvPr/>
        </p:nvSpPr>
        <p:spPr>
          <a:xfrm>
            <a:off x="-1" y="3056480"/>
            <a:ext cx="9115425"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参数</a:t>
            </a:r>
            <a:r>
              <a:rPr lang="en-US" altLang="zh-CN" dirty="0" err="1">
                <a:latin typeface="微软雅黑" panose="020B0503020204020204" pitchFamily="34" charset="-122"/>
                <a:ea typeface="微软雅黑" panose="020B0503020204020204" pitchFamily="34" charset="-122"/>
              </a:rPr>
              <a:t>detachstate</a:t>
            </a:r>
            <a:r>
              <a:rPr lang="zh-CN" altLang="zh-CN" dirty="0">
                <a:latin typeface="微软雅黑" panose="020B0503020204020204" pitchFamily="34" charset="-122"/>
                <a:ea typeface="微软雅黑" panose="020B0503020204020204" pitchFamily="34" charset="-122"/>
              </a:rPr>
              <a:t>用来设置线程的状态，设置</a:t>
            </a:r>
            <a:r>
              <a:rPr lang="en-US" altLang="zh-CN" dirty="0">
                <a:latin typeface="微软雅黑" panose="020B0503020204020204" pitchFamily="34" charset="-122"/>
                <a:ea typeface="微软雅黑" panose="020B0503020204020204" pitchFamily="34" charset="-122"/>
              </a:rPr>
              <a:t>PTHREAD_CREATE_DETACHED</a:t>
            </a:r>
            <a:r>
              <a:rPr lang="zh-CN" altLang="zh-CN" dirty="0">
                <a:latin typeface="微软雅黑" panose="020B0503020204020204" pitchFamily="34" charset="-122"/>
                <a:ea typeface="微软雅黑" panose="020B0503020204020204" pitchFamily="34" charset="-122"/>
              </a:rPr>
              <a:t>（分离态）与</a:t>
            </a:r>
            <a:r>
              <a:rPr lang="en-US" altLang="zh-CN" dirty="0">
                <a:latin typeface="微软雅黑" panose="020B0503020204020204" pitchFamily="34" charset="-122"/>
                <a:ea typeface="微软雅黑" panose="020B0503020204020204" pitchFamily="34" charset="-122"/>
              </a:rPr>
              <a:t>PTHREAD_CREATE_JOINABLE</a:t>
            </a:r>
            <a:r>
              <a:rPr lang="zh-CN" altLang="zh-CN" dirty="0">
                <a:latin typeface="微软雅黑" panose="020B0503020204020204" pitchFamily="34" charset="-122"/>
                <a:ea typeface="微软雅黑" panose="020B0503020204020204" pitchFamily="34" charset="-122"/>
              </a:rPr>
              <a:t>（结合态）。 </a:t>
            </a:r>
          </a:p>
        </p:txBody>
      </p:sp>
    </p:spTree>
    <p:extLst>
      <p:ext uri="{BB962C8B-B14F-4D97-AF65-F5344CB8AC3E}">
        <p14:creationId xmlns:p14="http://schemas.microsoft.com/office/powerpoint/2010/main" val="406352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线程基本概念</a:t>
            </a:r>
          </a:p>
        </p:txBody>
      </p:sp>
      <p:sp>
        <p:nvSpPr>
          <p:cNvPr id="4" name="矩形 3"/>
          <p:cNvSpPr/>
          <p:nvPr/>
        </p:nvSpPr>
        <p:spPr>
          <a:xfrm>
            <a:off x="0" y="1858908"/>
            <a:ext cx="9115425" cy="349711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在通常情况下，程序中的多个线程会并发执行，每个线程处理各自的任务，直到其调用</a:t>
            </a:r>
            <a:r>
              <a:rPr lang="en-US" altLang="zh-CN" dirty="0" err="1">
                <a:latin typeface="微软雅黑" panose="020B0503020204020204" pitchFamily="34" charset="-122"/>
                <a:ea typeface="微软雅黑" panose="020B0503020204020204" pitchFamily="34" charset="-122"/>
              </a:rPr>
              <a:t>pthread_exit</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或从线程启动函数中返回。但有时候也会用到线程的取消，即向一个线程发送一个请求，要求其立即退出。例如，一组线程正在执行一个任务，如果某个线程检测到错误发生，需要其他线程退出，此时就需要取消线程的功能。</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设置线程取消状态</a:t>
            </a: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pthread_cancel</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向由</a:t>
            </a:r>
            <a:r>
              <a:rPr lang="en-US" altLang="zh-CN" dirty="0">
                <a:latin typeface="微软雅黑" panose="020B0503020204020204" pitchFamily="34" charset="-122"/>
                <a:ea typeface="微软雅黑" panose="020B0503020204020204" pitchFamily="34" charset="-122"/>
              </a:rPr>
              <a:t>thread</a:t>
            </a:r>
            <a:r>
              <a:rPr lang="zh-CN" altLang="zh-CN" dirty="0">
                <a:latin typeface="微软雅黑" panose="020B0503020204020204" pitchFamily="34" charset="-122"/>
                <a:ea typeface="微软雅黑" panose="020B0503020204020204" pitchFamily="34" charset="-122"/>
              </a:rPr>
              <a:t>指定的线程发送一个取消请求。发送取消请求后，函数</a:t>
            </a:r>
            <a:r>
              <a:rPr lang="en-US" altLang="zh-CN" dirty="0" err="1">
                <a:latin typeface="微软雅黑" panose="020B0503020204020204" pitchFamily="34" charset="-122"/>
                <a:ea typeface="微软雅黑" panose="020B0503020204020204" pitchFamily="34" charset="-122"/>
              </a:rPr>
              <a:t>pthread_cancel</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立即返回，不会等待目标线程的退出。</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4.1.6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线程的取消</a:t>
            </a:r>
          </a:p>
        </p:txBody>
      </p:sp>
      <p:sp>
        <p:nvSpPr>
          <p:cNvPr id="5" name="矩形 4">
            <a:extLst>
              <a:ext uri="{FF2B5EF4-FFF2-40B4-BE49-F238E27FC236}">
                <a16:creationId xmlns:a16="http://schemas.microsoft.com/office/drawing/2014/main" id="{02E31084-8489-E240-8F4B-CB65806D21B5}"/>
              </a:ext>
            </a:extLst>
          </p:cNvPr>
          <p:cNvSpPr/>
          <p:nvPr/>
        </p:nvSpPr>
        <p:spPr>
          <a:xfrm>
            <a:off x="825560" y="5340486"/>
            <a:ext cx="5690656" cy="523220"/>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429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pthread_cancel</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pthread_t</a:t>
            </a:r>
            <a:r>
              <a:rPr lang="en-US" altLang="zh-CN" sz="1400" kern="100" dirty="0">
                <a:solidFill>
                  <a:srgbClr val="000000"/>
                </a:solidFill>
                <a:latin typeface="Courier New" panose="02070309020205020404" pitchFamily="49" charset="0"/>
                <a:cs typeface="Times New Roman" panose="02020603050405020304" pitchFamily="18" charset="0"/>
              </a:rPr>
              <a:t> thread);</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211768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bwMode="auto">
          <a:xfrm>
            <a:off x="2722563" y="1892730"/>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 name="矩形 35"/>
          <p:cNvSpPr>
            <a:spLocks noChangeArrowheads="1"/>
          </p:cNvSpPr>
          <p:nvPr/>
        </p:nvSpPr>
        <p:spPr bwMode="auto">
          <a:xfrm>
            <a:off x="2713837" y="1565860"/>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线程基本概念</a:t>
            </a:r>
          </a:p>
        </p:txBody>
      </p:sp>
      <p:grpSp>
        <p:nvGrpSpPr>
          <p:cNvPr id="4" name="组合 195"/>
          <p:cNvGrpSpPr/>
          <p:nvPr/>
        </p:nvGrpSpPr>
        <p:grpSpPr bwMode="auto">
          <a:xfrm>
            <a:off x="1487298" y="2926020"/>
            <a:ext cx="4141720" cy="584665"/>
            <a:chOff x="1707622" y="1197695"/>
            <a:chExt cx="4045478" cy="656772"/>
          </a:xfrm>
        </p:grpSpPr>
        <p:sp>
          <p:nvSpPr>
            <p:cNvPr id="5"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6" name="直接连接符 5"/>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7" name="矩形 35"/>
            <p:cNvSpPr>
              <a:spLocks noChangeArrowheads="1"/>
            </p:cNvSpPr>
            <p:nvPr/>
          </p:nvSpPr>
          <p:spPr bwMode="auto">
            <a:xfrm>
              <a:off x="2752767" y="1197695"/>
              <a:ext cx="2020136"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线程同步互斥机制</a:t>
              </a:r>
            </a:p>
          </p:txBody>
        </p:sp>
      </p:grpSp>
      <p:grpSp>
        <p:nvGrpSpPr>
          <p:cNvPr id="17" name="组合 29"/>
          <p:cNvGrpSpPr/>
          <p:nvPr/>
        </p:nvGrpSpPr>
        <p:grpSpPr bwMode="auto">
          <a:xfrm rot="-12767">
            <a:off x="1476670" y="2930492"/>
            <a:ext cx="1005156" cy="547688"/>
            <a:chOff x="1931297" y="1314359"/>
            <a:chExt cx="1319272" cy="1728192"/>
          </a:xfrm>
        </p:grpSpPr>
        <p:grpSp>
          <p:nvGrpSpPr>
            <p:cNvPr id="18" name="组合 31"/>
            <p:cNvGrpSpPr/>
            <p:nvPr/>
          </p:nvGrpSpPr>
          <p:grpSpPr bwMode="auto">
            <a:xfrm>
              <a:off x="1954425" y="1314359"/>
              <a:ext cx="1296144" cy="1728192"/>
              <a:chOff x="1925509" y="1314359"/>
              <a:chExt cx="1296144" cy="1728192"/>
            </a:xfrm>
          </p:grpSpPr>
          <p:sp>
            <p:nvSpPr>
              <p:cNvPr id="20"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4.2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1"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9"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32" name="组合 29"/>
          <p:cNvGrpSpPr/>
          <p:nvPr/>
        </p:nvGrpSpPr>
        <p:grpSpPr bwMode="auto">
          <a:xfrm rot="-12767">
            <a:off x="1495584" y="1608430"/>
            <a:ext cx="1005156" cy="547688"/>
            <a:chOff x="1931297" y="1314359"/>
            <a:chExt cx="1319272" cy="1728192"/>
          </a:xfrm>
        </p:grpSpPr>
        <p:grpSp>
          <p:nvGrpSpPr>
            <p:cNvPr id="33" name="组合 31"/>
            <p:cNvGrpSpPr/>
            <p:nvPr/>
          </p:nvGrpSpPr>
          <p:grpSpPr bwMode="auto">
            <a:xfrm>
              <a:off x="1954425" y="1314359"/>
              <a:ext cx="1296144" cy="1728192"/>
              <a:chOff x="1925509" y="1314359"/>
              <a:chExt cx="1296144" cy="1728192"/>
            </a:xfrm>
          </p:grpSpPr>
          <p:sp>
            <p:nvSpPr>
              <p:cNvPr id="35"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4.1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6"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4"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22" name="组合 195"/>
          <p:cNvGrpSpPr/>
          <p:nvPr/>
        </p:nvGrpSpPr>
        <p:grpSpPr bwMode="auto">
          <a:xfrm>
            <a:off x="1541434" y="4335446"/>
            <a:ext cx="4141720" cy="584665"/>
            <a:chOff x="1707622" y="1197695"/>
            <a:chExt cx="4045478" cy="656772"/>
          </a:xfrm>
        </p:grpSpPr>
        <p:sp>
          <p:nvSpPr>
            <p:cNvPr id="23"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24" name="直接连接符 23"/>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5" name="矩形 35"/>
            <p:cNvSpPr>
              <a:spLocks noChangeArrowheads="1"/>
            </p:cNvSpPr>
            <p:nvPr/>
          </p:nvSpPr>
          <p:spPr bwMode="auto">
            <a:xfrm>
              <a:off x="2752767" y="1197695"/>
              <a:ext cx="856780"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线程池</a:t>
              </a:r>
            </a:p>
          </p:txBody>
        </p:sp>
      </p:grpSp>
      <p:grpSp>
        <p:nvGrpSpPr>
          <p:cNvPr id="26" name="组合 29"/>
          <p:cNvGrpSpPr/>
          <p:nvPr/>
        </p:nvGrpSpPr>
        <p:grpSpPr bwMode="auto">
          <a:xfrm rot="-12767">
            <a:off x="1541672" y="4272703"/>
            <a:ext cx="1005156" cy="547688"/>
            <a:chOff x="1931297" y="1314359"/>
            <a:chExt cx="1319272" cy="1728192"/>
          </a:xfrm>
        </p:grpSpPr>
        <p:grpSp>
          <p:nvGrpSpPr>
            <p:cNvPr id="27" name="组合 31"/>
            <p:cNvGrpSpPr/>
            <p:nvPr/>
          </p:nvGrpSpPr>
          <p:grpSpPr bwMode="auto">
            <a:xfrm>
              <a:off x="1954425" y="1314359"/>
              <a:ext cx="1296144" cy="1728192"/>
              <a:chOff x="1925509" y="1314359"/>
              <a:chExt cx="1296144" cy="1728192"/>
            </a:xfrm>
          </p:grpSpPr>
          <p:sp>
            <p:nvSpPr>
              <p:cNvPr id="29"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4.3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0"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8"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55" name="TextBox 126"/>
          <p:cNvSpPr txBox="1">
            <a:spLocks noChangeArrowheads="1"/>
          </p:cNvSpPr>
          <p:nvPr/>
        </p:nvSpPr>
        <p:spPr bwMode="auto">
          <a:xfrm>
            <a:off x="2670691" y="3225188"/>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 action="ppaction://noaction"/>
              </a:rPr>
              <a:t>☞</a:t>
            </a:r>
            <a:r>
              <a:rPr lang="zh-CN" altLang="en-US" sz="1400" u="sng" dirty="0">
                <a:solidFill>
                  <a:srgbClr val="D9D9D9"/>
                </a:solidFill>
                <a:latin typeface="微软雅黑" panose="020B0503020204020204" pitchFamily="34" charset="-122"/>
                <a:ea typeface="微软雅黑" panose="020B0503020204020204" pitchFamily="34" charset="-122"/>
                <a:hlinkClick r:id="" action="ppaction://noaction"/>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
        <p:nvSpPr>
          <p:cNvPr id="56" name="TextBox 126"/>
          <p:cNvSpPr txBox="1">
            <a:spLocks noChangeArrowheads="1"/>
          </p:cNvSpPr>
          <p:nvPr/>
        </p:nvSpPr>
        <p:spPr bwMode="auto">
          <a:xfrm>
            <a:off x="2670080" y="4613763"/>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2"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2"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
        <p:nvSpPr>
          <p:cNvPr id="46" name="TextBox 126"/>
          <p:cNvSpPr txBox="1">
            <a:spLocks noChangeArrowheads="1"/>
          </p:cNvSpPr>
          <p:nvPr/>
        </p:nvSpPr>
        <p:spPr bwMode="auto">
          <a:xfrm>
            <a:off x="2611443" y="1845163"/>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 action="ppaction://noaction"/>
              </a:rPr>
              <a:t>☞</a:t>
            </a:r>
            <a:r>
              <a:rPr lang="zh-CN" altLang="en-US" sz="1400" u="sng" dirty="0">
                <a:solidFill>
                  <a:srgbClr val="D9D9D9"/>
                </a:solidFill>
                <a:latin typeface="微软雅黑" panose="020B0503020204020204" pitchFamily="34" charset="-122"/>
                <a:ea typeface="微软雅黑" panose="020B0503020204020204" pitchFamily="34" charset="-122"/>
                <a:hlinkClick r:id="" action="ppaction://noaction"/>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par>
                                <p:cTn id="8" presetID="14" presetClass="entr" presetSubtype="1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46"/>
                                        </p:tgtEl>
                                        <p:attrNameLst>
                                          <p:attrName>style.visibility</p:attrName>
                                        </p:attrNameLst>
                                      </p:cBhvr>
                                      <p:to>
                                        <p:strVal val="visible"/>
                                      </p:to>
                                    </p:set>
                                    <p:animEffect transition="in" filter="randombar(horizontal)">
                                      <p:cBhvr>
                                        <p:cTn id="16" dur="500"/>
                                        <p:tgtEl>
                                          <p:spTgt spid="46"/>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par>
                                <p:cTn id="21" presetID="14" presetClass="entr" presetSubtype="1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randombar(horizontal)">
                                      <p:cBhvr>
                                        <p:cTn id="26" dur="500"/>
                                        <p:tgtEl>
                                          <p:spTgt spid="55"/>
                                        </p:tgtEl>
                                      </p:cBhvr>
                                    </p:animEffect>
                                  </p:childTnLst>
                                </p:cTn>
                              </p:par>
                            </p:childTnLst>
                          </p:cTn>
                        </p:par>
                        <p:par>
                          <p:cTn id="27" fill="hold">
                            <p:stCondLst>
                              <p:cond delay="1500"/>
                            </p:stCondLst>
                            <p:childTnLst>
                              <p:par>
                                <p:cTn id="28" presetID="14" presetClass="entr" presetSubtype="10"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randombar(horizontal)">
                                      <p:cBhvr>
                                        <p:cTn id="30" dur="500"/>
                                        <p:tgtEl>
                                          <p:spTgt spid="22"/>
                                        </p:tgtEl>
                                      </p:cBhvr>
                                    </p:animEffect>
                                  </p:childTnLst>
                                </p:cTn>
                              </p:par>
                              <p:par>
                                <p:cTn id="31" presetID="14" presetClass="entr" presetSubtype="1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randombar(horizontal)">
                                      <p:cBhvr>
                                        <p:cTn id="33" dur="500"/>
                                        <p:tgtEl>
                                          <p:spTgt spid="26"/>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randombar(horizontal)">
                                      <p:cBhvr>
                                        <p:cTn id="3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5" grpId="0"/>
      <p:bldP spid="56"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线程基本概念</a:t>
            </a:r>
          </a:p>
        </p:txBody>
      </p:sp>
      <p:sp>
        <p:nvSpPr>
          <p:cNvPr id="4" name="矩形 3"/>
          <p:cNvSpPr/>
          <p:nvPr/>
        </p:nvSpPr>
        <p:spPr>
          <a:xfrm>
            <a:off x="0" y="1858908"/>
            <a:ext cx="9115425"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那么此时目标线程会发生的结果及发生的时间取决于线程的取消状态和类型。</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4.1.6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线程的取消</a:t>
            </a:r>
          </a:p>
        </p:txBody>
      </p:sp>
      <p:sp>
        <p:nvSpPr>
          <p:cNvPr id="2" name="矩形 1">
            <a:extLst>
              <a:ext uri="{FF2B5EF4-FFF2-40B4-BE49-F238E27FC236}">
                <a16:creationId xmlns:a16="http://schemas.microsoft.com/office/drawing/2014/main" id="{5FC3CD73-D6F8-7A4A-8145-D5D3CC281BB8}"/>
              </a:ext>
            </a:extLst>
          </p:cNvPr>
          <p:cNvSpPr/>
          <p:nvPr/>
        </p:nvSpPr>
        <p:spPr>
          <a:xfrm>
            <a:off x="827584" y="2391142"/>
            <a:ext cx="6408712" cy="523220"/>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429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pthread_setcancelstate</a:t>
            </a:r>
            <a:r>
              <a:rPr lang="en-US" altLang="zh-CN" sz="1400" kern="100" dirty="0">
                <a:solidFill>
                  <a:srgbClr val="000000"/>
                </a:solidFill>
                <a:latin typeface="Courier New" panose="02070309020205020404" pitchFamily="49" charset="0"/>
                <a:cs typeface="Times New Roman" panose="02020603050405020304" pitchFamily="18" charset="0"/>
              </a:rPr>
              <a:t>(int state, int *</a:t>
            </a:r>
            <a:r>
              <a:rPr lang="en-US" altLang="zh-CN" sz="1400" kern="100" dirty="0" err="1">
                <a:solidFill>
                  <a:srgbClr val="000000"/>
                </a:solidFill>
                <a:latin typeface="Courier New" panose="02070309020205020404" pitchFamily="49" charset="0"/>
                <a:cs typeface="Times New Roman" panose="02020603050405020304" pitchFamily="18" charset="0"/>
              </a:rPr>
              <a:t>oldstate</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7" name="矩形 6">
            <a:extLst>
              <a:ext uri="{FF2B5EF4-FFF2-40B4-BE49-F238E27FC236}">
                <a16:creationId xmlns:a16="http://schemas.microsoft.com/office/drawing/2014/main" id="{4ED638B1-82E5-164E-8623-71B35F767140}"/>
              </a:ext>
            </a:extLst>
          </p:cNvPr>
          <p:cNvSpPr/>
          <p:nvPr/>
        </p:nvSpPr>
        <p:spPr>
          <a:xfrm>
            <a:off x="14287" y="3003814"/>
            <a:ext cx="9115425" cy="2122376"/>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pthread_setcancelstate</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会将调用线程的取消状态设置为参数</a:t>
            </a:r>
            <a:r>
              <a:rPr lang="en-US" altLang="zh-CN" dirty="0">
                <a:latin typeface="微软雅黑" panose="020B0503020204020204" pitchFamily="34" charset="-122"/>
                <a:ea typeface="微软雅黑" panose="020B0503020204020204" pitchFamily="34" charset="-122"/>
              </a:rPr>
              <a:t>state</a:t>
            </a:r>
            <a:r>
              <a:rPr lang="zh-CN" altLang="zh-CN" dirty="0">
                <a:latin typeface="微软雅黑" panose="020B0503020204020204" pitchFamily="34" charset="-122"/>
                <a:ea typeface="微软雅黑" panose="020B0503020204020204" pitchFamily="34" charset="-122"/>
              </a:rPr>
              <a:t>所给定的值。</a:t>
            </a:r>
            <a:r>
              <a:rPr lang="zh-CN" altLang="en-US" dirty="0">
                <a:latin typeface="微软雅黑" panose="020B0503020204020204" pitchFamily="34" charset="-122"/>
                <a:ea typeface="微软雅黑" panose="020B0503020204020204" pitchFamily="34" charset="-122"/>
              </a:rPr>
              <a:t>参数</a:t>
            </a:r>
            <a:r>
              <a:rPr lang="en-US" altLang="zh-CN" dirty="0">
                <a:latin typeface="微软雅黑" panose="020B0503020204020204" pitchFamily="34" charset="-122"/>
                <a:ea typeface="微软雅黑" panose="020B0503020204020204" pitchFamily="34" charset="-122"/>
              </a:rPr>
              <a:t>state</a:t>
            </a:r>
            <a:r>
              <a:rPr lang="zh-CN" altLang="zh-CN" dirty="0">
                <a:latin typeface="微软雅黑" panose="020B0503020204020204" pitchFamily="34" charset="-122"/>
                <a:ea typeface="微软雅黑" panose="020B0503020204020204" pitchFamily="34" charset="-122"/>
              </a:rPr>
              <a:t>可被设置为</a:t>
            </a:r>
            <a:r>
              <a:rPr lang="en-US" altLang="zh-CN" dirty="0">
                <a:latin typeface="微软雅黑" panose="020B0503020204020204" pitchFamily="34" charset="-122"/>
                <a:ea typeface="微软雅黑" panose="020B0503020204020204" pitchFamily="34" charset="-122"/>
              </a:rPr>
              <a:t>PTHREAD_CANCEL_DISABLE</a:t>
            </a:r>
            <a:r>
              <a:rPr lang="zh-CN" altLang="zh-CN" dirty="0">
                <a:latin typeface="微软雅黑" panose="020B0503020204020204" pitchFamily="34" charset="-122"/>
                <a:ea typeface="微软雅黑" panose="020B0503020204020204" pitchFamily="34" charset="-122"/>
              </a:rPr>
              <a:t>（线程不可取消），如果此类线程收到取消请求，则会将请求挂起，直至将线程的取消状态置为启用。也可被设置为</a:t>
            </a:r>
            <a:r>
              <a:rPr lang="en-US" altLang="zh-CN" dirty="0">
                <a:latin typeface="微软雅黑" panose="020B0503020204020204" pitchFamily="34" charset="-122"/>
                <a:ea typeface="微软雅黑" panose="020B0503020204020204" pitchFamily="34" charset="-122"/>
              </a:rPr>
              <a:t>PTHREAD_CANCEL_ENABLE</a:t>
            </a:r>
            <a:r>
              <a:rPr lang="zh-CN" altLang="zh-CN" dirty="0">
                <a:latin typeface="微软雅黑" panose="020B0503020204020204" pitchFamily="34" charset="-122"/>
                <a:ea typeface="微软雅黑" panose="020B0503020204020204" pitchFamily="34" charset="-122"/>
              </a:rPr>
              <a:t>（线程可以被取消），</a:t>
            </a:r>
            <a:r>
              <a:rPr lang="zh-CN" altLang="en-US" dirty="0">
                <a:latin typeface="微软雅黑" panose="020B0503020204020204" pitchFamily="34" charset="-122"/>
                <a:ea typeface="微软雅黑" panose="020B0503020204020204" pitchFamily="34" charset="-122"/>
              </a:rPr>
              <a:t>一般，</a:t>
            </a:r>
            <a:r>
              <a:rPr lang="zh-CN" altLang="zh-CN" dirty="0">
                <a:latin typeface="微软雅黑" panose="020B0503020204020204" pitchFamily="34" charset="-122"/>
                <a:ea typeface="微软雅黑" panose="020B0503020204020204" pitchFamily="34" charset="-122"/>
              </a:rPr>
              <a:t>新创建的线程默认为可以取消。参数</a:t>
            </a:r>
            <a:r>
              <a:rPr lang="en-US" altLang="zh-CN" dirty="0" err="1">
                <a:latin typeface="微软雅黑" panose="020B0503020204020204" pitchFamily="34" charset="-122"/>
                <a:ea typeface="微软雅黑" panose="020B0503020204020204" pitchFamily="34" charset="-122"/>
              </a:rPr>
              <a:t>oldstate</a:t>
            </a:r>
            <a:r>
              <a:rPr lang="zh-CN" altLang="zh-CN" dirty="0">
                <a:latin typeface="微软雅黑" panose="020B0503020204020204" pitchFamily="34" charset="-122"/>
                <a:ea typeface="微软雅黑" panose="020B0503020204020204" pitchFamily="34" charset="-122"/>
              </a:rPr>
              <a:t>用以保存前一次状态。 </a:t>
            </a:r>
          </a:p>
        </p:txBody>
      </p:sp>
    </p:spTree>
    <p:extLst>
      <p:ext uri="{BB962C8B-B14F-4D97-AF65-F5344CB8AC3E}">
        <p14:creationId xmlns:p14="http://schemas.microsoft.com/office/powerpoint/2010/main" val="144406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2" grpId="0" animBg="1"/>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线程基本概念</a:t>
            </a:r>
          </a:p>
        </p:txBody>
      </p:sp>
      <p:sp>
        <p:nvSpPr>
          <p:cNvPr id="4" name="矩形 3"/>
          <p:cNvSpPr/>
          <p:nvPr/>
        </p:nvSpPr>
        <p:spPr>
          <a:xfrm>
            <a:off x="0" y="1858908"/>
            <a:ext cx="9115425" cy="94000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a:t>
            </a:r>
            <a:r>
              <a:rPr lang="zh-CN" altLang="zh-CN" b="1" dirty="0">
                <a:latin typeface="微软雅黑" panose="020B0503020204020204" pitchFamily="34" charset="-122"/>
                <a:ea typeface="微软雅黑" panose="020B0503020204020204" pitchFamily="34" charset="-122"/>
              </a:rPr>
              <a:t>设置线程取消类型</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如果需要设置线程为可取消状态，则可以选择取消的类型。</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4.1.6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线程的取消</a:t>
            </a:r>
          </a:p>
        </p:txBody>
      </p:sp>
      <p:sp>
        <p:nvSpPr>
          <p:cNvPr id="7" name="矩形 6">
            <a:extLst>
              <a:ext uri="{FF2B5EF4-FFF2-40B4-BE49-F238E27FC236}">
                <a16:creationId xmlns:a16="http://schemas.microsoft.com/office/drawing/2014/main" id="{4ED638B1-82E5-164E-8623-71B35F767140}"/>
              </a:ext>
            </a:extLst>
          </p:cNvPr>
          <p:cNvSpPr/>
          <p:nvPr/>
        </p:nvSpPr>
        <p:spPr>
          <a:xfrm>
            <a:off x="14287" y="3356992"/>
            <a:ext cx="9115425"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pthread_setcanceltype</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用以设置当前线程的可取消的类型，上一次的取消类型保存在参数</a:t>
            </a:r>
            <a:r>
              <a:rPr lang="en-US" altLang="zh-CN" dirty="0" err="1">
                <a:latin typeface="微软雅黑" panose="020B0503020204020204" pitchFamily="34" charset="-122"/>
                <a:ea typeface="微软雅黑" panose="020B0503020204020204" pitchFamily="34" charset="-122"/>
              </a:rPr>
              <a:t>oldtype</a:t>
            </a:r>
            <a:r>
              <a:rPr lang="zh-CN" altLang="zh-CN" dirty="0">
                <a:latin typeface="微软雅黑" panose="020B0503020204020204" pitchFamily="34" charset="-122"/>
                <a:ea typeface="微软雅黑" panose="020B0503020204020204" pitchFamily="34" charset="-122"/>
              </a:rPr>
              <a:t>中。参数</a:t>
            </a:r>
            <a:r>
              <a:rPr lang="en-US" altLang="zh-CN" dirty="0">
                <a:latin typeface="微软雅黑" panose="020B0503020204020204" pitchFamily="34" charset="-122"/>
                <a:ea typeface="微软雅黑" panose="020B0503020204020204" pitchFamily="34" charset="-122"/>
              </a:rPr>
              <a:t>type</a:t>
            </a:r>
            <a:r>
              <a:rPr lang="zh-CN" altLang="zh-CN" dirty="0">
                <a:latin typeface="微软雅黑" panose="020B0503020204020204" pitchFamily="34" charset="-122"/>
                <a:ea typeface="微软雅黑" panose="020B0503020204020204" pitchFamily="34" charset="-122"/>
              </a:rPr>
              <a:t>可以被设置为</a:t>
            </a:r>
            <a:r>
              <a:rPr lang="en-US" altLang="zh-CN" dirty="0">
                <a:latin typeface="微软雅黑" panose="020B0503020204020204" pitchFamily="34" charset="-122"/>
                <a:ea typeface="微软雅黑" panose="020B0503020204020204" pitchFamily="34" charset="-122"/>
              </a:rPr>
              <a:t>PTHREAD_CANCEL_DEFERRED</a:t>
            </a:r>
            <a:r>
              <a:rPr lang="zh-CN" altLang="zh-CN" dirty="0">
                <a:latin typeface="微软雅黑" panose="020B0503020204020204" pitchFamily="34" charset="-122"/>
                <a:ea typeface="微软雅黑" panose="020B0503020204020204" pitchFamily="34" charset="-122"/>
              </a:rPr>
              <a:t>，表示线程接收取消操作后，直到运行到“可取消点”后取消。</a:t>
            </a:r>
            <a:r>
              <a:rPr lang="en-US" altLang="zh-CN" dirty="0">
                <a:latin typeface="微软雅黑" panose="020B0503020204020204" pitchFamily="34" charset="-122"/>
                <a:ea typeface="微软雅黑" panose="020B0503020204020204" pitchFamily="34" charset="-122"/>
              </a:rPr>
              <a:t>type</a:t>
            </a:r>
            <a:r>
              <a:rPr lang="zh-CN" altLang="zh-CN" dirty="0">
                <a:latin typeface="微软雅黑" panose="020B0503020204020204" pitchFamily="34" charset="-122"/>
                <a:ea typeface="微软雅黑" panose="020B0503020204020204" pitchFamily="34" charset="-122"/>
              </a:rPr>
              <a:t>也可以被设置为</a:t>
            </a:r>
            <a:r>
              <a:rPr lang="en-US" altLang="zh-CN" dirty="0">
                <a:latin typeface="微软雅黑" panose="020B0503020204020204" pitchFamily="34" charset="-122"/>
                <a:ea typeface="微软雅黑" panose="020B0503020204020204" pitchFamily="34" charset="-122"/>
              </a:rPr>
              <a:t>PTHREAD_CANCEL_ASYNCHRONOUS</a:t>
            </a:r>
            <a:r>
              <a:rPr lang="zh-CN" altLang="zh-CN" dirty="0">
                <a:latin typeface="微软雅黑" panose="020B0503020204020204" pitchFamily="34" charset="-122"/>
                <a:ea typeface="微软雅黑" panose="020B0503020204020204" pitchFamily="34" charset="-122"/>
              </a:rPr>
              <a:t>，表示接收到取消操作后，立即取消。</a:t>
            </a:r>
          </a:p>
        </p:txBody>
      </p:sp>
      <p:sp>
        <p:nvSpPr>
          <p:cNvPr id="5" name="矩形 4">
            <a:extLst>
              <a:ext uri="{FF2B5EF4-FFF2-40B4-BE49-F238E27FC236}">
                <a16:creationId xmlns:a16="http://schemas.microsoft.com/office/drawing/2014/main" id="{ED863D65-44DA-F247-B187-773806A66BBE}"/>
              </a:ext>
            </a:extLst>
          </p:cNvPr>
          <p:cNvSpPr/>
          <p:nvPr/>
        </p:nvSpPr>
        <p:spPr>
          <a:xfrm>
            <a:off x="827584" y="2798909"/>
            <a:ext cx="6192688" cy="523220"/>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429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pthread_setcanceltype</a:t>
            </a:r>
            <a:r>
              <a:rPr lang="en-US" altLang="zh-CN" sz="1400" kern="100" dirty="0">
                <a:solidFill>
                  <a:srgbClr val="000000"/>
                </a:solidFill>
                <a:latin typeface="Courier New" panose="02070309020205020404" pitchFamily="49" charset="0"/>
                <a:cs typeface="Times New Roman" panose="02020603050405020304" pitchFamily="18" charset="0"/>
              </a:rPr>
              <a:t>(int type, int *</a:t>
            </a:r>
            <a:r>
              <a:rPr lang="en-US" altLang="zh-CN" sz="1400" kern="100" dirty="0" err="1">
                <a:solidFill>
                  <a:srgbClr val="000000"/>
                </a:solidFill>
                <a:latin typeface="Courier New" panose="02070309020205020404" pitchFamily="49" charset="0"/>
                <a:cs typeface="Times New Roman" panose="02020603050405020304" pitchFamily="18" charset="0"/>
              </a:rPr>
              <a:t>oldtype</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361616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7" grpId="0"/>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线程基本概念</a:t>
            </a:r>
          </a:p>
        </p:txBody>
      </p:sp>
      <p:sp>
        <p:nvSpPr>
          <p:cNvPr id="4" name="矩形 3"/>
          <p:cNvSpPr/>
          <p:nvPr/>
        </p:nvSpPr>
        <p:spPr>
          <a:xfrm>
            <a:off x="0" y="1858908"/>
            <a:ext cx="9115425"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如果不对线程取消类型进行设置，则线程默认的设置为</a:t>
            </a:r>
            <a:r>
              <a:rPr lang="en-US" altLang="zh-CN" dirty="0">
                <a:latin typeface="微软雅黑" panose="020B0503020204020204" pitchFamily="34" charset="-122"/>
                <a:ea typeface="微软雅黑" panose="020B0503020204020204" pitchFamily="34" charset="-122"/>
              </a:rPr>
              <a:t>PTHREAD_CANCEL_ENABLE</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PTHREAD_CANCEL_DEFERRED</a:t>
            </a:r>
            <a:r>
              <a:rPr lang="zh-CN" altLang="zh-CN" dirty="0">
                <a:latin typeface="微软雅黑" panose="020B0503020204020204" pitchFamily="34" charset="-122"/>
                <a:ea typeface="微软雅黑" panose="020B0503020204020204" pitchFamily="34" charset="-122"/>
              </a:rPr>
              <a:t>，即线程可被取消，并且在“取消点”后取消。</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4.1.6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线程的取消</a:t>
            </a:r>
          </a:p>
        </p:txBody>
      </p:sp>
      <p:sp>
        <p:nvSpPr>
          <p:cNvPr id="7" name="矩形 6">
            <a:extLst>
              <a:ext uri="{FF2B5EF4-FFF2-40B4-BE49-F238E27FC236}">
                <a16:creationId xmlns:a16="http://schemas.microsoft.com/office/drawing/2014/main" id="{4ED638B1-82E5-164E-8623-71B35F767140}"/>
              </a:ext>
            </a:extLst>
          </p:cNvPr>
          <p:cNvSpPr/>
          <p:nvPr/>
        </p:nvSpPr>
        <p:spPr>
          <a:xfrm>
            <a:off x="-1" y="3703573"/>
            <a:ext cx="9115425" cy="46358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pthread_testcancel</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用来给当前线程设置一个“可取消点”。 </a:t>
            </a:r>
          </a:p>
        </p:txBody>
      </p:sp>
      <p:sp>
        <p:nvSpPr>
          <p:cNvPr id="2" name="矩形 1">
            <a:extLst>
              <a:ext uri="{FF2B5EF4-FFF2-40B4-BE49-F238E27FC236}">
                <a16:creationId xmlns:a16="http://schemas.microsoft.com/office/drawing/2014/main" id="{D9799955-6768-6343-8F4D-D1EA2104CCD9}"/>
              </a:ext>
            </a:extLst>
          </p:cNvPr>
          <p:cNvSpPr/>
          <p:nvPr/>
        </p:nvSpPr>
        <p:spPr>
          <a:xfrm>
            <a:off x="827584" y="3180353"/>
            <a:ext cx="6048672" cy="523220"/>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void </a:t>
            </a:r>
            <a:r>
              <a:rPr lang="en-US" altLang="zh-CN" sz="1400" kern="100" dirty="0" err="1">
                <a:solidFill>
                  <a:srgbClr val="000000"/>
                </a:solidFill>
                <a:latin typeface="Courier New" panose="02070309020205020404" pitchFamily="49" charset="0"/>
                <a:cs typeface="Times New Roman" panose="02020603050405020304" pitchFamily="18" charset="0"/>
              </a:rPr>
              <a:t>pthread_testcancel</a:t>
            </a:r>
            <a:r>
              <a:rPr lang="en-US" altLang="zh-CN" sz="1400" kern="100" dirty="0">
                <a:solidFill>
                  <a:srgbClr val="000000"/>
                </a:solidFill>
                <a:latin typeface="Courier New" panose="02070309020205020404" pitchFamily="49" charset="0"/>
                <a:cs typeface="Times New Roman" panose="02020603050405020304" pitchFamily="18" charset="0"/>
              </a:rPr>
              <a:t>(void);</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418537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7" grpId="0"/>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679055" y="1223863"/>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22575" y="1521161"/>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400130" y="2492896"/>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975" y="1712595"/>
            <a:ext cx="59524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4.2  </a:t>
            </a:r>
            <a:r>
              <a:rPr lang="zh-CN" altLang="en-US" sz="2800" b="1" dirty="0"/>
              <a:t>线程同步互斥机制</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359927" y="2628377"/>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4.2.1</a:t>
            </a:r>
            <a:endParaRPr lang="zh-CN" altLang="en-US" dirty="0"/>
          </a:p>
        </p:txBody>
      </p:sp>
      <p:sp>
        <p:nvSpPr>
          <p:cNvPr id="16" name="TextBox 168">
            <a:hlinkClick r:id="rId3" action="ppaction://hlinksldjump"/>
          </p:cNvPr>
          <p:cNvSpPr txBox="1">
            <a:spLocks noChangeArrowheads="1"/>
          </p:cNvSpPr>
          <p:nvPr/>
        </p:nvSpPr>
        <p:spPr bwMode="auto">
          <a:xfrm>
            <a:off x="3545752" y="2591867"/>
            <a:ext cx="2158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线程通信</a:t>
            </a:r>
          </a:p>
        </p:txBody>
      </p:sp>
      <p:sp>
        <p:nvSpPr>
          <p:cNvPr id="17" name="AutoShape 864"/>
          <p:cNvSpPr>
            <a:spLocks noChangeArrowheads="1"/>
          </p:cNvSpPr>
          <p:nvPr/>
        </p:nvSpPr>
        <p:spPr bwMode="auto">
          <a:xfrm>
            <a:off x="605745" y="2059492"/>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rId4" action="ppaction://hlinksldjump"/>
          </p:cNvPr>
          <p:cNvSpPr/>
          <p:nvPr/>
        </p:nvSpPr>
        <p:spPr bwMode="auto">
          <a:xfrm>
            <a:off x="1078782" y="2091226"/>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5"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rId4" action="ppaction://hlinksldjump"/>
          </p:cNvPr>
          <p:cNvPicPr>
            <a:picLocks noChangeAspect="1"/>
          </p:cNvPicPr>
          <p:nvPr/>
        </p:nvPicPr>
        <p:blipFill>
          <a:blip r:embed="rId6" cstate="print">
            <a:duotone>
              <a:prstClr val="black"/>
              <a:schemeClr val="accent1">
                <a:tint val="45000"/>
                <a:satMod val="400000"/>
              </a:schemeClr>
            </a:duotone>
            <a:extLst>
              <a:ext uri="{BEBA8EAE-BF5A-486C-A8C5-ECC9F3942E4B}">
                <a14:imgProps xmlns:a14="http://schemas.microsoft.com/office/drawing/2010/main">
                  <a14:imgLayer r:embed="rId7">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2007" y="2038262"/>
            <a:ext cx="376076" cy="374830"/>
          </a:xfrm>
          <a:prstGeom prst="rect">
            <a:avLst/>
          </a:prstGeom>
          <a:noFill/>
          <a:ln>
            <a:noFill/>
          </a:ln>
        </p:spPr>
      </p:pic>
      <p:grpSp>
        <p:nvGrpSpPr>
          <p:cNvPr id="20" name="组合 153"/>
          <p:cNvGrpSpPr/>
          <p:nvPr/>
        </p:nvGrpSpPr>
        <p:grpSpPr bwMode="auto">
          <a:xfrm>
            <a:off x="1386913" y="3133214"/>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339092" y="325116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4.2.2</a:t>
            </a:r>
            <a:endParaRPr lang="zh-CN" altLang="en-US" dirty="0"/>
          </a:p>
        </p:txBody>
      </p:sp>
      <p:sp>
        <p:nvSpPr>
          <p:cNvPr id="31" name="TextBox 168">
            <a:hlinkClick r:id="rId4" action="ppaction://hlinksldjump"/>
          </p:cNvPr>
          <p:cNvSpPr txBox="1">
            <a:spLocks noChangeArrowheads="1"/>
          </p:cNvSpPr>
          <p:nvPr/>
        </p:nvSpPr>
        <p:spPr bwMode="auto">
          <a:xfrm>
            <a:off x="3544559" y="3236438"/>
            <a:ext cx="2050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互斥锁的使用</a:t>
            </a:r>
          </a:p>
        </p:txBody>
      </p:sp>
      <p:grpSp>
        <p:nvGrpSpPr>
          <p:cNvPr id="32" name="组合 153"/>
          <p:cNvGrpSpPr/>
          <p:nvPr/>
        </p:nvGrpSpPr>
        <p:grpSpPr bwMode="auto">
          <a:xfrm>
            <a:off x="1386913" y="3777989"/>
            <a:ext cx="6535740" cy="652952"/>
            <a:chOff x="1029300" y="5045322"/>
            <a:chExt cx="6535226" cy="652058"/>
          </a:xfrm>
        </p:grpSpPr>
        <p:grpSp>
          <p:nvGrpSpPr>
            <p:cNvPr id="33" name="组合 219"/>
            <p:cNvGrpSpPr/>
            <p:nvPr/>
          </p:nvGrpSpPr>
          <p:grpSpPr bwMode="auto">
            <a:xfrm>
              <a:off x="2521434" y="5045322"/>
              <a:ext cx="5043092" cy="652058"/>
              <a:chOff x="2521434" y="4924675"/>
              <a:chExt cx="5043092" cy="769652"/>
            </a:xfrm>
          </p:grpSpPr>
          <p:sp>
            <p:nvSpPr>
              <p:cNvPr id="38"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5"/>
              <p:cNvGrpSpPr/>
              <p:nvPr/>
            </p:nvGrpSpPr>
            <p:grpSpPr bwMode="auto">
              <a:xfrm>
                <a:off x="2521434" y="4924675"/>
                <a:ext cx="5043091" cy="664285"/>
                <a:chOff x="2521434" y="4868192"/>
                <a:chExt cx="5043091" cy="720768"/>
              </a:xfrm>
            </p:grpSpPr>
            <p:sp>
              <p:nvSpPr>
                <p:cNvPr id="40"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1" name="AutoShape 202"/>
                <p:cNvSpPr>
                  <a:spLocks noChangeArrowheads="1"/>
                </p:cNvSpPr>
                <p:nvPr/>
              </p:nvSpPr>
              <p:spPr bwMode="auto">
                <a:xfrm>
                  <a:off x="2762714" y="4983921"/>
                  <a:ext cx="4603537" cy="491340"/>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4"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1"/>
            <p:cNvGrpSpPr/>
            <p:nvPr/>
          </p:nvGrpSpPr>
          <p:grpSpPr bwMode="auto">
            <a:xfrm>
              <a:off x="1029300" y="5045322"/>
              <a:ext cx="635025" cy="637257"/>
              <a:chOff x="1098627" y="4776118"/>
              <a:chExt cx="903287" cy="906462"/>
            </a:xfrm>
          </p:grpSpPr>
          <p:sp>
            <p:nvSpPr>
              <p:cNvPr id="36"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37"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339092" y="3895938"/>
            <a:ext cx="792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4.2.3</a:t>
            </a:r>
            <a:endParaRPr lang="zh-CN" altLang="en-US" dirty="0"/>
          </a:p>
        </p:txBody>
      </p:sp>
      <p:sp>
        <p:nvSpPr>
          <p:cNvPr id="43" name="TextBox 168">
            <a:hlinkClick r:id="rId4" action="ppaction://hlinksldjump"/>
          </p:cNvPr>
          <p:cNvSpPr txBox="1">
            <a:spLocks noChangeArrowheads="1"/>
          </p:cNvSpPr>
          <p:nvPr/>
        </p:nvSpPr>
        <p:spPr bwMode="auto">
          <a:xfrm>
            <a:off x="3544735" y="3881395"/>
            <a:ext cx="4220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互斥锁的死锁</a:t>
            </a:r>
          </a:p>
        </p:txBody>
      </p:sp>
      <p:grpSp>
        <p:nvGrpSpPr>
          <p:cNvPr id="44" name="组合 153">
            <a:extLst>
              <a:ext uri="{FF2B5EF4-FFF2-40B4-BE49-F238E27FC236}">
                <a16:creationId xmlns:a16="http://schemas.microsoft.com/office/drawing/2014/main" id="{E105D2AC-CBAD-144F-829B-B97463405342}"/>
              </a:ext>
            </a:extLst>
          </p:cNvPr>
          <p:cNvGrpSpPr/>
          <p:nvPr/>
        </p:nvGrpSpPr>
        <p:grpSpPr bwMode="auto">
          <a:xfrm>
            <a:off x="1413347" y="4423179"/>
            <a:ext cx="6625480" cy="684212"/>
            <a:chOff x="1029300" y="5045322"/>
            <a:chExt cx="6624959" cy="683275"/>
          </a:xfrm>
        </p:grpSpPr>
        <p:grpSp>
          <p:nvGrpSpPr>
            <p:cNvPr id="45" name="组合 219">
              <a:extLst>
                <a:ext uri="{FF2B5EF4-FFF2-40B4-BE49-F238E27FC236}">
                  <a16:creationId xmlns:a16="http://schemas.microsoft.com/office/drawing/2014/main" id="{96959B16-63C4-A746-A198-C56CE99D88BD}"/>
                </a:ext>
              </a:extLst>
            </p:cNvPr>
            <p:cNvGrpSpPr/>
            <p:nvPr/>
          </p:nvGrpSpPr>
          <p:grpSpPr bwMode="auto">
            <a:xfrm>
              <a:off x="2521433" y="5045323"/>
              <a:ext cx="5132826" cy="683274"/>
              <a:chOff x="2521433" y="4924675"/>
              <a:chExt cx="5132826" cy="806497"/>
            </a:xfrm>
          </p:grpSpPr>
          <p:sp>
            <p:nvSpPr>
              <p:cNvPr id="50" name="AutoShape 218">
                <a:extLst>
                  <a:ext uri="{FF2B5EF4-FFF2-40B4-BE49-F238E27FC236}">
                    <a16:creationId xmlns:a16="http://schemas.microsoft.com/office/drawing/2014/main" id="{CF91A539-E31E-DA40-B448-0BC2AF7A17C8}"/>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51" name="组合 225">
                <a:extLst>
                  <a:ext uri="{FF2B5EF4-FFF2-40B4-BE49-F238E27FC236}">
                    <a16:creationId xmlns:a16="http://schemas.microsoft.com/office/drawing/2014/main" id="{5EFF6F2C-B78E-914F-907A-935E7C73EF6C}"/>
                  </a:ext>
                </a:extLst>
              </p:cNvPr>
              <p:cNvGrpSpPr/>
              <p:nvPr/>
            </p:nvGrpSpPr>
            <p:grpSpPr bwMode="auto">
              <a:xfrm>
                <a:off x="2521433" y="4924675"/>
                <a:ext cx="5043090" cy="664285"/>
                <a:chOff x="2521433" y="4868192"/>
                <a:chExt cx="5043090" cy="720768"/>
              </a:xfrm>
            </p:grpSpPr>
            <p:sp>
              <p:nvSpPr>
                <p:cNvPr id="52" name="AutoShape 181">
                  <a:extLst>
                    <a:ext uri="{FF2B5EF4-FFF2-40B4-BE49-F238E27FC236}">
                      <a16:creationId xmlns:a16="http://schemas.microsoft.com/office/drawing/2014/main" id="{9BDEA28F-EE08-7940-9E91-8934F360ADC9}"/>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53" name="AutoShape 202">
                  <a:extLst>
                    <a:ext uri="{FF2B5EF4-FFF2-40B4-BE49-F238E27FC236}">
                      <a16:creationId xmlns:a16="http://schemas.microsoft.com/office/drawing/2014/main" id="{8B8CFD0A-72EB-E349-AB9D-3EE4DE01877A}"/>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6" name="Line 188">
              <a:extLst>
                <a:ext uri="{FF2B5EF4-FFF2-40B4-BE49-F238E27FC236}">
                  <a16:creationId xmlns:a16="http://schemas.microsoft.com/office/drawing/2014/main" id="{4596A2A7-F784-A548-BBC3-B5ED6A2BC359}"/>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7" name="组合 221">
              <a:extLst>
                <a:ext uri="{FF2B5EF4-FFF2-40B4-BE49-F238E27FC236}">
                  <a16:creationId xmlns:a16="http://schemas.microsoft.com/office/drawing/2014/main" id="{412AA5ED-0802-1D48-9E5B-0C5EACD69610}"/>
                </a:ext>
              </a:extLst>
            </p:cNvPr>
            <p:cNvGrpSpPr/>
            <p:nvPr/>
          </p:nvGrpSpPr>
          <p:grpSpPr bwMode="auto">
            <a:xfrm>
              <a:off x="1029300" y="5045322"/>
              <a:ext cx="635025" cy="637257"/>
              <a:chOff x="1098627" y="4776118"/>
              <a:chExt cx="903287" cy="906462"/>
            </a:xfrm>
          </p:grpSpPr>
          <p:sp>
            <p:nvSpPr>
              <p:cNvPr id="48" name="Oval 148">
                <a:extLst>
                  <a:ext uri="{FF2B5EF4-FFF2-40B4-BE49-F238E27FC236}">
                    <a16:creationId xmlns:a16="http://schemas.microsoft.com/office/drawing/2014/main" id="{5D5F26E9-0D15-4949-BE30-E9FF7E75C15C}"/>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9" name="Oval 151">
                <a:extLst>
                  <a:ext uri="{FF2B5EF4-FFF2-40B4-BE49-F238E27FC236}">
                    <a16:creationId xmlns:a16="http://schemas.microsoft.com/office/drawing/2014/main" id="{EE338DA9-E4A6-1646-AED6-5170746FDD19}"/>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54" name="TextBox 163">
            <a:extLst>
              <a:ext uri="{FF2B5EF4-FFF2-40B4-BE49-F238E27FC236}">
                <a16:creationId xmlns:a16="http://schemas.microsoft.com/office/drawing/2014/main" id="{60C80DEE-E6D1-024A-B927-B3CA12B5B7BD}"/>
              </a:ext>
            </a:extLst>
          </p:cNvPr>
          <p:cNvSpPr txBox="1">
            <a:spLocks noChangeArrowheads="1"/>
          </p:cNvSpPr>
          <p:nvPr/>
        </p:nvSpPr>
        <p:spPr bwMode="auto">
          <a:xfrm>
            <a:off x="1373144" y="4558660"/>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4.2.4</a:t>
            </a:r>
            <a:endParaRPr lang="zh-CN" altLang="en-US" dirty="0"/>
          </a:p>
        </p:txBody>
      </p:sp>
      <p:sp>
        <p:nvSpPr>
          <p:cNvPr id="55" name="TextBox 168">
            <a:hlinkClick r:id="rId3" action="ppaction://hlinksldjump"/>
            <a:extLst>
              <a:ext uri="{FF2B5EF4-FFF2-40B4-BE49-F238E27FC236}">
                <a16:creationId xmlns:a16="http://schemas.microsoft.com/office/drawing/2014/main" id="{3E91844A-2508-E147-8422-FB12E2F1E996}"/>
              </a:ext>
            </a:extLst>
          </p:cNvPr>
          <p:cNvSpPr txBox="1">
            <a:spLocks noChangeArrowheads="1"/>
          </p:cNvSpPr>
          <p:nvPr/>
        </p:nvSpPr>
        <p:spPr bwMode="auto">
          <a:xfrm>
            <a:off x="3558969" y="4522150"/>
            <a:ext cx="2158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互斥锁的属性</a:t>
            </a:r>
          </a:p>
        </p:txBody>
      </p:sp>
      <p:grpSp>
        <p:nvGrpSpPr>
          <p:cNvPr id="56" name="组合 153">
            <a:extLst>
              <a:ext uri="{FF2B5EF4-FFF2-40B4-BE49-F238E27FC236}">
                <a16:creationId xmlns:a16="http://schemas.microsoft.com/office/drawing/2014/main" id="{832F2AAF-DCCE-7B40-92E8-A039D037BC8B}"/>
              </a:ext>
            </a:extLst>
          </p:cNvPr>
          <p:cNvGrpSpPr/>
          <p:nvPr/>
        </p:nvGrpSpPr>
        <p:grpSpPr bwMode="auto">
          <a:xfrm>
            <a:off x="1400130" y="5063497"/>
            <a:ext cx="6535740" cy="652952"/>
            <a:chOff x="1029300" y="5045322"/>
            <a:chExt cx="6535226" cy="652058"/>
          </a:xfrm>
        </p:grpSpPr>
        <p:grpSp>
          <p:nvGrpSpPr>
            <p:cNvPr id="57" name="组合 219">
              <a:extLst>
                <a:ext uri="{FF2B5EF4-FFF2-40B4-BE49-F238E27FC236}">
                  <a16:creationId xmlns:a16="http://schemas.microsoft.com/office/drawing/2014/main" id="{AB9C244C-34B3-7144-85DC-16212AED3EB1}"/>
                </a:ext>
              </a:extLst>
            </p:cNvPr>
            <p:cNvGrpSpPr/>
            <p:nvPr/>
          </p:nvGrpSpPr>
          <p:grpSpPr bwMode="auto">
            <a:xfrm>
              <a:off x="2521434" y="5045322"/>
              <a:ext cx="5043092" cy="652058"/>
              <a:chOff x="2521434" y="4924675"/>
              <a:chExt cx="5043092" cy="769652"/>
            </a:xfrm>
          </p:grpSpPr>
          <p:sp>
            <p:nvSpPr>
              <p:cNvPr id="62" name="AutoShape 218">
                <a:extLst>
                  <a:ext uri="{FF2B5EF4-FFF2-40B4-BE49-F238E27FC236}">
                    <a16:creationId xmlns:a16="http://schemas.microsoft.com/office/drawing/2014/main" id="{07F0A332-0D02-9B41-9D5C-11AC9DE762A1}"/>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63" name="组合 225">
                <a:extLst>
                  <a:ext uri="{FF2B5EF4-FFF2-40B4-BE49-F238E27FC236}">
                    <a16:creationId xmlns:a16="http://schemas.microsoft.com/office/drawing/2014/main" id="{F33C3EA4-E09D-BE4F-9B38-F20DA4E87CEB}"/>
                  </a:ext>
                </a:extLst>
              </p:cNvPr>
              <p:cNvGrpSpPr/>
              <p:nvPr/>
            </p:nvGrpSpPr>
            <p:grpSpPr bwMode="auto">
              <a:xfrm>
                <a:off x="2521434" y="4924675"/>
                <a:ext cx="5043091" cy="664285"/>
                <a:chOff x="2521434" y="4868192"/>
                <a:chExt cx="5043091" cy="720768"/>
              </a:xfrm>
            </p:grpSpPr>
            <p:sp>
              <p:nvSpPr>
                <p:cNvPr id="64" name="AutoShape 181">
                  <a:extLst>
                    <a:ext uri="{FF2B5EF4-FFF2-40B4-BE49-F238E27FC236}">
                      <a16:creationId xmlns:a16="http://schemas.microsoft.com/office/drawing/2014/main" id="{6BD67F4C-0819-D74C-A8F1-22E0C4438030}"/>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65" name="AutoShape 202">
                  <a:extLst>
                    <a:ext uri="{FF2B5EF4-FFF2-40B4-BE49-F238E27FC236}">
                      <a16:creationId xmlns:a16="http://schemas.microsoft.com/office/drawing/2014/main" id="{AB7C40EC-A1A7-AA47-8D94-36C57F92DC3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58" name="Line 188">
              <a:extLst>
                <a:ext uri="{FF2B5EF4-FFF2-40B4-BE49-F238E27FC236}">
                  <a16:creationId xmlns:a16="http://schemas.microsoft.com/office/drawing/2014/main" id="{3477A57D-C8FD-FC4A-8E43-0A63A24DA57C}"/>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59" name="组合 221">
              <a:extLst>
                <a:ext uri="{FF2B5EF4-FFF2-40B4-BE49-F238E27FC236}">
                  <a16:creationId xmlns:a16="http://schemas.microsoft.com/office/drawing/2014/main" id="{F8271279-CF76-8D48-BDD7-8EA2836C3969}"/>
                </a:ext>
              </a:extLst>
            </p:cNvPr>
            <p:cNvGrpSpPr/>
            <p:nvPr/>
          </p:nvGrpSpPr>
          <p:grpSpPr bwMode="auto">
            <a:xfrm>
              <a:off x="1029300" y="5045322"/>
              <a:ext cx="635025" cy="637257"/>
              <a:chOff x="1098627" y="4776118"/>
              <a:chExt cx="903287" cy="906462"/>
            </a:xfrm>
          </p:grpSpPr>
          <p:sp>
            <p:nvSpPr>
              <p:cNvPr id="60" name="Oval 148">
                <a:extLst>
                  <a:ext uri="{FF2B5EF4-FFF2-40B4-BE49-F238E27FC236}">
                    <a16:creationId xmlns:a16="http://schemas.microsoft.com/office/drawing/2014/main" id="{F92FFFD8-2F16-3745-8171-3B7D5C82E71D}"/>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61" name="Oval 151">
                <a:extLst>
                  <a:ext uri="{FF2B5EF4-FFF2-40B4-BE49-F238E27FC236}">
                    <a16:creationId xmlns:a16="http://schemas.microsoft.com/office/drawing/2014/main" id="{9E42F994-5BA2-A443-9029-C42E7F9B3C5C}"/>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6" name="TextBox 163">
            <a:extLst>
              <a:ext uri="{FF2B5EF4-FFF2-40B4-BE49-F238E27FC236}">
                <a16:creationId xmlns:a16="http://schemas.microsoft.com/office/drawing/2014/main" id="{37216F88-638E-664C-AD53-3F97CA2893B2}"/>
              </a:ext>
            </a:extLst>
          </p:cNvPr>
          <p:cNvSpPr txBox="1">
            <a:spLocks noChangeArrowheads="1"/>
          </p:cNvSpPr>
          <p:nvPr/>
        </p:nvSpPr>
        <p:spPr bwMode="auto">
          <a:xfrm>
            <a:off x="1352309" y="5181446"/>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4.2.5</a:t>
            </a:r>
            <a:endParaRPr lang="zh-CN" altLang="en-US" dirty="0"/>
          </a:p>
        </p:txBody>
      </p:sp>
      <p:sp>
        <p:nvSpPr>
          <p:cNvPr id="67" name="TextBox 168">
            <a:hlinkClick r:id="rId4" action="ppaction://hlinksldjump"/>
            <a:extLst>
              <a:ext uri="{FF2B5EF4-FFF2-40B4-BE49-F238E27FC236}">
                <a16:creationId xmlns:a16="http://schemas.microsoft.com/office/drawing/2014/main" id="{1DD5DCCE-651E-BD44-8EDF-D0E69F788484}"/>
              </a:ext>
            </a:extLst>
          </p:cNvPr>
          <p:cNvSpPr txBox="1">
            <a:spLocks noChangeArrowheads="1"/>
          </p:cNvSpPr>
          <p:nvPr/>
        </p:nvSpPr>
        <p:spPr bwMode="auto">
          <a:xfrm>
            <a:off x="3557776" y="5166721"/>
            <a:ext cx="2050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信号量的使用</a:t>
            </a:r>
          </a:p>
        </p:txBody>
      </p:sp>
      <p:grpSp>
        <p:nvGrpSpPr>
          <p:cNvPr id="68" name="组合 153">
            <a:extLst>
              <a:ext uri="{FF2B5EF4-FFF2-40B4-BE49-F238E27FC236}">
                <a16:creationId xmlns:a16="http://schemas.microsoft.com/office/drawing/2014/main" id="{8412E0C5-E93B-A64F-8FAE-FEB534295863}"/>
              </a:ext>
            </a:extLst>
          </p:cNvPr>
          <p:cNvGrpSpPr/>
          <p:nvPr/>
        </p:nvGrpSpPr>
        <p:grpSpPr bwMode="auto">
          <a:xfrm>
            <a:off x="1400130" y="5708272"/>
            <a:ext cx="6535740" cy="652952"/>
            <a:chOff x="1029300" y="5045322"/>
            <a:chExt cx="6535226" cy="652058"/>
          </a:xfrm>
        </p:grpSpPr>
        <p:grpSp>
          <p:nvGrpSpPr>
            <p:cNvPr id="69" name="组合 219">
              <a:extLst>
                <a:ext uri="{FF2B5EF4-FFF2-40B4-BE49-F238E27FC236}">
                  <a16:creationId xmlns:a16="http://schemas.microsoft.com/office/drawing/2014/main" id="{1E7FA01B-A24A-CB40-849B-BB75924B4FF1}"/>
                </a:ext>
              </a:extLst>
            </p:cNvPr>
            <p:cNvGrpSpPr/>
            <p:nvPr/>
          </p:nvGrpSpPr>
          <p:grpSpPr bwMode="auto">
            <a:xfrm>
              <a:off x="2521434" y="5045322"/>
              <a:ext cx="5043092" cy="652058"/>
              <a:chOff x="2521434" y="4924675"/>
              <a:chExt cx="5043092" cy="769652"/>
            </a:xfrm>
          </p:grpSpPr>
          <p:sp>
            <p:nvSpPr>
              <p:cNvPr id="74" name="AutoShape 218">
                <a:extLst>
                  <a:ext uri="{FF2B5EF4-FFF2-40B4-BE49-F238E27FC236}">
                    <a16:creationId xmlns:a16="http://schemas.microsoft.com/office/drawing/2014/main" id="{9E990820-976C-F742-A193-CF925792A3BB}"/>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5" name="组合 225">
                <a:extLst>
                  <a:ext uri="{FF2B5EF4-FFF2-40B4-BE49-F238E27FC236}">
                    <a16:creationId xmlns:a16="http://schemas.microsoft.com/office/drawing/2014/main" id="{FDC3555E-556F-2242-AF91-CCBABA561D44}"/>
                  </a:ext>
                </a:extLst>
              </p:cNvPr>
              <p:cNvGrpSpPr/>
              <p:nvPr/>
            </p:nvGrpSpPr>
            <p:grpSpPr bwMode="auto">
              <a:xfrm>
                <a:off x="2521434" y="4924675"/>
                <a:ext cx="5043091" cy="664285"/>
                <a:chOff x="2521434" y="4868192"/>
                <a:chExt cx="5043091" cy="720768"/>
              </a:xfrm>
            </p:grpSpPr>
            <p:sp>
              <p:nvSpPr>
                <p:cNvPr id="76" name="AutoShape 181">
                  <a:extLst>
                    <a:ext uri="{FF2B5EF4-FFF2-40B4-BE49-F238E27FC236}">
                      <a16:creationId xmlns:a16="http://schemas.microsoft.com/office/drawing/2014/main" id="{B87A7B46-07B1-DF49-BF92-C5168359EB07}"/>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77" name="AutoShape 202">
                  <a:extLst>
                    <a:ext uri="{FF2B5EF4-FFF2-40B4-BE49-F238E27FC236}">
                      <a16:creationId xmlns:a16="http://schemas.microsoft.com/office/drawing/2014/main" id="{5D11F2E7-838F-5143-A8EB-D05E45044861}"/>
                    </a:ext>
                  </a:extLst>
                </p:cNvPr>
                <p:cNvSpPr>
                  <a:spLocks noChangeArrowheads="1"/>
                </p:cNvSpPr>
                <p:nvPr/>
              </p:nvSpPr>
              <p:spPr bwMode="auto">
                <a:xfrm>
                  <a:off x="2762714" y="4983921"/>
                  <a:ext cx="4603537" cy="491340"/>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70" name="Line 188">
              <a:extLst>
                <a:ext uri="{FF2B5EF4-FFF2-40B4-BE49-F238E27FC236}">
                  <a16:creationId xmlns:a16="http://schemas.microsoft.com/office/drawing/2014/main" id="{29E244C8-4672-0547-A9BB-1B421F6A4E7F}"/>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1" name="组合 221">
              <a:extLst>
                <a:ext uri="{FF2B5EF4-FFF2-40B4-BE49-F238E27FC236}">
                  <a16:creationId xmlns:a16="http://schemas.microsoft.com/office/drawing/2014/main" id="{3EDE82AB-155D-3643-9C9F-AD8CA7E44DFF}"/>
                </a:ext>
              </a:extLst>
            </p:cNvPr>
            <p:cNvGrpSpPr/>
            <p:nvPr/>
          </p:nvGrpSpPr>
          <p:grpSpPr bwMode="auto">
            <a:xfrm>
              <a:off x="1029300" y="5045322"/>
              <a:ext cx="635025" cy="637257"/>
              <a:chOff x="1098627" y="4776118"/>
              <a:chExt cx="903287" cy="906462"/>
            </a:xfrm>
          </p:grpSpPr>
          <p:sp>
            <p:nvSpPr>
              <p:cNvPr id="72" name="Oval 148">
                <a:extLst>
                  <a:ext uri="{FF2B5EF4-FFF2-40B4-BE49-F238E27FC236}">
                    <a16:creationId xmlns:a16="http://schemas.microsoft.com/office/drawing/2014/main" id="{6AFBBAB7-C2C5-7B44-BD26-98BDCF41CCE1}"/>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73" name="Oval 151">
                <a:extLst>
                  <a:ext uri="{FF2B5EF4-FFF2-40B4-BE49-F238E27FC236}">
                    <a16:creationId xmlns:a16="http://schemas.microsoft.com/office/drawing/2014/main" id="{3C3901D0-E2FF-D94D-95F9-74F851F24074}"/>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78" name="TextBox 163">
            <a:extLst>
              <a:ext uri="{FF2B5EF4-FFF2-40B4-BE49-F238E27FC236}">
                <a16:creationId xmlns:a16="http://schemas.microsoft.com/office/drawing/2014/main" id="{0C74552F-1A21-6D4A-B632-3FE843FB63BB}"/>
              </a:ext>
            </a:extLst>
          </p:cNvPr>
          <p:cNvSpPr txBox="1">
            <a:spLocks noChangeArrowheads="1"/>
          </p:cNvSpPr>
          <p:nvPr/>
        </p:nvSpPr>
        <p:spPr bwMode="auto">
          <a:xfrm>
            <a:off x="1352309" y="5826221"/>
            <a:ext cx="792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4.2.6</a:t>
            </a:r>
            <a:endParaRPr lang="zh-CN" altLang="en-US" dirty="0"/>
          </a:p>
        </p:txBody>
      </p:sp>
      <p:sp>
        <p:nvSpPr>
          <p:cNvPr id="79" name="TextBox 168">
            <a:hlinkClick r:id="rId4" action="ppaction://hlinksldjump"/>
            <a:extLst>
              <a:ext uri="{FF2B5EF4-FFF2-40B4-BE49-F238E27FC236}">
                <a16:creationId xmlns:a16="http://schemas.microsoft.com/office/drawing/2014/main" id="{92AB2BCA-47AA-474C-B353-E9D772AF89E3}"/>
              </a:ext>
            </a:extLst>
          </p:cNvPr>
          <p:cNvSpPr txBox="1">
            <a:spLocks noChangeArrowheads="1"/>
          </p:cNvSpPr>
          <p:nvPr/>
        </p:nvSpPr>
        <p:spPr bwMode="auto">
          <a:xfrm>
            <a:off x="3557952" y="5811678"/>
            <a:ext cx="4220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条件变量的使用</a:t>
            </a:r>
          </a:p>
        </p:txBody>
      </p:sp>
    </p:spTree>
    <p:extLst>
      <p:ext uri="{BB962C8B-B14F-4D97-AF65-F5344CB8AC3E}">
        <p14:creationId xmlns:p14="http://schemas.microsoft.com/office/powerpoint/2010/main" val="3387285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线程通信</a:t>
            </a:r>
          </a:p>
        </p:txBody>
      </p:sp>
      <p:sp>
        <p:nvSpPr>
          <p:cNvPr id="6" name="矩形 5"/>
          <p:cNvSpPr/>
          <p:nvPr/>
        </p:nvSpPr>
        <p:spPr>
          <a:xfrm>
            <a:off x="0" y="1873250"/>
            <a:ext cx="9150350" cy="384848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4.1.4</a:t>
            </a:r>
            <a:r>
              <a:rPr lang="zh-CN" altLang="zh-CN" dirty="0">
                <a:latin typeface="微软雅黑" panose="020B0503020204020204" pitchFamily="34" charset="-122"/>
                <a:ea typeface="微软雅黑" panose="020B0503020204020204" pitchFamily="34" charset="-122"/>
              </a:rPr>
              <a:t>节中已经介绍了线程的基本编程，然而并没有对线程进行实质性的信息传递，即多线程的通信。线程不同于进程的是多线程间共享进程的虚拟地址空间，这也为线程通信提供了便利，线程通信只需要操作共享的进程数据段即可。而进程使用的全局变量存在于进程数据段中，因此多线程编程通信时，</a:t>
            </a:r>
            <a:r>
              <a:rPr lang="zh-CN" altLang="en-US" dirty="0">
                <a:latin typeface="微软雅黑" panose="020B0503020204020204" pitchFamily="34" charset="-122"/>
                <a:ea typeface="微软雅黑" panose="020B0503020204020204" pitchFamily="34" charset="-122"/>
              </a:rPr>
              <a:t>一般</a:t>
            </a:r>
            <a:r>
              <a:rPr lang="zh-CN" altLang="zh-CN" dirty="0">
                <a:latin typeface="微软雅黑" panose="020B0503020204020204" pitchFamily="34" charset="-122"/>
                <a:ea typeface="微软雅黑" panose="020B0503020204020204" pitchFamily="34" charset="-122"/>
              </a:rPr>
              <a:t>选择操作全局变量实现通信。线程通信虽然很容易，但也有其弊端，正因为并发的线程访问了相同的资源，</a:t>
            </a:r>
            <a:r>
              <a:rPr lang="zh-CN" altLang="en-US" dirty="0">
                <a:latin typeface="微软雅黑" panose="020B0503020204020204" pitchFamily="34" charset="-122"/>
                <a:ea typeface="微软雅黑" panose="020B0503020204020204" pitchFamily="34" charset="-122"/>
              </a:rPr>
              <a:t>所以</a:t>
            </a:r>
            <a:r>
              <a:rPr lang="zh-CN" altLang="zh-CN" dirty="0">
                <a:latin typeface="微软雅黑" panose="020B0503020204020204" pitchFamily="34" charset="-122"/>
                <a:ea typeface="微软雅黑" panose="020B0503020204020204" pitchFamily="34" charset="-122"/>
              </a:rPr>
              <a:t>造成了数据的不确定性。因此</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线程的通信需要结合一些同步互斥机制一起使用。</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本小节将通过示例</a:t>
            </a:r>
            <a:r>
              <a:rPr lang="en-US" altLang="zh-CN" dirty="0">
                <a:latin typeface="微软雅黑" panose="020B0503020204020204" pitchFamily="34" charset="-122"/>
                <a:ea typeface="微软雅黑" panose="020B0503020204020204" pitchFamily="34" charset="-122"/>
              </a:rPr>
              <a:t>4-7</a:t>
            </a:r>
            <a:r>
              <a:rPr lang="zh-CN" altLang="zh-CN" dirty="0">
                <a:latin typeface="微软雅黑" panose="020B0503020204020204" pitchFamily="34" charset="-122"/>
                <a:ea typeface="微软雅黑" panose="020B0503020204020204" pitchFamily="34" charset="-122"/>
              </a:rPr>
              <a:t>直接展示线程的数据传递，后续则着重介绍线程同步互斥机制。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线程通信</a:t>
            </a:r>
          </a:p>
        </p:txBody>
      </p:sp>
      <p:sp>
        <p:nvSpPr>
          <p:cNvPr id="6" name="矩形 5"/>
          <p:cNvSpPr/>
          <p:nvPr/>
        </p:nvSpPr>
        <p:spPr>
          <a:xfrm>
            <a:off x="0" y="1873250"/>
            <a:ext cx="9150350" cy="253787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对上例进行分析，从单独的线程角度来看。线程</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将全局变量</a:t>
            </a:r>
            <a:r>
              <a:rPr lang="en-US" altLang="zh-CN" dirty="0">
                <a:latin typeface="微软雅黑" panose="020B0503020204020204" pitchFamily="34" charset="-122"/>
                <a:ea typeface="微软雅黑" panose="020B0503020204020204" pitchFamily="34" charset="-122"/>
              </a:rPr>
              <a:t>count</a:t>
            </a:r>
            <a:r>
              <a:rPr lang="zh-CN" altLang="zh-CN" dirty="0">
                <a:latin typeface="微软雅黑" panose="020B0503020204020204" pitchFamily="34" charset="-122"/>
                <a:ea typeface="微软雅黑" panose="020B0503020204020204" pitchFamily="34" charset="-122"/>
              </a:rPr>
              <a:t>的值赋值给</a:t>
            </a:r>
            <a:r>
              <a:rPr lang="en-US" altLang="zh-CN" dirty="0">
                <a:latin typeface="微软雅黑" panose="020B0503020204020204" pitchFamily="34" charset="-122"/>
                <a:ea typeface="微软雅黑" panose="020B0503020204020204" pitchFamily="34" charset="-122"/>
              </a:rPr>
              <a:t>value1</a:t>
            </a:r>
            <a:r>
              <a:rPr lang="zh-CN" altLang="zh-CN" dirty="0">
                <a:latin typeface="微软雅黑" panose="020B0503020204020204" pitchFamily="34" charset="-122"/>
                <a:ea typeface="微软雅黑" panose="020B0503020204020204" pitchFamily="34" charset="-122"/>
              </a:rPr>
              <a:t>以及</a:t>
            </a:r>
            <a:r>
              <a:rPr lang="en-US" altLang="zh-CN" dirty="0">
                <a:latin typeface="微软雅黑" panose="020B0503020204020204" pitchFamily="34" charset="-122"/>
                <a:ea typeface="微软雅黑" panose="020B0503020204020204" pitchFamily="34" charset="-122"/>
              </a:rPr>
              <a:t>value2</a:t>
            </a:r>
            <a:r>
              <a:rPr lang="zh-CN" altLang="zh-CN" dirty="0">
                <a:latin typeface="微软雅黑" panose="020B0503020204020204" pitchFamily="34" charset="-122"/>
                <a:ea typeface="微软雅黑" panose="020B0503020204020204" pitchFamily="34" charset="-122"/>
              </a:rPr>
              <a:t>，无论经过多少次循环，</a:t>
            </a:r>
            <a:r>
              <a:rPr lang="en-US" altLang="zh-CN" dirty="0">
                <a:latin typeface="微软雅黑" panose="020B0503020204020204" pitchFamily="34" charset="-122"/>
                <a:ea typeface="微软雅黑" panose="020B0503020204020204" pitchFamily="34" charset="-122"/>
              </a:rPr>
              <a:t>value1</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value2</a:t>
            </a:r>
            <a:r>
              <a:rPr lang="zh-CN" altLang="zh-CN" dirty="0">
                <a:latin typeface="微软雅黑" panose="020B0503020204020204" pitchFamily="34" charset="-122"/>
                <a:ea typeface="微软雅黑" panose="020B0503020204020204" pitchFamily="34" charset="-122"/>
              </a:rPr>
              <a:t>的值都是相等的。而线程</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则判断</a:t>
            </a:r>
            <a:r>
              <a:rPr lang="en-US" altLang="zh-CN" dirty="0">
                <a:latin typeface="微软雅黑" panose="020B0503020204020204" pitchFamily="34" charset="-122"/>
                <a:ea typeface="微软雅黑" panose="020B0503020204020204" pitchFamily="34" charset="-122"/>
              </a:rPr>
              <a:t>value1</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value2 </a:t>
            </a:r>
            <a:r>
              <a:rPr lang="zh-CN" altLang="zh-CN" dirty="0">
                <a:latin typeface="微软雅黑" panose="020B0503020204020204" pitchFamily="34" charset="-122"/>
                <a:ea typeface="微软雅黑" panose="020B0503020204020204" pitchFamily="34" charset="-122"/>
              </a:rPr>
              <a:t>的值是否相等，如果不相等则输出二者的值，如果线程</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的执行是完整的，那么</a:t>
            </a:r>
            <a:r>
              <a:rPr lang="en-US" altLang="zh-CN" dirty="0">
                <a:latin typeface="微软雅黑" panose="020B0503020204020204" pitchFamily="34" charset="-122"/>
                <a:ea typeface="微软雅黑" panose="020B0503020204020204" pitchFamily="34" charset="-122"/>
              </a:rPr>
              <a:t>value1</a:t>
            </a:r>
            <a:r>
              <a:rPr lang="zh-CN" altLang="zh-CN"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value2</a:t>
            </a:r>
            <a:r>
              <a:rPr lang="zh-CN" altLang="zh-CN" dirty="0">
                <a:latin typeface="微软雅黑" panose="020B0503020204020204" pitchFamily="34" charset="-122"/>
                <a:ea typeface="微软雅黑" panose="020B0503020204020204" pitchFamily="34" charset="-122"/>
              </a:rPr>
              <a:t>的值不会出现不相等的情况，从而线程</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在访问时这两个全局变量时，不会判断成功，因此不会输出到终端任何信息。然而运行结果并非如此，如下所示。</a:t>
            </a:r>
          </a:p>
        </p:txBody>
      </p:sp>
      <p:sp>
        <p:nvSpPr>
          <p:cNvPr id="2" name="矩形 1">
            <a:extLst>
              <a:ext uri="{FF2B5EF4-FFF2-40B4-BE49-F238E27FC236}">
                <a16:creationId xmlns:a16="http://schemas.microsoft.com/office/drawing/2014/main" id="{2D8B9714-814A-EF4F-A45B-0E23F070934F}"/>
              </a:ext>
            </a:extLst>
          </p:cNvPr>
          <p:cNvSpPr/>
          <p:nvPr/>
        </p:nvSpPr>
        <p:spPr>
          <a:xfrm>
            <a:off x="827584" y="4411124"/>
            <a:ext cx="5904656" cy="1169551"/>
          </a:xfrm>
          <a:prstGeom prst="rect">
            <a:avLst/>
          </a:prstGeom>
          <a:ln w="6350">
            <a:solidFill>
              <a:schemeClr val="tx1"/>
            </a:solidFill>
          </a:ln>
        </p:spPr>
        <p:txBody>
          <a:bodyPr wrap="square">
            <a:spAutoFit/>
          </a:bodyPr>
          <a:lstStyle/>
          <a:p>
            <a:pPr indent="266065"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:~/1000phone$ ./</a:t>
            </a:r>
            <a:r>
              <a:rPr lang="en-US" altLang="zh-CN" sz="1400" kern="100" dirty="0" err="1">
                <a:solidFill>
                  <a:srgbClr val="000000"/>
                </a:solidFill>
                <a:latin typeface="Courier New" panose="02070309020205020404" pitchFamily="49" charset="0"/>
                <a:cs typeface="Times New Roman" panose="02020603050405020304" pitchFamily="18" charset="0"/>
              </a:rPr>
              <a:t>a.out</a:t>
            </a:r>
            <a:r>
              <a:rPr lang="en-US" altLang="zh-CN" sz="1400" kern="100" dirty="0">
                <a:solidFill>
                  <a:srgbClr val="000000"/>
                </a:solidFill>
                <a:latin typeface="Courier New" panose="02070309020205020404" pitchFamily="49" charset="0"/>
                <a:cs typeface="Times New Roman" panose="02020603050405020304" pitchFamily="18" charset="0"/>
              </a:rPr>
              <a:t> </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value1 = 450111827 value2 = 450111827</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value1 = 918177052 value2 = 918177052</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value1 = 1371339798 value2 = 1371339798</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value1 = 1805531475 value2 = 1805531474  </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225964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线程通信</a:t>
            </a:r>
          </a:p>
        </p:txBody>
      </p:sp>
      <p:sp>
        <p:nvSpPr>
          <p:cNvPr id="6" name="矩形 5"/>
          <p:cNvSpPr/>
          <p:nvPr/>
        </p:nvSpPr>
        <p:spPr>
          <a:xfrm>
            <a:off x="0" y="1873250"/>
            <a:ext cx="9150350" cy="426398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可以看出程序运行输出了内容，并且</a:t>
            </a:r>
            <a:r>
              <a:rPr lang="en-US" altLang="zh-CN" dirty="0">
                <a:latin typeface="微软雅黑" panose="020B0503020204020204" pitchFamily="34" charset="-122"/>
                <a:ea typeface="微软雅黑" panose="020B0503020204020204" pitchFamily="34" charset="-122"/>
              </a:rPr>
              <a:t>value1</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value2</a:t>
            </a:r>
            <a:r>
              <a:rPr lang="zh-CN" altLang="zh-CN" dirty="0">
                <a:latin typeface="微软雅黑" panose="020B0503020204020204" pitchFamily="34" charset="-122"/>
                <a:ea typeface="微软雅黑" panose="020B0503020204020204" pitchFamily="34" charset="-122"/>
              </a:rPr>
              <a:t>的值出现了相等以及不相等都打印的情况。这就是一种典型的竞态的产生，线程并没有按照预想的结果，有秩序的访问共享资源。此时</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对于多线程而言在没有一定的规则秩序下，对共享资源的访问造成了不可预计的结果。  </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分析上述代码，针对其运行结果可以得到程序运行所产生错误的原因。例如，上述代码线程</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count</a:t>
            </a:r>
            <a:r>
              <a:rPr lang="zh-CN" altLang="zh-CN" dirty="0">
                <a:latin typeface="微软雅黑" panose="020B0503020204020204" pitchFamily="34" charset="-122"/>
                <a:ea typeface="微软雅黑" panose="020B0503020204020204" pitchFamily="34" charset="-122"/>
              </a:rPr>
              <a:t>自加之后，在一次循环中将值赋值给</a:t>
            </a:r>
            <a:r>
              <a:rPr lang="en-US" altLang="zh-CN" dirty="0">
                <a:latin typeface="微软雅黑" panose="020B0503020204020204" pitchFamily="34" charset="-122"/>
                <a:ea typeface="微软雅黑" panose="020B0503020204020204" pitchFamily="34" charset="-122"/>
              </a:rPr>
              <a:t>value1</a:t>
            </a:r>
            <a:r>
              <a:rPr lang="zh-CN" altLang="zh-CN"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count</a:t>
            </a:r>
            <a:r>
              <a:rPr lang="zh-CN" altLang="zh-CN" dirty="0">
                <a:latin typeface="微软雅黑" panose="020B0503020204020204" pitchFamily="34" charset="-122"/>
                <a:ea typeface="微软雅黑" panose="020B0503020204020204" pitchFamily="34" charset="-122"/>
              </a:rPr>
              <a:t>将值赋值给</a:t>
            </a:r>
            <a:r>
              <a:rPr lang="en-US" altLang="zh-CN" dirty="0">
                <a:latin typeface="微软雅黑" panose="020B0503020204020204" pitchFamily="34" charset="-122"/>
                <a:ea typeface="微软雅黑" panose="020B0503020204020204" pitchFamily="34" charset="-122"/>
              </a:rPr>
              <a:t>value2</a:t>
            </a:r>
            <a:r>
              <a:rPr lang="zh-CN" altLang="zh-CN" dirty="0">
                <a:latin typeface="微软雅黑" panose="020B0503020204020204" pitchFamily="34" charset="-122"/>
                <a:ea typeface="微软雅黑" panose="020B0503020204020204" pitchFamily="34" charset="-122"/>
              </a:rPr>
              <a:t>之前，线程</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介入进行了判断，此时判断不相等条件成立</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在对</a:t>
            </a:r>
            <a:r>
              <a:rPr lang="en-US" altLang="zh-CN" dirty="0">
                <a:latin typeface="微软雅黑" panose="020B0503020204020204" pitchFamily="34" charset="-122"/>
                <a:ea typeface="微软雅黑" panose="020B0503020204020204" pitchFamily="34" charset="-122"/>
              </a:rPr>
              <a:t>value1</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value2</a:t>
            </a:r>
            <a:r>
              <a:rPr lang="zh-CN" altLang="zh-CN" dirty="0">
                <a:latin typeface="微软雅黑" panose="020B0503020204020204" pitchFamily="34" charset="-122"/>
                <a:ea typeface="微软雅黑" panose="020B0503020204020204" pitchFamily="34" charset="-122"/>
              </a:rPr>
              <a:t>打印之前，线程</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count</a:t>
            </a:r>
            <a:r>
              <a:rPr lang="zh-CN" altLang="zh-CN" dirty="0">
                <a:latin typeface="微软雅黑" panose="020B0503020204020204" pitchFamily="34" charset="-122"/>
                <a:ea typeface="微软雅黑" panose="020B0503020204020204" pitchFamily="34" charset="-122"/>
              </a:rPr>
              <a:t>赋值给</a:t>
            </a:r>
            <a:r>
              <a:rPr lang="en-US" altLang="zh-CN" dirty="0">
                <a:latin typeface="微软雅黑" panose="020B0503020204020204" pitchFamily="34" charset="-122"/>
                <a:ea typeface="微软雅黑" panose="020B0503020204020204" pitchFamily="34" charset="-122"/>
              </a:rPr>
              <a:t>value2</a:t>
            </a:r>
            <a:r>
              <a:rPr lang="zh-CN" altLang="zh-CN" dirty="0">
                <a:latin typeface="微软雅黑" panose="020B0503020204020204" pitchFamily="34" charset="-122"/>
                <a:ea typeface="微软雅黑" panose="020B0503020204020204" pitchFamily="34" charset="-122"/>
              </a:rPr>
              <a:t>，那么此时线程</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进行输出，输出了相等的</a:t>
            </a:r>
            <a:r>
              <a:rPr lang="en-US" altLang="zh-CN" dirty="0">
                <a:latin typeface="微软雅黑" panose="020B0503020204020204" pitchFamily="34" charset="-122"/>
                <a:ea typeface="微软雅黑" panose="020B0503020204020204" pitchFamily="34" charset="-122"/>
              </a:rPr>
              <a:t>value</a:t>
            </a:r>
            <a:r>
              <a:rPr lang="zh-CN" altLang="zh-CN" dirty="0">
                <a:latin typeface="微软雅黑" panose="020B0503020204020204" pitchFamily="34" charset="-122"/>
                <a:ea typeface="微软雅黑" panose="020B0503020204020204" pitchFamily="34" charset="-122"/>
              </a:rPr>
              <a:t>值。如果此时线程</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的输出发生在</a:t>
            </a:r>
            <a:r>
              <a:rPr lang="en-US" altLang="zh-CN" dirty="0">
                <a:latin typeface="微软雅黑" panose="020B0503020204020204" pitchFamily="34" charset="-122"/>
                <a:ea typeface="微软雅黑" panose="020B0503020204020204" pitchFamily="34" charset="-122"/>
              </a:rPr>
              <a:t>count</a:t>
            </a:r>
            <a:r>
              <a:rPr lang="zh-CN" altLang="zh-CN" dirty="0">
                <a:latin typeface="微软雅黑" panose="020B0503020204020204" pitchFamily="34" charset="-122"/>
                <a:ea typeface="微软雅黑" panose="020B0503020204020204" pitchFamily="34" charset="-122"/>
              </a:rPr>
              <a:t>赋值给</a:t>
            </a:r>
            <a:r>
              <a:rPr lang="en-US" altLang="zh-CN" dirty="0">
                <a:latin typeface="微软雅黑" panose="020B0503020204020204" pitchFamily="34" charset="-122"/>
                <a:ea typeface="微软雅黑" panose="020B0503020204020204" pitchFamily="34" charset="-122"/>
              </a:rPr>
              <a:t>value2</a:t>
            </a:r>
            <a:r>
              <a:rPr lang="zh-CN" altLang="zh-CN" dirty="0">
                <a:latin typeface="微软雅黑" panose="020B0503020204020204" pitchFamily="34" charset="-122"/>
                <a:ea typeface="微软雅黑" panose="020B0503020204020204" pitchFamily="34" charset="-122"/>
              </a:rPr>
              <a:t>之前，那么则输出了不相等的</a:t>
            </a:r>
            <a:r>
              <a:rPr lang="en-US" altLang="zh-CN" dirty="0">
                <a:latin typeface="微软雅黑" panose="020B0503020204020204" pitchFamily="34" charset="-122"/>
                <a:ea typeface="微软雅黑" panose="020B0503020204020204" pitchFamily="34" charset="-122"/>
              </a:rPr>
              <a:t>value</a:t>
            </a:r>
            <a:r>
              <a:rPr lang="zh-CN" altLang="zh-CN" dirty="0">
                <a:latin typeface="微软雅黑" panose="020B0503020204020204" pitchFamily="34" charset="-122"/>
                <a:ea typeface="微软雅黑" panose="020B0503020204020204" pitchFamily="34" charset="-122"/>
              </a:rPr>
              <a:t>值。</a:t>
            </a:r>
          </a:p>
        </p:txBody>
      </p:sp>
    </p:spTree>
    <p:extLst>
      <p:ext uri="{BB962C8B-B14F-4D97-AF65-F5344CB8AC3E}">
        <p14:creationId xmlns:p14="http://schemas.microsoft.com/office/powerpoint/2010/main" val="244829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互斥锁的使用</a:t>
            </a:r>
          </a:p>
        </p:txBody>
      </p:sp>
      <p:sp>
        <p:nvSpPr>
          <p:cNvPr id="6" name="矩形 5"/>
          <p:cNvSpPr/>
          <p:nvPr/>
        </p:nvSpPr>
        <p:spPr>
          <a:xfrm>
            <a:off x="0" y="1873250"/>
            <a:ext cx="9150350" cy="426251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4.2.1</a:t>
            </a:r>
            <a:r>
              <a:rPr lang="zh-CN" altLang="zh-CN" dirty="0">
                <a:latin typeface="微软雅黑" panose="020B0503020204020204" pitchFamily="34" charset="-122"/>
                <a:ea typeface="微软雅黑" panose="020B0503020204020204" pitchFamily="34" charset="-122"/>
              </a:rPr>
              <a:t>节中所展示的代码中，线程在访问共享的全局变量时，没有按照一定的规则顺序进行访问造成了不可预计的后果。针对代码的运行结果分析，其原因就是因为线程在访问共享资源的过程中被其他线程打断，其他线程也开始访问共享资源导致了数据的不确定性。对于上述情况</a:t>
            </a:r>
            <a:r>
              <a:rPr lang="zh-CN" altLang="en-US" dirty="0">
                <a:latin typeface="微软雅黑" panose="020B0503020204020204" pitchFamily="34" charset="-122"/>
                <a:ea typeface="微软雅黑" panose="020B0503020204020204" pitchFamily="34" charset="-122"/>
              </a:rPr>
              <a:t>而言</a:t>
            </a:r>
            <a:r>
              <a:rPr lang="zh-CN" altLang="zh-CN" dirty="0">
                <a:latin typeface="微软雅黑" panose="020B0503020204020204" pitchFamily="34" charset="-122"/>
                <a:ea typeface="微软雅黑" panose="020B0503020204020204" pitchFamily="34" charset="-122"/>
              </a:rPr>
              <a:t>，最好的解决办法是当一个线程在进行共享资源的访问时，其他线程不能访问，保证对于共享资源操作的完整性。</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本节将介绍一种互斥机制，用以保护对共享资源的操作，即保护线程对共享资源的操作代码可以完整执行，而不会在访问的中途被其他线程介入对共享资源访问，造成错误。在这里，通常把对共享资源操作的代码段，称之为临界区，其共享资源也可以称为临界资源。于是这种机制</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互斥锁的工作原理就是对临界区进行加锁，保证处于临界区的线程不被其他线程打断，确保其临界区运行完整</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409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互斥锁的使用</a:t>
            </a:r>
          </a:p>
        </p:txBody>
      </p:sp>
      <p:sp>
        <p:nvSpPr>
          <p:cNvPr id="6" name="矩形 5"/>
          <p:cNvSpPr/>
          <p:nvPr/>
        </p:nvSpPr>
        <p:spPr>
          <a:xfrm>
            <a:off x="0" y="1873250"/>
            <a:ext cx="9144000" cy="295189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互斥锁一种互斥机制。互斥锁作为一种资源，在使用之前需要先初始化一个互斥锁。每一个线程在访问共享资源时，都需要进行加锁操作，如果线程加锁成功，则可以访问共享资源，期间不会被打断，在访问结束之后解锁。如果线程在进行上锁时，其锁资源被其他线程持有，那么该线程则会执行阻塞等待，等待锁资源被解除之后，才可以进行加锁。对于多线程而言，在同等条件下，对互斥锁的持有是不确定的，先持有锁的线程先访问，其他线程只能阻塞等待。也就是说，互斥锁并不能保证线程的执行先后，但却可以保证对共享资源操作的完整性。</a:t>
            </a:r>
          </a:p>
        </p:txBody>
      </p:sp>
    </p:spTree>
    <p:extLst>
      <p:ext uri="{BB962C8B-B14F-4D97-AF65-F5344CB8AC3E}">
        <p14:creationId xmlns:p14="http://schemas.microsoft.com/office/powerpoint/2010/main" val="28004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互斥锁的使用</a:t>
            </a:r>
          </a:p>
        </p:txBody>
      </p:sp>
      <p:sp>
        <p:nvSpPr>
          <p:cNvPr id="6" name="矩形 5"/>
          <p:cNvSpPr/>
          <p:nvPr/>
        </p:nvSpPr>
        <p:spPr>
          <a:xfrm>
            <a:off x="0" y="1873250"/>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使用互斥锁保护临界区，</a:t>
            </a:r>
            <a:r>
              <a:rPr lang="zh-CN" altLang="zh-CN" dirty="0">
                <a:latin typeface="微软雅黑" panose="020B0503020204020204" pitchFamily="34" charset="-122"/>
                <a:ea typeface="微软雅黑" panose="020B0503020204020204" pitchFamily="34" charset="-122"/>
              </a:rPr>
              <a:t>如图所示。</a:t>
            </a:r>
          </a:p>
        </p:txBody>
      </p:sp>
      <p:pic>
        <p:nvPicPr>
          <p:cNvPr id="5" name="图片 4">
            <a:extLst>
              <a:ext uri="{FF2B5EF4-FFF2-40B4-BE49-F238E27FC236}">
                <a16:creationId xmlns:a16="http://schemas.microsoft.com/office/drawing/2014/main" id="{99D90E17-65EF-CE4B-AC89-66834E8F4A3B}"/>
              </a:ext>
            </a:extLst>
          </p:cNvPr>
          <p:cNvPicPr>
            <a:picLocks noChangeAspect="1"/>
          </p:cNvPicPr>
          <p:nvPr/>
        </p:nvPicPr>
        <p:blipFill>
          <a:blip r:embed="rId2" cstate="print"/>
          <a:stretch>
            <a:fillRect/>
          </a:stretch>
        </p:blipFill>
        <p:spPr>
          <a:xfrm>
            <a:off x="2555776" y="2531154"/>
            <a:ext cx="3600000" cy="3129507"/>
          </a:xfrm>
          <a:prstGeom prst="rect">
            <a:avLst/>
          </a:prstGeom>
        </p:spPr>
      </p:pic>
    </p:spTree>
    <p:extLst>
      <p:ext uri="{BB962C8B-B14F-4D97-AF65-F5344CB8AC3E}">
        <p14:creationId xmlns:p14="http://schemas.microsoft.com/office/powerpoint/2010/main" val="2137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1408013" y="165404"/>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学习目标</a:t>
            </a:r>
          </a:p>
        </p:txBody>
      </p:sp>
      <p:graphicFrame>
        <p:nvGraphicFramePr>
          <p:cNvPr id="3" name="图表 2"/>
          <p:cNvGraphicFramePr/>
          <p:nvPr/>
        </p:nvGraphicFramePr>
        <p:xfrm>
          <a:off x="-396552" y="1795159"/>
          <a:ext cx="6984776" cy="378615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130"/>
          <p:cNvSpPr txBox="1"/>
          <p:nvPr/>
        </p:nvSpPr>
        <p:spPr bwMode="auto">
          <a:xfrm rot="18760561">
            <a:off x="3196833" y="2412387"/>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了解</a:t>
            </a:r>
          </a:p>
        </p:txBody>
      </p:sp>
      <p:sp>
        <p:nvSpPr>
          <p:cNvPr id="5" name="TextBox 126"/>
          <p:cNvSpPr txBox="1"/>
          <p:nvPr/>
        </p:nvSpPr>
        <p:spPr bwMode="auto">
          <a:xfrm rot="2839439" flipH="1">
            <a:off x="5028118" y="2603446"/>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6" name="TextBox 127"/>
          <p:cNvSpPr txBox="1"/>
          <p:nvPr/>
        </p:nvSpPr>
        <p:spPr bwMode="auto">
          <a:xfrm rot="13580827" flipV="1">
            <a:off x="3210085" y="4331130"/>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7" name="TextBox 126"/>
          <p:cNvSpPr txBox="1"/>
          <p:nvPr/>
        </p:nvSpPr>
        <p:spPr bwMode="auto">
          <a:xfrm rot="18947968" flipH="1">
            <a:off x="5082055" y="4033116"/>
            <a:ext cx="1067741"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grpSp>
        <p:nvGrpSpPr>
          <p:cNvPr id="8" name="组合 18"/>
          <p:cNvGrpSpPr/>
          <p:nvPr/>
        </p:nvGrpSpPr>
        <p:grpSpPr bwMode="auto">
          <a:xfrm>
            <a:off x="504865" y="1176078"/>
            <a:ext cx="2932344" cy="1481496"/>
            <a:chOff x="547807" y="2015821"/>
            <a:chExt cx="2931470" cy="1482112"/>
          </a:xfrm>
        </p:grpSpPr>
        <p:sp>
          <p:nvSpPr>
            <p:cNvPr id="9" name="矩形 5"/>
            <p:cNvSpPr>
              <a:spLocks noChangeArrowheads="1"/>
            </p:cNvSpPr>
            <p:nvPr/>
          </p:nvSpPr>
          <p:spPr bwMode="auto">
            <a:xfrm>
              <a:off x="1176708" y="2015821"/>
              <a:ext cx="2302569" cy="143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了解</a:t>
              </a:r>
              <a:r>
                <a:rPr lang="zh-CN" altLang="en-US" sz="2400" b="1" dirty="0">
                  <a:solidFill>
                    <a:srgbClr val="2383C6"/>
                  </a:solidFill>
                  <a:latin typeface="微软雅黑" panose="020B0503020204020204" pitchFamily="34" charset="-122"/>
                  <a:ea typeface="微软雅黑" panose="020B0503020204020204" pitchFamily="34" charset="-122"/>
                </a:rPr>
                <a:t>进程与线程的关系、线程的概念</a:t>
              </a:r>
            </a:p>
          </p:txBody>
        </p:sp>
        <p:grpSp>
          <p:nvGrpSpPr>
            <p:cNvPr id="10" name="组合 16"/>
            <p:cNvGrpSpPr/>
            <p:nvPr/>
          </p:nvGrpSpPr>
          <p:grpSpPr bwMode="auto">
            <a:xfrm>
              <a:off x="860198" y="2845720"/>
              <a:ext cx="2178276" cy="652213"/>
              <a:chOff x="860198" y="2352244"/>
              <a:chExt cx="2178276" cy="652213"/>
            </a:xfrm>
          </p:grpSpPr>
          <p:cxnSp>
            <p:nvCxnSpPr>
              <p:cNvPr id="14" name="直接连接符 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0"/>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组合 15"/>
            <p:cNvGrpSpPr/>
            <p:nvPr/>
          </p:nvGrpSpPr>
          <p:grpSpPr bwMode="auto">
            <a:xfrm>
              <a:off x="547807" y="2345525"/>
              <a:ext cx="482428" cy="522503"/>
              <a:chOff x="1232465" y="3518931"/>
              <a:chExt cx="482428" cy="522503"/>
            </a:xfrm>
          </p:grpSpPr>
          <p:sp>
            <p:nvSpPr>
              <p:cNvPr id="12" name="椭圆 11"/>
              <p:cNvSpPr/>
              <p:nvPr/>
            </p:nvSpPr>
            <p:spPr bwMode="auto">
              <a:xfrm>
                <a:off x="1232465" y="3558042"/>
                <a:ext cx="474520" cy="474858"/>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13" name="TextBox 94"/>
              <p:cNvSpPr txBox="1"/>
              <p:nvPr/>
            </p:nvSpPr>
            <p:spPr>
              <a:xfrm>
                <a:off x="1295918" y="3518931"/>
                <a:ext cx="418975" cy="522503"/>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16" name="组合 17"/>
          <p:cNvGrpSpPr/>
          <p:nvPr/>
        </p:nvGrpSpPr>
        <p:grpSpPr bwMode="auto">
          <a:xfrm>
            <a:off x="681306" y="4708112"/>
            <a:ext cx="3067685" cy="1240661"/>
            <a:chOff x="547807" y="3950799"/>
            <a:chExt cx="3067157" cy="1239942"/>
          </a:xfrm>
        </p:grpSpPr>
        <p:sp>
          <p:nvSpPr>
            <p:cNvPr id="17" name="矩形 21"/>
            <p:cNvSpPr>
              <a:spLocks noChangeArrowheads="1"/>
            </p:cNvSpPr>
            <p:nvPr/>
          </p:nvSpPr>
          <p:spPr bwMode="auto">
            <a:xfrm>
              <a:off x="1055720" y="4217833"/>
              <a:ext cx="2559244" cy="97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ClrTx/>
                <a:buSzTx/>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基本的线程池编程方法</a:t>
              </a:r>
            </a:p>
          </p:txBody>
        </p:sp>
        <p:grpSp>
          <p:nvGrpSpPr>
            <p:cNvPr id="18" name="组合 26"/>
            <p:cNvGrpSpPr/>
            <p:nvPr/>
          </p:nvGrpSpPr>
          <p:grpSpPr bwMode="auto">
            <a:xfrm rot="10800000" flipH="1">
              <a:off x="860198" y="3950799"/>
              <a:ext cx="2178276" cy="652213"/>
              <a:chOff x="860198" y="2352244"/>
              <a:chExt cx="2178276" cy="652213"/>
            </a:xfrm>
          </p:grpSpPr>
          <p:cxnSp>
            <p:nvCxnSpPr>
              <p:cNvPr id="22" name="直接连接符 2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8"/>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组合 29"/>
            <p:cNvGrpSpPr/>
            <p:nvPr/>
          </p:nvGrpSpPr>
          <p:grpSpPr bwMode="auto">
            <a:xfrm>
              <a:off x="547807" y="4523744"/>
              <a:ext cx="474580" cy="523571"/>
              <a:chOff x="1232465" y="3525955"/>
              <a:chExt cx="474580" cy="523571"/>
            </a:xfrm>
          </p:grpSpPr>
          <p:sp>
            <p:nvSpPr>
              <p:cNvPr id="20" name="椭圆 19"/>
              <p:cNvSpPr/>
              <p:nvPr/>
            </p:nvSpPr>
            <p:spPr bwMode="auto">
              <a:xfrm>
                <a:off x="1232465" y="3559083"/>
                <a:ext cx="474580" cy="474388"/>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21" name="TextBox 102"/>
              <p:cNvSpPr txBox="1"/>
              <p:nvPr/>
            </p:nvSpPr>
            <p:spPr>
              <a:xfrm>
                <a:off x="1278361" y="3525955"/>
                <a:ext cx="334905" cy="52357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24" name="组合 23"/>
          <p:cNvGrpSpPr/>
          <p:nvPr/>
        </p:nvGrpSpPr>
        <p:grpSpPr bwMode="auto">
          <a:xfrm>
            <a:off x="5579184" y="1198172"/>
            <a:ext cx="2703513" cy="1435136"/>
            <a:chOff x="5992812" y="1816181"/>
            <a:chExt cx="2703513" cy="1434931"/>
          </a:xfrm>
        </p:grpSpPr>
        <p:grpSp>
          <p:nvGrpSpPr>
            <p:cNvPr id="25" name="组合 32"/>
            <p:cNvGrpSpPr/>
            <p:nvPr/>
          </p:nvGrpSpPr>
          <p:grpSpPr bwMode="auto">
            <a:xfrm flipH="1">
              <a:off x="6469063" y="2557463"/>
              <a:ext cx="1962150" cy="652462"/>
              <a:chOff x="860198" y="2352244"/>
              <a:chExt cx="1962354" cy="652213"/>
            </a:xfrm>
          </p:grpSpPr>
          <p:cxnSp>
            <p:nvCxnSpPr>
              <p:cNvPr id="30" name="直接连接符 33"/>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4"/>
              <p:cNvCxnSpPr>
                <a:cxnSpLocks noChangeShapeType="1"/>
              </p:cNvCxnSpPr>
              <p:nvPr/>
            </p:nvCxnSpPr>
            <p:spPr bwMode="auto">
              <a:xfrm>
                <a:off x="1222938" y="3004457"/>
                <a:ext cx="1599614" cy="0"/>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组合 35"/>
            <p:cNvGrpSpPr/>
            <p:nvPr/>
          </p:nvGrpSpPr>
          <p:grpSpPr bwMode="auto">
            <a:xfrm>
              <a:off x="8223250" y="2094756"/>
              <a:ext cx="473075" cy="522212"/>
              <a:chOff x="1232465" y="3514976"/>
              <a:chExt cx="474415" cy="522667"/>
            </a:xfrm>
          </p:grpSpPr>
          <p:sp>
            <p:nvSpPr>
              <p:cNvPr id="28" name="椭圆 27"/>
              <p:cNvSpPr/>
              <p:nvPr/>
            </p:nvSpPr>
            <p:spPr bwMode="auto">
              <a:xfrm>
                <a:off x="1232465" y="3558773"/>
                <a:ext cx="474415" cy="475007"/>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29" name="TextBox 110"/>
              <p:cNvSpPr txBox="1"/>
              <p:nvPr/>
            </p:nvSpPr>
            <p:spPr>
              <a:xfrm>
                <a:off x="1288136" y="3514976"/>
                <a:ext cx="335911" cy="5226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7" name="矩形 46"/>
            <p:cNvSpPr>
              <a:spLocks noChangeArrowheads="1"/>
            </p:cNvSpPr>
            <p:nvPr/>
          </p:nvSpPr>
          <p:spPr bwMode="auto">
            <a:xfrm>
              <a:off x="5992812" y="1816181"/>
              <a:ext cx="2230437" cy="143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掌握</a:t>
              </a:r>
              <a:r>
                <a:rPr lang="zh-CN" altLang="en-US" sz="2400" b="1" dirty="0">
                  <a:solidFill>
                    <a:srgbClr val="2383C6"/>
                  </a:solidFill>
                  <a:latin typeface="微软雅黑" panose="020B0503020204020204" pitchFamily="34" charset="-122"/>
                  <a:ea typeface="微软雅黑" panose="020B0503020204020204" pitchFamily="34" charset="-122"/>
                </a:rPr>
                <a:t>多线程编程的操作方法</a:t>
              </a:r>
            </a:p>
          </p:txBody>
        </p:sp>
      </p:grpSp>
      <p:grpSp>
        <p:nvGrpSpPr>
          <p:cNvPr id="32" name="组合 31"/>
          <p:cNvGrpSpPr/>
          <p:nvPr/>
        </p:nvGrpSpPr>
        <p:grpSpPr bwMode="auto">
          <a:xfrm>
            <a:off x="5339365" y="4660870"/>
            <a:ext cx="3046797" cy="1288411"/>
            <a:chOff x="5671377" y="4225925"/>
            <a:chExt cx="3046797" cy="1289063"/>
          </a:xfrm>
        </p:grpSpPr>
        <p:grpSp>
          <p:nvGrpSpPr>
            <p:cNvPr id="33" name="组合 38"/>
            <p:cNvGrpSpPr/>
            <p:nvPr/>
          </p:nvGrpSpPr>
          <p:grpSpPr bwMode="auto">
            <a:xfrm rot="10800000">
              <a:off x="6268941" y="4225925"/>
              <a:ext cx="2162272" cy="652465"/>
              <a:chOff x="860198" y="2352242"/>
              <a:chExt cx="2162496" cy="652215"/>
            </a:xfrm>
          </p:grpSpPr>
          <p:cxnSp>
            <p:nvCxnSpPr>
              <p:cNvPr id="38" name="直接连接符 39"/>
              <p:cNvCxnSpPr>
                <a:cxnSpLocks noChangeShapeType="1"/>
              </p:cNvCxnSpPr>
              <p:nvPr/>
            </p:nvCxnSpPr>
            <p:spPr bwMode="auto">
              <a:xfrm>
                <a:off x="860198" y="2352242"/>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40"/>
              <p:cNvCxnSpPr>
                <a:cxnSpLocks noChangeShapeType="1"/>
              </p:cNvCxnSpPr>
              <p:nvPr/>
            </p:nvCxnSpPr>
            <p:spPr bwMode="auto">
              <a:xfrm rot="10800000" flipH="1">
                <a:off x="1222937" y="3004455"/>
                <a:ext cx="1799757" cy="2"/>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 name="组合 41"/>
            <p:cNvGrpSpPr/>
            <p:nvPr/>
          </p:nvGrpSpPr>
          <p:grpSpPr bwMode="auto">
            <a:xfrm flipH="1">
              <a:off x="8245099" y="4779187"/>
              <a:ext cx="473075" cy="524142"/>
              <a:chOff x="1210554" y="3505896"/>
              <a:chExt cx="474415" cy="523486"/>
            </a:xfrm>
          </p:grpSpPr>
          <p:sp>
            <p:nvSpPr>
              <p:cNvPr id="36" name="椭圆 35"/>
              <p:cNvSpPr/>
              <p:nvPr/>
            </p:nvSpPr>
            <p:spPr bwMode="auto">
              <a:xfrm>
                <a:off x="1210554" y="3548703"/>
                <a:ext cx="474415" cy="474310"/>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37" name="TextBox 118"/>
              <p:cNvSpPr txBox="1"/>
              <p:nvPr/>
            </p:nvSpPr>
            <p:spPr>
              <a:xfrm>
                <a:off x="1278961" y="3505896"/>
                <a:ext cx="335911" cy="523486"/>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5" name="矩形 51"/>
            <p:cNvSpPr>
              <a:spLocks noChangeArrowheads="1"/>
            </p:cNvSpPr>
            <p:nvPr/>
          </p:nvSpPr>
          <p:spPr bwMode="auto">
            <a:xfrm>
              <a:off x="5671377" y="4541023"/>
              <a:ext cx="2545003" cy="97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线程的通信、同步互斥机制</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94444E-6 -3.7037E-6 L -0.08177 -0.09583 " pathEditMode="relative" rAng="0" ptsTypes="AA">
                                      <p:cBhvr>
                                        <p:cTn id="28" dur="2000" fill="hold"/>
                                        <p:tgtEl>
                                          <p:spTgt spid="4"/>
                                        </p:tgtEl>
                                        <p:attrNameLst>
                                          <p:attrName>ppt_x</p:attrName>
                                          <p:attrName>ppt_y</p:attrName>
                                        </p:attrNameLst>
                                      </p:cBhvr>
                                      <p:rCtr x="-4097" y="-4792"/>
                                    </p:animMotion>
                                  </p:childTnLst>
                                </p:cTn>
                              </p:par>
                              <p:par>
                                <p:cTn id="29" presetID="10" presetClass="exit" presetSubtype="0" fill="hold" grpId="2" nodeType="withEffect">
                                  <p:stCondLst>
                                    <p:cond delay="0"/>
                                  </p:stCondLst>
                                  <p:childTnLst>
                                    <p:animEffect transition="out" filter="fade">
                                      <p:cBhvr>
                                        <p:cTn id="30" dur="2000"/>
                                        <p:tgtEl>
                                          <p:spTgt spid="4"/>
                                        </p:tgtEl>
                                      </p:cBhvr>
                                    </p:animEffect>
                                    <p:set>
                                      <p:cBhvr>
                                        <p:cTn id="31" dur="1" fill="hold">
                                          <p:stCondLst>
                                            <p:cond delay="1999"/>
                                          </p:stCondLst>
                                        </p:cTn>
                                        <p:tgtEl>
                                          <p:spTgt spid="4"/>
                                        </p:tgtEl>
                                        <p:attrNameLst>
                                          <p:attrName>style.visibility</p:attrName>
                                        </p:attrNameLst>
                                      </p:cBhvr>
                                      <p:to>
                                        <p:strVal val="hidden"/>
                                      </p:to>
                                    </p:set>
                                  </p:childTnLst>
                                </p:cTn>
                              </p:par>
                              <p:par>
                                <p:cTn id="32" presetID="10" presetClass="entr" presetSubtype="0" fill="hold" nodeType="withEffect">
                                  <p:stCondLst>
                                    <p:cond delay="5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48148E-6 L 0.08264 -0.0868 " pathEditMode="relative" rAng="0" ptsTypes="AA">
                                      <p:cBhvr>
                                        <p:cTn id="38" dur="2000" fill="hold"/>
                                        <p:tgtEl>
                                          <p:spTgt spid="5"/>
                                        </p:tgtEl>
                                        <p:attrNameLst>
                                          <p:attrName>ppt_x</p:attrName>
                                          <p:attrName>ppt_y</p:attrName>
                                        </p:attrNameLst>
                                      </p:cBhvr>
                                      <p:rCtr x="4132" y="-4352"/>
                                    </p:animMotion>
                                  </p:childTnLst>
                                </p:cTn>
                              </p:par>
                              <p:par>
                                <p:cTn id="39" presetID="10" presetClass="exit" presetSubtype="0" fill="hold" grpId="2" nodeType="withEffect">
                                  <p:stCondLst>
                                    <p:cond delay="0"/>
                                  </p:stCondLst>
                                  <p:childTnLst>
                                    <p:animEffect transition="out" filter="fade">
                                      <p:cBhvr>
                                        <p:cTn id="40" dur="2000"/>
                                        <p:tgtEl>
                                          <p:spTgt spid="5"/>
                                        </p:tgtEl>
                                      </p:cBhvr>
                                    </p:animEffect>
                                    <p:set>
                                      <p:cBhvr>
                                        <p:cTn id="41" dur="1" fill="hold">
                                          <p:stCondLst>
                                            <p:cond delay="1999"/>
                                          </p:stCondLst>
                                        </p:cTn>
                                        <p:tgtEl>
                                          <p:spTgt spid="5"/>
                                        </p:tgtEl>
                                        <p:attrNameLst>
                                          <p:attrName>style.visibility</p:attrName>
                                        </p:attrNameLst>
                                      </p:cBhvr>
                                      <p:to>
                                        <p:strVal val="hidden"/>
                                      </p:to>
                                    </p:set>
                                  </p:childTnLst>
                                </p:cTn>
                              </p:par>
                              <p:par>
                                <p:cTn id="42" presetID="10" presetClass="entr" presetSubtype="0" fill="hold" nodeType="withEffect">
                                  <p:stCondLst>
                                    <p:cond delay="50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7037E-6 L 0.07466 0.10324 " pathEditMode="relative" rAng="0" ptsTypes="AA">
                                      <p:cBhvr>
                                        <p:cTn id="48" dur="2000" fill="hold"/>
                                        <p:tgtEl>
                                          <p:spTgt spid="7"/>
                                        </p:tgtEl>
                                        <p:attrNameLst>
                                          <p:attrName>ppt_x</p:attrName>
                                          <p:attrName>ppt_y</p:attrName>
                                        </p:attrNameLst>
                                      </p:cBhvr>
                                      <p:rCtr x="3733" y="5162"/>
                                    </p:animMotion>
                                  </p:childTnLst>
                                </p:cTn>
                              </p:par>
                              <p:par>
                                <p:cTn id="49" presetID="10" presetClass="exit" presetSubtype="0" fill="hold" grpId="2" nodeType="withEffect">
                                  <p:stCondLst>
                                    <p:cond delay="0"/>
                                  </p:stCondLst>
                                  <p:childTnLst>
                                    <p:animEffect transition="out" filter="fade">
                                      <p:cBhvr>
                                        <p:cTn id="50" dur="2000"/>
                                        <p:tgtEl>
                                          <p:spTgt spid="7"/>
                                        </p:tgtEl>
                                      </p:cBhvr>
                                    </p:animEffect>
                                    <p:set>
                                      <p:cBhvr>
                                        <p:cTn id="51" dur="1" fill="hold">
                                          <p:stCondLst>
                                            <p:cond delay="1999"/>
                                          </p:stCondLst>
                                        </p:cTn>
                                        <p:tgtEl>
                                          <p:spTgt spid="7"/>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4.44444E-6 -4.81481E-6 L -0.07708 0.10163 " pathEditMode="relative" rAng="0" ptsTypes="AA">
                                      <p:cBhvr>
                                        <p:cTn id="58" dur="2000" fill="hold"/>
                                        <p:tgtEl>
                                          <p:spTgt spid="6"/>
                                        </p:tgtEl>
                                        <p:attrNameLst>
                                          <p:attrName>ppt_x</p:attrName>
                                          <p:attrName>ppt_y</p:attrName>
                                        </p:attrNameLst>
                                      </p:cBhvr>
                                      <p:rCtr x="-3854" y="5069"/>
                                    </p:animMotion>
                                  </p:childTnLst>
                                </p:cTn>
                              </p:par>
                              <p:par>
                                <p:cTn id="59" presetID="10" presetClass="exit" presetSubtype="0" fill="hold" grpId="2" nodeType="withEffect">
                                  <p:stCondLst>
                                    <p:cond delay="0"/>
                                  </p:stCondLst>
                                  <p:childTnLst>
                                    <p:animEffect transition="out" filter="fade">
                                      <p:cBhvr>
                                        <p:cTn id="60" dur="2000"/>
                                        <p:tgtEl>
                                          <p:spTgt spid="6"/>
                                        </p:tgtEl>
                                      </p:cBhvr>
                                    </p:animEffect>
                                    <p:set>
                                      <p:cBhvr>
                                        <p:cTn id="61" dur="1" fill="hold">
                                          <p:stCondLst>
                                            <p:cond delay="1999"/>
                                          </p:stCondLst>
                                        </p:cTn>
                                        <p:tgtEl>
                                          <p:spTgt spid="6"/>
                                        </p:tgtEl>
                                        <p:attrNameLst>
                                          <p:attrName>style.visibility</p:attrName>
                                        </p:attrNameLst>
                                      </p:cBhvr>
                                      <p:to>
                                        <p:strVal val="hidden"/>
                                      </p:to>
                                    </p:set>
                                  </p:childTnLst>
                                </p:cTn>
                              </p:par>
                              <p:par>
                                <p:cTn id="62" presetID="10" presetClass="entr" presetSubtype="0" fill="hold" nodeType="withEffect">
                                  <p:stCondLst>
                                    <p:cond delay="50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p:bldP spid="4" grpId="1"/>
      <p:bldP spid="4" grpId="2"/>
      <p:bldP spid="5" grpId="0"/>
      <p:bldP spid="5" grpId="1"/>
      <p:bldP spid="5" grpId="2"/>
      <p:bldP spid="6" grpId="0"/>
      <p:bldP spid="6" grpId="1"/>
      <p:bldP spid="6" grpId="2"/>
      <p:bldP spid="7" grpId="0"/>
      <p:bldP spid="7" grpId="1"/>
      <p:bldP spid="7"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互斥锁的使用</a:t>
            </a:r>
          </a:p>
        </p:txBody>
      </p:sp>
      <p:sp>
        <p:nvSpPr>
          <p:cNvPr id="6" name="矩形 5"/>
          <p:cNvSpPr/>
          <p:nvPr/>
        </p:nvSpPr>
        <p:spPr>
          <a:xfrm>
            <a:off x="0" y="1873250"/>
            <a:ext cx="9150350"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互斥锁的使用包括初始化互斥锁、互斥锁上锁、互斥锁解锁、互斥锁释放。</a:t>
            </a:r>
          </a:p>
        </p:txBody>
      </p:sp>
      <p:sp>
        <p:nvSpPr>
          <p:cNvPr id="2" name="矩形 1">
            <a:extLst>
              <a:ext uri="{FF2B5EF4-FFF2-40B4-BE49-F238E27FC236}">
                <a16:creationId xmlns:a16="http://schemas.microsoft.com/office/drawing/2014/main" id="{7CF7A563-5B7A-A74C-83C1-39D2D6F8D5D6}"/>
              </a:ext>
            </a:extLst>
          </p:cNvPr>
          <p:cNvSpPr/>
          <p:nvPr/>
        </p:nvSpPr>
        <p:spPr>
          <a:xfrm>
            <a:off x="827584" y="2333632"/>
            <a:ext cx="6552728" cy="954107"/>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int </a:t>
            </a:r>
            <a:r>
              <a:rPr lang="en-US" altLang="zh-CN" sz="1400" kern="100" dirty="0" err="1">
                <a:solidFill>
                  <a:srgbClr val="000000"/>
                </a:solidFill>
                <a:latin typeface="Courier New" panose="02070309020205020404" pitchFamily="49" charset="0"/>
                <a:cs typeface="Times New Roman" panose="02020603050405020304" pitchFamily="18" charset="0"/>
              </a:rPr>
              <a:t>pthread_mutex_destroy</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pthread_mutex_t</a:t>
            </a:r>
            <a:r>
              <a:rPr lang="en-US" altLang="zh-CN" sz="1400" kern="100" dirty="0">
                <a:solidFill>
                  <a:srgbClr val="000000"/>
                </a:solidFill>
                <a:latin typeface="Courier New" panose="02070309020205020404" pitchFamily="49" charset="0"/>
                <a:cs typeface="Times New Roman" panose="02020603050405020304" pitchFamily="18" charset="0"/>
              </a:rPr>
              <a:t> *mutex);</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int </a:t>
            </a:r>
            <a:r>
              <a:rPr lang="en-US" altLang="zh-CN" sz="1400" kern="100" dirty="0" err="1">
                <a:solidFill>
                  <a:srgbClr val="000000"/>
                </a:solidFill>
                <a:latin typeface="Courier New" panose="02070309020205020404" pitchFamily="49" charset="0"/>
                <a:cs typeface="Times New Roman" panose="02020603050405020304" pitchFamily="18" charset="0"/>
              </a:rPr>
              <a:t>pthread_mutex_init</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pthread_mutex_t</a:t>
            </a:r>
            <a:r>
              <a:rPr lang="en-US" altLang="zh-CN" sz="1400" kern="100" dirty="0">
                <a:solidFill>
                  <a:srgbClr val="000000"/>
                </a:solidFill>
                <a:latin typeface="Courier New" panose="02070309020205020404" pitchFamily="49" charset="0"/>
                <a:cs typeface="Times New Roman" panose="02020603050405020304" pitchFamily="18" charset="0"/>
              </a:rPr>
              <a:t> *restrict mutex,</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const </a:t>
            </a:r>
            <a:r>
              <a:rPr lang="en-US" altLang="zh-CN" sz="1400" kern="100" dirty="0" err="1">
                <a:solidFill>
                  <a:srgbClr val="000000"/>
                </a:solidFill>
                <a:latin typeface="Courier New" panose="02070309020205020404" pitchFamily="49" charset="0"/>
                <a:cs typeface="Times New Roman" panose="02020603050405020304" pitchFamily="18" charset="0"/>
              </a:rPr>
              <a:t>pthread_mutexattr_t</a:t>
            </a:r>
            <a:r>
              <a:rPr lang="en-US" altLang="zh-CN" sz="1400" kern="100" dirty="0">
                <a:solidFill>
                  <a:srgbClr val="000000"/>
                </a:solidFill>
                <a:latin typeface="Courier New" panose="02070309020205020404" pitchFamily="49" charset="0"/>
                <a:cs typeface="Times New Roman" panose="02020603050405020304" pitchFamily="18" charset="0"/>
              </a:rPr>
              <a:t> *restrict </a:t>
            </a:r>
            <a:r>
              <a:rPr lang="en-US" altLang="zh-CN" sz="1400" kern="100" dirty="0" err="1">
                <a:solidFill>
                  <a:srgbClr val="000000"/>
                </a:solidFill>
                <a:latin typeface="Courier New" panose="02070309020205020404" pitchFamily="49" charset="0"/>
                <a:cs typeface="Times New Roman" panose="02020603050405020304" pitchFamily="18" charset="0"/>
              </a:rPr>
              <a:t>attr</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7" name="矩形 6">
            <a:extLst>
              <a:ext uri="{FF2B5EF4-FFF2-40B4-BE49-F238E27FC236}">
                <a16:creationId xmlns:a16="http://schemas.microsoft.com/office/drawing/2014/main" id="{5EFDB7D4-0B37-6A44-A76D-15207147B948}"/>
              </a:ext>
            </a:extLst>
          </p:cNvPr>
          <p:cNvSpPr/>
          <p:nvPr/>
        </p:nvSpPr>
        <p:spPr>
          <a:xfrm>
            <a:off x="0" y="3340071"/>
            <a:ext cx="9150350" cy="2122376"/>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ptherad_mutex_init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用来实现互斥锁的初始化，参数</a:t>
            </a:r>
            <a:r>
              <a:rPr lang="en-US" altLang="zh-CN" dirty="0">
                <a:latin typeface="微软雅黑" panose="020B0503020204020204" pitchFamily="34" charset="-122"/>
                <a:ea typeface="微软雅黑" panose="020B0503020204020204" pitchFamily="34" charset="-122"/>
              </a:rPr>
              <a:t>mutex</a:t>
            </a:r>
            <a:r>
              <a:rPr lang="zh-CN" altLang="zh-CN" dirty="0">
                <a:latin typeface="微软雅黑" panose="020B0503020204020204" pitchFamily="34" charset="-122"/>
                <a:ea typeface="微软雅黑" panose="020B0503020204020204" pitchFamily="34" charset="-122"/>
              </a:rPr>
              <a:t>用来指定互斥锁额标识符</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类似于</a:t>
            </a:r>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参数</a:t>
            </a:r>
            <a:r>
              <a:rPr lang="en-US" altLang="zh-CN" dirty="0" err="1">
                <a:latin typeface="微软雅黑" panose="020B0503020204020204" pitchFamily="34" charset="-122"/>
                <a:ea typeface="微软雅黑" panose="020B0503020204020204" pitchFamily="34" charset="-122"/>
              </a:rPr>
              <a:t>attr</a:t>
            </a:r>
            <a:r>
              <a:rPr lang="zh-CN" altLang="zh-CN" dirty="0">
                <a:latin typeface="微软雅黑" panose="020B0503020204020204" pitchFamily="34" charset="-122"/>
                <a:ea typeface="微软雅黑" panose="020B0503020204020204" pitchFamily="34" charset="-122"/>
              </a:rPr>
              <a:t>为互斥锁的属性，一般设置为</a:t>
            </a:r>
            <a:r>
              <a:rPr lang="en-US" altLang="zh-CN" dirty="0">
                <a:latin typeface="微软雅黑" panose="020B0503020204020204" pitchFamily="34" charset="-122"/>
                <a:ea typeface="微软雅黑" panose="020B0503020204020204" pitchFamily="34" charset="-122"/>
              </a:rPr>
              <a:t>NULL</a:t>
            </a:r>
            <a:r>
              <a:rPr lang="zh-CN" altLang="zh-CN" dirty="0">
                <a:latin typeface="微软雅黑" panose="020B0503020204020204" pitchFamily="34" charset="-122"/>
                <a:ea typeface="微软雅黑" panose="020B0503020204020204" pitchFamily="34" charset="-122"/>
              </a:rPr>
              <a:t>，即默认属性。与之相反</a:t>
            </a:r>
            <a:r>
              <a:rPr lang="en-US" altLang="zh-CN" dirty="0" err="1">
                <a:latin typeface="微软雅黑" panose="020B0503020204020204" pitchFamily="34" charset="-122"/>
                <a:ea typeface="微软雅黑" panose="020B0503020204020204" pitchFamily="34" charset="-122"/>
              </a:rPr>
              <a:t>pthread_mutex_destroy</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为释放互斥锁，参数</a:t>
            </a:r>
            <a:r>
              <a:rPr lang="en-US" altLang="zh-CN" dirty="0">
                <a:latin typeface="微软雅黑" panose="020B0503020204020204" pitchFamily="34" charset="-122"/>
                <a:ea typeface="微软雅黑" panose="020B0503020204020204" pitchFamily="34" charset="-122"/>
              </a:rPr>
              <a:t>mutex</a:t>
            </a:r>
            <a:r>
              <a:rPr lang="zh-CN" altLang="zh-CN" dirty="0">
                <a:latin typeface="微软雅黑" panose="020B0503020204020204" pitchFamily="34" charset="-122"/>
                <a:ea typeface="微软雅黑" panose="020B0503020204020204" pitchFamily="34" charset="-122"/>
              </a:rPr>
              <a:t>用来指定互斥锁的标识符。只有当互斥锁处于未锁定状态，且后续也无任何线程企图锁定它时，将其摧毁才是安全的。</a:t>
            </a:r>
          </a:p>
        </p:txBody>
      </p:sp>
      <p:sp>
        <p:nvSpPr>
          <p:cNvPr id="8" name="矩形 7">
            <a:extLst>
              <a:ext uri="{FF2B5EF4-FFF2-40B4-BE49-F238E27FC236}">
                <a16:creationId xmlns:a16="http://schemas.microsoft.com/office/drawing/2014/main" id="{8B9E2573-8850-0E4E-8F7E-C63001B4E05A}"/>
              </a:ext>
            </a:extLst>
          </p:cNvPr>
          <p:cNvSpPr/>
          <p:nvPr/>
        </p:nvSpPr>
        <p:spPr>
          <a:xfrm>
            <a:off x="827585" y="5514779"/>
            <a:ext cx="6552728" cy="738664"/>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pthread_mutex_lock</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pthread_mutex_t</a:t>
            </a:r>
            <a:r>
              <a:rPr lang="en-US" altLang="zh-CN" sz="1400" kern="100" dirty="0">
                <a:solidFill>
                  <a:srgbClr val="000000"/>
                </a:solidFill>
                <a:latin typeface="Courier New" panose="02070309020205020404" pitchFamily="49" charset="0"/>
                <a:cs typeface="Times New Roman" panose="02020603050405020304" pitchFamily="18" charset="0"/>
              </a:rPr>
              <a:t> *mutex);</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pthread_mutex_unlock</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pthread_mutex_t</a:t>
            </a:r>
            <a:r>
              <a:rPr lang="en-US" altLang="zh-CN" sz="1400" kern="100" dirty="0">
                <a:solidFill>
                  <a:srgbClr val="000000"/>
                </a:solidFill>
                <a:latin typeface="Courier New" panose="02070309020205020404" pitchFamily="49" charset="0"/>
                <a:cs typeface="Times New Roman" panose="02020603050405020304" pitchFamily="18" charset="0"/>
              </a:rPr>
              <a:t> *mutex);</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375803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P spid="7" grpId="0"/>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互斥锁的使用</a:t>
            </a:r>
          </a:p>
        </p:txBody>
      </p:sp>
      <p:sp>
        <p:nvSpPr>
          <p:cNvPr id="6" name="矩形 5"/>
          <p:cNvSpPr/>
          <p:nvPr/>
        </p:nvSpPr>
        <p:spPr>
          <a:xfrm>
            <a:off x="0" y="1873250"/>
            <a:ext cx="9150350"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初始化之后，互斥锁处于未锁定状态，</a:t>
            </a:r>
            <a:r>
              <a:rPr lang="en-US" altLang="zh-CN" dirty="0" err="1">
                <a:latin typeface="微软雅黑" panose="020B0503020204020204" pitchFamily="34" charset="-122"/>
                <a:ea typeface="微软雅黑" panose="020B0503020204020204" pitchFamily="34" charset="-122"/>
              </a:rPr>
              <a:t>pthread_mutex_lock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为上锁处理，如果该锁资源处于持有状态，那么函数将直接导致线程阻塞。直到其他线程使用</a:t>
            </a:r>
            <a:r>
              <a:rPr lang="en-US" altLang="zh-CN" dirty="0" err="1">
                <a:latin typeface="微软雅黑" panose="020B0503020204020204" pitchFamily="34" charset="-122"/>
                <a:ea typeface="微软雅黑" panose="020B0503020204020204" pitchFamily="34" charset="-122"/>
              </a:rPr>
              <a:t>pthread_mutex_unlock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进行解锁，参数</a:t>
            </a:r>
            <a:r>
              <a:rPr lang="en-US" altLang="zh-CN" dirty="0">
                <a:latin typeface="微软雅黑" panose="020B0503020204020204" pitchFamily="34" charset="-122"/>
                <a:ea typeface="微软雅黑" panose="020B0503020204020204" pitchFamily="34" charset="-122"/>
              </a:rPr>
              <a:t>mutex</a:t>
            </a:r>
            <a:r>
              <a:rPr lang="zh-CN" altLang="zh-CN" dirty="0">
                <a:latin typeface="微软雅黑" panose="020B0503020204020204" pitchFamily="34" charset="-122"/>
                <a:ea typeface="微软雅黑" panose="020B0503020204020204" pitchFamily="34" charset="-122"/>
              </a:rPr>
              <a:t>为互斥锁的标识符。需要注意的是，不可对处于未锁定状态的互斥量进程解锁，或者解锁由其他线程锁定的互斥锁。</a:t>
            </a:r>
          </a:p>
        </p:txBody>
      </p:sp>
    </p:spTree>
    <p:extLst>
      <p:ext uri="{BB962C8B-B14F-4D97-AF65-F5344CB8AC3E}">
        <p14:creationId xmlns:p14="http://schemas.microsoft.com/office/powerpoint/2010/main" val="420204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互斥锁的使用</a:t>
            </a:r>
          </a:p>
        </p:txBody>
      </p:sp>
      <p:sp>
        <p:nvSpPr>
          <p:cNvPr id="6" name="矩形 5"/>
          <p:cNvSpPr/>
          <p:nvPr/>
        </p:nvSpPr>
        <p:spPr>
          <a:xfrm>
            <a:off x="0" y="1873250"/>
            <a:ext cx="9150350" cy="2122376"/>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需要注意的是，如果多线程同时对一个共享资源进行访问，其中一个线程采用了互斥锁的机制，其他线程则必须也遵循该规则，即使用互斥锁机制，如果有任何一个线程在访问共享资源的时候违背了规则，那么结果将会是不可预计的。</a:t>
            </a:r>
            <a:r>
              <a:rPr lang="en-US" altLang="zh-CN" dirty="0" err="1">
                <a:latin typeface="微软雅黑" panose="020B0503020204020204" pitchFamily="34" charset="-122"/>
                <a:ea typeface="微软雅黑" panose="020B0503020204020204" pitchFamily="34" charset="-122"/>
              </a:rPr>
              <a:t>Pthread</a:t>
            </a:r>
            <a:r>
              <a:rPr lang="en-US" altLang="zh-CN" dirty="0">
                <a:latin typeface="微软雅黑" panose="020B0503020204020204" pitchFamily="34" charset="-122"/>
                <a:ea typeface="微软雅黑" panose="020B0503020204020204" pitchFamily="34" charset="-122"/>
              </a:rPr>
              <a:t> API</a:t>
            </a:r>
            <a:r>
              <a:rPr lang="zh-CN" altLang="zh-CN" dirty="0">
                <a:latin typeface="微软雅黑" panose="020B0503020204020204" pitchFamily="34" charset="-122"/>
                <a:ea typeface="微软雅黑" panose="020B0503020204020204" pitchFamily="34" charset="-122"/>
              </a:rPr>
              <a:t>还提供了</a:t>
            </a:r>
            <a:r>
              <a:rPr lang="en-US" altLang="zh-CN" dirty="0" err="1">
                <a:latin typeface="微软雅黑" panose="020B0503020204020204" pitchFamily="34" charset="-122"/>
                <a:ea typeface="微软雅黑" panose="020B0503020204020204" pitchFamily="34" charset="-122"/>
              </a:rPr>
              <a:t>pthread_mutex_lock</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函数的两个版本：</a:t>
            </a:r>
            <a:r>
              <a:rPr lang="en-US" altLang="zh-CN" dirty="0" err="1">
                <a:latin typeface="微软雅黑" panose="020B0503020204020204" pitchFamily="34" charset="-122"/>
                <a:ea typeface="微软雅黑" panose="020B0503020204020204" pitchFamily="34" charset="-122"/>
              </a:rPr>
              <a:t>pthread_mutex_trylock</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pthread_mutex_timedlock</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id="{009C3DC2-FD8D-5C4F-8AE8-3E8330C79757}"/>
              </a:ext>
            </a:extLst>
          </p:cNvPr>
          <p:cNvSpPr/>
          <p:nvPr/>
        </p:nvSpPr>
        <p:spPr>
          <a:xfrm>
            <a:off x="827584" y="4014063"/>
            <a:ext cx="6984776" cy="1169551"/>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time.h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pthread_mutex_trylock</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pthread_mutex_t</a:t>
            </a:r>
            <a:r>
              <a:rPr lang="en-US" altLang="zh-CN" sz="1400" kern="100" dirty="0">
                <a:solidFill>
                  <a:srgbClr val="000000"/>
                </a:solidFill>
                <a:latin typeface="Courier New" panose="02070309020205020404" pitchFamily="49" charset="0"/>
                <a:cs typeface="Times New Roman" panose="02020603050405020304" pitchFamily="18" charset="0"/>
              </a:rPr>
              <a:t> *mutex);</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pthread_mutex_timedlock</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pthread_mutex_t</a:t>
            </a:r>
            <a:r>
              <a:rPr lang="en-US" altLang="zh-CN" sz="1400" kern="100" dirty="0">
                <a:solidFill>
                  <a:srgbClr val="000000"/>
                </a:solidFill>
                <a:latin typeface="Courier New" panose="02070309020205020404" pitchFamily="49" charset="0"/>
                <a:cs typeface="Times New Roman" panose="02020603050405020304" pitchFamily="18" charset="0"/>
              </a:rPr>
              <a:t> *restrict mutex,</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const struct </a:t>
            </a:r>
            <a:r>
              <a:rPr lang="en-US" altLang="zh-CN" sz="1400" kern="100" dirty="0" err="1">
                <a:solidFill>
                  <a:srgbClr val="000000"/>
                </a:solidFill>
                <a:latin typeface="Courier New" panose="02070309020205020404" pitchFamily="49" charset="0"/>
                <a:cs typeface="Times New Roman" panose="02020603050405020304" pitchFamily="18" charset="0"/>
              </a:rPr>
              <a:t>timespec</a:t>
            </a:r>
            <a:r>
              <a:rPr lang="en-US" altLang="zh-CN" sz="1400" kern="100" dirty="0">
                <a:solidFill>
                  <a:srgbClr val="000000"/>
                </a:solidFill>
                <a:latin typeface="Courier New" panose="02070309020205020404" pitchFamily="49" charset="0"/>
                <a:cs typeface="Times New Roman" panose="02020603050405020304" pitchFamily="18" charset="0"/>
              </a:rPr>
              <a:t> *restrict </a:t>
            </a:r>
            <a:r>
              <a:rPr lang="en-US" altLang="zh-CN" sz="1400" kern="100" dirty="0" err="1">
                <a:solidFill>
                  <a:srgbClr val="000000"/>
                </a:solidFill>
                <a:latin typeface="Courier New" panose="02070309020205020404" pitchFamily="49" charset="0"/>
                <a:cs typeface="Times New Roman" panose="02020603050405020304" pitchFamily="18" charset="0"/>
              </a:rPr>
              <a:t>abs_timeout</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195390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互斥锁的使用</a:t>
            </a:r>
          </a:p>
        </p:txBody>
      </p:sp>
      <p:sp>
        <p:nvSpPr>
          <p:cNvPr id="6" name="矩形 5"/>
          <p:cNvSpPr/>
          <p:nvPr/>
        </p:nvSpPr>
        <p:spPr>
          <a:xfrm>
            <a:off x="0" y="1873250"/>
            <a:ext cx="9144000" cy="467801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如果互斥锁被持有（占用），对其执行函数</a:t>
            </a:r>
            <a:r>
              <a:rPr lang="en-US" altLang="zh-CN" dirty="0" err="1">
                <a:latin typeface="微软雅黑" panose="020B0503020204020204" pitchFamily="34" charset="-122"/>
                <a:ea typeface="微软雅黑" panose="020B0503020204020204" pitchFamily="34" charset="-122"/>
              </a:rPr>
              <a:t>pthread_mutex_trylock</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会失败并返回错误码</a:t>
            </a:r>
            <a:r>
              <a:rPr lang="en-US" altLang="zh-CN" dirty="0">
                <a:latin typeface="微软雅黑" panose="020B0503020204020204" pitchFamily="34" charset="-122"/>
                <a:ea typeface="微软雅黑" panose="020B0503020204020204" pitchFamily="34" charset="-122"/>
              </a:rPr>
              <a:t>EBUSY</a:t>
            </a:r>
            <a:r>
              <a:rPr lang="zh-CN" altLang="zh-CN" dirty="0">
                <a:latin typeface="微软雅黑" panose="020B0503020204020204" pitchFamily="34" charset="-122"/>
                <a:ea typeface="微软雅黑" panose="020B0503020204020204" pitchFamily="34" charset="-122"/>
              </a:rPr>
              <a:t>而不会执行睡眠等待，除此之外与</a:t>
            </a:r>
            <a:r>
              <a:rPr lang="en-US" altLang="zh-CN" dirty="0" err="1">
                <a:latin typeface="微软雅黑" panose="020B0503020204020204" pitchFamily="34" charset="-122"/>
                <a:ea typeface="微软雅黑" panose="020B0503020204020204" pitchFamily="34" charset="-122"/>
              </a:rPr>
              <a:t>pthread_mutex_lock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一致。函数</a:t>
            </a:r>
            <a:r>
              <a:rPr lang="en-US" altLang="zh-CN" dirty="0" err="1">
                <a:latin typeface="微软雅黑" panose="020B0503020204020204" pitchFamily="34" charset="-122"/>
                <a:ea typeface="微软雅黑" panose="020B0503020204020204" pitchFamily="34" charset="-122"/>
              </a:rPr>
              <a:t>pthread_mutex_timedlock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可以指定一个附加的参数</a:t>
            </a:r>
            <a:r>
              <a:rPr lang="en-US" altLang="zh-CN" dirty="0" err="1">
                <a:latin typeface="微软雅黑" panose="020B0503020204020204" pitchFamily="34" charset="-122"/>
                <a:ea typeface="微软雅黑" panose="020B0503020204020204" pitchFamily="34" charset="-122"/>
              </a:rPr>
              <a:t>abs_timeout</a:t>
            </a:r>
            <a:r>
              <a:rPr lang="zh-CN" altLang="zh-CN" dirty="0">
                <a:latin typeface="微软雅黑" panose="020B0503020204020204" pitchFamily="34" charset="-122"/>
                <a:ea typeface="微软雅黑" panose="020B0503020204020204" pitchFamily="34" charset="-122"/>
              </a:rPr>
              <a:t>，用以设置线程等待的时间期限。如果该线程等待的期限时间已到，然而互斥锁仍然处于被持有状态，那么</a:t>
            </a:r>
            <a:r>
              <a:rPr lang="en-US" altLang="zh-CN" dirty="0" err="1">
                <a:latin typeface="微软雅黑" panose="020B0503020204020204" pitchFamily="34" charset="-122"/>
                <a:ea typeface="微软雅黑" panose="020B0503020204020204" pitchFamily="34" charset="-122"/>
              </a:rPr>
              <a:t>pthread_mutex_timedlock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返回错误码</a:t>
            </a:r>
            <a:r>
              <a:rPr lang="en-US" altLang="zh-CN" dirty="0">
                <a:latin typeface="微软雅黑" panose="020B0503020204020204" pitchFamily="34" charset="-122"/>
                <a:ea typeface="微软雅黑" panose="020B0503020204020204" pitchFamily="34" charset="-122"/>
              </a:rPr>
              <a:t>ETIMEDOUT</a:t>
            </a:r>
            <a:r>
              <a:rPr lang="zh-CN" altLang="zh-CN" dirty="0">
                <a:latin typeface="微软雅黑" panose="020B0503020204020204" pitchFamily="34" charset="-122"/>
                <a:ea typeface="微软雅黑" panose="020B0503020204020204" pitchFamily="34" charset="-122"/>
              </a:rPr>
              <a:t>。除此之外，其功能与</a:t>
            </a:r>
            <a:r>
              <a:rPr lang="en-US" altLang="zh-CN" dirty="0" err="1">
                <a:latin typeface="微软雅黑" panose="020B0503020204020204" pitchFamily="34" charset="-122"/>
                <a:ea typeface="微软雅黑" panose="020B0503020204020204" pitchFamily="34" charset="-122"/>
              </a:rPr>
              <a:t>pthread_mutex_lock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一致。</a:t>
            </a: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pthread_mutex_trylock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pthread_mutex_timedlock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使用的频率相对于</a:t>
            </a:r>
            <a:r>
              <a:rPr lang="en-US" altLang="zh-CN" dirty="0" err="1">
                <a:latin typeface="微软雅黑" panose="020B0503020204020204" pitchFamily="34" charset="-122"/>
                <a:ea typeface="微软雅黑" panose="020B0503020204020204" pitchFamily="34" charset="-122"/>
              </a:rPr>
              <a:t>pthread_mutex_lock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要少。在大多数程序中，线程对互斥锁的持有时间应尽可能短，以避免其他线程等待时间太久，保证其他线程可以尽快获得互斥锁。如果某一线程使用</a:t>
            </a:r>
            <a:r>
              <a:rPr lang="en-US" altLang="zh-CN" dirty="0" err="1">
                <a:latin typeface="微软雅黑" panose="020B0503020204020204" pitchFamily="34" charset="-122"/>
                <a:ea typeface="微软雅黑" panose="020B0503020204020204" pitchFamily="34" charset="-122"/>
              </a:rPr>
              <a:t>pthread_mutex_trylock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周期性的轮询是否可以占有互斥锁，则增加了系统消耗。</a:t>
            </a:r>
          </a:p>
        </p:txBody>
      </p:sp>
    </p:spTree>
    <p:extLst>
      <p:ext uri="{BB962C8B-B14F-4D97-AF65-F5344CB8AC3E}">
        <p14:creationId xmlns:p14="http://schemas.microsoft.com/office/powerpoint/2010/main" val="129600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互斥锁的死锁</a:t>
            </a:r>
          </a:p>
        </p:txBody>
      </p:sp>
      <p:sp>
        <p:nvSpPr>
          <p:cNvPr id="6" name="矩形 5"/>
          <p:cNvSpPr/>
          <p:nvPr/>
        </p:nvSpPr>
        <p:spPr>
          <a:xfrm>
            <a:off x="0" y="1873250"/>
            <a:ext cx="9150350" cy="343299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互斥锁在默认属性的情况下使用，一般需要关注死锁的情况。所谓死锁，即互斥锁无法解除同时也无法加持，导致程序可能会无限阻塞的情况。有时，一个线程可能会同时访问多个不同的共享资源，而每个共享资源都需要有不同互斥锁管理。那么程序编写在不经意间极容易造成死锁的情况。造成死锁的原因有很多，本节将通过一些举例展示死锁的情况。</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）在互斥锁默认属性的情况下，在同一个线程中不允许对同一互斥锁连续进行加锁操作，因为之前锁处于未解除状态，如果再次对同一个互斥锁进行加锁，那么必然会导致程序无限阻塞等待。</a:t>
            </a:r>
          </a:p>
        </p:txBody>
      </p:sp>
    </p:spTree>
    <p:extLst>
      <p:ext uri="{BB962C8B-B14F-4D97-AF65-F5344CB8AC3E}">
        <p14:creationId xmlns:p14="http://schemas.microsoft.com/office/powerpoint/2010/main" val="16345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互斥锁的死锁</a:t>
            </a:r>
          </a:p>
        </p:txBody>
      </p:sp>
      <p:sp>
        <p:nvSpPr>
          <p:cNvPr id="6" name="矩形 5"/>
          <p:cNvSpPr/>
          <p:nvPr/>
        </p:nvSpPr>
        <p:spPr>
          <a:xfrm>
            <a:off x="0" y="1873250"/>
            <a:ext cx="9150350"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）多个线程对多个互斥锁交叉使用，每一个线程都试图对其他线程所持有的互斥锁进行加锁。如图所示</a:t>
            </a:r>
            <a:r>
              <a:rPr lang="zh-CN" altLang="en-US" dirty="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情况，线程分别持有了对方需要的锁资源，并相互影响，可能会导致程序无限阻塞，就会造成死锁。</a:t>
            </a:r>
          </a:p>
        </p:txBody>
      </p:sp>
      <p:pic>
        <p:nvPicPr>
          <p:cNvPr id="5" name="图片 4">
            <a:extLst>
              <a:ext uri="{FF2B5EF4-FFF2-40B4-BE49-F238E27FC236}">
                <a16:creationId xmlns:a16="http://schemas.microsoft.com/office/drawing/2014/main" id="{D72D6D82-2560-374A-A41F-C05C16E0D250}"/>
              </a:ext>
            </a:extLst>
          </p:cNvPr>
          <p:cNvPicPr/>
          <p:nvPr/>
        </p:nvPicPr>
        <p:blipFill>
          <a:blip r:embed="rId2" cstate="print"/>
          <a:stretch>
            <a:fillRect/>
          </a:stretch>
        </p:blipFill>
        <p:spPr>
          <a:xfrm>
            <a:off x="2592070" y="3164629"/>
            <a:ext cx="3959860" cy="1516380"/>
          </a:xfrm>
          <a:prstGeom prst="rect">
            <a:avLst/>
          </a:prstGeom>
        </p:spPr>
      </p:pic>
      <p:sp>
        <p:nvSpPr>
          <p:cNvPr id="7" name="矩形 6">
            <a:extLst>
              <a:ext uri="{FF2B5EF4-FFF2-40B4-BE49-F238E27FC236}">
                <a16:creationId xmlns:a16="http://schemas.microsoft.com/office/drawing/2014/main" id="{F60F6E4E-04CE-F24D-BC44-AFEB8F523FD4}"/>
              </a:ext>
            </a:extLst>
          </p:cNvPr>
          <p:cNvSpPr/>
          <p:nvPr/>
        </p:nvSpPr>
        <p:spPr>
          <a:xfrm>
            <a:off x="0" y="4653136"/>
            <a:ext cx="915035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同时需要注意的是在一个线程中操作多个互斥锁时，加锁与解锁的顺序一定是相反的，否则也会导致错误。例如上述示例，如果线程先加锁</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，后加锁</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，之后一定要先解锁</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，再解锁</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5514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互斥锁的死锁</a:t>
            </a:r>
          </a:p>
        </p:txBody>
      </p:sp>
      <p:sp>
        <p:nvSpPr>
          <p:cNvPr id="6" name="矩形 5"/>
          <p:cNvSpPr/>
          <p:nvPr/>
        </p:nvSpPr>
        <p:spPr>
          <a:xfrm>
            <a:off x="0" y="1873250"/>
            <a:ext cx="9150350" cy="343151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）一个持有互斥锁的线程被其他线程取消，其他线程将无法获得该锁，则会造成死锁。 </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为了规避这类问题，线程可以设置一个或多个清理函数，当线程遭取消时会自动运行这些函数。在线程终止前可执行诸如修改全局变量</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解锁等操作。每一个线程都有一个清理函数栈。当线程遭取消时，会沿该栈自顶向下依次执行清理函数。当执行完所有的清理函数后，线程终止。</a:t>
            </a:r>
            <a:r>
              <a:rPr lang="en-US" altLang="zh-CN" dirty="0" err="1">
                <a:latin typeface="微软雅黑" panose="020B0503020204020204" pitchFamily="34" charset="-122"/>
                <a:ea typeface="微软雅黑" panose="020B0503020204020204" pitchFamily="34" charset="-122"/>
              </a:rPr>
              <a:t>pthread_cleanup_push</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pthread_cleanup_pop</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分别负责向调用线程的清理函数栈添加和移除清理函数。</a:t>
            </a:r>
          </a:p>
        </p:txBody>
      </p:sp>
      <p:sp>
        <p:nvSpPr>
          <p:cNvPr id="2" name="矩形 1">
            <a:extLst>
              <a:ext uri="{FF2B5EF4-FFF2-40B4-BE49-F238E27FC236}">
                <a16:creationId xmlns:a16="http://schemas.microsoft.com/office/drawing/2014/main" id="{E6891D98-8F3B-CB4D-B4D4-72E2DE77F9F9}"/>
              </a:ext>
            </a:extLst>
          </p:cNvPr>
          <p:cNvSpPr/>
          <p:nvPr/>
        </p:nvSpPr>
        <p:spPr>
          <a:xfrm>
            <a:off x="827584" y="5283205"/>
            <a:ext cx="6048672" cy="954107"/>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void </a:t>
            </a:r>
            <a:r>
              <a:rPr lang="en-US" altLang="zh-CN" sz="1400" kern="100" dirty="0" err="1">
                <a:solidFill>
                  <a:srgbClr val="000000"/>
                </a:solidFill>
                <a:latin typeface="Courier New" panose="02070309020205020404" pitchFamily="49" charset="0"/>
                <a:cs typeface="Times New Roman" panose="02020603050405020304" pitchFamily="18" charset="0"/>
              </a:rPr>
              <a:t>pthread_cleanup_push</a:t>
            </a:r>
            <a:r>
              <a:rPr lang="en-US" altLang="zh-CN" sz="1400" kern="100" dirty="0">
                <a:solidFill>
                  <a:srgbClr val="000000"/>
                </a:solidFill>
                <a:latin typeface="Courier New" panose="02070309020205020404" pitchFamily="49" charset="0"/>
                <a:cs typeface="Times New Roman" panose="02020603050405020304" pitchFamily="18" charset="0"/>
              </a:rPr>
              <a:t>(void (*routine)(void *),</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void *</a:t>
            </a:r>
            <a:r>
              <a:rPr lang="en-US" altLang="zh-CN" sz="1400" kern="100" dirty="0" err="1">
                <a:solidFill>
                  <a:srgbClr val="000000"/>
                </a:solidFill>
                <a:latin typeface="Courier New" panose="02070309020205020404" pitchFamily="49" charset="0"/>
                <a:cs typeface="Times New Roman" panose="02020603050405020304" pitchFamily="18" charset="0"/>
              </a:rPr>
              <a:t>arg</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void </a:t>
            </a:r>
            <a:r>
              <a:rPr lang="en-US" altLang="zh-CN" sz="1400" kern="100" dirty="0" err="1">
                <a:solidFill>
                  <a:srgbClr val="000000"/>
                </a:solidFill>
                <a:latin typeface="Courier New" panose="02070309020205020404" pitchFamily="49" charset="0"/>
                <a:cs typeface="Times New Roman" panose="02020603050405020304" pitchFamily="18" charset="0"/>
              </a:rPr>
              <a:t>pthread_cleanup_pop</a:t>
            </a:r>
            <a:r>
              <a:rPr lang="en-US" altLang="zh-CN" sz="1400" kern="100" dirty="0">
                <a:solidFill>
                  <a:srgbClr val="000000"/>
                </a:solidFill>
                <a:latin typeface="Courier New" panose="02070309020205020404" pitchFamily="49" charset="0"/>
                <a:cs typeface="Times New Roman" panose="02020603050405020304" pitchFamily="18" charset="0"/>
              </a:rPr>
              <a:t>(int execute);</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267220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互斥锁的死锁</a:t>
            </a:r>
          </a:p>
        </p:txBody>
      </p:sp>
      <p:sp>
        <p:nvSpPr>
          <p:cNvPr id="6" name="矩形 5"/>
          <p:cNvSpPr/>
          <p:nvPr/>
        </p:nvSpPr>
        <p:spPr>
          <a:xfrm>
            <a:off x="0" y="1873250"/>
            <a:ext cx="9150350" cy="384701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执行</a:t>
            </a:r>
            <a:r>
              <a:rPr lang="en-US" altLang="zh-CN" dirty="0" err="1">
                <a:latin typeface="微软雅黑" panose="020B0503020204020204" pitchFamily="34" charset="-122"/>
                <a:ea typeface="微软雅黑" panose="020B0503020204020204" pitchFamily="34" charset="-122"/>
              </a:rPr>
              <a:t>pthread_cleanup_push</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会将参数</a:t>
            </a:r>
            <a:r>
              <a:rPr lang="en-US" altLang="zh-CN" dirty="0">
                <a:latin typeface="微软雅黑" panose="020B0503020204020204" pitchFamily="34" charset="-122"/>
                <a:ea typeface="微软雅黑" panose="020B0503020204020204" pitchFamily="34" charset="-122"/>
              </a:rPr>
              <a:t>routine</a:t>
            </a:r>
            <a:r>
              <a:rPr lang="zh-CN" altLang="zh-CN" dirty="0">
                <a:latin typeface="微软雅黑" panose="020B0503020204020204" pitchFamily="34" charset="-122"/>
                <a:ea typeface="微软雅黑" panose="020B0503020204020204" pitchFamily="34" charset="-122"/>
              </a:rPr>
              <a:t>所含的函数地址添加到调用线程的清理函数栈顶。</a:t>
            </a:r>
            <a:r>
              <a:rPr lang="en-US" altLang="zh-CN" dirty="0" err="1">
                <a:latin typeface="微软雅黑" panose="020B0503020204020204" pitchFamily="34" charset="-122"/>
                <a:ea typeface="微软雅黑" panose="020B0503020204020204" pitchFamily="34" charset="-122"/>
              </a:rPr>
              <a:t>arg</a:t>
            </a:r>
            <a:r>
              <a:rPr lang="zh-CN" altLang="zh-CN" dirty="0">
                <a:latin typeface="微软雅黑" panose="020B0503020204020204" pitchFamily="34" charset="-122"/>
                <a:ea typeface="微软雅黑" panose="020B0503020204020204" pitchFamily="34" charset="-122"/>
              </a:rPr>
              <a:t>作为调用函数的参数，传递给</a:t>
            </a:r>
            <a:r>
              <a:rPr lang="en-US" altLang="zh-CN" dirty="0">
                <a:latin typeface="微软雅黑" panose="020B0503020204020204" pitchFamily="34" charset="-122"/>
                <a:ea typeface="微软雅黑" panose="020B0503020204020204" pitchFamily="34" charset="-122"/>
              </a:rPr>
              <a:t>routine</a:t>
            </a:r>
            <a:r>
              <a:rPr lang="zh-CN"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pthread_cleanup_pop</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与</a:t>
            </a:r>
            <a:r>
              <a:rPr lang="en-US" altLang="zh-CN" dirty="0" err="1">
                <a:latin typeface="微软雅黑" panose="020B0503020204020204" pitchFamily="34" charset="-122"/>
                <a:ea typeface="微软雅黑" panose="020B0503020204020204" pitchFamily="34" charset="-122"/>
              </a:rPr>
              <a:t>pthread_cleanup_push</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必须成对出现在同一函数中。</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当线程执行以下操作时，会自动调用清理函数，分别是线程调用</a:t>
            </a:r>
            <a:r>
              <a:rPr lang="en-US" altLang="zh-CN" dirty="0" err="1">
                <a:latin typeface="微软雅黑" panose="020B0503020204020204" pitchFamily="34" charset="-122"/>
                <a:ea typeface="微软雅黑" panose="020B0503020204020204" pitchFamily="34" charset="-122"/>
              </a:rPr>
              <a:t>pthread_exit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、线程被</a:t>
            </a:r>
            <a:r>
              <a:rPr lang="en-US" altLang="zh-CN" dirty="0" err="1">
                <a:latin typeface="微软雅黑" panose="020B0503020204020204" pitchFamily="34" charset="-122"/>
                <a:ea typeface="微软雅黑" panose="020B0503020204020204" pitchFamily="34" charset="-122"/>
              </a:rPr>
              <a:t>pthread_cancel</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取消、线程调用</a:t>
            </a:r>
            <a:r>
              <a:rPr lang="en-US" altLang="zh-CN" dirty="0" err="1">
                <a:latin typeface="微软雅黑" panose="020B0503020204020204" pitchFamily="34" charset="-122"/>
                <a:ea typeface="微软雅黑" panose="020B0503020204020204" pitchFamily="34" charset="-122"/>
              </a:rPr>
              <a:t>pthread_cleanup_pop</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且参数</a:t>
            </a:r>
            <a:r>
              <a:rPr lang="en-US" altLang="zh-CN" dirty="0">
                <a:latin typeface="微软雅黑" panose="020B0503020204020204" pitchFamily="34" charset="-122"/>
                <a:ea typeface="微软雅黑" panose="020B0503020204020204" pitchFamily="34" charset="-122"/>
              </a:rPr>
              <a:t>execute</a:t>
            </a:r>
            <a:r>
              <a:rPr lang="zh-CN" altLang="zh-CN" dirty="0">
                <a:latin typeface="微软雅黑" panose="020B0503020204020204" pitchFamily="34" charset="-122"/>
                <a:ea typeface="微软雅黑" panose="020B0503020204020204" pitchFamily="34" charset="-122"/>
              </a:rPr>
              <a:t>为非零。而本节所讨论的正是线程被取消的情况，而将清除函数的功能设置为解除互斥锁，从而避免一旦线程在持有互斥锁时，被意外取消之后，会自动调用清除函数将</a:t>
            </a:r>
            <a:r>
              <a:rPr lang="zh-CN" altLang="en-US" dirty="0">
                <a:latin typeface="微软雅黑" panose="020B0503020204020204" pitchFamily="34" charset="-122"/>
                <a:ea typeface="微软雅黑" panose="020B0503020204020204" pitchFamily="34" charset="-122"/>
              </a:rPr>
              <a:t>互斥</a:t>
            </a:r>
            <a:r>
              <a:rPr lang="zh-CN" altLang="zh-CN" dirty="0">
                <a:latin typeface="微软雅黑" panose="020B0503020204020204" pitchFamily="34" charset="-122"/>
                <a:ea typeface="微软雅黑" panose="020B0503020204020204" pitchFamily="34" charset="-122"/>
              </a:rPr>
              <a:t>锁解除，这样其他线程就不会陷入无限期等待状态。 </a:t>
            </a:r>
          </a:p>
        </p:txBody>
      </p:sp>
    </p:spTree>
    <p:extLst>
      <p:ext uri="{BB962C8B-B14F-4D97-AF65-F5344CB8AC3E}">
        <p14:creationId xmlns:p14="http://schemas.microsoft.com/office/powerpoint/2010/main" val="197937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4.2.4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互斥锁的属性</a:t>
            </a:r>
          </a:p>
        </p:txBody>
      </p:sp>
      <p:sp>
        <p:nvSpPr>
          <p:cNvPr id="6" name="矩形 5"/>
          <p:cNvSpPr/>
          <p:nvPr/>
        </p:nvSpPr>
        <p:spPr>
          <a:xfrm>
            <a:off x="0" y="1873250"/>
            <a:ext cx="9150350"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4.2.3</a:t>
            </a:r>
            <a:r>
              <a:rPr lang="zh-CN" altLang="zh-CN" dirty="0">
                <a:latin typeface="微软雅黑" panose="020B0503020204020204" pitchFamily="34" charset="-122"/>
                <a:ea typeface="微软雅黑" panose="020B0503020204020204" pitchFamily="34" charset="-122"/>
              </a:rPr>
              <a:t>节中，初始化互斥锁</a:t>
            </a:r>
            <a:r>
              <a:rPr lang="en-US" altLang="zh-CN" dirty="0" err="1">
                <a:latin typeface="微软雅黑" panose="020B0503020204020204" pitchFamily="34" charset="-122"/>
                <a:ea typeface="微软雅黑" panose="020B0503020204020204" pitchFamily="34" charset="-122"/>
              </a:rPr>
              <a:t>pthread_mutex_init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中参数</a:t>
            </a:r>
            <a:r>
              <a:rPr lang="en-US" altLang="zh-CN" dirty="0" err="1">
                <a:latin typeface="微软雅黑" panose="020B0503020204020204" pitchFamily="34" charset="-122"/>
                <a:ea typeface="微软雅黑" panose="020B0503020204020204" pitchFamily="34" charset="-122"/>
              </a:rPr>
              <a:t>attr</a:t>
            </a:r>
            <a:r>
              <a:rPr lang="zh-CN" altLang="zh-CN" dirty="0">
                <a:latin typeface="微软雅黑" panose="020B0503020204020204" pitchFamily="34" charset="-122"/>
                <a:ea typeface="微软雅黑" panose="020B0503020204020204" pitchFamily="34" charset="-122"/>
              </a:rPr>
              <a:t>为指定互斥锁的属性，而一般默认传参为</a:t>
            </a:r>
            <a:r>
              <a:rPr lang="en-US" altLang="zh-CN" dirty="0">
                <a:latin typeface="微软雅黑" panose="020B0503020204020204" pitchFamily="34" charset="-122"/>
                <a:ea typeface="微软雅黑" panose="020B0503020204020204" pitchFamily="34" charset="-122"/>
              </a:rPr>
              <a:t>NULL</a:t>
            </a:r>
            <a:r>
              <a:rPr lang="zh-CN" altLang="zh-CN" dirty="0">
                <a:latin typeface="微软雅黑" panose="020B0503020204020204" pitchFamily="34" charset="-122"/>
                <a:ea typeface="微软雅黑" panose="020B0503020204020204" pitchFamily="34" charset="-122"/>
              </a:rPr>
              <a:t>，表示执行该互斥锁的默认属性。本小节将单独讨论互斥锁的属性。</a:t>
            </a:r>
          </a:p>
        </p:txBody>
      </p:sp>
      <p:sp>
        <p:nvSpPr>
          <p:cNvPr id="2" name="矩形 1">
            <a:extLst>
              <a:ext uri="{FF2B5EF4-FFF2-40B4-BE49-F238E27FC236}">
                <a16:creationId xmlns:a16="http://schemas.microsoft.com/office/drawing/2014/main" id="{38F09082-4D57-6E40-B7D0-FBB16EC93393}"/>
              </a:ext>
            </a:extLst>
          </p:cNvPr>
          <p:cNvSpPr/>
          <p:nvPr/>
        </p:nvSpPr>
        <p:spPr>
          <a:xfrm>
            <a:off x="825382" y="3164629"/>
            <a:ext cx="6626937" cy="738664"/>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pthread_mutexattr_destroy</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pthread_mutexattr_t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attr</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pthread_mutexattr_init</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pthread_mutexattr_t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attr</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7" name="矩形 6">
            <a:extLst>
              <a:ext uri="{FF2B5EF4-FFF2-40B4-BE49-F238E27FC236}">
                <a16:creationId xmlns:a16="http://schemas.microsoft.com/office/drawing/2014/main" id="{4CCB549A-12DB-4345-8512-13DCDDF92EC7}"/>
              </a:ext>
            </a:extLst>
          </p:cNvPr>
          <p:cNvSpPr/>
          <p:nvPr/>
        </p:nvSpPr>
        <p:spPr>
          <a:xfrm>
            <a:off x="-6350" y="3903293"/>
            <a:ext cx="9150350"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pthread_mutexattr_init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为初始化互斥锁属性，一般采用默认的方式传参。</a:t>
            </a:r>
            <a:r>
              <a:rPr lang="en-US" altLang="zh-CN" dirty="0" err="1">
                <a:latin typeface="微软雅黑" panose="020B0503020204020204" pitchFamily="34" charset="-122"/>
                <a:ea typeface="微软雅黑" panose="020B0503020204020204" pitchFamily="34" charset="-122"/>
              </a:rPr>
              <a:t>pthread_mutexattr_destroy</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摧毁互斥锁属性。</a:t>
            </a:r>
          </a:p>
        </p:txBody>
      </p:sp>
      <p:sp>
        <p:nvSpPr>
          <p:cNvPr id="5" name="矩形 4">
            <a:extLst>
              <a:ext uri="{FF2B5EF4-FFF2-40B4-BE49-F238E27FC236}">
                <a16:creationId xmlns:a16="http://schemas.microsoft.com/office/drawing/2014/main" id="{1A685B0E-1E9A-844D-A290-077AA4229D4A}"/>
              </a:ext>
            </a:extLst>
          </p:cNvPr>
          <p:cNvSpPr/>
          <p:nvPr/>
        </p:nvSpPr>
        <p:spPr>
          <a:xfrm>
            <a:off x="825381" y="4779174"/>
            <a:ext cx="7203003" cy="1169551"/>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a:t>
            </a:r>
            <a:r>
              <a:rPr lang="zh-CN" altLang="en-US"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pthread_mutexattr_getpshared</a:t>
            </a:r>
            <a:r>
              <a:rPr lang="en-US" altLang="zh-CN" sz="1400" kern="100" dirty="0">
                <a:solidFill>
                  <a:srgbClr val="000000"/>
                </a:solidFill>
                <a:latin typeface="Courier New" panose="02070309020205020404" pitchFamily="49" charset="0"/>
                <a:cs typeface="Times New Roman" panose="02020603050405020304" pitchFamily="18" charset="0"/>
              </a:rPr>
              <a:t>(const </a:t>
            </a:r>
            <a:r>
              <a:rPr lang="en-US" altLang="zh-CN" sz="1400" kern="100" dirty="0" err="1">
                <a:solidFill>
                  <a:srgbClr val="000000"/>
                </a:solidFill>
                <a:latin typeface="Courier New" panose="02070309020205020404" pitchFamily="49" charset="0"/>
                <a:cs typeface="Times New Roman" panose="02020603050405020304" pitchFamily="18" charset="0"/>
              </a:rPr>
              <a:t>pthread_mutexattr_t</a:t>
            </a:r>
            <a:r>
              <a:rPr lang="en-US" altLang="zh-CN" sz="1400" kern="100" dirty="0">
                <a:solidFill>
                  <a:srgbClr val="000000"/>
                </a:solidFill>
                <a:latin typeface="Courier New" panose="02070309020205020404" pitchFamily="49" charset="0"/>
                <a:cs typeface="Times New Roman" panose="02020603050405020304" pitchFamily="18" charset="0"/>
              </a:rPr>
              <a:t> *</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restrict </a:t>
            </a:r>
            <a:r>
              <a:rPr lang="en-US" altLang="zh-CN" sz="1400" kern="100" dirty="0" err="1">
                <a:solidFill>
                  <a:srgbClr val="000000"/>
                </a:solidFill>
                <a:latin typeface="Courier New" panose="02070309020205020404" pitchFamily="49" charset="0"/>
                <a:cs typeface="Times New Roman" panose="02020603050405020304" pitchFamily="18" charset="0"/>
              </a:rPr>
              <a:t>attr</a:t>
            </a:r>
            <a:r>
              <a:rPr lang="en-US" altLang="zh-CN" sz="1400" kern="100" dirty="0">
                <a:solidFill>
                  <a:srgbClr val="000000"/>
                </a:solidFill>
                <a:latin typeface="Courier New" panose="02070309020205020404" pitchFamily="49" charset="0"/>
                <a:cs typeface="Times New Roman" panose="02020603050405020304" pitchFamily="18" charset="0"/>
              </a:rPr>
              <a:t>, int *restrict </a:t>
            </a:r>
            <a:r>
              <a:rPr lang="en-US" altLang="zh-CN" sz="1400" kern="100" dirty="0" err="1">
                <a:solidFill>
                  <a:srgbClr val="000000"/>
                </a:solidFill>
                <a:latin typeface="Courier New" panose="02070309020205020404" pitchFamily="49" charset="0"/>
                <a:cs typeface="Times New Roman" panose="02020603050405020304" pitchFamily="18" charset="0"/>
              </a:rPr>
              <a:t>pshared</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pthread_mutexattr_setpshared</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pthread_mutexattr_t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attr</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int </a:t>
            </a:r>
            <a:r>
              <a:rPr lang="en-US" altLang="zh-CN" sz="1400" kern="100" dirty="0" err="1">
                <a:solidFill>
                  <a:srgbClr val="000000"/>
                </a:solidFill>
                <a:latin typeface="Courier New" panose="02070309020205020404" pitchFamily="49" charset="0"/>
                <a:cs typeface="Times New Roman" panose="02020603050405020304" pitchFamily="18" charset="0"/>
              </a:rPr>
              <a:t>pshared</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29441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P spid="7" grpId="0"/>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4.2.4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互斥锁的属性</a:t>
            </a:r>
          </a:p>
        </p:txBody>
      </p:sp>
      <p:sp>
        <p:nvSpPr>
          <p:cNvPr id="6" name="矩形 5"/>
          <p:cNvSpPr/>
          <p:nvPr/>
        </p:nvSpPr>
        <p:spPr>
          <a:xfrm>
            <a:off x="0" y="1873250"/>
            <a:ext cx="9150350" cy="253640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pthread_mutexattr_getpshared</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pthread_mutexattr_setpshared</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的功能分别为获得互斥锁的属性、设置互斥锁的属性。</a:t>
            </a:r>
            <a:r>
              <a:rPr lang="zh-CN" altLang="en-US" dirty="0">
                <a:latin typeface="微软雅黑" panose="020B0503020204020204" pitchFamily="34" charset="-122"/>
                <a:ea typeface="微软雅黑" panose="020B0503020204020204" pitchFamily="34" charset="-122"/>
              </a:rPr>
              <a:t>参数</a:t>
            </a:r>
            <a:r>
              <a:rPr lang="en-US" altLang="zh-CN" dirty="0" err="1">
                <a:latin typeface="微软雅黑" panose="020B0503020204020204" pitchFamily="34" charset="-122"/>
                <a:ea typeface="微软雅黑" panose="020B0503020204020204" pitchFamily="34" charset="-122"/>
              </a:rPr>
              <a:t>attr</a:t>
            </a:r>
            <a:r>
              <a:rPr lang="zh-CN" altLang="zh-CN" dirty="0">
                <a:latin typeface="微软雅黑" panose="020B0503020204020204" pitchFamily="34" charset="-122"/>
                <a:ea typeface="微软雅黑" panose="020B0503020204020204" pitchFamily="34" charset="-122"/>
              </a:rPr>
              <a:t>表示互斥锁的属性，参数</a:t>
            </a:r>
            <a:r>
              <a:rPr lang="en-US" altLang="zh-CN" dirty="0" err="1">
                <a:latin typeface="微软雅黑" panose="020B0503020204020204" pitchFamily="34" charset="-122"/>
                <a:ea typeface="微软雅黑" panose="020B0503020204020204" pitchFamily="34" charset="-122"/>
              </a:rPr>
              <a:t>pshared</a:t>
            </a:r>
            <a:r>
              <a:rPr lang="zh-CN" altLang="zh-CN" dirty="0">
                <a:latin typeface="微软雅黑" panose="020B0503020204020204" pitchFamily="34" charset="-122"/>
                <a:ea typeface="微软雅黑" panose="020B0503020204020204" pitchFamily="34" charset="-122"/>
              </a:rPr>
              <a:t>可以设置为两种情况</a:t>
            </a:r>
            <a:r>
              <a:rPr lang="zh-CN" altLang="en-US" dirty="0">
                <a:latin typeface="微软雅黑" panose="020B0503020204020204" pitchFamily="34" charset="-122"/>
                <a:ea typeface="微软雅黑" panose="020B0503020204020204" pitchFamily="34" charset="-122"/>
                <a:sym typeface="Wingdings" pitchFamily="2" charset="2"/>
              </a:rPr>
              <a:t>：（</a:t>
            </a:r>
            <a:r>
              <a:rPr lang="en-US" altLang="zh-CN" dirty="0">
                <a:latin typeface="微软雅黑" panose="020B0503020204020204" pitchFamily="34" charset="-122"/>
                <a:ea typeface="微软雅黑" panose="020B0503020204020204" pitchFamily="34" charset="-122"/>
                <a:sym typeface="Wingdings" pitchFamily="2" charset="2"/>
              </a:rPr>
              <a:t>1</a:t>
            </a:r>
            <a:r>
              <a:rPr lang="zh-CN" altLang="en-US" dirty="0">
                <a:latin typeface="微软雅黑" panose="020B0503020204020204" pitchFamily="34" charset="-122"/>
                <a:ea typeface="微软雅黑" panose="020B0503020204020204" pitchFamily="34" charset="-122"/>
                <a:sym typeface="Wingdings" pitchFamily="2" charset="2"/>
              </a:rPr>
              <a:t>）</a:t>
            </a:r>
            <a:r>
              <a:rPr lang="en-US" altLang="zh-CN" dirty="0">
                <a:latin typeface="微软雅黑" panose="020B0503020204020204" pitchFamily="34" charset="-122"/>
                <a:ea typeface="微软雅黑" panose="020B0503020204020204" pitchFamily="34" charset="-122"/>
              </a:rPr>
              <a:t>PTHREAD_PROCESS_PRIVATE</a:t>
            </a:r>
            <a:r>
              <a:rPr lang="zh-CN" altLang="zh-CN" dirty="0">
                <a:latin typeface="微软雅黑" panose="020B0503020204020204" pitchFamily="34" charset="-122"/>
                <a:ea typeface="微软雅黑" panose="020B0503020204020204" pitchFamily="34" charset="-122"/>
              </a:rPr>
              <a:t>，表示互斥锁只能在一个进程内部的两个线程进行互斥（默认情况）；</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PTHREAD_PROCESS_SHARED</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互斥</a:t>
            </a:r>
            <a:r>
              <a:rPr lang="zh-CN" altLang="zh-CN" dirty="0">
                <a:latin typeface="微软雅黑" panose="020B0503020204020204" pitchFamily="34" charset="-122"/>
                <a:ea typeface="微软雅黑" panose="020B0503020204020204" pitchFamily="34" charset="-122"/>
              </a:rPr>
              <a:t>锁可用于两个不同进程中的线程进行互斥，使用时需要在共享内存（后续介绍）中分配互斥锁，再为互斥锁指定该属性即可。</a:t>
            </a:r>
          </a:p>
        </p:txBody>
      </p:sp>
    </p:spTree>
    <p:extLst>
      <p:ext uri="{BB962C8B-B14F-4D97-AF65-F5344CB8AC3E}">
        <p14:creationId xmlns:p14="http://schemas.microsoft.com/office/powerpoint/2010/main" val="58343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587421"/>
            <a:ext cx="9144000"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为了进一步减少处理器的空转时间</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支持多处理器以及减少系统的开销，进程演化过程中出现了另一个概念</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线程。它是进程内独立的运行线路，是内核调度的最小单元，也可以称为轻量级进程。多线程编程由于其高效性和可操作性，在应用开发中使用非常广泛</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本章将从线程的基本概念开始，介绍</a:t>
            </a:r>
            <a:r>
              <a:rPr lang="zh-CN" altLang="en-US" dirty="0">
                <a:latin typeface="微软雅黑" panose="020B0503020204020204" pitchFamily="34" charset="-122"/>
                <a:ea typeface="微软雅黑" panose="020B0503020204020204" pitchFamily="34" charset="-122"/>
              </a:rPr>
              <a:t>围绕</a:t>
            </a:r>
            <a:r>
              <a:rPr lang="zh-CN" altLang="zh-CN" dirty="0">
                <a:latin typeface="微软雅黑" panose="020B0503020204020204" pitchFamily="34" charset="-122"/>
                <a:ea typeface="微软雅黑" panose="020B0503020204020204" pitchFamily="34" charset="-122"/>
              </a:rPr>
              <a:t>多线程的诸多</a:t>
            </a:r>
            <a:r>
              <a:rPr lang="zh-CN" altLang="en-US" dirty="0">
                <a:latin typeface="微软雅黑" panose="020B0503020204020204" pitchFamily="34" charset="-122"/>
                <a:ea typeface="微软雅黑" panose="020B0503020204020204" pitchFamily="34" charset="-122"/>
              </a:rPr>
              <a:t>知识点</a:t>
            </a:r>
            <a:r>
              <a:rPr lang="zh-CN" altLang="zh-CN" dirty="0">
                <a:latin typeface="微软雅黑" panose="020B0503020204020204" pitchFamily="34" charset="-122"/>
                <a:ea typeface="微软雅黑" panose="020B0503020204020204" pitchFamily="34" charset="-122"/>
              </a:rPr>
              <a:t>，从而帮助读者更加深入地了解系统编程的核心内容。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4.2.4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互斥锁的属性</a:t>
            </a:r>
          </a:p>
        </p:txBody>
      </p:sp>
      <p:sp>
        <p:nvSpPr>
          <p:cNvPr id="6" name="矩形 5"/>
          <p:cNvSpPr/>
          <p:nvPr/>
        </p:nvSpPr>
        <p:spPr>
          <a:xfrm>
            <a:off x="0" y="1873250"/>
            <a:ext cx="915035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前面介绍了关于互斥锁的属性的基本函数，下面将会着重介绍互斥锁的属性</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类型。</a:t>
            </a:r>
            <a:r>
              <a:rPr lang="en-US" altLang="zh-CN" dirty="0" err="1">
                <a:latin typeface="微软雅黑" panose="020B0503020204020204" pitchFamily="34" charset="-122"/>
                <a:ea typeface="微软雅黑" panose="020B0503020204020204" pitchFamily="34" charset="-122"/>
              </a:rPr>
              <a:t>pthread_mutexattr_gettype</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pthread_mutexattr_settype</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用来获得以及设置互斥锁的类型。</a:t>
            </a:r>
          </a:p>
        </p:txBody>
      </p:sp>
      <p:sp>
        <p:nvSpPr>
          <p:cNvPr id="8" name="矩形 7">
            <a:extLst>
              <a:ext uri="{FF2B5EF4-FFF2-40B4-BE49-F238E27FC236}">
                <a16:creationId xmlns:a16="http://schemas.microsoft.com/office/drawing/2014/main" id="{D3C4412D-1616-1A49-B625-554F32827A41}"/>
              </a:ext>
            </a:extLst>
          </p:cNvPr>
          <p:cNvSpPr/>
          <p:nvPr/>
        </p:nvSpPr>
        <p:spPr>
          <a:xfrm>
            <a:off x="801123" y="3146575"/>
            <a:ext cx="7371278" cy="1384995"/>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pthread_mutexattr_gettype</a:t>
            </a:r>
            <a:r>
              <a:rPr lang="en-US" altLang="zh-CN" sz="1400" kern="100" dirty="0">
                <a:solidFill>
                  <a:srgbClr val="000000"/>
                </a:solidFill>
                <a:latin typeface="Courier New" panose="02070309020205020404" pitchFamily="49" charset="0"/>
                <a:cs typeface="Times New Roman" panose="02020603050405020304" pitchFamily="18" charset="0"/>
              </a:rPr>
              <a:t>(const </a:t>
            </a:r>
            <a:r>
              <a:rPr lang="en-US" altLang="zh-CN" sz="1400" kern="100" dirty="0" err="1">
                <a:solidFill>
                  <a:srgbClr val="000000"/>
                </a:solidFill>
                <a:latin typeface="Courier New" panose="02070309020205020404" pitchFamily="49" charset="0"/>
                <a:cs typeface="Times New Roman" panose="02020603050405020304" pitchFamily="18" charset="0"/>
              </a:rPr>
              <a:t>pthread_mutexattr_t</a:t>
            </a:r>
            <a:r>
              <a:rPr lang="en-US" altLang="zh-CN" sz="1400" kern="100" dirty="0">
                <a:solidFill>
                  <a:srgbClr val="000000"/>
                </a:solidFill>
                <a:latin typeface="Courier New" panose="02070309020205020404" pitchFamily="49" charset="0"/>
                <a:cs typeface="Times New Roman" panose="02020603050405020304" pitchFamily="18" charset="0"/>
              </a:rPr>
              <a:t> *restrict </a:t>
            </a:r>
            <a:r>
              <a:rPr lang="en-US" altLang="zh-CN" sz="1400" kern="100" dirty="0" err="1">
                <a:solidFill>
                  <a:srgbClr val="000000"/>
                </a:solidFill>
                <a:latin typeface="Courier New" panose="02070309020205020404" pitchFamily="49" charset="0"/>
                <a:cs typeface="Times New Roman" panose="02020603050405020304" pitchFamily="18" charset="0"/>
              </a:rPr>
              <a:t>attr</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int *restrict type);</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pthread_mutexattr_settype</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pthread_mutexattr_t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attr</a:t>
            </a:r>
            <a:r>
              <a:rPr lang="en-US" altLang="zh-CN" sz="1400" kern="100" dirty="0">
                <a:solidFill>
                  <a:srgbClr val="000000"/>
                </a:solidFill>
                <a:latin typeface="Courier New" panose="02070309020205020404" pitchFamily="49" charset="0"/>
                <a:cs typeface="Times New Roman" panose="02020603050405020304" pitchFamily="18" charset="0"/>
              </a:rPr>
              <a:t>, int type);</a:t>
            </a:r>
            <a:endParaRPr lang="zh-CN" altLang="zh-CN" sz="1400" kern="100" dirty="0">
              <a:latin typeface="Courier New" panose="02070309020205020404" pitchFamily="49" charset="0"/>
              <a:cs typeface="Times New Roman" panose="02020603050405020304" pitchFamily="18" charset="0"/>
            </a:endParaRPr>
          </a:p>
        </p:txBody>
      </p:sp>
      <p:sp>
        <p:nvSpPr>
          <p:cNvPr id="7" name="矩形 6">
            <a:extLst>
              <a:ext uri="{FF2B5EF4-FFF2-40B4-BE49-F238E27FC236}">
                <a16:creationId xmlns:a16="http://schemas.microsoft.com/office/drawing/2014/main" id="{566DE89F-539F-2544-859A-111DEA9ABB82}"/>
              </a:ext>
            </a:extLst>
          </p:cNvPr>
          <p:cNvSpPr/>
          <p:nvPr/>
        </p:nvSpPr>
        <p:spPr>
          <a:xfrm>
            <a:off x="-12177" y="4531570"/>
            <a:ext cx="915035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参数</a:t>
            </a:r>
            <a:r>
              <a:rPr lang="en-US" altLang="zh-CN" dirty="0">
                <a:latin typeface="微软雅黑" panose="020B0503020204020204" pitchFamily="34" charset="-122"/>
                <a:ea typeface="微软雅黑" panose="020B0503020204020204" pitchFamily="34" charset="-122"/>
              </a:rPr>
              <a:t>type</a:t>
            </a:r>
            <a:r>
              <a:rPr lang="zh-CN" altLang="zh-CN" dirty="0">
                <a:latin typeface="微软雅黑" panose="020B0503020204020204" pitchFamily="34" charset="-122"/>
                <a:ea typeface="微软雅黑" panose="020B0503020204020204" pitchFamily="34" charset="-122"/>
              </a:rPr>
              <a:t>用来定义互斥锁的类型。其类型可以被设置为如下几种情况。</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PTHREAD_MUTEX_NORMAL</a:t>
            </a:r>
            <a:r>
              <a:rPr lang="zh-CN" altLang="zh-CN" dirty="0">
                <a:latin typeface="微软雅黑" panose="020B0503020204020204" pitchFamily="34" charset="-122"/>
                <a:ea typeface="微软雅黑" panose="020B0503020204020204" pitchFamily="34" charset="-122"/>
              </a:rPr>
              <a:t>：标准互斥锁，该类型的互斥锁不具备死锁检测功能。</a:t>
            </a:r>
          </a:p>
        </p:txBody>
      </p:sp>
    </p:spTree>
    <p:extLst>
      <p:ext uri="{BB962C8B-B14F-4D97-AF65-F5344CB8AC3E}">
        <p14:creationId xmlns:p14="http://schemas.microsoft.com/office/powerpoint/2010/main" val="340580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8" grpId="0" animBg="1"/>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4.2.4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互斥锁的属性</a:t>
            </a:r>
          </a:p>
        </p:txBody>
      </p:sp>
      <p:sp>
        <p:nvSpPr>
          <p:cNvPr id="6" name="矩形 5"/>
          <p:cNvSpPr/>
          <p:nvPr/>
        </p:nvSpPr>
        <p:spPr>
          <a:xfrm>
            <a:off x="0" y="1873250"/>
            <a:ext cx="9150350" cy="343299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PTHREAD_MUTEX_ERRORCHECK</a:t>
            </a:r>
            <a:r>
              <a:rPr lang="zh-CN" altLang="zh-CN" dirty="0">
                <a:latin typeface="微软雅黑" panose="020B0503020204020204" pitchFamily="34" charset="-122"/>
                <a:ea typeface="微软雅黑" panose="020B0503020204020204" pitchFamily="34" charset="-122"/>
              </a:rPr>
              <a:t>：检错互斥锁，对此互斥锁的所有操作都会执行错误检查，这种互斥锁运行起来较一般类型慢，不过却可以作为调试，以发现后续程序在哪里违反了互斥锁的使用规则。</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PTHREAD_MUTEX_RECURSIVE</a:t>
            </a:r>
            <a:r>
              <a:rPr lang="zh-CN" altLang="zh-CN" dirty="0">
                <a:latin typeface="微软雅黑" panose="020B0503020204020204" pitchFamily="34" charset="-122"/>
                <a:ea typeface="微软雅黑" panose="020B0503020204020204" pitchFamily="34" charset="-122"/>
              </a:rPr>
              <a:t>：递归互斥锁，该互斥锁维护有一个锁计数器，线程上锁则会将锁计数器的值加</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，解锁则会将锁计数器的值减</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。只有当锁计数器值降至</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时，才会释放该互斥锁。这一类互斥锁与普通互斥锁的区别在于，同一个线程可以多次获得同一个递归锁，不会产生死锁。而如果一个线程多次获得同一个普通锁，则会产生死锁。</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下的互斥锁默认</a:t>
            </a:r>
            <a:r>
              <a:rPr lang="zh-CN" altLang="en-US" dirty="0">
                <a:latin typeface="微软雅黑" panose="020B0503020204020204" pitchFamily="34" charset="-122"/>
                <a:ea typeface="微软雅黑" panose="020B0503020204020204" pitchFamily="34" charset="-122"/>
              </a:rPr>
              <a:t>属性</a:t>
            </a:r>
            <a:r>
              <a:rPr lang="zh-CN" altLang="zh-CN" dirty="0">
                <a:latin typeface="微软雅黑" panose="020B0503020204020204" pitchFamily="34" charset="-122"/>
                <a:ea typeface="微软雅黑" panose="020B0503020204020204" pitchFamily="34" charset="-122"/>
              </a:rPr>
              <a:t>为非递归的。</a:t>
            </a:r>
          </a:p>
        </p:txBody>
      </p:sp>
    </p:spTree>
    <p:extLst>
      <p:ext uri="{BB962C8B-B14F-4D97-AF65-F5344CB8AC3E}">
        <p14:creationId xmlns:p14="http://schemas.microsoft.com/office/powerpoint/2010/main" val="19852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4.2.5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信号量的使用</a:t>
            </a:r>
          </a:p>
        </p:txBody>
      </p:sp>
      <p:sp>
        <p:nvSpPr>
          <p:cNvPr id="6" name="矩形 5"/>
          <p:cNvSpPr/>
          <p:nvPr/>
        </p:nvSpPr>
        <p:spPr>
          <a:xfrm>
            <a:off x="0" y="1873250"/>
            <a:ext cx="9150350" cy="384701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前面章节介绍了关于解决多线程竞态的机制互斥锁的使用。本节将介绍另外一种多线程编程中广泛使用的一种机制</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信号量。</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信号量本身代表一种资源，其本质是一个非负的整数计数器，被用来控制对公共资源的访问。换句话说，信号量的核心内容是信号量的值。其工作原理是：所有对共享资源操作的线程，在访问共享资源之前，都需要先操作信号量的值。操作信号量的值又可以称为</a:t>
            </a:r>
            <a:r>
              <a:rPr lang="en-US" altLang="zh-CN" dirty="0">
                <a:latin typeface="微软雅黑" panose="020B0503020204020204" pitchFamily="34" charset="-122"/>
                <a:ea typeface="微软雅黑" panose="020B0503020204020204" pitchFamily="34" charset="-122"/>
              </a:rPr>
              <a:t>PV</a:t>
            </a:r>
            <a:r>
              <a:rPr lang="zh-CN" altLang="zh-CN" dirty="0">
                <a:latin typeface="微软雅黑" panose="020B0503020204020204" pitchFamily="34" charset="-122"/>
                <a:ea typeface="微软雅黑" panose="020B0503020204020204" pitchFamily="34" charset="-122"/>
              </a:rPr>
              <a:t>操作，</a:t>
            </a:r>
            <a:r>
              <a:rPr lang="en-US" altLang="zh-CN" dirty="0">
                <a:latin typeface="微软雅黑" panose="020B0503020204020204" pitchFamily="34" charset="-122"/>
                <a:ea typeface="微软雅黑" panose="020B0503020204020204" pitchFamily="34" charset="-122"/>
              </a:rPr>
              <a:t>P</a:t>
            </a:r>
            <a:r>
              <a:rPr lang="zh-CN" altLang="zh-CN" dirty="0">
                <a:latin typeface="微软雅黑" panose="020B0503020204020204" pitchFamily="34" charset="-122"/>
                <a:ea typeface="微软雅黑" panose="020B0503020204020204" pitchFamily="34" charset="-122"/>
              </a:rPr>
              <a:t>操作为申请信号量，</a:t>
            </a:r>
            <a:r>
              <a:rPr lang="en-US" altLang="zh-CN" dirty="0">
                <a:latin typeface="微软雅黑" panose="020B0503020204020204" pitchFamily="34" charset="-122"/>
                <a:ea typeface="微软雅黑" panose="020B0503020204020204" pitchFamily="34" charset="-122"/>
              </a:rPr>
              <a:t>V</a:t>
            </a:r>
            <a:r>
              <a:rPr lang="zh-CN" altLang="zh-CN" dirty="0">
                <a:latin typeface="微软雅黑" panose="020B0503020204020204" pitchFamily="34" charset="-122"/>
                <a:ea typeface="微软雅黑" panose="020B0503020204020204" pitchFamily="34" charset="-122"/>
              </a:rPr>
              <a:t>操作为释放信号量。当申请信号量成功时，信号量的值减</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，而释放信号量成功时，信号量的值加</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。但是当信号量的值为</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时，申请信号量时将会阻塞，其值不能减为负数。利用这一特性，即可实现对共享资源访问的控制。</a:t>
            </a:r>
          </a:p>
        </p:txBody>
      </p:sp>
    </p:spTree>
    <p:extLst>
      <p:ext uri="{BB962C8B-B14F-4D97-AF65-F5344CB8AC3E}">
        <p14:creationId xmlns:p14="http://schemas.microsoft.com/office/powerpoint/2010/main" val="92675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4.2.5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信号量的使用</a:t>
            </a:r>
          </a:p>
        </p:txBody>
      </p:sp>
      <p:sp>
        <p:nvSpPr>
          <p:cNvPr id="6" name="矩形 5"/>
          <p:cNvSpPr/>
          <p:nvPr/>
        </p:nvSpPr>
        <p:spPr>
          <a:xfrm>
            <a:off x="0" y="1873250"/>
            <a:ext cx="915035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信号量作为一种同步互斥机制，若用于实现互斥时，多线程只需设置一个信号量。若用于实现同步时，则需要设置多个信号量，并通过设置不同的信号量的初始值来实现线程的执行顺序。</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本节将介绍基于</a:t>
            </a:r>
            <a:r>
              <a:rPr lang="en-US" altLang="zh-CN" dirty="0">
                <a:latin typeface="微软雅黑" panose="020B0503020204020204" pitchFamily="34" charset="-122"/>
                <a:ea typeface="微软雅黑" panose="020B0503020204020204" pitchFamily="34" charset="-122"/>
              </a:rPr>
              <a:t>POSIX</a:t>
            </a:r>
            <a:r>
              <a:rPr lang="zh-CN" altLang="zh-CN" dirty="0">
                <a:latin typeface="微软雅黑" panose="020B0503020204020204" pitchFamily="34" charset="-122"/>
                <a:ea typeface="微软雅黑" panose="020B0503020204020204" pitchFamily="34" charset="-122"/>
              </a:rPr>
              <a:t>的无名信号量，其信号量的操作与互斥锁类似。</a:t>
            </a:r>
          </a:p>
        </p:txBody>
      </p:sp>
      <p:sp>
        <p:nvSpPr>
          <p:cNvPr id="2" name="矩形 1">
            <a:extLst>
              <a:ext uri="{FF2B5EF4-FFF2-40B4-BE49-F238E27FC236}">
                <a16:creationId xmlns:a16="http://schemas.microsoft.com/office/drawing/2014/main" id="{73E3DB0C-9EBA-AF45-B453-5F1676BAF90D}"/>
              </a:ext>
            </a:extLst>
          </p:cNvPr>
          <p:cNvSpPr/>
          <p:nvPr/>
        </p:nvSpPr>
        <p:spPr>
          <a:xfrm>
            <a:off x="827584" y="3645024"/>
            <a:ext cx="6840760" cy="523220"/>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semaphore.h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sem_init</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sem_t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sem</a:t>
            </a:r>
            <a:r>
              <a:rPr lang="en-US" altLang="zh-CN" sz="1400" kern="100" dirty="0">
                <a:solidFill>
                  <a:srgbClr val="000000"/>
                </a:solidFill>
                <a:latin typeface="Courier New" panose="02070309020205020404" pitchFamily="49" charset="0"/>
                <a:cs typeface="Times New Roman" panose="02020603050405020304" pitchFamily="18" charset="0"/>
              </a:rPr>
              <a:t>, int </a:t>
            </a:r>
            <a:r>
              <a:rPr lang="en-US" altLang="zh-CN" sz="1400" kern="100" dirty="0" err="1">
                <a:solidFill>
                  <a:srgbClr val="000000"/>
                </a:solidFill>
                <a:latin typeface="Courier New" panose="02070309020205020404" pitchFamily="49" charset="0"/>
                <a:cs typeface="Times New Roman" panose="02020603050405020304" pitchFamily="18" charset="0"/>
              </a:rPr>
              <a:t>pshared</a:t>
            </a:r>
            <a:r>
              <a:rPr lang="en-US" altLang="zh-CN" sz="1400" kern="100" dirty="0">
                <a:solidFill>
                  <a:srgbClr val="000000"/>
                </a:solidFill>
                <a:latin typeface="Courier New" panose="02070309020205020404" pitchFamily="49" charset="0"/>
                <a:cs typeface="Times New Roman" panose="02020603050405020304" pitchFamily="18" charset="0"/>
              </a:rPr>
              <a:t>, unsigned int value);</a:t>
            </a:r>
            <a:endParaRPr lang="zh-CN" altLang="zh-CN" sz="1400" kern="100" dirty="0">
              <a:latin typeface="Courier New" panose="02070309020205020404" pitchFamily="49" charset="0"/>
              <a:cs typeface="Times New Roman" panose="02020603050405020304" pitchFamily="18" charset="0"/>
            </a:endParaRPr>
          </a:p>
        </p:txBody>
      </p:sp>
      <p:sp>
        <p:nvSpPr>
          <p:cNvPr id="7" name="矩形 6">
            <a:extLst>
              <a:ext uri="{FF2B5EF4-FFF2-40B4-BE49-F238E27FC236}">
                <a16:creationId xmlns:a16="http://schemas.microsoft.com/office/drawing/2014/main" id="{DCC345B3-259B-B440-8514-E999AA98F10A}"/>
              </a:ext>
            </a:extLst>
          </p:cNvPr>
          <p:cNvSpPr/>
          <p:nvPr/>
        </p:nvSpPr>
        <p:spPr>
          <a:xfrm>
            <a:off x="-10573" y="4221088"/>
            <a:ext cx="9150350" cy="170687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sem_init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被用来进行信号量的初始化。参数</a:t>
            </a:r>
            <a:r>
              <a:rPr lang="en-US" altLang="zh-CN" dirty="0" err="1">
                <a:latin typeface="微软雅黑" panose="020B0503020204020204" pitchFamily="34" charset="-122"/>
                <a:ea typeface="微软雅黑" panose="020B0503020204020204" pitchFamily="34" charset="-122"/>
              </a:rPr>
              <a:t>sem</a:t>
            </a:r>
            <a:r>
              <a:rPr lang="zh-CN" altLang="zh-CN" dirty="0">
                <a:latin typeface="微软雅黑" panose="020B0503020204020204" pitchFamily="34" charset="-122"/>
                <a:ea typeface="微软雅黑" panose="020B0503020204020204" pitchFamily="34" charset="-122"/>
              </a:rPr>
              <a:t>表示信号量的标识符。</a:t>
            </a:r>
            <a:r>
              <a:rPr lang="en-US" altLang="zh-CN" dirty="0" err="1">
                <a:latin typeface="微软雅黑" panose="020B0503020204020204" pitchFamily="34" charset="-122"/>
                <a:ea typeface="微软雅黑" panose="020B0503020204020204" pitchFamily="34" charset="-122"/>
              </a:rPr>
              <a:t>pshared</a:t>
            </a:r>
            <a:r>
              <a:rPr lang="zh-CN" altLang="zh-CN" dirty="0">
                <a:latin typeface="微软雅黑" panose="020B0503020204020204" pitchFamily="34" charset="-122"/>
                <a:ea typeface="微软雅黑" panose="020B0503020204020204" pitchFamily="34" charset="-122"/>
              </a:rPr>
              <a:t>参数用来设置信号量的使用环境，其值为</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，表示信号量用于同一个进程的多个线程之间使用</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其值为非</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，表示信号量用于进程间使用。</a:t>
            </a:r>
            <a:r>
              <a:rPr lang="en-US" altLang="zh-CN" dirty="0">
                <a:latin typeface="微软雅黑" panose="020B0503020204020204" pitchFamily="34" charset="-122"/>
                <a:ea typeface="微软雅黑" panose="020B0503020204020204" pitchFamily="34" charset="-122"/>
              </a:rPr>
              <a:t>value</a:t>
            </a:r>
            <a:r>
              <a:rPr lang="zh-CN" altLang="zh-CN" dirty="0">
                <a:latin typeface="微软雅黑" panose="020B0503020204020204" pitchFamily="34" charset="-122"/>
                <a:ea typeface="微软雅黑" panose="020B0503020204020204" pitchFamily="34" charset="-122"/>
              </a:rPr>
              <a:t>为重要的参数，表示信号量的初始值。</a:t>
            </a:r>
          </a:p>
        </p:txBody>
      </p:sp>
    </p:spTree>
    <p:extLst>
      <p:ext uri="{BB962C8B-B14F-4D97-AF65-F5344CB8AC3E}">
        <p14:creationId xmlns:p14="http://schemas.microsoft.com/office/powerpoint/2010/main" val="210979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4.2.5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信号量的使用</a:t>
            </a:r>
          </a:p>
        </p:txBody>
      </p:sp>
      <p:sp>
        <p:nvSpPr>
          <p:cNvPr id="6" name="矩形 5"/>
          <p:cNvSpPr/>
          <p:nvPr/>
        </p:nvSpPr>
        <p:spPr>
          <a:xfrm>
            <a:off x="-6350" y="2507110"/>
            <a:ext cx="9150350"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sem_destroy</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被用来摧毁信号量，参数</a:t>
            </a:r>
            <a:r>
              <a:rPr lang="en-US" altLang="zh-CN" dirty="0" err="1">
                <a:latin typeface="微软雅黑" panose="020B0503020204020204" pitchFamily="34" charset="-122"/>
                <a:ea typeface="微软雅黑" panose="020B0503020204020204" pitchFamily="34" charset="-122"/>
              </a:rPr>
              <a:t>sem</a:t>
            </a:r>
            <a:r>
              <a:rPr lang="zh-CN" altLang="zh-CN" dirty="0">
                <a:latin typeface="微软雅黑" panose="020B0503020204020204" pitchFamily="34" charset="-122"/>
                <a:ea typeface="微软雅黑" panose="020B0503020204020204" pitchFamily="34" charset="-122"/>
              </a:rPr>
              <a:t>表示信号量的标识符。</a:t>
            </a:r>
          </a:p>
        </p:txBody>
      </p:sp>
      <p:sp>
        <p:nvSpPr>
          <p:cNvPr id="7" name="矩形 6">
            <a:extLst>
              <a:ext uri="{FF2B5EF4-FFF2-40B4-BE49-F238E27FC236}">
                <a16:creationId xmlns:a16="http://schemas.microsoft.com/office/drawing/2014/main" id="{DCC345B3-259B-B440-8514-E999AA98F10A}"/>
              </a:ext>
            </a:extLst>
          </p:cNvPr>
          <p:cNvSpPr/>
          <p:nvPr/>
        </p:nvSpPr>
        <p:spPr>
          <a:xfrm>
            <a:off x="-6350" y="4137043"/>
            <a:ext cx="9150350"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sem_wait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用来执行申请信号量的操作，当申请信号量成功时，信号量的值减</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，当信号量的值为</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时，此操作将会阻塞，直到其他线程执行释放信号量。</a:t>
            </a:r>
            <a:r>
              <a:rPr lang="en-US" altLang="zh-CN" dirty="0" err="1">
                <a:latin typeface="微软雅黑" panose="020B0503020204020204" pitchFamily="34" charset="-122"/>
                <a:ea typeface="微软雅黑" panose="020B0503020204020204" pitchFamily="34" charset="-122"/>
              </a:rPr>
              <a:t>sem_trywait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与</a:t>
            </a:r>
            <a:r>
              <a:rPr lang="en-US" altLang="zh-CN" dirty="0" err="1">
                <a:latin typeface="微软雅黑" panose="020B0503020204020204" pitchFamily="34" charset="-122"/>
                <a:ea typeface="微软雅黑" panose="020B0503020204020204" pitchFamily="34" charset="-122"/>
              </a:rPr>
              <a:t>sem_wait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类似，唯一的区别在于</a:t>
            </a:r>
            <a:r>
              <a:rPr lang="en-US" altLang="zh-CN" dirty="0" err="1">
                <a:latin typeface="微软雅黑" panose="020B0503020204020204" pitchFamily="34" charset="-122"/>
                <a:ea typeface="微软雅黑" panose="020B0503020204020204" pitchFamily="34" charset="-122"/>
              </a:rPr>
              <a:t>sem_trywait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不会阻塞，当信号量为</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时，函数直接返回错误码</a:t>
            </a:r>
            <a:r>
              <a:rPr lang="en-US" altLang="zh-CN" dirty="0">
                <a:latin typeface="微软雅黑" panose="020B0503020204020204" pitchFamily="34" charset="-122"/>
                <a:ea typeface="微软雅黑" panose="020B0503020204020204" pitchFamily="34" charset="-122"/>
              </a:rPr>
              <a:t>EAGAIN</a:t>
            </a:r>
            <a:r>
              <a:rPr lang="zh-CN" altLang="zh-CN" dirty="0">
                <a:latin typeface="微软雅黑" panose="020B0503020204020204" pitchFamily="34" charset="-122"/>
                <a:ea typeface="微软雅黑" panose="020B0503020204020204" pitchFamily="34" charset="-122"/>
              </a:rPr>
              <a:t>。</a:t>
            </a:r>
          </a:p>
        </p:txBody>
      </p:sp>
      <p:sp>
        <p:nvSpPr>
          <p:cNvPr id="5" name="矩形 4">
            <a:extLst>
              <a:ext uri="{FF2B5EF4-FFF2-40B4-BE49-F238E27FC236}">
                <a16:creationId xmlns:a16="http://schemas.microsoft.com/office/drawing/2014/main" id="{AED8BC47-6186-A04A-8DDE-DF5FA0BBB6FA}"/>
              </a:ext>
            </a:extLst>
          </p:cNvPr>
          <p:cNvSpPr/>
          <p:nvPr/>
        </p:nvSpPr>
        <p:spPr>
          <a:xfrm>
            <a:off x="827584" y="2023245"/>
            <a:ext cx="5380651" cy="523220"/>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semaphore.h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sem_destroy</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sem_t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sem</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8" name="矩形 7">
            <a:extLst>
              <a:ext uri="{FF2B5EF4-FFF2-40B4-BE49-F238E27FC236}">
                <a16:creationId xmlns:a16="http://schemas.microsoft.com/office/drawing/2014/main" id="{A9FFA720-79FE-6848-B3EE-6C1EB5CE917B}"/>
              </a:ext>
            </a:extLst>
          </p:cNvPr>
          <p:cNvSpPr/>
          <p:nvPr/>
        </p:nvSpPr>
        <p:spPr>
          <a:xfrm>
            <a:off x="827583" y="2967492"/>
            <a:ext cx="5380651" cy="1169551"/>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semaphore.h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sem_wait</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sem_t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sem</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sem_trywait</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sem_t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sem</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sem_timedwait</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sem_t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sem</a:t>
            </a:r>
            <a:r>
              <a:rPr lang="en-US" altLang="zh-CN" sz="1400" kern="100" dirty="0">
                <a:solidFill>
                  <a:srgbClr val="000000"/>
                </a:solidFill>
                <a:latin typeface="Courier New" panose="02070309020205020404" pitchFamily="49" charset="0"/>
                <a:cs typeface="Times New Roman" panose="02020603050405020304" pitchFamily="18" charset="0"/>
              </a:rPr>
              <a:t>, const struct </a:t>
            </a:r>
            <a:r>
              <a:rPr lang="en-US" altLang="zh-CN" sz="1400" kern="100" dirty="0" err="1">
                <a:solidFill>
                  <a:srgbClr val="000000"/>
                </a:solidFill>
                <a:latin typeface="Courier New" panose="02070309020205020404" pitchFamily="49" charset="0"/>
                <a:cs typeface="Times New Roman" panose="02020603050405020304" pitchFamily="18" charset="0"/>
              </a:rPr>
              <a:t>timespec</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abs_timeout</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205256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8"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0-#ppt_w/2"/>
                                          </p:val>
                                        </p:tav>
                                        <p:tav tm="100000">
                                          <p:val>
                                            <p:strVal val="#ppt_x"/>
                                          </p:val>
                                        </p:tav>
                                      </p:tavLst>
                                    </p:anim>
                                    <p:anim calcmode="lin" valueType="num">
                                      <p:cBhvr additive="base">
                                        <p:cTn id="31"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7" grpId="0"/>
      <p:bldP spid="5"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4.2.5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信号量的使用</a:t>
            </a:r>
          </a:p>
        </p:txBody>
      </p:sp>
      <p:sp>
        <p:nvSpPr>
          <p:cNvPr id="6" name="矩形 5"/>
          <p:cNvSpPr/>
          <p:nvPr/>
        </p:nvSpPr>
        <p:spPr>
          <a:xfrm>
            <a:off x="0" y="1873250"/>
            <a:ext cx="915035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sem_timewait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同样，多了参数</a:t>
            </a:r>
            <a:r>
              <a:rPr lang="en-US" altLang="zh-CN" dirty="0" err="1">
                <a:latin typeface="微软雅黑" panose="020B0503020204020204" pitchFamily="34" charset="-122"/>
                <a:ea typeface="微软雅黑" panose="020B0503020204020204" pitchFamily="34" charset="-122"/>
              </a:rPr>
              <a:t>abs_timeout</a:t>
            </a:r>
            <a:r>
              <a:rPr lang="zh-CN" altLang="zh-CN" dirty="0">
                <a:latin typeface="微软雅黑" panose="020B0503020204020204" pitchFamily="34" charset="-122"/>
                <a:ea typeface="微软雅黑" panose="020B0503020204020204" pitchFamily="34" charset="-122"/>
              </a:rPr>
              <a:t>，用来设置时间限制，如果在该时间内，信号量仍然不能申请，那么该函数不会一直阻塞，而是返回错误码</a:t>
            </a:r>
            <a:r>
              <a:rPr lang="en-US" altLang="zh-CN" dirty="0">
                <a:latin typeface="微软雅黑" panose="020B0503020204020204" pitchFamily="34" charset="-122"/>
                <a:ea typeface="微软雅黑" panose="020B0503020204020204" pitchFamily="34" charset="-122"/>
              </a:rPr>
              <a:t>ETIMEOUT</a:t>
            </a:r>
            <a:r>
              <a:rPr lang="zh-CN" altLang="zh-CN" dirty="0">
                <a:latin typeface="微软雅黑" panose="020B0503020204020204" pitchFamily="34" charset="-122"/>
                <a:ea typeface="微软雅黑" panose="020B0503020204020204" pitchFamily="34" charset="-122"/>
              </a:rPr>
              <a:t>。</a:t>
            </a:r>
          </a:p>
        </p:txBody>
      </p:sp>
      <p:sp>
        <p:nvSpPr>
          <p:cNvPr id="7" name="矩形 6">
            <a:extLst>
              <a:ext uri="{FF2B5EF4-FFF2-40B4-BE49-F238E27FC236}">
                <a16:creationId xmlns:a16="http://schemas.microsoft.com/office/drawing/2014/main" id="{DCC345B3-259B-B440-8514-E999AA98F10A}"/>
              </a:ext>
            </a:extLst>
          </p:cNvPr>
          <p:cNvSpPr/>
          <p:nvPr/>
        </p:nvSpPr>
        <p:spPr>
          <a:xfrm>
            <a:off x="16245" y="3776540"/>
            <a:ext cx="915035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sem_post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用来执行释放信号量的操作，当释放信号量成功时，信号量的值加</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a:t>
            </a:r>
          </a:p>
        </p:txBody>
      </p:sp>
      <p:sp>
        <p:nvSpPr>
          <p:cNvPr id="5" name="矩形 4">
            <a:extLst>
              <a:ext uri="{FF2B5EF4-FFF2-40B4-BE49-F238E27FC236}">
                <a16:creationId xmlns:a16="http://schemas.microsoft.com/office/drawing/2014/main" id="{AA794457-39E9-1B49-B55B-C651CB4FB5B6}"/>
              </a:ext>
            </a:extLst>
          </p:cNvPr>
          <p:cNvSpPr/>
          <p:nvPr/>
        </p:nvSpPr>
        <p:spPr>
          <a:xfrm>
            <a:off x="823004" y="3230337"/>
            <a:ext cx="5693212" cy="523220"/>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semaphore.h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sem_post</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sem_t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sem</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8" name="矩形 7">
            <a:extLst>
              <a:ext uri="{FF2B5EF4-FFF2-40B4-BE49-F238E27FC236}">
                <a16:creationId xmlns:a16="http://schemas.microsoft.com/office/drawing/2014/main" id="{C8316E0F-856D-0146-A38B-A776FC20B52E}"/>
              </a:ext>
            </a:extLst>
          </p:cNvPr>
          <p:cNvSpPr/>
          <p:nvPr/>
        </p:nvSpPr>
        <p:spPr>
          <a:xfrm>
            <a:off x="821694" y="4675404"/>
            <a:ext cx="5694522" cy="523220"/>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semaphore.h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sem_getvalue</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sem_t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sem</a:t>
            </a:r>
            <a:r>
              <a:rPr lang="en-US" altLang="zh-CN" sz="1400" kern="100" dirty="0">
                <a:solidFill>
                  <a:srgbClr val="000000"/>
                </a:solidFill>
                <a:latin typeface="Courier New" panose="02070309020205020404" pitchFamily="49" charset="0"/>
                <a:cs typeface="Times New Roman" panose="02020603050405020304" pitchFamily="18" charset="0"/>
              </a:rPr>
              <a:t>, int *</a:t>
            </a:r>
            <a:r>
              <a:rPr lang="en-US" altLang="zh-CN" sz="1400" kern="100" dirty="0" err="1">
                <a:solidFill>
                  <a:srgbClr val="000000"/>
                </a:solidFill>
                <a:latin typeface="Courier New" panose="02070309020205020404" pitchFamily="49" charset="0"/>
                <a:cs typeface="Times New Roman" panose="02020603050405020304" pitchFamily="18" charset="0"/>
              </a:rPr>
              <a:t>sval</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9" name="矩形 8">
            <a:extLst>
              <a:ext uri="{FF2B5EF4-FFF2-40B4-BE49-F238E27FC236}">
                <a16:creationId xmlns:a16="http://schemas.microsoft.com/office/drawing/2014/main" id="{37AF9473-27F3-394A-9D7C-48720DE781B9}"/>
              </a:ext>
            </a:extLst>
          </p:cNvPr>
          <p:cNvSpPr/>
          <p:nvPr/>
        </p:nvSpPr>
        <p:spPr>
          <a:xfrm>
            <a:off x="16245" y="5171994"/>
            <a:ext cx="9150350"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sem_getvalue</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用于获得当前信号量的值，并将值保存在参数</a:t>
            </a:r>
            <a:r>
              <a:rPr lang="en-US" altLang="zh-CN" dirty="0" err="1">
                <a:latin typeface="微软雅黑" panose="020B0503020204020204" pitchFamily="34" charset="-122"/>
                <a:ea typeface="微软雅黑" panose="020B0503020204020204" pitchFamily="34" charset="-122"/>
              </a:rPr>
              <a:t>sval</a:t>
            </a:r>
            <a:r>
              <a:rPr lang="zh-CN" altLang="zh-CN" dirty="0">
                <a:latin typeface="微软雅黑" panose="020B0503020204020204" pitchFamily="34" charset="-122"/>
                <a:ea typeface="微软雅黑" panose="020B0503020204020204" pitchFamily="34" charset="-122"/>
              </a:rPr>
              <a:t>中。</a:t>
            </a:r>
          </a:p>
        </p:txBody>
      </p:sp>
    </p:spTree>
    <p:extLst>
      <p:ext uri="{BB962C8B-B14F-4D97-AF65-F5344CB8AC3E}">
        <p14:creationId xmlns:p14="http://schemas.microsoft.com/office/powerpoint/2010/main" val="109548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0-#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7" grpId="0"/>
      <p:bldP spid="5" grpId="0" animBg="1"/>
      <p:bldP spid="8" grpId="0" animBg="1"/>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4.2.6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条件变量的使用</a:t>
            </a:r>
          </a:p>
        </p:txBody>
      </p:sp>
      <p:sp>
        <p:nvSpPr>
          <p:cNvPr id="6" name="矩形 5"/>
          <p:cNvSpPr/>
          <p:nvPr/>
        </p:nvSpPr>
        <p:spPr>
          <a:xfrm>
            <a:off x="0" y="1873250"/>
            <a:ext cx="9150350" cy="426398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多线程引入同步互斥机制，就是为了在某一时刻只能有一个线程可以实现对共享资源的访问。不论互斥锁还是信号量其本质的目的都是一致的。条件变量的工作原理很简单，即让当前不需要访问共享资源的线程进行阻塞等待（睡眠），如果某一时刻就共享资源的状态改变需要某一个线程处理，那么则可以通知该线程进行处理（唤醒）。</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条件变量可以看成是互斥锁的补充，因为条件变量需要结合互斥锁一起使用，之所以这样，是因为互斥锁的状态只有锁定和非锁定两种状态，无法决定线程执行先后，有一定的局限。而条件变通过允许线程阻塞和等待另一个线程发送信号的方法弥补了互斥锁的不足。关于条件变量如何配合使用，本节将从示例中详细分析。</a:t>
            </a:r>
          </a:p>
        </p:txBody>
      </p:sp>
    </p:spTree>
    <p:extLst>
      <p:ext uri="{BB962C8B-B14F-4D97-AF65-F5344CB8AC3E}">
        <p14:creationId xmlns:p14="http://schemas.microsoft.com/office/powerpoint/2010/main" val="160229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4.2.6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条件变量的使用</a:t>
            </a:r>
          </a:p>
        </p:txBody>
      </p:sp>
      <p:sp>
        <p:nvSpPr>
          <p:cNvPr id="6" name="矩形 5"/>
          <p:cNvSpPr/>
          <p:nvPr/>
        </p:nvSpPr>
        <p:spPr>
          <a:xfrm>
            <a:off x="0" y="1873250"/>
            <a:ext cx="9150350"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条件变量的使用同样需要初始化，其核心操作为阻塞线程以及唤醒线程，最后将其摧毁。</a:t>
            </a:r>
          </a:p>
        </p:txBody>
      </p:sp>
      <p:sp>
        <p:nvSpPr>
          <p:cNvPr id="2" name="矩形 1">
            <a:extLst>
              <a:ext uri="{FF2B5EF4-FFF2-40B4-BE49-F238E27FC236}">
                <a16:creationId xmlns:a16="http://schemas.microsoft.com/office/drawing/2014/main" id="{226A45D8-2CD6-F540-8EC3-BA0B7C714ADC}"/>
              </a:ext>
            </a:extLst>
          </p:cNvPr>
          <p:cNvSpPr/>
          <p:nvPr/>
        </p:nvSpPr>
        <p:spPr>
          <a:xfrm>
            <a:off x="827584" y="2708920"/>
            <a:ext cx="6768752" cy="954107"/>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pthread_cond_destroy</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pthread_cond_t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cond</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pthread_cond_init</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pthread_cond_t</a:t>
            </a:r>
            <a:r>
              <a:rPr lang="en-US" altLang="zh-CN" sz="1400" kern="100" dirty="0">
                <a:solidFill>
                  <a:srgbClr val="000000"/>
                </a:solidFill>
                <a:latin typeface="Courier New" panose="02070309020205020404" pitchFamily="49" charset="0"/>
                <a:cs typeface="Times New Roman" panose="02020603050405020304" pitchFamily="18" charset="0"/>
              </a:rPr>
              <a:t> *restrict </a:t>
            </a:r>
            <a:r>
              <a:rPr lang="en-US" altLang="zh-CN" sz="1400" kern="100" dirty="0" err="1">
                <a:solidFill>
                  <a:srgbClr val="000000"/>
                </a:solidFill>
                <a:latin typeface="Courier New" panose="02070309020205020404" pitchFamily="49" charset="0"/>
                <a:cs typeface="Times New Roman" panose="02020603050405020304" pitchFamily="18" charset="0"/>
              </a:rPr>
              <a:t>cond</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const </a:t>
            </a:r>
            <a:r>
              <a:rPr lang="en-US" altLang="zh-CN" sz="1400" kern="100" dirty="0" err="1">
                <a:solidFill>
                  <a:srgbClr val="000000"/>
                </a:solidFill>
                <a:latin typeface="Courier New" panose="02070309020205020404" pitchFamily="49" charset="0"/>
                <a:cs typeface="Times New Roman" panose="02020603050405020304" pitchFamily="18" charset="0"/>
              </a:rPr>
              <a:t>pthread_condattr_t</a:t>
            </a:r>
            <a:r>
              <a:rPr lang="en-US" altLang="zh-CN" sz="1400" kern="100" dirty="0">
                <a:solidFill>
                  <a:srgbClr val="000000"/>
                </a:solidFill>
                <a:latin typeface="Courier New" panose="02070309020205020404" pitchFamily="49" charset="0"/>
                <a:cs typeface="Times New Roman" panose="02020603050405020304" pitchFamily="18" charset="0"/>
              </a:rPr>
              <a:t> *restrict </a:t>
            </a:r>
            <a:r>
              <a:rPr lang="en-US" altLang="zh-CN" sz="1400" kern="100" dirty="0" err="1">
                <a:solidFill>
                  <a:srgbClr val="000000"/>
                </a:solidFill>
                <a:latin typeface="Courier New" panose="02070309020205020404" pitchFamily="49" charset="0"/>
                <a:cs typeface="Times New Roman" panose="02020603050405020304" pitchFamily="18" charset="0"/>
              </a:rPr>
              <a:t>attr</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7" name="矩形 6">
            <a:extLst>
              <a:ext uri="{FF2B5EF4-FFF2-40B4-BE49-F238E27FC236}">
                <a16:creationId xmlns:a16="http://schemas.microsoft.com/office/drawing/2014/main" id="{BB7E3818-0EBF-4347-B375-33A08FE553AA}"/>
              </a:ext>
            </a:extLst>
          </p:cNvPr>
          <p:cNvSpPr/>
          <p:nvPr/>
        </p:nvSpPr>
        <p:spPr>
          <a:xfrm>
            <a:off x="-6350" y="3670929"/>
            <a:ext cx="9150350" cy="170687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pthread_cond_init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的功能是初始化条件变量，参数</a:t>
            </a:r>
            <a:r>
              <a:rPr lang="en-US" altLang="zh-CN" dirty="0" err="1">
                <a:latin typeface="微软雅黑" panose="020B0503020204020204" pitchFamily="34" charset="-122"/>
                <a:ea typeface="微软雅黑" panose="020B0503020204020204" pitchFamily="34" charset="-122"/>
              </a:rPr>
              <a:t>cond</a:t>
            </a:r>
            <a:r>
              <a:rPr lang="zh-CN" altLang="zh-CN" dirty="0">
                <a:latin typeface="微软雅黑" panose="020B0503020204020204" pitchFamily="34" charset="-122"/>
                <a:ea typeface="微软雅黑" panose="020B0503020204020204" pitchFamily="34" charset="-122"/>
              </a:rPr>
              <a:t>表示条件变量的标识符，参数</a:t>
            </a:r>
            <a:r>
              <a:rPr lang="en-US" altLang="zh-CN" dirty="0" err="1">
                <a:latin typeface="微软雅黑" panose="020B0503020204020204" pitchFamily="34" charset="-122"/>
                <a:ea typeface="微软雅黑" panose="020B0503020204020204" pitchFamily="34" charset="-122"/>
              </a:rPr>
              <a:t>attr</a:t>
            </a:r>
            <a:r>
              <a:rPr lang="zh-CN" altLang="zh-CN" dirty="0">
                <a:latin typeface="微软雅黑" panose="020B0503020204020204" pitchFamily="34" charset="-122"/>
                <a:ea typeface="微软雅黑" panose="020B0503020204020204" pitchFamily="34" charset="-122"/>
              </a:rPr>
              <a:t>用来设置条件变量的属性，通常为</a:t>
            </a:r>
            <a:r>
              <a:rPr lang="en-US" altLang="zh-CN" dirty="0">
                <a:latin typeface="微软雅黑" panose="020B0503020204020204" pitchFamily="34" charset="-122"/>
                <a:ea typeface="微软雅黑" panose="020B0503020204020204" pitchFamily="34" charset="-122"/>
              </a:rPr>
              <a:t>NULL</a:t>
            </a:r>
            <a:r>
              <a:rPr lang="zh-CN" altLang="zh-CN" dirty="0">
                <a:latin typeface="微软雅黑" panose="020B0503020204020204" pitchFamily="34" charset="-122"/>
                <a:ea typeface="微软雅黑" panose="020B0503020204020204" pitchFamily="34" charset="-122"/>
              </a:rPr>
              <a:t>，执行默认属性。如果执行成功则会将条件变量的标识符保存在参数</a:t>
            </a:r>
            <a:r>
              <a:rPr lang="en-US" altLang="zh-CN" dirty="0" err="1">
                <a:latin typeface="微软雅黑" panose="020B0503020204020204" pitchFamily="34" charset="-122"/>
                <a:ea typeface="微软雅黑" panose="020B0503020204020204" pitchFamily="34" charset="-122"/>
              </a:rPr>
              <a:t>cond</a:t>
            </a:r>
            <a:r>
              <a:rPr lang="zh-CN" altLang="zh-CN" dirty="0">
                <a:latin typeface="微软雅黑" panose="020B0503020204020204" pitchFamily="34" charset="-122"/>
                <a:ea typeface="微软雅黑" panose="020B0503020204020204" pitchFamily="34" charset="-122"/>
              </a:rPr>
              <a:t>中。</a:t>
            </a:r>
            <a:r>
              <a:rPr lang="en-US" altLang="zh-CN" dirty="0" err="1">
                <a:latin typeface="微软雅黑" panose="020B0503020204020204" pitchFamily="34" charset="-122"/>
                <a:ea typeface="微软雅黑" panose="020B0503020204020204" pitchFamily="34" charset="-122"/>
              </a:rPr>
              <a:t>pthread_cond_destroy</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表示摧毁一个条件变量。</a:t>
            </a:r>
          </a:p>
        </p:txBody>
      </p:sp>
      <p:sp>
        <p:nvSpPr>
          <p:cNvPr id="5" name="矩形 4">
            <a:extLst>
              <a:ext uri="{FF2B5EF4-FFF2-40B4-BE49-F238E27FC236}">
                <a16:creationId xmlns:a16="http://schemas.microsoft.com/office/drawing/2014/main" id="{9951C57D-0A24-A343-82D7-F4BE1317D04C}"/>
              </a:ext>
            </a:extLst>
          </p:cNvPr>
          <p:cNvSpPr/>
          <p:nvPr/>
        </p:nvSpPr>
        <p:spPr>
          <a:xfrm>
            <a:off x="683568" y="5397157"/>
            <a:ext cx="6624736" cy="738664"/>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pthread_cond_broadcast</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pthread_cond_t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cond</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pthread_cond_signal</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pthread_cond_t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cond</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9118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P spid="7" grpId="0"/>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4.2.6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条件变量的使用</a:t>
            </a:r>
          </a:p>
        </p:txBody>
      </p:sp>
      <p:sp>
        <p:nvSpPr>
          <p:cNvPr id="6" name="矩形 5"/>
          <p:cNvSpPr/>
          <p:nvPr/>
        </p:nvSpPr>
        <p:spPr>
          <a:xfrm>
            <a:off x="0" y="1873250"/>
            <a:ext cx="9150350" cy="419986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pthread_cond_signal</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的功能是发送信号给至少一个处于阻塞等待的线程，使其脱离阻塞状态，继续执行。如果没有线程处于阻塞等待状态，</a:t>
            </a:r>
            <a:r>
              <a:rPr lang="en-US" altLang="zh-CN" dirty="0" err="1">
                <a:latin typeface="微软雅黑" panose="020B0503020204020204" pitchFamily="34" charset="-122"/>
                <a:ea typeface="微软雅黑" panose="020B0503020204020204" pitchFamily="34" charset="-122"/>
              </a:rPr>
              <a:t>pthread_cond_signal</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也会成功返回。</a:t>
            </a:r>
            <a:r>
              <a:rPr lang="en-US" altLang="zh-CN" dirty="0" err="1">
                <a:latin typeface="微软雅黑" panose="020B0503020204020204" pitchFamily="34" charset="-122"/>
                <a:ea typeface="微软雅黑" panose="020B0503020204020204" pitchFamily="34" charset="-122"/>
              </a:rPr>
              <a:t>pthread_cond_broadcast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的功能是唤醒当前条件变量所指定的所有阻塞等待的线程。上述两个函数中，</a:t>
            </a:r>
            <a:r>
              <a:rPr lang="en-US" altLang="zh-CN" dirty="0" err="1">
                <a:latin typeface="微软雅黑" panose="020B0503020204020204" pitchFamily="34" charset="-122"/>
                <a:ea typeface="微软雅黑" panose="020B0503020204020204" pitchFamily="34" charset="-122"/>
              </a:rPr>
              <a:t>pthread_cond_signal</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使用的频率</a:t>
            </a:r>
            <a:r>
              <a:rPr lang="zh-CN" altLang="en-US" dirty="0">
                <a:latin typeface="微软雅黑" panose="020B0503020204020204" pitchFamily="34" charset="-122"/>
                <a:ea typeface="微软雅黑" panose="020B0503020204020204" pitchFamily="34" charset="-122"/>
              </a:rPr>
              <a:t>更高。</a:t>
            </a:r>
            <a:r>
              <a:rPr lang="zh-CN" altLang="zh-CN" dirty="0">
                <a:latin typeface="微软雅黑" panose="020B0503020204020204" pitchFamily="34" charset="-122"/>
                <a:ea typeface="微软雅黑" panose="020B0503020204020204" pitchFamily="34" charset="-122"/>
              </a:rPr>
              <a:t>按照互斥锁对共享资源保护规则，条件变量</a:t>
            </a:r>
            <a:r>
              <a:rPr lang="en-US" altLang="zh-CN" dirty="0" err="1">
                <a:latin typeface="微软雅黑" panose="020B0503020204020204" pitchFamily="34" charset="-122"/>
                <a:ea typeface="微软雅黑" panose="020B0503020204020204" pitchFamily="34" charset="-122"/>
              </a:rPr>
              <a:t>cond</a:t>
            </a:r>
            <a:r>
              <a:rPr lang="zh-CN" altLang="zh-CN" dirty="0">
                <a:latin typeface="微软雅黑" panose="020B0503020204020204" pitchFamily="34" charset="-122"/>
                <a:ea typeface="微软雅黑" panose="020B0503020204020204" pitchFamily="34" charset="-122"/>
              </a:rPr>
              <a:t>也作为一种共享资源，则</a:t>
            </a:r>
            <a:r>
              <a:rPr lang="en-US" altLang="zh-CN" dirty="0" err="1">
                <a:latin typeface="微软雅黑" panose="020B0503020204020204" pitchFamily="34" charset="-122"/>
                <a:ea typeface="微软雅黑" panose="020B0503020204020204" pitchFamily="34" charset="-122"/>
              </a:rPr>
              <a:t>pthread_cond_signal</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即可以放在</a:t>
            </a:r>
            <a:r>
              <a:rPr lang="en-US" altLang="zh-CN" dirty="0" err="1">
                <a:latin typeface="微软雅黑" panose="020B0503020204020204" pitchFamily="34" charset="-122"/>
                <a:ea typeface="微软雅黑" panose="020B0503020204020204" pitchFamily="34" charset="-122"/>
              </a:rPr>
              <a:t>pthread_mutex_lock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pthread_mutex_unlock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之间，也可以采用另一种写法，将</a:t>
            </a:r>
            <a:r>
              <a:rPr lang="en-US" altLang="zh-CN" dirty="0" err="1">
                <a:latin typeface="微软雅黑" panose="020B0503020204020204" pitchFamily="34" charset="-122"/>
                <a:ea typeface="微软雅黑" panose="020B0503020204020204" pitchFamily="34" charset="-122"/>
              </a:rPr>
              <a:t>pthread_cond_signal</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放在</a:t>
            </a:r>
            <a:r>
              <a:rPr lang="en-US" altLang="zh-CN" dirty="0" err="1">
                <a:latin typeface="微软雅黑" panose="020B0503020204020204" pitchFamily="34" charset="-122"/>
                <a:ea typeface="微软雅黑" panose="020B0503020204020204" pitchFamily="34" charset="-122"/>
              </a:rPr>
              <a:t>pthread_mutex_lock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pthread_mutex_unlock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之后，当然有时也可以不添加加锁解锁操作。这些都要视环境而定，后续将通过代码示例分析。</a:t>
            </a:r>
          </a:p>
        </p:txBody>
      </p:sp>
    </p:spTree>
    <p:extLst>
      <p:ext uri="{BB962C8B-B14F-4D97-AF65-F5344CB8AC3E}">
        <p14:creationId xmlns:p14="http://schemas.microsoft.com/office/powerpoint/2010/main" val="18378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4.2.6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条件变量的使用</a:t>
            </a:r>
          </a:p>
        </p:txBody>
      </p:sp>
      <p:sp>
        <p:nvSpPr>
          <p:cNvPr id="6" name="矩形 5"/>
          <p:cNvSpPr/>
          <p:nvPr/>
        </p:nvSpPr>
        <p:spPr>
          <a:xfrm>
            <a:off x="-6350" y="3140968"/>
            <a:ext cx="8322766" cy="336739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pthread_cond_wait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用于使线程进入睡眠状态，当使用</a:t>
            </a:r>
            <a:r>
              <a:rPr lang="en-US" altLang="zh-CN" dirty="0" err="1">
                <a:latin typeface="微软雅黑" panose="020B0503020204020204" pitchFamily="34" charset="-122"/>
                <a:ea typeface="微软雅黑" panose="020B0503020204020204" pitchFamily="34" charset="-122"/>
              </a:rPr>
              <a:t>pthread_cond_wait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使线程进入阻塞状态时，必须先对其进行加锁操作，之后再进行解锁操作。通俗</a:t>
            </a:r>
            <a:r>
              <a:rPr lang="zh-CN" altLang="en-US" dirty="0">
                <a:latin typeface="微软雅黑" panose="020B0503020204020204" pitchFamily="34" charset="-122"/>
                <a:ea typeface="微软雅黑" panose="020B0503020204020204" pitchFamily="34" charset="-122"/>
              </a:rPr>
              <a:t>地</a:t>
            </a:r>
            <a:r>
              <a:rPr lang="zh-CN" altLang="zh-CN" dirty="0">
                <a:latin typeface="微软雅黑" panose="020B0503020204020204" pitchFamily="34" charset="-122"/>
                <a:ea typeface="微软雅黑" panose="020B0503020204020204" pitchFamily="34" charset="-122"/>
              </a:rPr>
              <a:t>说，即</a:t>
            </a:r>
            <a:r>
              <a:rPr lang="en-US" altLang="zh-CN" dirty="0" err="1">
                <a:latin typeface="微软雅黑" panose="020B0503020204020204" pitchFamily="34" charset="-122"/>
                <a:ea typeface="微软雅黑" panose="020B0503020204020204" pitchFamily="34" charset="-122"/>
              </a:rPr>
              <a:t>pthread_cond_wait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必须放在</a:t>
            </a:r>
            <a:r>
              <a:rPr lang="en-US" altLang="zh-CN" dirty="0" err="1">
                <a:latin typeface="微软雅黑" panose="020B0503020204020204" pitchFamily="34" charset="-122"/>
                <a:ea typeface="微软雅黑" panose="020B0503020204020204" pitchFamily="34" charset="-122"/>
              </a:rPr>
              <a:t>pthread_mutex_lock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pthread_mutex_unlock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之间。参数</a:t>
            </a:r>
            <a:r>
              <a:rPr lang="en-US" altLang="zh-CN" dirty="0" err="1">
                <a:latin typeface="微软雅黑" panose="020B0503020204020204" pitchFamily="34" charset="-122"/>
                <a:ea typeface="微软雅黑" panose="020B0503020204020204" pitchFamily="34" charset="-122"/>
              </a:rPr>
              <a:t>cond</a:t>
            </a:r>
            <a:r>
              <a:rPr lang="zh-CN" altLang="zh-CN" dirty="0">
                <a:latin typeface="微软雅黑" panose="020B0503020204020204" pitchFamily="34" charset="-122"/>
                <a:ea typeface="微软雅黑" panose="020B0503020204020204" pitchFamily="34" charset="-122"/>
              </a:rPr>
              <a:t>为条件变量的标识符，参数</a:t>
            </a:r>
            <a:r>
              <a:rPr lang="en-US" altLang="zh-CN" dirty="0">
                <a:latin typeface="微软雅黑" panose="020B0503020204020204" pitchFamily="34" charset="-122"/>
                <a:ea typeface="微软雅黑" panose="020B0503020204020204" pitchFamily="34" charset="-122"/>
              </a:rPr>
              <a:t>mutex</a:t>
            </a:r>
            <a:r>
              <a:rPr lang="zh-CN" altLang="zh-CN" dirty="0">
                <a:latin typeface="微软雅黑" panose="020B0503020204020204" pitchFamily="34" charset="-122"/>
                <a:ea typeface="微软雅黑" panose="020B0503020204020204" pitchFamily="34" charset="-122"/>
              </a:rPr>
              <a:t>则为互斥锁的标识符。值得注意的是</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也是函数的重点是</a:t>
            </a:r>
            <a:r>
              <a:rPr lang="en-US" altLang="zh-CN" dirty="0" err="1">
                <a:latin typeface="微软雅黑" panose="020B0503020204020204" pitchFamily="34" charset="-122"/>
                <a:ea typeface="微软雅黑" panose="020B0503020204020204" pitchFamily="34" charset="-122"/>
              </a:rPr>
              <a:t>pthread_cond_wait</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函数一旦实现阻塞，使线程进入睡眠之后，函数自身会将之前线程已经持有的互斥锁自动释放。不同于唤醒操作，睡眠操作必须要进行加锁处理。</a:t>
            </a:r>
          </a:p>
        </p:txBody>
      </p:sp>
      <p:sp>
        <p:nvSpPr>
          <p:cNvPr id="2" name="矩形 1">
            <a:extLst>
              <a:ext uri="{FF2B5EF4-FFF2-40B4-BE49-F238E27FC236}">
                <a16:creationId xmlns:a16="http://schemas.microsoft.com/office/drawing/2014/main" id="{D053DFBC-DEF2-F248-8988-F78284C77D17}"/>
              </a:ext>
            </a:extLst>
          </p:cNvPr>
          <p:cNvSpPr/>
          <p:nvPr/>
        </p:nvSpPr>
        <p:spPr>
          <a:xfrm>
            <a:off x="827584" y="1844824"/>
            <a:ext cx="7056784" cy="1384995"/>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pthread.h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pthread_cond_timedwait</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pthread_cond_t</a:t>
            </a:r>
            <a:r>
              <a:rPr lang="en-US" altLang="zh-CN" sz="1400" kern="100" dirty="0">
                <a:solidFill>
                  <a:srgbClr val="000000"/>
                </a:solidFill>
                <a:latin typeface="Courier New" panose="02070309020205020404" pitchFamily="49" charset="0"/>
                <a:cs typeface="Times New Roman" panose="02020603050405020304" pitchFamily="18" charset="0"/>
              </a:rPr>
              <a:t> *restrict </a:t>
            </a:r>
            <a:r>
              <a:rPr lang="en-US" altLang="zh-CN" sz="1400" kern="100" dirty="0" err="1">
                <a:solidFill>
                  <a:srgbClr val="000000"/>
                </a:solidFill>
                <a:latin typeface="Courier New" panose="02070309020205020404" pitchFamily="49" charset="0"/>
                <a:cs typeface="Times New Roman" panose="02020603050405020304" pitchFamily="18" charset="0"/>
              </a:rPr>
              <a:t>cond</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pthread_mutex_t</a:t>
            </a:r>
            <a:r>
              <a:rPr lang="en-US" altLang="zh-CN" sz="1400" kern="100" dirty="0">
                <a:solidFill>
                  <a:srgbClr val="000000"/>
                </a:solidFill>
                <a:latin typeface="Courier New" panose="02070309020205020404" pitchFamily="49" charset="0"/>
                <a:cs typeface="Times New Roman" panose="02020603050405020304" pitchFamily="18" charset="0"/>
              </a:rPr>
              <a:t> *restrict mutex,</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const struct </a:t>
            </a:r>
            <a:r>
              <a:rPr lang="en-US" altLang="zh-CN" sz="1400" kern="100" dirty="0" err="1">
                <a:solidFill>
                  <a:srgbClr val="000000"/>
                </a:solidFill>
                <a:latin typeface="Courier New" panose="02070309020205020404" pitchFamily="49" charset="0"/>
                <a:cs typeface="Times New Roman" panose="02020603050405020304" pitchFamily="18" charset="0"/>
              </a:rPr>
              <a:t>timespec</a:t>
            </a:r>
            <a:r>
              <a:rPr lang="en-US" altLang="zh-CN" sz="1400" kern="100" dirty="0">
                <a:solidFill>
                  <a:srgbClr val="000000"/>
                </a:solidFill>
                <a:latin typeface="Courier New" panose="02070309020205020404" pitchFamily="49" charset="0"/>
                <a:cs typeface="Times New Roman" panose="02020603050405020304" pitchFamily="18" charset="0"/>
              </a:rPr>
              <a:t> *restrict </a:t>
            </a:r>
            <a:r>
              <a:rPr lang="en-US" altLang="zh-CN" sz="1400" kern="100" dirty="0" err="1">
                <a:solidFill>
                  <a:srgbClr val="000000"/>
                </a:solidFill>
                <a:latin typeface="Courier New" panose="02070309020205020404" pitchFamily="49" charset="0"/>
                <a:cs typeface="Times New Roman" panose="02020603050405020304" pitchFamily="18" charset="0"/>
              </a:rPr>
              <a:t>abstime</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pthread_cond_wait</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pthread_cond_t</a:t>
            </a:r>
            <a:r>
              <a:rPr lang="en-US" altLang="zh-CN" sz="1400" kern="100" dirty="0">
                <a:solidFill>
                  <a:srgbClr val="000000"/>
                </a:solidFill>
                <a:latin typeface="Courier New" panose="02070309020205020404" pitchFamily="49" charset="0"/>
                <a:cs typeface="Times New Roman" panose="02020603050405020304" pitchFamily="18" charset="0"/>
              </a:rPr>
              <a:t> *restrict </a:t>
            </a:r>
            <a:r>
              <a:rPr lang="en-US" altLang="zh-CN" sz="1400" kern="100" dirty="0" err="1">
                <a:solidFill>
                  <a:srgbClr val="000000"/>
                </a:solidFill>
                <a:latin typeface="Courier New" panose="02070309020205020404" pitchFamily="49" charset="0"/>
                <a:cs typeface="Times New Roman" panose="02020603050405020304" pitchFamily="18" charset="0"/>
              </a:rPr>
              <a:t>cond</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pthread_mutex_t</a:t>
            </a:r>
            <a:r>
              <a:rPr lang="en-US" altLang="zh-CN" sz="1400" kern="100" dirty="0">
                <a:solidFill>
                  <a:srgbClr val="000000"/>
                </a:solidFill>
                <a:latin typeface="Courier New" panose="02070309020205020404" pitchFamily="49" charset="0"/>
                <a:cs typeface="Times New Roman" panose="02020603050405020304" pitchFamily="18" charset="0"/>
              </a:rPr>
              <a:t> *restrict mutex);</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372035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679055" y="1223863"/>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22575" y="1521161"/>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400130" y="2492896"/>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975" y="1712595"/>
            <a:ext cx="59524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4.1  </a:t>
            </a:r>
            <a:r>
              <a:rPr lang="zh-CN" altLang="en-US" sz="2800" b="1" dirty="0"/>
              <a:t>线程基本概念</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359927" y="2628377"/>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4.1.1</a:t>
            </a:r>
            <a:endParaRPr lang="zh-CN" altLang="en-US" dirty="0"/>
          </a:p>
        </p:txBody>
      </p:sp>
      <p:sp>
        <p:nvSpPr>
          <p:cNvPr id="16" name="TextBox 168">
            <a:hlinkClick r:id="rId3" action="ppaction://hlinksldjump"/>
          </p:cNvPr>
          <p:cNvSpPr txBox="1">
            <a:spLocks noChangeArrowheads="1"/>
          </p:cNvSpPr>
          <p:nvPr/>
        </p:nvSpPr>
        <p:spPr bwMode="auto">
          <a:xfrm>
            <a:off x="3545752" y="2591867"/>
            <a:ext cx="2158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线程的基本概念</a:t>
            </a:r>
          </a:p>
        </p:txBody>
      </p:sp>
      <p:sp>
        <p:nvSpPr>
          <p:cNvPr id="17" name="AutoShape 864"/>
          <p:cNvSpPr>
            <a:spLocks noChangeArrowheads="1"/>
          </p:cNvSpPr>
          <p:nvPr/>
        </p:nvSpPr>
        <p:spPr bwMode="auto">
          <a:xfrm>
            <a:off x="605745" y="2059492"/>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rId4" action="ppaction://hlinksldjump"/>
          </p:cNvPr>
          <p:cNvSpPr/>
          <p:nvPr/>
        </p:nvSpPr>
        <p:spPr bwMode="auto">
          <a:xfrm>
            <a:off x="1078782" y="2091226"/>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5"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rId4" action="ppaction://hlinksldjump"/>
          </p:cNvPr>
          <p:cNvPicPr>
            <a:picLocks noChangeAspect="1"/>
          </p:cNvPicPr>
          <p:nvPr/>
        </p:nvPicPr>
        <p:blipFill>
          <a:blip r:embed="rId6" cstate="print">
            <a:duotone>
              <a:prstClr val="black"/>
              <a:schemeClr val="accent1">
                <a:tint val="45000"/>
                <a:satMod val="400000"/>
              </a:schemeClr>
            </a:duotone>
            <a:extLst>
              <a:ext uri="{BEBA8EAE-BF5A-486C-A8C5-ECC9F3942E4B}">
                <a14:imgProps xmlns:a14="http://schemas.microsoft.com/office/drawing/2010/main">
                  <a14:imgLayer r:embed="rId7">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2007" y="2038262"/>
            <a:ext cx="376076" cy="374830"/>
          </a:xfrm>
          <a:prstGeom prst="rect">
            <a:avLst/>
          </a:prstGeom>
          <a:noFill/>
          <a:ln>
            <a:noFill/>
          </a:ln>
        </p:spPr>
      </p:pic>
      <p:grpSp>
        <p:nvGrpSpPr>
          <p:cNvPr id="20" name="组合 153"/>
          <p:cNvGrpSpPr/>
          <p:nvPr/>
        </p:nvGrpSpPr>
        <p:grpSpPr bwMode="auto">
          <a:xfrm>
            <a:off x="1386913" y="3133214"/>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339092" y="325116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4.1.2</a:t>
            </a:r>
            <a:endParaRPr lang="zh-CN" altLang="en-US" dirty="0"/>
          </a:p>
        </p:txBody>
      </p:sp>
      <p:sp>
        <p:nvSpPr>
          <p:cNvPr id="31" name="TextBox 168">
            <a:hlinkClick r:id="rId4" action="ppaction://hlinksldjump"/>
          </p:cNvPr>
          <p:cNvSpPr txBox="1">
            <a:spLocks noChangeArrowheads="1"/>
          </p:cNvSpPr>
          <p:nvPr/>
        </p:nvSpPr>
        <p:spPr bwMode="auto">
          <a:xfrm>
            <a:off x="3544559" y="3236438"/>
            <a:ext cx="2050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线程的创建</a:t>
            </a:r>
          </a:p>
        </p:txBody>
      </p:sp>
      <p:grpSp>
        <p:nvGrpSpPr>
          <p:cNvPr id="32" name="组合 153"/>
          <p:cNvGrpSpPr/>
          <p:nvPr/>
        </p:nvGrpSpPr>
        <p:grpSpPr bwMode="auto">
          <a:xfrm>
            <a:off x="1386913" y="3777989"/>
            <a:ext cx="6535740" cy="652952"/>
            <a:chOff x="1029300" y="5045322"/>
            <a:chExt cx="6535226" cy="652058"/>
          </a:xfrm>
        </p:grpSpPr>
        <p:grpSp>
          <p:nvGrpSpPr>
            <p:cNvPr id="33" name="组合 219"/>
            <p:cNvGrpSpPr/>
            <p:nvPr/>
          </p:nvGrpSpPr>
          <p:grpSpPr bwMode="auto">
            <a:xfrm>
              <a:off x="2521434" y="5045322"/>
              <a:ext cx="5043092" cy="652058"/>
              <a:chOff x="2521434" y="4924675"/>
              <a:chExt cx="5043092" cy="769652"/>
            </a:xfrm>
          </p:grpSpPr>
          <p:sp>
            <p:nvSpPr>
              <p:cNvPr id="38"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5"/>
              <p:cNvGrpSpPr/>
              <p:nvPr/>
            </p:nvGrpSpPr>
            <p:grpSpPr bwMode="auto">
              <a:xfrm>
                <a:off x="2521434" y="4924675"/>
                <a:ext cx="5043091" cy="664285"/>
                <a:chOff x="2521434" y="4868192"/>
                <a:chExt cx="5043091" cy="720768"/>
              </a:xfrm>
            </p:grpSpPr>
            <p:sp>
              <p:nvSpPr>
                <p:cNvPr id="40"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1" name="AutoShape 202"/>
                <p:cNvSpPr>
                  <a:spLocks noChangeArrowheads="1"/>
                </p:cNvSpPr>
                <p:nvPr/>
              </p:nvSpPr>
              <p:spPr bwMode="auto">
                <a:xfrm>
                  <a:off x="2762714" y="4983921"/>
                  <a:ext cx="4603537" cy="491340"/>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4"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1"/>
            <p:cNvGrpSpPr/>
            <p:nvPr/>
          </p:nvGrpSpPr>
          <p:grpSpPr bwMode="auto">
            <a:xfrm>
              <a:off x="1029300" y="5045322"/>
              <a:ext cx="635025" cy="637257"/>
              <a:chOff x="1098627" y="4776118"/>
              <a:chExt cx="903287" cy="906462"/>
            </a:xfrm>
          </p:grpSpPr>
          <p:sp>
            <p:nvSpPr>
              <p:cNvPr id="36"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37"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339092" y="3895938"/>
            <a:ext cx="792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4.1.3</a:t>
            </a:r>
            <a:endParaRPr lang="zh-CN" altLang="en-US" dirty="0"/>
          </a:p>
        </p:txBody>
      </p:sp>
      <p:sp>
        <p:nvSpPr>
          <p:cNvPr id="43" name="TextBox 168">
            <a:hlinkClick r:id="rId4" action="ppaction://hlinksldjump"/>
          </p:cNvPr>
          <p:cNvSpPr txBox="1">
            <a:spLocks noChangeArrowheads="1"/>
          </p:cNvSpPr>
          <p:nvPr/>
        </p:nvSpPr>
        <p:spPr bwMode="auto">
          <a:xfrm>
            <a:off x="3544735" y="3881395"/>
            <a:ext cx="4220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线程终止与回收</a:t>
            </a:r>
          </a:p>
        </p:txBody>
      </p:sp>
      <p:grpSp>
        <p:nvGrpSpPr>
          <p:cNvPr id="44" name="组合 153">
            <a:extLst>
              <a:ext uri="{FF2B5EF4-FFF2-40B4-BE49-F238E27FC236}">
                <a16:creationId xmlns:a16="http://schemas.microsoft.com/office/drawing/2014/main" id="{E105D2AC-CBAD-144F-829B-B97463405342}"/>
              </a:ext>
            </a:extLst>
          </p:cNvPr>
          <p:cNvGrpSpPr/>
          <p:nvPr/>
        </p:nvGrpSpPr>
        <p:grpSpPr bwMode="auto">
          <a:xfrm>
            <a:off x="1413347" y="4423179"/>
            <a:ext cx="6625480" cy="684212"/>
            <a:chOff x="1029300" y="5045322"/>
            <a:chExt cx="6624959" cy="683275"/>
          </a:xfrm>
        </p:grpSpPr>
        <p:grpSp>
          <p:nvGrpSpPr>
            <p:cNvPr id="45" name="组合 219">
              <a:extLst>
                <a:ext uri="{FF2B5EF4-FFF2-40B4-BE49-F238E27FC236}">
                  <a16:creationId xmlns:a16="http://schemas.microsoft.com/office/drawing/2014/main" id="{96959B16-63C4-A746-A198-C56CE99D88BD}"/>
                </a:ext>
              </a:extLst>
            </p:cNvPr>
            <p:cNvGrpSpPr/>
            <p:nvPr/>
          </p:nvGrpSpPr>
          <p:grpSpPr bwMode="auto">
            <a:xfrm>
              <a:off x="2521433" y="5045323"/>
              <a:ext cx="5132826" cy="683274"/>
              <a:chOff x="2521433" y="4924675"/>
              <a:chExt cx="5132826" cy="806497"/>
            </a:xfrm>
          </p:grpSpPr>
          <p:sp>
            <p:nvSpPr>
              <p:cNvPr id="50" name="AutoShape 218">
                <a:extLst>
                  <a:ext uri="{FF2B5EF4-FFF2-40B4-BE49-F238E27FC236}">
                    <a16:creationId xmlns:a16="http://schemas.microsoft.com/office/drawing/2014/main" id="{CF91A539-E31E-DA40-B448-0BC2AF7A17C8}"/>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51" name="组合 225">
                <a:extLst>
                  <a:ext uri="{FF2B5EF4-FFF2-40B4-BE49-F238E27FC236}">
                    <a16:creationId xmlns:a16="http://schemas.microsoft.com/office/drawing/2014/main" id="{5EFF6F2C-B78E-914F-907A-935E7C73EF6C}"/>
                  </a:ext>
                </a:extLst>
              </p:cNvPr>
              <p:cNvGrpSpPr/>
              <p:nvPr/>
            </p:nvGrpSpPr>
            <p:grpSpPr bwMode="auto">
              <a:xfrm>
                <a:off x="2521433" y="4924675"/>
                <a:ext cx="5043090" cy="664285"/>
                <a:chOff x="2521433" y="4868192"/>
                <a:chExt cx="5043090" cy="720768"/>
              </a:xfrm>
            </p:grpSpPr>
            <p:sp>
              <p:nvSpPr>
                <p:cNvPr id="52" name="AutoShape 181">
                  <a:extLst>
                    <a:ext uri="{FF2B5EF4-FFF2-40B4-BE49-F238E27FC236}">
                      <a16:creationId xmlns:a16="http://schemas.microsoft.com/office/drawing/2014/main" id="{9BDEA28F-EE08-7940-9E91-8934F360ADC9}"/>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53" name="AutoShape 202">
                  <a:extLst>
                    <a:ext uri="{FF2B5EF4-FFF2-40B4-BE49-F238E27FC236}">
                      <a16:creationId xmlns:a16="http://schemas.microsoft.com/office/drawing/2014/main" id="{8B8CFD0A-72EB-E349-AB9D-3EE4DE01877A}"/>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6" name="Line 188">
              <a:extLst>
                <a:ext uri="{FF2B5EF4-FFF2-40B4-BE49-F238E27FC236}">
                  <a16:creationId xmlns:a16="http://schemas.microsoft.com/office/drawing/2014/main" id="{4596A2A7-F784-A548-BBC3-B5ED6A2BC359}"/>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7" name="组合 221">
              <a:extLst>
                <a:ext uri="{FF2B5EF4-FFF2-40B4-BE49-F238E27FC236}">
                  <a16:creationId xmlns:a16="http://schemas.microsoft.com/office/drawing/2014/main" id="{412AA5ED-0802-1D48-9E5B-0C5EACD69610}"/>
                </a:ext>
              </a:extLst>
            </p:cNvPr>
            <p:cNvGrpSpPr/>
            <p:nvPr/>
          </p:nvGrpSpPr>
          <p:grpSpPr bwMode="auto">
            <a:xfrm>
              <a:off x="1029300" y="5045322"/>
              <a:ext cx="635025" cy="637257"/>
              <a:chOff x="1098627" y="4776118"/>
              <a:chExt cx="903287" cy="906462"/>
            </a:xfrm>
          </p:grpSpPr>
          <p:sp>
            <p:nvSpPr>
              <p:cNvPr id="48" name="Oval 148">
                <a:extLst>
                  <a:ext uri="{FF2B5EF4-FFF2-40B4-BE49-F238E27FC236}">
                    <a16:creationId xmlns:a16="http://schemas.microsoft.com/office/drawing/2014/main" id="{5D5F26E9-0D15-4949-BE30-E9FF7E75C15C}"/>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9" name="Oval 151">
                <a:extLst>
                  <a:ext uri="{FF2B5EF4-FFF2-40B4-BE49-F238E27FC236}">
                    <a16:creationId xmlns:a16="http://schemas.microsoft.com/office/drawing/2014/main" id="{EE338DA9-E4A6-1646-AED6-5170746FDD19}"/>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54" name="TextBox 163">
            <a:extLst>
              <a:ext uri="{FF2B5EF4-FFF2-40B4-BE49-F238E27FC236}">
                <a16:creationId xmlns:a16="http://schemas.microsoft.com/office/drawing/2014/main" id="{60C80DEE-E6D1-024A-B927-B3CA12B5B7BD}"/>
              </a:ext>
            </a:extLst>
          </p:cNvPr>
          <p:cNvSpPr txBox="1">
            <a:spLocks noChangeArrowheads="1"/>
          </p:cNvSpPr>
          <p:nvPr/>
        </p:nvSpPr>
        <p:spPr bwMode="auto">
          <a:xfrm>
            <a:off x="1373144" y="4558660"/>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4.1.4</a:t>
            </a:r>
            <a:endParaRPr lang="zh-CN" altLang="en-US" dirty="0"/>
          </a:p>
        </p:txBody>
      </p:sp>
      <p:sp>
        <p:nvSpPr>
          <p:cNvPr id="55" name="TextBox 168">
            <a:hlinkClick r:id="rId3" action="ppaction://hlinksldjump"/>
            <a:extLst>
              <a:ext uri="{FF2B5EF4-FFF2-40B4-BE49-F238E27FC236}">
                <a16:creationId xmlns:a16="http://schemas.microsoft.com/office/drawing/2014/main" id="{3E91844A-2508-E147-8422-FB12E2F1E996}"/>
              </a:ext>
            </a:extLst>
          </p:cNvPr>
          <p:cNvSpPr txBox="1">
            <a:spLocks noChangeArrowheads="1"/>
          </p:cNvSpPr>
          <p:nvPr/>
        </p:nvSpPr>
        <p:spPr bwMode="auto">
          <a:xfrm>
            <a:off x="3558969" y="4522150"/>
            <a:ext cx="2158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线程编程</a:t>
            </a:r>
          </a:p>
        </p:txBody>
      </p:sp>
      <p:grpSp>
        <p:nvGrpSpPr>
          <p:cNvPr id="56" name="组合 153">
            <a:extLst>
              <a:ext uri="{FF2B5EF4-FFF2-40B4-BE49-F238E27FC236}">
                <a16:creationId xmlns:a16="http://schemas.microsoft.com/office/drawing/2014/main" id="{832F2AAF-DCCE-7B40-92E8-A039D037BC8B}"/>
              </a:ext>
            </a:extLst>
          </p:cNvPr>
          <p:cNvGrpSpPr/>
          <p:nvPr/>
        </p:nvGrpSpPr>
        <p:grpSpPr bwMode="auto">
          <a:xfrm>
            <a:off x="1400130" y="5063497"/>
            <a:ext cx="6535740" cy="652952"/>
            <a:chOff x="1029300" y="5045322"/>
            <a:chExt cx="6535226" cy="652058"/>
          </a:xfrm>
        </p:grpSpPr>
        <p:grpSp>
          <p:nvGrpSpPr>
            <p:cNvPr id="57" name="组合 219">
              <a:extLst>
                <a:ext uri="{FF2B5EF4-FFF2-40B4-BE49-F238E27FC236}">
                  <a16:creationId xmlns:a16="http://schemas.microsoft.com/office/drawing/2014/main" id="{AB9C244C-34B3-7144-85DC-16212AED3EB1}"/>
                </a:ext>
              </a:extLst>
            </p:cNvPr>
            <p:cNvGrpSpPr/>
            <p:nvPr/>
          </p:nvGrpSpPr>
          <p:grpSpPr bwMode="auto">
            <a:xfrm>
              <a:off x="2521434" y="5045322"/>
              <a:ext cx="5043092" cy="652058"/>
              <a:chOff x="2521434" y="4924675"/>
              <a:chExt cx="5043092" cy="769652"/>
            </a:xfrm>
          </p:grpSpPr>
          <p:sp>
            <p:nvSpPr>
              <p:cNvPr id="62" name="AutoShape 218">
                <a:extLst>
                  <a:ext uri="{FF2B5EF4-FFF2-40B4-BE49-F238E27FC236}">
                    <a16:creationId xmlns:a16="http://schemas.microsoft.com/office/drawing/2014/main" id="{07F0A332-0D02-9B41-9D5C-11AC9DE762A1}"/>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63" name="组合 225">
                <a:extLst>
                  <a:ext uri="{FF2B5EF4-FFF2-40B4-BE49-F238E27FC236}">
                    <a16:creationId xmlns:a16="http://schemas.microsoft.com/office/drawing/2014/main" id="{F33C3EA4-E09D-BE4F-9B38-F20DA4E87CEB}"/>
                  </a:ext>
                </a:extLst>
              </p:cNvPr>
              <p:cNvGrpSpPr/>
              <p:nvPr/>
            </p:nvGrpSpPr>
            <p:grpSpPr bwMode="auto">
              <a:xfrm>
                <a:off x="2521434" y="4924675"/>
                <a:ext cx="5043091" cy="664285"/>
                <a:chOff x="2521434" y="4868192"/>
                <a:chExt cx="5043091" cy="720768"/>
              </a:xfrm>
            </p:grpSpPr>
            <p:sp>
              <p:nvSpPr>
                <p:cNvPr id="64" name="AutoShape 181">
                  <a:extLst>
                    <a:ext uri="{FF2B5EF4-FFF2-40B4-BE49-F238E27FC236}">
                      <a16:creationId xmlns:a16="http://schemas.microsoft.com/office/drawing/2014/main" id="{6BD67F4C-0819-D74C-A8F1-22E0C4438030}"/>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65" name="AutoShape 202">
                  <a:extLst>
                    <a:ext uri="{FF2B5EF4-FFF2-40B4-BE49-F238E27FC236}">
                      <a16:creationId xmlns:a16="http://schemas.microsoft.com/office/drawing/2014/main" id="{AB7C40EC-A1A7-AA47-8D94-36C57F92DC3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58" name="Line 188">
              <a:extLst>
                <a:ext uri="{FF2B5EF4-FFF2-40B4-BE49-F238E27FC236}">
                  <a16:creationId xmlns:a16="http://schemas.microsoft.com/office/drawing/2014/main" id="{3477A57D-C8FD-FC4A-8E43-0A63A24DA57C}"/>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59" name="组合 221">
              <a:extLst>
                <a:ext uri="{FF2B5EF4-FFF2-40B4-BE49-F238E27FC236}">
                  <a16:creationId xmlns:a16="http://schemas.microsoft.com/office/drawing/2014/main" id="{F8271279-CF76-8D48-BDD7-8EA2836C3969}"/>
                </a:ext>
              </a:extLst>
            </p:cNvPr>
            <p:cNvGrpSpPr/>
            <p:nvPr/>
          </p:nvGrpSpPr>
          <p:grpSpPr bwMode="auto">
            <a:xfrm>
              <a:off x="1029300" y="5045322"/>
              <a:ext cx="635025" cy="637257"/>
              <a:chOff x="1098627" y="4776118"/>
              <a:chExt cx="903287" cy="906462"/>
            </a:xfrm>
          </p:grpSpPr>
          <p:sp>
            <p:nvSpPr>
              <p:cNvPr id="60" name="Oval 148">
                <a:extLst>
                  <a:ext uri="{FF2B5EF4-FFF2-40B4-BE49-F238E27FC236}">
                    <a16:creationId xmlns:a16="http://schemas.microsoft.com/office/drawing/2014/main" id="{F92FFFD8-2F16-3745-8171-3B7D5C82E71D}"/>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61" name="Oval 151">
                <a:extLst>
                  <a:ext uri="{FF2B5EF4-FFF2-40B4-BE49-F238E27FC236}">
                    <a16:creationId xmlns:a16="http://schemas.microsoft.com/office/drawing/2014/main" id="{9E42F994-5BA2-A443-9029-C42E7F9B3C5C}"/>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6" name="TextBox 163">
            <a:extLst>
              <a:ext uri="{FF2B5EF4-FFF2-40B4-BE49-F238E27FC236}">
                <a16:creationId xmlns:a16="http://schemas.microsoft.com/office/drawing/2014/main" id="{37216F88-638E-664C-AD53-3F97CA2893B2}"/>
              </a:ext>
            </a:extLst>
          </p:cNvPr>
          <p:cNvSpPr txBox="1">
            <a:spLocks noChangeArrowheads="1"/>
          </p:cNvSpPr>
          <p:nvPr/>
        </p:nvSpPr>
        <p:spPr bwMode="auto">
          <a:xfrm>
            <a:off x="1352309" y="5181446"/>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4.1.5</a:t>
            </a:r>
            <a:endParaRPr lang="zh-CN" altLang="en-US" dirty="0"/>
          </a:p>
        </p:txBody>
      </p:sp>
      <p:sp>
        <p:nvSpPr>
          <p:cNvPr id="67" name="TextBox 168">
            <a:hlinkClick r:id="rId4" action="ppaction://hlinksldjump"/>
            <a:extLst>
              <a:ext uri="{FF2B5EF4-FFF2-40B4-BE49-F238E27FC236}">
                <a16:creationId xmlns:a16="http://schemas.microsoft.com/office/drawing/2014/main" id="{1DD5DCCE-651E-BD44-8EDF-D0E69F788484}"/>
              </a:ext>
            </a:extLst>
          </p:cNvPr>
          <p:cNvSpPr txBox="1">
            <a:spLocks noChangeArrowheads="1"/>
          </p:cNvSpPr>
          <p:nvPr/>
        </p:nvSpPr>
        <p:spPr bwMode="auto">
          <a:xfrm>
            <a:off x="3557776" y="5166721"/>
            <a:ext cx="2050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线程的分离</a:t>
            </a:r>
          </a:p>
        </p:txBody>
      </p:sp>
      <p:grpSp>
        <p:nvGrpSpPr>
          <p:cNvPr id="68" name="组合 153">
            <a:extLst>
              <a:ext uri="{FF2B5EF4-FFF2-40B4-BE49-F238E27FC236}">
                <a16:creationId xmlns:a16="http://schemas.microsoft.com/office/drawing/2014/main" id="{8412E0C5-E93B-A64F-8FAE-FEB534295863}"/>
              </a:ext>
            </a:extLst>
          </p:cNvPr>
          <p:cNvGrpSpPr/>
          <p:nvPr/>
        </p:nvGrpSpPr>
        <p:grpSpPr bwMode="auto">
          <a:xfrm>
            <a:off x="1400130" y="5708272"/>
            <a:ext cx="6535740" cy="652952"/>
            <a:chOff x="1029300" y="5045322"/>
            <a:chExt cx="6535226" cy="652058"/>
          </a:xfrm>
        </p:grpSpPr>
        <p:grpSp>
          <p:nvGrpSpPr>
            <p:cNvPr id="69" name="组合 219">
              <a:extLst>
                <a:ext uri="{FF2B5EF4-FFF2-40B4-BE49-F238E27FC236}">
                  <a16:creationId xmlns:a16="http://schemas.microsoft.com/office/drawing/2014/main" id="{1E7FA01B-A24A-CB40-849B-BB75924B4FF1}"/>
                </a:ext>
              </a:extLst>
            </p:cNvPr>
            <p:cNvGrpSpPr/>
            <p:nvPr/>
          </p:nvGrpSpPr>
          <p:grpSpPr bwMode="auto">
            <a:xfrm>
              <a:off x="2521434" y="5045322"/>
              <a:ext cx="5043092" cy="652058"/>
              <a:chOff x="2521434" y="4924675"/>
              <a:chExt cx="5043092" cy="769652"/>
            </a:xfrm>
          </p:grpSpPr>
          <p:sp>
            <p:nvSpPr>
              <p:cNvPr id="74" name="AutoShape 218">
                <a:extLst>
                  <a:ext uri="{FF2B5EF4-FFF2-40B4-BE49-F238E27FC236}">
                    <a16:creationId xmlns:a16="http://schemas.microsoft.com/office/drawing/2014/main" id="{9E990820-976C-F742-A193-CF925792A3BB}"/>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5" name="组合 225">
                <a:extLst>
                  <a:ext uri="{FF2B5EF4-FFF2-40B4-BE49-F238E27FC236}">
                    <a16:creationId xmlns:a16="http://schemas.microsoft.com/office/drawing/2014/main" id="{FDC3555E-556F-2242-AF91-CCBABA561D44}"/>
                  </a:ext>
                </a:extLst>
              </p:cNvPr>
              <p:cNvGrpSpPr/>
              <p:nvPr/>
            </p:nvGrpSpPr>
            <p:grpSpPr bwMode="auto">
              <a:xfrm>
                <a:off x="2521434" y="4924675"/>
                <a:ext cx="5043091" cy="664285"/>
                <a:chOff x="2521434" y="4868192"/>
                <a:chExt cx="5043091" cy="720768"/>
              </a:xfrm>
            </p:grpSpPr>
            <p:sp>
              <p:nvSpPr>
                <p:cNvPr id="76" name="AutoShape 181">
                  <a:extLst>
                    <a:ext uri="{FF2B5EF4-FFF2-40B4-BE49-F238E27FC236}">
                      <a16:creationId xmlns:a16="http://schemas.microsoft.com/office/drawing/2014/main" id="{B87A7B46-07B1-DF49-BF92-C5168359EB07}"/>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77" name="AutoShape 202">
                  <a:extLst>
                    <a:ext uri="{FF2B5EF4-FFF2-40B4-BE49-F238E27FC236}">
                      <a16:creationId xmlns:a16="http://schemas.microsoft.com/office/drawing/2014/main" id="{5D11F2E7-838F-5143-A8EB-D05E45044861}"/>
                    </a:ext>
                  </a:extLst>
                </p:cNvPr>
                <p:cNvSpPr>
                  <a:spLocks noChangeArrowheads="1"/>
                </p:cNvSpPr>
                <p:nvPr/>
              </p:nvSpPr>
              <p:spPr bwMode="auto">
                <a:xfrm>
                  <a:off x="2762714" y="4983921"/>
                  <a:ext cx="4603537" cy="491340"/>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70" name="Line 188">
              <a:extLst>
                <a:ext uri="{FF2B5EF4-FFF2-40B4-BE49-F238E27FC236}">
                  <a16:creationId xmlns:a16="http://schemas.microsoft.com/office/drawing/2014/main" id="{29E244C8-4672-0547-A9BB-1B421F6A4E7F}"/>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1" name="组合 221">
              <a:extLst>
                <a:ext uri="{FF2B5EF4-FFF2-40B4-BE49-F238E27FC236}">
                  <a16:creationId xmlns:a16="http://schemas.microsoft.com/office/drawing/2014/main" id="{3EDE82AB-155D-3643-9C9F-AD8CA7E44DFF}"/>
                </a:ext>
              </a:extLst>
            </p:cNvPr>
            <p:cNvGrpSpPr/>
            <p:nvPr/>
          </p:nvGrpSpPr>
          <p:grpSpPr bwMode="auto">
            <a:xfrm>
              <a:off x="1029300" y="5045322"/>
              <a:ext cx="635025" cy="637257"/>
              <a:chOff x="1098627" y="4776118"/>
              <a:chExt cx="903287" cy="906462"/>
            </a:xfrm>
          </p:grpSpPr>
          <p:sp>
            <p:nvSpPr>
              <p:cNvPr id="72" name="Oval 148">
                <a:extLst>
                  <a:ext uri="{FF2B5EF4-FFF2-40B4-BE49-F238E27FC236}">
                    <a16:creationId xmlns:a16="http://schemas.microsoft.com/office/drawing/2014/main" id="{6AFBBAB7-C2C5-7B44-BD26-98BDCF41CCE1}"/>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73" name="Oval 151">
                <a:extLst>
                  <a:ext uri="{FF2B5EF4-FFF2-40B4-BE49-F238E27FC236}">
                    <a16:creationId xmlns:a16="http://schemas.microsoft.com/office/drawing/2014/main" id="{3C3901D0-E2FF-D94D-95F9-74F851F24074}"/>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78" name="TextBox 163">
            <a:extLst>
              <a:ext uri="{FF2B5EF4-FFF2-40B4-BE49-F238E27FC236}">
                <a16:creationId xmlns:a16="http://schemas.microsoft.com/office/drawing/2014/main" id="{0C74552F-1A21-6D4A-B632-3FE843FB63BB}"/>
              </a:ext>
            </a:extLst>
          </p:cNvPr>
          <p:cNvSpPr txBox="1">
            <a:spLocks noChangeArrowheads="1"/>
          </p:cNvSpPr>
          <p:nvPr/>
        </p:nvSpPr>
        <p:spPr bwMode="auto">
          <a:xfrm>
            <a:off x="1352309" y="5826221"/>
            <a:ext cx="792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4.1.6</a:t>
            </a:r>
            <a:endParaRPr lang="zh-CN" altLang="en-US" dirty="0"/>
          </a:p>
        </p:txBody>
      </p:sp>
      <p:sp>
        <p:nvSpPr>
          <p:cNvPr id="79" name="TextBox 168">
            <a:hlinkClick r:id="rId4" action="ppaction://hlinksldjump"/>
            <a:extLst>
              <a:ext uri="{FF2B5EF4-FFF2-40B4-BE49-F238E27FC236}">
                <a16:creationId xmlns:a16="http://schemas.microsoft.com/office/drawing/2014/main" id="{92AB2BCA-47AA-474C-B353-E9D772AF89E3}"/>
              </a:ext>
            </a:extLst>
          </p:cNvPr>
          <p:cNvSpPr txBox="1">
            <a:spLocks noChangeArrowheads="1"/>
          </p:cNvSpPr>
          <p:nvPr/>
        </p:nvSpPr>
        <p:spPr bwMode="auto">
          <a:xfrm>
            <a:off x="3557952" y="5811678"/>
            <a:ext cx="4220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线程的取消</a:t>
            </a:r>
          </a:p>
        </p:txBody>
      </p:sp>
    </p:spTree>
    <p:extLst>
      <p:ext uri="{BB962C8B-B14F-4D97-AF65-F5344CB8AC3E}">
        <p14:creationId xmlns:p14="http://schemas.microsoft.com/office/powerpoint/2010/main" val="4616377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4.2.6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条件变量的使用</a:t>
            </a:r>
          </a:p>
        </p:txBody>
      </p:sp>
      <p:sp>
        <p:nvSpPr>
          <p:cNvPr id="6" name="矩形 5"/>
          <p:cNvSpPr/>
          <p:nvPr/>
        </p:nvSpPr>
        <p:spPr>
          <a:xfrm>
            <a:off x="0" y="1873250"/>
            <a:ext cx="9150350" cy="26005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条件变量的使用，比互斥锁</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信号量</a:t>
            </a:r>
            <a:r>
              <a:rPr lang="zh-CN" altLang="en-US" dirty="0">
                <a:latin typeface="微软雅黑" panose="020B0503020204020204" pitchFamily="34" charset="-122"/>
                <a:ea typeface="微软雅黑" panose="020B0503020204020204" pitchFamily="34" charset="-122"/>
              </a:rPr>
              <a:t>更</a:t>
            </a:r>
            <a:r>
              <a:rPr lang="zh-CN" altLang="zh-CN" dirty="0">
                <a:latin typeface="微软雅黑" panose="020B0503020204020204" pitchFamily="34" charset="-122"/>
                <a:ea typeface="微软雅黑" panose="020B0503020204020204" pitchFamily="34" charset="-122"/>
              </a:rPr>
              <a:t>复杂一点，下面将使用条件变量，对</a:t>
            </a:r>
            <a:r>
              <a:rPr lang="en-US" altLang="zh-CN" dirty="0">
                <a:latin typeface="微软雅黑" panose="020B0503020204020204" pitchFamily="34" charset="-122"/>
                <a:ea typeface="微软雅黑" panose="020B0503020204020204" pitchFamily="34" charset="-122"/>
              </a:rPr>
              <a:t>4.2.5</a:t>
            </a:r>
            <a:r>
              <a:rPr lang="zh-CN" altLang="zh-CN" dirty="0">
                <a:latin typeface="微软雅黑" panose="020B0503020204020204" pitchFamily="34" charset="-122"/>
                <a:ea typeface="微软雅黑" panose="020B0503020204020204" pitchFamily="34" charset="-122"/>
              </a:rPr>
              <a:t>节中的例</a:t>
            </a:r>
            <a:r>
              <a:rPr lang="en-US" altLang="zh-CN" dirty="0">
                <a:latin typeface="微软雅黑" panose="020B0503020204020204" pitchFamily="34" charset="-122"/>
                <a:ea typeface="微软雅黑" panose="020B0503020204020204" pitchFamily="34" charset="-122"/>
              </a:rPr>
              <a:t>4-12</a:t>
            </a:r>
            <a:r>
              <a:rPr lang="zh-CN" altLang="zh-CN" dirty="0">
                <a:latin typeface="微软雅黑" panose="020B0503020204020204" pitchFamily="34" charset="-122"/>
                <a:ea typeface="微软雅黑" panose="020B0503020204020204" pitchFamily="34" charset="-122"/>
              </a:rPr>
              <a:t>继续</a:t>
            </a:r>
            <a:r>
              <a:rPr lang="zh-CN" altLang="en-US" dirty="0">
                <a:latin typeface="微软雅黑" panose="020B0503020204020204" pitchFamily="34" charset="-122"/>
                <a:ea typeface="微软雅黑" panose="020B0503020204020204" pitchFamily="34" charset="-122"/>
              </a:rPr>
              <a:t>修改</a:t>
            </a:r>
            <a:r>
              <a:rPr lang="zh-CN" altLang="zh-CN" dirty="0">
                <a:latin typeface="微软雅黑" panose="020B0503020204020204" pitchFamily="34" charset="-122"/>
                <a:ea typeface="微软雅黑" panose="020B0503020204020204" pitchFamily="34" charset="-122"/>
              </a:rPr>
              <a:t>，最终的目的仍然是实现按照顺序线程</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输入，线程</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读取，线程</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读取。通过例</a:t>
            </a:r>
            <a:r>
              <a:rPr lang="en-US" altLang="zh-CN" dirty="0">
                <a:latin typeface="微软雅黑" panose="020B0503020204020204" pitchFamily="34" charset="-122"/>
                <a:ea typeface="微软雅黑" panose="020B0503020204020204" pitchFamily="34" charset="-122"/>
              </a:rPr>
              <a:t>4-14</a:t>
            </a:r>
            <a:r>
              <a:rPr lang="zh-CN" altLang="zh-CN" dirty="0">
                <a:latin typeface="微软雅黑" panose="020B0503020204020204" pitchFamily="34" charset="-122"/>
                <a:ea typeface="微软雅黑" panose="020B0503020204020204" pitchFamily="34" charset="-122"/>
              </a:rPr>
              <a:t>，对条件变量进行分析，代码</a:t>
            </a:r>
            <a:r>
              <a:rPr lang="zh-CN" altLang="en-US" dirty="0">
                <a:latin typeface="微软雅黑" panose="020B0503020204020204" pitchFamily="34" charset="-122"/>
                <a:ea typeface="微软雅黑" panose="020B0503020204020204" pitchFamily="34" charset="-122"/>
              </a:rPr>
              <a:t>参见教材例</a:t>
            </a:r>
            <a:r>
              <a:rPr lang="en-US" altLang="zh-CN" dirty="0">
                <a:latin typeface="微软雅黑" panose="020B0503020204020204" pitchFamily="34" charset="-122"/>
                <a:ea typeface="微软雅黑" panose="020B0503020204020204" pitchFamily="34" charset="-122"/>
              </a:rPr>
              <a:t>4-14</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针对上述示例分析线程的睡眠操作，由于线程</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与线程</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功能一致，因此只说明线程</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即可。线程</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的执行代码中，条件变量在执行睡眠时，必须执行先执行上锁，之后进行解锁，</a:t>
            </a:r>
            <a:r>
              <a:rPr lang="zh-CN" altLang="en-US" dirty="0">
                <a:latin typeface="微软雅黑" panose="020B0503020204020204" pitchFamily="34" charset="-122"/>
                <a:ea typeface="微软雅黑" panose="020B0503020204020204" pitchFamily="34" charset="-122"/>
              </a:rPr>
              <a:t>具体代码</a:t>
            </a:r>
            <a:r>
              <a:rPr lang="zh-CN" altLang="zh-CN" dirty="0">
                <a:latin typeface="微软雅黑" panose="020B0503020204020204" pitchFamily="34" charset="-122"/>
                <a:ea typeface="微软雅黑" panose="020B0503020204020204" pitchFamily="34" charset="-122"/>
              </a:rPr>
              <a:t>注释如下。</a:t>
            </a:r>
          </a:p>
        </p:txBody>
      </p:sp>
      <p:sp>
        <p:nvSpPr>
          <p:cNvPr id="2" name="矩形 1">
            <a:extLst>
              <a:ext uri="{FF2B5EF4-FFF2-40B4-BE49-F238E27FC236}">
                <a16:creationId xmlns:a16="http://schemas.microsoft.com/office/drawing/2014/main" id="{B1928E07-8463-204F-B327-3BFFC9FA93A5}"/>
              </a:ext>
            </a:extLst>
          </p:cNvPr>
          <p:cNvSpPr/>
          <p:nvPr/>
        </p:nvSpPr>
        <p:spPr>
          <a:xfrm>
            <a:off x="827584" y="4456614"/>
            <a:ext cx="7128792" cy="1384995"/>
          </a:xfrm>
          <a:prstGeom prst="rect">
            <a:avLst/>
          </a:prstGeom>
          <a:ln w="6350">
            <a:solidFill>
              <a:schemeClr val="tx1"/>
            </a:solidFill>
          </a:ln>
        </p:spPr>
        <p:txBody>
          <a:bodyPr wrap="square">
            <a:spAutoFit/>
          </a:bodyPr>
          <a:lstStyle/>
          <a:p>
            <a:pPr indent="323215"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pthread_mutex_lock</a:t>
            </a:r>
            <a:r>
              <a:rPr lang="en-US" altLang="zh-CN" sz="1400" kern="100" dirty="0">
                <a:solidFill>
                  <a:srgbClr val="000000"/>
                </a:solidFill>
                <a:latin typeface="Courier New" panose="02070309020205020404" pitchFamily="49" charset="0"/>
                <a:cs typeface="Times New Roman" panose="02020603050405020304" pitchFamily="18" charset="0"/>
              </a:rPr>
              <a:t>(&amp;lock);</a:t>
            </a:r>
            <a:r>
              <a:rPr lang="en-US" altLang="zh-CN" sz="1400" kern="100" dirty="0">
                <a:solidFill>
                  <a:srgbClr val="000000"/>
                </a:solidFill>
                <a:latin typeface="楷体" panose="02010609060101010101" pitchFamily="49" charset="-122"/>
                <a:cs typeface="Times New Roman" panose="02020603050405020304" pitchFamily="18" charset="0"/>
              </a:rPr>
              <a:t>/*</a:t>
            </a:r>
            <a:r>
              <a:rPr lang="zh-CN" altLang="zh-CN" sz="1400" kern="100" dirty="0">
                <a:solidFill>
                  <a:srgbClr val="000000"/>
                </a:solidFill>
                <a:latin typeface="Courier New" panose="02070309020205020404" pitchFamily="49" charset="0"/>
                <a:cs typeface="Times New Roman" panose="02020603050405020304" pitchFamily="18" charset="0"/>
              </a:rPr>
              <a:t>执行加锁操作</a:t>
            </a:r>
            <a:r>
              <a:rPr lang="en-US" altLang="zh-CN" sz="1400" kern="100" dirty="0">
                <a:solidFill>
                  <a:srgbClr val="000000"/>
                </a:solidFill>
                <a:latin typeface="楷体" panose="02010609060101010101" pitchFamily="49" charset="-122"/>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pthread_cond_wait</a:t>
            </a:r>
            <a:r>
              <a:rPr lang="en-US" altLang="zh-CN" sz="1400" kern="100" dirty="0">
                <a:solidFill>
                  <a:srgbClr val="000000"/>
                </a:solidFill>
                <a:latin typeface="Courier New" panose="02070309020205020404" pitchFamily="49" charset="0"/>
                <a:cs typeface="Times New Roman" panose="02020603050405020304" pitchFamily="18" charset="0"/>
              </a:rPr>
              <a:t>(&amp;</a:t>
            </a:r>
            <a:r>
              <a:rPr lang="en-US" altLang="zh-CN" sz="1400" kern="100" dirty="0" err="1">
                <a:solidFill>
                  <a:srgbClr val="000000"/>
                </a:solidFill>
                <a:latin typeface="Courier New" panose="02070309020205020404" pitchFamily="49" charset="0"/>
                <a:cs typeface="Times New Roman" panose="02020603050405020304" pitchFamily="18" charset="0"/>
              </a:rPr>
              <a:t>cond</a:t>
            </a:r>
            <a:r>
              <a:rPr lang="en-US" altLang="zh-CN" sz="1400" kern="100" dirty="0">
                <a:solidFill>
                  <a:srgbClr val="000000"/>
                </a:solidFill>
                <a:latin typeface="Courier New" panose="02070309020205020404" pitchFamily="49" charset="0"/>
                <a:cs typeface="Times New Roman" panose="02020603050405020304" pitchFamily="18" charset="0"/>
              </a:rPr>
              <a:t>, &amp;lock);</a:t>
            </a:r>
            <a:r>
              <a:rPr lang="en-US" altLang="zh-CN" sz="1400" kern="100" dirty="0">
                <a:solidFill>
                  <a:srgbClr val="000000"/>
                </a:solidFill>
                <a:latin typeface="楷体" panose="02010609060101010101" pitchFamily="49" charset="-122"/>
                <a:cs typeface="Times New Roman" panose="02020603050405020304" pitchFamily="18" charset="0"/>
              </a:rPr>
              <a:t>/*</a:t>
            </a:r>
            <a:r>
              <a:rPr lang="zh-CN" altLang="zh-CN" sz="1400" kern="100" dirty="0">
                <a:solidFill>
                  <a:srgbClr val="000000"/>
                </a:solidFill>
                <a:latin typeface="Courier New" panose="02070309020205020404" pitchFamily="49" charset="0"/>
                <a:cs typeface="Times New Roman" panose="02020603050405020304" pitchFamily="18" charset="0"/>
              </a:rPr>
              <a:t>线程执行阻塞，此时自动执行解锁</a:t>
            </a:r>
            <a:r>
              <a:rPr lang="zh-CN" altLang="zh-CN" sz="1400" kern="100" dirty="0">
                <a:solidFill>
                  <a:srgbClr val="000000"/>
                </a:solidFill>
                <a:latin typeface="Courier New" panose="02070309020205020404" pitchFamily="49" charset="0"/>
                <a:ea typeface="楷体" panose="02010609060101010101" pitchFamily="49" charset="-122"/>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685800" algn="just">
              <a:spcAft>
                <a:spcPts val="0"/>
              </a:spcAft>
            </a:pPr>
            <a:r>
              <a:rPr lang="zh-CN" altLang="zh-CN" sz="1400" kern="100" dirty="0">
                <a:solidFill>
                  <a:srgbClr val="000000"/>
                </a:solidFill>
                <a:latin typeface="Courier New" panose="02070309020205020404" pitchFamily="49" charset="0"/>
                <a:cs typeface="Times New Roman" panose="02020603050405020304" pitchFamily="18" charset="0"/>
              </a:rPr>
              <a:t>当线程收到唤醒信号，函数立即返回，此时在进入临界区之前，再次自动加锁</a:t>
            </a:r>
            <a:r>
              <a:rPr lang="en-US" altLang="zh-CN" sz="1400" kern="100" dirty="0">
                <a:solidFill>
                  <a:srgbClr val="000000"/>
                </a:solidFill>
                <a:latin typeface="楷体" panose="02010609060101010101" pitchFamily="49" charset="-122"/>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printf</a:t>
            </a:r>
            <a:r>
              <a:rPr lang="en-US" altLang="zh-CN" sz="1400" kern="100" dirty="0">
                <a:solidFill>
                  <a:srgbClr val="000000"/>
                </a:solidFill>
                <a:latin typeface="Courier New" panose="02070309020205020404" pitchFamily="49" charset="0"/>
                <a:cs typeface="Times New Roman" panose="02020603050405020304" pitchFamily="18" charset="0"/>
              </a:rPr>
              <a:t>("thread2 </a:t>
            </a:r>
            <a:r>
              <a:rPr lang="en-US" altLang="zh-CN" sz="1400" kern="100" dirty="0" err="1">
                <a:solidFill>
                  <a:srgbClr val="000000"/>
                </a:solidFill>
                <a:latin typeface="Courier New" panose="02070309020205020404" pitchFamily="49" charset="0"/>
                <a:cs typeface="Times New Roman" panose="02020603050405020304" pitchFamily="18" charset="0"/>
              </a:rPr>
              <a:t>buf</a:t>
            </a:r>
            <a:r>
              <a:rPr lang="en-US" altLang="zh-CN" sz="1400" kern="100" dirty="0">
                <a:solidFill>
                  <a:srgbClr val="000000"/>
                </a:solidFill>
                <a:latin typeface="Courier New" panose="02070309020205020404" pitchFamily="49" charset="0"/>
                <a:cs typeface="Times New Roman" panose="02020603050405020304" pitchFamily="18" charset="0"/>
              </a:rPr>
              <a:t>:%s\n", </a:t>
            </a:r>
            <a:r>
              <a:rPr lang="en-US" altLang="zh-CN" sz="1400" kern="100" dirty="0" err="1">
                <a:solidFill>
                  <a:srgbClr val="000000"/>
                </a:solidFill>
                <a:latin typeface="Courier New" panose="02070309020205020404" pitchFamily="49" charset="0"/>
                <a:cs typeface="Times New Roman" panose="02020603050405020304" pitchFamily="18" charset="0"/>
              </a:rPr>
              <a:t>buf</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a:solidFill>
                  <a:srgbClr val="000000"/>
                </a:solidFill>
                <a:latin typeface="楷体" panose="02010609060101010101" pitchFamily="49" charset="-122"/>
                <a:cs typeface="Times New Roman" panose="02020603050405020304" pitchFamily="18" charset="0"/>
              </a:rPr>
              <a:t>/*</a:t>
            </a:r>
            <a:r>
              <a:rPr lang="zh-CN" altLang="zh-CN" sz="1400" kern="100" dirty="0">
                <a:solidFill>
                  <a:srgbClr val="000000"/>
                </a:solidFill>
                <a:latin typeface="Courier New" panose="02070309020205020404" pitchFamily="49" charset="0"/>
                <a:cs typeface="Times New Roman" panose="02020603050405020304" pitchFamily="18" charset="0"/>
              </a:rPr>
              <a:t>临界区</a:t>
            </a:r>
            <a:r>
              <a:rPr lang="en-US" altLang="zh-CN" sz="1400" kern="100" dirty="0">
                <a:solidFill>
                  <a:srgbClr val="000000"/>
                </a:solidFill>
                <a:latin typeface="楷体" panose="02010609060101010101" pitchFamily="49" charset="-122"/>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sleep(1);</a:t>
            </a:r>
            <a:endParaRPr lang="zh-CN" altLang="zh-CN" sz="1400" kern="100" dirty="0">
              <a:latin typeface="Courier New" panose="02070309020205020404" pitchFamily="49" charset="0"/>
              <a:cs typeface="Times New Roman" panose="02020603050405020304" pitchFamily="18" charset="0"/>
            </a:endParaRPr>
          </a:p>
          <a:p>
            <a:pPr indent="323215"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pthread_mutex_unlock</a:t>
            </a:r>
            <a:r>
              <a:rPr lang="en-US" altLang="zh-CN" sz="1400" kern="100" dirty="0">
                <a:solidFill>
                  <a:srgbClr val="000000"/>
                </a:solidFill>
                <a:latin typeface="Courier New" panose="02070309020205020404" pitchFamily="49" charset="0"/>
                <a:cs typeface="Times New Roman" panose="02020603050405020304" pitchFamily="18" charset="0"/>
              </a:rPr>
              <a:t>(&amp;lock);</a:t>
            </a:r>
            <a:r>
              <a:rPr lang="en-US" altLang="zh-CN" sz="1400" kern="100" dirty="0">
                <a:solidFill>
                  <a:srgbClr val="000000"/>
                </a:solidFill>
                <a:latin typeface="楷体" panose="02010609060101010101" pitchFamily="49" charset="-122"/>
                <a:cs typeface="Times New Roman" panose="02020603050405020304" pitchFamily="18" charset="0"/>
              </a:rPr>
              <a:t>/*</a:t>
            </a:r>
            <a:r>
              <a:rPr lang="zh-CN" altLang="zh-CN" sz="1400" kern="100" dirty="0">
                <a:solidFill>
                  <a:srgbClr val="000000"/>
                </a:solidFill>
                <a:latin typeface="Courier New" panose="02070309020205020404" pitchFamily="49" charset="0"/>
                <a:cs typeface="Times New Roman" panose="02020603050405020304" pitchFamily="18" charset="0"/>
              </a:rPr>
              <a:t>解除互斥锁</a:t>
            </a:r>
            <a:r>
              <a:rPr lang="en-US" altLang="zh-CN" sz="1400" kern="100" dirty="0">
                <a:solidFill>
                  <a:srgbClr val="000000"/>
                </a:solidFill>
                <a:latin typeface="楷体" panose="02010609060101010101" pitchFamily="49" charset="-122"/>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121957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4.2.6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条件变量的使用</a:t>
            </a:r>
          </a:p>
        </p:txBody>
      </p:sp>
      <p:sp>
        <p:nvSpPr>
          <p:cNvPr id="6" name="矩形 5"/>
          <p:cNvSpPr/>
          <p:nvPr/>
        </p:nvSpPr>
        <p:spPr>
          <a:xfrm>
            <a:off x="0" y="1873250"/>
            <a:ext cx="9150350" cy="461389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如上述注释</a:t>
            </a:r>
            <a:r>
              <a:rPr lang="zh-CN" altLang="en-US" dirty="0">
                <a:latin typeface="微软雅黑" panose="020B0503020204020204" pitchFamily="34" charset="-122"/>
                <a:ea typeface="微软雅黑" panose="020B0503020204020204" pitchFamily="34" charset="-122"/>
              </a:rPr>
              <a:t>所示</a:t>
            </a:r>
            <a:r>
              <a:rPr lang="zh-CN" altLang="zh-CN" dirty="0">
                <a:latin typeface="微软雅黑" panose="020B0503020204020204" pitchFamily="34" charset="-122"/>
                <a:ea typeface="微软雅黑" panose="020B0503020204020204" pitchFamily="34" charset="-122"/>
              </a:rPr>
              <a:t>，线程在睡眠之前进行加锁操作，这一步是任何情况下都是必须的。此时的互斥锁的作用是对</a:t>
            </a:r>
            <a:r>
              <a:rPr lang="en-US" altLang="zh-CN" dirty="0" err="1">
                <a:latin typeface="微软雅黑" panose="020B0503020204020204" pitchFamily="34" charset="-122"/>
                <a:ea typeface="微软雅黑" panose="020B0503020204020204" pitchFamily="34" charset="-122"/>
              </a:rPr>
              <a:t>pthread_cond_wait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的睡眠进行保护，保证在线程在睡眠的过程中是不会被打断的。一旦线程睡眠成功，那么此时</a:t>
            </a:r>
            <a:r>
              <a:rPr lang="en-US" altLang="zh-CN" dirty="0" err="1">
                <a:latin typeface="微软雅黑" panose="020B0503020204020204" pitchFamily="34" charset="-122"/>
                <a:ea typeface="微软雅黑" panose="020B0503020204020204" pitchFamily="34" charset="-122"/>
              </a:rPr>
              <a:t>pthread_cond_wait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除了实现阻塞外，还将刚才持有的互斥锁解除，之所以出现的操作是一方面是为了避免死锁</a:t>
            </a:r>
            <a:r>
              <a:rPr lang="zh-CN" altLang="en-US" dirty="0">
                <a:latin typeface="微软雅黑" panose="020B0503020204020204" pitchFamily="34" charset="-122"/>
                <a:ea typeface="微软雅黑" panose="020B0503020204020204" pitchFamily="34" charset="-122"/>
              </a:rPr>
              <a:t>的产生</a:t>
            </a:r>
            <a:r>
              <a:rPr lang="zh-CN" altLang="zh-CN" dirty="0">
                <a:latin typeface="微软雅黑" panose="020B0503020204020204" pitchFamily="34" charset="-122"/>
                <a:ea typeface="微软雅黑" panose="020B0503020204020204" pitchFamily="34" charset="-122"/>
              </a:rPr>
              <a:t>。此时</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互斥锁属于未锁定状态，其他线程也可以进行加锁，并睡眠操作，这样就不会影响其他线程执行睡眠。当线程被执行唤醒操作</a:t>
            </a:r>
            <a:r>
              <a:rPr lang="zh-CN" altLang="en-US" dirty="0">
                <a:latin typeface="微软雅黑" panose="020B0503020204020204" pitchFamily="34" charset="-122"/>
                <a:ea typeface="微软雅黑" panose="020B0503020204020204" pitchFamily="34" charset="-122"/>
              </a:rPr>
              <a:t>时</a:t>
            </a:r>
            <a:r>
              <a:rPr lang="zh-CN"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pthread_cond_wait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立刻返回，会再次自动执行加锁，并进入之后的临界区，操作共享资源，此时互斥锁的功能为对临界区加锁，保证线程对共享资源操作的完整性。这样做目的为了保证数据的正确，保证在任何一个时刻只有一个线程在访问共享资源。当执行完临界区之后，</a:t>
            </a:r>
            <a:r>
              <a:rPr lang="zh-CN" altLang="en-US" dirty="0">
                <a:latin typeface="微软雅黑" panose="020B0503020204020204" pitchFamily="34" charset="-122"/>
                <a:ea typeface="微软雅黑" panose="020B0503020204020204" pitchFamily="34" charset="-122"/>
              </a:rPr>
              <a:t>再</a:t>
            </a:r>
            <a:r>
              <a:rPr lang="zh-CN" altLang="zh-CN" dirty="0">
                <a:latin typeface="微软雅黑" panose="020B0503020204020204" pitchFamily="34" charset="-122"/>
                <a:ea typeface="微软雅黑" panose="020B0503020204020204" pitchFamily="34" charset="-122"/>
              </a:rPr>
              <a:t>进行最后的解锁处理。</a:t>
            </a:r>
          </a:p>
        </p:txBody>
      </p:sp>
    </p:spTree>
    <p:extLst>
      <p:ext uri="{BB962C8B-B14F-4D97-AF65-F5344CB8AC3E}">
        <p14:creationId xmlns:p14="http://schemas.microsoft.com/office/powerpoint/2010/main" val="84193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4.2.6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条件变量的使用</a:t>
            </a:r>
          </a:p>
        </p:txBody>
      </p:sp>
      <p:sp>
        <p:nvSpPr>
          <p:cNvPr id="6" name="矩形 5"/>
          <p:cNvSpPr/>
          <p:nvPr/>
        </p:nvSpPr>
        <p:spPr>
          <a:xfrm>
            <a:off x="0" y="1873250"/>
            <a:ext cx="9150350"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因此上述线程的睡眠操作涉及到两次加锁、解锁处理，两次加锁、解锁的目的则完全不同，需要注意。而对于线程</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的唤醒处理，则并没有采用互斥锁操作，代码如下。</a:t>
            </a:r>
          </a:p>
        </p:txBody>
      </p:sp>
      <p:sp>
        <p:nvSpPr>
          <p:cNvPr id="2" name="矩形 1">
            <a:extLst>
              <a:ext uri="{FF2B5EF4-FFF2-40B4-BE49-F238E27FC236}">
                <a16:creationId xmlns:a16="http://schemas.microsoft.com/office/drawing/2014/main" id="{65E14158-E0DB-8C4F-ABCD-1BA15EFD3916}"/>
              </a:ext>
            </a:extLst>
          </p:cNvPr>
          <p:cNvSpPr/>
          <p:nvPr/>
        </p:nvSpPr>
        <p:spPr>
          <a:xfrm>
            <a:off x="825383" y="3164629"/>
            <a:ext cx="5832648" cy="738664"/>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fgets</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buf</a:t>
            </a:r>
            <a:r>
              <a:rPr lang="en-US" altLang="zh-CN" sz="1400" kern="100" dirty="0">
                <a:solidFill>
                  <a:srgbClr val="000000"/>
                </a:solidFill>
                <a:latin typeface="Courier New" panose="02070309020205020404" pitchFamily="49" charset="0"/>
                <a:cs typeface="Times New Roman" panose="02020603050405020304" pitchFamily="18" charset="0"/>
              </a:rPr>
              <a:t>, N, stdin);</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buf</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strlen</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buf</a:t>
            </a:r>
            <a:r>
              <a:rPr lang="en-US" altLang="zh-CN" sz="1400" kern="100" dirty="0">
                <a:solidFill>
                  <a:srgbClr val="000000"/>
                </a:solidFill>
                <a:latin typeface="Courier New" panose="02070309020205020404" pitchFamily="49" charset="0"/>
                <a:cs typeface="Times New Roman" panose="02020603050405020304" pitchFamily="18" charset="0"/>
              </a:rPr>
              <a:t>) - 1] = '\0';</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pthread_cond_signal</a:t>
            </a:r>
            <a:r>
              <a:rPr lang="en-US" altLang="zh-CN" sz="1400" kern="100" dirty="0">
                <a:solidFill>
                  <a:srgbClr val="000000"/>
                </a:solidFill>
                <a:latin typeface="Courier New" panose="02070309020205020404" pitchFamily="49" charset="0"/>
                <a:cs typeface="Times New Roman" panose="02020603050405020304" pitchFamily="18" charset="0"/>
              </a:rPr>
              <a:t>(&amp;</a:t>
            </a:r>
            <a:r>
              <a:rPr lang="en-US" altLang="zh-CN" sz="1400" kern="100" dirty="0" err="1">
                <a:solidFill>
                  <a:srgbClr val="000000"/>
                </a:solidFill>
                <a:latin typeface="Courier New" panose="02070309020205020404" pitchFamily="49" charset="0"/>
                <a:cs typeface="Times New Roman" panose="02020603050405020304" pitchFamily="18" charset="0"/>
              </a:rPr>
              <a:t>cond</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7" name="矩形 6">
            <a:extLst>
              <a:ext uri="{FF2B5EF4-FFF2-40B4-BE49-F238E27FC236}">
                <a16:creationId xmlns:a16="http://schemas.microsoft.com/office/drawing/2014/main" id="{FBBD003B-6860-DD4D-82C0-1467A1ACFB89}"/>
              </a:ext>
            </a:extLst>
          </p:cNvPr>
          <p:cNvSpPr/>
          <p:nvPr/>
        </p:nvSpPr>
        <p:spPr>
          <a:xfrm>
            <a:off x="31870" y="3902102"/>
            <a:ext cx="915035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之所以并没有使用互斥锁区操作，是因为当前</a:t>
            </a:r>
            <a:r>
              <a:rPr lang="en-US" altLang="zh-CN" dirty="0" err="1">
                <a:latin typeface="微软雅黑" panose="020B0503020204020204" pitchFamily="34" charset="-122"/>
                <a:ea typeface="微软雅黑" panose="020B0503020204020204" pitchFamily="34" charset="-122"/>
              </a:rPr>
              <a:t>fgets</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函数当前功能是读取终端输入，当终端无输入时，函数本身是阻塞，不会主动写入数据。因此</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本身并不需要引入互斥锁的操作。</a:t>
            </a:r>
          </a:p>
        </p:txBody>
      </p:sp>
    </p:spTree>
    <p:extLst>
      <p:ext uri="{BB962C8B-B14F-4D97-AF65-F5344CB8AC3E}">
        <p14:creationId xmlns:p14="http://schemas.microsoft.com/office/powerpoint/2010/main" val="100403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4.2.6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条件变量的使用</a:t>
            </a:r>
          </a:p>
        </p:txBody>
      </p:sp>
      <p:sp>
        <p:nvSpPr>
          <p:cNvPr id="6" name="矩形 5"/>
          <p:cNvSpPr/>
          <p:nvPr/>
        </p:nvSpPr>
        <p:spPr>
          <a:xfrm>
            <a:off x="0" y="1873250"/>
            <a:ext cx="915035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针对上述示例可以通过</a:t>
            </a:r>
            <a:r>
              <a:rPr lang="zh-CN" altLang="en-US" dirty="0">
                <a:latin typeface="微软雅黑" panose="020B0503020204020204" pitchFamily="34" charset="-122"/>
                <a:ea typeface="微软雅黑" panose="020B0503020204020204" pitchFamily="34" charset="-122"/>
              </a:rPr>
              <a:t>下</a:t>
            </a:r>
            <a:r>
              <a:rPr lang="zh-CN" altLang="zh-CN" dirty="0">
                <a:latin typeface="微软雅黑" panose="020B0503020204020204" pitchFamily="34" charset="-122"/>
                <a:ea typeface="微软雅黑" panose="020B0503020204020204" pitchFamily="34" charset="-122"/>
              </a:rPr>
              <a:t>图展示其互斥锁、条件变量结合的情况。</a:t>
            </a:r>
          </a:p>
        </p:txBody>
      </p:sp>
      <p:pic>
        <p:nvPicPr>
          <p:cNvPr id="8" name="图片 7">
            <a:extLst>
              <a:ext uri="{FF2B5EF4-FFF2-40B4-BE49-F238E27FC236}">
                <a16:creationId xmlns:a16="http://schemas.microsoft.com/office/drawing/2014/main" id="{132D9923-07A6-3E44-8294-AF5EDD9FC154}"/>
              </a:ext>
            </a:extLst>
          </p:cNvPr>
          <p:cNvPicPr/>
          <p:nvPr/>
        </p:nvPicPr>
        <p:blipFill>
          <a:blip r:embed="rId2" cstate="print"/>
          <a:stretch>
            <a:fillRect/>
          </a:stretch>
        </p:blipFill>
        <p:spPr>
          <a:xfrm>
            <a:off x="2476588" y="2332158"/>
            <a:ext cx="3959860" cy="2662555"/>
          </a:xfrm>
          <a:prstGeom prst="rect">
            <a:avLst/>
          </a:prstGeom>
        </p:spPr>
      </p:pic>
    </p:spTree>
    <p:extLst>
      <p:ext uri="{BB962C8B-B14F-4D97-AF65-F5344CB8AC3E}">
        <p14:creationId xmlns:p14="http://schemas.microsoft.com/office/powerpoint/2010/main" val="62311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线程同步互斥机制</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4.2.6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条件变量的使用</a:t>
            </a:r>
          </a:p>
        </p:txBody>
      </p:sp>
      <p:sp>
        <p:nvSpPr>
          <p:cNvPr id="6" name="矩形 5"/>
          <p:cNvSpPr/>
          <p:nvPr/>
        </p:nvSpPr>
        <p:spPr>
          <a:xfrm>
            <a:off x="0" y="1873250"/>
            <a:ext cx="9150350" cy="253787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上面通过示例讲解了条件变量的操作，如果将线程</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不设置为读取终端输入，使之变成一个非阻塞的情况，那么在执行唤醒操作的地方则需要进行互斥锁的操作，</a:t>
            </a:r>
            <a:r>
              <a:rPr lang="zh-CN" altLang="en-US" dirty="0">
                <a:latin typeface="微软雅黑" panose="020B0503020204020204" pitchFamily="34" charset="-122"/>
                <a:ea typeface="微软雅黑" panose="020B0503020204020204" pitchFamily="34" charset="-122"/>
              </a:rPr>
              <a:t>参见教材</a:t>
            </a:r>
            <a:r>
              <a:rPr lang="zh-CN" altLang="zh-CN"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4-15</a:t>
            </a:r>
            <a:r>
              <a:rPr lang="zh-CN" altLang="zh-CN" dirty="0">
                <a:latin typeface="微软雅黑" panose="020B0503020204020204" pitchFamily="34" charset="-122"/>
                <a:ea typeface="微软雅黑" panose="020B0503020204020204" pitchFamily="34" charset="-122"/>
              </a:rPr>
              <a:t>。为了证明线程每次都有写入，对线程设置了</a:t>
            </a:r>
            <a:r>
              <a:rPr lang="en-US" altLang="zh-CN" dirty="0">
                <a:latin typeface="微软雅黑" panose="020B0503020204020204" pitchFamily="34" charset="-122"/>
                <a:ea typeface="微软雅黑" panose="020B0503020204020204" pitchFamily="34" charset="-122"/>
              </a:rPr>
              <a:t>count</a:t>
            </a:r>
            <a:r>
              <a:rPr lang="zh-CN" altLang="zh-CN" dirty="0">
                <a:latin typeface="微软雅黑" panose="020B0503020204020204" pitchFamily="34" charset="-122"/>
                <a:ea typeface="微软雅黑" panose="020B0503020204020204" pitchFamily="34" charset="-122"/>
              </a:rPr>
              <a:t>进行计数。可以看出线程</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在唤醒操作前，对临界区进行锁处理，如果不加锁处理，那么一旦执行唤醒操作之后，其他线程开始读取共享资源，线程</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此时循环再次进行写入，那么就会产生竞态。</a:t>
            </a:r>
          </a:p>
        </p:txBody>
      </p:sp>
    </p:spTree>
    <p:extLst>
      <p:ext uri="{BB962C8B-B14F-4D97-AF65-F5344CB8AC3E}">
        <p14:creationId xmlns:p14="http://schemas.microsoft.com/office/powerpoint/2010/main" val="338947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491365" y="1248644"/>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22575" y="1521161"/>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235048" y="3284984"/>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21940" y="1643380"/>
            <a:ext cx="595185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4.3  </a:t>
            </a:r>
            <a:r>
              <a:rPr lang="zh-CN" altLang="en-US" sz="2800" b="1" dirty="0"/>
              <a:t>线程池</a:t>
            </a:r>
            <a:endParaRPr lang="en-US" altLang="zh-CN"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216214" y="3409315"/>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4.3.1</a:t>
            </a:r>
            <a:endParaRPr lang="zh-CN" altLang="en-US" dirty="0"/>
          </a:p>
        </p:txBody>
      </p:sp>
      <p:sp>
        <p:nvSpPr>
          <p:cNvPr id="16" name="TextBox 168">
            <a:hlinkClick r:id="rId2" action="ppaction://hlinksldjump"/>
          </p:cNvPr>
          <p:cNvSpPr txBox="1">
            <a:spLocks noChangeArrowheads="1"/>
          </p:cNvSpPr>
          <p:nvPr/>
        </p:nvSpPr>
        <p:spPr bwMode="auto">
          <a:xfrm>
            <a:off x="3279801" y="3359885"/>
            <a:ext cx="2606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  线程池的基本概念</a:t>
            </a:r>
          </a:p>
        </p:txBody>
      </p:sp>
      <p:sp>
        <p:nvSpPr>
          <p:cNvPr id="17" name="AutoShape 864"/>
          <p:cNvSpPr>
            <a:spLocks noChangeArrowheads="1"/>
          </p:cNvSpPr>
          <p:nvPr/>
        </p:nvSpPr>
        <p:spPr bwMode="auto">
          <a:xfrm>
            <a:off x="605745" y="2059492"/>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078782" y="2091226"/>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2007" y="2038262"/>
            <a:ext cx="376076" cy="374830"/>
          </a:xfrm>
          <a:prstGeom prst="rect">
            <a:avLst/>
          </a:prstGeom>
          <a:noFill/>
          <a:ln>
            <a:noFill/>
          </a:ln>
        </p:spPr>
      </p:pic>
      <p:grpSp>
        <p:nvGrpSpPr>
          <p:cNvPr id="20" name="组合 153"/>
          <p:cNvGrpSpPr/>
          <p:nvPr/>
        </p:nvGrpSpPr>
        <p:grpSpPr bwMode="auto">
          <a:xfrm>
            <a:off x="1256599" y="4720264"/>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208778" y="483821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4.3.2</a:t>
            </a:r>
            <a:endParaRPr lang="zh-CN" altLang="en-US" dirty="0"/>
          </a:p>
        </p:txBody>
      </p:sp>
      <p:sp>
        <p:nvSpPr>
          <p:cNvPr id="31" name="TextBox 168">
            <a:hlinkClick r:id="rId6" action="ppaction://hlinksldjump"/>
          </p:cNvPr>
          <p:cNvSpPr txBox="1">
            <a:spLocks noChangeArrowheads="1"/>
          </p:cNvSpPr>
          <p:nvPr/>
        </p:nvSpPr>
        <p:spPr bwMode="auto">
          <a:xfrm>
            <a:off x="3414394" y="4823810"/>
            <a:ext cx="2237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线程池的实现</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线程池</a:t>
            </a:r>
          </a:p>
        </p:txBody>
      </p:sp>
      <p:sp>
        <p:nvSpPr>
          <p:cNvPr id="4" name="矩形 3"/>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4.3.1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线程池的基本概念</a:t>
            </a:r>
          </a:p>
        </p:txBody>
      </p:sp>
      <p:sp>
        <p:nvSpPr>
          <p:cNvPr id="6" name="矩形 5"/>
          <p:cNvSpPr/>
          <p:nvPr/>
        </p:nvSpPr>
        <p:spPr>
          <a:xfrm>
            <a:off x="-8889" y="1873250"/>
            <a:ext cx="8973378" cy="426251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4.2</a:t>
            </a:r>
            <a:r>
              <a:rPr lang="zh-CN" altLang="zh-CN" dirty="0">
                <a:latin typeface="微软雅黑" panose="020B0503020204020204" pitchFamily="34" charset="-122"/>
                <a:ea typeface="微软雅黑" panose="020B0503020204020204" pitchFamily="34" charset="-122"/>
              </a:rPr>
              <a:t>节中，介绍了多线程编程的通信问题，多线程编程实现通信需要考虑数据的正确性。</a:t>
            </a:r>
            <a:r>
              <a:rPr lang="zh-CN" altLang="en-US" dirty="0">
                <a:latin typeface="微软雅黑" panose="020B0503020204020204" pitchFamily="34" charset="-122"/>
                <a:ea typeface="微软雅黑" panose="020B0503020204020204" pitchFamily="34" charset="-122"/>
              </a:rPr>
              <a:t>此外</a:t>
            </a:r>
            <a:r>
              <a:rPr lang="zh-CN" altLang="zh-CN" dirty="0">
                <a:latin typeface="微软雅黑" panose="020B0503020204020204" pitchFamily="34" charset="-122"/>
                <a:ea typeface="微软雅黑" panose="020B0503020204020204" pitchFamily="34" charset="-122"/>
              </a:rPr>
              <a:t>，多线程编程还需要考虑开销、性能的问题。</a:t>
            </a:r>
            <a:r>
              <a:rPr lang="zh-CN" altLang="en-US" dirty="0">
                <a:latin typeface="微软雅黑" panose="020B0503020204020204" pitchFamily="34" charset="-122"/>
                <a:ea typeface="微软雅黑" panose="020B0503020204020204" pitchFamily="34" charset="-122"/>
              </a:rPr>
              <a:t>故此，</a:t>
            </a:r>
            <a:r>
              <a:rPr lang="zh-CN" altLang="zh-CN" dirty="0">
                <a:latin typeface="微软雅黑" panose="020B0503020204020204" pitchFamily="34" charset="-122"/>
                <a:ea typeface="微软雅黑" panose="020B0503020204020204" pitchFamily="34" charset="-122"/>
              </a:rPr>
              <a:t>引出了线程的一种使用模式，叫做线程池。顾名思义，把一堆开辟好的 线程放在一个池子里统一管理，就是一个线程池。</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之所以出现了线程池的概念，部分原因是考虑线程的频繁创建和销毁会消耗大量时间和资源。设想在一个传统的服务器中，有这样一种监听线程用来监听是否有新的用户连接服务器，每当有一个新的用户加入，服务器就开启一个新的线程处理这个用户的数据包。这个线程只服务于这个用户，当用户与服务器断开连接以后，服务器就销毁这个线程。然而频繁地开辟与销毁线程极大地占用了系统的资源。在大量用户的情况下，这种情况方式将浪费大量的时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线程池</a:t>
            </a:r>
          </a:p>
        </p:txBody>
      </p:sp>
      <p:sp>
        <p:nvSpPr>
          <p:cNvPr id="4" name="矩形 3"/>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4.3.1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线程池的基本概念</a:t>
            </a:r>
          </a:p>
        </p:txBody>
      </p:sp>
      <p:sp>
        <p:nvSpPr>
          <p:cNvPr id="6" name="矩形 5"/>
          <p:cNvSpPr/>
          <p:nvPr/>
        </p:nvSpPr>
        <p:spPr>
          <a:xfrm>
            <a:off x="-8889" y="1873250"/>
            <a:ext cx="8973378" cy="391113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而线程池与传统的一个用户对应一个线程的处理方法不同。它的基本实现思想就是在程序开始时就在内存中开辟一些线程，线程的数量是固定的，它们独自形成一个类，屏蔽了对外的操作，服务器只需要将数据包交给线程池就可以。当有一个新的用户请求到达时，不是新创建一个线程为其服务，而是从“池”中选择一个空闲的线程为新的用户请求服务，服务完成后，线程进入空闲线程池中。如果没有线程空闲的话，就将数据包暂时累积，等待线程池中有空闲的线程以后再进行处理。</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一个线程池主要包括以下几个组成部分</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）线程管理器：创建并管理线程池。</a:t>
            </a:r>
          </a:p>
        </p:txBody>
      </p:sp>
    </p:spTree>
    <p:extLst>
      <p:ext uri="{BB962C8B-B14F-4D97-AF65-F5344CB8AC3E}">
        <p14:creationId xmlns:p14="http://schemas.microsoft.com/office/powerpoint/2010/main" val="38953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线程池</a:t>
            </a:r>
          </a:p>
        </p:txBody>
      </p:sp>
      <p:sp>
        <p:nvSpPr>
          <p:cNvPr id="4" name="矩形 3"/>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4.3.1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线程池的基本概念</a:t>
            </a:r>
          </a:p>
        </p:txBody>
      </p:sp>
      <p:sp>
        <p:nvSpPr>
          <p:cNvPr id="6" name="矩形 5"/>
          <p:cNvSpPr/>
          <p:nvPr/>
        </p:nvSpPr>
        <p:spPr>
          <a:xfrm>
            <a:off x="-8889" y="1873250"/>
            <a:ext cx="8973378" cy="439075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）工作线程：线程池中实际执行任务的线程。在初始化线程池时，将预先创建好固定数目的线程在池中，这些初始化的线程一般处于空闲状态。</a:t>
            </a:r>
            <a:endParaRPr lang="en-US" altLang="zh-CN" dirty="0"/>
          </a:p>
          <a:p>
            <a:pPr marL="742950" lvl="1" indent="-285750" fontAlgn="base">
              <a:lnSpc>
                <a:spcPct val="150000"/>
              </a:lnSpc>
              <a:spcBef>
                <a:spcPts val="500"/>
              </a:spcBef>
              <a:spcAft>
                <a:spcPct val="0"/>
              </a:spcAft>
              <a:buFont typeface="Arial" panose="020B0604020202020204" pitchFamily="34" charset="0"/>
              <a:buChar char="•"/>
            </a:pPr>
            <a:r>
              <a:rPr lang="zh-CN" altLang="zh-CN" dirty="0"/>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）任务接口：每个任务必须实现的接口，当线程池的任务队列中有可执行任务时，被空闲的工作线程调去执行，把任务抽象成接口，可以做到线程池与具体的任务无关。</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）任务队列：用来存放没有处理的任务，提供一种缓冲机制，实现这种结构的方法有很多，常使用队列，主要运用先进先出的原理。</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在何种场合下会创建线程池</a:t>
            </a:r>
            <a:r>
              <a:rPr lang="zh-CN" altLang="en-US" dirty="0">
                <a:latin typeface="微软雅黑" panose="020B0503020204020204" pitchFamily="34" charset="-122"/>
                <a:ea typeface="微软雅黑" panose="020B0503020204020204" pitchFamily="34" charset="-122"/>
              </a:rPr>
              <a:t>呢？</a:t>
            </a:r>
            <a:r>
              <a:rPr lang="zh-CN" altLang="zh-CN" dirty="0">
                <a:latin typeface="微软雅黑" panose="020B0503020204020204" pitchFamily="34" charset="-122"/>
                <a:ea typeface="微软雅黑" panose="020B0503020204020204" pitchFamily="34" charset="-122"/>
              </a:rPr>
              <a:t>当一个应用需要频繁的创建和销毁线程，而任务执行的时间又非常短，这样线程的创建和销毁带来的开销就不容忽视。如果线程创建和销毁的时间相比任务执行时间可以忽略不计，则没有必要使用线程池。</a:t>
            </a:r>
          </a:p>
        </p:txBody>
      </p:sp>
    </p:spTree>
    <p:extLst>
      <p:ext uri="{BB962C8B-B14F-4D97-AF65-F5344CB8AC3E}">
        <p14:creationId xmlns:p14="http://schemas.microsoft.com/office/powerpoint/2010/main" val="370777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线程池</a:t>
            </a:r>
          </a:p>
        </p:txBody>
      </p:sp>
      <p:sp>
        <p:nvSpPr>
          <p:cNvPr id="4" name="矩形 3"/>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4.3.2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线程池的实现</a:t>
            </a:r>
          </a:p>
        </p:txBody>
      </p:sp>
      <p:sp>
        <p:nvSpPr>
          <p:cNvPr id="6" name="矩形 5"/>
          <p:cNvSpPr/>
          <p:nvPr/>
        </p:nvSpPr>
        <p:spPr>
          <a:xfrm>
            <a:off x="-8889" y="1873250"/>
            <a:ext cx="8973378"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下面将通过代码在</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系统中实现线程池。如下图所示为线程池的创建思路。</a:t>
            </a:r>
          </a:p>
        </p:txBody>
      </p:sp>
      <p:pic>
        <p:nvPicPr>
          <p:cNvPr id="5" name="图片 4">
            <a:extLst>
              <a:ext uri="{FF2B5EF4-FFF2-40B4-BE49-F238E27FC236}">
                <a16:creationId xmlns:a16="http://schemas.microsoft.com/office/drawing/2014/main" id="{86CDC16A-D758-8C45-BAA2-4D4A83C45505}"/>
              </a:ext>
            </a:extLst>
          </p:cNvPr>
          <p:cNvPicPr/>
          <p:nvPr/>
        </p:nvPicPr>
        <p:blipFill>
          <a:blip r:embed="rId2" cstate="print"/>
          <a:stretch>
            <a:fillRect/>
          </a:stretch>
        </p:blipFill>
        <p:spPr>
          <a:xfrm>
            <a:off x="2497870" y="2577076"/>
            <a:ext cx="3959860" cy="2308860"/>
          </a:xfrm>
          <a:prstGeom prst="rect">
            <a:avLst/>
          </a:prstGeom>
        </p:spPr>
      </p:pic>
      <p:sp>
        <p:nvSpPr>
          <p:cNvPr id="7" name="矩形 6">
            <a:extLst>
              <a:ext uri="{FF2B5EF4-FFF2-40B4-BE49-F238E27FC236}">
                <a16:creationId xmlns:a16="http://schemas.microsoft.com/office/drawing/2014/main" id="{A719CF58-B2D2-4C4C-910F-38E06B263DDD}"/>
              </a:ext>
            </a:extLst>
          </p:cNvPr>
          <p:cNvSpPr/>
          <p:nvPr/>
        </p:nvSpPr>
        <p:spPr>
          <a:xfrm>
            <a:off x="-8889" y="4895072"/>
            <a:ext cx="8973378" cy="14181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）用户程序向任务队列中添加任务。</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）创建线程池，线程睡眠，处于空闲状态。</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）唤醒线程，线程池中的线程执行函数取出任务队列中的任务。</a:t>
            </a:r>
          </a:p>
        </p:txBody>
      </p:sp>
    </p:spTree>
    <p:extLst>
      <p:ext uri="{BB962C8B-B14F-4D97-AF65-F5344CB8AC3E}">
        <p14:creationId xmlns:p14="http://schemas.microsoft.com/office/powerpoint/2010/main" val="22965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线程基本概念</a:t>
            </a:r>
          </a:p>
        </p:txBody>
      </p:sp>
      <p:sp>
        <p:nvSpPr>
          <p:cNvPr id="4" name="矩形 3"/>
          <p:cNvSpPr/>
          <p:nvPr/>
        </p:nvSpPr>
        <p:spPr>
          <a:xfrm>
            <a:off x="0" y="1858908"/>
            <a:ext cx="9115425" cy="336887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线程是应用程序并发执行多种任务的一种机制。在一个进程中可以创建多个线程执行多个任务。每个进程都可以创建多个线程，创建的多个线程共享进程的地址空间，即线程被创建在进程所使用的地址空间上。上一章介绍了创建子进程的原理，创建子进程是通过复制父进程的地址空间得来</a:t>
            </a:r>
            <a:r>
              <a:rPr lang="zh-CN" altLang="en-US" dirty="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，父子进程只关注自己的地址空间（映射不同的物理地址空间）。因此进程与进程之间是独立的，每个进程都只需要操作属于自己的地址空间即可。而线程则不一样，创建线程无</a:t>
            </a:r>
            <a:r>
              <a:rPr lang="zh-CN" altLang="en-US" dirty="0">
                <a:latin typeface="微软雅黑" panose="020B0503020204020204" pitchFamily="34" charset="-122"/>
                <a:ea typeface="微软雅黑" panose="020B0503020204020204" pitchFamily="34" charset="-122"/>
              </a:rPr>
              <a:t>须</a:t>
            </a:r>
            <a:r>
              <a:rPr lang="zh-CN" altLang="zh-CN" dirty="0">
                <a:latin typeface="微软雅黑" panose="020B0503020204020204" pitchFamily="34" charset="-122"/>
                <a:ea typeface="微软雅黑" panose="020B0503020204020204" pitchFamily="34" charset="-122"/>
              </a:rPr>
              <a:t>对地址空间进行复制，同一个进程创建的线程共享进程的地址空间，因此创建线程</a:t>
            </a:r>
            <a:r>
              <a:rPr lang="zh-CN" altLang="en-US" dirty="0">
                <a:latin typeface="微软雅黑" panose="020B0503020204020204" pitchFamily="34" charset="-122"/>
                <a:ea typeface="微软雅黑" panose="020B0503020204020204" pitchFamily="34" charset="-122"/>
              </a:rPr>
              <a:t>比创建子进程</a:t>
            </a:r>
            <a:r>
              <a:rPr lang="zh-CN" altLang="zh-CN" dirty="0">
                <a:latin typeface="微软雅黑" panose="020B0503020204020204" pitchFamily="34" charset="-122"/>
                <a:ea typeface="微软雅黑" panose="020B0503020204020204" pitchFamily="34" charset="-122"/>
              </a:rPr>
              <a:t>要快</a:t>
            </a:r>
            <a:r>
              <a:rPr lang="zh-CN" altLang="en-US" dirty="0">
                <a:latin typeface="微软雅黑" panose="020B0503020204020204" pitchFamily="34" charset="-122"/>
                <a:ea typeface="微软雅黑" panose="020B0503020204020204" pitchFamily="34" charset="-122"/>
              </a:rPr>
              <a:t>得</a:t>
            </a:r>
            <a:r>
              <a:rPr lang="zh-CN" altLang="zh-CN" dirty="0">
                <a:latin typeface="微软雅黑" panose="020B0503020204020204" pitchFamily="34" charset="-122"/>
                <a:ea typeface="微软雅黑" panose="020B0503020204020204" pitchFamily="34" charset="-122"/>
              </a:rPr>
              <a:t>多。</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4.1.1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线程的基本概念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线程池</a:t>
            </a:r>
          </a:p>
        </p:txBody>
      </p:sp>
      <p:sp>
        <p:nvSpPr>
          <p:cNvPr id="4" name="矩形 3"/>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4.3.2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线程池的实现</a:t>
            </a:r>
          </a:p>
        </p:txBody>
      </p:sp>
      <p:sp>
        <p:nvSpPr>
          <p:cNvPr id="6" name="矩形 5"/>
          <p:cNvSpPr/>
          <p:nvPr/>
        </p:nvSpPr>
        <p:spPr>
          <a:xfrm>
            <a:off x="-8889" y="1873250"/>
            <a:ext cx="8973378" cy="439222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）执行任务中的调用函数，完成工作。</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）线程池任务执行完判断，如果没有程序调用，线程继续睡眠。</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a:t>
            </a:r>
            <a:r>
              <a:rPr lang="zh-CN" altLang="zh-CN" dirty="0">
                <a:latin typeface="微软雅黑" panose="020B0503020204020204" pitchFamily="34" charset="-122"/>
                <a:ea typeface="微软雅黑" panose="020B0503020204020204" pitchFamily="34" charset="-122"/>
              </a:rPr>
              <a:t>）调用销毁函数对线程池进行销毁。</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根据上述图示，代码设计如下所示，具体细节在代码中有注释，头文件</a:t>
            </a:r>
            <a:r>
              <a:rPr lang="en-US" altLang="zh-CN" dirty="0" err="1">
                <a:latin typeface="微软雅黑" panose="020B0503020204020204" pitchFamily="34" charset="-122"/>
                <a:ea typeface="微软雅黑" panose="020B0503020204020204" pitchFamily="34" charset="-122"/>
              </a:rPr>
              <a:t>pool.h</a:t>
            </a:r>
            <a:r>
              <a:rPr lang="zh-CN" altLang="en-US" dirty="0">
                <a:latin typeface="微软雅黑" panose="020B0503020204020204" pitchFamily="34" charset="-122"/>
                <a:ea typeface="微软雅黑" panose="020B0503020204020204" pitchFamily="34" charset="-122"/>
              </a:rPr>
              <a:t>参见教材</a:t>
            </a:r>
            <a:r>
              <a:rPr lang="zh-CN" altLang="zh-CN"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4-16</a:t>
            </a:r>
            <a:r>
              <a:rPr lang="zh-CN" altLang="zh-CN" dirty="0">
                <a:latin typeface="微软雅黑" panose="020B0503020204020204" pitchFamily="34" charset="-122"/>
                <a:ea typeface="微软雅黑" panose="020B0503020204020204" pitchFamily="34" charset="-122"/>
              </a:rPr>
              <a:t>。其中</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CThread_Worker</a:t>
            </a:r>
            <a:r>
              <a:rPr lang="zh-CN" altLang="zh-CN" dirty="0">
                <a:latin typeface="微软雅黑" panose="020B0503020204020204" pitchFamily="34" charset="-122"/>
                <a:ea typeface="微软雅黑" panose="020B0503020204020204" pitchFamily="34" charset="-122"/>
              </a:rPr>
              <a:t>为封装的任务，存放在链表上</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process()</a:t>
            </a:r>
            <a:r>
              <a:rPr lang="zh-CN" altLang="en-US" dirty="0">
                <a:latin typeface="微软雅黑" panose="020B0503020204020204" pitchFamily="34" charset="-122"/>
                <a:ea typeface="微软雅黑" panose="020B0503020204020204" pitchFamily="34" charset="-122"/>
              </a:rPr>
              <a:t>是</a:t>
            </a:r>
            <a:r>
              <a:rPr lang="zh-CN" altLang="zh-CN" dirty="0">
                <a:latin typeface="微软雅黑" panose="020B0503020204020204" pitchFamily="34" charset="-122"/>
                <a:ea typeface="微软雅黑" panose="020B0503020204020204" pitchFamily="34" charset="-122"/>
              </a:rPr>
              <a:t>等待线程执行该任务中的函数</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而</a:t>
            </a:r>
            <a:r>
              <a:rPr lang="en-US" altLang="zh-CN" dirty="0" err="1">
                <a:latin typeface="微软雅黑" panose="020B0503020204020204" pitchFamily="34" charset="-122"/>
                <a:ea typeface="微软雅黑" panose="020B0503020204020204" pitchFamily="34" charset="-122"/>
              </a:rPr>
              <a:t>CThread_pool</a:t>
            </a:r>
            <a:r>
              <a:rPr lang="zh-CN" altLang="zh-CN" dirty="0">
                <a:latin typeface="微软雅黑" panose="020B0503020204020204" pitchFamily="34" charset="-122"/>
                <a:ea typeface="微软雅黑" panose="020B0503020204020204" pitchFamily="34" charset="-122"/>
              </a:rPr>
              <a:t>是封装的线程池结构</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线程池在创建的时候，会初始化该结构</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pool_init</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函数为线程池初始化。</a:t>
            </a:r>
            <a:r>
              <a:rPr lang="en-US" altLang="zh-CN" dirty="0" err="1">
                <a:latin typeface="微软雅黑" panose="020B0503020204020204" pitchFamily="34" charset="-122"/>
                <a:ea typeface="微软雅黑" panose="020B0503020204020204" pitchFamily="34" charset="-122"/>
              </a:rPr>
              <a:t>thread_routine</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函数为线程的执行函数。</a:t>
            </a:r>
            <a:r>
              <a:rPr lang="en-US" altLang="zh-CN" dirty="0" err="1">
                <a:latin typeface="微软雅黑" panose="020B0503020204020204" pitchFamily="34" charset="-122"/>
                <a:ea typeface="微软雅黑" panose="020B0503020204020204" pitchFamily="34" charset="-122"/>
              </a:rPr>
              <a:t>myprocess</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函数为任务执行的内容。函数</a:t>
            </a:r>
            <a:r>
              <a:rPr lang="en-US" altLang="zh-CN" dirty="0" err="1">
                <a:latin typeface="微软雅黑" panose="020B0503020204020204" pitchFamily="34" charset="-122"/>
                <a:ea typeface="微软雅黑" panose="020B0503020204020204" pitchFamily="34" charset="-122"/>
              </a:rPr>
              <a:t>pool_add_worker</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的功能为将任务添加到等待队列上。</a:t>
            </a:r>
            <a:r>
              <a:rPr lang="en-US" altLang="zh-CN" dirty="0" err="1">
                <a:latin typeface="微软雅黑" panose="020B0503020204020204" pitchFamily="34" charset="-122"/>
                <a:ea typeface="微软雅黑" panose="020B0503020204020204" pitchFamily="34" charset="-122"/>
              </a:rPr>
              <a:t>pool_destroy</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的功能为摧毁线程池，释放一切资源。</a:t>
            </a:r>
          </a:p>
        </p:txBody>
      </p:sp>
      <p:sp>
        <p:nvSpPr>
          <p:cNvPr id="7" name="矩形 6">
            <a:extLst>
              <a:ext uri="{FF2B5EF4-FFF2-40B4-BE49-F238E27FC236}">
                <a16:creationId xmlns:a16="http://schemas.microsoft.com/office/drawing/2014/main" id="{A719CF58-B2D2-4C4C-910F-38E06B263DDD}"/>
              </a:ext>
            </a:extLst>
          </p:cNvPr>
          <p:cNvSpPr/>
          <p:nvPr/>
        </p:nvSpPr>
        <p:spPr>
          <a:xfrm>
            <a:off x="-8889" y="4895072"/>
            <a:ext cx="8973378" cy="93852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048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线程池</a:t>
            </a:r>
          </a:p>
        </p:txBody>
      </p:sp>
      <p:sp>
        <p:nvSpPr>
          <p:cNvPr id="4" name="矩形 3"/>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4.3.2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线程池的实现</a:t>
            </a:r>
          </a:p>
        </p:txBody>
      </p:sp>
      <p:sp>
        <p:nvSpPr>
          <p:cNvPr id="6" name="矩形 5"/>
          <p:cNvSpPr/>
          <p:nvPr/>
        </p:nvSpPr>
        <p:spPr>
          <a:xfrm>
            <a:off x="-8889" y="1873250"/>
            <a:ext cx="8973378" cy="183364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线程的核心代码</a:t>
            </a:r>
            <a:r>
              <a:rPr lang="zh-CN" altLang="en-US" dirty="0">
                <a:latin typeface="微软雅黑" panose="020B0503020204020204" pitchFamily="34" charset="-122"/>
                <a:ea typeface="微软雅黑" panose="020B0503020204020204" pitchFamily="34" charset="-122"/>
              </a:rPr>
              <a:t>参见教材</a:t>
            </a:r>
            <a:r>
              <a:rPr lang="zh-CN" altLang="zh-CN"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4-17</a:t>
            </a:r>
            <a:r>
              <a:rPr lang="zh-CN" altLang="zh-CN" dirty="0">
                <a:latin typeface="微软雅黑" panose="020B0503020204020204" pitchFamily="34" charset="-122"/>
                <a:ea typeface="微软雅黑" panose="020B0503020204020204" pitchFamily="34" charset="-122"/>
              </a:rPr>
              <a:t>，实现线程池操作函数的功能。</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可通过</a:t>
            </a:r>
            <a:r>
              <a:rPr lang="en-US" altLang="zh-CN" dirty="0" err="1">
                <a:latin typeface="微软雅黑" panose="020B0503020204020204" pitchFamily="34" charset="-122"/>
                <a:ea typeface="微软雅黑" panose="020B0503020204020204" pitchFamily="34" charset="-122"/>
              </a:rPr>
              <a:t>Makefile</a:t>
            </a:r>
            <a:r>
              <a:rPr lang="zh-CN" altLang="zh-CN" dirty="0">
                <a:latin typeface="微软雅黑" panose="020B0503020204020204" pitchFamily="34" charset="-122"/>
                <a:ea typeface="微软雅黑" panose="020B0503020204020204" pitchFamily="34" charset="-122"/>
              </a:rPr>
              <a:t>进行管理编译，本节将不</a:t>
            </a:r>
            <a:r>
              <a:rPr lang="zh-CN" altLang="en-US" dirty="0">
                <a:latin typeface="微软雅黑" panose="020B0503020204020204" pitchFamily="34" charset="-122"/>
                <a:ea typeface="微软雅黑" panose="020B0503020204020204" pitchFamily="34" charset="-122"/>
              </a:rPr>
              <a:t>再</a:t>
            </a:r>
            <a:r>
              <a:rPr lang="zh-CN" altLang="zh-CN" dirty="0">
                <a:latin typeface="微软雅黑" panose="020B0503020204020204" pitchFamily="34" charset="-122"/>
                <a:ea typeface="微软雅黑" panose="020B0503020204020204" pitchFamily="34" charset="-122"/>
              </a:rPr>
              <a:t>测试，</a:t>
            </a:r>
            <a:r>
              <a:rPr lang="zh-CN" altLang="en-US" dirty="0">
                <a:latin typeface="微软雅黑" panose="020B0503020204020204" pitchFamily="34" charset="-122"/>
                <a:ea typeface="微软雅黑" panose="020B0503020204020204" pitchFamily="34" charset="-122"/>
              </a:rPr>
              <a:t>读者</a:t>
            </a:r>
            <a:r>
              <a:rPr lang="zh-CN" altLang="zh-CN" dirty="0">
                <a:latin typeface="微软雅黑" panose="020B0503020204020204" pitchFamily="34" charset="-122"/>
                <a:ea typeface="微软雅黑" panose="020B0503020204020204" pitchFamily="34" charset="-122"/>
              </a:rPr>
              <a:t>重点</a:t>
            </a:r>
            <a:r>
              <a:rPr lang="zh-CN" altLang="en-US" dirty="0">
                <a:latin typeface="微软雅黑" panose="020B0503020204020204" pitchFamily="34" charset="-122"/>
                <a:ea typeface="微软雅黑" panose="020B0503020204020204" pitchFamily="34" charset="-122"/>
              </a:rPr>
              <a:t>需要</a:t>
            </a:r>
            <a:r>
              <a:rPr lang="zh-CN" altLang="zh-CN" dirty="0">
                <a:latin typeface="微软雅黑" panose="020B0503020204020204" pitchFamily="34" charset="-122"/>
                <a:ea typeface="微软雅黑" panose="020B0503020204020204" pitchFamily="34" charset="-122"/>
              </a:rPr>
              <a:t>关注的是通过代码更加熟练的掌握线程池的思想，以及线程池的实现。测试代码</a:t>
            </a:r>
            <a:r>
              <a:rPr lang="zh-CN" altLang="en-US" dirty="0">
                <a:latin typeface="微软雅黑" panose="020B0503020204020204" pitchFamily="34" charset="-122"/>
                <a:ea typeface="微软雅黑" panose="020B0503020204020204" pitchFamily="34" charset="-122"/>
              </a:rPr>
              <a:t>参见教材例</a:t>
            </a:r>
            <a:r>
              <a:rPr lang="en-US" altLang="zh-CN" dirty="0">
                <a:latin typeface="微软雅黑" panose="020B0503020204020204" pitchFamily="34" charset="-122"/>
                <a:ea typeface="微软雅黑" panose="020B0503020204020204" pitchFamily="34" charset="-122"/>
              </a:rPr>
              <a:t>4-18</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工程管理器</a:t>
            </a:r>
            <a:r>
              <a:rPr lang="zh-CN" altLang="en-US" dirty="0">
                <a:latin typeface="微软雅黑" panose="020B0503020204020204" pitchFamily="34" charset="-122"/>
                <a:ea typeface="微软雅黑" panose="020B0503020204020204" pitchFamily="34" charset="-122"/>
              </a:rPr>
              <a:t>参见教材</a:t>
            </a:r>
            <a:r>
              <a:rPr lang="zh-CN" altLang="zh-CN"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4-19</a:t>
            </a:r>
            <a:r>
              <a:rPr lang="zh-CN" altLang="zh-CN" dirty="0">
                <a:latin typeface="微软雅黑" panose="020B0503020204020204" pitchFamily="34" charset="-122"/>
                <a:ea typeface="微软雅黑" panose="020B0503020204020204" pitchFamily="34" charset="-122"/>
              </a:rPr>
              <a:t>，执行</a:t>
            </a:r>
            <a:r>
              <a:rPr lang="en-US" altLang="zh-CN" dirty="0">
                <a:latin typeface="微软雅黑" panose="020B0503020204020204" pitchFamily="34" charset="-122"/>
                <a:ea typeface="微软雅黑" panose="020B0503020204020204" pitchFamily="34" charset="-122"/>
              </a:rPr>
              <a:t>make</a:t>
            </a:r>
            <a:r>
              <a:rPr lang="zh-CN" altLang="zh-CN" dirty="0">
                <a:latin typeface="微软雅黑" panose="020B0503020204020204" pitchFamily="34" charset="-122"/>
                <a:ea typeface="微软雅黑" panose="020B0503020204020204" pitchFamily="34" charset="-122"/>
              </a:rPr>
              <a:t>即可实现编译工作。</a:t>
            </a:r>
          </a:p>
        </p:txBody>
      </p:sp>
      <p:sp>
        <p:nvSpPr>
          <p:cNvPr id="7" name="矩形 6">
            <a:extLst>
              <a:ext uri="{FF2B5EF4-FFF2-40B4-BE49-F238E27FC236}">
                <a16:creationId xmlns:a16="http://schemas.microsoft.com/office/drawing/2014/main" id="{A719CF58-B2D2-4C4C-910F-38E06B263DDD}"/>
              </a:ext>
            </a:extLst>
          </p:cNvPr>
          <p:cNvSpPr/>
          <p:nvPr/>
        </p:nvSpPr>
        <p:spPr>
          <a:xfrm>
            <a:off x="-8889" y="4895072"/>
            <a:ext cx="8973378" cy="93852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679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8" y="1658417"/>
            <a:ext cx="9144118"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本章内容在</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系统编程开发中占有很重的位置。多线程编程作为应用开发的基本功，涉及范围广且较容易出错，因此需要读者熟练</a:t>
            </a:r>
            <a:r>
              <a:rPr lang="zh-CN" altLang="en-US" dirty="0">
                <a:latin typeface="微软雅黑" panose="020B0503020204020204" pitchFamily="34" charset="-122"/>
                <a:ea typeface="微软雅黑" panose="020B0503020204020204" pitchFamily="34" charset="-122"/>
              </a:rPr>
              <a:t>掌握</a:t>
            </a:r>
            <a:r>
              <a:rPr lang="zh-CN" altLang="zh-CN" dirty="0">
                <a:latin typeface="微软雅黑" panose="020B0503020204020204" pitchFamily="34" charset="-122"/>
                <a:ea typeface="微软雅黑" panose="020B0503020204020204" pitchFamily="34" charset="-122"/>
              </a:rPr>
              <a:t>。在本章中，着重介绍了线程的使用，以及线程属性问题。同时</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在后续介绍中着重通过代码展示多线程的通信问题，通信涉及的三种同步互斥机制：互斥锁、信号量、条件变量。</a:t>
            </a:r>
            <a:r>
              <a:rPr lang="zh-CN" altLang="en-US" dirty="0">
                <a:latin typeface="微软雅黑" panose="020B0503020204020204" pitchFamily="34" charset="-122"/>
                <a:ea typeface="微软雅黑" panose="020B0503020204020204" pitchFamily="34" charset="-122"/>
              </a:rPr>
              <a:t>以及</a:t>
            </a:r>
            <a:r>
              <a:rPr lang="zh-CN" altLang="zh-CN" dirty="0">
                <a:latin typeface="微软雅黑" panose="020B0503020204020204" pitchFamily="34" charset="-122"/>
                <a:ea typeface="微软雅黑" panose="020B0503020204020204" pitchFamily="34" charset="-122"/>
              </a:rPr>
              <a:t>多线程的设计思想</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线程池的实现，对多线程编程进行进一步的深化。</a:t>
            </a:r>
          </a:p>
        </p:txBody>
      </p:sp>
      <p:sp>
        <p:nvSpPr>
          <p:cNvPr id="7" name="标题 1"/>
          <p:cNvSpPr>
            <a:spLocks noChangeArrowheads="1"/>
          </p:cNvSpPr>
          <p:nvPr/>
        </p:nvSpPr>
        <p:spPr bwMode="auto">
          <a:xfrm>
            <a:off x="1621698" y="230303"/>
            <a:ext cx="364901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本章小结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线程基本概念</a:t>
            </a:r>
          </a:p>
        </p:txBody>
      </p:sp>
      <p:sp>
        <p:nvSpPr>
          <p:cNvPr id="4" name="矩形 3"/>
          <p:cNvSpPr/>
          <p:nvPr/>
        </p:nvSpPr>
        <p:spPr>
          <a:xfrm>
            <a:off x="1" y="1858908"/>
            <a:ext cx="5112568" cy="295189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图所示，一个进程可以包含多个线程。因此，同一个程序中的所有线程均会执行相同的程序，且共享进程的内存段，包括数据段、堆区。值得注意的是，进程的栈区对线程是不共享的，每个线程都拥有属于自己的栈区，用于存放函数的参数值、局部变量的值、返回地址等。</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4.1.1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线程的基本概念</a:t>
            </a:r>
          </a:p>
        </p:txBody>
      </p:sp>
      <p:pic>
        <p:nvPicPr>
          <p:cNvPr id="5" name="图片 4">
            <a:extLst>
              <a:ext uri="{FF2B5EF4-FFF2-40B4-BE49-F238E27FC236}">
                <a16:creationId xmlns:a16="http://schemas.microsoft.com/office/drawing/2014/main" id="{C2088BAB-FF17-0F4B-A07C-F287D417FA1C}"/>
              </a:ext>
            </a:extLst>
          </p:cNvPr>
          <p:cNvPicPr>
            <a:picLocks noChangeAspect="1"/>
          </p:cNvPicPr>
          <p:nvPr/>
        </p:nvPicPr>
        <p:blipFill>
          <a:blip r:embed="rId2" cstate="print"/>
          <a:stretch>
            <a:fillRect/>
          </a:stretch>
        </p:blipFill>
        <p:spPr>
          <a:xfrm>
            <a:off x="5292080" y="1853837"/>
            <a:ext cx="3600000" cy="3568829"/>
          </a:xfrm>
          <a:prstGeom prst="rect">
            <a:avLst/>
          </a:prstGeom>
        </p:spPr>
      </p:pic>
    </p:spTree>
    <p:extLst>
      <p:ext uri="{BB962C8B-B14F-4D97-AF65-F5344CB8AC3E}">
        <p14:creationId xmlns:p14="http://schemas.microsoft.com/office/powerpoint/2010/main" val="37849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线程基本概念</a:t>
            </a:r>
          </a:p>
        </p:txBody>
      </p:sp>
      <p:sp>
        <p:nvSpPr>
          <p:cNvPr id="4" name="矩形 3"/>
          <p:cNvSpPr/>
          <p:nvPr/>
        </p:nvSpPr>
        <p:spPr>
          <a:xfrm>
            <a:off x="0" y="1858908"/>
            <a:ext cx="9115425" cy="253640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同一个进程中的多个线程可以并发执行。在多处理器环境下，多个线程可以同时并行。如果一个线程因等待</a:t>
            </a:r>
            <a:r>
              <a:rPr lang="en-US" altLang="zh-CN" dirty="0">
                <a:latin typeface="微软雅黑" panose="020B0503020204020204" pitchFamily="34" charset="-122"/>
                <a:ea typeface="微软雅黑" panose="020B0503020204020204" pitchFamily="34" charset="-122"/>
              </a:rPr>
              <a:t>I/O</a:t>
            </a:r>
            <a:r>
              <a:rPr lang="zh-CN" altLang="zh-CN" dirty="0">
                <a:latin typeface="微软雅黑" panose="020B0503020204020204" pitchFamily="34" charset="-122"/>
                <a:ea typeface="微软雅黑" panose="020B0503020204020204" pitchFamily="34" charset="-122"/>
              </a:rPr>
              <a:t>操作而遭阻塞，那么其他线程依然可以继续运行。同时，同一个进程创建的线程之间进行通信相对于进程之间来说，要方便、快速地多。原因在于线程之间是共享进程的数据段的，因此，线程间通信是通过操作共享的数据段实现的。而进程则不同，每个进程所操作的地址空间是独立的，因此进程之间如果需要进行数据的传递则需要引入进程间的通信机制来实现。</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4.1.1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线程的基本概念</a:t>
            </a:r>
          </a:p>
        </p:txBody>
      </p:sp>
    </p:spTree>
    <p:extLst>
      <p:ext uri="{BB962C8B-B14F-4D97-AF65-F5344CB8AC3E}">
        <p14:creationId xmlns:p14="http://schemas.microsoft.com/office/powerpoint/2010/main" val="261197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线程基本概念</a:t>
            </a:r>
          </a:p>
        </p:txBody>
      </p:sp>
      <p:sp>
        <p:nvSpPr>
          <p:cNvPr id="4" name="矩形 3"/>
          <p:cNvSpPr/>
          <p:nvPr/>
        </p:nvSpPr>
        <p:spPr>
          <a:xfrm>
            <a:off x="0" y="1858908"/>
            <a:ext cx="9115425" cy="343151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虽然线程间的通信不用考虑相对复杂的通信机制，但也有其比较棘手的问题有待解决。如果多个线程并发（同时）访问共享的进程数据段，而不按照一定的规则或顺序，则会造成共享资源的不确定，这种情况称为竞态。例如，线程</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对全局变量</a:t>
            </a:r>
            <a:r>
              <a:rPr lang="en-US" altLang="zh-CN"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进行了赋值，而线程</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则需要读取全局变量</a:t>
            </a:r>
            <a:r>
              <a:rPr lang="en-US" altLang="zh-CN"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的值，如果此时刚要进行读取，线程</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却对变量</a:t>
            </a:r>
            <a:r>
              <a:rPr lang="en-US" altLang="zh-CN"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进行了重新赋值，那么，此时读取的结果将出现差异。</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因此针对多线程编程通信的问题，</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中提供了很多同步互斥机制，从而保证在某一个线程在操作共享资源时，不会被其他线程打扰。即一个时刻，只能有一个线程在对共享资源进行访问。</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4.1.1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线程的基本概念</a:t>
            </a:r>
          </a:p>
        </p:txBody>
      </p:sp>
    </p:spTree>
    <p:extLst>
      <p:ext uri="{BB962C8B-B14F-4D97-AF65-F5344CB8AC3E}">
        <p14:creationId xmlns:p14="http://schemas.microsoft.com/office/powerpoint/2010/main" val="140961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1841</TotalTime>
  <Words>8793</Words>
  <Application>Microsoft Office PowerPoint</Application>
  <PresentationFormat>全屏显示(4:3)</PresentationFormat>
  <Paragraphs>384</Paragraphs>
  <Slides>62</Slides>
  <Notes>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62</vt:i4>
      </vt:variant>
    </vt:vector>
  </HeadingPairs>
  <TitlesOfParts>
    <vt:vector size="75" baseType="lpstr">
      <vt:lpstr>Gulim</vt:lpstr>
      <vt:lpstr>等线</vt:lpstr>
      <vt:lpstr>等线 Light</vt:lpstr>
      <vt:lpstr>楷体</vt:lpstr>
      <vt:lpstr>微软雅黑</vt:lpstr>
      <vt:lpstr>Arial</vt:lpstr>
      <vt:lpstr>Arial Black</vt:lpstr>
      <vt:lpstr>Calibri</vt:lpstr>
      <vt:lpstr>Cambria Math</vt:lpstr>
      <vt:lpstr>Courier New</vt:lpstr>
      <vt:lpstr>Times New Roman</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work</dc:creator>
  <cp:lastModifiedBy>xmadmin</cp:lastModifiedBy>
  <cp:revision>299</cp:revision>
  <dcterms:created xsi:type="dcterms:W3CDTF">2017-01-05T09:54:00Z</dcterms:created>
  <dcterms:modified xsi:type="dcterms:W3CDTF">2024-02-24T09:35:49Z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