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5"/>
  </p:notesMasterIdLst>
  <p:sldIdLst>
    <p:sldId id="256" r:id="rId4"/>
    <p:sldId id="257" r:id="rId6"/>
    <p:sldId id="259" r:id="rId7"/>
    <p:sldId id="261" r:id="rId8"/>
    <p:sldId id="555" r:id="rId9"/>
    <p:sldId id="551" r:id="rId10"/>
    <p:sldId id="657" r:id="rId11"/>
    <p:sldId id="658" r:id="rId12"/>
    <p:sldId id="659" r:id="rId13"/>
    <p:sldId id="660" r:id="rId14"/>
    <p:sldId id="661" r:id="rId15"/>
    <p:sldId id="686" r:id="rId16"/>
    <p:sldId id="662" r:id="rId17"/>
    <p:sldId id="663" r:id="rId18"/>
    <p:sldId id="664" r:id="rId19"/>
    <p:sldId id="665" r:id="rId20"/>
    <p:sldId id="666" r:id="rId21"/>
    <p:sldId id="667" r:id="rId22"/>
    <p:sldId id="687" r:id="rId23"/>
    <p:sldId id="668" r:id="rId24"/>
    <p:sldId id="669" r:id="rId25"/>
    <p:sldId id="670" r:id="rId26"/>
    <p:sldId id="656" r:id="rId27"/>
    <p:sldId id="458" r:id="rId28"/>
    <p:sldId id="671" r:id="rId29"/>
    <p:sldId id="672" r:id="rId30"/>
    <p:sldId id="673" r:id="rId31"/>
    <p:sldId id="674" r:id="rId32"/>
    <p:sldId id="675" r:id="rId33"/>
    <p:sldId id="676" r:id="rId34"/>
    <p:sldId id="677" r:id="rId35"/>
    <p:sldId id="678" r:id="rId36"/>
    <p:sldId id="679" r:id="rId37"/>
    <p:sldId id="681" r:id="rId38"/>
    <p:sldId id="682" r:id="rId39"/>
    <p:sldId id="683" r:id="rId40"/>
    <p:sldId id="684" r:id="rId41"/>
    <p:sldId id="685" r:id="rId42"/>
    <p:sldId id="291" r:id="rId43"/>
  </p:sldIdLst>
  <p:sldSz cx="9144000" cy="6858000" type="screen4x3"/>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921C56C-C475-4728-BC2B-5BA9EC2446C2}">
          <p14:sldIdLst>
            <p14:sldId id="256"/>
            <p14:sldId id="257"/>
            <p14:sldId id="259"/>
            <p14:sldId id="261"/>
          </p14:sldIdLst>
        </p14:section>
        <p14:section name="7.1" id="{363B489D-FF9E-45C9-87FB-577175253931}">
          <p14:sldIdLst>
            <p14:sldId id="555"/>
            <p14:sldId id="551"/>
            <p14:sldId id="657"/>
            <p14:sldId id="658"/>
            <p14:sldId id="659"/>
            <p14:sldId id="660"/>
            <p14:sldId id="661"/>
            <p14:sldId id="686"/>
            <p14:sldId id="662"/>
            <p14:sldId id="663"/>
            <p14:sldId id="664"/>
            <p14:sldId id="665"/>
            <p14:sldId id="666"/>
            <p14:sldId id="667"/>
            <p14:sldId id="687"/>
            <p14:sldId id="668"/>
            <p14:sldId id="669"/>
            <p14:sldId id="670"/>
          </p14:sldIdLst>
        </p14:section>
        <p14:section name="7.2" id="{3AA61C9E-A6FE-4583-9CBC-ABC4887D44A6}">
          <p14:sldIdLst>
            <p14:sldId id="656"/>
            <p14:sldId id="458"/>
            <p14:sldId id="671"/>
            <p14:sldId id="672"/>
            <p14:sldId id="673"/>
            <p14:sldId id="674"/>
            <p14:sldId id="675"/>
            <p14:sldId id="676"/>
            <p14:sldId id="677"/>
            <p14:sldId id="678"/>
            <p14:sldId id="679"/>
            <p14:sldId id="681"/>
            <p14:sldId id="682"/>
            <p14:sldId id="683"/>
            <p14:sldId id="684"/>
            <p14:sldId id="685"/>
          </p14:sldIdLst>
        </p14:section>
        <p14:section name="小结" id="{B8AC71C6-BBCC-43CB-B24D-F8CA7D5862BB}">
          <p14:sldIdLst>
            <p14:sldId id="291"/>
          </p14:sldIdLst>
        </p14:section>
      </p14:sectionLst>
    </p:ext>
    <p:ext uri="{EFAFB233-063F-42B5-8137-9DF3F51BA10A}">
      <p15:sldGuideLst xmlns:p15="http://schemas.microsoft.com/office/powerpoint/2012/main">
        <p15:guide id="1" orient="horz" pos="2166" userDrawn="1">
          <p15:clr>
            <a:srgbClr val="A4A3A4"/>
          </p15:clr>
        </p15:guide>
        <p15:guide id="2" pos="28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84C6"/>
    <a:srgbClr val="2383C6"/>
    <a:srgbClr val="AED6EE"/>
    <a:srgbClr val="62B3E0"/>
    <a:srgbClr val="455052"/>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p:restoredTop sz="86429"/>
  </p:normalViewPr>
  <p:slideViewPr>
    <p:cSldViewPr showGuides="1">
      <p:cViewPr varScale="1">
        <p:scale>
          <a:sx n="114" d="100"/>
          <a:sy n="114" d="100"/>
        </p:scale>
        <p:origin x="1278" y="108"/>
      </p:cViewPr>
      <p:guideLst>
        <p:guide orient="horz" pos="2166"/>
        <p:guide pos="28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7" Type="http://schemas.openxmlformats.org/officeDocument/2006/relationships/tags" Target="tags/tag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413083333439706"/>
          <c:y val="0"/>
          <c:w val="0.586916666560294"/>
          <c:h val="0.929404458131209"/>
        </c:manualLayout>
      </c:layout>
      <c:doughnutChart>
        <c:varyColors val="1"/>
        <c:ser>
          <c:idx val="0"/>
          <c:order val="0"/>
          <c:tx>
            <c:strRef>
              <c:f>Sheet1!$B$1</c:f>
              <c:strCache>
                <c:ptCount val="1"/>
                <c:pt idx="0">
                  <c:v>销售额</c:v>
                </c:pt>
              </c:strCache>
            </c:strRef>
          </c:tx>
          <c:spPr/>
          <c:explosion val="0"/>
          <c:dPt>
            <c:idx val="0"/>
            <c:bubble3D val="0"/>
            <c:spPr>
              <a:solidFill>
                <a:srgbClr val="AED6EE"/>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rgbClr val="2484C6"/>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rgbClr val="AED6EE"/>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rgbClr val="2383C6"/>
              </a:solidFill>
              <a:ln>
                <a:noFill/>
              </a:ln>
              <a:effectLst/>
              <a:scene3d>
                <a:camera prst="orthographicFront"/>
                <a:lightRig rig="brightRoom" dir="t"/>
              </a:scene3d>
              <a:sp3d prstMaterial="flat">
                <a:bevelT w="50800" h="101600" prst="angle"/>
                <a:contourClr>
                  <a:srgbClr val="000000"/>
                </a:contourClr>
              </a:sp3d>
            </c:spPr>
          </c:dPt>
          <c:dLbls>
            <c:delete val="1"/>
          </c:dLbls>
          <c:cat>
            <c:strRef>
              <c:f>Sheet1!$A$2:$A$5</c:f>
              <c:strCache>
                <c:ptCount val="4"/>
                <c:pt idx="0">
                  <c:v>掌握知识</c:v>
                </c:pt>
                <c:pt idx="1">
                  <c:v>理解知识</c:v>
                </c:pt>
                <c:pt idx="2">
                  <c:v>熟悉知识</c:v>
                </c:pt>
                <c:pt idx="3">
                  <c:v>了解知识</c:v>
                </c:pt>
              </c:strCache>
            </c:strRef>
          </c:cat>
          <c:val>
            <c:numRef>
              <c:f>Sheet1!$B$2:$B$5</c:f>
              <c:numCache>
                <c:formatCode>g/"通""用""格""式"</c:formatCode>
                <c:ptCount val="4"/>
                <c:pt idx="0">
                  <c:v>2.5</c:v>
                </c:pt>
                <c:pt idx="1">
                  <c:v>2.5</c:v>
                </c:pt>
                <c:pt idx="2">
                  <c:v>2.5</c:v>
                </c:pt>
                <c:pt idx="3">
                  <c:v>2.5</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lt1"/>
    </cs:fontRef>
    <cs:defRPr sz="1195"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C1225-7615-454C-9502-CA2C608313C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66577A-CDAC-46EF-A095-B32E05E7038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7C66577A-CDAC-46EF-A095-B32E05E7038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descr="目录small"/>
          <p:cNvPicPr>
            <a:picLocks noChangeAspect="1"/>
          </p:cNvPicPr>
          <p:nvPr userDrawn="1"/>
        </p:nvPicPr>
        <p:blipFill>
          <a:blip r:embed="rId2"/>
          <a:stretch>
            <a:fillRect/>
          </a:stretch>
        </p:blipFill>
        <p:spPr>
          <a:xfrm>
            <a:off x="1332865" y="295275"/>
            <a:ext cx="1788160" cy="53276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descr="知识架构samll"/>
          <p:cNvPicPr>
            <a:picLocks noChangeAspect="1"/>
          </p:cNvPicPr>
          <p:nvPr userDrawn="1"/>
        </p:nvPicPr>
        <p:blipFill>
          <a:blip r:embed="rId2"/>
          <a:stretch>
            <a:fillRect/>
          </a:stretch>
        </p:blipFill>
        <p:spPr>
          <a:xfrm>
            <a:off x="1264920" y="322580"/>
            <a:ext cx="2473325" cy="5187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2" Type="http://schemas.openxmlformats.org/officeDocument/2006/relationships/theme" Target="../theme/theme2.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D56B0-D9E9-4FFC-B50F-494BA0CB3EA2}"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53E29-8F0B-4753-A750-A1B5321555C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3.xml"/><Relationship Id="rId5" Type="http://schemas.microsoft.com/office/2007/relationships/hdphoto" Target="../media/image5.wdp"/><Relationship Id="rId4" Type="http://schemas.openxmlformats.org/officeDocument/2006/relationships/image" Target="../media/image4.png"/><Relationship Id="rId3" Type="http://schemas.openxmlformats.org/officeDocument/2006/relationships/slide" Target="slide2.xml"/><Relationship Id="rId2" Type="http://schemas.openxmlformats.org/officeDocument/2006/relationships/slide" Target="slide1.xml"/><Relationship Id="rId1" Type="http://schemas.openxmlformats.org/officeDocument/2006/relationships/slide" Target="slide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3.xml"/><Relationship Id="rId5" Type="http://schemas.microsoft.com/office/2007/relationships/hdphoto" Target="../media/image5.wdp"/><Relationship Id="rId4" Type="http://schemas.openxmlformats.org/officeDocument/2006/relationships/image" Target="../media/image4.png"/><Relationship Id="rId3" Type="http://schemas.openxmlformats.org/officeDocument/2006/relationships/slide" Target="slide2.xml"/><Relationship Id="rId2" Type="http://schemas.openxmlformats.org/officeDocument/2006/relationships/slide" Target="slide1.xml"/><Relationship Id="rId1" Type="http://schemas.openxmlformats.org/officeDocument/2006/relationships/slide" Target="slide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txBox="1"/>
          <p:nvPr/>
        </p:nvSpPr>
        <p:spPr bwMode="auto">
          <a:xfrm>
            <a:off x="2216691" y="2317765"/>
            <a:ext cx="5147389" cy="60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3200" b="1" dirty="0">
                <a:solidFill>
                  <a:srgbClr val="455052"/>
                </a:solidFill>
                <a:latin typeface="微软雅黑" panose="020B0503020204020204" pitchFamily="34" charset="-122"/>
                <a:ea typeface="微软雅黑" panose="020B0503020204020204" pitchFamily="34" charset="-122"/>
              </a:rPr>
              <a:t> </a:t>
            </a:r>
            <a:r>
              <a:rPr lang="en-US" altLang="zh-CN" sz="3200" b="1" dirty="0">
                <a:solidFill>
                  <a:srgbClr val="455052"/>
                </a:solidFill>
                <a:latin typeface="微软雅黑" panose="020B0503020204020204" pitchFamily="34" charset="-122"/>
                <a:ea typeface="微软雅黑" panose="020B0503020204020204" pitchFamily="34" charset="-122"/>
              </a:rPr>
              <a:t>Linux</a:t>
            </a:r>
            <a:r>
              <a:rPr lang="zh-CN" altLang="en-US" sz="3200" b="1" dirty="0">
                <a:solidFill>
                  <a:srgbClr val="455052"/>
                </a:solidFill>
                <a:latin typeface="微软雅黑" panose="020B0503020204020204" pitchFamily="34" charset="-122"/>
                <a:ea typeface="微软雅黑" panose="020B0503020204020204" pitchFamily="34" charset="-122"/>
              </a:rPr>
              <a:t>网络编程概述</a:t>
            </a:r>
            <a:endParaRPr lang="en-US" altLang="zh-CN" sz="3200" b="1" dirty="0">
              <a:solidFill>
                <a:srgbClr val="455052"/>
              </a:solidFill>
              <a:latin typeface="微软雅黑" panose="020B0503020204020204" pitchFamily="34" charset="-122"/>
              <a:ea typeface="微软雅黑" panose="020B0503020204020204" pitchFamily="34" charset="-122"/>
            </a:endParaRPr>
          </a:p>
          <a:p>
            <a:pPr algn="ctr" eaLnBrk="1" hangingPunct="1">
              <a:lnSpc>
                <a:spcPct val="90000"/>
              </a:lnSpc>
              <a:spcBef>
                <a:spcPts val="1000"/>
              </a:spcBef>
              <a:buFont typeface="Arial" panose="020B0604020202020204" pitchFamily="34" charset="0"/>
              <a:buNone/>
            </a:pPr>
            <a:endParaRPr lang="zh-CN" altLang="en-US" sz="3200" b="1" dirty="0">
              <a:solidFill>
                <a:srgbClr val="455052"/>
              </a:solidFill>
              <a:latin typeface="微软雅黑" panose="020B0503020204020204" pitchFamily="34" charset="-122"/>
              <a:ea typeface="微软雅黑" panose="020B0503020204020204" pitchFamily="34" charset="-122"/>
            </a:endParaRPr>
          </a:p>
        </p:txBody>
      </p:sp>
      <p:sp>
        <p:nvSpPr>
          <p:cNvPr id="3" name="矩形 7"/>
          <p:cNvSpPr>
            <a:spLocks noChangeArrowheads="1"/>
          </p:cNvSpPr>
          <p:nvPr/>
        </p:nvSpPr>
        <p:spPr bwMode="auto">
          <a:xfrm>
            <a:off x="2216691" y="4409113"/>
            <a:ext cx="30651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网络概述</a:t>
            </a:r>
            <a:endPar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7"/>
          <p:cNvSpPr>
            <a:spLocks noChangeArrowheads="1"/>
          </p:cNvSpPr>
          <p:nvPr/>
        </p:nvSpPr>
        <p:spPr bwMode="auto">
          <a:xfrm>
            <a:off x="5405621" y="4421757"/>
            <a:ext cx="3414851"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网络基础知识</a:t>
            </a:r>
            <a:endPar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grpId="0" nodeType="afterEffect">
                                  <p:stCondLst>
                                    <p:cond delay="10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网络概述</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170687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OSI</a:t>
            </a:r>
            <a:r>
              <a:rPr lang="zh-CN" altLang="zh-CN" dirty="0">
                <a:latin typeface="微软雅黑" panose="020B0503020204020204" pitchFamily="34" charset="-122"/>
                <a:ea typeface="微软雅黑" panose="020B0503020204020204" pitchFamily="34" charset="-122"/>
              </a:rPr>
              <a:t>参考模型作为网络体系结构的参考模型，为很多协议模型提供了参考。其中与其有所区别的</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模型则十分重要。</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模型将</a:t>
            </a:r>
            <a:r>
              <a:rPr lang="en-US" altLang="zh-CN" dirty="0">
                <a:latin typeface="微软雅黑" panose="020B0503020204020204" pitchFamily="34" charset="-122"/>
                <a:ea typeface="微软雅黑" panose="020B0503020204020204" pitchFamily="34" charset="-122"/>
              </a:rPr>
              <a:t>OSI</a:t>
            </a:r>
            <a:r>
              <a:rPr lang="zh-CN" altLang="zh-CN"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7</a:t>
            </a:r>
            <a:r>
              <a:rPr lang="zh-CN" altLang="zh-CN" dirty="0">
                <a:latin typeface="微软雅黑" panose="020B0503020204020204" pitchFamily="34" charset="-122"/>
                <a:ea typeface="微软雅黑" panose="020B0503020204020204" pitchFamily="34" charset="-122"/>
              </a:rPr>
              <a:t>层协议模型简化为</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层，从而更有利于实现和高效通信。</a:t>
            </a:r>
            <a:r>
              <a:rPr lang="en-US" altLang="zh-CN" dirty="0">
                <a:latin typeface="微软雅黑" panose="020B0503020204020204" pitchFamily="34" charset="-122"/>
                <a:ea typeface="微软雅黑" panose="020B0503020204020204" pitchFamily="34" charset="-122"/>
              </a:rPr>
              <a:t>OSI</a:t>
            </a:r>
            <a:r>
              <a:rPr lang="zh-CN" altLang="zh-CN" dirty="0">
                <a:latin typeface="微软雅黑" panose="020B0503020204020204" pitchFamily="34" charset="-122"/>
                <a:ea typeface="微软雅黑" panose="020B0503020204020204" pitchFamily="34" charset="-122"/>
              </a:rPr>
              <a:t>参考模型与</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参考模型的对应关系如图所示。</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7.1.3 TCP/IP</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协议族体系结构</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cstate="print"/>
          <a:stretch>
            <a:fillRect/>
          </a:stretch>
        </p:blipFill>
        <p:spPr>
          <a:xfrm>
            <a:off x="2555776" y="3444349"/>
            <a:ext cx="3600000" cy="27912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网络概述</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378289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特别需要注意的是，</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Transmission Control Protocol/Internet Protocol</a:t>
            </a:r>
            <a:r>
              <a:rPr lang="zh-CN" altLang="zh-CN" dirty="0">
                <a:latin typeface="微软雅黑" panose="020B0503020204020204" pitchFamily="34" charset="-122"/>
                <a:ea typeface="微软雅黑" panose="020B0503020204020204" pitchFamily="34" charset="-122"/>
              </a:rPr>
              <a:t>）中译名为传输控制协议</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因特网互联协议。但通常情况下，</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指的是一个协议族，由一组专业化的协议组成。这些协议包括</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TCP</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UDP</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ARP</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Address Resolution Protocol</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地址解析协议）、</a:t>
            </a:r>
            <a:r>
              <a:rPr lang="en-US" altLang="zh-CN" dirty="0">
                <a:latin typeface="微软雅黑" panose="020B0503020204020204" pitchFamily="34" charset="-122"/>
                <a:ea typeface="微软雅黑" panose="020B0503020204020204" pitchFamily="34" charset="-122"/>
              </a:rPr>
              <a:t>ICMP</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Internet Control Message Protocol</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互联网控制</a:t>
            </a:r>
            <a:r>
              <a:rPr lang="zh-CN" altLang="en-US" dirty="0">
                <a:latin typeface="微软雅黑" panose="020B0503020204020204" pitchFamily="34" charset="-122"/>
                <a:ea typeface="微软雅黑" panose="020B0503020204020204" pitchFamily="34" charset="-122"/>
              </a:rPr>
              <a:t>报文</a:t>
            </a:r>
            <a:r>
              <a:rPr lang="zh-CN" altLang="zh-CN" dirty="0">
                <a:latin typeface="微软雅黑" panose="020B0503020204020204" pitchFamily="34" charset="-122"/>
                <a:ea typeface="微软雅黑" panose="020B0503020204020204" pitchFamily="34" charset="-122"/>
              </a:rPr>
              <a:t>协议）、</a:t>
            </a:r>
            <a:r>
              <a:rPr lang="en-US" altLang="zh-CN" dirty="0">
                <a:latin typeface="微软雅黑" panose="020B0503020204020204" pitchFamily="34" charset="-122"/>
                <a:ea typeface="微软雅黑" panose="020B0503020204020204" pitchFamily="34" charset="-122"/>
              </a:rPr>
              <a:t>SMTP</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Simple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Mail</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Transfer Protocol</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简单邮件传输协议）、</a:t>
            </a:r>
            <a:r>
              <a:rPr lang="en-US" altLang="zh-CN" dirty="0">
                <a:latin typeface="微软雅黑" panose="020B0503020204020204" pitchFamily="34" charset="-122"/>
                <a:ea typeface="微软雅黑" panose="020B0503020204020204" pitchFamily="34" charset="-122"/>
              </a:rPr>
              <a:t>SNMP</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Simple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Network</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Management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Protocol</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简单网络管理协议）、</a:t>
            </a:r>
            <a:r>
              <a:rPr lang="en-US" altLang="zh-CN" dirty="0">
                <a:latin typeface="微软雅黑" panose="020B0503020204020204" pitchFamily="34" charset="-122"/>
                <a:ea typeface="微软雅黑" panose="020B0503020204020204" pitchFamily="34" charset="-122"/>
              </a:rPr>
              <a:t>HTTP</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Hypertext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Transfer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Protocol</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超文本传输协议）、</a:t>
            </a:r>
            <a:r>
              <a:rPr lang="en-US" altLang="zh-CN" dirty="0">
                <a:latin typeface="微软雅黑" panose="020B0503020204020204" pitchFamily="34" charset="-122"/>
                <a:ea typeface="微软雅黑" panose="020B0503020204020204" pitchFamily="34" charset="-122"/>
              </a:rPr>
              <a:t>FTP</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File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Transfer Protocol</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文件传输协议）等其他一些被称为子协议的协议。</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7.1.3 TCP/IP</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协议族体系结构</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网络概述</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这些协议分别属于</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协议</a:t>
            </a:r>
            <a:r>
              <a:rPr lang="zh-CN" altLang="en-US" dirty="0">
                <a:latin typeface="微软雅黑" panose="020B0503020204020204" pitchFamily="34" charset="-122"/>
                <a:ea typeface="微软雅黑" panose="020B0503020204020204" pitchFamily="34" charset="-122"/>
              </a:rPr>
              <a:t>族</a:t>
            </a:r>
            <a:r>
              <a:rPr lang="zh-CN" altLang="zh-CN" dirty="0">
                <a:latin typeface="微软雅黑" panose="020B0503020204020204" pitchFamily="34" charset="-122"/>
                <a:ea typeface="微软雅黑" panose="020B0503020204020204" pitchFamily="34" charset="-122"/>
              </a:rPr>
              <a:t>中的</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个不同层级，如图所示。</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7.1.3 TCP/IP</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协议族体系结构</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cstate="print"/>
          <a:stretch>
            <a:fillRect/>
          </a:stretch>
        </p:blipFill>
        <p:spPr>
          <a:xfrm>
            <a:off x="2592000" y="2420888"/>
            <a:ext cx="3960000" cy="23508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网络概述</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432663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Internet</a:t>
            </a:r>
            <a:r>
              <a:rPr lang="zh-CN" altLang="zh-CN" dirty="0">
                <a:latin typeface="微软雅黑" panose="020B0503020204020204" pitchFamily="34" charset="-122"/>
                <a:ea typeface="微软雅黑" panose="020B0503020204020204" pitchFamily="34" charset="-122"/>
              </a:rPr>
              <a:t>最基本的协议</a:t>
            </a:r>
            <a:r>
              <a:rPr lang="zh-CN" altLang="en-US" dirty="0">
                <a:latin typeface="微软雅黑" panose="020B0503020204020204" pitchFamily="34" charset="-122"/>
                <a:ea typeface="微软雅黑" panose="020B0503020204020204" pitchFamily="34" charset="-122"/>
              </a:rPr>
              <a:t>。它是</a:t>
            </a:r>
            <a:r>
              <a:rPr lang="en-US" altLang="zh-CN" dirty="0">
                <a:latin typeface="微软雅黑" panose="020B0503020204020204" pitchFamily="34" charset="-122"/>
                <a:ea typeface="微软雅黑" panose="020B0503020204020204" pitchFamily="34" charset="-122"/>
              </a:rPr>
              <a:t>Internet</a:t>
            </a:r>
            <a:r>
              <a:rPr lang="zh-CN" altLang="zh-CN" dirty="0">
                <a:latin typeface="微软雅黑" panose="020B0503020204020204" pitchFamily="34" charset="-122"/>
                <a:ea typeface="微软雅黑" panose="020B0503020204020204" pitchFamily="34" charset="-122"/>
              </a:rPr>
              <a:t>国际互联网络的基础。</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定义了电子设备如何连入因特网，以及数据如何在它们之间传输的标准。协议采用了</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层层级结构，每一层都呼叫它的下一层所提供的协议来完成自己的需求。下面将具体讲解各层在</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整体架构中的作用。</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）网络接口</a:t>
            </a:r>
            <a:r>
              <a:rPr lang="zh-CN" altLang="en-US" dirty="0">
                <a:latin typeface="微软雅黑" panose="020B0503020204020204" pitchFamily="34" charset="-122"/>
                <a:ea typeface="微软雅黑" panose="020B0503020204020204" pitchFamily="34" charset="-122"/>
              </a:rPr>
              <a:t>和物理层</a:t>
            </a:r>
            <a:r>
              <a:rPr lang="zh-CN" altLang="zh-CN" dirty="0">
                <a:latin typeface="微软雅黑" panose="020B0503020204020204" pitchFamily="34" charset="-122"/>
                <a:ea typeface="微软雅黑" panose="020B0503020204020204" pitchFamily="34" charset="-122"/>
              </a:rPr>
              <a:t>（有时也可称为链路层）是</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的最底层，负责将二进制流转换为数据帧，并进行数据帧的发送和接收。数据帧是网络传输的基本单元。</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）网络层负责在主机之间的通信中选择数据包的传输路径，即路由。当网络层接收传输层的请求后，传输某个具有目的地址信息的分组。该层把分组封装在</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数据包中，填入数据包的首部，使用路由算法来确定是直接交付数据包，还是把它传递给路由器，最后把数据包交给适当的网络接口进行传输。</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7.1.3 TCP/IP</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协议族体系结构</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网络概述</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384701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网络层同时负责处理传入的数据包。检验其有效性，使用路由算法来决定应该对数据包进行本地处理还是转发。如果数据包目的机处于本机所在的网络，该层软件就会除去数据包的首部，再进行适当的传输层协议来处理这个分组。最后，网络层还要根据需要发出和接收</a:t>
            </a:r>
            <a:r>
              <a:rPr lang="en-US" altLang="zh-CN" dirty="0">
                <a:latin typeface="微软雅黑" panose="020B0503020204020204" pitchFamily="34" charset="-122"/>
                <a:ea typeface="微软雅黑" panose="020B0503020204020204" pitchFamily="34" charset="-122"/>
              </a:rPr>
              <a:t>ICMP</a:t>
            </a:r>
            <a:r>
              <a:rPr lang="zh-CN" altLang="zh-CN" dirty="0">
                <a:latin typeface="微软雅黑" panose="020B0503020204020204" pitchFamily="34" charset="-122"/>
                <a:ea typeface="微软雅黑" panose="020B0503020204020204" pitchFamily="34" charset="-122"/>
              </a:rPr>
              <a:t>差错和控制报文。</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传输层负责实现应用程序之间的通信服务，这种通信又称为端到端通信。传输层要系统地管理信息的流动。还要提供可靠的传输服务。以确保数据到达无差错、无秩序。为了达到这个目的，传输层协议软件要进行协商，让接收方回送确认信息及让发送方重发丢失的分组。传输层协议软件把要传输的数据流划分为分组，把每个分组连同目的地址交给网络层去发送。</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7.1.3 TCP/IP</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协议族体系结构</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网络概述</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）应用层是分层模型的最高层。应用程序使用相应的应用层协议，把封装好的数据提交给传输层</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或从传输层接收数据并处理。</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综上可知，</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分层模型每一层负责不同的通信功能，互相协作，完成网络传输要求。</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7.1.3 TCP/IP</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协议族体系结构</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网络概述</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177099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是目前</a:t>
            </a:r>
            <a:r>
              <a:rPr lang="en-US" altLang="zh-CN" dirty="0">
                <a:latin typeface="微软雅黑" panose="020B0503020204020204" pitchFamily="34" charset="-122"/>
                <a:ea typeface="微软雅黑" panose="020B0503020204020204" pitchFamily="34" charset="-122"/>
              </a:rPr>
              <a:t>Internet</a:t>
            </a:r>
            <a:r>
              <a:rPr lang="zh-CN" altLang="zh-CN" dirty="0">
                <a:latin typeface="微软雅黑" panose="020B0503020204020204" pitchFamily="34" charset="-122"/>
                <a:ea typeface="微软雅黑" panose="020B0503020204020204" pitchFamily="34" charset="-122"/>
              </a:rPr>
              <a:t>上使用最广泛的互联协议，下面简单介绍其特点。</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TCP/IP</a:t>
            </a:r>
            <a:r>
              <a:rPr lang="zh-CN" altLang="en-US" dirty="0">
                <a:latin typeface="微软雅黑" panose="020B0503020204020204" pitchFamily="34" charset="-122"/>
                <a:ea typeface="微软雅黑" panose="020B0503020204020204" pitchFamily="34" charset="-122"/>
              </a:rPr>
              <a:t>分层</a:t>
            </a:r>
            <a:r>
              <a:rPr lang="zh-CN" altLang="zh-CN" dirty="0">
                <a:latin typeface="微软雅黑" panose="020B0503020204020204" pitchFamily="34" charset="-122"/>
                <a:ea typeface="微软雅黑" panose="020B0503020204020204" pitchFamily="34" charset="-122"/>
              </a:rPr>
              <a:t>模型边界特性</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如图所示</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分层模型中有两大边界特性：一个是地址边界特性，它将</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逻辑地址与底层网络的硬件地址分开；另一个是操作系统边界特性，它将网络应用与协议软件分开。</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7.1.4 TCP/IP</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模型特点</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cstate="print"/>
          <a:stretch>
            <a:fillRect/>
          </a:stretch>
        </p:blipFill>
        <p:spPr>
          <a:xfrm>
            <a:off x="2771800" y="3653643"/>
            <a:ext cx="3600000" cy="1989932"/>
          </a:xfrm>
          <a:prstGeom prst="rect">
            <a:avLst/>
          </a:prstGeom>
        </p:spPr>
      </p:pic>
      <p:sp>
        <p:nvSpPr>
          <p:cNvPr id="6" name="矩形 5"/>
          <p:cNvSpPr/>
          <p:nvPr/>
        </p:nvSpPr>
        <p:spPr>
          <a:xfrm>
            <a:off x="28575" y="5536138"/>
            <a:ext cx="9115425"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分层模型边界特性是指在模型中存在一个地址上的边界，它将底层网络的物理地址与网络层的</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地址分开。该边界出现在网络层与网络接口层之间。</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网络概述</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432663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网络层和其上的各层均使用</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地址，网络接口层则使用物理地址，即底层网络设备的硬件地址。</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提供在两种地址之间进行映射的功能。划分地址边界的目的是为了屏蔽底层物理网络的地址细节，以便使网络软件地址上易于实现和理解。</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影响操作系统边界划分的最重要因素是协议的效率问题，在操作系统内部实现的协议软件，其数据传递的效率明显要高。</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层特性。</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层作为通信子网的最高层，提供无连接的数据包传输机制，但</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协议并不能保证</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包传递的可靠性。</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设计原则之一是为包容各种物理网络技术，包容性主要体现在</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层中。各种物理网络技术在帧或包格式、地址格式等方面差别很大，</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的重要思想之一就是通过</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将各种底层网络技术统一起来，达到屏蔽底层细节，提供统一虚拟网的目的。</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7.1.4 TCP/IP</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模型特点</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网络概述</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301601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向上层提供统一的</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包，使得各种网络帧或包格式的差异性对高层协议不复存在。</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层是</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实现异构网互联最关键的一层。</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的可靠性特性。在</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网络中，</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层</a:t>
            </a:r>
            <a:r>
              <a:rPr lang="zh-CN" altLang="zh-CN" dirty="0">
                <a:latin typeface="微软雅黑" panose="020B0503020204020204" pitchFamily="34" charset="-122"/>
                <a:ea typeface="微软雅黑" panose="020B0503020204020204" pitchFamily="34" charset="-122"/>
              </a:rPr>
              <a:t>采用无连接的数据包机制，即只管将数据包尽力传送到目的主机，无论传输正确与否，不做验证，不发确认，也不保证数据包的顺序。</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的可靠性体现在传输层协议之一的</a:t>
            </a:r>
            <a:r>
              <a:rPr lang="en-US" altLang="zh-CN" dirty="0">
                <a:latin typeface="微软雅黑" panose="020B0503020204020204" pitchFamily="34" charset="-122"/>
                <a:ea typeface="微软雅黑" panose="020B0503020204020204" pitchFamily="34" charset="-122"/>
              </a:rPr>
              <a:t>TCP</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TCP</a:t>
            </a:r>
            <a:r>
              <a:rPr lang="zh-CN" altLang="zh-CN" dirty="0">
                <a:latin typeface="微软雅黑" panose="020B0503020204020204" pitchFamily="34" charset="-122"/>
                <a:ea typeface="微软雅黑" panose="020B0503020204020204" pitchFamily="34" charset="-122"/>
              </a:rPr>
              <a:t>提供面向连接的服务，因为传输层是端到端的，所以</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的可靠性被称为端到端可靠性。</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7.1.4 TCP/IP</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模型特点</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网络概述</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170540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综上可知，</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的特点就是将不同的底层物理网络、拓扑结构隐藏起来，向用户和应用程序提供通用、统一的网络服务。这样，从用户的角度看，整个</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网络就是一个统一的整体，它独立于具体的各种物理网络技术，能够向用户提供一个通用的网络服务。</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7.1.4 TCP/IP</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模型特点</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bwMode="auto">
          <a:xfrm>
            <a:off x="2722563" y="2076599"/>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 name="矩形 35"/>
          <p:cNvSpPr>
            <a:spLocks noChangeArrowheads="1"/>
          </p:cNvSpPr>
          <p:nvPr/>
        </p:nvSpPr>
        <p:spPr bwMode="auto">
          <a:xfrm>
            <a:off x="2713837" y="1749729"/>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网络概述</a:t>
            </a:r>
            <a:endParaRPr lang="zh-CN" altLang="en-US" dirty="0">
              <a:latin typeface="微软雅黑" panose="020B0503020204020204" pitchFamily="34" charset="-122"/>
              <a:ea typeface="微软雅黑" panose="020B0503020204020204" pitchFamily="34" charset="-122"/>
            </a:endParaRPr>
          </a:p>
        </p:txBody>
      </p:sp>
      <p:grpSp>
        <p:nvGrpSpPr>
          <p:cNvPr id="4" name="组合 195"/>
          <p:cNvGrpSpPr/>
          <p:nvPr/>
        </p:nvGrpSpPr>
        <p:grpSpPr bwMode="auto">
          <a:xfrm>
            <a:off x="1487298" y="3109889"/>
            <a:ext cx="4141720" cy="584665"/>
            <a:chOff x="1707622" y="1197695"/>
            <a:chExt cx="4045478" cy="656772"/>
          </a:xfrm>
        </p:grpSpPr>
        <p:sp>
          <p:nvSpPr>
            <p:cNvPr id="5"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6" name="直接连接符 5"/>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7" name="矩形 35"/>
            <p:cNvSpPr>
              <a:spLocks noChangeArrowheads="1"/>
            </p:cNvSpPr>
            <p:nvPr/>
          </p:nvSpPr>
          <p:spPr bwMode="auto">
            <a:xfrm>
              <a:off x="2752767" y="1197695"/>
              <a:ext cx="1533185" cy="4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网络基础知识</a:t>
              </a:r>
              <a:endParaRPr lang="zh-CN" altLang="en-US" dirty="0">
                <a:latin typeface="微软雅黑" panose="020B0503020204020204" pitchFamily="34" charset="-122"/>
                <a:ea typeface="微软雅黑" panose="020B0503020204020204" pitchFamily="34" charset="-122"/>
              </a:endParaRPr>
            </a:p>
          </p:txBody>
        </p:sp>
      </p:grpSp>
      <p:grpSp>
        <p:nvGrpSpPr>
          <p:cNvPr id="17" name="组合 29"/>
          <p:cNvGrpSpPr/>
          <p:nvPr/>
        </p:nvGrpSpPr>
        <p:grpSpPr bwMode="auto">
          <a:xfrm rot="-12767">
            <a:off x="1476670" y="3114361"/>
            <a:ext cx="1005156" cy="547688"/>
            <a:chOff x="1931297" y="1314359"/>
            <a:chExt cx="1319272" cy="1728192"/>
          </a:xfrm>
        </p:grpSpPr>
        <p:grpSp>
          <p:nvGrpSpPr>
            <p:cNvPr id="18" name="组合 31"/>
            <p:cNvGrpSpPr/>
            <p:nvPr/>
          </p:nvGrpSpPr>
          <p:grpSpPr bwMode="auto">
            <a:xfrm>
              <a:off x="1954425" y="1314359"/>
              <a:ext cx="1296144" cy="1728192"/>
              <a:chOff x="1925509" y="1314359"/>
              <a:chExt cx="1296144" cy="1728192"/>
            </a:xfrm>
          </p:grpSpPr>
          <p:sp>
            <p:nvSpPr>
              <p:cNvPr id="20"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7.2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1"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9"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32" name="组合 29"/>
          <p:cNvGrpSpPr/>
          <p:nvPr/>
        </p:nvGrpSpPr>
        <p:grpSpPr bwMode="auto">
          <a:xfrm rot="-12767">
            <a:off x="1495584" y="1792299"/>
            <a:ext cx="1005156" cy="547688"/>
            <a:chOff x="1931297" y="1314359"/>
            <a:chExt cx="1319272" cy="1728192"/>
          </a:xfrm>
        </p:grpSpPr>
        <p:grpSp>
          <p:nvGrpSpPr>
            <p:cNvPr id="33" name="组合 31"/>
            <p:cNvGrpSpPr/>
            <p:nvPr/>
          </p:nvGrpSpPr>
          <p:grpSpPr bwMode="auto">
            <a:xfrm>
              <a:off x="1954425" y="1314359"/>
              <a:ext cx="1296144" cy="1728192"/>
              <a:chOff x="1925509" y="1314359"/>
              <a:chExt cx="1296144" cy="1728192"/>
            </a:xfrm>
          </p:grpSpPr>
          <p:sp>
            <p:nvSpPr>
              <p:cNvPr id="35"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7.1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6"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4"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55" name="TextBox 126"/>
          <p:cNvSpPr txBox="1">
            <a:spLocks noChangeArrowheads="1"/>
          </p:cNvSpPr>
          <p:nvPr/>
        </p:nvSpPr>
        <p:spPr bwMode="auto">
          <a:xfrm>
            <a:off x="2670691" y="3409057"/>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 action="ppaction://noaction"/>
              </a:rPr>
              <a:t>☞</a:t>
            </a:r>
            <a:r>
              <a:rPr lang="zh-CN" altLang="en-US" sz="1400" u="sng" dirty="0">
                <a:solidFill>
                  <a:srgbClr val="D9D9D9"/>
                </a:solidFill>
                <a:latin typeface="微软雅黑" panose="020B0503020204020204" pitchFamily="34" charset="-122"/>
                <a:ea typeface="微软雅黑" panose="020B0503020204020204" pitchFamily="34" charset="-122"/>
                <a:hlinkClick r:id="" action="ppaction://noaction"/>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sp>
        <p:nvSpPr>
          <p:cNvPr id="46" name="TextBox 126"/>
          <p:cNvSpPr txBox="1">
            <a:spLocks noChangeArrowheads="1"/>
          </p:cNvSpPr>
          <p:nvPr/>
        </p:nvSpPr>
        <p:spPr bwMode="auto">
          <a:xfrm>
            <a:off x="2612348" y="2095157"/>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 action="ppaction://noaction"/>
              </a:rPr>
              <a:t>☞</a:t>
            </a:r>
            <a:r>
              <a:rPr lang="zh-CN" altLang="en-US" sz="1400" u="sng" dirty="0">
                <a:solidFill>
                  <a:srgbClr val="D9D9D9"/>
                </a:solidFill>
                <a:latin typeface="微软雅黑" panose="020B0503020204020204" pitchFamily="34" charset="-122"/>
                <a:ea typeface="微软雅黑" panose="020B0503020204020204" pitchFamily="34" charset="-122"/>
                <a:hlinkClick r:id="" action="ppaction://noaction"/>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50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par>
                                <p:cTn id="8" presetID="14" presetClass="entr" presetSubtype="10"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46"/>
                                        </p:tgtEl>
                                        <p:attrNameLst>
                                          <p:attrName>style.visibility</p:attrName>
                                        </p:attrNameLst>
                                      </p:cBhvr>
                                      <p:to>
                                        <p:strVal val="visible"/>
                                      </p:to>
                                    </p:set>
                                    <p:animEffect transition="in" filter="randombar(horizontal)">
                                      <p:cBhvr>
                                        <p:cTn id="16" dur="500"/>
                                        <p:tgtEl>
                                          <p:spTgt spid="46"/>
                                        </p:tgtEl>
                                      </p:cBhvr>
                                    </p:animEffect>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par>
                                <p:cTn id="21" presetID="14" presetClass="entr" presetSubtype="1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randombar(horizontal)">
                                      <p:cBhvr>
                                        <p:cTn id="23" dur="500"/>
                                        <p:tgtEl>
                                          <p:spTgt spid="1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randombar(horizontal)">
                                      <p:cBhvr>
                                        <p:cTn id="2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5"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网络概述</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4039376"/>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本节将简单阐述</a:t>
            </a:r>
            <a:r>
              <a:rPr lang="en-US" altLang="zh-CN" dirty="0">
                <a:latin typeface="微软雅黑" panose="020B0503020204020204" pitchFamily="34" charset="-122"/>
                <a:ea typeface="微软雅黑" panose="020B0503020204020204" pitchFamily="34" charset="-122"/>
              </a:rPr>
              <a:t>TCP(</a:t>
            </a:r>
            <a:r>
              <a:rPr lang="zh-CN" altLang="zh-CN" dirty="0">
                <a:latin typeface="微软雅黑" panose="020B0503020204020204" pitchFamily="34" charset="-122"/>
                <a:ea typeface="微软雅黑" panose="020B0503020204020204" pitchFamily="34" charset="-122"/>
              </a:rPr>
              <a:t>传输控制协议</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UDP</a:t>
            </a:r>
            <a:r>
              <a:rPr lang="zh-CN" altLang="zh-CN" dirty="0">
                <a:latin typeface="微软雅黑" panose="020B0503020204020204" pitchFamily="34" charset="-122"/>
                <a:ea typeface="微软雅黑" panose="020B0503020204020204" pitchFamily="34" charset="-122"/>
              </a:rPr>
              <a:t>（用户数据报协议）的区别，</a:t>
            </a:r>
            <a:r>
              <a:rPr lang="zh-CN" altLang="en-US" dirty="0">
                <a:latin typeface="微软雅黑" panose="020B0503020204020204" pitchFamily="34" charset="-122"/>
                <a:ea typeface="微软雅黑" panose="020B0503020204020204" pitchFamily="34" charset="-122"/>
              </a:rPr>
              <a:t>二者的工作原理及编程实现</a:t>
            </a:r>
            <a:r>
              <a:rPr lang="zh-CN" altLang="zh-CN" dirty="0">
                <a:latin typeface="微软雅黑" panose="020B0503020204020204" pitchFamily="34" charset="-122"/>
                <a:ea typeface="微软雅黑" panose="020B0503020204020204" pitchFamily="34" charset="-122"/>
              </a:rPr>
              <a:t>在后续章节中将会详述。</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相同点</a:t>
            </a:r>
            <a:endParaRPr lang="zh-CN" alt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二者同为传输层协议。</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不同点</a:t>
            </a:r>
            <a:endParaRPr lang="zh-CN" alt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TCP</a:t>
            </a:r>
            <a:r>
              <a:rPr lang="zh-CN" altLang="zh-CN" dirty="0">
                <a:latin typeface="微软雅黑" panose="020B0503020204020204" pitchFamily="34" charset="-122"/>
                <a:ea typeface="微软雅黑" panose="020B0503020204020204" pitchFamily="34" charset="-122"/>
              </a:rPr>
              <a:t>是一种面向连接的传输层协议，它能提供高可靠性通信（数据无误、数据无丢失、数据无失序、数据无重复到达的通信）。</a:t>
            </a:r>
            <a:r>
              <a:rPr lang="en-US" altLang="zh-CN" dirty="0">
                <a:latin typeface="微软雅黑" panose="020B0503020204020204" pitchFamily="34" charset="-122"/>
                <a:ea typeface="微软雅黑" panose="020B0503020204020204" pitchFamily="34" charset="-122"/>
              </a:rPr>
              <a:t>TCP</a:t>
            </a:r>
            <a:r>
              <a:rPr lang="zh-CN" altLang="zh-CN" dirty="0">
                <a:latin typeface="微软雅黑" panose="020B0503020204020204" pitchFamily="34" charset="-122"/>
                <a:ea typeface="微软雅黑" panose="020B0503020204020204" pitchFamily="34" charset="-122"/>
              </a:rPr>
              <a:t>适用于对传输质量要求较高，以及传输大量数据的通信；在需要可靠数据传输的场合，通常使用</a:t>
            </a:r>
            <a:r>
              <a:rPr lang="en-US" altLang="zh-CN" dirty="0">
                <a:latin typeface="微软雅黑" panose="020B0503020204020204" pitchFamily="34" charset="-122"/>
                <a:ea typeface="微软雅黑" panose="020B0503020204020204" pitchFamily="34" charset="-122"/>
              </a:rPr>
              <a:t>TCP</a:t>
            </a:r>
            <a:r>
              <a:rPr lang="zh-CN" altLang="zh-CN" dirty="0">
                <a:latin typeface="微软雅黑" panose="020B0503020204020204" pitchFamily="34" charset="-122"/>
                <a:ea typeface="微软雅黑" panose="020B0503020204020204" pitchFamily="34" charset="-122"/>
              </a:rPr>
              <a:t>。常见使用</a:t>
            </a:r>
            <a:r>
              <a:rPr lang="en-US" altLang="zh-CN" dirty="0">
                <a:latin typeface="微软雅黑" panose="020B0503020204020204" pitchFamily="34" charset="-122"/>
                <a:ea typeface="微软雅黑" panose="020B0503020204020204" pitchFamily="34" charset="-122"/>
              </a:rPr>
              <a:t>TCP</a:t>
            </a:r>
            <a:r>
              <a:rPr lang="zh-CN" altLang="zh-CN" dirty="0">
                <a:latin typeface="微软雅黑" panose="020B0503020204020204" pitchFamily="34" charset="-122"/>
                <a:ea typeface="微软雅黑" panose="020B0503020204020204" pitchFamily="34" charset="-122"/>
              </a:rPr>
              <a:t>的应用</a:t>
            </a:r>
            <a:r>
              <a:rPr lang="zh-CN" altLang="en-US" dirty="0">
                <a:latin typeface="微软雅黑" panose="020B0503020204020204" pitchFamily="34" charset="-122"/>
                <a:ea typeface="微软雅黑" panose="020B0503020204020204" pitchFamily="34" charset="-122"/>
              </a:rPr>
              <a:t>有</a:t>
            </a:r>
            <a:r>
              <a:rPr lang="zh-CN" altLang="zh-CN" dirty="0">
                <a:latin typeface="微软雅黑" panose="020B0503020204020204" pitchFamily="34" charset="-122"/>
                <a:ea typeface="微软雅黑" panose="020B0503020204020204" pitchFamily="34" charset="-122"/>
              </a:rPr>
              <a:t>浏览器等。</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7.1.5 TCP</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与</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UDP</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网络概述</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391113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的</a:t>
            </a:r>
            <a:r>
              <a:rPr lang="zh-CN" altLang="zh-CN" dirty="0">
                <a:latin typeface="微软雅黑" panose="020B0503020204020204" pitchFamily="34" charset="-122"/>
                <a:ea typeface="微软雅黑" panose="020B0503020204020204" pitchFamily="34" charset="-122"/>
              </a:rPr>
              <a:t>优点是可靠。稳定的</a:t>
            </a:r>
            <a:r>
              <a:rPr lang="en-US" altLang="zh-CN" dirty="0">
                <a:latin typeface="微软雅黑" panose="020B0503020204020204" pitchFamily="34" charset="-122"/>
                <a:ea typeface="微软雅黑" panose="020B0503020204020204" pitchFamily="34" charset="-122"/>
              </a:rPr>
              <a:t>TCP</a:t>
            </a:r>
            <a:r>
              <a:rPr lang="zh-CN" altLang="zh-CN" dirty="0">
                <a:latin typeface="微软雅黑" panose="020B0503020204020204" pitchFamily="34" charset="-122"/>
                <a:ea typeface="微软雅黑" panose="020B0503020204020204" pitchFamily="34" charset="-122"/>
              </a:rPr>
              <a:t>的可靠性体现在</a:t>
            </a:r>
            <a:r>
              <a:rPr lang="en-US" altLang="zh-CN" dirty="0">
                <a:latin typeface="微软雅黑" panose="020B0503020204020204" pitchFamily="34" charset="-122"/>
                <a:ea typeface="微软雅黑" panose="020B0503020204020204" pitchFamily="34" charset="-122"/>
              </a:rPr>
              <a:t>TCP</a:t>
            </a:r>
            <a:r>
              <a:rPr lang="zh-CN" altLang="zh-CN" dirty="0">
                <a:latin typeface="微软雅黑" panose="020B0503020204020204" pitchFamily="34" charset="-122"/>
                <a:ea typeface="微软雅黑" panose="020B0503020204020204" pitchFamily="34" charset="-122"/>
              </a:rPr>
              <a:t>在传输数据之前，会有三次握手来建立连接，而且在数据传递时，有确认</a:t>
            </a:r>
            <a:r>
              <a:rPr lang="zh-CN" altLang="en-US" dirty="0">
                <a:latin typeface="微软雅黑" panose="020B0503020204020204" pitchFamily="34" charset="-122"/>
                <a:ea typeface="微软雅黑" panose="020B0503020204020204" pitchFamily="34" charset="-122"/>
              </a:rPr>
              <a:t>机制</a:t>
            </a:r>
            <a:r>
              <a:rPr lang="zh-CN" altLang="zh-CN" dirty="0">
                <a:latin typeface="微软雅黑" panose="020B0503020204020204" pitchFamily="34" charset="-122"/>
                <a:ea typeface="微软雅黑" panose="020B0503020204020204" pitchFamily="34" charset="-122"/>
              </a:rPr>
              <a:t>、窗口、重传</a:t>
            </a:r>
            <a:r>
              <a:rPr lang="zh-CN" altLang="en-US" dirty="0">
                <a:latin typeface="微软雅黑" panose="020B0503020204020204" pitchFamily="34" charset="-122"/>
                <a:ea typeface="微软雅黑" panose="020B0503020204020204" pitchFamily="34" charset="-122"/>
              </a:rPr>
              <a:t>机制</a:t>
            </a:r>
            <a:r>
              <a:rPr lang="zh-CN" altLang="zh-CN" dirty="0">
                <a:latin typeface="微软雅黑" panose="020B0503020204020204" pitchFamily="34" charset="-122"/>
                <a:ea typeface="微软雅黑" panose="020B0503020204020204" pitchFamily="34" charset="-122"/>
              </a:rPr>
              <a:t>、阻塞控制机制，在数据传完后，还会断开连接</a:t>
            </a:r>
            <a:r>
              <a:rPr lang="zh-CN" altLang="en-US" dirty="0">
                <a:latin typeface="微软雅黑" panose="020B0503020204020204" pitchFamily="34" charset="-122"/>
                <a:ea typeface="微软雅黑" panose="020B0503020204020204" pitchFamily="34" charset="-122"/>
              </a:rPr>
              <a:t>，以</a:t>
            </a:r>
            <a:r>
              <a:rPr lang="zh-CN" altLang="zh-CN" dirty="0">
                <a:latin typeface="微软雅黑" panose="020B0503020204020204" pitchFamily="34" charset="-122"/>
                <a:ea typeface="微软雅黑" panose="020B0503020204020204" pitchFamily="34" charset="-122"/>
              </a:rPr>
              <a:t>节约系统资源。</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的</a:t>
            </a:r>
            <a:r>
              <a:rPr lang="zh-CN" altLang="zh-CN" dirty="0">
                <a:latin typeface="微软雅黑" panose="020B0503020204020204" pitchFamily="34" charset="-122"/>
                <a:ea typeface="微软雅黑" panose="020B0503020204020204" pitchFamily="34" charset="-122"/>
              </a:rPr>
              <a:t>缺点也很明显。</a:t>
            </a:r>
            <a:r>
              <a:rPr lang="zh-CN" altLang="en-US" dirty="0">
                <a:latin typeface="微软雅黑" panose="020B0503020204020204" pitchFamily="34" charset="-122"/>
                <a:ea typeface="微软雅黑" panose="020B0503020204020204" pitchFamily="34" charset="-122"/>
              </a:rPr>
              <a:t>具体包括</a:t>
            </a:r>
            <a:r>
              <a:rPr lang="zh-CN" altLang="zh-CN" dirty="0">
                <a:latin typeface="微软雅黑" panose="020B0503020204020204" pitchFamily="34" charset="-122"/>
                <a:ea typeface="微软雅黑" panose="020B0503020204020204" pitchFamily="34" charset="-122"/>
              </a:rPr>
              <a:t>传输慢</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效率低</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占用系统资源高</a:t>
            </a:r>
            <a:r>
              <a:rPr lang="zh-CN" altLang="en-US" dirty="0">
                <a:latin typeface="微软雅黑" panose="020B0503020204020204" pitchFamily="34" charset="-122"/>
                <a:ea typeface="微软雅黑" panose="020B0503020204020204" pitchFamily="34" charset="-122"/>
              </a:rPr>
              <a:t>以及</a:t>
            </a:r>
            <a:r>
              <a:rPr lang="zh-CN" altLang="zh-CN" dirty="0">
                <a:latin typeface="微软雅黑" panose="020B0503020204020204" pitchFamily="34" charset="-122"/>
                <a:ea typeface="微软雅黑" panose="020B0503020204020204" pitchFamily="34" charset="-122"/>
              </a:rPr>
              <a:t>易被攻击。</a:t>
            </a:r>
            <a:r>
              <a:rPr lang="en-US" altLang="zh-CN" dirty="0">
                <a:latin typeface="微软雅黑" panose="020B0503020204020204" pitchFamily="34" charset="-122"/>
                <a:ea typeface="微软雅黑" panose="020B0503020204020204" pitchFamily="34" charset="-122"/>
              </a:rPr>
              <a:t>TCP</a:t>
            </a:r>
            <a:r>
              <a:rPr lang="zh-CN" altLang="zh-CN" dirty="0">
                <a:latin typeface="微软雅黑" panose="020B0503020204020204" pitchFamily="34" charset="-122"/>
                <a:ea typeface="微软雅黑" panose="020B0503020204020204" pitchFamily="34" charset="-122"/>
              </a:rPr>
              <a:t>在传输数据之前，要先建立连接，这会消耗时间，而且在数据传递时，确认机制、重传机制、阻塞控制机制等会消耗大量时间。</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UDP</a:t>
            </a:r>
            <a:r>
              <a:rPr lang="zh-CN" altLang="zh-CN" dirty="0">
                <a:latin typeface="微软雅黑" panose="020B0503020204020204" pitchFamily="34" charset="-122"/>
                <a:ea typeface="微软雅黑" panose="020B0503020204020204" pitchFamily="34" charset="-122"/>
              </a:rPr>
              <a:t>是一种不可靠的无连接的协议。因为不需要连接，所以可以进行高效率的数据传输。适用于对网络通</a:t>
            </a:r>
            <a:r>
              <a:rPr lang="zh-CN" altLang="en-US" dirty="0">
                <a:latin typeface="微软雅黑" panose="020B0503020204020204" pitchFamily="34" charset="-122"/>
                <a:ea typeface="微软雅黑" panose="020B0503020204020204" pitchFamily="34" charset="-122"/>
              </a:rPr>
              <a:t>信</a:t>
            </a:r>
            <a:r>
              <a:rPr lang="zh-CN" altLang="zh-CN" dirty="0">
                <a:latin typeface="微软雅黑" panose="020B0503020204020204" pitchFamily="34" charset="-122"/>
                <a:ea typeface="微软雅黑" panose="020B0503020204020204" pitchFamily="34" charset="-122"/>
              </a:rPr>
              <a:t>质量要求不高</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网络通</a:t>
            </a:r>
            <a:r>
              <a:rPr lang="zh-CN" altLang="en-US" dirty="0">
                <a:latin typeface="微软雅黑" panose="020B0503020204020204" pitchFamily="34" charset="-122"/>
                <a:ea typeface="微软雅黑" panose="020B0503020204020204" pitchFamily="34" charset="-122"/>
              </a:rPr>
              <a:t>信</a:t>
            </a:r>
            <a:r>
              <a:rPr lang="zh-CN" altLang="zh-CN" dirty="0">
                <a:latin typeface="微软雅黑" panose="020B0503020204020204" pitchFamily="34" charset="-122"/>
                <a:ea typeface="微软雅黑" panose="020B0503020204020204" pitchFamily="34" charset="-122"/>
              </a:rPr>
              <a:t>速度尽量快</a:t>
            </a:r>
            <a:r>
              <a:rPr lang="zh-CN" altLang="en-US" dirty="0">
                <a:latin typeface="微软雅黑" panose="020B0503020204020204" pitchFamily="34" charset="-122"/>
                <a:ea typeface="微软雅黑" panose="020B0503020204020204" pitchFamily="34" charset="-122"/>
              </a:rPr>
              <a:t>的通信</a:t>
            </a:r>
            <a:r>
              <a:rPr lang="zh-CN" altLang="zh-CN" dirty="0">
                <a:latin typeface="微软雅黑" panose="020B0503020204020204" pitchFamily="34" charset="-122"/>
                <a:ea typeface="微软雅黑" panose="020B0503020204020204" pitchFamily="34" charset="-122"/>
              </a:rPr>
              <a:t>。常见的</a:t>
            </a:r>
            <a:r>
              <a:rPr lang="en-US" altLang="zh-CN" dirty="0">
                <a:latin typeface="微软雅黑" panose="020B0503020204020204" pitchFamily="34" charset="-122"/>
                <a:ea typeface="微软雅黑" panose="020B0503020204020204" pitchFamily="34" charset="-122"/>
              </a:rPr>
              <a:t>UDP</a:t>
            </a:r>
            <a:r>
              <a:rPr lang="zh-CN" altLang="zh-CN" dirty="0">
                <a:latin typeface="微软雅黑" panose="020B0503020204020204" pitchFamily="34" charset="-122"/>
                <a:ea typeface="微软雅黑" panose="020B0503020204020204" pitchFamily="34" charset="-122"/>
              </a:rPr>
              <a:t>的应用</a:t>
            </a:r>
            <a:r>
              <a:rPr lang="zh-CN" altLang="en-US" dirty="0">
                <a:latin typeface="微软雅黑" panose="020B0503020204020204" pitchFamily="34" charset="-122"/>
                <a:ea typeface="微软雅黑" panose="020B0503020204020204" pitchFamily="34" charset="-122"/>
              </a:rPr>
              <a:t>有</a:t>
            </a:r>
            <a:r>
              <a:rPr lang="en-US" altLang="zh-CN" dirty="0">
                <a:latin typeface="微软雅黑" panose="020B0503020204020204" pitchFamily="34" charset="-122"/>
                <a:ea typeface="微软雅黑" panose="020B0503020204020204" pitchFamily="34" charset="-122"/>
              </a:rPr>
              <a:t>QQ</a:t>
            </a:r>
            <a:r>
              <a:rPr lang="zh-CN" altLang="zh-CN" dirty="0">
                <a:latin typeface="微软雅黑" panose="020B0503020204020204" pitchFamily="34" charset="-122"/>
                <a:ea typeface="微软雅黑" panose="020B0503020204020204" pitchFamily="34" charset="-122"/>
              </a:rPr>
              <a:t>语音、</a:t>
            </a:r>
            <a:r>
              <a:rPr lang="en-US" altLang="zh-CN" dirty="0">
                <a:latin typeface="微软雅黑" panose="020B0503020204020204" pitchFamily="34" charset="-122"/>
                <a:ea typeface="微软雅黑" panose="020B0503020204020204" pitchFamily="34" charset="-122"/>
              </a:rPr>
              <a:t>QQ</a:t>
            </a:r>
            <a:r>
              <a:rPr lang="zh-CN" altLang="zh-CN" dirty="0">
                <a:latin typeface="微软雅黑" panose="020B0503020204020204" pitchFamily="34" charset="-122"/>
                <a:ea typeface="微软雅黑" panose="020B0503020204020204" pitchFamily="34" charset="-122"/>
              </a:rPr>
              <a:t>视频等。</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7.1.5 TCP</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与</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UDP</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网络概述</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UDP</a:t>
            </a:r>
            <a:r>
              <a:rPr lang="zh-CN" altLang="en-US" dirty="0">
                <a:latin typeface="微软雅黑" panose="020B0503020204020204" pitchFamily="34" charset="-122"/>
                <a:ea typeface="微软雅黑" panose="020B0503020204020204" pitchFamily="34" charset="-122"/>
              </a:rPr>
              <a:t>的</a:t>
            </a:r>
            <a:r>
              <a:rPr lang="zh-CN" altLang="zh-CN" dirty="0">
                <a:latin typeface="微软雅黑" panose="020B0503020204020204" pitchFamily="34" charset="-122"/>
                <a:ea typeface="微软雅黑" panose="020B0503020204020204" pitchFamily="34" charset="-122"/>
              </a:rPr>
              <a:t>优点是快，比</a:t>
            </a:r>
            <a:r>
              <a:rPr lang="en-US" altLang="zh-CN" dirty="0">
                <a:latin typeface="微软雅黑" panose="020B0503020204020204" pitchFamily="34" charset="-122"/>
                <a:ea typeface="微软雅黑" panose="020B0503020204020204" pitchFamily="34" charset="-122"/>
              </a:rPr>
              <a:t>TCP</a:t>
            </a:r>
            <a:r>
              <a:rPr lang="zh-CN" altLang="zh-CN" dirty="0">
                <a:latin typeface="微软雅黑" panose="020B0503020204020204" pitchFamily="34" charset="-122"/>
                <a:ea typeface="微软雅黑" panose="020B0503020204020204" pitchFamily="34" charset="-122"/>
              </a:rPr>
              <a:t>稍安全，</a:t>
            </a:r>
            <a:r>
              <a:rPr lang="en-US" altLang="zh-CN" dirty="0">
                <a:latin typeface="微软雅黑" panose="020B0503020204020204" pitchFamily="34" charset="-122"/>
                <a:ea typeface="微软雅黑" panose="020B0503020204020204" pitchFamily="34" charset="-122"/>
              </a:rPr>
              <a:t>UDP</a:t>
            </a:r>
            <a:r>
              <a:rPr lang="zh-CN" altLang="zh-CN" dirty="0">
                <a:latin typeface="微软雅黑" panose="020B0503020204020204" pitchFamily="34" charset="-122"/>
                <a:ea typeface="微软雅黑" panose="020B0503020204020204" pitchFamily="34" charset="-122"/>
              </a:rPr>
              <a:t>没有</a:t>
            </a:r>
            <a:r>
              <a:rPr lang="en-US" altLang="zh-CN" dirty="0">
                <a:latin typeface="微软雅黑" panose="020B0503020204020204" pitchFamily="34" charset="-122"/>
                <a:ea typeface="微软雅黑" panose="020B0503020204020204" pitchFamily="34" charset="-122"/>
              </a:rPr>
              <a:t>TCP</a:t>
            </a:r>
            <a:r>
              <a:rPr lang="zh-CN" altLang="zh-CN" dirty="0">
                <a:latin typeface="微软雅黑" panose="020B0503020204020204" pitchFamily="34" charset="-122"/>
                <a:ea typeface="微软雅黑" panose="020B0503020204020204" pitchFamily="34" charset="-122"/>
              </a:rPr>
              <a:t>的握手</a:t>
            </a:r>
            <a:r>
              <a:rPr lang="zh-CN" altLang="en-US" dirty="0">
                <a:latin typeface="微软雅黑" panose="020B0503020204020204" pitchFamily="34" charset="-122"/>
                <a:ea typeface="微软雅黑" panose="020B0503020204020204" pitchFamily="34" charset="-122"/>
              </a:rPr>
              <a:t>机制</a:t>
            </a:r>
            <a:r>
              <a:rPr lang="zh-CN" altLang="zh-CN" dirty="0">
                <a:latin typeface="微软雅黑" panose="020B0503020204020204" pitchFamily="34" charset="-122"/>
                <a:ea typeface="微软雅黑" panose="020B0503020204020204" pitchFamily="34" charset="-122"/>
              </a:rPr>
              <a:t>、确认</a:t>
            </a:r>
            <a:r>
              <a:rPr lang="zh-CN" altLang="en-US" dirty="0">
                <a:latin typeface="微软雅黑" panose="020B0503020204020204" pitchFamily="34" charset="-122"/>
                <a:ea typeface="微软雅黑" panose="020B0503020204020204" pitchFamily="34" charset="-122"/>
              </a:rPr>
              <a:t>机制</a:t>
            </a:r>
            <a:r>
              <a:rPr lang="zh-CN" altLang="zh-CN" dirty="0">
                <a:latin typeface="微软雅黑" panose="020B0503020204020204" pitchFamily="34" charset="-122"/>
                <a:ea typeface="微软雅黑" panose="020B0503020204020204" pitchFamily="34" charset="-122"/>
              </a:rPr>
              <a:t>、窗口、重传</a:t>
            </a:r>
            <a:r>
              <a:rPr lang="zh-CN" altLang="en-US" dirty="0">
                <a:latin typeface="微软雅黑" panose="020B0503020204020204" pitchFamily="34" charset="-122"/>
                <a:ea typeface="微软雅黑" panose="020B0503020204020204" pitchFamily="34" charset="-122"/>
              </a:rPr>
              <a:t>机制</a:t>
            </a:r>
            <a:r>
              <a:rPr lang="zh-CN" altLang="zh-CN" dirty="0">
                <a:latin typeface="微软雅黑" panose="020B0503020204020204" pitchFamily="34" charset="-122"/>
                <a:ea typeface="微软雅黑" panose="020B0503020204020204" pitchFamily="34" charset="-122"/>
              </a:rPr>
              <a:t>、阻塞等控制机制，没有</a:t>
            </a:r>
            <a:r>
              <a:rPr lang="en-US" altLang="zh-CN" dirty="0">
                <a:latin typeface="微软雅黑" panose="020B0503020204020204" pitchFamily="34" charset="-122"/>
                <a:ea typeface="微软雅黑" panose="020B0503020204020204" pitchFamily="34" charset="-122"/>
              </a:rPr>
              <a:t>TCP</a:t>
            </a:r>
            <a:r>
              <a:rPr lang="zh-CN" altLang="zh-CN" dirty="0">
                <a:latin typeface="微软雅黑" panose="020B0503020204020204" pitchFamily="34" charset="-122"/>
                <a:ea typeface="微软雅黑" panose="020B0503020204020204" pitchFamily="34" charset="-122"/>
              </a:rPr>
              <a:t>的这些机制，</a:t>
            </a:r>
            <a:r>
              <a:rPr lang="en-US" altLang="zh-CN" dirty="0">
                <a:latin typeface="微软雅黑" panose="020B0503020204020204" pitchFamily="34" charset="-122"/>
                <a:ea typeface="微软雅黑" panose="020B0503020204020204" pitchFamily="34" charset="-122"/>
              </a:rPr>
              <a:t>UDP</a:t>
            </a:r>
            <a:r>
              <a:rPr lang="zh-CN" altLang="zh-CN" dirty="0">
                <a:latin typeface="微软雅黑" panose="020B0503020204020204" pitchFamily="34" charset="-122"/>
                <a:ea typeface="微软雅黑" panose="020B0503020204020204" pitchFamily="34" charset="-122"/>
              </a:rPr>
              <a:t>较</a:t>
            </a:r>
            <a:r>
              <a:rPr lang="en-US" altLang="zh-CN" dirty="0">
                <a:latin typeface="微软雅黑" panose="020B0503020204020204" pitchFamily="34" charset="-122"/>
                <a:ea typeface="微软雅黑" panose="020B0503020204020204" pitchFamily="34" charset="-122"/>
              </a:rPr>
              <a:t>TCP</a:t>
            </a:r>
            <a:r>
              <a:rPr lang="zh-CN" altLang="zh-CN" dirty="0">
                <a:latin typeface="微软雅黑" panose="020B0503020204020204" pitchFamily="34" charset="-122"/>
                <a:ea typeface="微软雅黑" panose="020B0503020204020204" pitchFamily="34" charset="-122"/>
              </a:rPr>
              <a:t>被攻击者利用的漏洞就要少一些。</a:t>
            </a:r>
            <a:r>
              <a:rPr lang="en-US" altLang="zh-CN" dirty="0">
                <a:latin typeface="微软雅黑" panose="020B0503020204020204" pitchFamily="34" charset="-122"/>
                <a:ea typeface="微软雅黑" panose="020B0503020204020204" pitchFamily="34" charset="-122"/>
              </a:rPr>
              <a:t>UDP</a:t>
            </a:r>
            <a:r>
              <a:rPr lang="zh-CN" altLang="zh-CN" dirty="0">
                <a:latin typeface="微软雅黑" panose="020B0503020204020204" pitchFamily="34" charset="-122"/>
                <a:ea typeface="微软雅黑" panose="020B0503020204020204" pitchFamily="34" charset="-122"/>
              </a:rPr>
              <a:t>是一个无状态的传输协议，所以它在传输数据时非常快。</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UDP</a:t>
            </a:r>
            <a:r>
              <a:rPr lang="zh-CN" altLang="en-US" dirty="0">
                <a:latin typeface="微软雅黑" panose="020B0503020204020204" pitchFamily="34" charset="-122"/>
                <a:ea typeface="微软雅黑" panose="020B0503020204020204" pitchFamily="34" charset="-122"/>
              </a:rPr>
              <a:t>的</a:t>
            </a:r>
            <a:r>
              <a:rPr lang="zh-CN" altLang="zh-CN" dirty="0">
                <a:latin typeface="微软雅黑" panose="020B0503020204020204" pitchFamily="34" charset="-122"/>
                <a:ea typeface="微软雅黑" panose="020B0503020204020204" pitchFamily="34" charset="-122"/>
              </a:rPr>
              <a:t>缺点</a:t>
            </a:r>
            <a:r>
              <a:rPr lang="zh-CN" altLang="en-US" dirty="0">
                <a:latin typeface="微软雅黑" panose="020B0503020204020204" pitchFamily="34" charset="-122"/>
                <a:ea typeface="微软雅黑" panose="020B0503020204020204" pitchFamily="34" charset="-122"/>
              </a:rPr>
              <a:t>是</a:t>
            </a:r>
            <a:r>
              <a:rPr lang="zh-CN" altLang="zh-CN" dirty="0">
                <a:latin typeface="微软雅黑" panose="020B0503020204020204" pitchFamily="34" charset="-122"/>
                <a:ea typeface="微软雅黑" panose="020B0503020204020204" pitchFamily="34" charset="-122"/>
              </a:rPr>
              <a:t>不可靠，不稳定。在数据传输时，如果网络质量不好，就容易丢包。</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7.1.5 TCP</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与</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UDP</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679055" y="1223863"/>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22575" y="1521161"/>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400130" y="3068960"/>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975" y="1712595"/>
            <a:ext cx="595249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7.2  </a:t>
            </a:r>
            <a:r>
              <a:rPr lang="zh-CN" altLang="en-US" sz="2800" b="1" dirty="0"/>
              <a:t>网络基础知识</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359927" y="3204441"/>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7.2.1</a:t>
            </a:r>
            <a:endParaRPr lang="zh-CN" altLang="en-US" dirty="0"/>
          </a:p>
        </p:txBody>
      </p:sp>
      <p:sp>
        <p:nvSpPr>
          <p:cNvPr id="16" name="TextBox 168">
            <a:hlinkClick r:id="rId1" action="ppaction://hlinksldjump"/>
          </p:cNvPr>
          <p:cNvSpPr txBox="1">
            <a:spLocks noChangeArrowheads="1"/>
          </p:cNvSpPr>
          <p:nvPr/>
        </p:nvSpPr>
        <p:spPr bwMode="auto">
          <a:xfrm>
            <a:off x="3545752" y="3167931"/>
            <a:ext cx="2158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套接字</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05745" y="2059492"/>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rId2" action="ppaction://hlinksldjump"/>
          </p:cNvPr>
          <p:cNvSpPr/>
          <p:nvPr/>
        </p:nvSpPr>
        <p:spPr bwMode="auto">
          <a:xfrm>
            <a:off x="1078782" y="2091226"/>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rId2" action="ppaction://hlinksldjump"/>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2007" y="2038262"/>
            <a:ext cx="376076" cy="374830"/>
          </a:xfrm>
          <a:prstGeom prst="rect">
            <a:avLst/>
          </a:prstGeom>
          <a:noFill/>
          <a:ln>
            <a:noFill/>
          </a:ln>
        </p:spPr>
      </p:pic>
      <p:grpSp>
        <p:nvGrpSpPr>
          <p:cNvPr id="20" name="组合 153"/>
          <p:cNvGrpSpPr/>
          <p:nvPr/>
        </p:nvGrpSpPr>
        <p:grpSpPr bwMode="auto">
          <a:xfrm>
            <a:off x="1386913" y="3930182"/>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339092" y="4048131"/>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7.2.2</a:t>
            </a:r>
            <a:endParaRPr lang="zh-CN" altLang="en-US" dirty="0"/>
          </a:p>
        </p:txBody>
      </p:sp>
      <p:sp>
        <p:nvSpPr>
          <p:cNvPr id="31" name="TextBox 168">
            <a:hlinkClick r:id="rId2" action="ppaction://hlinksldjump"/>
          </p:cNvPr>
          <p:cNvSpPr txBox="1">
            <a:spLocks noChangeArrowheads="1"/>
          </p:cNvSpPr>
          <p:nvPr/>
        </p:nvSpPr>
        <p:spPr bwMode="auto">
          <a:xfrm>
            <a:off x="3544559" y="4033406"/>
            <a:ext cx="2050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地址</a:t>
            </a:r>
            <a:endParaRPr lang="zh-CN" altLang="en-US" dirty="0">
              <a:latin typeface="微软雅黑" panose="020B0503020204020204" pitchFamily="34" charset="-122"/>
              <a:ea typeface="微软雅黑" panose="020B0503020204020204" pitchFamily="34" charset="-122"/>
            </a:endParaRPr>
          </a:p>
        </p:txBody>
      </p:sp>
      <p:grpSp>
        <p:nvGrpSpPr>
          <p:cNvPr id="32" name="组合 153"/>
          <p:cNvGrpSpPr/>
          <p:nvPr/>
        </p:nvGrpSpPr>
        <p:grpSpPr bwMode="auto">
          <a:xfrm>
            <a:off x="1392678" y="4723138"/>
            <a:ext cx="6625480" cy="684212"/>
            <a:chOff x="1029300" y="5045322"/>
            <a:chExt cx="6624959" cy="683275"/>
          </a:xfrm>
        </p:grpSpPr>
        <p:grpSp>
          <p:nvGrpSpPr>
            <p:cNvPr id="33" name="组合 219"/>
            <p:cNvGrpSpPr/>
            <p:nvPr/>
          </p:nvGrpSpPr>
          <p:grpSpPr bwMode="auto">
            <a:xfrm>
              <a:off x="2521433" y="5045323"/>
              <a:ext cx="5132826" cy="683274"/>
              <a:chOff x="2521433" y="4924675"/>
              <a:chExt cx="5132826" cy="806497"/>
            </a:xfrm>
          </p:grpSpPr>
          <p:sp>
            <p:nvSpPr>
              <p:cNvPr id="38"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5"/>
              <p:cNvGrpSpPr/>
              <p:nvPr/>
            </p:nvGrpSpPr>
            <p:grpSpPr bwMode="auto">
              <a:xfrm>
                <a:off x="2521433" y="4924675"/>
                <a:ext cx="5043090" cy="664285"/>
                <a:chOff x="2521433" y="4868192"/>
                <a:chExt cx="5043090" cy="720768"/>
              </a:xfrm>
            </p:grpSpPr>
            <p:sp>
              <p:nvSpPr>
                <p:cNvPr id="40"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1"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4"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1"/>
            <p:cNvGrpSpPr/>
            <p:nvPr/>
          </p:nvGrpSpPr>
          <p:grpSpPr bwMode="auto">
            <a:xfrm>
              <a:off x="1029300" y="5045322"/>
              <a:ext cx="635025" cy="637257"/>
              <a:chOff x="1098627" y="4776118"/>
              <a:chExt cx="903287" cy="906462"/>
            </a:xfrm>
          </p:grpSpPr>
          <p:sp>
            <p:nvSpPr>
              <p:cNvPr id="36"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37"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352475" y="4858619"/>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7.2.3</a:t>
            </a:r>
            <a:endParaRPr lang="zh-CN" altLang="en-US" dirty="0"/>
          </a:p>
        </p:txBody>
      </p:sp>
      <p:sp>
        <p:nvSpPr>
          <p:cNvPr id="43" name="TextBox 168">
            <a:hlinkClick r:id="rId1" action="ppaction://hlinksldjump"/>
          </p:cNvPr>
          <p:cNvSpPr txBox="1">
            <a:spLocks noChangeArrowheads="1"/>
          </p:cNvSpPr>
          <p:nvPr/>
        </p:nvSpPr>
        <p:spPr bwMode="auto">
          <a:xfrm>
            <a:off x="3538300" y="4822109"/>
            <a:ext cx="2158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TCP/IP</a:t>
            </a:r>
            <a:r>
              <a:rPr lang="zh-CN" altLang="en-US" dirty="0">
                <a:latin typeface="微软雅黑" panose="020B0503020204020204" pitchFamily="34" charset="-122"/>
                <a:ea typeface="微软雅黑" panose="020B0503020204020204" pitchFamily="34" charset="-122"/>
              </a:rPr>
              <a:t>端口</a:t>
            </a:r>
            <a:endParaRPr lang="zh-CN" altLang="en-US" dirty="0">
              <a:latin typeface="微软雅黑" panose="020B0503020204020204" pitchFamily="34" charset="-122"/>
              <a:ea typeface="微软雅黑" panose="020B0503020204020204" pitchFamily="34" charset="-122"/>
            </a:endParaRPr>
          </a:p>
        </p:txBody>
      </p:sp>
      <p:grpSp>
        <p:nvGrpSpPr>
          <p:cNvPr id="44" name="组合 153"/>
          <p:cNvGrpSpPr/>
          <p:nvPr/>
        </p:nvGrpSpPr>
        <p:grpSpPr bwMode="auto">
          <a:xfrm>
            <a:off x="1379461" y="5584360"/>
            <a:ext cx="6535740" cy="652952"/>
            <a:chOff x="1029300" y="5045322"/>
            <a:chExt cx="6535226" cy="652058"/>
          </a:xfrm>
        </p:grpSpPr>
        <p:grpSp>
          <p:nvGrpSpPr>
            <p:cNvPr id="45" name="组合 219"/>
            <p:cNvGrpSpPr/>
            <p:nvPr/>
          </p:nvGrpSpPr>
          <p:grpSpPr bwMode="auto">
            <a:xfrm>
              <a:off x="2521434" y="5045322"/>
              <a:ext cx="5043092" cy="652058"/>
              <a:chOff x="2521434" y="4924675"/>
              <a:chExt cx="5043092" cy="769652"/>
            </a:xfrm>
          </p:grpSpPr>
          <p:sp>
            <p:nvSpPr>
              <p:cNvPr id="50"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51" name="组合 225"/>
              <p:cNvGrpSpPr/>
              <p:nvPr/>
            </p:nvGrpSpPr>
            <p:grpSpPr bwMode="auto">
              <a:xfrm>
                <a:off x="2521434" y="4924675"/>
                <a:ext cx="5043091" cy="664285"/>
                <a:chOff x="2521434" y="4868192"/>
                <a:chExt cx="5043091" cy="720768"/>
              </a:xfrm>
            </p:grpSpPr>
            <p:sp>
              <p:nvSpPr>
                <p:cNvPr id="52"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53"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6"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7" name="组合 221"/>
            <p:cNvGrpSpPr/>
            <p:nvPr/>
          </p:nvGrpSpPr>
          <p:grpSpPr bwMode="auto">
            <a:xfrm>
              <a:off x="1029300" y="5045322"/>
              <a:ext cx="635025" cy="637257"/>
              <a:chOff x="1098627" y="4776118"/>
              <a:chExt cx="903287" cy="906462"/>
            </a:xfrm>
          </p:grpSpPr>
          <p:sp>
            <p:nvSpPr>
              <p:cNvPr id="4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54" name="TextBox 163"/>
          <p:cNvSpPr txBox="1">
            <a:spLocks noChangeArrowheads="1"/>
          </p:cNvSpPr>
          <p:nvPr/>
        </p:nvSpPr>
        <p:spPr bwMode="auto">
          <a:xfrm>
            <a:off x="1331640" y="5702309"/>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7.2.4</a:t>
            </a:r>
            <a:endParaRPr lang="zh-CN" altLang="en-US" dirty="0"/>
          </a:p>
        </p:txBody>
      </p:sp>
      <p:sp>
        <p:nvSpPr>
          <p:cNvPr id="55" name="TextBox 168">
            <a:hlinkClick r:id="rId2" action="ppaction://hlinksldjump"/>
          </p:cNvPr>
          <p:cNvSpPr txBox="1">
            <a:spLocks noChangeArrowheads="1"/>
          </p:cNvSpPr>
          <p:nvPr/>
        </p:nvSpPr>
        <p:spPr bwMode="auto">
          <a:xfrm>
            <a:off x="3537107" y="5687584"/>
            <a:ext cx="2050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字节序</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网络基础知识</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7.2.1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套接字</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349563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套接字（</a:t>
            </a:r>
            <a:r>
              <a:rPr lang="en-US" altLang="zh-CN" dirty="0">
                <a:latin typeface="微软雅黑" panose="020B0503020204020204" pitchFamily="34" charset="-122"/>
                <a:ea typeface="微软雅黑" panose="020B0503020204020204" pitchFamily="34" charset="-122"/>
              </a:rPr>
              <a:t>socket</a:t>
            </a:r>
            <a:r>
              <a:rPr lang="zh-CN" altLang="zh-CN" dirty="0">
                <a:latin typeface="微软雅黑" panose="020B0503020204020204" pitchFamily="34" charset="-122"/>
                <a:ea typeface="微软雅黑" panose="020B0503020204020204" pitchFamily="34" charset="-122"/>
              </a:rPr>
              <a:t>）最早是由</a:t>
            </a:r>
            <a:r>
              <a:rPr lang="en-US" altLang="zh-CN" dirty="0">
                <a:latin typeface="微软雅黑" panose="020B0503020204020204" pitchFamily="34" charset="-122"/>
                <a:ea typeface="微软雅黑" panose="020B0503020204020204" pitchFamily="34" charset="-122"/>
              </a:rPr>
              <a:t>BSD</a:t>
            </a:r>
            <a:r>
              <a:rPr lang="zh-CN" altLang="zh-CN"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1982</a:t>
            </a:r>
            <a:r>
              <a:rPr lang="zh-CN" altLang="zh-CN" dirty="0">
                <a:latin typeface="微软雅黑" panose="020B0503020204020204" pitchFamily="34" charset="-122"/>
                <a:ea typeface="微软雅黑" panose="020B0503020204020204" pitchFamily="34" charset="-122"/>
              </a:rPr>
              <a:t>年引入的通信机制，目前已被广泛移植到主流的操作系统中。对于应用开发人员来说，套接字是一种特殊的</a:t>
            </a:r>
            <a:r>
              <a:rPr lang="en-US" altLang="zh-CN" dirty="0">
                <a:latin typeface="微软雅黑" panose="020B0503020204020204" pitchFamily="34" charset="-122"/>
                <a:ea typeface="微软雅黑" panose="020B0503020204020204" pitchFamily="34" charset="-122"/>
              </a:rPr>
              <a:t>I/O</a:t>
            </a:r>
            <a:r>
              <a:rPr lang="zh-CN" altLang="zh-CN" dirty="0">
                <a:latin typeface="微软雅黑" panose="020B0503020204020204" pitchFamily="34" charset="-122"/>
                <a:ea typeface="微软雅黑" panose="020B0503020204020204" pitchFamily="34" charset="-122"/>
              </a:rPr>
              <a:t>接口，也是一种文件描述符。</a:t>
            </a:r>
            <a:r>
              <a:rPr lang="zh-CN" altLang="en-US" dirty="0">
                <a:latin typeface="微软雅黑" panose="020B0503020204020204" pitchFamily="34" charset="-122"/>
                <a:ea typeface="微软雅黑" panose="020B0503020204020204" pitchFamily="34" charset="-122"/>
              </a:rPr>
              <a:t>套接字</a:t>
            </a:r>
            <a:r>
              <a:rPr lang="zh-CN" altLang="zh-CN" dirty="0">
                <a:latin typeface="微软雅黑" panose="020B0503020204020204" pitchFamily="34" charset="-122"/>
                <a:ea typeface="微软雅黑" panose="020B0503020204020204" pitchFamily="34" charset="-122"/>
              </a:rPr>
              <a:t>是一种常用的进程之间通信机制，不仅能实现本地不同进程之间的通信，而且通过网络能够在不同主机的进程之间进行通信。</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对于网络通信而言，每一个</a:t>
            </a:r>
            <a:r>
              <a:rPr lang="zh-CN" altLang="en-US" dirty="0">
                <a:latin typeface="微软雅黑" panose="020B0503020204020204" pitchFamily="34" charset="-122"/>
                <a:ea typeface="微软雅黑" panose="020B0503020204020204" pitchFamily="34" charset="-122"/>
              </a:rPr>
              <a:t>套接字</a:t>
            </a:r>
            <a:r>
              <a:rPr lang="zh-CN" altLang="zh-CN" dirty="0">
                <a:latin typeface="微软雅黑" panose="020B0503020204020204" pitchFamily="34" charset="-122"/>
                <a:ea typeface="微软雅黑" panose="020B0503020204020204" pitchFamily="34" charset="-122"/>
              </a:rPr>
              <a:t>都可用网络地址结构（协议、本地地址、本地端口）来表示。</a:t>
            </a:r>
            <a:r>
              <a:rPr lang="zh-CN" altLang="en-US" dirty="0">
                <a:latin typeface="微软雅黑" panose="020B0503020204020204" pitchFamily="34" charset="-122"/>
                <a:ea typeface="微软雅黑" panose="020B0503020204020204" pitchFamily="34" charset="-122"/>
              </a:rPr>
              <a:t>套接字</a:t>
            </a:r>
            <a:r>
              <a:rPr lang="zh-CN" altLang="zh-CN" dirty="0">
                <a:latin typeface="微软雅黑" panose="020B0503020204020204" pitchFamily="34" charset="-122"/>
                <a:ea typeface="微软雅黑" panose="020B0503020204020204" pitchFamily="34" charset="-122"/>
              </a:rPr>
              <a:t>通过一个专门的函数创建，并返回一个整型的</a:t>
            </a:r>
            <a:r>
              <a:rPr lang="zh-CN" altLang="en-US" dirty="0">
                <a:latin typeface="微软雅黑" panose="020B0503020204020204" pitchFamily="34" charset="-122"/>
                <a:ea typeface="微软雅黑" panose="020B0503020204020204" pitchFamily="34" charset="-122"/>
              </a:rPr>
              <a:t>套接字</a:t>
            </a:r>
            <a:r>
              <a:rPr lang="zh-CN" altLang="zh-CN" dirty="0">
                <a:latin typeface="微软雅黑" panose="020B0503020204020204" pitchFamily="34" charset="-122"/>
                <a:ea typeface="微软雅黑" panose="020B0503020204020204" pitchFamily="34" charset="-122"/>
              </a:rPr>
              <a:t>描述符。随后的各种操作都是通过</a:t>
            </a:r>
            <a:r>
              <a:rPr lang="zh-CN" altLang="en-US" dirty="0">
                <a:latin typeface="微软雅黑" panose="020B0503020204020204" pitchFamily="34" charset="-122"/>
                <a:ea typeface="微软雅黑" panose="020B0503020204020204" pitchFamily="34" charset="-122"/>
              </a:rPr>
              <a:t>套接字</a:t>
            </a:r>
            <a:r>
              <a:rPr lang="zh-CN" altLang="zh-CN" dirty="0">
                <a:latin typeface="微软雅黑" panose="020B0503020204020204" pitchFamily="34" charset="-122"/>
                <a:ea typeface="微软雅黑" panose="020B0503020204020204" pitchFamily="34" charset="-122"/>
              </a:rPr>
              <a:t>描述符来实现的。</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套接字的分类</a:t>
            </a:r>
            <a:r>
              <a:rPr lang="zh-CN" altLang="en-US" dirty="0">
                <a:latin typeface="微软雅黑" panose="020B0503020204020204" pitchFamily="34" charset="-122"/>
                <a:ea typeface="微软雅黑" panose="020B0503020204020204" pitchFamily="34" charset="-122"/>
              </a:rPr>
              <a:t>如下。</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网络基础知识</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7.2.1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套接字</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391113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）流式套接字</a:t>
            </a:r>
            <a:r>
              <a:rPr lang="en-US" altLang="zh-CN" dirty="0">
                <a:latin typeface="微软雅黑" panose="020B0503020204020204" pitchFamily="34" charset="-122"/>
                <a:ea typeface="微软雅黑" panose="020B0503020204020204" pitchFamily="34" charset="-122"/>
              </a:rPr>
              <a:t>(SOCK_STREAM)</a:t>
            </a:r>
            <a:r>
              <a:rPr lang="zh-CN" altLang="en-US" dirty="0">
                <a:latin typeface="微软雅黑" panose="020B0503020204020204" pitchFamily="34" charset="-122"/>
                <a:ea typeface="微软雅黑" panose="020B0503020204020204" pitchFamily="34" charset="-122"/>
              </a:rPr>
              <a:t>。流式套接字</a:t>
            </a:r>
            <a:r>
              <a:rPr lang="zh-CN" altLang="zh-CN" dirty="0">
                <a:latin typeface="微软雅黑" panose="020B0503020204020204" pitchFamily="34" charset="-122"/>
                <a:ea typeface="微软雅黑" panose="020B0503020204020204" pitchFamily="34" charset="-122"/>
              </a:rPr>
              <a:t>提供了一个面向连接、可靠的数据传输服务，数据无差错、无重复的发送且按发送顺序接收。内设置流量控制，避免数据流淹没慢的接收方。数据被看作是字节流，无长度限制。</a:t>
            </a:r>
            <a:r>
              <a:rPr lang="en-US" altLang="zh-CN" dirty="0">
                <a:latin typeface="微软雅黑" panose="020B0503020204020204" pitchFamily="34" charset="-122"/>
                <a:ea typeface="微软雅黑" panose="020B0503020204020204" pitchFamily="34" charset="-122"/>
              </a:rPr>
              <a:t>TCP</a:t>
            </a:r>
            <a:r>
              <a:rPr lang="zh-CN" altLang="zh-CN" dirty="0">
                <a:latin typeface="微软雅黑" panose="020B0503020204020204" pitchFamily="34" charset="-122"/>
                <a:ea typeface="微软雅黑" panose="020B0503020204020204" pitchFamily="34" charset="-122"/>
              </a:rPr>
              <a:t>通信使用的就是流式套接字。</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）数据报套接字</a:t>
            </a:r>
            <a:r>
              <a:rPr lang="en-US" altLang="zh-CN" dirty="0">
                <a:latin typeface="微软雅黑" panose="020B0503020204020204" pitchFamily="34" charset="-122"/>
                <a:ea typeface="微软雅黑" panose="020B0503020204020204" pitchFamily="34" charset="-122"/>
              </a:rPr>
              <a:t>(SOCK_DGRAM)</a:t>
            </a:r>
            <a:r>
              <a:rPr lang="zh-CN" altLang="en-US" dirty="0">
                <a:latin typeface="微软雅黑" panose="020B0503020204020204" pitchFamily="34" charset="-122"/>
                <a:ea typeface="微软雅黑" panose="020B0503020204020204" pitchFamily="34" charset="-122"/>
              </a:rPr>
              <a:t>。数据报套接字</a:t>
            </a:r>
            <a:r>
              <a:rPr lang="zh-CN" altLang="zh-CN" dirty="0">
                <a:latin typeface="微软雅黑" panose="020B0503020204020204" pitchFamily="34" charset="-122"/>
                <a:ea typeface="微软雅黑" panose="020B0503020204020204" pitchFamily="34" charset="-122"/>
              </a:rPr>
              <a:t>提供无连接服务。数据包以独立数据包的形式被发送，不提供无差错保证，数据可能丢失或重复，顺序发送，可能乱序接收。</a:t>
            </a:r>
            <a:r>
              <a:rPr lang="en-US" altLang="zh-CN" dirty="0">
                <a:latin typeface="微软雅黑" panose="020B0503020204020204" pitchFamily="34" charset="-122"/>
                <a:ea typeface="微软雅黑" panose="020B0503020204020204" pitchFamily="34" charset="-122"/>
              </a:rPr>
              <a:t>UDP</a:t>
            </a:r>
            <a:r>
              <a:rPr lang="zh-CN" altLang="zh-CN" dirty="0">
                <a:latin typeface="微软雅黑" panose="020B0503020204020204" pitchFamily="34" charset="-122"/>
                <a:ea typeface="微软雅黑" panose="020B0503020204020204" pitchFamily="34" charset="-122"/>
              </a:rPr>
              <a:t>通信使用的就是数据报套接字。</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）原始套接字</a:t>
            </a:r>
            <a:r>
              <a:rPr lang="en-US" altLang="zh-CN" dirty="0">
                <a:latin typeface="微软雅黑" panose="020B0503020204020204" pitchFamily="34" charset="-122"/>
                <a:ea typeface="微软雅黑" panose="020B0503020204020204" pitchFamily="34" charset="-122"/>
              </a:rPr>
              <a:t>(SOCK_RAW)</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原始套接字允许对较低层次协议</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如</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ICMP</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进行直接访问。</a:t>
            </a:r>
            <a:r>
              <a:rPr lang="zh-CN" altLang="en-US" dirty="0">
                <a:latin typeface="微软雅黑" panose="020B0503020204020204" pitchFamily="34" charset="-122"/>
                <a:ea typeface="微软雅黑" panose="020B0503020204020204" pitchFamily="34" charset="-122"/>
              </a:rPr>
              <a:t>虽然</a:t>
            </a:r>
            <a:r>
              <a:rPr lang="zh-CN" altLang="zh-CN" dirty="0">
                <a:latin typeface="微软雅黑" panose="020B0503020204020204" pitchFamily="34" charset="-122"/>
                <a:ea typeface="微软雅黑" panose="020B0503020204020204" pitchFamily="34" charset="-122"/>
              </a:rPr>
              <a:t>它功能强大</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但使用较为不便，主要用于一些协议的开发。</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网络基础知识</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7.2.1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套接字</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套接字所处的位置如图所示。</a:t>
            </a:r>
            <a:endParaRPr lang="zh-CN" altLang="zh-CN" dirty="0">
              <a:latin typeface="微软雅黑" panose="020B0503020204020204" pitchFamily="34" charset="-122"/>
              <a:ea typeface="微软雅黑" panose="020B0503020204020204" pitchFamily="34" charset="-122"/>
            </a:endParaRPr>
          </a:p>
        </p:txBody>
      </p:sp>
      <p:pic>
        <p:nvPicPr>
          <p:cNvPr id="5" name="图片 4"/>
          <p:cNvPicPr/>
          <p:nvPr/>
        </p:nvPicPr>
        <p:blipFill>
          <a:blip r:embed="rId1" cstate="print"/>
          <a:stretch>
            <a:fillRect/>
          </a:stretch>
        </p:blipFill>
        <p:spPr>
          <a:xfrm>
            <a:off x="2592070" y="2332158"/>
            <a:ext cx="3959860" cy="25190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网络基础知识</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7.2.2 IP</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地址</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439075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a:t>
            </a:r>
            <a:r>
              <a:rPr lang="zh-CN" altLang="en-US" dirty="0">
                <a:latin typeface="微软雅黑" panose="020B0503020204020204" pitchFamily="34" charset="-122"/>
                <a:ea typeface="微软雅黑" panose="020B0503020204020204" pitchFamily="34" charset="-122"/>
              </a:rPr>
              <a:t>是</a:t>
            </a:r>
            <a:r>
              <a:rPr lang="zh-CN" altLang="zh-CN" dirty="0">
                <a:latin typeface="微软雅黑" panose="020B0503020204020204" pitchFamily="34" charset="-122"/>
                <a:ea typeface="微软雅黑" panose="020B0503020204020204" pitchFamily="34" charset="-122"/>
              </a:rPr>
              <a:t>区分同一个网络中的不同主机的唯一标识，</a:t>
            </a:r>
            <a:r>
              <a:rPr lang="en-US" altLang="zh-CN" dirty="0">
                <a:latin typeface="微软雅黑" panose="020B0503020204020204" pitchFamily="34" charset="-122"/>
                <a:ea typeface="微软雅黑" panose="020B0503020204020204" pitchFamily="34" charset="-122"/>
              </a:rPr>
              <a:t>Internet</a:t>
            </a:r>
            <a:r>
              <a:rPr lang="zh-CN" altLang="zh-CN" dirty="0">
                <a:latin typeface="微软雅黑" panose="020B0503020204020204" pitchFamily="34" charset="-122"/>
                <a:ea typeface="微软雅黑" panose="020B0503020204020204" pitchFamily="34" charset="-122"/>
              </a:rPr>
              <a:t>中的主机要与别的机器通信必须具有一个</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地址。每个数据包都必须携带目的</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地址和源</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地址，路由器依靠此信息为数据包选择路由。</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地址为</a:t>
            </a:r>
            <a:r>
              <a:rPr lang="en-US" altLang="zh-CN" dirty="0">
                <a:latin typeface="微软雅黑" panose="020B0503020204020204" pitchFamily="34" charset="-122"/>
                <a:ea typeface="微软雅黑" panose="020B0503020204020204" pitchFamily="34" charset="-122"/>
              </a:rPr>
              <a:t>32</a:t>
            </a:r>
            <a:r>
              <a:rPr lang="zh-CN" altLang="zh-CN" dirty="0">
                <a:latin typeface="微软雅黑" panose="020B0503020204020204" pitchFamily="34" charset="-122"/>
                <a:ea typeface="微软雅黑" panose="020B0503020204020204" pitchFamily="34" charset="-122"/>
              </a:rPr>
              <a:t>位（</a:t>
            </a:r>
            <a:r>
              <a:rPr lang="en-US" altLang="zh-CN" dirty="0">
                <a:latin typeface="微软雅黑" panose="020B0503020204020204" pitchFamily="34" charset="-122"/>
                <a:ea typeface="微软雅黑" panose="020B0503020204020204" pitchFamily="34" charset="-122"/>
              </a:rPr>
              <a:t>IPv4</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字节）或者</a:t>
            </a:r>
            <a:r>
              <a:rPr lang="en-US" altLang="zh-CN" dirty="0">
                <a:latin typeface="微软雅黑" panose="020B0503020204020204" pitchFamily="34" charset="-122"/>
                <a:ea typeface="微软雅黑" panose="020B0503020204020204" pitchFamily="34" charset="-122"/>
              </a:rPr>
              <a:t>128</a:t>
            </a:r>
            <a:r>
              <a:rPr lang="zh-CN" altLang="zh-CN" dirty="0">
                <a:latin typeface="微软雅黑" panose="020B0503020204020204" pitchFamily="34" charset="-122"/>
                <a:ea typeface="微软雅黑" panose="020B0503020204020204" pitchFamily="34" charset="-122"/>
              </a:rPr>
              <a:t>位（</a:t>
            </a:r>
            <a:r>
              <a:rPr lang="en-US" altLang="zh-CN" dirty="0">
                <a:latin typeface="微软雅黑" panose="020B0503020204020204" pitchFamily="34" charset="-122"/>
                <a:ea typeface="微软雅黑" panose="020B0503020204020204" pitchFamily="34" charset="-122"/>
              </a:rPr>
              <a:t>IPv6</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16</a:t>
            </a:r>
            <a:r>
              <a:rPr lang="zh-CN" altLang="zh-CN" dirty="0">
                <a:latin typeface="微软雅黑" panose="020B0503020204020204" pitchFamily="34" charset="-122"/>
                <a:ea typeface="微软雅黑" panose="020B0503020204020204" pitchFamily="34" charset="-122"/>
              </a:rPr>
              <a:t>字节）。通常使用点分十进制表示，如</a:t>
            </a:r>
            <a:r>
              <a:rPr lang="en-US" altLang="zh-CN" dirty="0">
                <a:latin typeface="微软雅黑" panose="020B0503020204020204" pitchFamily="34" charset="-122"/>
                <a:ea typeface="微软雅黑" panose="020B0503020204020204" pitchFamily="34" charset="-122"/>
              </a:rPr>
              <a:t>192.168.1.100</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地址被分为了网络号和主机号两部分，网络号的位数直接决定了可以分配的网络数，主机号的位数则决定了网络中最大的主机数。由于整个互联网所包含的网络规模不太固定，因此将</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地址空间划分为不同的类别，每一类具有不同的网络号位数和主机号位数。</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地址分为</a:t>
            </a:r>
            <a:r>
              <a:rPr lang="en-US" altLang="zh-CN" dirty="0">
                <a:latin typeface="微软雅黑" panose="020B0503020204020204" pitchFamily="34" charset="-122"/>
                <a:ea typeface="微软雅黑" panose="020B0503020204020204" pitchFamily="34" charset="-122"/>
              </a:rPr>
              <a:t>A</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a:t>
            </a:r>
            <a:r>
              <a:rPr lang="zh-CN" altLang="zh-CN"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类。</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网络基础知识</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7.2.2 IP</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地址</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343151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类地址，</a:t>
            </a:r>
            <a:r>
              <a:rPr lang="en-US" altLang="zh-CN" dirty="0">
                <a:latin typeface="微软雅黑" panose="020B0503020204020204" pitchFamily="34" charset="-122"/>
                <a:ea typeface="微软雅黑" panose="020B0503020204020204" pitchFamily="34" charset="-122"/>
              </a:rPr>
              <a:t>A</a:t>
            </a:r>
            <a:r>
              <a:rPr lang="zh-CN" altLang="zh-CN"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地址是指，在</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地址的四段号码中，第一段号码为网络号码，剩下的三段号码为本地计算机的号码。如果用二进制表示</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地址的话，</a:t>
            </a:r>
            <a:r>
              <a:rPr lang="en-US" altLang="zh-CN" dirty="0">
                <a:latin typeface="微软雅黑" panose="020B0503020204020204" pitchFamily="34" charset="-122"/>
                <a:ea typeface="微软雅黑" panose="020B0503020204020204" pitchFamily="34" charset="-122"/>
              </a:rPr>
              <a:t>A</a:t>
            </a:r>
            <a:r>
              <a:rPr lang="zh-CN" altLang="zh-CN"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地址就由</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字节的网络地址和</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字节主机地址组成。因此</a:t>
            </a:r>
            <a:r>
              <a:rPr lang="en-US" altLang="zh-CN" dirty="0">
                <a:latin typeface="微软雅黑" panose="020B0503020204020204" pitchFamily="34" charset="-122"/>
                <a:ea typeface="微软雅黑" panose="020B0503020204020204" pitchFamily="34" charset="-122"/>
              </a:rPr>
              <a:t>A</a:t>
            </a:r>
            <a:r>
              <a:rPr lang="zh-CN" altLang="zh-CN"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地址中网络的标识长度为</a:t>
            </a:r>
            <a:r>
              <a:rPr lang="en-US" altLang="zh-CN" dirty="0">
                <a:latin typeface="微软雅黑" panose="020B0503020204020204" pitchFamily="34" charset="-122"/>
                <a:ea typeface="微软雅黑" panose="020B0503020204020204" pitchFamily="34" charset="-122"/>
              </a:rPr>
              <a:t>8</a:t>
            </a:r>
            <a:r>
              <a:rPr lang="zh-CN" altLang="zh-CN" dirty="0">
                <a:latin typeface="微软雅黑" panose="020B0503020204020204" pitchFamily="34" charset="-122"/>
                <a:ea typeface="微软雅黑" panose="020B0503020204020204" pitchFamily="34" charset="-122"/>
              </a:rPr>
              <a:t>位，主机标识的长度为</a:t>
            </a:r>
            <a:r>
              <a:rPr lang="en-US" altLang="zh-CN" dirty="0">
                <a:latin typeface="微软雅黑" panose="020B0503020204020204" pitchFamily="34" charset="-122"/>
                <a:ea typeface="微软雅黑" panose="020B0503020204020204" pitchFamily="34" charset="-122"/>
              </a:rPr>
              <a:t>24</a:t>
            </a:r>
            <a:r>
              <a:rPr lang="zh-CN" altLang="zh-CN" dirty="0">
                <a:latin typeface="微软雅黑" panose="020B0503020204020204" pitchFamily="34" charset="-122"/>
                <a:ea typeface="微软雅黑" panose="020B0503020204020204" pitchFamily="34" charset="-122"/>
              </a:rPr>
              <a:t>位。</a:t>
            </a:r>
            <a:r>
              <a:rPr lang="en-US" altLang="zh-CN" dirty="0">
                <a:latin typeface="微软雅黑" panose="020B0503020204020204" pitchFamily="34" charset="-122"/>
                <a:ea typeface="微软雅黑" panose="020B0503020204020204" pitchFamily="34" charset="-122"/>
              </a:rPr>
              <a:t>A</a:t>
            </a:r>
            <a:r>
              <a:rPr lang="zh-CN" altLang="zh-CN"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地址的范围：</a:t>
            </a:r>
            <a:r>
              <a:rPr lang="en-US" altLang="zh-CN" dirty="0">
                <a:latin typeface="微软雅黑" panose="020B0503020204020204" pitchFamily="34" charset="-122"/>
                <a:ea typeface="微软雅黑" panose="020B0503020204020204" pitchFamily="34" charset="-122"/>
              </a:rPr>
              <a:t>1.0.0.1</a:t>
            </a:r>
            <a:r>
              <a:rPr lang="zh-CN" altLang="zh-CN"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127.255.255.254</a:t>
            </a:r>
            <a:r>
              <a:rPr lang="zh-CN" altLang="zh-CN" dirty="0">
                <a:latin typeface="微软雅黑" panose="020B0503020204020204" pitchFamily="34" charset="-122"/>
                <a:ea typeface="微软雅黑" panose="020B0503020204020204" pitchFamily="34" charset="-122"/>
              </a:rPr>
              <a:t>（二进制表示为</a:t>
            </a:r>
            <a:r>
              <a:rPr lang="en-US" altLang="zh-CN" dirty="0">
                <a:latin typeface="微软雅黑" panose="020B0503020204020204" pitchFamily="34" charset="-122"/>
                <a:ea typeface="微软雅黑" panose="020B0503020204020204" pitchFamily="34" charset="-122"/>
              </a:rPr>
              <a:t>00000001 00000000 00000000 00000001 – 01111111 11111111 11111111 11111110</a:t>
            </a:r>
            <a:r>
              <a:rPr lang="zh-CN" altLang="zh-CN" dirty="0">
                <a:latin typeface="微软雅黑" panose="020B0503020204020204" pitchFamily="34" charset="-122"/>
                <a:ea typeface="微软雅黑" panose="020B0503020204020204" pitchFamily="34" charset="-122"/>
              </a:rPr>
              <a:t>）。最后一个是广播地址。因此</a:t>
            </a:r>
            <a:r>
              <a:rPr lang="en-US" altLang="zh-CN" dirty="0">
                <a:latin typeface="微软雅黑" panose="020B0503020204020204" pitchFamily="34" charset="-122"/>
                <a:ea typeface="微软雅黑" panose="020B0503020204020204" pitchFamily="34" charset="-122"/>
              </a:rPr>
              <a:t>A</a:t>
            </a:r>
            <a:r>
              <a:rPr lang="zh-CN" altLang="zh-CN" dirty="0">
                <a:latin typeface="微软雅黑" panose="020B0503020204020204" pitchFamily="34" charset="-122"/>
                <a:ea typeface="微软雅黑" panose="020B0503020204020204" pitchFamily="34" charset="-122"/>
              </a:rPr>
              <a:t>类网络地址数量较少，有</a:t>
            </a:r>
            <a:r>
              <a:rPr lang="en-US" altLang="zh-CN" dirty="0">
                <a:latin typeface="微软雅黑" panose="020B0503020204020204" pitchFamily="34" charset="-122"/>
                <a:ea typeface="微软雅黑" panose="020B0503020204020204" pitchFamily="34" charset="-122"/>
              </a:rPr>
              <a:t>126</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en-US" altLang="zh-CN" baseline="30000" dirty="0">
                <a:latin typeface="微软雅黑" panose="020B0503020204020204" pitchFamily="34" charset="-122"/>
                <a:ea typeface="微软雅黑" panose="020B0503020204020204" pitchFamily="34" charset="-122"/>
              </a:rPr>
              <a:t>7</a:t>
            </a: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个网络，每个网络可以容纳</a:t>
            </a:r>
            <a:r>
              <a:rPr lang="en-US" altLang="zh-CN" dirty="0">
                <a:latin typeface="微软雅黑" panose="020B0503020204020204" pitchFamily="34" charset="-122"/>
                <a:ea typeface="微软雅黑" panose="020B0503020204020204" pitchFamily="34" charset="-122"/>
              </a:rPr>
              <a:t>16777214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2</a:t>
            </a:r>
            <a:r>
              <a:rPr lang="en-US" altLang="zh-CN" baseline="30000" dirty="0">
                <a:latin typeface="微软雅黑" panose="020B0503020204020204" pitchFamily="34" charset="-122"/>
                <a:ea typeface="微软雅黑" panose="020B0503020204020204" pitchFamily="34" charset="-122"/>
              </a:rPr>
              <a:t>24</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）个</a:t>
            </a:r>
            <a:r>
              <a:rPr lang="zh-CN" altLang="zh-CN" dirty="0">
                <a:latin typeface="微软雅黑" panose="020B0503020204020204" pitchFamily="34" charset="-122"/>
                <a:ea typeface="微软雅黑" panose="020B0503020204020204" pitchFamily="34" charset="-122"/>
              </a:rPr>
              <a:t>主机。</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a:t>
            </a:r>
            <a:r>
              <a:rPr lang="zh-CN" altLang="zh-CN" dirty="0">
                <a:latin typeface="微软雅黑" panose="020B0503020204020204" pitchFamily="34" charset="-122"/>
                <a:ea typeface="微软雅黑" panose="020B0503020204020204" pitchFamily="34" charset="-122"/>
              </a:rPr>
              <a:t>类地址的子网掩码：</a:t>
            </a:r>
            <a:r>
              <a:rPr lang="en-US" altLang="zh-CN" dirty="0">
                <a:latin typeface="微软雅黑" panose="020B0503020204020204" pitchFamily="34" charset="-122"/>
                <a:ea typeface="微软雅黑" panose="020B0503020204020204" pitchFamily="34" charset="-122"/>
              </a:rPr>
              <a:t>255.0.0.0</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网络基础知识</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7.2.2 IP</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地址</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301601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类地址，</a:t>
            </a:r>
            <a:r>
              <a:rPr lang="en-US" altLang="zh-CN" dirty="0">
                <a:latin typeface="微软雅黑" panose="020B0503020204020204" pitchFamily="34" charset="-122"/>
                <a:ea typeface="微软雅黑" panose="020B0503020204020204" pitchFamily="34" charset="-122"/>
              </a:rPr>
              <a:t>B</a:t>
            </a:r>
            <a:r>
              <a:rPr lang="zh-CN" altLang="zh-CN"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地址是指，在</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地址的四段号码中，前两段号码为网络号码。如果用二进制表示</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地址的话，</a:t>
            </a:r>
            <a:r>
              <a:rPr lang="en-US" altLang="zh-CN" dirty="0">
                <a:latin typeface="微软雅黑" panose="020B0503020204020204" pitchFamily="34" charset="-122"/>
                <a:ea typeface="微软雅黑" panose="020B0503020204020204" pitchFamily="34" charset="-122"/>
              </a:rPr>
              <a:t>B</a:t>
            </a:r>
            <a:r>
              <a:rPr lang="zh-CN" altLang="zh-CN"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地址就是由</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字节的网络地址和</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字节主机地址组成。</a:t>
            </a:r>
            <a:r>
              <a:rPr lang="en-US" altLang="zh-CN" dirty="0">
                <a:latin typeface="微软雅黑" panose="020B0503020204020204" pitchFamily="34" charset="-122"/>
                <a:ea typeface="微软雅黑" panose="020B0503020204020204" pitchFamily="34" charset="-122"/>
              </a:rPr>
              <a:t>B</a:t>
            </a:r>
            <a:r>
              <a:rPr lang="zh-CN" altLang="zh-CN"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地址中网络的标识长度为</a:t>
            </a:r>
            <a:r>
              <a:rPr lang="en-US" altLang="zh-CN" dirty="0">
                <a:latin typeface="微软雅黑" panose="020B0503020204020204" pitchFamily="34" charset="-122"/>
                <a:ea typeface="微软雅黑" panose="020B0503020204020204" pitchFamily="34" charset="-122"/>
              </a:rPr>
              <a:t>16</a:t>
            </a:r>
            <a:r>
              <a:rPr lang="zh-CN" altLang="zh-CN" dirty="0">
                <a:latin typeface="微软雅黑" panose="020B0503020204020204" pitchFamily="34" charset="-122"/>
                <a:ea typeface="微软雅黑" panose="020B0503020204020204" pitchFamily="34" charset="-122"/>
              </a:rPr>
              <a:t>位，主机标识的长度为</a:t>
            </a:r>
            <a:r>
              <a:rPr lang="en-US" altLang="zh-CN" dirty="0">
                <a:latin typeface="微软雅黑" panose="020B0503020204020204" pitchFamily="34" charset="-122"/>
                <a:ea typeface="微软雅黑" panose="020B0503020204020204" pitchFamily="34" charset="-122"/>
              </a:rPr>
              <a:t>16</a:t>
            </a:r>
            <a:r>
              <a:rPr lang="zh-CN" altLang="zh-CN" dirty="0">
                <a:latin typeface="微软雅黑" panose="020B0503020204020204" pitchFamily="34" charset="-122"/>
                <a:ea typeface="微软雅黑" panose="020B0503020204020204" pitchFamily="34" charset="-122"/>
              </a:rPr>
              <a:t>位。</a:t>
            </a:r>
            <a:r>
              <a:rPr lang="en-US" altLang="zh-CN" dirty="0">
                <a:latin typeface="微软雅黑" panose="020B0503020204020204" pitchFamily="34" charset="-122"/>
                <a:ea typeface="微软雅黑" panose="020B0503020204020204" pitchFamily="34" charset="-122"/>
              </a:rPr>
              <a:t>B</a:t>
            </a:r>
            <a:r>
              <a:rPr lang="zh-CN" altLang="zh-CN"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地址范围</a:t>
            </a:r>
            <a:r>
              <a:rPr lang="en-US" altLang="zh-CN" dirty="0">
                <a:latin typeface="微软雅黑" panose="020B0503020204020204" pitchFamily="34" charset="-122"/>
                <a:ea typeface="微软雅黑" panose="020B0503020204020204" pitchFamily="34" charset="-122"/>
              </a:rPr>
              <a:t>128.0.0.1</a:t>
            </a:r>
            <a:r>
              <a:rPr lang="zh-CN" altLang="zh-CN"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191.255.255.254</a:t>
            </a:r>
            <a:r>
              <a:rPr lang="zh-CN" altLang="zh-CN" dirty="0">
                <a:latin typeface="微软雅黑" panose="020B0503020204020204" pitchFamily="34" charset="-122"/>
                <a:ea typeface="微软雅黑" panose="020B0503020204020204" pitchFamily="34" charset="-122"/>
              </a:rPr>
              <a:t>（二进制表示为：</a:t>
            </a:r>
            <a:r>
              <a:rPr lang="en-US" altLang="zh-CN" dirty="0">
                <a:latin typeface="微软雅黑" panose="020B0503020204020204" pitchFamily="34" charset="-122"/>
                <a:ea typeface="微软雅黑" panose="020B0503020204020204" pitchFamily="34" charset="-122"/>
              </a:rPr>
              <a:t>10000000 00000000 00000000 00000001 – 10111111 11111111 11111111 11111110</a:t>
            </a:r>
            <a:r>
              <a:rPr lang="zh-CN" altLang="zh-CN" dirty="0">
                <a:latin typeface="微软雅黑" panose="020B0503020204020204" pitchFamily="34" charset="-122"/>
                <a:ea typeface="微软雅黑" panose="020B0503020204020204" pitchFamily="34" charset="-122"/>
              </a:rPr>
              <a:t>）。因此</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a:t>
            </a:r>
            <a:r>
              <a:rPr lang="zh-CN" altLang="zh-CN" dirty="0">
                <a:latin typeface="微软雅黑" panose="020B0503020204020204" pitchFamily="34" charset="-122"/>
                <a:ea typeface="微软雅黑" panose="020B0503020204020204" pitchFamily="34" charset="-122"/>
              </a:rPr>
              <a:t>类</a:t>
            </a:r>
            <a:r>
              <a:rPr lang="zh-CN" altLang="en-US" dirty="0">
                <a:latin typeface="微软雅黑" panose="020B0503020204020204" pitchFamily="34" charset="-122"/>
                <a:ea typeface="微软雅黑" panose="020B0503020204020204" pitchFamily="34" charset="-122"/>
              </a:rPr>
              <a:t>地址</a:t>
            </a:r>
            <a:r>
              <a:rPr lang="zh-CN" altLang="zh-CN" dirty="0">
                <a:latin typeface="微软雅黑" panose="020B0503020204020204" pitchFamily="34" charset="-122"/>
                <a:ea typeface="微软雅黑" panose="020B0503020204020204" pitchFamily="34" charset="-122"/>
              </a:rPr>
              <a:t>有</a:t>
            </a:r>
            <a:r>
              <a:rPr lang="en-US" altLang="zh-CN" dirty="0">
                <a:latin typeface="微软雅黑" panose="020B0503020204020204" pitchFamily="34" charset="-122"/>
                <a:ea typeface="微软雅黑" panose="020B0503020204020204" pitchFamily="34" charset="-122"/>
              </a:rPr>
              <a:t>16384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en-US" altLang="zh-CN" baseline="30000" dirty="0">
                <a:latin typeface="微软雅黑" panose="020B0503020204020204" pitchFamily="34" charset="-122"/>
                <a:ea typeface="微软雅黑" panose="020B0503020204020204" pitchFamily="34" charset="-122"/>
              </a:rPr>
              <a:t>14</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个网络，每个网络可以容纳</a:t>
            </a:r>
            <a:r>
              <a:rPr lang="en-US" altLang="zh-CN" dirty="0">
                <a:latin typeface="微软雅黑" panose="020B0503020204020204" pitchFamily="34" charset="-122"/>
                <a:ea typeface="微软雅黑" panose="020B0503020204020204" pitchFamily="34" charset="-122"/>
              </a:rPr>
              <a:t>65534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en-US" altLang="zh-CN" baseline="30000" dirty="0">
                <a:latin typeface="微软雅黑" panose="020B0503020204020204" pitchFamily="34" charset="-122"/>
                <a:ea typeface="微软雅黑" panose="020B0503020204020204" pitchFamily="34" charset="-122"/>
              </a:rPr>
              <a:t>16</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）个</a:t>
            </a:r>
            <a:r>
              <a:rPr lang="zh-CN" altLang="zh-CN" dirty="0">
                <a:latin typeface="微软雅黑" panose="020B0503020204020204" pitchFamily="34" charset="-122"/>
                <a:ea typeface="微软雅黑" panose="020B0503020204020204" pitchFamily="34" charset="-122"/>
              </a:rPr>
              <a:t>主机。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B</a:t>
            </a:r>
            <a:r>
              <a:rPr lang="zh-CN" altLang="zh-CN" dirty="0">
                <a:latin typeface="微软雅黑" panose="020B0503020204020204" pitchFamily="34" charset="-122"/>
                <a:ea typeface="微软雅黑" panose="020B0503020204020204" pitchFamily="34" charset="-122"/>
              </a:rPr>
              <a:t>类地址的子网掩码：</a:t>
            </a:r>
            <a:r>
              <a:rPr lang="en-US" altLang="zh-CN" dirty="0">
                <a:latin typeface="微软雅黑" panose="020B0503020204020204" pitchFamily="34" charset="-122"/>
                <a:ea typeface="微软雅黑" panose="020B0503020204020204" pitchFamily="34" charset="-122"/>
              </a:rPr>
              <a:t>255.255.0.0</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1408013" y="165404"/>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学习目标</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40" name="图表 39"/>
          <p:cNvGraphicFramePr/>
          <p:nvPr/>
        </p:nvGraphicFramePr>
        <p:xfrm>
          <a:off x="-396552" y="1795159"/>
          <a:ext cx="6984776" cy="3786151"/>
        </p:xfrm>
        <a:graphic>
          <a:graphicData uri="http://schemas.openxmlformats.org/drawingml/2006/chart">
            <c:chart xmlns:c="http://schemas.openxmlformats.org/drawingml/2006/chart" xmlns:r="http://schemas.openxmlformats.org/officeDocument/2006/relationships" r:id="rId1"/>
          </a:graphicData>
        </a:graphic>
      </p:graphicFrame>
      <p:sp>
        <p:nvSpPr>
          <p:cNvPr id="41" name="TextBox 130"/>
          <p:cNvSpPr txBox="1"/>
          <p:nvPr/>
        </p:nvSpPr>
        <p:spPr bwMode="auto">
          <a:xfrm rot="18760561">
            <a:off x="3196833" y="2412387"/>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42" name="TextBox 126"/>
          <p:cNvSpPr txBox="1"/>
          <p:nvPr/>
        </p:nvSpPr>
        <p:spPr bwMode="auto">
          <a:xfrm rot="2839439" flipH="1">
            <a:off x="5028118" y="2603446"/>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43" name="TextBox 127"/>
          <p:cNvSpPr txBox="1"/>
          <p:nvPr/>
        </p:nvSpPr>
        <p:spPr bwMode="auto">
          <a:xfrm rot="13580827" flipV="1">
            <a:off x="3210085" y="4331130"/>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44" name="TextBox 126"/>
          <p:cNvSpPr txBox="1"/>
          <p:nvPr/>
        </p:nvSpPr>
        <p:spPr bwMode="auto">
          <a:xfrm rot="18947968" flipH="1">
            <a:off x="5082055" y="4033116"/>
            <a:ext cx="1067741"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grpSp>
        <p:nvGrpSpPr>
          <p:cNvPr id="45" name="组合 18"/>
          <p:cNvGrpSpPr/>
          <p:nvPr/>
        </p:nvGrpSpPr>
        <p:grpSpPr bwMode="auto">
          <a:xfrm>
            <a:off x="504865" y="1406910"/>
            <a:ext cx="2932344" cy="1250664"/>
            <a:chOff x="547807" y="2246749"/>
            <a:chExt cx="2931470" cy="1251184"/>
          </a:xfrm>
        </p:grpSpPr>
        <p:sp>
          <p:nvSpPr>
            <p:cNvPr id="46" name="矩形 5"/>
            <p:cNvSpPr>
              <a:spLocks noChangeArrowheads="1"/>
            </p:cNvSpPr>
            <p:nvPr/>
          </p:nvSpPr>
          <p:spPr bwMode="auto">
            <a:xfrm>
              <a:off x="1176708" y="2246749"/>
              <a:ext cx="2302569" cy="97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掌握</a:t>
              </a:r>
              <a:r>
                <a:rPr lang="zh-CN" altLang="en-US" sz="2400" b="1" dirty="0">
                  <a:solidFill>
                    <a:srgbClr val="2383C6"/>
                  </a:solidFill>
                  <a:latin typeface="微软雅黑" panose="020B0503020204020204" pitchFamily="34" charset="-122"/>
                  <a:ea typeface="微软雅黑" panose="020B0503020204020204" pitchFamily="34" charset="-122"/>
                </a:rPr>
                <a:t>计算机网络的发展史</a:t>
              </a:r>
              <a:endParaRPr lang="zh-CN" altLang="en-US" sz="2400" b="1" dirty="0">
                <a:solidFill>
                  <a:srgbClr val="2383C6"/>
                </a:solidFill>
                <a:latin typeface="微软雅黑" panose="020B0503020204020204" pitchFamily="34" charset="-122"/>
                <a:ea typeface="微软雅黑" panose="020B0503020204020204" pitchFamily="34" charset="-122"/>
              </a:endParaRPr>
            </a:p>
          </p:txBody>
        </p:sp>
        <p:grpSp>
          <p:nvGrpSpPr>
            <p:cNvPr id="47" name="组合 16"/>
            <p:cNvGrpSpPr/>
            <p:nvPr/>
          </p:nvGrpSpPr>
          <p:grpSpPr bwMode="auto">
            <a:xfrm>
              <a:off x="860198" y="2845720"/>
              <a:ext cx="2178276" cy="652213"/>
              <a:chOff x="860198" y="2352244"/>
              <a:chExt cx="2178276" cy="652213"/>
            </a:xfrm>
          </p:grpSpPr>
          <p:cxnSp>
            <p:nvCxnSpPr>
              <p:cNvPr id="51" name="直接连接符 7"/>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连接符 10"/>
              <p:cNvCxnSpPr>
                <a:cxnSpLocks noChangeShapeType="1"/>
              </p:cNvCxnSpPr>
              <p:nvPr/>
            </p:nvCxnSpPr>
            <p:spPr bwMode="auto">
              <a:xfrm>
                <a:off x="1222939" y="3004457"/>
                <a:ext cx="1815535" cy="0"/>
              </a:xfrm>
              <a:prstGeom prst="line">
                <a:avLst/>
              </a:prstGeom>
              <a:noFill/>
              <a:ln w="28575" algn="ctr">
                <a:solidFill>
                  <a:srgbClr val="2383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8" name="组合 15"/>
            <p:cNvGrpSpPr/>
            <p:nvPr/>
          </p:nvGrpSpPr>
          <p:grpSpPr bwMode="auto">
            <a:xfrm>
              <a:off x="547807" y="2345525"/>
              <a:ext cx="482428" cy="522503"/>
              <a:chOff x="1232465" y="3518931"/>
              <a:chExt cx="482428" cy="522503"/>
            </a:xfrm>
          </p:grpSpPr>
          <p:sp>
            <p:nvSpPr>
              <p:cNvPr id="49" name="椭圆 48"/>
              <p:cNvSpPr/>
              <p:nvPr/>
            </p:nvSpPr>
            <p:spPr bwMode="auto">
              <a:xfrm>
                <a:off x="1232465" y="3558042"/>
                <a:ext cx="474520" cy="474858"/>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50" name="TextBox 94"/>
              <p:cNvSpPr txBox="1"/>
              <p:nvPr/>
            </p:nvSpPr>
            <p:spPr>
              <a:xfrm>
                <a:off x="1295918" y="3518931"/>
                <a:ext cx="418975" cy="522503"/>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53" name="组合 17"/>
          <p:cNvGrpSpPr/>
          <p:nvPr/>
        </p:nvGrpSpPr>
        <p:grpSpPr bwMode="auto">
          <a:xfrm>
            <a:off x="681306" y="4708112"/>
            <a:ext cx="3067685" cy="1240661"/>
            <a:chOff x="547807" y="3950799"/>
            <a:chExt cx="3067157" cy="1239942"/>
          </a:xfrm>
        </p:grpSpPr>
        <p:sp>
          <p:nvSpPr>
            <p:cNvPr id="54" name="矩形 21"/>
            <p:cNvSpPr>
              <a:spLocks noChangeArrowheads="1"/>
            </p:cNvSpPr>
            <p:nvPr/>
          </p:nvSpPr>
          <p:spPr bwMode="auto">
            <a:xfrm>
              <a:off x="1055720" y="4217833"/>
              <a:ext cx="2559244" cy="97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ClrTx/>
                <a:buSzTx/>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TCP</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和</a:t>
              </a:r>
              <a:r>
                <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UDP</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的使用方法</a:t>
              </a:r>
              <a:endPar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55" name="组合 26"/>
            <p:cNvGrpSpPr/>
            <p:nvPr/>
          </p:nvGrpSpPr>
          <p:grpSpPr bwMode="auto">
            <a:xfrm rot="10800000" flipH="1">
              <a:off x="860198" y="3950799"/>
              <a:ext cx="2178276" cy="652213"/>
              <a:chOff x="860198" y="2352244"/>
              <a:chExt cx="2178276" cy="652213"/>
            </a:xfrm>
          </p:grpSpPr>
          <p:cxnSp>
            <p:nvCxnSpPr>
              <p:cNvPr id="59" name="直接连接符 27"/>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连接符 28"/>
              <p:cNvCxnSpPr>
                <a:cxnSpLocks noChangeShapeType="1"/>
              </p:cNvCxnSpPr>
              <p:nvPr/>
            </p:nvCxnSpPr>
            <p:spPr bwMode="auto">
              <a:xfrm>
                <a:off x="1222939" y="3004457"/>
                <a:ext cx="1815535" cy="0"/>
              </a:xfrm>
              <a:prstGeom prst="line">
                <a:avLst/>
              </a:prstGeom>
              <a:noFill/>
              <a:ln w="28575" algn="ctr">
                <a:solidFill>
                  <a:srgbClr val="2383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6" name="组合 29"/>
            <p:cNvGrpSpPr/>
            <p:nvPr/>
          </p:nvGrpSpPr>
          <p:grpSpPr bwMode="auto">
            <a:xfrm>
              <a:off x="547807" y="4523744"/>
              <a:ext cx="474580" cy="523571"/>
              <a:chOff x="1232465" y="3525955"/>
              <a:chExt cx="474580" cy="523571"/>
            </a:xfrm>
          </p:grpSpPr>
          <p:sp>
            <p:nvSpPr>
              <p:cNvPr id="57" name="椭圆 56"/>
              <p:cNvSpPr/>
              <p:nvPr/>
            </p:nvSpPr>
            <p:spPr bwMode="auto">
              <a:xfrm>
                <a:off x="1232465" y="3559083"/>
                <a:ext cx="474580" cy="474388"/>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58" name="TextBox 102"/>
              <p:cNvSpPr txBox="1"/>
              <p:nvPr/>
            </p:nvSpPr>
            <p:spPr>
              <a:xfrm>
                <a:off x="1278361" y="3525955"/>
                <a:ext cx="334905" cy="52357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61" name="组合 60"/>
          <p:cNvGrpSpPr/>
          <p:nvPr/>
        </p:nvGrpSpPr>
        <p:grpSpPr bwMode="auto">
          <a:xfrm>
            <a:off x="5013959" y="1140099"/>
            <a:ext cx="3268738" cy="1896801"/>
            <a:chOff x="5427587" y="1758117"/>
            <a:chExt cx="3268738" cy="1896531"/>
          </a:xfrm>
        </p:grpSpPr>
        <p:grpSp>
          <p:nvGrpSpPr>
            <p:cNvPr id="62" name="组合 32"/>
            <p:cNvGrpSpPr/>
            <p:nvPr/>
          </p:nvGrpSpPr>
          <p:grpSpPr bwMode="auto">
            <a:xfrm flipH="1">
              <a:off x="6469063" y="2557463"/>
              <a:ext cx="1962150" cy="652462"/>
              <a:chOff x="860198" y="2352244"/>
              <a:chExt cx="1962354" cy="652213"/>
            </a:xfrm>
          </p:grpSpPr>
          <p:cxnSp>
            <p:nvCxnSpPr>
              <p:cNvPr id="67" name="直接连接符 33"/>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连接符 34"/>
              <p:cNvCxnSpPr>
                <a:cxnSpLocks noChangeShapeType="1"/>
              </p:cNvCxnSpPr>
              <p:nvPr/>
            </p:nvCxnSpPr>
            <p:spPr bwMode="auto">
              <a:xfrm>
                <a:off x="1222938" y="3004457"/>
                <a:ext cx="1599614" cy="0"/>
              </a:xfrm>
              <a:prstGeom prst="line">
                <a:avLst/>
              </a:prstGeom>
              <a:noFill/>
              <a:ln w="28575" algn="ctr">
                <a:solidFill>
                  <a:srgbClr val="2484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3" name="组合 35"/>
            <p:cNvGrpSpPr/>
            <p:nvPr/>
          </p:nvGrpSpPr>
          <p:grpSpPr bwMode="auto">
            <a:xfrm>
              <a:off x="8223250" y="2094756"/>
              <a:ext cx="473075" cy="522212"/>
              <a:chOff x="1232465" y="3514976"/>
              <a:chExt cx="474415" cy="522667"/>
            </a:xfrm>
          </p:grpSpPr>
          <p:sp>
            <p:nvSpPr>
              <p:cNvPr id="65" name="椭圆 64"/>
              <p:cNvSpPr/>
              <p:nvPr/>
            </p:nvSpPr>
            <p:spPr bwMode="auto">
              <a:xfrm>
                <a:off x="1232465" y="3558773"/>
                <a:ext cx="474415" cy="475007"/>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66" name="TextBox 110"/>
              <p:cNvSpPr txBox="1"/>
              <p:nvPr/>
            </p:nvSpPr>
            <p:spPr>
              <a:xfrm>
                <a:off x="1288136" y="3514976"/>
                <a:ext cx="335911" cy="522667"/>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64" name="矩形 46"/>
            <p:cNvSpPr>
              <a:spLocks noChangeArrowheads="1"/>
            </p:cNvSpPr>
            <p:nvPr/>
          </p:nvSpPr>
          <p:spPr bwMode="auto">
            <a:xfrm>
              <a:off x="5427587" y="1758117"/>
              <a:ext cx="2806978" cy="1896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掌握</a:t>
              </a:r>
              <a:r>
                <a:rPr lang="zh-CN" altLang="en-US" sz="2400" b="1" dirty="0">
                  <a:solidFill>
                    <a:srgbClr val="2383C6"/>
                  </a:solidFill>
                  <a:latin typeface="微软雅黑" panose="020B0503020204020204" pitchFamily="34" charset="-122"/>
                  <a:ea typeface="微软雅黑" panose="020B0503020204020204" pitchFamily="34" charset="-122"/>
                </a:rPr>
                <a:t>网络体系结构</a:t>
              </a:r>
              <a:r>
                <a:rPr lang="en-US" altLang="zh-CN" sz="2400" b="1" dirty="0">
                  <a:solidFill>
                    <a:srgbClr val="2383C6"/>
                  </a:solidFill>
                  <a:latin typeface="微软雅黑" panose="020B0503020204020204" pitchFamily="34" charset="-122"/>
                  <a:ea typeface="微软雅黑" panose="020B0503020204020204" pitchFamily="34" charset="-122"/>
                </a:rPr>
                <a:t>OSI</a:t>
              </a:r>
              <a:r>
                <a:rPr lang="zh-CN" altLang="en-US" sz="2400" b="1" dirty="0">
                  <a:solidFill>
                    <a:srgbClr val="2383C6"/>
                  </a:solidFill>
                  <a:latin typeface="微软雅黑" panose="020B0503020204020204" pitchFamily="34" charset="-122"/>
                  <a:ea typeface="微软雅黑" panose="020B0503020204020204" pitchFamily="34" charset="-122"/>
                </a:rPr>
                <a:t>参考模型、</a:t>
              </a:r>
              <a:r>
                <a:rPr lang="en-US" altLang="zh-CN" sz="2400" b="1" dirty="0">
                  <a:solidFill>
                    <a:srgbClr val="2383C6"/>
                  </a:solidFill>
                  <a:latin typeface="微软雅黑" panose="020B0503020204020204" pitchFamily="34" charset="-122"/>
                  <a:ea typeface="微软雅黑" panose="020B0503020204020204" pitchFamily="34" charset="-122"/>
                </a:rPr>
                <a:t>TCP/IP</a:t>
              </a:r>
              <a:r>
                <a:rPr lang="zh-CN" altLang="en-US" sz="2400" b="1" dirty="0">
                  <a:solidFill>
                    <a:srgbClr val="2383C6"/>
                  </a:solidFill>
                  <a:latin typeface="微软雅黑" panose="020B0503020204020204" pitchFamily="34" charset="-122"/>
                  <a:ea typeface="微软雅黑" panose="020B0503020204020204" pitchFamily="34" charset="-122"/>
                </a:rPr>
                <a:t>模型的使用方法</a:t>
              </a:r>
              <a:endParaRPr lang="zh-CN" altLang="en-US" sz="2400" b="1" dirty="0">
                <a:solidFill>
                  <a:srgbClr val="2383C6"/>
                </a:solidFill>
                <a:latin typeface="微软雅黑" panose="020B0503020204020204" pitchFamily="34" charset="-122"/>
                <a:ea typeface="微软雅黑" panose="020B0503020204020204" pitchFamily="34" charset="-122"/>
              </a:endParaRPr>
            </a:p>
          </p:txBody>
        </p:sp>
      </p:grpSp>
      <p:grpSp>
        <p:nvGrpSpPr>
          <p:cNvPr id="69" name="组合 68"/>
          <p:cNvGrpSpPr/>
          <p:nvPr/>
        </p:nvGrpSpPr>
        <p:grpSpPr bwMode="auto">
          <a:xfrm>
            <a:off x="5339365" y="4628543"/>
            <a:ext cx="3046797" cy="1896801"/>
            <a:chOff x="5671377" y="4193582"/>
            <a:chExt cx="3046797" cy="1897761"/>
          </a:xfrm>
        </p:grpSpPr>
        <p:grpSp>
          <p:nvGrpSpPr>
            <p:cNvPr id="70" name="组合 38"/>
            <p:cNvGrpSpPr/>
            <p:nvPr/>
          </p:nvGrpSpPr>
          <p:grpSpPr bwMode="auto">
            <a:xfrm rot="10800000">
              <a:off x="6268941" y="4225925"/>
              <a:ext cx="2162272" cy="652465"/>
              <a:chOff x="860198" y="2352242"/>
              <a:chExt cx="2162496" cy="652215"/>
            </a:xfrm>
          </p:grpSpPr>
          <p:cxnSp>
            <p:nvCxnSpPr>
              <p:cNvPr id="75" name="直接连接符 39"/>
              <p:cNvCxnSpPr>
                <a:cxnSpLocks noChangeShapeType="1"/>
              </p:cNvCxnSpPr>
              <p:nvPr/>
            </p:nvCxnSpPr>
            <p:spPr bwMode="auto">
              <a:xfrm>
                <a:off x="860198" y="2352242"/>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接连接符 40"/>
              <p:cNvCxnSpPr>
                <a:cxnSpLocks noChangeShapeType="1"/>
              </p:cNvCxnSpPr>
              <p:nvPr/>
            </p:nvCxnSpPr>
            <p:spPr bwMode="auto">
              <a:xfrm rot="10800000" flipH="1">
                <a:off x="1222937" y="3004455"/>
                <a:ext cx="1799757" cy="2"/>
              </a:xfrm>
              <a:prstGeom prst="line">
                <a:avLst/>
              </a:prstGeom>
              <a:noFill/>
              <a:ln w="28575" algn="ctr">
                <a:solidFill>
                  <a:srgbClr val="2484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 name="组合 41"/>
            <p:cNvGrpSpPr/>
            <p:nvPr/>
          </p:nvGrpSpPr>
          <p:grpSpPr bwMode="auto">
            <a:xfrm flipH="1">
              <a:off x="8245099" y="4779187"/>
              <a:ext cx="473075" cy="524142"/>
              <a:chOff x="1210554" y="3505896"/>
              <a:chExt cx="474415" cy="523486"/>
            </a:xfrm>
          </p:grpSpPr>
          <p:sp>
            <p:nvSpPr>
              <p:cNvPr id="73" name="椭圆 72"/>
              <p:cNvSpPr/>
              <p:nvPr/>
            </p:nvSpPr>
            <p:spPr bwMode="auto">
              <a:xfrm>
                <a:off x="1210554" y="3548703"/>
                <a:ext cx="474415" cy="474310"/>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74" name="TextBox 118"/>
              <p:cNvSpPr txBox="1"/>
              <p:nvPr/>
            </p:nvSpPr>
            <p:spPr>
              <a:xfrm>
                <a:off x="1278961" y="3505896"/>
                <a:ext cx="335911" cy="523486"/>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72" name="矩形 51"/>
            <p:cNvSpPr>
              <a:spLocks noChangeArrowheads="1"/>
            </p:cNvSpPr>
            <p:nvPr/>
          </p:nvSpPr>
          <p:spPr bwMode="auto">
            <a:xfrm>
              <a:off x="5671377" y="4193582"/>
              <a:ext cx="2545003" cy="1897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网络协议、网络端口、</a:t>
              </a:r>
              <a:r>
                <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IP</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地址、子网掩码的使用方法</a:t>
              </a:r>
              <a:endPar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1+#ppt_w/2"/>
                                          </p:val>
                                        </p:tav>
                                        <p:tav tm="100000">
                                          <p:val>
                                            <p:strVal val="#ppt_x"/>
                                          </p:val>
                                        </p:tav>
                                      </p:tavLst>
                                    </p:anim>
                                    <p:anim calcmode="lin" valueType="num">
                                      <p:cBhvr additive="base">
                                        <p:cTn id="16" dur="500" fill="hold"/>
                                        <p:tgtEl>
                                          <p:spTgt spid="42"/>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1+#ppt_w/2"/>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0-#ppt_w/2"/>
                                          </p:val>
                                        </p:tav>
                                        <p:tav tm="100000">
                                          <p:val>
                                            <p:strVal val="#ppt_x"/>
                                          </p:val>
                                        </p:tav>
                                      </p:tavLst>
                                    </p:anim>
                                    <p:anim calcmode="lin" valueType="num">
                                      <p:cBhvr additive="base">
                                        <p:cTn id="2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94444E-6 -3.7037E-6 L -0.08177 -0.09583 " pathEditMode="relative" rAng="0" ptsTypes="AA">
                                      <p:cBhvr>
                                        <p:cTn id="28" dur="2000" fill="hold"/>
                                        <p:tgtEl>
                                          <p:spTgt spid="41"/>
                                        </p:tgtEl>
                                        <p:attrNameLst>
                                          <p:attrName>ppt_x</p:attrName>
                                          <p:attrName>ppt_y</p:attrName>
                                        </p:attrNameLst>
                                      </p:cBhvr>
                                      <p:rCtr x="-4097" y="-4792"/>
                                    </p:animMotion>
                                  </p:childTnLst>
                                </p:cTn>
                              </p:par>
                              <p:par>
                                <p:cTn id="29" presetID="10" presetClass="exit" presetSubtype="0" fill="hold" grpId="2" nodeType="withEffect">
                                  <p:stCondLst>
                                    <p:cond delay="0"/>
                                  </p:stCondLst>
                                  <p:childTnLst>
                                    <p:animEffect transition="out" filter="fade">
                                      <p:cBhvr>
                                        <p:cTn id="30" dur="2000"/>
                                        <p:tgtEl>
                                          <p:spTgt spid="41"/>
                                        </p:tgtEl>
                                      </p:cBhvr>
                                    </p:animEffect>
                                    <p:set>
                                      <p:cBhvr>
                                        <p:cTn id="31" dur="1" fill="hold">
                                          <p:stCondLst>
                                            <p:cond delay="1999"/>
                                          </p:stCondLst>
                                        </p:cTn>
                                        <p:tgtEl>
                                          <p:spTgt spid="41"/>
                                        </p:tgtEl>
                                        <p:attrNameLst>
                                          <p:attrName>style.visibility</p:attrName>
                                        </p:attrNameLst>
                                      </p:cBhvr>
                                      <p:to>
                                        <p:strVal val="hidden"/>
                                      </p:to>
                                    </p:set>
                                  </p:childTnLst>
                                </p:cTn>
                              </p:par>
                              <p:par>
                                <p:cTn id="32" presetID="10" presetClass="entr" presetSubtype="0" fill="hold" nodeType="withEffect">
                                  <p:stCondLst>
                                    <p:cond delay="50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1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48148E-6 L 0.08264 -0.0868 " pathEditMode="relative" rAng="0" ptsTypes="AA">
                                      <p:cBhvr>
                                        <p:cTn id="38" dur="2000" fill="hold"/>
                                        <p:tgtEl>
                                          <p:spTgt spid="42"/>
                                        </p:tgtEl>
                                        <p:attrNameLst>
                                          <p:attrName>ppt_x</p:attrName>
                                          <p:attrName>ppt_y</p:attrName>
                                        </p:attrNameLst>
                                      </p:cBhvr>
                                      <p:rCtr x="4132" y="-4352"/>
                                    </p:animMotion>
                                  </p:childTnLst>
                                </p:cTn>
                              </p:par>
                              <p:par>
                                <p:cTn id="39" presetID="10" presetClass="exit" presetSubtype="0" fill="hold" grpId="2" nodeType="withEffect">
                                  <p:stCondLst>
                                    <p:cond delay="0"/>
                                  </p:stCondLst>
                                  <p:childTnLst>
                                    <p:animEffect transition="out" filter="fade">
                                      <p:cBhvr>
                                        <p:cTn id="40" dur="2000"/>
                                        <p:tgtEl>
                                          <p:spTgt spid="42"/>
                                        </p:tgtEl>
                                      </p:cBhvr>
                                    </p:animEffect>
                                    <p:set>
                                      <p:cBhvr>
                                        <p:cTn id="41" dur="1" fill="hold">
                                          <p:stCondLst>
                                            <p:cond delay="1999"/>
                                          </p:stCondLst>
                                        </p:cTn>
                                        <p:tgtEl>
                                          <p:spTgt spid="42"/>
                                        </p:tgtEl>
                                        <p:attrNameLst>
                                          <p:attrName>style.visibility</p:attrName>
                                        </p:attrNameLst>
                                      </p:cBhvr>
                                      <p:to>
                                        <p:strVal val="hidden"/>
                                      </p:to>
                                    </p:set>
                                  </p:childTnLst>
                                </p:cTn>
                              </p:par>
                              <p:par>
                                <p:cTn id="42" presetID="10" presetClass="entr" presetSubtype="0" fill="hold" nodeType="withEffect">
                                  <p:stCondLst>
                                    <p:cond delay="50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1500"/>
                                        <p:tgtEl>
                                          <p:spTgt spid="61"/>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5E-6 3.7037E-6 L 0.07466 0.10324 " pathEditMode="relative" rAng="0" ptsTypes="AA">
                                      <p:cBhvr>
                                        <p:cTn id="48" dur="2000" fill="hold"/>
                                        <p:tgtEl>
                                          <p:spTgt spid="44"/>
                                        </p:tgtEl>
                                        <p:attrNameLst>
                                          <p:attrName>ppt_x</p:attrName>
                                          <p:attrName>ppt_y</p:attrName>
                                        </p:attrNameLst>
                                      </p:cBhvr>
                                      <p:rCtr x="3733" y="5162"/>
                                    </p:animMotion>
                                  </p:childTnLst>
                                </p:cTn>
                              </p:par>
                              <p:par>
                                <p:cTn id="49" presetID="10" presetClass="exit" presetSubtype="0" fill="hold" grpId="2" nodeType="withEffect">
                                  <p:stCondLst>
                                    <p:cond delay="0"/>
                                  </p:stCondLst>
                                  <p:childTnLst>
                                    <p:animEffect transition="out" filter="fade">
                                      <p:cBhvr>
                                        <p:cTn id="50" dur="2000"/>
                                        <p:tgtEl>
                                          <p:spTgt spid="44"/>
                                        </p:tgtEl>
                                      </p:cBhvr>
                                    </p:animEffect>
                                    <p:set>
                                      <p:cBhvr>
                                        <p:cTn id="51" dur="1" fill="hold">
                                          <p:stCondLst>
                                            <p:cond delay="1999"/>
                                          </p:stCondLst>
                                        </p:cTn>
                                        <p:tgtEl>
                                          <p:spTgt spid="44"/>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69"/>
                                        </p:tgtEl>
                                        <p:attrNameLst>
                                          <p:attrName>style.visibility</p:attrName>
                                        </p:attrNameLst>
                                      </p:cBhvr>
                                      <p:to>
                                        <p:strVal val="visible"/>
                                      </p:to>
                                    </p:set>
                                    <p:animEffect transition="in" filter="fade">
                                      <p:cBhvr>
                                        <p:cTn id="54" dur="1500"/>
                                        <p:tgtEl>
                                          <p:spTgt spid="69"/>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4.44444E-6 -4.81481E-6 L -0.07708 0.10163 " pathEditMode="relative" rAng="0" ptsTypes="AA">
                                      <p:cBhvr>
                                        <p:cTn id="58" dur="2000" fill="hold"/>
                                        <p:tgtEl>
                                          <p:spTgt spid="43"/>
                                        </p:tgtEl>
                                        <p:attrNameLst>
                                          <p:attrName>ppt_x</p:attrName>
                                          <p:attrName>ppt_y</p:attrName>
                                        </p:attrNameLst>
                                      </p:cBhvr>
                                      <p:rCtr x="-3854" y="5069"/>
                                    </p:animMotion>
                                  </p:childTnLst>
                                </p:cTn>
                              </p:par>
                              <p:par>
                                <p:cTn id="59" presetID="10" presetClass="exit" presetSubtype="0" fill="hold" grpId="2" nodeType="withEffect">
                                  <p:stCondLst>
                                    <p:cond delay="0"/>
                                  </p:stCondLst>
                                  <p:childTnLst>
                                    <p:animEffect transition="out" filter="fade">
                                      <p:cBhvr>
                                        <p:cTn id="60" dur="2000"/>
                                        <p:tgtEl>
                                          <p:spTgt spid="43"/>
                                        </p:tgtEl>
                                      </p:cBhvr>
                                    </p:animEffect>
                                    <p:set>
                                      <p:cBhvr>
                                        <p:cTn id="61" dur="1" fill="hold">
                                          <p:stCondLst>
                                            <p:cond delay="1999"/>
                                          </p:stCondLst>
                                        </p:cTn>
                                        <p:tgtEl>
                                          <p:spTgt spid="43"/>
                                        </p:tgtEl>
                                        <p:attrNameLst>
                                          <p:attrName>style.visibility</p:attrName>
                                        </p:attrNameLst>
                                      </p:cBhvr>
                                      <p:to>
                                        <p:strVal val="hidden"/>
                                      </p:to>
                                    </p:set>
                                  </p:childTnLst>
                                </p:cTn>
                              </p:par>
                              <p:par>
                                <p:cTn id="62" presetID="10" presetClass="entr" presetSubtype="0" fill="hold" nodeType="withEffect">
                                  <p:stCondLst>
                                    <p:cond delay="50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1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0" grpId="0">
        <p:bldAsOne/>
      </p:bldGraphic>
      <p:bldP spid="41" grpId="0"/>
      <p:bldP spid="41" grpId="1"/>
      <p:bldP spid="41" grpId="2"/>
      <p:bldP spid="42" grpId="0"/>
      <p:bldP spid="42" grpId="1"/>
      <p:bldP spid="42" grpId="2"/>
      <p:bldP spid="43" grpId="0"/>
      <p:bldP spid="43" grpId="1"/>
      <p:bldP spid="43" grpId="2"/>
      <p:bldP spid="44" grpId="0"/>
      <p:bldP spid="44" grpId="1"/>
      <p:bldP spid="44"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网络基础知识</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7.2.2 IP</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地址</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343151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类地址，</a:t>
            </a:r>
            <a:r>
              <a:rPr lang="en-US" altLang="zh-CN" dirty="0"/>
              <a:t>C</a:t>
            </a:r>
            <a:r>
              <a:rPr lang="zh-CN" altLang="zh-CN"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地址是指，在</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地址的四段号码中，前三段为网络号码，剩下的一段号码为本地计算机的号码。如果用二进制的表示</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地址的话，</a:t>
            </a: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地址就是由</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字节的网络地址和</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字节的主机地址组成。</a:t>
            </a: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地址中网络的标识长度为</a:t>
            </a:r>
            <a:r>
              <a:rPr lang="en-US" altLang="zh-CN" dirty="0">
                <a:latin typeface="微软雅黑" panose="020B0503020204020204" pitchFamily="34" charset="-122"/>
                <a:ea typeface="微软雅黑" panose="020B0503020204020204" pitchFamily="34" charset="-122"/>
              </a:rPr>
              <a:t>24</a:t>
            </a:r>
            <a:r>
              <a:rPr lang="zh-CN" altLang="zh-CN" dirty="0">
                <a:latin typeface="微软雅黑" panose="020B0503020204020204" pitchFamily="34" charset="-122"/>
                <a:ea typeface="微软雅黑" panose="020B0503020204020204" pitchFamily="34" charset="-122"/>
              </a:rPr>
              <a:t>位，主机标识的长度为</a:t>
            </a:r>
            <a:r>
              <a:rPr lang="en-US" altLang="zh-CN" dirty="0">
                <a:latin typeface="微软雅黑" panose="020B0503020204020204" pitchFamily="34" charset="-122"/>
                <a:ea typeface="微软雅黑" panose="020B0503020204020204" pitchFamily="34" charset="-122"/>
              </a:rPr>
              <a:t>8</a:t>
            </a:r>
            <a:r>
              <a:rPr lang="zh-CN" altLang="zh-CN" dirty="0">
                <a:latin typeface="微软雅黑" panose="020B0503020204020204" pitchFamily="34" charset="-122"/>
                <a:ea typeface="微软雅黑" panose="020B0503020204020204" pitchFamily="34" charset="-122"/>
              </a:rPr>
              <a:t>位。</a:t>
            </a: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地址范围</a:t>
            </a:r>
            <a:r>
              <a:rPr lang="en-US" altLang="zh-CN" dirty="0">
                <a:latin typeface="微软雅黑" panose="020B0503020204020204" pitchFamily="34" charset="-122"/>
                <a:ea typeface="微软雅黑" panose="020B0503020204020204" pitchFamily="34" charset="-122"/>
              </a:rPr>
              <a:t>192.0.0.1</a:t>
            </a:r>
            <a:r>
              <a:rPr lang="zh-CN" altLang="zh-CN"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223.255.255.254</a:t>
            </a:r>
            <a:r>
              <a:rPr lang="zh-CN" altLang="zh-CN" dirty="0">
                <a:latin typeface="微软雅黑" panose="020B0503020204020204" pitchFamily="34" charset="-122"/>
                <a:ea typeface="微软雅黑" panose="020B0503020204020204" pitchFamily="34" charset="-122"/>
              </a:rPr>
              <a:t>（二进制表示为：</a:t>
            </a:r>
            <a:r>
              <a:rPr lang="en-US" altLang="zh-CN" dirty="0">
                <a:latin typeface="微软雅黑" panose="020B0503020204020204" pitchFamily="34" charset="-122"/>
                <a:ea typeface="微软雅黑" panose="020B0503020204020204" pitchFamily="34" charset="-122"/>
              </a:rPr>
              <a:t>11000000 00000000 00000000 00000001 – 11011111 11111111 11111111 11111110</a:t>
            </a:r>
            <a:r>
              <a:rPr lang="zh-CN" altLang="zh-CN" dirty="0">
                <a:latin typeface="微软雅黑" panose="020B0503020204020204" pitchFamily="34" charset="-122"/>
                <a:ea typeface="微软雅黑" panose="020B0503020204020204" pitchFamily="34" charset="-122"/>
              </a:rPr>
              <a:t>）。因此</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类网络</a:t>
            </a:r>
            <a:r>
              <a:rPr lang="zh-CN" altLang="en-US" dirty="0">
                <a:latin typeface="微软雅黑" panose="020B0503020204020204" pitchFamily="34" charset="-122"/>
                <a:ea typeface="微软雅黑" panose="020B0503020204020204" pitchFamily="34" charset="-122"/>
              </a:rPr>
              <a:t>地址</a:t>
            </a:r>
            <a:r>
              <a:rPr lang="zh-CN" altLang="zh-CN" dirty="0">
                <a:latin typeface="微软雅黑" panose="020B0503020204020204" pitchFamily="34" charset="-122"/>
                <a:ea typeface="微软雅黑" panose="020B0503020204020204" pitchFamily="34" charset="-122"/>
              </a:rPr>
              <a:t>，有</a:t>
            </a:r>
            <a:r>
              <a:rPr lang="en-US" altLang="zh-CN" dirty="0">
                <a:latin typeface="微软雅黑" panose="020B0503020204020204" pitchFamily="34" charset="-122"/>
                <a:ea typeface="微软雅黑" panose="020B0503020204020204" pitchFamily="34" charset="-122"/>
              </a:rPr>
              <a:t>2097152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en-US" altLang="zh-CN" baseline="30000" dirty="0">
                <a:latin typeface="微软雅黑" panose="020B0503020204020204" pitchFamily="34" charset="-122"/>
                <a:ea typeface="微软雅黑" panose="020B0503020204020204" pitchFamily="34" charset="-122"/>
              </a:rPr>
              <a:t>21</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个网络，每个网络最多可容纳</a:t>
            </a:r>
            <a:r>
              <a:rPr lang="en-US" altLang="zh-CN" dirty="0">
                <a:latin typeface="微软雅黑" panose="020B0503020204020204" pitchFamily="34" charset="-122"/>
                <a:ea typeface="微软雅黑" panose="020B0503020204020204" pitchFamily="34" charset="-122"/>
              </a:rPr>
              <a:t>254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en-US" altLang="zh-CN" baseline="30000" dirty="0">
                <a:latin typeface="微软雅黑" panose="020B0503020204020204" pitchFamily="34" charset="-122"/>
                <a:ea typeface="微软雅黑" panose="020B0503020204020204" pitchFamily="34" charset="-122"/>
              </a:rPr>
              <a:t>8</a:t>
            </a: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台主机。</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类地址的子网掩码：</a:t>
            </a:r>
            <a:r>
              <a:rPr lang="en-US" altLang="zh-CN" dirty="0">
                <a:latin typeface="微软雅黑" panose="020B0503020204020204" pitchFamily="34" charset="-122"/>
                <a:ea typeface="微软雅黑" panose="020B0503020204020204" pitchFamily="34" charset="-122"/>
              </a:rPr>
              <a:t>255.255.255.0</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网络基础知识</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7.2.2 IP</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地址</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439075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类地址，</a:t>
            </a:r>
            <a:r>
              <a:rPr lang="en-US" altLang="zh-CN" dirty="0">
                <a:latin typeface="微软雅黑" panose="020B0503020204020204" pitchFamily="34" charset="-122"/>
                <a:ea typeface="微软雅黑" panose="020B0503020204020204" pitchFamily="34" charset="-122"/>
              </a:rPr>
              <a:t>D</a:t>
            </a:r>
            <a:r>
              <a:rPr lang="zh-CN" altLang="zh-CN"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地址在历史上被称为多播地址，即组播地址。在以太网中，多播地址命名了一组应该在这个网络中应用接收到一个分组的站点。范围从</a:t>
            </a:r>
            <a:r>
              <a:rPr lang="en-US" altLang="zh-CN" dirty="0">
                <a:latin typeface="微软雅黑" panose="020B0503020204020204" pitchFamily="34" charset="-122"/>
                <a:ea typeface="微软雅黑" panose="020B0503020204020204" pitchFamily="34" charset="-122"/>
              </a:rPr>
              <a:t>224.0.0.0</a:t>
            </a:r>
            <a:r>
              <a:rPr lang="zh-CN" altLang="zh-CN"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239.255.255.255</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x.x.x.0</a:t>
            </a:r>
            <a:r>
              <a:rPr lang="zh-CN" altLang="zh-CN"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x.x.x.255</a:t>
            </a:r>
            <a:r>
              <a:rPr lang="zh-CN" altLang="zh-CN" dirty="0">
                <a:latin typeface="微软雅黑" panose="020B0503020204020204" pitchFamily="34" charset="-122"/>
                <a:ea typeface="微软雅黑" panose="020B0503020204020204" pitchFamily="34" charset="-122"/>
              </a:rPr>
              <a:t>不可以作为主机</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地址</a:t>
            </a:r>
            <a:r>
              <a:rPr lang="zh-CN" altLang="zh-CN"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x.x.x.0</a:t>
            </a:r>
            <a:r>
              <a:rPr lang="zh-CN" altLang="zh-CN" dirty="0">
                <a:latin typeface="微软雅黑" panose="020B0503020204020204" pitchFamily="34" charset="-122"/>
                <a:ea typeface="微软雅黑" panose="020B0503020204020204" pitchFamily="34" charset="-122"/>
              </a:rPr>
              <a:t>用于表示一个网段，比如</a:t>
            </a:r>
            <a:r>
              <a:rPr lang="en-US" altLang="zh-CN" dirty="0">
                <a:latin typeface="微软雅黑" panose="020B0503020204020204" pitchFamily="34" charset="-122"/>
                <a:ea typeface="微软雅黑" panose="020B0503020204020204" pitchFamily="34" charset="-122"/>
              </a:rPr>
              <a:t>192.168.1.0</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x.x.x.255</a:t>
            </a:r>
            <a:r>
              <a:rPr lang="zh-CN" altLang="zh-CN" dirty="0">
                <a:latin typeface="微软雅黑" panose="020B0503020204020204" pitchFamily="34" charset="-122"/>
                <a:ea typeface="微软雅黑" panose="020B0503020204020204" pitchFamily="34" charset="-122"/>
              </a:rPr>
              <a:t>用于广播地址。</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rPr>
              <a:t>类地址，</a:t>
            </a:r>
            <a:r>
              <a:rPr lang="en-US" altLang="zh-CN" dirty="0">
                <a:latin typeface="微软雅黑" panose="020B0503020204020204" pitchFamily="34" charset="-122"/>
                <a:ea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rPr>
              <a:t>类网络地址不分网络号和主机号，其范围为</a:t>
            </a:r>
            <a:r>
              <a:rPr lang="en-US" altLang="zh-CN" dirty="0">
                <a:latin typeface="微软雅黑" panose="020B0503020204020204" pitchFamily="34" charset="-122"/>
                <a:ea typeface="微软雅黑" panose="020B0503020204020204" pitchFamily="34" charset="-122"/>
              </a:rPr>
              <a:t>240.0.0.0</a:t>
            </a:r>
            <a:r>
              <a:rPr lang="zh-CN" altLang="en-US"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247.255.255.255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rPr>
              <a:t>类地址的第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个字节的前</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位固定为</a:t>
            </a:r>
            <a:r>
              <a:rPr lang="en-US" altLang="zh-CN" dirty="0">
                <a:latin typeface="微软雅黑" panose="020B0503020204020204" pitchFamily="34" charset="-122"/>
                <a:ea typeface="微软雅黑" panose="020B0503020204020204" pitchFamily="34" charset="-122"/>
              </a:rPr>
              <a:t>11110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rPr>
              <a:t>类地址目前为保留状态，为以后使用。</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由上述的介绍可知，</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地址有两种不同格式：十进制点分形式和</a:t>
            </a:r>
            <a:r>
              <a:rPr lang="en-US" altLang="zh-CN" dirty="0">
                <a:latin typeface="微软雅黑" panose="020B0503020204020204" pitchFamily="34" charset="-122"/>
                <a:ea typeface="微软雅黑" panose="020B0503020204020204" pitchFamily="34" charset="-122"/>
              </a:rPr>
              <a:t>32</a:t>
            </a:r>
            <a:r>
              <a:rPr lang="zh-CN" altLang="zh-CN" dirty="0">
                <a:latin typeface="微软雅黑" panose="020B0503020204020204" pitchFamily="34" charset="-122"/>
                <a:ea typeface="微软雅黑" panose="020B0503020204020204" pitchFamily="34" charset="-122"/>
              </a:rPr>
              <a:t>位二进制形式。前者是用户所熟悉的形式，而后者则是网络传输中</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地址的存储方式。</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网络基础知识</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7.2.2 IP</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地址</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IP</a:t>
            </a:r>
            <a:r>
              <a:rPr lang="zh-CN" altLang="zh-CN" b="1" dirty="0">
                <a:latin typeface="微软雅黑" panose="020B0503020204020204" pitchFamily="34" charset="-122"/>
                <a:ea typeface="微软雅黑" panose="020B0503020204020204" pitchFamily="34" charset="-122"/>
              </a:rPr>
              <a:t>地址转换函数</a:t>
            </a:r>
            <a:endParaRPr lang="zh-CN" alt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IPv4</a:t>
            </a:r>
            <a:r>
              <a:rPr lang="zh-CN" altLang="zh-CN" dirty="0">
                <a:latin typeface="微软雅黑" panose="020B0503020204020204" pitchFamily="34" charset="-122"/>
                <a:ea typeface="微软雅黑" panose="020B0503020204020204" pitchFamily="34" charset="-122"/>
              </a:rPr>
              <a:t>地址转换函数有</a:t>
            </a:r>
            <a:r>
              <a:rPr lang="en-US" altLang="zh-CN" dirty="0" err="1">
                <a:latin typeface="微软雅黑" panose="020B0503020204020204" pitchFamily="34" charset="-122"/>
                <a:ea typeface="微软雅黑" panose="020B0503020204020204" pitchFamily="34" charset="-122"/>
              </a:rPr>
              <a:t>inet_aton</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inet_addr</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inet_ntoa</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。而</a:t>
            </a:r>
            <a:r>
              <a:rPr lang="en-US" altLang="zh-CN" dirty="0">
                <a:latin typeface="微软雅黑" panose="020B0503020204020204" pitchFamily="34" charset="-122"/>
                <a:ea typeface="微软雅黑" panose="020B0503020204020204" pitchFamily="34" charset="-122"/>
              </a:rPr>
              <a:t>IPv4</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IPv6</a:t>
            </a:r>
            <a:r>
              <a:rPr lang="zh-CN" altLang="zh-CN" dirty="0">
                <a:latin typeface="微软雅黑" panose="020B0503020204020204" pitchFamily="34" charset="-122"/>
                <a:ea typeface="微软雅黑" panose="020B0503020204020204" pitchFamily="34" charset="-122"/>
              </a:rPr>
              <a:t>兼容的函数有</a:t>
            </a:r>
            <a:r>
              <a:rPr lang="en-US" altLang="zh-CN" dirty="0" err="1">
                <a:latin typeface="微软雅黑" panose="020B0503020204020204" pitchFamily="34" charset="-122"/>
                <a:ea typeface="微软雅黑" panose="020B0503020204020204" pitchFamily="34" charset="-122"/>
              </a:rPr>
              <a:t>inet_pton</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inet_ntop</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。由于</a:t>
            </a:r>
            <a:r>
              <a:rPr lang="en-US" altLang="zh-CN" dirty="0">
                <a:latin typeface="微软雅黑" panose="020B0503020204020204" pitchFamily="34" charset="-122"/>
                <a:ea typeface="微软雅黑" panose="020B0503020204020204" pitchFamily="34" charset="-122"/>
              </a:rPr>
              <a:t>IPv6</a:t>
            </a:r>
            <a:r>
              <a:rPr lang="zh-CN" altLang="zh-CN" dirty="0">
                <a:latin typeface="微软雅黑" panose="020B0503020204020204" pitchFamily="34" charset="-122"/>
                <a:ea typeface="微软雅黑" panose="020B0503020204020204" pitchFamily="34" charset="-122"/>
              </a:rPr>
              <a:t>是下一代互联网的标准协议，因此本节将具体举例以</a:t>
            </a:r>
            <a:r>
              <a:rPr lang="en-US" altLang="zh-CN" dirty="0">
                <a:latin typeface="微软雅黑" panose="020B0503020204020204" pitchFamily="34" charset="-122"/>
                <a:ea typeface="微软雅黑" panose="020B0503020204020204" pitchFamily="34" charset="-122"/>
              </a:rPr>
              <a:t>IPv4</a:t>
            </a:r>
            <a:r>
              <a:rPr lang="zh-CN" altLang="zh-CN" dirty="0">
                <a:latin typeface="微软雅黑" panose="020B0503020204020204" pitchFamily="34" charset="-122"/>
                <a:ea typeface="微软雅黑" panose="020B0503020204020204" pitchFamily="34" charset="-122"/>
              </a:rPr>
              <a:t>为主。</a:t>
            </a:r>
            <a:endParaRPr lang="zh-CN" altLang="zh-CN" dirty="0">
              <a:latin typeface="微软雅黑" panose="020B0503020204020204" pitchFamily="34" charset="-122"/>
              <a:ea typeface="微软雅黑" panose="020B0503020204020204" pitchFamily="34" charset="-122"/>
            </a:endParaRPr>
          </a:p>
        </p:txBody>
      </p:sp>
      <p:sp>
        <p:nvSpPr>
          <p:cNvPr id="2" name="矩形 1"/>
          <p:cNvSpPr/>
          <p:nvPr/>
        </p:nvSpPr>
        <p:spPr>
          <a:xfrm>
            <a:off x="827584" y="3642773"/>
            <a:ext cx="5832648" cy="954107"/>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&lt;sys/</a:t>
            </a:r>
            <a:r>
              <a:rPr lang="en-US" altLang="zh-CN" sz="1400" kern="100" dirty="0" err="1">
                <a:solidFill>
                  <a:srgbClr val="000000"/>
                </a:solidFill>
                <a:latin typeface="Courier New" panose="02070309020205020404" pitchFamily="49" charset="0"/>
                <a:cs typeface="Times New Roman" panose="02020603050405020304" pitchFamily="18" charset="0"/>
              </a:rPr>
              <a:t>socket.h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netinet</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in.h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arpa</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inet.h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4290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in_addr_t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inet_addr</a:t>
            </a:r>
            <a:r>
              <a:rPr lang="en-US" altLang="zh-CN" sz="1400" kern="100" dirty="0">
                <a:solidFill>
                  <a:srgbClr val="000000"/>
                </a:solidFill>
                <a:latin typeface="Courier New" panose="02070309020205020404" pitchFamily="49" charset="0"/>
                <a:cs typeface="Times New Roman" panose="02020603050405020304" pitchFamily="18" charset="0"/>
              </a:rPr>
              <a:t>(const char *cp);</a:t>
            </a:r>
            <a:endParaRPr lang="zh-CN" altLang="zh-CN" sz="1400" kern="100" dirty="0">
              <a:latin typeface="Courier New" panose="02070309020205020404" pitchFamily="49" charset="0"/>
              <a:cs typeface="Times New Roman" panose="02020603050405020304" pitchFamily="18" charset="0"/>
            </a:endParaRPr>
          </a:p>
        </p:txBody>
      </p:sp>
      <p:sp>
        <p:nvSpPr>
          <p:cNvPr id="7" name="矩形 6"/>
          <p:cNvSpPr/>
          <p:nvPr/>
        </p:nvSpPr>
        <p:spPr>
          <a:xfrm>
            <a:off x="-6350" y="4596880"/>
            <a:ext cx="9150350"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inet_addr</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用于将点分十进制的</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地址转换为网络字节序（字节序问题详见</a:t>
            </a:r>
            <a:r>
              <a:rPr lang="en-US" altLang="zh-CN" dirty="0">
                <a:latin typeface="微软雅黑" panose="020B0503020204020204" pitchFamily="34" charset="-122"/>
                <a:ea typeface="微软雅黑" panose="020B0503020204020204" pitchFamily="34" charset="-122"/>
              </a:rPr>
              <a:t>7.2.4</a:t>
            </a:r>
            <a:r>
              <a:rPr lang="zh-CN" altLang="zh-CN" dirty="0">
                <a:latin typeface="微软雅黑" panose="020B0503020204020204" pitchFamily="34" charset="-122"/>
                <a:ea typeface="微软雅黑" panose="020B0503020204020204" pitchFamily="34" charset="-122"/>
              </a:rPr>
              <a:t>节）</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地址，参数</a:t>
            </a:r>
            <a:r>
              <a:rPr lang="en-US" altLang="zh-CN" dirty="0">
                <a:latin typeface="微软雅黑" panose="020B0503020204020204" pitchFamily="34" charset="-122"/>
                <a:ea typeface="微软雅黑" panose="020B0503020204020204" pitchFamily="34" charset="-122"/>
              </a:rPr>
              <a:t>cp</a:t>
            </a:r>
            <a:r>
              <a:rPr lang="zh-CN" altLang="zh-CN" dirty="0">
                <a:latin typeface="微软雅黑" panose="020B0503020204020204" pitchFamily="34" charset="-122"/>
                <a:ea typeface="微软雅黑" panose="020B0503020204020204" pitchFamily="34" charset="-122"/>
              </a:rPr>
              <a:t>表示字符串，传入点分十进制的</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地址。若传入的字符串有效，则将字符串转换为</a:t>
            </a:r>
            <a:r>
              <a:rPr lang="en-US" altLang="zh-CN" dirty="0">
                <a:latin typeface="微软雅黑" panose="020B0503020204020204" pitchFamily="34" charset="-122"/>
                <a:ea typeface="微软雅黑" panose="020B0503020204020204" pitchFamily="34" charset="-122"/>
              </a:rPr>
              <a:t>32</a:t>
            </a:r>
            <a:r>
              <a:rPr lang="zh-CN" altLang="zh-CN" dirty="0">
                <a:latin typeface="微软雅黑" panose="020B0503020204020204" pitchFamily="34" charset="-122"/>
                <a:ea typeface="微软雅黑" panose="020B0503020204020204" pitchFamily="34" charset="-122"/>
              </a:rPr>
              <a:t>位二进制网路字节序的</a:t>
            </a:r>
            <a:r>
              <a:rPr lang="en-US" altLang="zh-CN" dirty="0">
                <a:latin typeface="微软雅黑" panose="020B0503020204020204" pitchFamily="34" charset="-122"/>
                <a:ea typeface="微软雅黑" panose="020B0503020204020204" pitchFamily="34" charset="-122"/>
              </a:rPr>
              <a:t>IPv4</a:t>
            </a:r>
            <a:r>
              <a:rPr lang="zh-CN" altLang="zh-CN" dirty="0">
                <a:latin typeface="微软雅黑" panose="020B0503020204020204" pitchFamily="34" charset="-122"/>
                <a:ea typeface="微软雅黑" panose="020B0503020204020204" pitchFamily="34" charset="-122"/>
              </a:rPr>
              <a:t>地址。</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网络基础知识</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7.2.2 IP</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地址</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6350" y="2924944"/>
            <a:ext cx="9150350"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inet_aton</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函数用于将点分十进制</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地址转换为网络字节序</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地址，与</a:t>
            </a:r>
            <a:r>
              <a:rPr lang="en-US" altLang="zh-CN" dirty="0" err="1">
                <a:latin typeface="微软雅黑" panose="020B0503020204020204" pitchFamily="34" charset="-122"/>
                <a:ea typeface="微软雅黑" panose="020B0503020204020204" pitchFamily="34" charset="-122"/>
              </a:rPr>
              <a:t>inet_addr</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功能一致。参数</a:t>
            </a:r>
            <a:r>
              <a:rPr lang="en-US" altLang="zh-CN" dirty="0">
                <a:latin typeface="微软雅黑" panose="020B0503020204020204" pitchFamily="34" charset="-122"/>
                <a:ea typeface="微软雅黑" panose="020B0503020204020204" pitchFamily="34" charset="-122"/>
              </a:rPr>
              <a:t>cp</a:t>
            </a:r>
            <a:r>
              <a:rPr lang="zh-CN" altLang="zh-CN" dirty="0">
                <a:latin typeface="微软雅黑" panose="020B0503020204020204" pitchFamily="34" charset="-122"/>
                <a:ea typeface="微软雅黑" panose="020B0503020204020204" pitchFamily="34" charset="-122"/>
              </a:rPr>
              <a:t>表示字符串，传入点分十进制的</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a:t>
            </a:r>
            <a:r>
              <a:rPr lang="en-US" altLang="zh-CN" dirty="0" err="1">
                <a:latin typeface="微软雅黑" panose="020B0503020204020204" pitchFamily="34" charset="-122"/>
                <a:ea typeface="微软雅黑" panose="020B0503020204020204" pitchFamily="34" charset="-122"/>
              </a:rPr>
              <a:t>inp</a:t>
            </a:r>
            <a:r>
              <a:rPr lang="zh-CN" altLang="zh-CN" dirty="0">
                <a:latin typeface="微软雅黑" panose="020B0503020204020204" pitchFamily="34" charset="-122"/>
                <a:ea typeface="微软雅黑" panose="020B0503020204020204" pitchFamily="34" charset="-122"/>
              </a:rPr>
              <a:t>为结构体指针，该结构如下所示。</a:t>
            </a:r>
            <a:endParaRPr lang="zh-CN" altLang="zh-CN" dirty="0">
              <a:latin typeface="微软雅黑" panose="020B0503020204020204" pitchFamily="34" charset="-122"/>
              <a:ea typeface="微软雅黑" panose="020B0503020204020204" pitchFamily="34" charset="-122"/>
            </a:endParaRPr>
          </a:p>
        </p:txBody>
      </p:sp>
      <p:sp>
        <p:nvSpPr>
          <p:cNvPr id="7" name="矩形 6"/>
          <p:cNvSpPr/>
          <p:nvPr/>
        </p:nvSpPr>
        <p:spPr>
          <a:xfrm>
            <a:off x="0" y="4981894"/>
            <a:ext cx="9150350"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该结构用来保存经过转换之后的网络字节序</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a:t>
            </a:r>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827584" y="1951672"/>
            <a:ext cx="5832648" cy="954107"/>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&lt;sys/</a:t>
            </a:r>
            <a:r>
              <a:rPr lang="en-US" altLang="zh-CN" sz="1400" kern="100" dirty="0" err="1">
                <a:solidFill>
                  <a:srgbClr val="000000"/>
                </a:solidFill>
                <a:latin typeface="Courier New" panose="02070309020205020404" pitchFamily="49" charset="0"/>
                <a:cs typeface="Times New Roman" panose="02020603050405020304" pitchFamily="18" charset="0"/>
              </a:rPr>
              <a:t>socket.h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netinet</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in.h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arpa</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inet.h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inet_aton</a:t>
            </a:r>
            <a:r>
              <a:rPr lang="en-US" altLang="zh-CN" sz="1400" kern="100" dirty="0">
                <a:solidFill>
                  <a:srgbClr val="000000"/>
                </a:solidFill>
                <a:latin typeface="Courier New" panose="02070309020205020404" pitchFamily="49" charset="0"/>
                <a:cs typeface="Times New Roman" panose="02020603050405020304" pitchFamily="18" charset="0"/>
              </a:rPr>
              <a:t>(const char *cp, struct </a:t>
            </a:r>
            <a:r>
              <a:rPr lang="en-US" altLang="zh-CN" sz="1400" kern="100" dirty="0" err="1">
                <a:solidFill>
                  <a:srgbClr val="000000"/>
                </a:solidFill>
                <a:latin typeface="Courier New" panose="02070309020205020404" pitchFamily="49" charset="0"/>
                <a:cs typeface="Times New Roman" panose="02020603050405020304" pitchFamily="18" charset="0"/>
              </a:rPr>
              <a:t>in_addr</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inp</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8" name="矩形 7"/>
          <p:cNvSpPr/>
          <p:nvPr/>
        </p:nvSpPr>
        <p:spPr>
          <a:xfrm>
            <a:off x="827584" y="4216323"/>
            <a:ext cx="5832648" cy="738664"/>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struct </a:t>
            </a:r>
            <a:r>
              <a:rPr lang="en-US" altLang="zh-CN" sz="1400" kern="100" dirty="0" err="1">
                <a:solidFill>
                  <a:srgbClr val="000000"/>
                </a:solidFill>
                <a:latin typeface="Courier New" panose="02070309020205020404" pitchFamily="49" charset="0"/>
                <a:cs typeface="Times New Roman" panose="02020603050405020304" pitchFamily="18" charset="0"/>
              </a:rPr>
              <a:t>in_addr</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5143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in_addr_t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s_addr</a:t>
            </a:r>
            <a:r>
              <a:rPr lang="en-US" altLang="zh-CN" sz="1400" kern="100" dirty="0">
                <a:solidFill>
                  <a:srgbClr val="000000"/>
                </a:solidFill>
                <a:latin typeface="Courier New" panose="02070309020205020404" pitchFamily="49" charset="0"/>
                <a:cs typeface="Times New Roman" panose="02020603050405020304" pitchFamily="18" charset="0"/>
              </a:rPr>
              <a:t>;                                                                                                                      </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9" name="矩形 8"/>
          <p:cNvSpPr/>
          <p:nvPr/>
        </p:nvSpPr>
        <p:spPr>
          <a:xfrm>
            <a:off x="827584" y="5445224"/>
            <a:ext cx="5832648" cy="954107"/>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&lt;sys/</a:t>
            </a:r>
            <a:r>
              <a:rPr lang="en-US" altLang="zh-CN" sz="1400" kern="100" dirty="0" err="1">
                <a:solidFill>
                  <a:srgbClr val="000000"/>
                </a:solidFill>
                <a:latin typeface="Courier New" panose="02070309020205020404" pitchFamily="49" charset="0"/>
                <a:cs typeface="Times New Roman" panose="02020603050405020304" pitchFamily="18" charset="0"/>
              </a:rPr>
              <a:t>socket.h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netinet</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in.h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arpa</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inet.h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char *</a:t>
            </a:r>
            <a:r>
              <a:rPr lang="en-US" altLang="zh-CN" sz="1400" kern="100" dirty="0" err="1">
                <a:solidFill>
                  <a:srgbClr val="000000"/>
                </a:solidFill>
                <a:latin typeface="Courier New" panose="02070309020205020404" pitchFamily="49" charset="0"/>
                <a:cs typeface="Times New Roman" panose="02020603050405020304" pitchFamily="18" charset="0"/>
              </a:rPr>
              <a:t>inet_ntoa</a:t>
            </a:r>
            <a:r>
              <a:rPr lang="en-US" altLang="zh-CN" sz="1400" kern="100" dirty="0">
                <a:solidFill>
                  <a:srgbClr val="000000"/>
                </a:solidFill>
                <a:latin typeface="Courier New" panose="02070309020205020404" pitchFamily="49" charset="0"/>
                <a:cs typeface="Times New Roman" panose="02020603050405020304" pitchFamily="18" charset="0"/>
              </a:rPr>
              <a:t>(struct </a:t>
            </a:r>
            <a:r>
              <a:rPr lang="en-US" altLang="zh-CN" sz="1400" kern="100" dirty="0" err="1">
                <a:solidFill>
                  <a:srgbClr val="000000"/>
                </a:solidFill>
                <a:latin typeface="Courier New" panose="02070309020205020404" pitchFamily="49" charset="0"/>
                <a:cs typeface="Times New Roman" panose="02020603050405020304" pitchFamily="18" charset="0"/>
              </a:rPr>
              <a:t>in_addr</a:t>
            </a:r>
            <a:r>
              <a:rPr lang="en-US" altLang="zh-CN" sz="1400" kern="100" dirty="0">
                <a:solidFill>
                  <a:srgbClr val="000000"/>
                </a:solidFill>
                <a:latin typeface="Courier New" panose="02070309020205020404" pitchFamily="49" charset="0"/>
                <a:cs typeface="Times New Roman" panose="02020603050405020304" pitchFamily="18" charset="0"/>
              </a:rPr>
              <a:t> in);</a:t>
            </a:r>
            <a:endParaRPr lang="zh-CN" altLang="zh-CN" sz="1400" kern="100" dirty="0">
              <a:latin typeface="Courier New" panose="02070309020205020404" pitchFamily="49"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8"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0-#ppt_w/2"/>
                                          </p:val>
                                        </p:tav>
                                        <p:tav tm="100000">
                                          <p:val>
                                            <p:strVal val="#ppt_x"/>
                                          </p:val>
                                        </p:tav>
                                      </p:tavLst>
                                    </p:anim>
                                    <p:anim calcmode="lin" valueType="num">
                                      <p:cBhvr additive="base">
                                        <p:cTn id="31" dur="500" fill="hold"/>
                                        <p:tgtEl>
                                          <p:spTgt spid="7"/>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4"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7" grpId="0"/>
      <p:bldP spid="5" grpId="0" animBg="1"/>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网络基础知识</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7.2.2 IP</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地址</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inet_ntoa</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函数则与前两个函数功能刚好相反，用于将网络字节序</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地址转换为点分十进制</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地址</a:t>
            </a:r>
            <a:r>
              <a:rPr lang="zh-CN" altLang="zh-CN" dirty="0">
                <a:latin typeface="微软雅黑" panose="020B0503020204020204" pitchFamily="34" charset="-122"/>
                <a:ea typeface="微软雅黑" panose="020B0503020204020204" pitchFamily="34" charset="-122"/>
              </a:rPr>
              <a:t>。参数</a:t>
            </a:r>
            <a:r>
              <a:rPr lang="en-US" altLang="zh-CN" dirty="0">
                <a:latin typeface="微软雅黑" panose="020B0503020204020204" pitchFamily="34" charset="-122"/>
                <a:ea typeface="微软雅黑" panose="020B0503020204020204" pitchFamily="34" charset="-122"/>
              </a:rPr>
              <a:t>in</a:t>
            </a:r>
            <a:r>
              <a:rPr lang="zh-CN" altLang="zh-CN" dirty="0">
                <a:latin typeface="微软雅黑" panose="020B0503020204020204" pitchFamily="34" charset="-122"/>
                <a:ea typeface="微软雅黑" panose="020B0503020204020204" pitchFamily="34" charset="-122"/>
              </a:rPr>
              <a:t>表示的结构与上述</a:t>
            </a:r>
            <a:r>
              <a:rPr lang="en-US" altLang="zh-CN" dirty="0" err="1">
                <a:latin typeface="微软雅黑" panose="020B0503020204020204" pitchFamily="34" charset="-122"/>
                <a:ea typeface="微软雅黑" panose="020B0503020204020204" pitchFamily="34" charset="-122"/>
              </a:rPr>
              <a:t>inet_aton</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中的参数一致。</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IPv4</a:t>
            </a:r>
            <a:r>
              <a:rPr lang="zh-CN" altLang="zh-CN" b="1" dirty="0">
                <a:latin typeface="微软雅黑" panose="020B0503020204020204" pitchFamily="34" charset="-122"/>
                <a:ea typeface="微软雅黑" panose="020B0503020204020204" pitchFamily="34" charset="-122"/>
              </a:rPr>
              <a:t>和</a:t>
            </a:r>
            <a:r>
              <a:rPr lang="en-US" altLang="zh-CN" b="1" dirty="0">
                <a:latin typeface="微软雅黑" panose="020B0503020204020204" pitchFamily="34" charset="-122"/>
                <a:ea typeface="微软雅黑" panose="020B0503020204020204" pitchFamily="34" charset="-122"/>
              </a:rPr>
              <a:t>IPv6</a:t>
            </a:r>
            <a:r>
              <a:rPr lang="zh-CN" altLang="zh-CN" b="1" dirty="0">
                <a:latin typeface="微软雅黑" panose="020B0503020204020204" pitchFamily="34" charset="-122"/>
                <a:ea typeface="微软雅黑" panose="020B0503020204020204" pitchFamily="34" charset="-122"/>
              </a:rPr>
              <a:t>兼容的函数</a:t>
            </a:r>
            <a:endParaRPr lang="zh-CN" altLang="zh-CN" b="1" dirty="0">
              <a:latin typeface="微软雅黑" panose="020B0503020204020204" pitchFamily="34" charset="-122"/>
              <a:ea typeface="微软雅黑" panose="020B0503020204020204" pitchFamily="34" charset="-122"/>
            </a:endParaRPr>
          </a:p>
        </p:txBody>
      </p:sp>
      <p:sp>
        <p:nvSpPr>
          <p:cNvPr id="7" name="矩形 6"/>
          <p:cNvSpPr/>
          <p:nvPr/>
        </p:nvSpPr>
        <p:spPr>
          <a:xfrm>
            <a:off x="-6350" y="3789040"/>
            <a:ext cx="9150350" cy="170687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inet_pton</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函数与之前的描述的</a:t>
            </a:r>
            <a:r>
              <a:rPr lang="en-US" altLang="zh-CN" dirty="0" err="1">
                <a:latin typeface="微软雅黑" panose="020B0503020204020204" pitchFamily="34" charset="-122"/>
                <a:ea typeface="微软雅黑" panose="020B0503020204020204" pitchFamily="34" charset="-122"/>
              </a:rPr>
              <a:t>inet_aton</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函数类似，用于将文本字符串转换为网络字节序二进制地址。参数</a:t>
            </a:r>
            <a:r>
              <a:rPr lang="en-US" altLang="zh-CN" dirty="0" err="1">
                <a:latin typeface="微软雅黑" panose="020B0503020204020204" pitchFamily="34" charset="-122"/>
                <a:ea typeface="微软雅黑" panose="020B0503020204020204" pitchFamily="34" charset="-122"/>
              </a:rPr>
              <a:t>af</a:t>
            </a:r>
            <a:r>
              <a:rPr lang="zh-CN" altLang="zh-CN" dirty="0">
                <a:latin typeface="微软雅黑" panose="020B0503020204020204" pitchFamily="34" charset="-122"/>
                <a:ea typeface="微软雅黑" panose="020B0503020204020204" pitchFamily="34" charset="-122"/>
              </a:rPr>
              <a:t>用来设置</a:t>
            </a:r>
            <a:r>
              <a:rPr lang="en-US" altLang="zh-CN" dirty="0">
                <a:latin typeface="微软雅黑" panose="020B0503020204020204" pitchFamily="34" charset="-122"/>
                <a:ea typeface="微软雅黑" panose="020B0503020204020204" pitchFamily="34" charset="-122"/>
              </a:rPr>
              <a:t>IPv4</a:t>
            </a:r>
            <a:r>
              <a:rPr lang="zh-CN" altLang="zh-CN" dirty="0">
                <a:latin typeface="微软雅黑" panose="020B0503020204020204" pitchFamily="34" charset="-122"/>
                <a:ea typeface="微软雅黑" panose="020B0503020204020204" pitchFamily="34" charset="-122"/>
              </a:rPr>
              <a:t>协议与</a:t>
            </a:r>
            <a:r>
              <a:rPr lang="en-US" altLang="zh-CN" dirty="0">
                <a:latin typeface="微软雅黑" panose="020B0503020204020204" pitchFamily="34" charset="-122"/>
                <a:ea typeface="微软雅黑" panose="020B0503020204020204" pitchFamily="34" charset="-122"/>
              </a:rPr>
              <a:t>IPv6</a:t>
            </a:r>
            <a:r>
              <a:rPr lang="zh-CN" altLang="zh-CN" dirty="0">
                <a:latin typeface="微软雅黑" panose="020B0503020204020204" pitchFamily="34" charset="-122"/>
                <a:ea typeface="微软雅黑" panose="020B0503020204020204" pitchFamily="34" charset="-122"/>
              </a:rPr>
              <a:t>协议，可以被设置为</a:t>
            </a:r>
            <a:r>
              <a:rPr lang="en-US" altLang="zh-CN" dirty="0">
                <a:latin typeface="微软雅黑" panose="020B0503020204020204" pitchFamily="34" charset="-122"/>
                <a:ea typeface="微软雅黑" panose="020B0503020204020204" pitchFamily="34" charset="-122"/>
              </a:rPr>
              <a:t>AF_INET</a:t>
            </a:r>
            <a:r>
              <a:rPr lang="zh-CN" altLang="zh-CN" dirty="0">
                <a:latin typeface="微软雅黑" panose="020B0503020204020204" pitchFamily="34" charset="-122"/>
                <a:ea typeface="微软雅黑" panose="020B0503020204020204" pitchFamily="34" charset="-122"/>
              </a:rPr>
              <a:t>（表示</a:t>
            </a:r>
            <a:r>
              <a:rPr lang="en-US" altLang="zh-CN" dirty="0">
                <a:latin typeface="微软雅黑" panose="020B0503020204020204" pitchFamily="34" charset="-122"/>
                <a:ea typeface="微软雅黑" panose="020B0503020204020204" pitchFamily="34" charset="-122"/>
              </a:rPr>
              <a:t>IPv4</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AF_INET6(</a:t>
            </a:r>
            <a:r>
              <a:rPr lang="zh-CN" altLang="zh-CN" dirty="0">
                <a:latin typeface="微软雅黑" panose="020B0503020204020204" pitchFamily="34" charset="-122"/>
                <a:ea typeface="微软雅黑" panose="020B0503020204020204" pitchFamily="34" charset="-122"/>
              </a:rPr>
              <a:t>表示</a:t>
            </a:r>
            <a:r>
              <a:rPr lang="en-US" altLang="zh-CN" dirty="0">
                <a:latin typeface="微软雅黑" panose="020B0503020204020204" pitchFamily="34" charset="-122"/>
                <a:ea typeface="微软雅黑" panose="020B0503020204020204" pitchFamily="34" charset="-122"/>
              </a:rPr>
              <a:t>IPv6)</a:t>
            </a:r>
            <a:r>
              <a:rPr lang="zh-CN" altLang="zh-CN" dirty="0">
                <a:latin typeface="微软雅黑" panose="020B0503020204020204" pitchFamily="34" charset="-122"/>
                <a:ea typeface="微软雅黑" panose="020B0503020204020204" pitchFamily="34" charset="-122"/>
              </a:rPr>
              <a:t>。参数</a:t>
            </a:r>
            <a:r>
              <a:rPr lang="en-US" altLang="zh-CN" dirty="0" err="1">
                <a:latin typeface="微软雅黑" panose="020B0503020204020204" pitchFamily="34" charset="-122"/>
                <a:ea typeface="微软雅黑" panose="020B0503020204020204" pitchFamily="34" charset="-122"/>
              </a:rPr>
              <a:t>src</a:t>
            </a:r>
            <a:r>
              <a:rPr lang="zh-CN" altLang="zh-CN" dirty="0">
                <a:latin typeface="微软雅黑" panose="020B0503020204020204" pitchFamily="34" charset="-122"/>
                <a:ea typeface="微软雅黑" panose="020B0503020204020204" pitchFamily="34" charset="-122"/>
              </a:rPr>
              <a:t>传入要转换的</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地址字符串。参数</a:t>
            </a:r>
            <a:r>
              <a:rPr lang="en-US" altLang="zh-CN" dirty="0" err="1">
                <a:latin typeface="微软雅黑" panose="020B0503020204020204" pitchFamily="34" charset="-122"/>
                <a:ea typeface="微软雅黑" panose="020B0503020204020204" pitchFamily="34" charset="-122"/>
              </a:rPr>
              <a:t>dst</a:t>
            </a:r>
            <a:r>
              <a:rPr lang="zh-CN" altLang="zh-CN" dirty="0">
                <a:latin typeface="微软雅黑" panose="020B0503020204020204" pitchFamily="34" charset="-122"/>
                <a:ea typeface="微软雅黑" panose="020B0503020204020204" pitchFamily="34" charset="-122"/>
              </a:rPr>
              <a:t>用来指定保存网络字节序结构的地址。</a:t>
            </a:r>
            <a:endParaRPr lang="zh-CN"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827584" y="3226084"/>
            <a:ext cx="6048672" cy="523220"/>
          </a:xfrm>
          <a:prstGeom prst="rect">
            <a:avLst/>
          </a:prstGeom>
          <a:ln w="6350">
            <a:solidFill>
              <a:schemeClr val="tx1"/>
            </a:solidFill>
          </a:ln>
        </p:spPr>
        <p:txBody>
          <a:bodyPr wrap="square">
            <a:spAutoFit/>
          </a:bodyPr>
          <a:lstStyle/>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arpa</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inet.h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429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inet_pton</a:t>
            </a: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af</a:t>
            </a:r>
            <a:r>
              <a:rPr lang="en-US" altLang="zh-CN" sz="1400" kern="100" dirty="0">
                <a:solidFill>
                  <a:srgbClr val="000000"/>
                </a:solidFill>
                <a:latin typeface="Courier New" panose="02070309020205020404" pitchFamily="49" charset="0"/>
                <a:cs typeface="Times New Roman" panose="02020603050405020304" pitchFamily="18" charset="0"/>
              </a:rPr>
              <a:t>, const char *</a:t>
            </a:r>
            <a:r>
              <a:rPr lang="en-US" altLang="zh-CN" sz="1400" kern="100" dirty="0" err="1">
                <a:solidFill>
                  <a:srgbClr val="000000"/>
                </a:solidFill>
                <a:latin typeface="Courier New" panose="02070309020205020404" pitchFamily="49" charset="0"/>
                <a:cs typeface="Times New Roman" panose="02020603050405020304" pitchFamily="18" charset="0"/>
              </a:rPr>
              <a:t>src</a:t>
            </a:r>
            <a:r>
              <a:rPr lang="en-US" altLang="zh-CN" sz="1400" kern="100" dirty="0">
                <a:solidFill>
                  <a:srgbClr val="000000"/>
                </a:solidFill>
                <a:latin typeface="Courier New" panose="02070309020205020404" pitchFamily="49" charset="0"/>
                <a:cs typeface="Times New Roman" panose="02020603050405020304" pitchFamily="18" charset="0"/>
              </a:rPr>
              <a:t>, void *</a:t>
            </a:r>
            <a:r>
              <a:rPr lang="en-US" altLang="zh-CN" sz="1400" kern="100" dirty="0" err="1">
                <a:solidFill>
                  <a:srgbClr val="000000"/>
                </a:solidFill>
                <a:latin typeface="Courier New" panose="02070309020205020404" pitchFamily="49" charset="0"/>
                <a:cs typeface="Times New Roman" panose="02020603050405020304" pitchFamily="18" charset="0"/>
              </a:rPr>
              <a:t>dst</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8" name="矩形 7"/>
          <p:cNvSpPr/>
          <p:nvPr/>
        </p:nvSpPr>
        <p:spPr>
          <a:xfrm>
            <a:off x="827584" y="5457518"/>
            <a:ext cx="6048672" cy="738664"/>
          </a:xfrm>
          <a:prstGeom prst="rect">
            <a:avLst/>
          </a:prstGeom>
          <a:ln w="6350">
            <a:solidFill>
              <a:schemeClr val="tx1"/>
            </a:solidFill>
          </a:ln>
        </p:spPr>
        <p:txBody>
          <a:bodyPr wrap="square">
            <a:spAutoFit/>
          </a:bodyPr>
          <a:lstStyle/>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arpa</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inet.h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429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const char *</a:t>
            </a:r>
            <a:r>
              <a:rPr lang="en-US" altLang="zh-CN" sz="1400" kern="100" dirty="0" err="1">
                <a:solidFill>
                  <a:srgbClr val="000000"/>
                </a:solidFill>
                <a:latin typeface="Courier New" panose="02070309020205020404" pitchFamily="49" charset="0"/>
                <a:cs typeface="Times New Roman" panose="02020603050405020304" pitchFamily="18" charset="0"/>
              </a:rPr>
              <a:t>inet_ntop</a:t>
            </a: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af</a:t>
            </a:r>
            <a:r>
              <a:rPr lang="en-US" altLang="zh-CN" sz="1400" kern="100" dirty="0">
                <a:solidFill>
                  <a:srgbClr val="000000"/>
                </a:solidFill>
                <a:latin typeface="Courier New" panose="02070309020205020404" pitchFamily="49" charset="0"/>
                <a:cs typeface="Times New Roman" panose="02020603050405020304" pitchFamily="18" charset="0"/>
              </a:rPr>
              <a:t>, const void *</a:t>
            </a:r>
            <a:r>
              <a:rPr lang="en-US" altLang="zh-CN" sz="1400" kern="100" dirty="0" err="1">
                <a:solidFill>
                  <a:srgbClr val="000000"/>
                </a:solidFill>
                <a:latin typeface="Courier New" panose="02070309020205020404" pitchFamily="49" charset="0"/>
                <a:cs typeface="Times New Roman" panose="02020603050405020304" pitchFamily="18" charset="0"/>
              </a:rPr>
              <a:t>src</a:t>
            </a:r>
            <a:r>
              <a:rPr lang="en-US" altLang="zh-CN" sz="1400" kern="100" dirty="0">
                <a:solidFill>
                  <a:srgbClr val="000000"/>
                </a:solidFill>
                <a:latin typeface="Courier New" panose="02070309020205020404" pitchFamily="49" charset="0"/>
                <a:cs typeface="Times New Roman" panose="02020603050405020304" pitchFamily="18" charset="0"/>
              </a:rPr>
              <a:t>, char *</a:t>
            </a:r>
            <a:r>
              <a:rPr lang="en-US" altLang="zh-CN" sz="1400" kern="100" dirty="0" err="1">
                <a:solidFill>
                  <a:srgbClr val="000000"/>
                </a:solidFill>
                <a:latin typeface="Courier New" panose="02070309020205020404" pitchFamily="49" charset="0"/>
                <a:cs typeface="Times New Roman" panose="02020603050405020304" pitchFamily="18" charset="0"/>
              </a:rPr>
              <a:t>dst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socklen_t</a:t>
            </a:r>
            <a:r>
              <a:rPr lang="en-US" altLang="zh-CN" sz="1400" kern="100" dirty="0">
                <a:solidFill>
                  <a:srgbClr val="000000"/>
                </a:solidFill>
                <a:latin typeface="Courier New" panose="02070309020205020404" pitchFamily="49" charset="0"/>
                <a:cs typeface="Times New Roman" panose="02020603050405020304" pitchFamily="18" charset="0"/>
              </a:rPr>
              <a:t> size);</a:t>
            </a:r>
            <a:endParaRPr lang="zh-CN" altLang="zh-CN" sz="1400" kern="100" dirty="0">
              <a:latin typeface="Courier New" panose="02070309020205020404" pitchFamily="49"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7" grpId="0"/>
      <p:bldP spid="5"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网络基础知识</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7.2.2 IP</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地址</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inet_ntop</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与</a:t>
            </a:r>
            <a:r>
              <a:rPr lang="en-US" altLang="zh-CN" dirty="0" err="1">
                <a:latin typeface="微软雅黑" panose="020B0503020204020204" pitchFamily="34" charset="-122"/>
                <a:ea typeface="微软雅黑" panose="020B0503020204020204" pitchFamily="34" charset="-122"/>
              </a:rPr>
              <a:t>inet_pton</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功能刚好相反。用于将网络字节序的二进制地址转换为文本字符串。参数</a:t>
            </a:r>
            <a:r>
              <a:rPr lang="en-US" altLang="zh-CN" dirty="0">
                <a:latin typeface="微软雅黑" panose="020B0503020204020204" pitchFamily="34" charset="-122"/>
                <a:ea typeface="微软雅黑" panose="020B0503020204020204" pitchFamily="34" charset="-122"/>
              </a:rPr>
              <a:t>size</a:t>
            </a:r>
            <a:r>
              <a:rPr lang="zh-CN" altLang="zh-CN" dirty="0">
                <a:latin typeface="微软雅黑" panose="020B0503020204020204" pitchFamily="34" charset="-122"/>
                <a:ea typeface="微软雅黑" panose="020B0503020204020204" pitchFamily="34" charset="-122"/>
              </a:rPr>
              <a:t>表示用来保存转换之后的文本字符串的区域的大小。</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网络基础知识</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7.2.3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端口号</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445487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传输层协议的任务是向位于不同主机（有时候位于同一主机）上的应用程序提供端到端的通信服务。为了完成这个任务，传输层需要采用一种方法来区分一个主机上的应用程序。通俗</a:t>
            </a:r>
            <a:r>
              <a:rPr lang="zh-CN" altLang="en-US" dirty="0">
                <a:latin typeface="微软雅黑" panose="020B0503020204020204" pitchFamily="34" charset="-122"/>
                <a:ea typeface="微软雅黑" panose="020B0503020204020204" pitchFamily="34" charset="-122"/>
              </a:rPr>
              <a:t>地</a:t>
            </a:r>
            <a:r>
              <a:rPr lang="zh-CN" altLang="zh-CN" dirty="0">
                <a:latin typeface="微软雅黑" panose="020B0503020204020204" pitchFamily="34" charset="-122"/>
                <a:ea typeface="微软雅黑" panose="020B0503020204020204" pitchFamily="34" charset="-122"/>
              </a:rPr>
              <a:t>说，就是通过端口号来区别一台主机接收的数据包应该转交给哪个进程来处理。</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端口</a:t>
            </a:r>
            <a:r>
              <a:rPr lang="zh-CN" altLang="en-US" dirty="0">
                <a:latin typeface="微软雅黑" panose="020B0503020204020204" pitchFamily="34" charset="-122"/>
                <a:ea typeface="微软雅黑" panose="020B0503020204020204" pitchFamily="34" charset="-122"/>
              </a:rPr>
              <a:t>号使用</a:t>
            </a:r>
            <a:r>
              <a:rPr lang="zh-CN" altLang="zh-CN" dirty="0">
                <a:latin typeface="微软雅黑" panose="020B0503020204020204" pitchFamily="34" charset="-122"/>
                <a:ea typeface="微软雅黑" panose="020B0503020204020204" pitchFamily="34" charset="-122"/>
              </a:rPr>
              <a:t>两个字节</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16</a:t>
            </a:r>
            <a:r>
              <a:rPr lang="zh-CN" altLang="zh-CN" dirty="0">
                <a:latin typeface="微软雅黑" panose="020B0503020204020204" pitchFamily="34" charset="-122"/>
                <a:ea typeface="微软雅黑" panose="020B0503020204020204" pitchFamily="34" charset="-122"/>
              </a:rPr>
              <a:t>位</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其</a:t>
            </a:r>
            <a:r>
              <a:rPr lang="zh-CN" altLang="zh-CN" dirty="0">
                <a:latin typeface="微软雅黑" panose="020B0503020204020204" pitchFamily="34" charset="-122"/>
                <a:ea typeface="微软雅黑" panose="020B0503020204020204" pitchFamily="34" charset="-122"/>
              </a:rPr>
              <a:t>范围是</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65536</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按照端口号可以将端口分为以下三大类。</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）公认</a:t>
            </a:r>
            <a:r>
              <a:rPr lang="zh-CN" altLang="zh-CN" dirty="0">
                <a:latin typeface="微软雅黑" panose="020B0503020204020204" pitchFamily="34" charset="-122"/>
                <a:ea typeface="微软雅黑" panose="020B0503020204020204" pitchFamily="34" charset="-122"/>
              </a:rPr>
              <a:t>端口：</a:t>
            </a:r>
            <a:r>
              <a:rPr lang="zh-CN" altLang="en-US" dirty="0">
                <a:latin typeface="微软雅黑" panose="020B0503020204020204" pitchFamily="34" charset="-122"/>
                <a:ea typeface="微软雅黑" panose="020B0503020204020204" pitchFamily="34" charset="-122"/>
              </a:rPr>
              <a:t>端口号</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1023</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255</a:t>
            </a:r>
            <a:r>
              <a:rPr lang="zh-CN" altLang="en-US" dirty="0">
                <a:latin typeface="微软雅黑" panose="020B0503020204020204" pitchFamily="34" charset="-122"/>
                <a:ea typeface="微软雅黑" panose="020B0503020204020204" pitchFamily="34" charset="-122"/>
              </a:rPr>
              <a:t>为保留</a:t>
            </a:r>
            <a:r>
              <a:rPr lang="zh-CN" altLang="zh-CN" dirty="0">
                <a:latin typeface="微软雅黑" panose="020B0503020204020204" pitchFamily="34" charset="-122"/>
                <a:ea typeface="微软雅黑" panose="020B0503020204020204" pitchFamily="34" charset="-122"/>
              </a:rPr>
              <a:t>端口，</a:t>
            </a:r>
            <a:r>
              <a:rPr lang="en-US" altLang="zh-CN" dirty="0">
                <a:latin typeface="微软雅黑" panose="020B0503020204020204" pitchFamily="34" charset="-122"/>
                <a:ea typeface="微软雅黑" panose="020B0503020204020204" pitchFamily="34" charset="-122"/>
              </a:rPr>
              <a:t>256</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1023</a:t>
            </a:r>
            <a:r>
              <a:rPr lang="zh-CN" altLang="en-US" dirty="0">
                <a:latin typeface="微软雅黑" panose="020B0503020204020204" pitchFamily="34" charset="-122"/>
                <a:ea typeface="微软雅黑" panose="020B0503020204020204" pitchFamily="34" charset="-122"/>
              </a:rPr>
              <a:t>被</a:t>
            </a:r>
            <a:r>
              <a:rPr lang="en-US" altLang="zh-CN" dirty="0">
                <a:latin typeface="微软雅黑" panose="020B0503020204020204" pitchFamily="34" charset="-122"/>
                <a:ea typeface="微软雅黑" panose="020B0503020204020204" pitchFamily="34" charset="-122"/>
              </a:rPr>
              <a:t>UNIX</a:t>
            </a:r>
            <a:r>
              <a:rPr lang="zh-CN" altLang="zh-CN" dirty="0">
                <a:latin typeface="微软雅黑" panose="020B0503020204020204" pitchFamily="34" charset="-122"/>
                <a:ea typeface="微软雅黑" panose="020B0503020204020204" pitchFamily="34" charset="-122"/>
              </a:rPr>
              <a:t>系统占用）。</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已登记端口：</a:t>
            </a:r>
            <a:r>
              <a:rPr lang="zh-CN" altLang="en-US" dirty="0">
                <a:latin typeface="微软雅黑" panose="020B0503020204020204" pitchFamily="34" charset="-122"/>
                <a:ea typeface="微软雅黑" panose="020B0503020204020204" pitchFamily="34" charset="-122"/>
              </a:rPr>
              <a:t>端口号</a:t>
            </a:r>
            <a:r>
              <a:rPr lang="en-US" altLang="zh-CN" dirty="0">
                <a:latin typeface="微软雅黑" panose="020B0503020204020204" pitchFamily="34" charset="-122"/>
                <a:ea typeface="微软雅黑" panose="020B0503020204020204" pitchFamily="34" charset="-122"/>
              </a:rPr>
              <a:t>1024</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49151</a:t>
            </a:r>
            <a:r>
              <a:rPr lang="zh-CN" altLang="zh-CN" dirty="0">
                <a:latin typeface="微软雅黑" panose="020B0503020204020204" pitchFamily="34" charset="-122"/>
                <a:ea typeface="微软雅黑" panose="020B0503020204020204" pitchFamily="34" charset="-122"/>
              </a:rPr>
              <a:t>，分配给用户进程或应用程序。</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动态或私有端口：</a:t>
            </a:r>
            <a:r>
              <a:rPr lang="zh-CN" altLang="en-US" dirty="0">
                <a:latin typeface="微软雅黑" panose="020B0503020204020204" pitchFamily="34" charset="-122"/>
                <a:ea typeface="微软雅黑" panose="020B0503020204020204" pitchFamily="34" charset="-122"/>
              </a:rPr>
              <a:t>端口号</a:t>
            </a:r>
            <a:r>
              <a:rPr lang="en-US" altLang="zh-CN" dirty="0">
                <a:latin typeface="微软雅黑" panose="020B0503020204020204" pitchFamily="34" charset="-122"/>
                <a:ea typeface="微软雅黑" panose="020B0503020204020204" pitchFamily="34" charset="-122"/>
              </a:rPr>
              <a:t>49152</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65536</a:t>
            </a:r>
            <a:r>
              <a:rPr lang="zh-CN" altLang="en-US" dirty="0">
                <a:latin typeface="微软雅黑" panose="020B0503020204020204" pitchFamily="34" charset="-122"/>
                <a:ea typeface="微软雅黑" panose="020B0503020204020204" pitchFamily="34" charset="-122"/>
              </a:rPr>
              <a:t>，理论上不为服务分配这些端口</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网络基础知识</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7.2.4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字节序</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343299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字节序又称为主机字节序，是计算机中多字节整型数据的存储方式。字节序有两种：大端（高位字节存储在低位地址，低位字节存储在高位地址）和小端（高位字节存储在高位地址，低位字节存储在低位地址）。在网络通信中，发送方和接收方有可能使用不同的字节序，为了保证数据接收后能正确的解析处理，统一规定：数据以高位字节优先顺序在网络上传输。因此</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数据在发送前和接收后都需要在主机字节序和网络字节序之间转换。</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一般主机的字节序采用小端存储，而网络字节序则是大端存储。验证的示例代码</a:t>
            </a:r>
            <a:r>
              <a:rPr lang="zh-CN" altLang="en-US" dirty="0">
                <a:latin typeface="微软雅黑" panose="020B0503020204020204" pitchFamily="34" charset="-122"/>
                <a:ea typeface="微软雅黑" panose="020B0503020204020204" pitchFamily="34" charset="-122"/>
              </a:rPr>
              <a:t>参见教材</a:t>
            </a:r>
            <a:r>
              <a:rPr lang="zh-CN" altLang="zh-CN"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7-3</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3251" y="5205740"/>
            <a:ext cx="915035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字节序转换涉及函数字节序转换涉及</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个函数：</a:t>
            </a:r>
            <a:r>
              <a:rPr lang="en-US" altLang="zh-CN" dirty="0" err="1">
                <a:latin typeface="微软雅黑" panose="020B0503020204020204" pitchFamily="34" charset="-122"/>
                <a:ea typeface="微软雅黑" panose="020B0503020204020204" pitchFamily="34" charset="-122"/>
              </a:rPr>
              <a:t>htons</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ntohs</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htonl</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ntohl</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。这里的</a:t>
            </a:r>
            <a:r>
              <a:rPr lang="en-US" altLang="zh-CN" dirty="0">
                <a:latin typeface="微软雅黑" panose="020B0503020204020204" pitchFamily="34" charset="-122"/>
                <a:ea typeface="微软雅黑" panose="020B0503020204020204" pitchFamily="34" charset="-122"/>
              </a:rPr>
              <a:t>h</a:t>
            </a:r>
            <a:r>
              <a:rPr lang="zh-CN" altLang="zh-CN" dirty="0">
                <a:latin typeface="微软雅黑" panose="020B0503020204020204" pitchFamily="34" charset="-122"/>
                <a:ea typeface="微软雅黑" panose="020B0503020204020204" pitchFamily="34" charset="-122"/>
              </a:rPr>
              <a:t>代表</a:t>
            </a:r>
            <a:r>
              <a:rPr lang="en-US" altLang="zh-CN" dirty="0">
                <a:latin typeface="微软雅黑" panose="020B0503020204020204" pitchFamily="34" charset="-122"/>
                <a:ea typeface="微软雅黑" panose="020B0503020204020204" pitchFamily="34" charset="-122"/>
              </a:rPr>
              <a:t>host</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a:t>
            </a:r>
            <a:r>
              <a:rPr lang="zh-CN" altLang="zh-CN" dirty="0">
                <a:latin typeface="微软雅黑" panose="020B0503020204020204" pitchFamily="34" charset="-122"/>
                <a:ea typeface="微软雅黑" panose="020B0503020204020204" pitchFamily="34" charset="-122"/>
              </a:rPr>
              <a:t>代表</a:t>
            </a:r>
            <a:r>
              <a:rPr lang="en-US" altLang="zh-CN" dirty="0">
                <a:latin typeface="微软雅黑" panose="020B0503020204020204" pitchFamily="34" charset="-122"/>
                <a:ea typeface="微软雅黑" panose="020B0503020204020204" pitchFamily="34" charset="-122"/>
              </a:rPr>
              <a:t>network</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a:t>
            </a:r>
            <a:r>
              <a:rPr lang="zh-CN" altLang="zh-CN" dirty="0">
                <a:latin typeface="微软雅黑" panose="020B0503020204020204" pitchFamily="34" charset="-122"/>
                <a:ea typeface="微软雅黑" panose="020B0503020204020204" pitchFamily="34" charset="-122"/>
              </a:rPr>
              <a:t>代表</a:t>
            </a:r>
            <a:r>
              <a:rPr lang="en-US" altLang="zh-CN" dirty="0">
                <a:latin typeface="微软雅黑" panose="020B0503020204020204" pitchFamily="34" charset="-122"/>
                <a:ea typeface="微软雅黑" panose="020B0503020204020204" pitchFamily="34" charset="-122"/>
              </a:rPr>
              <a:t>short</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a:t>
            </a:r>
            <a:r>
              <a:rPr lang="zh-CN" altLang="zh-CN" dirty="0">
                <a:latin typeface="微软雅黑" panose="020B0503020204020204" pitchFamily="34" charset="-122"/>
                <a:ea typeface="微软雅黑" panose="020B0503020204020204" pitchFamily="34" charset="-122"/>
              </a:rPr>
              <a:t>代表</a:t>
            </a:r>
            <a:r>
              <a:rPr lang="en-US" altLang="zh-CN" dirty="0">
                <a:latin typeface="微软雅黑" panose="020B0503020204020204" pitchFamily="34" charset="-122"/>
                <a:ea typeface="微软雅黑" panose="020B0503020204020204" pitchFamily="34" charset="-122"/>
              </a:rPr>
              <a:t>long</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网络基础知识</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7.2.4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字节序</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通常</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位</a:t>
            </a:r>
            <a:r>
              <a:rPr lang="zh-CN" altLang="zh-CN"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端口号用前两个函数处理，而</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地址用后两个函数来转换。</a:t>
            </a:r>
            <a:endParaRPr lang="zh-CN" altLang="zh-CN" dirty="0">
              <a:latin typeface="微软雅黑" panose="020B0503020204020204" pitchFamily="34" charset="-122"/>
              <a:ea typeface="微软雅黑" panose="020B0503020204020204" pitchFamily="34" charset="-122"/>
            </a:endParaRPr>
          </a:p>
        </p:txBody>
      </p:sp>
      <p:sp>
        <p:nvSpPr>
          <p:cNvPr id="2" name="矩形 1"/>
          <p:cNvSpPr/>
          <p:nvPr/>
        </p:nvSpPr>
        <p:spPr>
          <a:xfrm>
            <a:off x="827584" y="2276872"/>
            <a:ext cx="5616624" cy="738664"/>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arpa</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inet.h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uint32_t </a:t>
            </a:r>
            <a:r>
              <a:rPr lang="en-US" altLang="zh-CN" sz="1400" kern="100" dirty="0" err="1">
                <a:solidFill>
                  <a:srgbClr val="000000"/>
                </a:solidFill>
                <a:latin typeface="Courier New" panose="02070309020205020404" pitchFamily="49" charset="0"/>
                <a:cs typeface="Times New Roman" panose="02020603050405020304" pitchFamily="18" charset="0"/>
              </a:rPr>
              <a:t>htonl</a:t>
            </a:r>
            <a:r>
              <a:rPr lang="en-US" altLang="zh-CN" sz="1400" kern="100" dirty="0">
                <a:solidFill>
                  <a:srgbClr val="000000"/>
                </a:solidFill>
                <a:latin typeface="Courier New" panose="02070309020205020404" pitchFamily="49" charset="0"/>
                <a:cs typeface="Times New Roman" panose="02020603050405020304" pitchFamily="18" charset="0"/>
              </a:rPr>
              <a:t>(uint32_t </a:t>
            </a:r>
            <a:r>
              <a:rPr lang="en-US" altLang="zh-CN" sz="1400" kern="100" dirty="0" err="1">
                <a:solidFill>
                  <a:srgbClr val="000000"/>
                </a:solidFill>
                <a:latin typeface="Courier New" panose="02070309020205020404" pitchFamily="49" charset="0"/>
                <a:cs typeface="Times New Roman" panose="02020603050405020304" pitchFamily="18" charset="0"/>
              </a:rPr>
              <a:t>hostlong</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uint16_t </a:t>
            </a:r>
            <a:r>
              <a:rPr lang="en-US" altLang="zh-CN" sz="1400" kern="100" dirty="0" err="1">
                <a:solidFill>
                  <a:srgbClr val="000000"/>
                </a:solidFill>
                <a:latin typeface="Courier New" panose="02070309020205020404" pitchFamily="49" charset="0"/>
                <a:cs typeface="Times New Roman" panose="02020603050405020304" pitchFamily="18" charset="0"/>
              </a:rPr>
              <a:t>htons</a:t>
            </a:r>
            <a:r>
              <a:rPr lang="en-US" altLang="zh-CN" sz="1400" kern="100" dirty="0">
                <a:solidFill>
                  <a:srgbClr val="000000"/>
                </a:solidFill>
                <a:latin typeface="Courier New" panose="02070309020205020404" pitchFamily="49" charset="0"/>
                <a:cs typeface="Times New Roman" panose="02020603050405020304" pitchFamily="18" charset="0"/>
              </a:rPr>
              <a:t>(uint16_t </a:t>
            </a:r>
            <a:r>
              <a:rPr lang="en-US" altLang="zh-CN" sz="1400" kern="100" dirty="0" err="1">
                <a:solidFill>
                  <a:srgbClr val="000000"/>
                </a:solidFill>
                <a:latin typeface="Courier New" panose="02070309020205020404" pitchFamily="49" charset="0"/>
                <a:cs typeface="Times New Roman" panose="02020603050405020304" pitchFamily="18" charset="0"/>
              </a:rPr>
              <a:t>hostshort</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7" name="矩形 6"/>
          <p:cNvSpPr/>
          <p:nvPr/>
        </p:nvSpPr>
        <p:spPr>
          <a:xfrm>
            <a:off x="-6350" y="3073725"/>
            <a:ext cx="9150350"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htonl</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htons</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同为将主机字节序转换为网络字节序，参数</a:t>
            </a:r>
            <a:r>
              <a:rPr lang="en-US" altLang="zh-CN" dirty="0" err="1">
                <a:latin typeface="微软雅黑" panose="020B0503020204020204" pitchFamily="34" charset="-122"/>
                <a:ea typeface="微软雅黑" panose="020B0503020204020204" pitchFamily="34" charset="-122"/>
              </a:rPr>
              <a:t>hostlong</a:t>
            </a:r>
            <a:r>
              <a:rPr lang="zh-CN" altLang="zh-CN" dirty="0">
                <a:latin typeface="微软雅黑" panose="020B0503020204020204" pitchFamily="34" charset="-122"/>
                <a:ea typeface="微软雅黑" panose="020B0503020204020204" pitchFamily="34" charset="-122"/>
              </a:rPr>
              <a:t>表示需要转换的主机字节序的长整型数据，参数</a:t>
            </a:r>
            <a:r>
              <a:rPr lang="en-US" altLang="zh-CN" dirty="0" err="1">
                <a:latin typeface="微软雅黑" panose="020B0503020204020204" pitchFamily="34" charset="-122"/>
                <a:ea typeface="微软雅黑" panose="020B0503020204020204" pitchFamily="34" charset="-122"/>
              </a:rPr>
              <a:t>hostshort</a:t>
            </a:r>
            <a:r>
              <a:rPr lang="zh-CN" altLang="zh-CN" dirty="0">
                <a:latin typeface="微软雅黑" panose="020B0503020204020204" pitchFamily="34" charset="-122"/>
                <a:ea typeface="微软雅黑" panose="020B0503020204020204" pitchFamily="34" charset="-122"/>
              </a:rPr>
              <a:t>表示需要转换的主机字节序的短整型数据。</a:t>
            </a:r>
            <a:endParaRPr lang="zh-CN"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827584" y="4346520"/>
            <a:ext cx="5616624" cy="738664"/>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arpa</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inet.h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uint32_t </a:t>
            </a:r>
            <a:r>
              <a:rPr lang="en-US" altLang="zh-CN" sz="1400" kern="100" dirty="0" err="1">
                <a:solidFill>
                  <a:srgbClr val="000000"/>
                </a:solidFill>
                <a:latin typeface="Courier New" panose="02070309020205020404" pitchFamily="49" charset="0"/>
                <a:cs typeface="Times New Roman" panose="02020603050405020304" pitchFamily="18" charset="0"/>
              </a:rPr>
              <a:t>ntohl</a:t>
            </a:r>
            <a:r>
              <a:rPr lang="en-US" altLang="zh-CN" sz="1400" kern="100" dirty="0">
                <a:solidFill>
                  <a:srgbClr val="000000"/>
                </a:solidFill>
                <a:latin typeface="Courier New" panose="02070309020205020404" pitchFamily="49" charset="0"/>
                <a:cs typeface="Times New Roman" panose="02020603050405020304" pitchFamily="18" charset="0"/>
              </a:rPr>
              <a:t>(uint32_t </a:t>
            </a:r>
            <a:r>
              <a:rPr lang="en-US" altLang="zh-CN" sz="1400" kern="100" dirty="0" err="1">
                <a:solidFill>
                  <a:srgbClr val="000000"/>
                </a:solidFill>
                <a:latin typeface="Courier New" panose="02070309020205020404" pitchFamily="49" charset="0"/>
                <a:cs typeface="Times New Roman" panose="02020603050405020304" pitchFamily="18" charset="0"/>
              </a:rPr>
              <a:t>netlong</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uint16_t </a:t>
            </a:r>
            <a:r>
              <a:rPr lang="en-US" altLang="zh-CN" sz="1400" kern="100" dirty="0" err="1">
                <a:solidFill>
                  <a:srgbClr val="000000"/>
                </a:solidFill>
                <a:latin typeface="Courier New" panose="02070309020205020404" pitchFamily="49" charset="0"/>
                <a:cs typeface="Times New Roman" panose="02020603050405020304" pitchFamily="18" charset="0"/>
              </a:rPr>
              <a:t>ntohs</a:t>
            </a:r>
            <a:r>
              <a:rPr lang="en-US" altLang="zh-CN" sz="1400" kern="100" dirty="0">
                <a:solidFill>
                  <a:srgbClr val="000000"/>
                </a:solidFill>
                <a:latin typeface="Courier New" panose="02070309020205020404" pitchFamily="49" charset="0"/>
                <a:cs typeface="Times New Roman" panose="02020603050405020304" pitchFamily="18" charset="0"/>
              </a:rPr>
              <a:t>(uint16_t </a:t>
            </a:r>
            <a:r>
              <a:rPr lang="en-US" altLang="zh-CN" sz="1400" kern="100" dirty="0" err="1">
                <a:solidFill>
                  <a:srgbClr val="000000"/>
                </a:solidFill>
                <a:latin typeface="Courier New" panose="02070309020205020404" pitchFamily="49" charset="0"/>
                <a:cs typeface="Times New Roman" panose="02020603050405020304" pitchFamily="18" charset="0"/>
              </a:rPr>
              <a:t>netshort</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8" name="矩形 7"/>
          <p:cNvSpPr/>
          <p:nvPr/>
        </p:nvSpPr>
        <p:spPr>
          <a:xfrm>
            <a:off x="-6350" y="5106671"/>
            <a:ext cx="8682806"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ntohl</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ntohs</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同为将网络字节序转换为主机字节序，参数</a:t>
            </a:r>
            <a:r>
              <a:rPr lang="en-US" altLang="zh-CN" dirty="0" err="1">
                <a:latin typeface="微软雅黑" panose="020B0503020204020204" pitchFamily="34" charset="-122"/>
                <a:ea typeface="微软雅黑" panose="020B0503020204020204" pitchFamily="34" charset="-122"/>
              </a:rPr>
              <a:t>netlong</a:t>
            </a:r>
            <a:r>
              <a:rPr lang="zh-CN" altLang="zh-CN" dirty="0">
                <a:latin typeface="微软雅黑" panose="020B0503020204020204" pitchFamily="34" charset="-122"/>
                <a:ea typeface="微软雅黑" panose="020B0503020204020204" pitchFamily="34" charset="-122"/>
              </a:rPr>
              <a:t>表示需要转换的网络字节序的长整型数据，参数</a:t>
            </a:r>
            <a:r>
              <a:rPr lang="en-US" altLang="zh-CN" dirty="0" err="1">
                <a:latin typeface="微软雅黑" panose="020B0503020204020204" pitchFamily="34" charset="-122"/>
                <a:ea typeface="微软雅黑" panose="020B0503020204020204" pitchFamily="34" charset="-122"/>
              </a:rPr>
              <a:t>netshort</a:t>
            </a:r>
            <a:r>
              <a:rPr lang="zh-CN" altLang="zh-CN" dirty="0">
                <a:latin typeface="微软雅黑" panose="020B0503020204020204" pitchFamily="34" charset="-122"/>
                <a:ea typeface="微软雅黑" panose="020B0503020204020204" pitchFamily="34" charset="-122"/>
              </a:rPr>
              <a:t>表示需要转换的网络字节序的短整型数据。</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0-#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P spid="7" grpId="0"/>
      <p:bldP spid="5" grpId="0" animBg="1"/>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8" y="1658417"/>
            <a:ext cx="9144118" cy="2122376"/>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本章以概念性知识为主，主要介绍了关于网络编程所需要的掌握的网络技术，其目的是为了读者可以在后续网络编程中有更好地理解。网络</a:t>
            </a:r>
            <a:r>
              <a:rPr lang="zh-CN" altLang="en-US" dirty="0">
                <a:latin typeface="微软雅黑" panose="020B0503020204020204" pitchFamily="34" charset="-122"/>
                <a:ea typeface="微软雅黑" panose="020B0503020204020204" pitchFamily="34" charset="-122"/>
              </a:rPr>
              <a:t>是</a:t>
            </a:r>
            <a:r>
              <a:rPr lang="zh-CN" altLang="zh-CN" dirty="0">
                <a:latin typeface="微软雅黑" panose="020B0503020204020204" pitchFamily="34" charset="-122"/>
                <a:ea typeface="微软雅黑" panose="020B0503020204020204" pitchFamily="34" charset="-122"/>
              </a:rPr>
              <a:t>应用层开发的核心内容</a:t>
            </a:r>
            <a:r>
              <a:rPr lang="zh-CN" altLang="en-US" dirty="0">
                <a:latin typeface="微软雅黑" panose="020B0503020204020204" pitchFamily="34" charset="-122"/>
                <a:ea typeface="微软雅黑" panose="020B0503020204020204" pitchFamily="34" charset="-122"/>
              </a:rPr>
              <a:t>。读者</a:t>
            </a:r>
            <a:r>
              <a:rPr lang="zh-CN" altLang="zh-CN" dirty="0">
                <a:latin typeface="微软雅黑" panose="020B0503020204020204" pitchFamily="34" charset="-122"/>
                <a:ea typeface="微软雅黑" panose="020B0503020204020204" pitchFamily="34" charset="-122"/>
              </a:rPr>
              <a:t>需要</a:t>
            </a:r>
            <a:r>
              <a:rPr lang="zh-CN" altLang="en-US" dirty="0">
                <a:latin typeface="微软雅黑" panose="020B0503020204020204" pitchFamily="34" charset="-122"/>
                <a:ea typeface="微软雅黑" panose="020B0503020204020204" pitchFamily="34" charset="-122"/>
              </a:rPr>
              <a:t>掌握</a:t>
            </a:r>
            <a:r>
              <a:rPr lang="zh-CN" altLang="zh-CN" dirty="0">
                <a:latin typeface="微软雅黑" panose="020B0503020204020204" pitchFamily="34" charset="-122"/>
                <a:ea typeface="微软雅黑" panose="020B0503020204020204" pitchFamily="34" charset="-122"/>
              </a:rPr>
              <a:t>网络相关的概念性知识。在本章中，</a:t>
            </a:r>
            <a:r>
              <a:rPr lang="zh-CN" altLang="en-US" dirty="0">
                <a:latin typeface="微软雅黑" panose="020B0503020204020204" pitchFamily="34" charset="-122"/>
                <a:ea typeface="微软雅黑" panose="020B0503020204020204" pitchFamily="34" charset="-122"/>
              </a:rPr>
              <a:t>首先</a:t>
            </a:r>
            <a:r>
              <a:rPr lang="zh-CN" altLang="zh-CN" dirty="0">
                <a:latin typeface="微软雅黑" panose="020B0503020204020204" pitchFamily="34" charset="-122"/>
                <a:ea typeface="微软雅黑" panose="020B0503020204020204" pitchFamily="34" charset="-122"/>
              </a:rPr>
              <a:t>介绍了</a:t>
            </a:r>
            <a:r>
              <a:rPr lang="en-US" altLang="zh-CN" dirty="0">
                <a:latin typeface="微软雅黑" panose="020B0503020204020204" pitchFamily="34" charset="-122"/>
                <a:ea typeface="微软雅黑" panose="020B0503020204020204" pitchFamily="34" charset="-122"/>
              </a:rPr>
              <a:t>OSI</a:t>
            </a:r>
            <a:r>
              <a:rPr lang="zh-CN" altLang="zh-CN" dirty="0">
                <a:latin typeface="微软雅黑" panose="020B0503020204020204" pitchFamily="34" charset="-122"/>
                <a:ea typeface="微软雅黑" panose="020B0503020204020204" pitchFamily="34" charset="-122"/>
              </a:rPr>
              <a:t>参考模型，以及</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协议族的分层结构。</a:t>
            </a:r>
            <a:r>
              <a:rPr lang="zh-CN" altLang="en-US" dirty="0">
                <a:latin typeface="微软雅黑" panose="020B0503020204020204" pitchFamily="34" charset="-122"/>
                <a:ea typeface="微软雅黑" panose="020B0503020204020204" pitchFamily="34" charset="-122"/>
              </a:rPr>
              <a:t>其次</a:t>
            </a:r>
            <a:r>
              <a:rPr lang="zh-CN" altLang="zh-CN" dirty="0">
                <a:latin typeface="微软雅黑" panose="020B0503020204020204" pitchFamily="34" charset="-122"/>
                <a:ea typeface="微软雅黑" panose="020B0503020204020204" pitchFamily="34" charset="-122"/>
              </a:rPr>
              <a:t>介绍了套接字的分类以及</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地址、端口、字节序的基本概念。读者</a:t>
            </a:r>
            <a:r>
              <a:rPr lang="zh-CN" altLang="en-US" dirty="0">
                <a:latin typeface="微软雅黑" panose="020B0503020204020204" pitchFamily="34" charset="-122"/>
                <a:ea typeface="微软雅黑" panose="020B0503020204020204" pitchFamily="34" charset="-122"/>
              </a:rPr>
              <a:t>应</a:t>
            </a:r>
            <a:r>
              <a:rPr lang="zh-CN" altLang="zh-CN" dirty="0">
                <a:latin typeface="微软雅黑" panose="020B0503020204020204" pitchFamily="34" charset="-122"/>
                <a:ea typeface="微软雅黑" panose="020B0503020204020204" pitchFamily="34" charset="-122"/>
              </a:rPr>
              <a:t>仔细学习并理解掌握。</a:t>
            </a:r>
            <a:endParaRPr lang="zh-CN" altLang="zh-CN" dirty="0">
              <a:latin typeface="微软雅黑" panose="020B0503020204020204" pitchFamily="34" charset="-122"/>
              <a:ea typeface="微软雅黑" panose="020B0503020204020204" pitchFamily="34" charset="-122"/>
            </a:endParaRPr>
          </a:p>
        </p:txBody>
      </p:sp>
      <p:sp>
        <p:nvSpPr>
          <p:cNvPr id="7" name="标题 1"/>
          <p:cNvSpPr>
            <a:spLocks noChangeArrowheads="1"/>
          </p:cNvSpPr>
          <p:nvPr/>
        </p:nvSpPr>
        <p:spPr bwMode="auto">
          <a:xfrm>
            <a:off x="1621698" y="230303"/>
            <a:ext cx="364901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587421"/>
            <a:ext cx="9144000" cy="253640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本章将开始介绍有关网络编程</a:t>
            </a:r>
            <a:r>
              <a:rPr lang="zh-CN" altLang="en-US" dirty="0">
                <a:latin typeface="微软雅黑" panose="020B0503020204020204" pitchFamily="34" charset="-122"/>
                <a:ea typeface="微软雅黑" panose="020B0503020204020204" pitchFamily="34" charset="-122"/>
              </a:rPr>
              <a:t>的</a:t>
            </a:r>
            <a:r>
              <a:rPr lang="zh-CN" altLang="zh-CN" dirty="0">
                <a:latin typeface="微软雅黑" panose="020B0503020204020204" pitchFamily="34" charset="-122"/>
                <a:ea typeface="微软雅黑" panose="020B0503020204020204" pitchFamily="34" charset="-122"/>
              </a:rPr>
              <a:t>知识。通过学习本章内容，</a:t>
            </a:r>
            <a:r>
              <a:rPr lang="zh-CN" altLang="en-US" dirty="0">
                <a:latin typeface="微软雅黑" panose="020B0503020204020204" pitchFamily="34" charset="-122"/>
                <a:ea typeface="微软雅黑" panose="020B0503020204020204" pitchFamily="34" charset="-122"/>
              </a:rPr>
              <a:t>可</a:t>
            </a:r>
            <a:r>
              <a:rPr lang="zh-CN" altLang="zh-CN" dirty="0">
                <a:latin typeface="微软雅黑" panose="020B0503020204020204" pitchFamily="34" charset="-122"/>
                <a:ea typeface="微软雅黑" panose="020B0503020204020204" pitchFamily="34" charset="-122"/>
              </a:rPr>
              <a:t>为后续</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网络编程</a:t>
            </a:r>
            <a:r>
              <a:rPr lang="zh-CN" altLang="en-US" dirty="0">
                <a:latin typeface="微软雅黑" panose="020B0503020204020204" pitchFamily="34" charset="-122"/>
                <a:ea typeface="微软雅黑" panose="020B0503020204020204" pitchFamily="34" charset="-122"/>
              </a:rPr>
              <a:t>奠定基础</a:t>
            </a:r>
            <a:r>
              <a:rPr lang="zh-CN" altLang="zh-CN" dirty="0">
                <a:latin typeface="微软雅黑" panose="020B0503020204020204" pitchFamily="34" charset="-122"/>
                <a:ea typeface="微软雅黑" panose="020B0503020204020204" pitchFamily="34" charset="-122"/>
              </a:rPr>
              <a:t>。本章</a:t>
            </a:r>
            <a:r>
              <a:rPr lang="zh-CN" altLang="en-US" dirty="0">
                <a:latin typeface="微软雅黑" panose="020B0503020204020204" pitchFamily="34" charset="-122"/>
                <a:ea typeface="微软雅黑" panose="020B0503020204020204" pitchFamily="34" charset="-122"/>
              </a:rPr>
              <a:t>首先</a:t>
            </a:r>
            <a:r>
              <a:rPr lang="zh-CN" altLang="zh-CN" dirty="0">
                <a:latin typeface="微软雅黑" panose="020B0503020204020204" pitchFamily="34" charset="-122"/>
                <a:ea typeface="微软雅黑" panose="020B0503020204020204" pitchFamily="34" charset="-122"/>
              </a:rPr>
              <a:t>介绍计算机网络的模型，即网络协议分层，</a:t>
            </a:r>
            <a:r>
              <a:rPr lang="zh-CN" altLang="en-US" dirty="0">
                <a:latin typeface="微软雅黑" panose="020B0503020204020204" pitchFamily="34" charset="-122"/>
                <a:ea typeface="微软雅黑" panose="020B0503020204020204" pitchFamily="34" charset="-122"/>
              </a:rPr>
              <a:t>旨在</a:t>
            </a:r>
            <a:r>
              <a:rPr lang="zh-CN" altLang="zh-CN" dirty="0">
                <a:latin typeface="微软雅黑" panose="020B0503020204020204" pitchFamily="34" charset="-122"/>
                <a:ea typeface="微软雅黑" panose="020B0503020204020204" pitchFamily="34" charset="-122"/>
              </a:rPr>
              <a:t>帮助读者对网络建立初步的</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全面立体的认识</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其次介绍与网络相关的一些基本概念，包括协议、端口、地址等</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最后介绍应用非常广泛的</a:t>
            </a:r>
            <a:r>
              <a:rPr lang="zh-CN" altLang="en-US" dirty="0">
                <a:latin typeface="微软雅黑" panose="020B0503020204020204" pitchFamily="34" charset="-122"/>
                <a:ea typeface="微软雅黑" panose="020B0503020204020204" pitchFamily="34" charset="-122"/>
              </a:rPr>
              <a:t>传输控制协议（</a:t>
            </a:r>
            <a:r>
              <a:rPr lang="en-US" altLang="zh-CN" dirty="0">
                <a:latin typeface="微软雅黑" panose="020B0503020204020204" pitchFamily="34" charset="-122"/>
                <a:ea typeface="微软雅黑" panose="020B0503020204020204" pitchFamily="34" charset="-122"/>
              </a:rPr>
              <a:t>Transmission Control</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Protocol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和</a:t>
            </a:r>
            <a:r>
              <a:rPr lang="zh-CN" altLang="en-US" dirty="0">
                <a:latin typeface="微软雅黑" panose="020B0503020204020204" pitchFamily="34" charset="-122"/>
                <a:ea typeface="微软雅黑" panose="020B0503020204020204" pitchFamily="34" charset="-122"/>
              </a:rPr>
              <a:t>用户数据协议（</a:t>
            </a:r>
            <a:r>
              <a:rPr lang="en-US" altLang="zh-CN" dirty="0">
                <a:latin typeface="微软雅黑" panose="020B0503020204020204" pitchFamily="34" charset="-122"/>
                <a:ea typeface="微软雅黑" panose="020B0503020204020204" pitchFamily="34" charset="-122"/>
              </a:rPr>
              <a:t>User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Datagram </a:t>
            </a:r>
            <a:r>
              <a:rPr lang="en-US" altLang="zh-CN" dirty="0" err="1">
                <a:latin typeface="微软雅黑" panose="020B0503020204020204" pitchFamily="34" charset="-122"/>
                <a:ea typeface="微软雅黑" panose="020B0503020204020204" pitchFamily="34" charset="-122"/>
              </a:rPr>
              <a:t>Protocol,UDP</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的基本概念</a:t>
            </a:r>
            <a:r>
              <a:rPr lang="zh-CN" altLang="en-US" dirty="0">
                <a:latin typeface="微软雅黑" panose="020B0503020204020204" pitchFamily="34" charset="-122"/>
                <a:ea typeface="微软雅黑" panose="020B0503020204020204" pitchFamily="34" charset="-122"/>
              </a:rPr>
              <a:t>及其区别</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679055" y="1223863"/>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22575" y="1521161"/>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400130" y="2780928"/>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975" y="1712595"/>
            <a:ext cx="595249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7.1  </a:t>
            </a:r>
            <a:r>
              <a:rPr lang="zh-CN" altLang="en-US" sz="2800" b="1" dirty="0"/>
              <a:t>网络概述</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359927" y="2916409"/>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7.1.1</a:t>
            </a:r>
            <a:endParaRPr lang="zh-CN" altLang="en-US" dirty="0"/>
          </a:p>
        </p:txBody>
      </p:sp>
      <p:sp>
        <p:nvSpPr>
          <p:cNvPr id="16" name="TextBox 168">
            <a:hlinkClick r:id="rId1" action="ppaction://hlinksldjump"/>
          </p:cNvPr>
          <p:cNvSpPr txBox="1">
            <a:spLocks noChangeArrowheads="1"/>
          </p:cNvSpPr>
          <p:nvPr/>
        </p:nvSpPr>
        <p:spPr bwMode="auto">
          <a:xfrm>
            <a:off x="3545752" y="2879899"/>
            <a:ext cx="2158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Internet</a:t>
            </a:r>
            <a:r>
              <a:rPr lang="zh-CN" altLang="en-US" dirty="0">
                <a:latin typeface="微软雅黑" panose="020B0503020204020204" pitchFamily="34" charset="-122"/>
                <a:ea typeface="微软雅黑" panose="020B0503020204020204" pitchFamily="34" charset="-122"/>
              </a:rPr>
              <a:t>的历史</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05745" y="2059492"/>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rId2" action="ppaction://hlinksldjump"/>
          </p:cNvPr>
          <p:cNvSpPr/>
          <p:nvPr/>
        </p:nvSpPr>
        <p:spPr bwMode="auto">
          <a:xfrm>
            <a:off x="1078782" y="2091226"/>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rId2" action="ppaction://hlinksldjump"/>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2007" y="2038262"/>
            <a:ext cx="376076" cy="374830"/>
          </a:xfrm>
          <a:prstGeom prst="rect">
            <a:avLst/>
          </a:prstGeom>
          <a:noFill/>
          <a:ln>
            <a:noFill/>
          </a:ln>
        </p:spPr>
      </p:pic>
      <p:grpSp>
        <p:nvGrpSpPr>
          <p:cNvPr id="20" name="组合 153"/>
          <p:cNvGrpSpPr/>
          <p:nvPr/>
        </p:nvGrpSpPr>
        <p:grpSpPr bwMode="auto">
          <a:xfrm>
            <a:off x="1386913" y="3465140"/>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339092" y="3583089"/>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7.1.2</a:t>
            </a:r>
            <a:endParaRPr lang="zh-CN" altLang="en-US" dirty="0"/>
          </a:p>
        </p:txBody>
      </p:sp>
      <p:sp>
        <p:nvSpPr>
          <p:cNvPr id="31" name="TextBox 168">
            <a:hlinkClick r:id="rId2" action="ppaction://hlinksldjump"/>
          </p:cNvPr>
          <p:cNvSpPr txBox="1">
            <a:spLocks noChangeArrowheads="1"/>
          </p:cNvSpPr>
          <p:nvPr/>
        </p:nvSpPr>
        <p:spPr bwMode="auto">
          <a:xfrm>
            <a:off x="3544559" y="3568364"/>
            <a:ext cx="2050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网络体系结构</a:t>
            </a:r>
            <a:endParaRPr lang="zh-CN" altLang="en-US" dirty="0">
              <a:latin typeface="微软雅黑" panose="020B0503020204020204" pitchFamily="34" charset="-122"/>
              <a:ea typeface="微软雅黑" panose="020B0503020204020204" pitchFamily="34" charset="-122"/>
            </a:endParaRPr>
          </a:p>
        </p:txBody>
      </p:sp>
      <p:grpSp>
        <p:nvGrpSpPr>
          <p:cNvPr id="32" name="组合 153"/>
          <p:cNvGrpSpPr/>
          <p:nvPr/>
        </p:nvGrpSpPr>
        <p:grpSpPr bwMode="auto">
          <a:xfrm>
            <a:off x="1386913" y="4113212"/>
            <a:ext cx="6535740" cy="652952"/>
            <a:chOff x="1029300" y="5045322"/>
            <a:chExt cx="6535226" cy="652058"/>
          </a:xfrm>
        </p:grpSpPr>
        <p:grpSp>
          <p:nvGrpSpPr>
            <p:cNvPr id="33" name="组合 219"/>
            <p:cNvGrpSpPr/>
            <p:nvPr/>
          </p:nvGrpSpPr>
          <p:grpSpPr bwMode="auto">
            <a:xfrm>
              <a:off x="2521434" y="5045322"/>
              <a:ext cx="5043092" cy="652058"/>
              <a:chOff x="2521434" y="4924675"/>
              <a:chExt cx="5043092" cy="769652"/>
            </a:xfrm>
          </p:grpSpPr>
          <p:sp>
            <p:nvSpPr>
              <p:cNvPr id="38"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5"/>
              <p:cNvGrpSpPr/>
              <p:nvPr/>
            </p:nvGrpSpPr>
            <p:grpSpPr bwMode="auto">
              <a:xfrm>
                <a:off x="2521434" y="4924675"/>
                <a:ext cx="5043091" cy="664285"/>
                <a:chOff x="2521434" y="4868192"/>
                <a:chExt cx="5043091" cy="720768"/>
              </a:xfrm>
            </p:grpSpPr>
            <p:sp>
              <p:nvSpPr>
                <p:cNvPr id="40"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1" name="AutoShape 202"/>
                <p:cNvSpPr>
                  <a:spLocks noChangeArrowheads="1"/>
                </p:cNvSpPr>
                <p:nvPr/>
              </p:nvSpPr>
              <p:spPr bwMode="auto">
                <a:xfrm>
                  <a:off x="2762714" y="4983921"/>
                  <a:ext cx="4603537" cy="491340"/>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4"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1"/>
            <p:cNvGrpSpPr/>
            <p:nvPr/>
          </p:nvGrpSpPr>
          <p:grpSpPr bwMode="auto">
            <a:xfrm>
              <a:off x="1029300" y="5045322"/>
              <a:ext cx="635025" cy="637257"/>
              <a:chOff x="1098627" y="4776118"/>
              <a:chExt cx="903287" cy="906462"/>
            </a:xfrm>
          </p:grpSpPr>
          <p:sp>
            <p:nvSpPr>
              <p:cNvPr id="36"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37"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339092" y="4231161"/>
            <a:ext cx="792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7.1.3</a:t>
            </a:r>
            <a:endParaRPr lang="zh-CN" altLang="en-US" dirty="0"/>
          </a:p>
        </p:txBody>
      </p:sp>
      <p:sp>
        <p:nvSpPr>
          <p:cNvPr id="43" name="TextBox 168">
            <a:hlinkClick r:id="rId2" action="ppaction://hlinksldjump"/>
          </p:cNvPr>
          <p:cNvSpPr txBox="1">
            <a:spLocks noChangeArrowheads="1"/>
          </p:cNvSpPr>
          <p:nvPr/>
        </p:nvSpPr>
        <p:spPr bwMode="auto">
          <a:xfrm>
            <a:off x="3544735" y="4216618"/>
            <a:ext cx="4220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TCP/IP</a:t>
            </a:r>
            <a:r>
              <a:rPr lang="zh-CN" altLang="en-US" dirty="0">
                <a:latin typeface="微软雅黑" panose="020B0503020204020204" pitchFamily="34" charset="-122"/>
                <a:ea typeface="微软雅黑" panose="020B0503020204020204" pitchFamily="34" charset="-122"/>
              </a:rPr>
              <a:t>协议族体系结构</a:t>
            </a:r>
            <a:endParaRPr lang="zh-CN" altLang="en-US" dirty="0">
              <a:latin typeface="微软雅黑" panose="020B0503020204020204" pitchFamily="34" charset="-122"/>
              <a:ea typeface="微软雅黑" panose="020B0503020204020204" pitchFamily="34" charset="-122"/>
            </a:endParaRPr>
          </a:p>
        </p:txBody>
      </p:sp>
      <p:grpSp>
        <p:nvGrpSpPr>
          <p:cNvPr id="44" name="组合 153"/>
          <p:cNvGrpSpPr/>
          <p:nvPr/>
        </p:nvGrpSpPr>
        <p:grpSpPr bwMode="auto">
          <a:xfrm>
            <a:off x="1379461" y="4797152"/>
            <a:ext cx="6535740" cy="652952"/>
            <a:chOff x="1029300" y="5045322"/>
            <a:chExt cx="6535226" cy="652058"/>
          </a:xfrm>
        </p:grpSpPr>
        <p:grpSp>
          <p:nvGrpSpPr>
            <p:cNvPr id="45" name="组合 219"/>
            <p:cNvGrpSpPr/>
            <p:nvPr/>
          </p:nvGrpSpPr>
          <p:grpSpPr bwMode="auto">
            <a:xfrm>
              <a:off x="2521434" y="5045322"/>
              <a:ext cx="5043092" cy="652058"/>
              <a:chOff x="2521434" y="4924675"/>
              <a:chExt cx="5043092" cy="769652"/>
            </a:xfrm>
          </p:grpSpPr>
          <p:sp>
            <p:nvSpPr>
              <p:cNvPr id="50"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51" name="组合 225"/>
              <p:cNvGrpSpPr/>
              <p:nvPr/>
            </p:nvGrpSpPr>
            <p:grpSpPr bwMode="auto">
              <a:xfrm>
                <a:off x="2521434" y="4924675"/>
                <a:ext cx="5043091" cy="664285"/>
                <a:chOff x="2521434" y="4868192"/>
                <a:chExt cx="5043091" cy="720768"/>
              </a:xfrm>
            </p:grpSpPr>
            <p:sp>
              <p:nvSpPr>
                <p:cNvPr id="52"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53"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6"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7" name="组合 221"/>
            <p:cNvGrpSpPr/>
            <p:nvPr/>
          </p:nvGrpSpPr>
          <p:grpSpPr bwMode="auto">
            <a:xfrm>
              <a:off x="1029300" y="5045322"/>
              <a:ext cx="635025" cy="637257"/>
              <a:chOff x="1098627" y="4776118"/>
              <a:chExt cx="903287" cy="906462"/>
            </a:xfrm>
          </p:grpSpPr>
          <p:sp>
            <p:nvSpPr>
              <p:cNvPr id="4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54" name="TextBox 163"/>
          <p:cNvSpPr txBox="1">
            <a:spLocks noChangeArrowheads="1"/>
          </p:cNvSpPr>
          <p:nvPr/>
        </p:nvSpPr>
        <p:spPr bwMode="auto">
          <a:xfrm>
            <a:off x="1331640" y="4915101"/>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7.1.4</a:t>
            </a:r>
            <a:endParaRPr lang="zh-CN" altLang="en-US" dirty="0"/>
          </a:p>
        </p:txBody>
      </p:sp>
      <p:sp>
        <p:nvSpPr>
          <p:cNvPr id="55" name="TextBox 168">
            <a:hlinkClick r:id="rId2" action="ppaction://hlinksldjump"/>
          </p:cNvPr>
          <p:cNvSpPr txBox="1">
            <a:spLocks noChangeArrowheads="1"/>
          </p:cNvSpPr>
          <p:nvPr/>
        </p:nvSpPr>
        <p:spPr bwMode="auto">
          <a:xfrm>
            <a:off x="3537107" y="4900376"/>
            <a:ext cx="2050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TCP/IP</a:t>
            </a:r>
            <a:r>
              <a:rPr lang="zh-CN" altLang="en-US" dirty="0">
                <a:latin typeface="微软雅黑" panose="020B0503020204020204" pitchFamily="34" charset="-122"/>
                <a:ea typeface="微软雅黑" panose="020B0503020204020204" pitchFamily="34" charset="-122"/>
              </a:rPr>
              <a:t>模型特点</a:t>
            </a:r>
            <a:endParaRPr lang="zh-CN" altLang="en-US" dirty="0">
              <a:latin typeface="微软雅黑" panose="020B0503020204020204" pitchFamily="34" charset="-122"/>
              <a:ea typeface="微软雅黑" panose="020B0503020204020204" pitchFamily="34" charset="-122"/>
            </a:endParaRPr>
          </a:p>
        </p:txBody>
      </p:sp>
      <p:grpSp>
        <p:nvGrpSpPr>
          <p:cNvPr id="56" name="组合 153"/>
          <p:cNvGrpSpPr/>
          <p:nvPr/>
        </p:nvGrpSpPr>
        <p:grpSpPr bwMode="auto">
          <a:xfrm>
            <a:off x="1379461" y="5445224"/>
            <a:ext cx="6535740" cy="652952"/>
            <a:chOff x="1029300" y="5045322"/>
            <a:chExt cx="6535226" cy="652058"/>
          </a:xfrm>
        </p:grpSpPr>
        <p:grpSp>
          <p:nvGrpSpPr>
            <p:cNvPr id="57" name="组合 219"/>
            <p:cNvGrpSpPr/>
            <p:nvPr/>
          </p:nvGrpSpPr>
          <p:grpSpPr bwMode="auto">
            <a:xfrm>
              <a:off x="2521434" y="5045322"/>
              <a:ext cx="5043092" cy="652058"/>
              <a:chOff x="2521434" y="4924675"/>
              <a:chExt cx="5043092" cy="769652"/>
            </a:xfrm>
          </p:grpSpPr>
          <p:sp>
            <p:nvSpPr>
              <p:cNvPr id="62"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63" name="组合 225"/>
              <p:cNvGrpSpPr/>
              <p:nvPr/>
            </p:nvGrpSpPr>
            <p:grpSpPr bwMode="auto">
              <a:xfrm>
                <a:off x="2521434" y="4924675"/>
                <a:ext cx="5043091" cy="664285"/>
                <a:chOff x="2521434" y="4868192"/>
                <a:chExt cx="5043091" cy="720768"/>
              </a:xfrm>
            </p:grpSpPr>
            <p:sp>
              <p:nvSpPr>
                <p:cNvPr id="64"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65" name="AutoShape 202"/>
                <p:cNvSpPr>
                  <a:spLocks noChangeArrowheads="1"/>
                </p:cNvSpPr>
                <p:nvPr/>
              </p:nvSpPr>
              <p:spPr bwMode="auto">
                <a:xfrm>
                  <a:off x="2762714" y="4983921"/>
                  <a:ext cx="4603537" cy="491340"/>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58"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59" name="组合 221"/>
            <p:cNvGrpSpPr/>
            <p:nvPr/>
          </p:nvGrpSpPr>
          <p:grpSpPr bwMode="auto">
            <a:xfrm>
              <a:off x="1029300" y="5045322"/>
              <a:ext cx="635025" cy="637257"/>
              <a:chOff x="1098627" y="4776118"/>
              <a:chExt cx="903287" cy="906462"/>
            </a:xfrm>
          </p:grpSpPr>
          <p:sp>
            <p:nvSpPr>
              <p:cNvPr id="6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6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6" name="TextBox 163"/>
          <p:cNvSpPr txBox="1">
            <a:spLocks noChangeArrowheads="1"/>
          </p:cNvSpPr>
          <p:nvPr/>
        </p:nvSpPr>
        <p:spPr bwMode="auto">
          <a:xfrm>
            <a:off x="1331640" y="5563173"/>
            <a:ext cx="792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7.1.5</a:t>
            </a:r>
            <a:endParaRPr lang="zh-CN" altLang="en-US" dirty="0"/>
          </a:p>
        </p:txBody>
      </p:sp>
      <p:sp>
        <p:nvSpPr>
          <p:cNvPr id="67" name="TextBox 168">
            <a:hlinkClick r:id="rId2" action="ppaction://hlinksldjump"/>
          </p:cNvPr>
          <p:cNvSpPr txBox="1">
            <a:spLocks noChangeArrowheads="1"/>
          </p:cNvSpPr>
          <p:nvPr/>
        </p:nvSpPr>
        <p:spPr bwMode="auto">
          <a:xfrm>
            <a:off x="3537283" y="5548630"/>
            <a:ext cx="4220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UDP</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网络概述</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426398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互联网</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Internet</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，又称为网际网络，</a:t>
            </a:r>
            <a:r>
              <a:rPr lang="zh-CN" altLang="en-US" dirty="0">
                <a:latin typeface="微软雅黑" panose="020B0503020204020204" pitchFamily="34" charset="-122"/>
                <a:ea typeface="微软雅黑" panose="020B0503020204020204" pitchFamily="34" charset="-122"/>
              </a:rPr>
              <a:t>或</a:t>
            </a:r>
            <a:r>
              <a:rPr lang="zh-CN" altLang="zh-CN" dirty="0">
                <a:latin typeface="微软雅黑" panose="020B0503020204020204" pitchFamily="34" charset="-122"/>
                <a:ea typeface="微软雅黑" panose="020B0503020204020204" pitchFamily="34" charset="-122"/>
              </a:rPr>
              <a:t>因特网，是网络与网络之间串联成的庞大网络，这些网络以一组通用的协议相连，形成逻辑上的单一且巨大的全球化网络</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在这个网络中有交换机、路由器等网络设备，各种不同的连接链路、种类繁多的服务器和数不尽的计算机、终端。使用互联网可以将信息瞬间发送到千里之外的人手中，它是信息社会的基础。</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1958</a:t>
            </a:r>
            <a:r>
              <a:rPr lang="zh-CN" altLang="zh-CN" dirty="0">
                <a:latin typeface="微软雅黑" panose="020B0503020204020204" pitchFamily="34" charset="-122"/>
                <a:ea typeface="微软雅黑" panose="020B0503020204020204" pitchFamily="34" charset="-122"/>
              </a:rPr>
              <a:t>年，美国总统艾森豪威尔向美国国会提出建立国防部高级研究计划署</a:t>
            </a:r>
            <a:r>
              <a:rPr lang="en-US" altLang="zh-CN" dirty="0">
                <a:latin typeface="微软雅黑" panose="020B0503020204020204" pitchFamily="34" charset="-122"/>
                <a:ea typeface="微软雅黑" panose="020B0503020204020204" pitchFamily="34" charset="-122"/>
              </a:rPr>
              <a:t> (Defense Advanced Research Project Agency</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DARPA)</a:t>
            </a:r>
            <a:r>
              <a:rPr lang="zh-CN" altLang="zh-CN" dirty="0">
                <a:latin typeface="微软雅黑" panose="020B0503020204020204" pitchFamily="34" charset="-122"/>
                <a:ea typeface="微软雅黑" panose="020B0503020204020204" pitchFamily="34" charset="-122"/>
              </a:rPr>
              <a:t>，简称</a:t>
            </a:r>
            <a:r>
              <a:rPr lang="en-US" altLang="zh-CN" dirty="0">
                <a:latin typeface="微软雅黑" panose="020B0503020204020204" pitchFamily="34" charset="-122"/>
                <a:ea typeface="微软雅黑" panose="020B0503020204020204" pitchFamily="34" charset="-122"/>
              </a:rPr>
              <a:t>ARPA</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1968</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6</a:t>
            </a:r>
            <a:r>
              <a:rPr lang="zh-CN" altLang="zh-CN"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ARPA</a:t>
            </a:r>
            <a:r>
              <a:rPr lang="zh-CN" altLang="zh-CN" dirty="0">
                <a:latin typeface="微软雅黑" panose="020B0503020204020204" pitchFamily="34" charset="-122"/>
                <a:ea typeface="微软雅黑" panose="020B0503020204020204" pitchFamily="34" charset="-122"/>
              </a:rPr>
              <a:t>提出“资源共享计算机网络”（</a:t>
            </a:r>
            <a:r>
              <a:rPr lang="en-US" altLang="zh-CN" dirty="0">
                <a:latin typeface="微软雅黑" panose="020B0503020204020204" pitchFamily="34" charset="-122"/>
                <a:ea typeface="微软雅黑" panose="020B0503020204020204" pitchFamily="34" charset="-122"/>
              </a:rPr>
              <a:t>Resource Sharing Computer Networks</a:t>
            </a:r>
            <a:r>
              <a:rPr lang="zh-CN" altLang="zh-CN" dirty="0">
                <a:latin typeface="微软雅黑" panose="020B0503020204020204" pitchFamily="34" charset="-122"/>
                <a:ea typeface="微软雅黑" panose="020B0503020204020204" pitchFamily="34" charset="-122"/>
              </a:rPr>
              <a:t>），目的</a:t>
            </a:r>
            <a:r>
              <a:rPr lang="zh-CN" altLang="en-US" dirty="0">
                <a:latin typeface="微软雅黑" panose="020B0503020204020204" pitchFamily="34" charset="-122"/>
                <a:ea typeface="微软雅黑" panose="020B0503020204020204" pitchFamily="34" charset="-122"/>
              </a:rPr>
              <a:t>是</a:t>
            </a:r>
            <a:r>
              <a:rPr lang="zh-CN" altLang="zh-CN" dirty="0">
                <a:latin typeface="微软雅黑" panose="020B0503020204020204" pitchFamily="34" charset="-122"/>
                <a:ea typeface="微软雅黑" panose="020B0503020204020204" pitchFamily="34" charset="-122"/>
              </a:rPr>
              <a:t>让</a:t>
            </a:r>
            <a:r>
              <a:rPr lang="en-US" altLang="zh-CN" dirty="0">
                <a:latin typeface="微软雅黑" panose="020B0503020204020204" pitchFamily="34" charset="-122"/>
                <a:ea typeface="微软雅黑" panose="020B0503020204020204" pitchFamily="34" charset="-122"/>
              </a:rPr>
              <a:t>ARPA</a:t>
            </a:r>
            <a:r>
              <a:rPr lang="zh-CN" altLang="zh-CN" dirty="0">
                <a:latin typeface="微软雅黑" panose="020B0503020204020204" pitchFamily="34" charset="-122"/>
                <a:ea typeface="微软雅黑" panose="020B0503020204020204" pitchFamily="34" charset="-122"/>
              </a:rPr>
              <a:t>的所有</a:t>
            </a:r>
            <a:r>
              <a:rPr lang="zh-CN" altLang="en-US" dirty="0">
                <a:latin typeface="微软雅黑" panose="020B0503020204020204" pitchFamily="34" charset="-122"/>
                <a:ea typeface="微软雅黑" panose="020B0503020204020204" pitchFamily="34" charset="-122"/>
              </a:rPr>
              <a:t>计算机</a:t>
            </a:r>
            <a:r>
              <a:rPr lang="zh-CN" altLang="zh-CN" dirty="0">
                <a:latin typeface="微软雅黑" panose="020B0503020204020204" pitchFamily="34" charset="-122"/>
                <a:ea typeface="微软雅黑" panose="020B0503020204020204" pitchFamily="34" charset="-122"/>
              </a:rPr>
              <a:t>互联起来，这个网络叫</a:t>
            </a:r>
            <a:r>
              <a:rPr lang="zh-CN" altLang="en-US" dirty="0">
                <a:latin typeface="微软雅黑" panose="020B0503020204020204" pitchFamily="34" charset="-122"/>
                <a:ea typeface="微软雅黑" panose="020B0503020204020204" pitchFamily="34" charset="-122"/>
              </a:rPr>
              <a:t>作</a:t>
            </a:r>
            <a:r>
              <a:rPr lang="en-US" altLang="zh-CN" dirty="0">
                <a:latin typeface="微软雅黑" panose="020B0503020204020204" pitchFamily="34" charset="-122"/>
                <a:ea typeface="微软雅黑" panose="020B0503020204020204" pitchFamily="34" charset="-122"/>
              </a:rPr>
              <a:t>ARPAnet</a:t>
            </a:r>
            <a:r>
              <a:rPr lang="zh-CN" altLang="en-US" dirty="0">
                <a:latin typeface="微软雅黑" panose="020B0503020204020204" pitchFamily="34" charset="-122"/>
                <a:ea typeface="微软雅黑" panose="020B0503020204020204" pitchFamily="34" charset="-122"/>
              </a:rPr>
              <a:t>（阿帕网）</a:t>
            </a:r>
            <a:r>
              <a:rPr lang="zh-CN" altLang="zh-CN"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Internet</a:t>
            </a:r>
            <a:r>
              <a:rPr lang="zh-CN" altLang="zh-CN" dirty="0">
                <a:latin typeface="微软雅黑" panose="020B0503020204020204" pitchFamily="34" charset="-122"/>
                <a:ea typeface="微软雅黑" panose="020B0503020204020204" pitchFamily="34" charset="-122"/>
              </a:rPr>
              <a:t>的雏形。</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7.1.1 Internet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的历史</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网络概述</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384701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早期的</a:t>
            </a:r>
            <a:r>
              <a:rPr lang="en-US" altLang="zh-CN" dirty="0">
                <a:latin typeface="微软雅黑" panose="020B0503020204020204" pitchFamily="34" charset="-122"/>
                <a:ea typeface="微软雅黑" panose="020B0503020204020204" pitchFamily="34" charset="-122"/>
              </a:rPr>
              <a:t>ARPAnet</a:t>
            </a:r>
            <a:r>
              <a:rPr lang="zh-CN" altLang="zh-CN" dirty="0">
                <a:latin typeface="微软雅黑" panose="020B0503020204020204" pitchFamily="34" charset="-122"/>
                <a:ea typeface="微软雅黑" panose="020B0503020204020204" pitchFamily="34" charset="-122"/>
              </a:rPr>
              <a:t>使用网络控制协议（</a:t>
            </a:r>
            <a:r>
              <a:rPr lang="en-US" altLang="zh-CN" dirty="0">
                <a:latin typeface="微软雅黑" panose="020B0503020204020204" pitchFamily="34" charset="-122"/>
                <a:ea typeface="微软雅黑" panose="020B0503020204020204" pitchFamily="34" charset="-122"/>
              </a:rPr>
              <a:t>Network Control Protocol</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NCP</a:t>
            </a:r>
            <a:r>
              <a:rPr lang="zh-CN" altLang="zh-CN" dirty="0">
                <a:latin typeface="微软雅黑" panose="020B0503020204020204" pitchFamily="34" charset="-122"/>
                <a:ea typeface="微软雅黑" panose="020B0503020204020204" pitchFamily="34" charset="-122"/>
              </a:rPr>
              <a:t>），不能互联不同类型的计算机和不同类型的操作系统，没有纠错功能。</a:t>
            </a:r>
            <a:r>
              <a:rPr lang="en-US" altLang="zh-CN" dirty="0">
                <a:latin typeface="微软雅黑" panose="020B0503020204020204" pitchFamily="34" charset="-122"/>
                <a:ea typeface="微软雅黑" panose="020B0503020204020204" pitchFamily="34" charset="-122"/>
              </a:rPr>
              <a:t>1973</a:t>
            </a:r>
            <a:r>
              <a:rPr lang="zh-CN" altLang="zh-CN" dirty="0">
                <a:latin typeface="微软雅黑" panose="020B0503020204020204" pitchFamily="34" charset="-122"/>
                <a:ea typeface="微软雅黑" panose="020B0503020204020204" pitchFamily="34" charset="-122"/>
              </a:rPr>
              <a:t>年由</a:t>
            </a:r>
            <a:r>
              <a:rPr lang="zh-CN" altLang="en-US" dirty="0">
                <a:latin typeface="微软雅黑" panose="020B0503020204020204" pitchFamily="34" charset="-122"/>
                <a:ea typeface="微软雅黑" panose="020B0503020204020204" pitchFamily="34" charset="-122"/>
              </a:rPr>
              <a:t>罗伯特</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卡恩（</a:t>
            </a:r>
            <a:r>
              <a:rPr lang="en-US" altLang="zh-CN" dirty="0">
                <a:latin typeface="微软雅黑" panose="020B0503020204020204" pitchFamily="34" charset="-122"/>
                <a:ea typeface="微软雅黑" panose="020B0503020204020204" pitchFamily="34" charset="-122"/>
              </a:rPr>
              <a:t>Robert Kahn</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和</a:t>
            </a:r>
            <a:r>
              <a:rPr lang="zh-CN" altLang="en-US" dirty="0">
                <a:latin typeface="微软雅黑" panose="020B0503020204020204" pitchFamily="34" charset="-122"/>
                <a:ea typeface="微软雅黑" panose="020B0503020204020204" pitchFamily="34" charset="-122"/>
              </a:rPr>
              <a:t>文顿</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瑟夫（</a:t>
            </a:r>
            <a:r>
              <a:rPr lang="en-US" altLang="zh-CN" dirty="0">
                <a:latin typeface="微软雅黑" panose="020B0503020204020204" pitchFamily="34" charset="-122"/>
                <a:ea typeface="微软雅黑" panose="020B0503020204020204" pitchFamily="34" charset="-122"/>
              </a:rPr>
              <a:t>Vinton Cerf</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两人合作为</a:t>
            </a:r>
            <a:r>
              <a:rPr lang="en-US" altLang="zh-CN" dirty="0">
                <a:latin typeface="微软雅黑" panose="020B0503020204020204" pitchFamily="34" charset="-122"/>
                <a:ea typeface="微软雅黑" panose="020B0503020204020204" pitchFamily="34" charset="-122"/>
              </a:rPr>
              <a:t>ARPAnet</a:t>
            </a:r>
            <a:r>
              <a:rPr lang="zh-CN" altLang="zh-CN" dirty="0">
                <a:latin typeface="微软雅黑" panose="020B0503020204020204" pitchFamily="34" charset="-122"/>
                <a:ea typeface="微软雅黑" panose="020B0503020204020204" pitchFamily="34" charset="-122"/>
              </a:rPr>
              <a:t>开发了新的互联协议。</a:t>
            </a:r>
            <a:r>
              <a:rPr lang="en-US" altLang="zh-CN" dirty="0">
                <a:latin typeface="微软雅黑" panose="020B0503020204020204" pitchFamily="34" charset="-122"/>
                <a:ea typeface="微软雅黑" panose="020B0503020204020204" pitchFamily="34" charset="-122"/>
              </a:rPr>
              <a:t>1974</a:t>
            </a:r>
            <a:r>
              <a:rPr lang="zh-CN" altLang="zh-CN" dirty="0">
                <a:latin typeface="微软雅黑" panose="020B0503020204020204" pitchFamily="34" charset="-122"/>
                <a:ea typeface="微软雅黑" panose="020B0503020204020204" pitchFamily="34" charset="-122"/>
              </a:rPr>
              <a:t>年</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两人正式发表第一份</a:t>
            </a:r>
            <a:r>
              <a:rPr lang="en-US" altLang="zh-CN" dirty="0">
                <a:latin typeface="微软雅黑" panose="020B0503020204020204" pitchFamily="34" charset="-122"/>
                <a:ea typeface="微软雅黑" panose="020B0503020204020204" pitchFamily="34" charset="-122"/>
              </a:rPr>
              <a:t>TCP</a:t>
            </a:r>
            <a:r>
              <a:rPr lang="zh-CN" altLang="zh-CN" dirty="0">
                <a:latin typeface="微软雅黑" panose="020B0503020204020204" pitchFamily="34" charset="-122"/>
                <a:ea typeface="微软雅黑" panose="020B0503020204020204" pitchFamily="34" charset="-122"/>
              </a:rPr>
              <a:t>详细说明，此协议在数据包丢失时不能有效的纠正。</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TCP</a:t>
            </a:r>
            <a:r>
              <a:rPr lang="zh-CN" altLang="zh-CN" dirty="0">
                <a:latin typeface="微软雅黑" panose="020B0503020204020204" pitchFamily="34" charset="-122"/>
                <a:ea typeface="微软雅黑" panose="020B0503020204020204" pitchFamily="34" charset="-122"/>
              </a:rPr>
              <a:t>分成了两个不同的协议：用来检测网络传输中差错的传输控制协议</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；专门负责对不同网络进行互联的互联网协议</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至</a:t>
            </a:r>
            <a:r>
              <a:rPr lang="en-US" altLang="zh-CN" dirty="0">
                <a:latin typeface="微软雅黑" panose="020B0503020204020204" pitchFamily="34" charset="-122"/>
                <a:ea typeface="微软雅黑" panose="020B0503020204020204" pitchFamily="34" charset="-122"/>
              </a:rPr>
              <a:t>1983</a:t>
            </a:r>
            <a:r>
              <a:rPr lang="zh-CN" altLang="zh-CN" dirty="0">
                <a:latin typeface="微软雅黑" panose="020B0503020204020204" pitchFamily="34" charset="-122"/>
                <a:ea typeface="微软雅黑" panose="020B0503020204020204" pitchFamily="34" charset="-122"/>
              </a:rPr>
              <a:t>年</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ARPAnet</a:t>
            </a:r>
            <a:r>
              <a:rPr lang="zh-CN" altLang="zh-CN" dirty="0">
                <a:latin typeface="微软雅黑" panose="020B0503020204020204" pitchFamily="34" charset="-122"/>
                <a:ea typeface="微软雅黑" panose="020B0503020204020204" pitchFamily="34" charset="-122"/>
              </a:rPr>
              <a:t>上停止使用</a:t>
            </a:r>
            <a:r>
              <a:rPr lang="en-US" altLang="zh-CN" dirty="0">
                <a:latin typeface="微软雅黑" panose="020B0503020204020204" pitchFamily="34" charset="-122"/>
                <a:ea typeface="微软雅黑" panose="020B0503020204020204" pitchFamily="34" charset="-122"/>
              </a:rPr>
              <a:t>NCP</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互联网上的主机全部使用</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TCP/IP</a:t>
            </a:r>
            <a:r>
              <a:rPr lang="zh-CN" altLang="zh-CN" dirty="0">
                <a:latin typeface="微软雅黑" panose="020B0503020204020204" pitchFamily="34" charset="-122"/>
                <a:ea typeface="微软雅黑" panose="020B0503020204020204" pitchFamily="34" charset="-122"/>
              </a:rPr>
              <a:t>称为了</a:t>
            </a:r>
            <a:r>
              <a:rPr lang="en-US" altLang="zh-CN" dirty="0">
                <a:latin typeface="微软雅黑" panose="020B0503020204020204" pitchFamily="34" charset="-122"/>
                <a:ea typeface="微软雅黑" panose="020B0503020204020204" pitchFamily="34" charset="-122"/>
              </a:rPr>
              <a:t>Internet</a:t>
            </a:r>
            <a:r>
              <a:rPr lang="zh-CN" altLang="zh-CN" dirty="0">
                <a:latin typeface="微软雅黑" panose="020B0503020204020204" pitchFamily="34" charset="-122"/>
                <a:ea typeface="微软雅黑" panose="020B0503020204020204" pitchFamily="34" charset="-122"/>
              </a:rPr>
              <a:t>的“世界语”。</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7.1.1 Internet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的历史</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网络概述</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343151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网络体系结构指的是网络的分层结构和每层所使用协议的集合。通俗</a:t>
            </a:r>
            <a:r>
              <a:rPr lang="zh-CN" altLang="en-US" dirty="0">
                <a:latin typeface="微软雅黑" panose="020B0503020204020204" pitchFamily="34" charset="-122"/>
                <a:ea typeface="微软雅黑" panose="020B0503020204020204" pitchFamily="34" charset="-122"/>
              </a:rPr>
              <a:t>地</a:t>
            </a:r>
            <a:r>
              <a:rPr lang="zh-CN" altLang="zh-CN" dirty="0">
                <a:latin typeface="微软雅黑" panose="020B0503020204020204" pitchFamily="34" charset="-122"/>
                <a:ea typeface="微软雅黑" panose="020B0503020204020204" pitchFamily="34" charset="-122"/>
              </a:rPr>
              <a:t>说，</a:t>
            </a:r>
            <a:r>
              <a:rPr lang="zh-CN" altLang="en-US" dirty="0">
                <a:latin typeface="微软雅黑" panose="020B0503020204020204" pitchFamily="34" charset="-122"/>
                <a:ea typeface="微软雅黑" panose="020B0503020204020204" pitchFamily="34" charset="-122"/>
              </a:rPr>
              <a:t>网络体系结构就是</a:t>
            </a:r>
            <a:r>
              <a:rPr lang="zh-CN" altLang="zh-CN" dirty="0">
                <a:latin typeface="微软雅黑" panose="020B0503020204020204" pitchFamily="34" charset="-122"/>
                <a:ea typeface="微软雅黑" panose="020B0503020204020204" pitchFamily="34" charset="-122"/>
              </a:rPr>
              <a:t>网络采用分而治之的方法设计，将网络的功能划分为不同的模块，以分层的形式有机组合在一起。每层实现的不同的功能。其内部实现方法对外部其他层次来说是透明的。每层向上层提供服务，同时使用下层提供的服务。</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这其中最著名的体系结构为</a:t>
            </a:r>
            <a:r>
              <a:rPr lang="en-US" altLang="zh-CN" dirty="0">
                <a:latin typeface="微软雅黑" panose="020B0503020204020204" pitchFamily="34" charset="-122"/>
                <a:ea typeface="微软雅黑" panose="020B0503020204020204" pitchFamily="34" charset="-122"/>
              </a:rPr>
              <a:t>OSI</a:t>
            </a:r>
            <a:r>
              <a:rPr lang="zh-CN" altLang="zh-CN" dirty="0">
                <a:latin typeface="微软雅黑" panose="020B0503020204020204" pitchFamily="34" charset="-122"/>
                <a:ea typeface="微软雅黑" panose="020B0503020204020204" pitchFamily="34" charset="-122"/>
              </a:rPr>
              <a:t>参考模型。</a:t>
            </a:r>
            <a:r>
              <a:rPr lang="zh-CN" altLang="en-US" dirty="0">
                <a:latin typeface="微软雅黑" panose="020B0503020204020204" pitchFamily="34" charset="-122"/>
                <a:ea typeface="微软雅黑" panose="020B0503020204020204" pitchFamily="34" charset="-122"/>
              </a:rPr>
              <a:t>开放式系统互联（</a:t>
            </a:r>
            <a:r>
              <a:rPr lang="en-US" altLang="zh-CN" dirty="0">
                <a:latin typeface="微软雅黑" panose="020B0503020204020204" pitchFamily="34" charset="-122"/>
                <a:ea typeface="微软雅黑" panose="020B0503020204020204" pitchFamily="34" charset="-122"/>
              </a:rPr>
              <a:t> Open System Interconnection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OSI </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是基于国际标准化组织（</a:t>
            </a:r>
            <a:r>
              <a:rPr lang="en-US" altLang="zh-CN" dirty="0" err="1">
                <a:latin typeface="微软雅黑" panose="020B0503020204020204" pitchFamily="34" charset="-122"/>
                <a:ea typeface="微软雅黑" panose="020B0503020204020204" pitchFamily="34" charset="-122"/>
              </a:rPr>
              <a:t>Internationl</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Organization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for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Standardization</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ISO</a:t>
            </a:r>
            <a:r>
              <a:rPr lang="zh-CN" altLang="zh-CN" dirty="0">
                <a:latin typeface="微软雅黑" panose="020B0503020204020204" pitchFamily="34" charset="-122"/>
                <a:ea typeface="微软雅黑" panose="020B0503020204020204" pitchFamily="34" charset="-122"/>
              </a:rPr>
              <a:t>）的建议发展起来的。该模型定义了不同计算机互联的标准，是设计和描述计算机网络通信的基本框架。</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7.1.2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网络体系结构</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7.1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网络概述</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170540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OSI</a:t>
            </a:r>
            <a:r>
              <a:rPr lang="zh-CN" altLang="en-US" dirty="0">
                <a:latin typeface="微软雅黑" panose="020B0503020204020204" pitchFamily="34" charset="-122"/>
                <a:ea typeface="微软雅黑" panose="020B0503020204020204" pitchFamily="34" charset="-122"/>
              </a:rPr>
              <a:t>参考</a:t>
            </a:r>
            <a:r>
              <a:rPr lang="zh-CN" altLang="zh-CN" dirty="0">
                <a:latin typeface="微软雅黑" panose="020B0503020204020204" pitchFamily="34" charset="-122"/>
                <a:ea typeface="微软雅黑" panose="020B0503020204020204" pitchFamily="34" charset="-122"/>
              </a:rPr>
              <a:t>模型把网络通信的工作分为</a:t>
            </a:r>
            <a:r>
              <a:rPr lang="en-US" altLang="zh-CN" dirty="0">
                <a:latin typeface="微软雅黑" panose="020B0503020204020204" pitchFamily="34" charset="-122"/>
                <a:ea typeface="微软雅黑" panose="020B0503020204020204" pitchFamily="34" charset="-122"/>
              </a:rPr>
              <a:t>7</a:t>
            </a:r>
            <a:r>
              <a:rPr lang="zh-CN" altLang="zh-CN" dirty="0">
                <a:latin typeface="微软雅黑" panose="020B0503020204020204" pitchFamily="34" charset="-122"/>
                <a:ea typeface="微软雅黑" panose="020B0503020204020204" pitchFamily="34" charset="-122"/>
              </a:rPr>
              <a:t>层，</a:t>
            </a:r>
            <a:r>
              <a:rPr lang="zh-CN" altLang="en-US" dirty="0">
                <a:latin typeface="微软雅黑" panose="020B0503020204020204" pitchFamily="34" charset="-122"/>
                <a:ea typeface="微软雅黑" panose="020B0503020204020204" pitchFamily="34" charset="-122"/>
              </a:rPr>
              <a:t>即</a:t>
            </a:r>
            <a:r>
              <a:rPr lang="zh-CN" altLang="zh-CN" dirty="0">
                <a:latin typeface="微软雅黑" panose="020B0503020204020204" pitchFamily="34" charset="-122"/>
                <a:ea typeface="微软雅黑" panose="020B0503020204020204" pitchFamily="34" charset="-122"/>
              </a:rPr>
              <a:t>物理层、数据链路层、网络层、传输层、会话层、表示层和应用层。这个</a:t>
            </a:r>
            <a:r>
              <a:rPr lang="en-US" altLang="zh-CN" dirty="0">
                <a:latin typeface="微软雅黑" panose="020B0503020204020204" pitchFamily="34" charset="-122"/>
                <a:ea typeface="微软雅黑" panose="020B0503020204020204" pitchFamily="34" charset="-122"/>
              </a:rPr>
              <a:t>7</a:t>
            </a:r>
            <a:r>
              <a:rPr lang="zh-CN" altLang="zh-CN" dirty="0">
                <a:latin typeface="微软雅黑" panose="020B0503020204020204" pitchFamily="34" charset="-122"/>
                <a:ea typeface="微软雅黑" panose="020B0503020204020204" pitchFamily="34" charset="-122"/>
              </a:rPr>
              <a:t>层的协议模型规定得非常细致和完善。但在实际中没有被广泛地应用，其重要的原因</a:t>
            </a:r>
            <a:r>
              <a:rPr lang="zh-CN" altLang="en-US" dirty="0">
                <a:latin typeface="微软雅黑" panose="020B0503020204020204" pitchFamily="34" charset="-122"/>
                <a:ea typeface="微软雅黑" panose="020B0503020204020204" pitchFamily="34" charset="-122"/>
              </a:rPr>
              <a:t>是</a:t>
            </a:r>
            <a:r>
              <a:rPr lang="zh-CN" altLang="zh-CN" dirty="0">
                <a:latin typeface="微软雅黑" panose="020B0503020204020204" pitchFamily="34" charset="-122"/>
                <a:ea typeface="微软雅黑" panose="020B0503020204020204" pitchFamily="34" charset="-122"/>
              </a:rPr>
              <a:t>它过于复杂。尽管如此，它仍然是此后很多协议模型的基础。</a:t>
            </a:r>
            <a:r>
              <a:rPr lang="en-US" altLang="zh-CN" dirty="0">
                <a:latin typeface="微软雅黑" panose="020B0503020204020204" pitchFamily="34" charset="-122"/>
                <a:ea typeface="微软雅黑" panose="020B0503020204020204" pitchFamily="34" charset="-122"/>
              </a:rPr>
              <a:t>OSI</a:t>
            </a:r>
            <a:r>
              <a:rPr lang="zh-CN" altLang="zh-CN" dirty="0">
                <a:latin typeface="微软雅黑" panose="020B0503020204020204" pitchFamily="34" charset="-122"/>
                <a:ea typeface="微软雅黑" panose="020B0503020204020204" pitchFamily="34" charset="-122"/>
              </a:rPr>
              <a:t>参考模型如图所示。</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7.1.2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网络体系结构</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pic>
        <p:nvPicPr>
          <p:cNvPr id="5" name="图片 4"/>
          <p:cNvPicPr/>
          <p:nvPr/>
        </p:nvPicPr>
        <p:blipFill>
          <a:blip r:embed="rId1" cstate="print"/>
          <a:stretch>
            <a:fillRect/>
          </a:stretch>
        </p:blipFill>
        <p:spPr>
          <a:xfrm>
            <a:off x="2556356" y="3645024"/>
            <a:ext cx="3959860" cy="21786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tags/tag1.xml><?xml version="1.0" encoding="utf-8"?>
<p:tagLst xmlns:p="http://schemas.openxmlformats.org/presentationml/2006/main">
  <p:tag name="commondata" val="eyJoZGlkIjoiNTAxZDUzYzA4NzY0MDJiOTVkMTZhNTVlYzUxNjcyMm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9876</Words>
  <Application>WPS 演示</Application>
  <PresentationFormat>全屏显示(4:3)</PresentationFormat>
  <Paragraphs>372</Paragraphs>
  <Slides>39</Slides>
  <Notes>29</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39</vt:i4>
      </vt:variant>
    </vt:vector>
  </HeadingPairs>
  <TitlesOfParts>
    <vt:vector size="56" baseType="lpstr">
      <vt:lpstr>Arial</vt:lpstr>
      <vt:lpstr>宋体</vt:lpstr>
      <vt:lpstr>Wingdings</vt:lpstr>
      <vt:lpstr>微软雅黑</vt:lpstr>
      <vt:lpstr>Cambria Math</vt:lpstr>
      <vt:lpstr>汉仪综艺体简</vt:lpstr>
      <vt:lpstr>Times New Roman</vt:lpstr>
      <vt:lpstr>Calibri</vt:lpstr>
      <vt:lpstr>Gulim</vt:lpstr>
      <vt:lpstr>Arial Black</vt:lpstr>
      <vt:lpstr>Arial Unicode MS</vt:lpstr>
      <vt:lpstr>等线</vt:lpstr>
      <vt:lpstr>Courier New</vt:lpstr>
      <vt:lpstr>等线 Light</vt:lpstr>
      <vt:lpstr>Malgun Gothic</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work</dc:creator>
  <cp:lastModifiedBy>xmadmin</cp:lastModifiedBy>
  <cp:revision>314</cp:revision>
  <dcterms:created xsi:type="dcterms:W3CDTF">2017-01-05T09:54:00Z</dcterms:created>
  <dcterms:modified xsi:type="dcterms:W3CDTF">2024-03-08T00:41:11Z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2052-12.1.0.16399</vt:lpwstr>
  </property>
  <property fmtid="{D5CDD505-2E9C-101B-9397-08002B2CF9AE}" pid="3" name="ICV">
    <vt:lpwstr>2A49B3E47F934B469A5C6791E5EAFEF7_12</vt:lpwstr>
  </property>
</Properties>
</file>