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36"/>
  </p:notesMasterIdLst>
  <p:sldIdLst>
    <p:sldId id="256" r:id="rId3"/>
    <p:sldId id="257" r:id="rId4"/>
    <p:sldId id="259" r:id="rId5"/>
    <p:sldId id="261" r:id="rId6"/>
    <p:sldId id="555" r:id="rId7"/>
    <p:sldId id="551" r:id="rId8"/>
    <p:sldId id="664" r:id="rId9"/>
    <p:sldId id="665" r:id="rId10"/>
    <p:sldId id="666" r:id="rId11"/>
    <p:sldId id="667" r:id="rId12"/>
    <p:sldId id="668" r:id="rId13"/>
    <p:sldId id="669" r:id="rId14"/>
    <p:sldId id="670" r:id="rId15"/>
    <p:sldId id="656" r:id="rId16"/>
    <p:sldId id="458" r:id="rId17"/>
    <p:sldId id="671" r:id="rId18"/>
    <p:sldId id="672" r:id="rId19"/>
    <p:sldId id="673" r:id="rId20"/>
    <p:sldId id="674" r:id="rId21"/>
    <p:sldId id="675" r:id="rId22"/>
    <p:sldId id="676" r:id="rId23"/>
    <p:sldId id="677" r:id="rId24"/>
    <p:sldId id="678" r:id="rId25"/>
    <p:sldId id="679" r:id="rId26"/>
    <p:sldId id="659" r:id="rId27"/>
    <p:sldId id="660" r:id="rId28"/>
    <p:sldId id="680" r:id="rId29"/>
    <p:sldId id="681" r:id="rId30"/>
    <p:sldId id="682" r:id="rId31"/>
    <p:sldId id="683" r:id="rId32"/>
    <p:sldId id="684" r:id="rId33"/>
    <p:sldId id="685" r:id="rId34"/>
    <p:sldId id="722"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921C56C-C475-4728-BC2B-5BA9EC2446C2}">
          <p14:sldIdLst>
            <p14:sldId id="256"/>
            <p14:sldId id="257"/>
            <p14:sldId id="259"/>
            <p14:sldId id="261"/>
          </p14:sldIdLst>
        </p14:section>
        <p14:section name="10.1" id="{363B489D-FF9E-45C9-87FB-577175253931}">
          <p14:sldIdLst>
            <p14:sldId id="555"/>
            <p14:sldId id="551"/>
            <p14:sldId id="664"/>
            <p14:sldId id="665"/>
            <p14:sldId id="666"/>
            <p14:sldId id="667"/>
            <p14:sldId id="668"/>
            <p14:sldId id="669"/>
            <p14:sldId id="670"/>
          </p14:sldIdLst>
        </p14:section>
        <p14:section name="10.2" id="{3AA61C9E-A6FE-4583-9CBC-ABC4887D44A6}">
          <p14:sldIdLst>
            <p14:sldId id="656"/>
            <p14:sldId id="458"/>
            <p14:sldId id="671"/>
            <p14:sldId id="672"/>
            <p14:sldId id="673"/>
            <p14:sldId id="674"/>
            <p14:sldId id="675"/>
            <p14:sldId id="676"/>
            <p14:sldId id="677"/>
            <p14:sldId id="678"/>
            <p14:sldId id="679"/>
          </p14:sldIdLst>
        </p14:section>
        <p14:section name="10.3" id="{0A3EAD7C-FB17-2048-8A91-F1B968429ACE}">
          <p14:sldIdLst>
            <p14:sldId id="659"/>
            <p14:sldId id="660"/>
            <p14:sldId id="680"/>
            <p14:sldId id="681"/>
            <p14:sldId id="682"/>
            <p14:sldId id="683"/>
            <p14:sldId id="684"/>
            <p14:sldId id="685"/>
          </p14:sldIdLst>
        </p14:section>
        <p14:section name="小结" id="{B8AC71C6-BBCC-43CB-B24D-F8CA7D5862BB}">
          <p14:sldIdLst>
            <p14:sldId id="722"/>
          </p14:sldIdLst>
        </p14:section>
      </p14:sectionLst>
    </p:ext>
    <p:ext uri="{EFAFB233-063F-42B5-8137-9DF3F51BA10A}">
      <p15:sldGuideLst xmlns:p15="http://schemas.microsoft.com/office/powerpoint/2012/main">
        <p15:guide id="1" orient="horz" pos="2166">
          <p15:clr>
            <a:srgbClr val="A4A3A4"/>
          </p15:clr>
        </p15:guide>
        <p15:guide id="2" pos="2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4C6"/>
    <a:srgbClr val="2383C6"/>
    <a:srgbClr val="AED6EE"/>
    <a:srgbClr val="62B3E0"/>
    <a:srgbClr val="455052"/>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59"/>
    <p:restoredTop sz="94643"/>
  </p:normalViewPr>
  <p:slideViewPr>
    <p:cSldViewPr>
      <p:cViewPr varScale="1">
        <p:scale>
          <a:sx n="81" d="100"/>
          <a:sy n="81" d="100"/>
        </p:scale>
        <p:origin x="1051" y="58"/>
      </p:cViewPr>
      <p:guideLst>
        <p:guide orient="horz" pos="2166"/>
        <p:guide pos="28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599"/>
          <c:y val="0"/>
          <c:w val="0.58691666656029395"/>
          <c:h val="0.92940445813120898"/>
        </c:manualLayout>
      </c:layout>
      <c:doughnutChart>
        <c:varyColors val="1"/>
        <c:ser>
          <c:idx val="0"/>
          <c:order val="0"/>
          <c:tx>
            <c:strRef>
              <c:f>Sheet1!$B$1</c:f>
              <c:strCache>
                <c:ptCount val="1"/>
                <c:pt idx="0">
                  <c:v>销售额</c:v>
                </c:pt>
              </c:strCache>
            </c:strRef>
          </c:tx>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9E8-744A-BE77-A621889DE24E}"/>
              </c:ext>
            </c:extLst>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9E8-744A-BE77-A621889DE24E}"/>
              </c:ext>
            </c:extLst>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99E8-744A-BE77-A621889DE24E}"/>
              </c:ext>
            </c:extLst>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99E8-744A-BE77-A621889DE24E}"/>
              </c:ext>
            </c:extLst>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extLst>
            <c:ext xmlns:c16="http://schemas.microsoft.com/office/drawing/2014/chart" uri="{C3380CC4-5D6E-409C-BE32-E72D297353CC}">
              <c16:uniqueId val="{00000008-99E8-744A-BE77-A621889DE24E}"/>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lt1"/>
    </cs:fontRef>
    <cs:defRPr sz="1195"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C1225-7615-454C-9502-CA2C608313C2}" type="datetimeFigureOut">
              <a:rPr lang="zh-CN" altLang="en-US" smtClean="0"/>
              <a:t>2024/3/11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66577A-CDAC-46EF-A095-B32E05E7038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78745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47539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5978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7CED56B0-D9E9-4FFC-B50F-494BA0CB3EA2}" type="datetimeFigureOut">
              <a:rPr lang="zh-CN" altLang="en-US" smtClean="0"/>
              <a:t>2024/3/11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CED56B0-D9E9-4FFC-B50F-494BA0CB3EA2}"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D56B0-D9E9-4FFC-B50F-494BA0CB3EA2}" type="datetimeFigureOut">
              <a:rPr lang="zh-CN" altLang="en-US" smtClean="0"/>
              <a:t>2024/3/11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CED56B0-D9E9-4FFC-B50F-494BA0CB3EA2}" type="datetimeFigureOut">
              <a:rPr lang="zh-CN" altLang="en-US" smtClean="0"/>
              <a:t>2024/3/11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CED56B0-D9E9-4FFC-B50F-494BA0CB3EA2}" type="datetimeFigureOut">
              <a:rPr lang="zh-CN" altLang="en-US" smtClean="0"/>
              <a:t>2024/3/11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CED56B0-D9E9-4FFC-B50F-494BA0CB3EA2}" type="datetimeFigureOut">
              <a:rPr lang="zh-CN" altLang="en-US" smtClean="0"/>
              <a:t>2024/3/11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CED56B0-D9E9-4FFC-B50F-494BA0CB3EA2}" type="datetimeFigureOut">
              <a:rPr lang="zh-CN" altLang="en-US" smtClean="0"/>
              <a:t>2024/3/11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目录small"/>
          <p:cNvPicPr>
            <a:picLocks noChangeAspect="1"/>
          </p:cNvPicPr>
          <p:nvPr userDrawn="1"/>
        </p:nvPicPr>
        <p:blipFill>
          <a:blip r:embed="rId2"/>
          <a:stretch>
            <a:fillRect/>
          </a:stretch>
        </p:blipFill>
        <p:spPr>
          <a:xfrm>
            <a:off x="1332865" y="295275"/>
            <a:ext cx="1788160" cy="53276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descr="知识架构samll"/>
          <p:cNvPicPr>
            <a:picLocks noChangeAspect="1"/>
          </p:cNvPicPr>
          <p:nvPr userDrawn="1"/>
        </p:nvPicPr>
        <p:blipFill>
          <a:blip r:embed="rId2"/>
          <a:stretch>
            <a:fillRect/>
          </a:stretch>
        </p:blipFill>
        <p:spPr>
          <a:xfrm>
            <a:off x="1264920" y="322580"/>
            <a:ext cx="2473325" cy="5187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D30D348-7196-6E41-9171-C59FB94A4D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CED56B0-D9E9-4FFC-B50F-494BA0CB3EA2}" type="datetimeFigureOut">
              <a:rPr lang="zh-CN" altLang="en-US" smtClean="0"/>
              <a:t>2024/3/11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CED56B0-D9E9-4FFC-B50F-494BA0CB3EA2}" type="datetimeFigureOut">
              <a:rPr lang="zh-CN" altLang="en-US" smtClean="0"/>
              <a:t>2024/3/11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CED56B0-D9E9-4FFC-B50F-494BA0CB3EA2}" type="datetimeFigureOut">
              <a:rPr lang="zh-CN" altLang="en-US" smtClean="0"/>
              <a:t>2024/3/11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7CED56B0-D9E9-4FFC-B50F-494BA0CB3EA2}" type="datetimeFigureOut">
              <a:rPr lang="zh-CN" altLang="en-US" smtClean="0"/>
              <a:t>2024/3/11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D56B0-D9E9-4FFC-B50F-494BA0CB3EA2}" type="datetimeFigureOut">
              <a:rPr lang="zh-CN" altLang="en-US" smtClean="0"/>
              <a:t>2024/3/11</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53E29-8F0B-4753-A750-A1B5321555C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slide" Target="slide15.xml"/><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15.xml"/><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Word_Document.docx"/><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txBox="1"/>
          <p:nvPr/>
        </p:nvSpPr>
        <p:spPr bwMode="auto">
          <a:xfrm>
            <a:off x="2216691" y="2317765"/>
            <a:ext cx="5147389"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3200" b="1">
                <a:solidFill>
                  <a:srgbClr val="455052"/>
                </a:solidFill>
                <a:latin typeface="微软雅黑" panose="020B0503020204020204" pitchFamily="34" charset="-122"/>
                <a:ea typeface="微软雅黑" panose="020B0503020204020204" pitchFamily="34" charset="-122"/>
              </a:rPr>
              <a:t>网络</a:t>
            </a:r>
            <a:r>
              <a:rPr lang="zh-CN" altLang="en-US" sz="3200" b="1" dirty="0">
                <a:solidFill>
                  <a:srgbClr val="455052"/>
                </a:solidFill>
                <a:latin typeface="微软雅黑" panose="020B0503020204020204" pitchFamily="34" charset="-122"/>
                <a:ea typeface="微软雅黑" panose="020B0503020204020204" pitchFamily="34" charset="-122"/>
              </a:rPr>
              <a:t>高级编程</a:t>
            </a:r>
          </a:p>
        </p:txBody>
      </p:sp>
      <p:sp>
        <p:nvSpPr>
          <p:cNvPr id="3" name="矩形 7"/>
          <p:cNvSpPr>
            <a:spLocks noChangeArrowheads="1"/>
          </p:cNvSpPr>
          <p:nvPr/>
        </p:nvSpPr>
        <p:spPr bwMode="auto">
          <a:xfrm>
            <a:off x="2216691" y="4409113"/>
            <a:ext cx="3065144"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网路超时检测</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广播</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组播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网络超时检测</a:t>
            </a:r>
          </a:p>
        </p:txBody>
      </p:sp>
      <p:sp>
        <p:nvSpPr>
          <p:cNvPr id="4" name="矩形 3"/>
          <p:cNvSpPr/>
          <p:nvPr/>
        </p:nvSpPr>
        <p:spPr>
          <a:xfrm>
            <a:off x="0" y="1858908"/>
            <a:ext cx="9115425"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10-1</a:t>
            </a:r>
            <a:r>
              <a:rPr lang="zh-CN" altLang="zh-CN" dirty="0">
                <a:latin typeface="微软雅黑" panose="020B0503020204020204" pitchFamily="34" charset="-122"/>
                <a:ea typeface="微软雅黑" panose="020B0503020204020204" pitchFamily="34" charset="-122"/>
              </a:rPr>
              <a:t>在接收数据前设置了</a:t>
            </a:r>
            <a:r>
              <a:rPr lang="en-US" altLang="zh-CN" dirty="0">
                <a:latin typeface="微软雅黑" panose="020B0503020204020204" pitchFamily="34" charset="-122"/>
                <a:ea typeface="微软雅黑" panose="020B0503020204020204" pitchFamily="34" charset="-122"/>
              </a:rPr>
              <a:t>5s</a:t>
            </a:r>
            <a:r>
              <a:rPr lang="zh-CN" altLang="zh-CN" dirty="0">
                <a:latin typeface="微软雅黑" panose="020B0503020204020204" pitchFamily="34" charset="-122"/>
                <a:ea typeface="微软雅黑" panose="020B0503020204020204" pitchFamily="34" charset="-122"/>
              </a:rPr>
              <a:t>的数据接收超时，如果</a:t>
            </a:r>
            <a:r>
              <a:rPr lang="en-US" altLang="zh-CN" dirty="0">
                <a:latin typeface="微软雅黑" panose="020B0503020204020204" pitchFamily="34" charset="-122"/>
                <a:ea typeface="微软雅黑" panose="020B0503020204020204" pitchFamily="34" charset="-122"/>
              </a:rPr>
              <a:t>5s</a:t>
            </a:r>
            <a:r>
              <a:rPr lang="zh-CN" altLang="zh-CN" dirty="0">
                <a:latin typeface="微软雅黑" panose="020B0503020204020204" pitchFamily="34" charset="-122"/>
                <a:ea typeface="微软雅黑" panose="020B0503020204020204" pitchFamily="34" charset="-122"/>
              </a:rPr>
              <a:t>之内没有数据包到来，程序会从</a:t>
            </a:r>
            <a:r>
              <a:rPr lang="en-US" altLang="zh-CN" dirty="0" err="1">
                <a:latin typeface="微软雅黑" panose="020B0503020204020204" pitchFamily="34" charset="-122"/>
                <a:ea typeface="微软雅黑" panose="020B0503020204020204" pitchFamily="34" charset="-122"/>
              </a:rPr>
              <a:t>recvfrom</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函数返回，进行相应的错误处理。</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运行结果如下所示，在程序开始运行时，函数阻塞等待，等到</a:t>
            </a:r>
            <a:r>
              <a:rPr lang="en-US" altLang="zh-CN" dirty="0">
                <a:latin typeface="微软雅黑" panose="020B0503020204020204" pitchFamily="34" charset="-122"/>
                <a:ea typeface="微软雅黑" panose="020B0503020204020204" pitchFamily="34" charset="-122"/>
              </a:rPr>
              <a:t>5s</a:t>
            </a:r>
            <a:r>
              <a:rPr lang="zh-CN" altLang="zh-CN" dirty="0">
                <a:latin typeface="微软雅黑" panose="020B0503020204020204" pitchFamily="34" charset="-122"/>
                <a:ea typeface="微软雅黑" panose="020B0503020204020204" pitchFamily="34" charset="-122"/>
              </a:rPr>
              <a:t>时，</a:t>
            </a:r>
            <a:r>
              <a:rPr lang="en-US" altLang="zh-CN" dirty="0" err="1">
                <a:latin typeface="微软雅黑" panose="020B0503020204020204" pitchFamily="34" charset="-122"/>
                <a:ea typeface="微软雅黑" panose="020B0503020204020204" pitchFamily="34" charset="-122"/>
              </a:rPr>
              <a:t>recvfrom</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函数立刻返回，提示资源暂时不可用，不再持续等待。</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10.1.1 </a:t>
            </a:r>
            <a:r>
              <a:rPr lang="en-US" altLang="zh-CN" sz="2400" b="1" dirty="0" err="1">
                <a:solidFill>
                  <a:schemeClr val="tx2">
                    <a:lumMod val="60000"/>
                    <a:lumOff val="40000"/>
                  </a:schemeClr>
                </a:solidFill>
                <a:latin typeface="微软雅黑" panose="020B0503020204020204" pitchFamily="34" charset="-122"/>
                <a:ea typeface="微软雅黑" panose="020B0503020204020204" pitchFamily="34" charset="-122"/>
              </a:rPr>
              <a:t>setsockopt</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函数实现超时检测</a:t>
            </a:r>
          </a:p>
        </p:txBody>
      </p:sp>
      <p:sp>
        <p:nvSpPr>
          <p:cNvPr id="5" name="矩形 4">
            <a:extLst>
              <a:ext uri="{FF2B5EF4-FFF2-40B4-BE49-F238E27FC236}">
                <a16:creationId xmlns:a16="http://schemas.microsoft.com/office/drawing/2014/main" id="{F65D54AE-62C9-CA42-A88E-4FB490A12EA9}"/>
              </a:ext>
            </a:extLst>
          </p:cNvPr>
          <p:cNvSpPr/>
          <p:nvPr/>
        </p:nvSpPr>
        <p:spPr>
          <a:xfrm>
            <a:off x="827584" y="3565786"/>
            <a:ext cx="5688632" cy="954107"/>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:~/1000phone/net/</a:t>
            </a:r>
            <a:r>
              <a:rPr lang="en-US" altLang="zh-CN" sz="1400" kern="100" dirty="0" err="1">
                <a:solidFill>
                  <a:srgbClr val="000000"/>
                </a:solidFill>
                <a:latin typeface="Courier New" panose="02070309020205020404" pitchFamily="49" charset="0"/>
                <a:cs typeface="Times New Roman" panose="02020603050405020304" pitchFamily="18" charset="0"/>
              </a:rPr>
              <a:t>timeo</a:t>
            </a:r>
            <a:r>
              <a:rPr lang="en-US" altLang="zh-CN" sz="1400" kern="100" dirty="0">
                <a:solidFill>
                  <a:srgbClr val="000000"/>
                </a:solidFill>
                <a:latin typeface="Courier New" panose="02070309020205020404" pitchFamily="49" charset="0"/>
                <a:cs typeface="Times New Roman" panose="02020603050405020304" pitchFamily="18" charset="0"/>
              </a:rPr>
              <a:t>$ ./server 10.0.36.199 7777</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recvfrom</a:t>
            </a:r>
            <a:r>
              <a:rPr lang="en-US" altLang="zh-CN" sz="1400" kern="100" dirty="0">
                <a:solidFill>
                  <a:srgbClr val="000000"/>
                </a:solidFill>
                <a:latin typeface="Courier New" panose="02070309020205020404" pitchFamily="49" charset="0"/>
                <a:cs typeface="Times New Roman" panose="02020603050405020304" pitchFamily="18" charset="0"/>
              </a:rPr>
              <a:t> error: Resource temporarily unavailable</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server.c</a:t>
            </a:r>
            <a:r>
              <a:rPr lang="en-US" altLang="zh-CN" sz="1400" kern="100" dirty="0">
                <a:solidFill>
                  <a:srgbClr val="000000"/>
                </a:solidFill>
                <a:latin typeface="Courier New" panose="02070309020205020404" pitchFamily="49" charset="0"/>
                <a:cs typeface="Times New Roman" panose="02020603050405020304" pitchFamily="18" charset="0"/>
              </a:rPr>
              <a:t>---main---59---</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0808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网络超时检测</a:t>
            </a:r>
          </a:p>
        </p:txBody>
      </p:sp>
      <p:sp>
        <p:nvSpPr>
          <p:cNvPr id="4" name="矩形 3"/>
          <p:cNvSpPr/>
          <p:nvPr/>
        </p:nvSpPr>
        <p:spPr>
          <a:xfrm>
            <a:off x="0" y="1858908"/>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select()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与</a:t>
            </a:r>
            <a:r>
              <a:rPr lang="en-US" altLang="zh-CN" dirty="0" err="1">
                <a:latin typeface="微软雅黑" panose="020B0503020204020204" pitchFamily="34" charset="-122"/>
                <a:ea typeface="微软雅黑" panose="020B0503020204020204" pitchFamily="34" charset="-122"/>
              </a:rPr>
              <a:t>setsockopt</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实现超时检测很类似，因为</a:t>
            </a:r>
            <a:r>
              <a:rPr lang="en-US" altLang="zh-CN" dirty="0">
                <a:latin typeface="微软雅黑" panose="020B0503020204020204" pitchFamily="34" charset="-122"/>
                <a:ea typeface="微软雅黑" panose="020B0503020204020204" pitchFamily="34" charset="-122"/>
              </a:rPr>
              <a:t>select()</a:t>
            </a:r>
            <a:r>
              <a:rPr lang="zh-CN" altLang="zh-CN" dirty="0">
                <a:latin typeface="微软雅黑" panose="020B0503020204020204" pitchFamily="34" charset="-122"/>
                <a:ea typeface="微软雅黑" panose="020B0503020204020204" pitchFamily="34" charset="-122"/>
              </a:rPr>
              <a:t>函数本身就带有超时检测功能。</a:t>
            </a:r>
            <a:r>
              <a:rPr lang="zh-CN" altLang="en-US" dirty="0">
                <a:latin typeface="微软雅黑" panose="020B0503020204020204" pitchFamily="34" charset="-122"/>
                <a:ea typeface="微软雅黑" panose="020B0503020204020204" pitchFamily="34" charset="-122"/>
              </a:rPr>
              <a:t>由</a:t>
            </a: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9.1.3</a:t>
            </a:r>
            <a:r>
              <a:rPr lang="zh-CN" altLang="zh-CN" dirty="0">
                <a:latin typeface="微软雅黑" panose="020B0503020204020204" pitchFamily="34" charset="-122"/>
                <a:ea typeface="微软雅黑" panose="020B0503020204020204" pitchFamily="34" charset="-122"/>
              </a:rPr>
              <a:t>节中介绍的</a:t>
            </a:r>
            <a:r>
              <a:rPr lang="en-US" altLang="zh-CN" dirty="0">
                <a:latin typeface="微软雅黑" panose="020B0503020204020204" pitchFamily="34" charset="-122"/>
                <a:ea typeface="微软雅黑" panose="020B0503020204020204" pitchFamily="34" charset="-122"/>
              </a:rPr>
              <a:t>select()</a:t>
            </a:r>
            <a:r>
              <a:rPr lang="zh-CN" altLang="zh-CN" dirty="0">
                <a:latin typeface="微软雅黑" panose="020B0503020204020204" pitchFamily="34" charset="-122"/>
                <a:ea typeface="微软雅黑" panose="020B0503020204020204" pitchFamily="34" charset="-122"/>
              </a:rPr>
              <a:t>函数可知，函数本身为阻塞函数，当</a:t>
            </a:r>
            <a:r>
              <a:rPr lang="en-US" altLang="zh-CN" dirty="0">
                <a:latin typeface="微软雅黑" panose="020B0503020204020204" pitchFamily="34" charset="-122"/>
                <a:ea typeface="微软雅黑" panose="020B0503020204020204" pitchFamily="34" charset="-122"/>
              </a:rPr>
              <a:t>select()</a:t>
            </a:r>
            <a:r>
              <a:rPr lang="zh-CN" altLang="zh-CN" dirty="0">
                <a:latin typeface="微软雅黑" panose="020B0503020204020204" pitchFamily="34" charset="-122"/>
                <a:ea typeface="微软雅黑" panose="020B0503020204020204" pitchFamily="34" charset="-122"/>
              </a:rPr>
              <a:t>检测到有文件描述符状态发生变化时，函数立即返回。</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10.1.2 select()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函数实现超时检测</a:t>
            </a:r>
          </a:p>
        </p:txBody>
      </p:sp>
      <p:sp>
        <p:nvSpPr>
          <p:cNvPr id="2" name="矩形 1">
            <a:extLst>
              <a:ext uri="{FF2B5EF4-FFF2-40B4-BE49-F238E27FC236}">
                <a16:creationId xmlns:a16="http://schemas.microsoft.com/office/drawing/2014/main" id="{C4DA6AF2-0FEA-674A-B208-0AC35EF459E8}"/>
              </a:ext>
            </a:extLst>
          </p:cNvPr>
          <p:cNvSpPr/>
          <p:nvPr/>
        </p:nvSpPr>
        <p:spPr>
          <a:xfrm>
            <a:off x="827584" y="3136900"/>
            <a:ext cx="5472608" cy="1600438"/>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time.h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types.h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a:t>
            </a:r>
            <a:r>
              <a:rPr lang="en-US" altLang="zh-CN" sz="1400" kern="100" dirty="0" err="1">
                <a:solidFill>
                  <a:srgbClr val="000000"/>
                </a:solidFill>
                <a:latin typeface="Courier New" panose="02070309020205020404" pitchFamily="49" charset="0"/>
                <a:cs typeface="Times New Roman" panose="02020603050405020304" pitchFamily="18" charset="0"/>
              </a:rPr>
              <a:t>unistd.h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select(int </a:t>
            </a:r>
            <a:r>
              <a:rPr lang="en-US" altLang="zh-CN" sz="1400" kern="100" dirty="0" err="1">
                <a:solidFill>
                  <a:srgbClr val="000000"/>
                </a:solidFill>
                <a:latin typeface="Courier New" panose="02070309020205020404" pitchFamily="49" charset="0"/>
                <a:cs typeface="Times New Roman" panose="02020603050405020304" pitchFamily="18" charset="0"/>
              </a:rPr>
              <a:t>nfds</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fd_set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readfds</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fd_set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writefds</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fd_set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exceptfds</a:t>
            </a:r>
            <a:r>
              <a:rPr lang="en-US" altLang="zh-CN" sz="1400" kern="100" dirty="0">
                <a:solidFill>
                  <a:srgbClr val="000000"/>
                </a:solidFill>
                <a:latin typeface="Courier New" panose="02070309020205020404" pitchFamily="49" charset="0"/>
                <a:cs typeface="Times New Roman" panose="02020603050405020304" pitchFamily="18" charset="0"/>
              </a:rPr>
              <a:t>, struct </a:t>
            </a:r>
            <a:r>
              <a:rPr lang="en-US" altLang="zh-CN" sz="1400" kern="100" dirty="0" err="1">
                <a:solidFill>
                  <a:srgbClr val="000000"/>
                </a:solidFill>
                <a:latin typeface="Courier New" panose="02070309020205020404" pitchFamily="49" charset="0"/>
                <a:cs typeface="Times New Roman" panose="02020603050405020304" pitchFamily="18" charset="0"/>
              </a:rPr>
              <a:t>timeval</a:t>
            </a:r>
            <a:r>
              <a:rPr lang="en-US" altLang="zh-CN" sz="1400" kern="100" dirty="0">
                <a:solidFill>
                  <a:srgbClr val="000000"/>
                </a:solidFill>
                <a:latin typeface="Courier New" panose="02070309020205020404" pitchFamily="49" charset="0"/>
                <a:cs typeface="Times New Roman" panose="02020603050405020304" pitchFamily="18" charset="0"/>
              </a:rPr>
              <a:t> *timeout);</a:t>
            </a:r>
            <a:endParaRPr lang="zh-CN" altLang="zh-CN" sz="1400" kern="100" dirty="0">
              <a:latin typeface="Courier New" panose="020703090202050204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CC33A717-4131-F745-8BAE-40594F48925E}"/>
              </a:ext>
            </a:extLst>
          </p:cNvPr>
          <p:cNvSpPr/>
          <p:nvPr/>
        </p:nvSpPr>
        <p:spPr>
          <a:xfrm>
            <a:off x="-1" y="4725144"/>
            <a:ext cx="9115425"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参数</a:t>
            </a:r>
            <a:r>
              <a:rPr lang="en-US" altLang="zh-CN" dirty="0">
                <a:latin typeface="微软雅黑" panose="020B0503020204020204" pitchFamily="34" charset="-122"/>
                <a:ea typeface="微软雅黑" panose="020B0503020204020204" pitchFamily="34" charset="-122"/>
              </a:rPr>
              <a:t>timeout</a:t>
            </a:r>
            <a:r>
              <a:rPr lang="zh-CN" altLang="zh-CN" dirty="0">
                <a:latin typeface="微软雅黑" panose="020B0503020204020204" pitchFamily="34" charset="-122"/>
                <a:ea typeface="微软雅黑" panose="020B0503020204020204" pitchFamily="34" charset="-122"/>
              </a:rPr>
              <a:t>如果设置时间值时，情况则是</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在时间到达之前，有文件描述符准备就绪，那么返回准备就绪的文件描述符的个数；反之</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时间到达之前，没有文件描述符准备就绪，那么返回</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17955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2"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网络超时检测</a:t>
            </a:r>
          </a:p>
        </p:txBody>
      </p:sp>
      <p:sp>
        <p:nvSpPr>
          <p:cNvPr id="4" name="矩形 3"/>
          <p:cNvSpPr/>
          <p:nvPr/>
        </p:nvSpPr>
        <p:spPr>
          <a:xfrm>
            <a:off x="0" y="1858908"/>
            <a:ext cx="9115425" cy="218502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因此只需要判定</a:t>
            </a:r>
            <a:r>
              <a:rPr lang="en-US" altLang="zh-CN" dirty="0">
                <a:latin typeface="微软雅黑" panose="020B0503020204020204" pitchFamily="34" charset="-122"/>
                <a:ea typeface="微软雅黑" panose="020B0503020204020204" pitchFamily="34" charset="-122"/>
              </a:rPr>
              <a:t>select()</a:t>
            </a:r>
            <a:r>
              <a:rPr lang="zh-CN" altLang="zh-CN" dirty="0">
                <a:latin typeface="微软雅黑" panose="020B0503020204020204" pitchFamily="34" charset="-122"/>
                <a:ea typeface="微软雅黑" panose="020B0503020204020204" pitchFamily="34" charset="-122"/>
              </a:rPr>
              <a:t>函数的返回值即可。其测试的服务器端代码</a:t>
            </a:r>
            <a:r>
              <a:rPr lang="zh-CN" altLang="en-US" dirty="0">
                <a:latin typeface="微软雅黑" panose="020B0503020204020204" pitchFamily="34" charset="-122"/>
                <a:ea typeface="微软雅黑" panose="020B0503020204020204" pitchFamily="34" charset="-122"/>
              </a:rPr>
              <a:t>参见教材例</a:t>
            </a:r>
            <a:r>
              <a:rPr lang="en-US" altLang="zh-CN" dirty="0">
                <a:latin typeface="微软雅黑" panose="020B0503020204020204" pitchFamily="34" charset="-122"/>
                <a:ea typeface="微软雅黑" panose="020B0503020204020204" pitchFamily="34" charset="-122"/>
              </a:rPr>
              <a:t>10-2</a:t>
            </a:r>
            <a:r>
              <a:rPr lang="zh-CN" altLang="zh-CN" dirty="0">
                <a:latin typeface="微软雅黑" panose="020B0503020204020204" pitchFamily="34" charset="-122"/>
                <a:ea typeface="微软雅黑" panose="020B0503020204020204" pitchFamily="34" charset="-122"/>
              </a:rPr>
              <a:t>（客户端</a:t>
            </a:r>
            <a:r>
              <a:rPr lang="zh-CN" altLang="en-US" dirty="0">
                <a:latin typeface="微软雅黑" panose="020B0503020204020204" pitchFamily="34" charset="-122"/>
                <a:ea typeface="微软雅黑" panose="020B0503020204020204" pitchFamily="34" charset="-122"/>
              </a:rPr>
              <a:t>代码</a:t>
            </a:r>
            <a:r>
              <a:rPr lang="zh-CN" altLang="zh-CN" dirty="0">
                <a:latin typeface="微软雅黑" panose="020B0503020204020204" pitchFamily="34" charset="-122"/>
                <a:ea typeface="微软雅黑" panose="020B0503020204020204" pitchFamily="34" charset="-122"/>
              </a:rPr>
              <a:t>不再展示，可参考</a:t>
            </a:r>
            <a:r>
              <a:rPr lang="en-US" altLang="zh-CN" dirty="0">
                <a:latin typeface="微软雅黑" panose="020B0503020204020204" pitchFamily="34" charset="-122"/>
                <a:ea typeface="微软雅黑" panose="020B0503020204020204" pitchFamily="34" charset="-122"/>
              </a:rPr>
              <a:t>8.2.3</a:t>
            </a:r>
            <a:r>
              <a:rPr lang="zh-CN" altLang="zh-CN" dirty="0">
                <a:latin typeface="微软雅黑" panose="020B0503020204020204" pitchFamily="34" charset="-122"/>
                <a:ea typeface="微软雅黑" panose="020B0503020204020204" pitchFamily="34" charset="-122"/>
              </a:rPr>
              <a:t>节中的示例）。</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上述服务器代码，通过</a:t>
            </a:r>
            <a:r>
              <a:rPr lang="en-US" altLang="zh-CN" dirty="0">
                <a:latin typeface="微软雅黑" panose="020B0503020204020204" pitchFamily="34" charset="-122"/>
                <a:ea typeface="微软雅黑" panose="020B0503020204020204" pitchFamily="34" charset="-122"/>
              </a:rPr>
              <a:t>select()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设置超时时间为</a:t>
            </a:r>
            <a:r>
              <a:rPr lang="en-US" altLang="zh-CN" dirty="0">
                <a:latin typeface="微软雅黑" panose="020B0503020204020204" pitchFamily="34" charset="-122"/>
                <a:ea typeface="微软雅黑" panose="020B0503020204020204" pitchFamily="34" charset="-122"/>
              </a:rPr>
              <a:t>5s</a:t>
            </a:r>
            <a:r>
              <a:rPr lang="zh-CN" altLang="zh-CN"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5s</a:t>
            </a:r>
            <a:r>
              <a:rPr lang="zh-CN" altLang="zh-CN" dirty="0">
                <a:latin typeface="微软雅黑" panose="020B0503020204020204" pitchFamily="34" charset="-122"/>
                <a:ea typeface="微软雅黑" panose="020B0503020204020204" pitchFamily="34" charset="-122"/>
              </a:rPr>
              <a:t>没有数据准备就绪，则通过</a:t>
            </a:r>
            <a:r>
              <a:rPr lang="en-US" altLang="zh-CN" dirty="0">
                <a:latin typeface="微软雅黑" panose="020B0503020204020204" pitchFamily="34" charset="-122"/>
                <a:ea typeface="微软雅黑" panose="020B0503020204020204" pitchFamily="34" charset="-122"/>
              </a:rPr>
              <a:t>select()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的返回值为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，执行相关的处理。并且程序可以循环检测。其运行结果如下所示，每隔</a:t>
            </a:r>
            <a:r>
              <a:rPr lang="en-US" altLang="zh-CN" dirty="0">
                <a:latin typeface="微软雅黑" panose="020B0503020204020204" pitchFamily="34" charset="-122"/>
                <a:ea typeface="微软雅黑" panose="020B0503020204020204" pitchFamily="34" charset="-122"/>
              </a:rPr>
              <a:t>5s</a:t>
            </a:r>
            <a:r>
              <a:rPr lang="zh-CN" altLang="zh-CN" dirty="0">
                <a:latin typeface="微软雅黑" panose="020B0503020204020204" pitchFamily="34" charset="-122"/>
                <a:ea typeface="微软雅黑" panose="020B0503020204020204" pitchFamily="34" charset="-122"/>
              </a:rPr>
              <a:t>输出超时提醒，表示超时检测一次。</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10.1.2 select()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函数实现超时检测</a:t>
            </a:r>
          </a:p>
        </p:txBody>
      </p:sp>
      <p:sp>
        <p:nvSpPr>
          <p:cNvPr id="2" name="矩形 1">
            <a:extLst>
              <a:ext uri="{FF2B5EF4-FFF2-40B4-BE49-F238E27FC236}">
                <a16:creationId xmlns:a16="http://schemas.microsoft.com/office/drawing/2014/main" id="{76FAA185-DA08-9542-99DB-7258A56953B7}"/>
              </a:ext>
            </a:extLst>
          </p:cNvPr>
          <p:cNvSpPr/>
          <p:nvPr/>
        </p:nvSpPr>
        <p:spPr>
          <a:xfrm>
            <a:off x="827584" y="4043930"/>
            <a:ext cx="5688632" cy="954107"/>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:~/1000phone/net/</a:t>
            </a:r>
            <a:r>
              <a:rPr lang="en-US" altLang="zh-CN" sz="1400" kern="100" dirty="0" err="1">
                <a:solidFill>
                  <a:srgbClr val="000000"/>
                </a:solidFill>
                <a:latin typeface="Courier New" panose="02070309020205020404" pitchFamily="49" charset="0"/>
                <a:cs typeface="Times New Roman" panose="02020603050405020304" pitchFamily="18" charset="0"/>
              </a:rPr>
              <a:t>timeo_select</a:t>
            </a:r>
            <a:r>
              <a:rPr lang="en-US" altLang="zh-CN" sz="1400" kern="100" dirty="0">
                <a:solidFill>
                  <a:srgbClr val="000000"/>
                </a:solidFill>
                <a:latin typeface="Courier New" panose="02070309020205020404" pitchFamily="49" charset="0"/>
                <a:cs typeface="Times New Roman" panose="02020603050405020304" pitchFamily="18" charset="0"/>
              </a:rPr>
              <a:t>$ ./server 10.0.36.199 7777</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select timeout</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select timeout</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49474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网络超时检测</a:t>
            </a:r>
          </a:p>
        </p:txBody>
      </p:sp>
      <p:sp>
        <p:nvSpPr>
          <p:cNvPr id="4" name="矩形 3"/>
          <p:cNvSpPr/>
          <p:nvPr/>
        </p:nvSpPr>
        <p:spPr>
          <a:xfrm>
            <a:off x="0" y="1858908"/>
            <a:ext cx="9115425" cy="308013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利用定时器信号</a:t>
            </a:r>
            <a:r>
              <a:rPr lang="en-US" altLang="zh-CN" dirty="0">
                <a:latin typeface="微软雅黑" panose="020B0503020204020204" pitchFamily="34" charset="-122"/>
                <a:ea typeface="微软雅黑" panose="020B0503020204020204" pitchFamily="34" charset="-122"/>
              </a:rPr>
              <a:t>SIGALRM</a:t>
            </a:r>
            <a:r>
              <a:rPr lang="zh-CN" altLang="zh-CN" dirty="0">
                <a:latin typeface="微软雅黑" panose="020B0503020204020204" pitchFamily="34" charset="-122"/>
                <a:ea typeface="微软雅黑" panose="020B0503020204020204" pitchFamily="34" charset="-122"/>
              </a:rPr>
              <a:t>，可以在程序中创建一个闹钟。当到达目标时间之后，指定的信号处理函数被</a:t>
            </a:r>
            <a:r>
              <a:rPr lang="zh-CN" altLang="zh-CN">
                <a:latin typeface="微软雅黑" panose="020B0503020204020204" pitchFamily="34" charset="-122"/>
                <a:ea typeface="微软雅黑" panose="020B0503020204020204" pitchFamily="34" charset="-122"/>
              </a:rPr>
              <a:t>执行。。</a:t>
            </a:r>
            <a:endParaRPr lang="zh-CN"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本次将通过设置闹钟定时的方式，实现超时检测，服务器的代码</a:t>
            </a:r>
            <a:r>
              <a:rPr lang="zh-CN" altLang="en-US" dirty="0">
                <a:latin typeface="微软雅黑" panose="020B0503020204020204" pitchFamily="34" charset="-122"/>
                <a:ea typeface="微软雅黑" panose="020B0503020204020204" pitchFamily="34" charset="-122"/>
              </a:rPr>
              <a:t>参见教材</a:t>
            </a:r>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10-3</a:t>
            </a:r>
            <a:r>
              <a:rPr lang="zh-CN" altLang="zh-CN" dirty="0">
                <a:latin typeface="微软雅黑" panose="020B0503020204020204" pitchFamily="34" charset="-122"/>
                <a:ea typeface="微软雅黑" panose="020B0503020204020204" pitchFamily="34" charset="-122"/>
              </a:rPr>
              <a:t>，可参考</a:t>
            </a:r>
            <a:r>
              <a:rPr lang="en-US" altLang="zh-CN" dirty="0">
                <a:latin typeface="微软雅黑" panose="020B0503020204020204" pitchFamily="34" charset="-122"/>
                <a:ea typeface="微软雅黑" panose="020B0503020204020204" pitchFamily="34" charset="-122"/>
              </a:rPr>
              <a:t>8.2.3</a:t>
            </a:r>
            <a:r>
              <a:rPr lang="zh-CN" altLang="zh-CN" dirty="0">
                <a:latin typeface="微软雅黑" panose="020B0503020204020204" pitchFamily="34" charset="-122"/>
                <a:ea typeface="微软雅黑" panose="020B0503020204020204" pitchFamily="34" charset="-122"/>
              </a:rPr>
              <a:t>节</a:t>
            </a: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编程示例。</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上述示例程序在接收数据前设置了</a:t>
            </a:r>
            <a:r>
              <a:rPr lang="en-US" altLang="zh-CN" dirty="0">
                <a:latin typeface="微软雅黑" panose="020B0503020204020204" pitchFamily="34" charset="-122"/>
                <a:ea typeface="微软雅黑" panose="020B0503020204020204" pitchFamily="34" charset="-122"/>
              </a:rPr>
              <a:t>5s</a:t>
            </a:r>
            <a:r>
              <a:rPr lang="zh-CN" altLang="zh-CN" dirty="0">
                <a:latin typeface="微软雅黑" panose="020B0503020204020204" pitchFamily="34" charset="-122"/>
                <a:ea typeface="微软雅黑" panose="020B0503020204020204" pitchFamily="34" charset="-122"/>
              </a:rPr>
              <a:t>后触发定时器，当目标时间到时，程序执行信号处理函数，并且从</a:t>
            </a:r>
            <a:r>
              <a:rPr lang="en-US" altLang="zh-CN" dirty="0" err="1">
                <a:latin typeface="微软雅黑" panose="020B0503020204020204" pitchFamily="34" charset="-122"/>
                <a:ea typeface="微软雅黑" panose="020B0503020204020204" pitchFamily="34" charset="-122"/>
              </a:rPr>
              <a:t>recvfrom</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函数返回错误码，错误码为</a:t>
            </a:r>
            <a:r>
              <a:rPr lang="en-US" altLang="zh-CN" dirty="0">
                <a:latin typeface="微软雅黑" panose="020B0503020204020204" pitchFamily="34" charset="-122"/>
                <a:ea typeface="微软雅黑" panose="020B0503020204020204" pitchFamily="34" charset="-122"/>
              </a:rPr>
              <a:t>EINTR</a:t>
            </a:r>
            <a:r>
              <a:rPr lang="zh-CN" altLang="zh-CN" dirty="0">
                <a:latin typeface="微软雅黑" panose="020B0503020204020204" pitchFamily="34" charset="-122"/>
                <a:ea typeface="微软雅黑" panose="020B0503020204020204" pitchFamily="34" charset="-122"/>
              </a:rPr>
              <a:t>。运行结果如下所示。</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10.1.3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定时器超时检测</a:t>
            </a:r>
          </a:p>
        </p:txBody>
      </p:sp>
      <p:sp>
        <p:nvSpPr>
          <p:cNvPr id="2" name="矩形 1">
            <a:extLst>
              <a:ext uri="{FF2B5EF4-FFF2-40B4-BE49-F238E27FC236}">
                <a16:creationId xmlns:a16="http://schemas.microsoft.com/office/drawing/2014/main" id="{31D02843-6102-B64E-9051-A5BF4253C23C}"/>
              </a:ext>
            </a:extLst>
          </p:cNvPr>
          <p:cNvSpPr/>
          <p:nvPr/>
        </p:nvSpPr>
        <p:spPr>
          <a:xfrm>
            <a:off x="1763688" y="5283785"/>
            <a:ext cx="6192688" cy="1169551"/>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:~/1000phone/net/</a:t>
            </a:r>
            <a:r>
              <a:rPr lang="en-US" altLang="zh-CN" sz="1400" kern="100" dirty="0" err="1">
                <a:solidFill>
                  <a:srgbClr val="000000"/>
                </a:solidFill>
                <a:latin typeface="Courier New" panose="02070309020205020404" pitchFamily="49" charset="0"/>
                <a:cs typeface="Times New Roman" panose="02020603050405020304" pitchFamily="18" charset="0"/>
              </a:rPr>
              <a:t>alarm_timeo</a:t>
            </a:r>
            <a:r>
              <a:rPr lang="en-US" altLang="zh-CN" sz="1400" kern="100" dirty="0">
                <a:solidFill>
                  <a:srgbClr val="000000"/>
                </a:solidFill>
                <a:latin typeface="Courier New" panose="02070309020205020404" pitchFamily="49" charset="0"/>
                <a:cs typeface="Times New Roman" panose="02020603050405020304" pitchFamily="18" charset="0"/>
              </a:rPr>
              <a:t>$ ./server 10.0.36.199 7777</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SIGALRM INTERRUPTED</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recvfrom</a:t>
            </a:r>
            <a:r>
              <a:rPr lang="en-US" altLang="zh-CN" sz="1400" kern="100" dirty="0">
                <a:solidFill>
                  <a:srgbClr val="000000"/>
                </a:solidFill>
                <a:latin typeface="Courier New" panose="02070309020205020404" pitchFamily="49" charset="0"/>
                <a:cs typeface="Times New Roman" panose="02020603050405020304" pitchFamily="18" charset="0"/>
              </a:rPr>
              <a:t> error: Interrupted system call</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server.c</a:t>
            </a:r>
            <a:r>
              <a:rPr lang="en-US" altLang="zh-CN" sz="1400" kern="100" dirty="0">
                <a:solidFill>
                  <a:srgbClr val="000000"/>
                </a:solidFill>
                <a:latin typeface="Courier New" panose="02070309020205020404" pitchFamily="49" charset="0"/>
                <a:cs typeface="Times New Roman" panose="02020603050405020304" pitchFamily="18" charset="0"/>
              </a:rPr>
              <a:t>---main---66---</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23134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679055" y="12238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22575" y="1521161"/>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400130" y="3068960"/>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975" y="1712595"/>
            <a:ext cx="59524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10.2  </a:t>
            </a:r>
            <a:r>
              <a:rPr lang="zh-CN" altLang="en-US" sz="2800" b="1" dirty="0"/>
              <a:t>广播</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278765" y="3216300"/>
            <a:ext cx="877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10.2.1</a:t>
            </a:r>
            <a:endParaRPr lang="zh-CN" altLang="en-US" dirty="0"/>
          </a:p>
        </p:txBody>
      </p:sp>
      <p:sp>
        <p:nvSpPr>
          <p:cNvPr id="16" name="TextBox 168">
            <a:hlinkClick r:id="rId3" action="ppaction://hlinksldjump"/>
          </p:cNvPr>
          <p:cNvSpPr txBox="1">
            <a:spLocks noChangeArrowheads="1"/>
          </p:cNvSpPr>
          <p:nvPr/>
        </p:nvSpPr>
        <p:spPr bwMode="auto">
          <a:xfrm>
            <a:off x="3545752" y="3167931"/>
            <a:ext cx="2158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广播概述</a:t>
            </a:r>
          </a:p>
        </p:txBody>
      </p:sp>
      <p:sp>
        <p:nvSpPr>
          <p:cNvPr id="17" name="AutoShape 864"/>
          <p:cNvSpPr>
            <a:spLocks noChangeArrowheads="1"/>
          </p:cNvSpPr>
          <p:nvPr/>
        </p:nvSpPr>
        <p:spPr bwMode="auto">
          <a:xfrm>
            <a:off x="605745" y="2059492"/>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rId4" action="ppaction://hlinksldjump"/>
          </p:cNvPr>
          <p:cNvSpPr/>
          <p:nvPr/>
        </p:nvSpPr>
        <p:spPr bwMode="auto">
          <a:xfrm>
            <a:off x="1078782" y="2091226"/>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5"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rId4" action="ppaction://hlinksldjump"/>
          </p:cNvPr>
          <p:cNvPicPr>
            <a:picLocks noChangeAspect="1"/>
          </p:cNvPicPr>
          <p:nvPr/>
        </p:nvPicPr>
        <p:blipFill>
          <a:blip r:embed="rId6" cstate="print">
            <a:duotone>
              <a:prstClr val="black"/>
              <a:schemeClr val="accent1">
                <a:tint val="45000"/>
                <a:satMod val="400000"/>
              </a:schemeClr>
            </a:duotone>
            <a:extLst>
              <a:ext uri="{BEBA8EAE-BF5A-486C-A8C5-ECC9F3942E4B}">
                <a14:imgProps xmlns:a14="http://schemas.microsoft.com/office/drawing/2010/main">
                  <a14:imgLayer r:embed="rId7">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2007" y="2038262"/>
            <a:ext cx="376076" cy="374830"/>
          </a:xfrm>
          <a:prstGeom prst="rect">
            <a:avLst/>
          </a:prstGeom>
          <a:noFill/>
          <a:ln>
            <a:noFill/>
          </a:ln>
        </p:spPr>
      </p:pic>
      <p:grpSp>
        <p:nvGrpSpPr>
          <p:cNvPr id="20" name="组合 153"/>
          <p:cNvGrpSpPr/>
          <p:nvPr/>
        </p:nvGrpSpPr>
        <p:grpSpPr bwMode="auto">
          <a:xfrm>
            <a:off x="1386913" y="3930182"/>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278765" y="4047050"/>
            <a:ext cx="8985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10.2.2</a:t>
            </a:r>
            <a:endParaRPr lang="zh-CN" altLang="en-US" dirty="0"/>
          </a:p>
        </p:txBody>
      </p:sp>
      <p:sp>
        <p:nvSpPr>
          <p:cNvPr id="31" name="TextBox 168">
            <a:hlinkClick r:id="rId4" action="ppaction://hlinksldjump"/>
          </p:cNvPr>
          <p:cNvSpPr txBox="1">
            <a:spLocks noChangeArrowheads="1"/>
          </p:cNvSpPr>
          <p:nvPr/>
        </p:nvSpPr>
        <p:spPr bwMode="auto">
          <a:xfrm>
            <a:off x="3544559" y="4033406"/>
            <a:ext cx="2050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广播地址</a:t>
            </a:r>
          </a:p>
        </p:txBody>
      </p:sp>
      <p:grpSp>
        <p:nvGrpSpPr>
          <p:cNvPr id="32" name="组合 153">
            <a:extLst>
              <a:ext uri="{FF2B5EF4-FFF2-40B4-BE49-F238E27FC236}">
                <a16:creationId xmlns:a16="http://schemas.microsoft.com/office/drawing/2014/main" id="{76032032-497B-644C-8D46-67297CC32DEB}"/>
              </a:ext>
            </a:extLst>
          </p:cNvPr>
          <p:cNvGrpSpPr/>
          <p:nvPr/>
        </p:nvGrpSpPr>
        <p:grpSpPr bwMode="auto">
          <a:xfrm>
            <a:off x="1392678" y="4723138"/>
            <a:ext cx="6625480" cy="684212"/>
            <a:chOff x="1029300" y="5045322"/>
            <a:chExt cx="6624959" cy="683275"/>
          </a:xfrm>
        </p:grpSpPr>
        <p:grpSp>
          <p:nvGrpSpPr>
            <p:cNvPr id="33" name="组合 219">
              <a:extLst>
                <a:ext uri="{FF2B5EF4-FFF2-40B4-BE49-F238E27FC236}">
                  <a16:creationId xmlns:a16="http://schemas.microsoft.com/office/drawing/2014/main" id="{2C9EE48B-55BD-E940-BC9E-7D84F9ED0191}"/>
                </a:ext>
              </a:extLst>
            </p:cNvPr>
            <p:cNvGrpSpPr/>
            <p:nvPr/>
          </p:nvGrpSpPr>
          <p:grpSpPr bwMode="auto">
            <a:xfrm>
              <a:off x="2521433" y="5045323"/>
              <a:ext cx="5132826" cy="683274"/>
              <a:chOff x="2521433" y="4924675"/>
              <a:chExt cx="5132826" cy="806497"/>
            </a:xfrm>
          </p:grpSpPr>
          <p:sp>
            <p:nvSpPr>
              <p:cNvPr id="38" name="AutoShape 218">
                <a:extLst>
                  <a:ext uri="{FF2B5EF4-FFF2-40B4-BE49-F238E27FC236}">
                    <a16:creationId xmlns:a16="http://schemas.microsoft.com/office/drawing/2014/main" id="{A4615C53-2774-284F-B635-DAF11D9FF62D}"/>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5">
                <a:extLst>
                  <a:ext uri="{FF2B5EF4-FFF2-40B4-BE49-F238E27FC236}">
                    <a16:creationId xmlns:a16="http://schemas.microsoft.com/office/drawing/2014/main" id="{F87D38F6-73EE-324F-9DE9-37E871321C8A}"/>
                  </a:ext>
                </a:extLst>
              </p:cNvPr>
              <p:cNvGrpSpPr/>
              <p:nvPr/>
            </p:nvGrpSpPr>
            <p:grpSpPr bwMode="auto">
              <a:xfrm>
                <a:off x="2521433" y="4924675"/>
                <a:ext cx="5043090" cy="664285"/>
                <a:chOff x="2521433" y="4868192"/>
                <a:chExt cx="5043090" cy="720768"/>
              </a:xfrm>
            </p:grpSpPr>
            <p:sp>
              <p:nvSpPr>
                <p:cNvPr id="40" name="AutoShape 181">
                  <a:extLst>
                    <a:ext uri="{FF2B5EF4-FFF2-40B4-BE49-F238E27FC236}">
                      <a16:creationId xmlns:a16="http://schemas.microsoft.com/office/drawing/2014/main" id="{C4C5FFAE-A633-954F-896B-7A7B355DAE89}"/>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1" name="AutoShape 202">
                  <a:extLst>
                    <a:ext uri="{FF2B5EF4-FFF2-40B4-BE49-F238E27FC236}">
                      <a16:creationId xmlns:a16="http://schemas.microsoft.com/office/drawing/2014/main" id="{DFD5BF03-EFCB-F945-8B73-EA4F9FAB4BFE}"/>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4" name="Line 188">
              <a:extLst>
                <a:ext uri="{FF2B5EF4-FFF2-40B4-BE49-F238E27FC236}">
                  <a16:creationId xmlns:a16="http://schemas.microsoft.com/office/drawing/2014/main" id="{67AFB049-20E5-9649-A821-1998EF21CC27}"/>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1">
              <a:extLst>
                <a:ext uri="{FF2B5EF4-FFF2-40B4-BE49-F238E27FC236}">
                  <a16:creationId xmlns:a16="http://schemas.microsoft.com/office/drawing/2014/main" id="{3C5BED24-A30F-C343-8881-F9E599B63BAA}"/>
                </a:ext>
              </a:extLst>
            </p:cNvPr>
            <p:cNvGrpSpPr/>
            <p:nvPr/>
          </p:nvGrpSpPr>
          <p:grpSpPr bwMode="auto">
            <a:xfrm>
              <a:off x="1029300" y="5045322"/>
              <a:ext cx="635025" cy="637257"/>
              <a:chOff x="1098627" y="4776118"/>
              <a:chExt cx="903287" cy="906462"/>
            </a:xfrm>
          </p:grpSpPr>
          <p:sp>
            <p:nvSpPr>
              <p:cNvPr id="36" name="Oval 148">
                <a:extLst>
                  <a:ext uri="{FF2B5EF4-FFF2-40B4-BE49-F238E27FC236}">
                    <a16:creationId xmlns:a16="http://schemas.microsoft.com/office/drawing/2014/main" id="{9FA5B6B2-8EED-F041-8DDC-46B8D4CBCD74}"/>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37" name="Oval 151">
                <a:extLst>
                  <a:ext uri="{FF2B5EF4-FFF2-40B4-BE49-F238E27FC236}">
                    <a16:creationId xmlns:a16="http://schemas.microsoft.com/office/drawing/2014/main" id="{BACD056A-524D-314E-B85D-7337878AB2C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a:extLst>
              <a:ext uri="{FF2B5EF4-FFF2-40B4-BE49-F238E27FC236}">
                <a16:creationId xmlns:a16="http://schemas.microsoft.com/office/drawing/2014/main" id="{AF3324C9-3EF2-2243-AF63-9D6AC53FC08A}"/>
              </a:ext>
            </a:extLst>
          </p:cNvPr>
          <p:cNvSpPr txBox="1">
            <a:spLocks noChangeArrowheads="1"/>
          </p:cNvSpPr>
          <p:nvPr/>
        </p:nvSpPr>
        <p:spPr bwMode="auto">
          <a:xfrm>
            <a:off x="1312452" y="4875114"/>
            <a:ext cx="10542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10.2.3</a:t>
            </a:r>
            <a:endParaRPr lang="zh-CN" altLang="en-US" dirty="0"/>
          </a:p>
        </p:txBody>
      </p:sp>
      <p:sp>
        <p:nvSpPr>
          <p:cNvPr id="43" name="TextBox 168">
            <a:hlinkClick r:id="rId3" action="ppaction://hlinksldjump"/>
            <a:extLst>
              <a:ext uri="{FF2B5EF4-FFF2-40B4-BE49-F238E27FC236}">
                <a16:creationId xmlns:a16="http://schemas.microsoft.com/office/drawing/2014/main" id="{A6138EC1-0735-BB4F-939A-711AB71F6886}"/>
              </a:ext>
            </a:extLst>
          </p:cNvPr>
          <p:cNvSpPr txBox="1">
            <a:spLocks noChangeArrowheads="1"/>
          </p:cNvSpPr>
          <p:nvPr/>
        </p:nvSpPr>
        <p:spPr bwMode="auto">
          <a:xfrm>
            <a:off x="3538300" y="4822109"/>
            <a:ext cx="2158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广播的发送与接收</a:t>
            </a:r>
          </a:p>
        </p:txBody>
      </p:sp>
    </p:spTree>
    <p:extLst>
      <p:ext uri="{BB962C8B-B14F-4D97-AF65-F5344CB8AC3E}">
        <p14:creationId xmlns:p14="http://schemas.microsoft.com/office/powerpoint/2010/main" val="3387285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广播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10.2.1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广播概述</a:t>
            </a:r>
          </a:p>
        </p:txBody>
      </p:sp>
      <p:sp>
        <p:nvSpPr>
          <p:cNvPr id="6" name="矩形 5"/>
          <p:cNvSpPr/>
          <p:nvPr/>
        </p:nvSpPr>
        <p:spPr>
          <a:xfrm>
            <a:off x="0" y="1873250"/>
            <a:ext cx="9150350" cy="432663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网络信息传输主要有</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种方式：单播、任播、组播、广播。在之前章节的介绍中，采用的都是单播（唯一的发送方和接收方）的方式。但实际</a:t>
            </a:r>
            <a:r>
              <a:rPr lang="zh-CN" altLang="en-US" dirty="0">
                <a:latin typeface="微软雅黑" panose="020B0503020204020204" pitchFamily="34" charset="-122"/>
                <a:ea typeface="微软雅黑" panose="020B0503020204020204" pitchFamily="34" charset="-122"/>
              </a:rPr>
              <a:t>上</a:t>
            </a:r>
            <a:r>
              <a:rPr lang="zh-CN" altLang="zh-CN" dirty="0">
                <a:latin typeface="微软雅黑" panose="020B0503020204020204" pitchFamily="34" charset="-122"/>
                <a:ea typeface="微软雅黑" panose="020B0503020204020204" pitchFamily="34" charset="-122"/>
              </a:rPr>
              <a:t>很多时候，需要把数据同时发送给局域网中的所有主机。广播（与组播）可以为应用程序提供两种服务，包括数据分组发送至多个目的地，以及通过客户端请求发现服务器。</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发送到多个目的地，指的是应用程序将信息发送至多个收件方。例如，邮件或新闻分发给多个收件方。如果没有广播（或组播）这些类型的服务</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服务器</a:t>
            </a:r>
            <a:r>
              <a:rPr lang="zh-CN" altLang="en-US" dirty="0">
                <a:latin typeface="微软雅黑" panose="020B0503020204020204" pitchFamily="34" charset="-122"/>
                <a:ea typeface="微软雅黑" panose="020B0503020204020204" pitchFamily="34" charset="-122"/>
              </a:rPr>
              <a:t>则</a:t>
            </a:r>
            <a:r>
              <a:rPr lang="zh-CN" altLang="zh-CN" dirty="0">
                <a:latin typeface="微软雅黑" panose="020B0503020204020204" pitchFamily="34" charset="-122"/>
                <a:ea typeface="微软雅黑" panose="020B0503020204020204" pitchFamily="34" charset="-122"/>
              </a:rPr>
              <a:t>需要向每一个客户单独发送数据，效率非常低。</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通过客户端请求发现服务器，即通过广播（或组播）应用程序可以向服务器发送一个请求，而不用知道任何特定服务器的</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地址。这种功能在网络配置过程中非常有用。例如，嵌入式系统通过</a:t>
            </a:r>
            <a:r>
              <a:rPr lang="en-US" altLang="zh-CN" dirty="0">
                <a:latin typeface="微软雅黑" panose="020B0503020204020204" pitchFamily="34" charset="-122"/>
                <a:ea typeface="微软雅黑" panose="020B0503020204020204" pitchFamily="34" charset="-122"/>
              </a:rPr>
              <a:t>DHCP</a:t>
            </a:r>
            <a:r>
              <a:rPr lang="zh-CN" altLang="zh-CN" dirty="0">
                <a:latin typeface="微软雅黑" panose="020B0503020204020204" pitchFamily="34" charset="-122"/>
                <a:ea typeface="微软雅黑" panose="020B0503020204020204" pitchFamily="34" charset="-122"/>
              </a:rPr>
              <a:t>获取其</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广播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10.2.1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广播概述</a:t>
            </a:r>
          </a:p>
        </p:txBody>
      </p:sp>
      <p:sp>
        <p:nvSpPr>
          <p:cNvPr id="6" name="矩形 5"/>
          <p:cNvSpPr/>
          <p:nvPr/>
        </p:nvSpPr>
        <p:spPr>
          <a:xfrm>
            <a:off x="0" y="1873250"/>
            <a:ext cx="915035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本节将介绍的广播指的是将报文发送到网络中的所有可能的接收者。从原理上这很容易实现：路由器简单地将它接收到的任何广播报文转发到除该报文到达的接口以外的每个接口。</a:t>
            </a:r>
          </a:p>
        </p:txBody>
      </p:sp>
    </p:spTree>
    <p:extLst>
      <p:ext uri="{BB962C8B-B14F-4D97-AF65-F5344CB8AC3E}">
        <p14:creationId xmlns:p14="http://schemas.microsoft.com/office/powerpoint/2010/main" val="175652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广播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10.2.2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广播地址</a:t>
            </a:r>
          </a:p>
        </p:txBody>
      </p:sp>
      <p:sp>
        <p:nvSpPr>
          <p:cNvPr id="6" name="矩形 5"/>
          <p:cNvSpPr/>
          <p:nvPr/>
        </p:nvSpPr>
        <p:spPr>
          <a:xfrm>
            <a:off x="0" y="1873250"/>
            <a:ext cx="9150350" cy="260199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地址用来标识网络中的一台主机。</a:t>
            </a:r>
            <a:r>
              <a:rPr lang="en-US" altLang="zh-CN" dirty="0">
                <a:latin typeface="微软雅黑" panose="020B0503020204020204" pitchFamily="34" charset="-122"/>
                <a:ea typeface="微软雅黑" panose="020B0503020204020204" pitchFamily="34" charset="-122"/>
              </a:rPr>
              <a:t>IPv4</a:t>
            </a:r>
            <a:r>
              <a:rPr lang="zh-CN" altLang="zh-CN" dirty="0">
                <a:latin typeface="微软雅黑" panose="020B0503020204020204" pitchFamily="34" charset="-122"/>
                <a:ea typeface="微软雅黑" panose="020B0503020204020204" pitchFamily="34" charset="-122"/>
              </a:rPr>
              <a:t>协议用一个</a:t>
            </a:r>
            <a:r>
              <a:rPr lang="en-US" altLang="zh-CN" dirty="0">
                <a:latin typeface="微软雅黑" panose="020B0503020204020204" pitchFamily="34" charset="-122"/>
                <a:ea typeface="微软雅黑" panose="020B0503020204020204" pitchFamily="34" charset="-122"/>
              </a:rPr>
              <a:t>32</a:t>
            </a:r>
            <a:r>
              <a:rPr lang="zh-CN" altLang="zh-CN" dirty="0">
                <a:latin typeface="微软雅黑" panose="020B0503020204020204" pitchFamily="34" charset="-122"/>
                <a:ea typeface="微软雅黑" panose="020B0503020204020204" pitchFamily="34" charset="-122"/>
              </a:rPr>
              <a:t>位的无符号数表示网络地址，包括网络号和主机号。子网掩码表示</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地址中的网络号占几字节。对</a:t>
            </a:r>
            <a:r>
              <a:rPr lang="zh-CN" altLang="en-US" dirty="0">
                <a:latin typeface="微软雅黑" panose="020B0503020204020204" pitchFamily="34" charset="-122"/>
                <a:ea typeface="微软雅黑" panose="020B0503020204020204" pitchFamily="34" charset="-122"/>
              </a:rPr>
              <a:t>于</a:t>
            </a:r>
            <a:r>
              <a:rPr lang="zh-CN" altLang="zh-CN" dirty="0">
                <a:latin typeface="微软雅黑" panose="020B0503020204020204" pitchFamily="34" charset="-122"/>
                <a:ea typeface="微软雅黑" panose="020B0503020204020204" pitchFamily="34" charset="-122"/>
              </a:rPr>
              <a:t>一个</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类地址而言，子网掩码为</a:t>
            </a:r>
            <a:r>
              <a:rPr lang="en-US" altLang="zh-CN" dirty="0">
                <a:latin typeface="微软雅黑" panose="020B0503020204020204" pitchFamily="34" charset="-122"/>
                <a:ea typeface="微软雅黑" panose="020B0503020204020204" pitchFamily="34" charset="-122"/>
              </a:rPr>
              <a:t>255.255.255.0</a:t>
            </a:r>
            <a:r>
              <a:rPr lang="zh-CN" altLang="zh-CN" dirty="0">
                <a:latin typeface="微软雅黑" panose="020B0503020204020204" pitchFamily="34" charset="-122"/>
                <a:ea typeface="微软雅黑" panose="020B0503020204020204" pitchFamily="34" charset="-122"/>
              </a:rPr>
              <a:t>。</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每个网段都有其对应的广播地址。以</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类网段</a:t>
            </a:r>
            <a:r>
              <a:rPr lang="en-US" altLang="zh-CN" dirty="0">
                <a:latin typeface="微软雅黑" panose="020B0503020204020204" pitchFamily="34" charset="-122"/>
                <a:ea typeface="微软雅黑" panose="020B0503020204020204" pitchFamily="34" charset="-122"/>
              </a:rPr>
              <a:t>192.168.1.x</a:t>
            </a:r>
            <a:r>
              <a:rPr lang="zh-CN" altLang="zh-CN" dirty="0">
                <a:latin typeface="微软雅黑" panose="020B0503020204020204" pitchFamily="34" charset="-122"/>
                <a:ea typeface="微软雅黑" panose="020B0503020204020204" pitchFamily="34" charset="-122"/>
              </a:rPr>
              <a:t>为例，其中最小的地址</a:t>
            </a:r>
            <a:r>
              <a:rPr lang="en-US" altLang="zh-CN" dirty="0">
                <a:latin typeface="微软雅黑" panose="020B0503020204020204" pitchFamily="34" charset="-122"/>
                <a:ea typeface="微软雅黑" panose="020B0503020204020204" pitchFamily="34" charset="-122"/>
              </a:rPr>
              <a:t>192.168.1.0</a:t>
            </a:r>
            <a:r>
              <a:rPr lang="zh-CN" altLang="zh-CN" dirty="0">
                <a:latin typeface="微软雅黑" panose="020B0503020204020204" pitchFamily="34" charset="-122"/>
                <a:ea typeface="微软雅黑" panose="020B0503020204020204" pitchFamily="34" charset="-122"/>
              </a:rPr>
              <a:t>代表该网段，而最大的地址</a:t>
            </a:r>
            <a:r>
              <a:rPr lang="en-US" altLang="zh-CN" dirty="0">
                <a:latin typeface="微软雅黑" panose="020B0503020204020204" pitchFamily="34" charset="-122"/>
                <a:ea typeface="微软雅黑" panose="020B0503020204020204" pitchFamily="34" charset="-122"/>
              </a:rPr>
              <a:t>192.168.1.255</a:t>
            </a:r>
            <a:r>
              <a:rPr lang="zh-CN" altLang="zh-CN" dirty="0">
                <a:latin typeface="微软雅黑" panose="020B0503020204020204" pitchFamily="34" charset="-122"/>
                <a:ea typeface="微软雅黑" panose="020B0503020204020204" pitchFamily="34" charset="-122"/>
              </a:rPr>
              <a:t>则是该网段中的广播地址。当向这个地址发送数据包时，该网段中所有的主机都会接收并处理。 </a:t>
            </a:r>
          </a:p>
        </p:txBody>
      </p:sp>
    </p:spTree>
    <p:extLst>
      <p:ext uri="{BB962C8B-B14F-4D97-AF65-F5344CB8AC3E}">
        <p14:creationId xmlns:p14="http://schemas.microsoft.com/office/powerpoint/2010/main" val="84786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广播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10.2.3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广播的发送与接收</a:t>
            </a:r>
          </a:p>
        </p:txBody>
      </p:sp>
      <p:sp>
        <p:nvSpPr>
          <p:cNvPr id="6" name="矩形 5"/>
          <p:cNvSpPr/>
          <p:nvPr/>
        </p:nvSpPr>
        <p:spPr>
          <a:xfrm>
            <a:off x="0" y="1873250"/>
            <a:ext cx="9150350" cy="327397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广播的发送与接收通过</a:t>
            </a: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编程来实现的。广播包发送的流程如下：</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）创建</a:t>
            </a: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套接字。</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）指定目标地址和端口（填充广播信息结构体）。</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）设置套接字选项允许发送广播包。</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）发送广播消息。</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发送广播包的示例代码</a:t>
            </a:r>
            <a:r>
              <a:rPr lang="zh-CN" altLang="en-US" dirty="0">
                <a:latin typeface="微软雅黑" panose="020B0503020204020204" pitchFamily="34" charset="-122"/>
                <a:ea typeface="微软雅黑" panose="020B0503020204020204" pitchFamily="34" charset="-122"/>
              </a:rPr>
              <a:t>参见教材</a:t>
            </a:r>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10-4</a:t>
            </a:r>
            <a:r>
              <a:rPr lang="zh-CN" altLang="zh-CN" dirty="0">
                <a:latin typeface="微软雅黑" panose="020B0503020204020204" pitchFamily="34" charset="-122"/>
                <a:ea typeface="微软雅黑" panose="020B0503020204020204" pitchFamily="34" charset="-122"/>
              </a:rPr>
              <a:t>，需要通过</a:t>
            </a:r>
            <a:r>
              <a:rPr lang="en-US" altLang="zh-CN" dirty="0" err="1">
                <a:latin typeface="微软雅黑" panose="020B0503020204020204" pitchFamily="34" charset="-122"/>
                <a:ea typeface="微软雅黑" panose="020B0503020204020204" pitchFamily="34" charset="-122"/>
              </a:rPr>
              <a:t>setsockopt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设置网络属性，允许进行广播。</a:t>
            </a:r>
          </a:p>
        </p:txBody>
      </p:sp>
    </p:spTree>
    <p:extLst>
      <p:ext uri="{BB962C8B-B14F-4D97-AF65-F5344CB8AC3E}">
        <p14:creationId xmlns:p14="http://schemas.microsoft.com/office/powerpoint/2010/main" val="305983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广播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10.2.3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广播的发送与接收</a:t>
            </a:r>
          </a:p>
        </p:txBody>
      </p:sp>
      <p:sp>
        <p:nvSpPr>
          <p:cNvPr id="6" name="矩形 5"/>
          <p:cNvSpPr/>
          <p:nvPr/>
        </p:nvSpPr>
        <p:spPr>
          <a:xfrm>
            <a:off x="0" y="1873250"/>
            <a:ext cx="9150350" cy="285700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广播包接收的流程如下。</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）创建</a:t>
            </a: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套接字。</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）填充广播信息结构体（指定地址和端口）。</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）绑定信息信息结构体。</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）接收广播信息。</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接收广播包的示例代码</a:t>
            </a:r>
            <a:r>
              <a:rPr lang="zh-CN" altLang="en-US" dirty="0">
                <a:latin typeface="微软雅黑" panose="020B0503020204020204" pitchFamily="34" charset="-122"/>
                <a:ea typeface="微软雅黑" panose="020B0503020204020204" pitchFamily="34" charset="-122"/>
              </a:rPr>
              <a:t>参见教材</a:t>
            </a:r>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10-5</a:t>
            </a:r>
            <a:r>
              <a:rPr lang="zh-CN" altLang="zh-CN"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18058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bwMode="auto">
          <a:xfrm>
            <a:off x="2722563" y="1909501"/>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p:cNvSpPr>
            <a:spLocks noChangeArrowheads="1"/>
          </p:cNvSpPr>
          <p:nvPr/>
        </p:nvSpPr>
        <p:spPr bwMode="auto">
          <a:xfrm>
            <a:off x="2713837" y="1582631"/>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网络超时检测</a:t>
            </a:r>
          </a:p>
        </p:txBody>
      </p:sp>
      <p:grpSp>
        <p:nvGrpSpPr>
          <p:cNvPr id="4" name="组合 195"/>
          <p:cNvGrpSpPr/>
          <p:nvPr/>
        </p:nvGrpSpPr>
        <p:grpSpPr bwMode="auto">
          <a:xfrm>
            <a:off x="1487298" y="2610152"/>
            <a:ext cx="4141720" cy="584665"/>
            <a:chOff x="1707622" y="1197695"/>
            <a:chExt cx="4045478" cy="656772"/>
          </a:xfrm>
        </p:grpSpPr>
        <p:sp>
          <p:nvSpPr>
            <p:cNvPr id="5"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 name="直接连接符 5"/>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 name="矩形 35"/>
            <p:cNvSpPr>
              <a:spLocks noChangeArrowheads="1"/>
            </p:cNvSpPr>
            <p:nvPr/>
          </p:nvSpPr>
          <p:spPr bwMode="auto">
            <a:xfrm>
              <a:off x="2752767" y="1197695"/>
              <a:ext cx="631312"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广播</a:t>
              </a:r>
            </a:p>
          </p:txBody>
        </p:sp>
      </p:grpSp>
      <p:grpSp>
        <p:nvGrpSpPr>
          <p:cNvPr id="17" name="组合 29"/>
          <p:cNvGrpSpPr/>
          <p:nvPr/>
        </p:nvGrpSpPr>
        <p:grpSpPr bwMode="auto">
          <a:xfrm rot="-12767">
            <a:off x="1280359" y="2544166"/>
            <a:ext cx="1263186" cy="547688"/>
            <a:chOff x="1931297" y="1314359"/>
            <a:chExt cx="1319272" cy="1728192"/>
          </a:xfrm>
        </p:grpSpPr>
        <p:grpSp>
          <p:nvGrpSpPr>
            <p:cNvPr id="18" name="组合 31"/>
            <p:cNvGrpSpPr/>
            <p:nvPr/>
          </p:nvGrpSpPr>
          <p:grpSpPr bwMode="auto">
            <a:xfrm>
              <a:off x="1954425" y="1314359"/>
              <a:ext cx="1296144" cy="1728192"/>
              <a:chOff x="1925509" y="1314359"/>
              <a:chExt cx="1296144" cy="1728192"/>
            </a:xfrm>
          </p:grpSpPr>
          <p:sp>
            <p:nvSpPr>
              <p:cNvPr id="20"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10.2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1"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9"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2" name="组合 29"/>
          <p:cNvGrpSpPr/>
          <p:nvPr/>
        </p:nvGrpSpPr>
        <p:grpSpPr bwMode="auto">
          <a:xfrm rot="-12767">
            <a:off x="1251280" y="1559216"/>
            <a:ext cx="1305934" cy="547688"/>
            <a:chOff x="1931297" y="1314359"/>
            <a:chExt cx="1319272" cy="1728192"/>
          </a:xfrm>
        </p:grpSpPr>
        <p:grpSp>
          <p:nvGrpSpPr>
            <p:cNvPr id="33" name="组合 31"/>
            <p:cNvGrpSpPr/>
            <p:nvPr/>
          </p:nvGrpSpPr>
          <p:grpSpPr bwMode="auto">
            <a:xfrm>
              <a:off x="1954425" y="1314359"/>
              <a:ext cx="1296144" cy="1728192"/>
              <a:chOff x="1925509" y="1314359"/>
              <a:chExt cx="1296144" cy="1728192"/>
            </a:xfrm>
          </p:grpSpPr>
          <p:sp>
            <p:nvSpPr>
              <p:cNvPr id="35"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10.1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6"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4"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55" name="TextBox 126"/>
          <p:cNvSpPr txBox="1">
            <a:spLocks noChangeArrowheads="1"/>
          </p:cNvSpPr>
          <p:nvPr/>
        </p:nvSpPr>
        <p:spPr bwMode="auto">
          <a:xfrm>
            <a:off x="2670691" y="2909320"/>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 action="ppaction://noaction"/>
              </a:rPr>
              <a:t>☞</a:t>
            </a:r>
            <a:r>
              <a:rPr lang="zh-CN" altLang="en-US" sz="1400" u="sng" dirty="0">
                <a:solidFill>
                  <a:srgbClr val="D9D9D9"/>
                </a:solidFill>
                <a:latin typeface="微软雅黑" panose="020B0503020204020204" pitchFamily="34" charset="-122"/>
                <a:ea typeface="微软雅黑" panose="020B0503020204020204" pitchFamily="34" charset="-122"/>
                <a:hlinkClick r:id="" action="ppaction://noaction"/>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
        <p:nvSpPr>
          <p:cNvPr id="46" name="TextBox 126"/>
          <p:cNvSpPr txBox="1">
            <a:spLocks noChangeArrowheads="1"/>
          </p:cNvSpPr>
          <p:nvPr/>
        </p:nvSpPr>
        <p:spPr bwMode="auto">
          <a:xfrm>
            <a:off x="2543507" y="1928059"/>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 action="ppaction://noaction"/>
              </a:rPr>
              <a:t>☞</a:t>
            </a:r>
            <a:r>
              <a:rPr lang="zh-CN" altLang="en-US" sz="1400" u="sng" dirty="0">
                <a:solidFill>
                  <a:srgbClr val="D9D9D9"/>
                </a:solidFill>
                <a:latin typeface="微软雅黑" panose="020B0503020204020204" pitchFamily="34" charset="-122"/>
                <a:ea typeface="微软雅黑" panose="020B0503020204020204" pitchFamily="34" charset="-122"/>
                <a:hlinkClick r:id="" action="ppaction://noaction"/>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cxnSp>
        <p:nvCxnSpPr>
          <p:cNvPr id="22" name="直接连接符 1">
            <a:extLst>
              <a:ext uri="{FF2B5EF4-FFF2-40B4-BE49-F238E27FC236}">
                <a16:creationId xmlns:a16="http://schemas.microsoft.com/office/drawing/2014/main" id="{69430050-A861-6E46-97A0-2BBE972C6DB0}"/>
              </a:ext>
            </a:extLst>
          </p:cNvPr>
          <p:cNvCxnSpPr/>
          <p:nvPr/>
        </p:nvCxnSpPr>
        <p:spPr bwMode="auto">
          <a:xfrm>
            <a:off x="2722563" y="3876804"/>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3" name="矩形 35">
            <a:extLst>
              <a:ext uri="{FF2B5EF4-FFF2-40B4-BE49-F238E27FC236}">
                <a16:creationId xmlns:a16="http://schemas.microsoft.com/office/drawing/2014/main" id="{FE0880D2-7AC1-B642-9F6E-EFF5EB16FAC6}"/>
              </a:ext>
            </a:extLst>
          </p:cNvPr>
          <p:cNvSpPr>
            <a:spLocks noChangeArrowheads="1"/>
          </p:cNvSpPr>
          <p:nvPr/>
        </p:nvSpPr>
        <p:spPr bwMode="auto">
          <a:xfrm>
            <a:off x="2713837" y="3549934"/>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组播</a:t>
            </a:r>
          </a:p>
        </p:txBody>
      </p:sp>
      <p:grpSp>
        <p:nvGrpSpPr>
          <p:cNvPr id="38" name="组合 29">
            <a:extLst>
              <a:ext uri="{FF2B5EF4-FFF2-40B4-BE49-F238E27FC236}">
                <a16:creationId xmlns:a16="http://schemas.microsoft.com/office/drawing/2014/main" id="{FDA578FD-AC83-9945-B919-9D6D2E098E06}"/>
              </a:ext>
            </a:extLst>
          </p:cNvPr>
          <p:cNvGrpSpPr/>
          <p:nvPr/>
        </p:nvGrpSpPr>
        <p:grpSpPr bwMode="auto">
          <a:xfrm rot="-12767">
            <a:off x="1305653" y="3591038"/>
            <a:ext cx="1251768" cy="547688"/>
            <a:chOff x="1931297" y="1314359"/>
            <a:chExt cx="1319272" cy="1728192"/>
          </a:xfrm>
        </p:grpSpPr>
        <p:grpSp>
          <p:nvGrpSpPr>
            <p:cNvPr id="39" name="组合 31">
              <a:extLst>
                <a:ext uri="{FF2B5EF4-FFF2-40B4-BE49-F238E27FC236}">
                  <a16:creationId xmlns:a16="http://schemas.microsoft.com/office/drawing/2014/main" id="{13A6ADA7-0F1D-E34E-A936-7BB64C164128}"/>
                </a:ext>
              </a:extLst>
            </p:cNvPr>
            <p:cNvGrpSpPr/>
            <p:nvPr/>
          </p:nvGrpSpPr>
          <p:grpSpPr bwMode="auto">
            <a:xfrm>
              <a:off x="1954425" y="1314359"/>
              <a:ext cx="1296144" cy="1728192"/>
              <a:chOff x="1925509" y="1314359"/>
              <a:chExt cx="1296144" cy="1728192"/>
            </a:xfrm>
          </p:grpSpPr>
          <p:sp>
            <p:nvSpPr>
              <p:cNvPr id="41" name="圆角矩形 24">
                <a:extLst>
                  <a:ext uri="{FF2B5EF4-FFF2-40B4-BE49-F238E27FC236}">
                    <a16:creationId xmlns:a16="http://schemas.microsoft.com/office/drawing/2014/main" id="{1E54C134-CF52-A44A-B4BD-BD7B854996DA}"/>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10.3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2" name="圆角矩形 25">
                <a:extLst>
                  <a:ext uri="{FF2B5EF4-FFF2-40B4-BE49-F238E27FC236}">
                    <a16:creationId xmlns:a16="http://schemas.microsoft.com/office/drawing/2014/main" id="{3C488B30-E779-2449-A9AE-EF5B9A5C37C1}"/>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0" name="圆角矩形 5">
              <a:extLst>
                <a:ext uri="{FF2B5EF4-FFF2-40B4-BE49-F238E27FC236}">
                  <a16:creationId xmlns:a16="http://schemas.microsoft.com/office/drawing/2014/main" id="{045C5130-907A-724E-8836-E8A22DFFEFE5}"/>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44" name="TextBox 126">
            <a:extLst>
              <a:ext uri="{FF2B5EF4-FFF2-40B4-BE49-F238E27FC236}">
                <a16:creationId xmlns:a16="http://schemas.microsoft.com/office/drawing/2014/main" id="{157E5BE2-0081-3F48-AA65-E061B84DF98A}"/>
              </a:ext>
            </a:extLst>
          </p:cNvPr>
          <p:cNvSpPr txBox="1">
            <a:spLocks noChangeArrowheads="1"/>
          </p:cNvSpPr>
          <p:nvPr/>
        </p:nvSpPr>
        <p:spPr bwMode="auto">
          <a:xfrm>
            <a:off x="2612348" y="3895362"/>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 action="ppaction://noaction"/>
              </a:rPr>
              <a:t>☞</a:t>
            </a:r>
            <a:r>
              <a:rPr lang="zh-CN" altLang="en-US" sz="1400" u="sng" dirty="0">
                <a:solidFill>
                  <a:srgbClr val="D9D9D9"/>
                </a:solidFill>
                <a:latin typeface="微软雅黑" panose="020B0503020204020204" pitchFamily="34" charset="-122"/>
                <a:ea typeface="微软雅黑" panose="020B0503020204020204" pitchFamily="34" charset="-122"/>
                <a:hlinkClick r:id="" action="ppaction://noaction"/>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46"/>
                                        </p:tgtEl>
                                        <p:attrNameLst>
                                          <p:attrName>style.visibility</p:attrName>
                                        </p:attrNameLst>
                                      </p:cBhvr>
                                      <p:to>
                                        <p:strVal val="visible"/>
                                      </p:to>
                                    </p:set>
                                    <p:animEffect transition="in" filter="randombar(horizontal)">
                                      <p:cBhvr>
                                        <p:cTn id="16" dur="500"/>
                                        <p:tgtEl>
                                          <p:spTgt spid="46"/>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par>
                                <p:cTn id="21" presetID="14" presetClass="entr" presetSubtype="1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randombar(horizontal)">
                                      <p:cBhvr>
                                        <p:cTn id="26" dur="500"/>
                                        <p:tgtEl>
                                          <p:spTgt spid="55"/>
                                        </p:tgtEl>
                                      </p:cBhvr>
                                    </p:animEffect>
                                  </p:childTnLst>
                                </p:cTn>
                              </p:par>
                            </p:childTnLst>
                          </p:cTn>
                        </p:par>
                        <p:par>
                          <p:cTn id="27" fill="hold">
                            <p:stCondLst>
                              <p:cond delay="1500"/>
                            </p:stCondLst>
                            <p:childTnLst>
                              <p:par>
                                <p:cTn id="28" presetID="14" presetClass="entr" presetSubtype="10" fill="hold" nodeType="afterEffect">
                                  <p:stCondLst>
                                    <p:cond delay="500"/>
                                  </p:stCondLst>
                                  <p:childTnLst>
                                    <p:set>
                                      <p:cBhvr>
                                        <p:cTn id="29" dur="1" fill="hold">
                                          <p:stCondLst>
                                            <p:cond delay="0"/>
                                          </p:stCondLst>
                                        </p:cTn>
                                        <p:tgtEl>
                                          <p:spTgt spid="38"/>
                                        </p:tgtEl>
                                        <p:attrNameLst>
                                          <p:attrName>style.visibility</p:attrName>
                                        </p:attrNameLst>
                                      </p:cBhvr>
                                      <p:to>
                                        <p:strVal val="visible"/>
                                      </p:to>
                                    </p:set>
                                    <p:animEffect transition="in" filter="randombar(horizontal)">
                                      <p:cBhvr>
                                        <p:cTn id="30" dur="500"/>
                                        <p:tgtEl>
                                          <p:spTgt spid="38"/>
                                        </p:tgtEl>
                                      </p:cBhvr>
                                    </p:animEffect>
                                  </p:childTnLst>
                                </p:cTn>
                              </p:par>
                              <p:par>
                                <p:cTn id="31" presetID="14" presetClass="entr" presetSubtype="10" fill="hold" nodeType="withEffect">
                                  <p:stCondLst>
                                    <p:cond delay="500"/>
                                  </p:stCondLst>
                                  <p:childTnLst>
                                    <p:set>
                                      <p:cBhvr>
                                        <p:cTn id="32" dur="1" fill="hold">
                                          <p:stCondLst>
                                            <p:cond delay="0"/>
                                          </p:stCondLst>
                                        </p:cTn>
                                        <p:tgtEl>
                                          <p:spTgt spid="22"/>
                                        </p:tgtEl>
                                        <p:attrNameLst>
                                          <p:attrName>style.visibility</p:attrName>
                                        </p:attrNameLst>
                                      </p:cBhvr>
                                      <p:to>
                                        <p:strVal val="visible"/>
                                      </p:to>
                                    </p:set>
                                    <p:animEffect transition="in" filter="randombar(horizontal)">
                                      <p:cBhvr>
                                        <p:cTn id="33" dur="500"/>
                                        <p:tgtEl>
                                          <p:spTgt spid="22"/>
                                        </p:tgtEl>
                                      </p:cBhvr>
                                    </p:animEffect>
                                  </p:childTnLst>
                                </p:cTn>
                              </p:par>
                              <p:par>
                                <p:cTn id="34" presetID="14" presetClass="entr" presetSubtype="10" fill="hold" grpId="0" nodeType="withEffect">
                                  <p:stCondLst>
                                    <p:cond delay="500"/>
                                  </p:stCondLst>
                                  <p:childTnLst>
                                    <p:set>
                                      <p:cBhvr>
                                        <p:cTn id="35" dur="1" fill="hold">
                                          <p:stCondLst>
                                            <p:cond delay="0"/>
                                          </p:stCondLst>
                                        </p:cTn>
                                        <p:tgtEl>
                                          <p:spTgt spid="23"/>
                                        </p:tgtEl>
                                        <p:attrNameLst>
                                          <p:attrName>style.visibility</p:attrName>
                                        </p:attrNameLst>
                                      </p:cBhvr>
                                      <p:to>
                                        <p:strVal val="visible"/>
                                      </p:to>
                                    </p:set>
                                    <p:animEffect transition="in" filter="randombar(horizontal)">
                                      <p:cBhvr>
                                        <p:cTn id="36" dur="500"/>
                                        <p:tgtEl>
                                          <p:spTgt spid="23"/>
                                        </p:tgtEl>
                                      </p:cBhvr>
                                    </p:animEffect>
                                  </p:childTnLst>
                                </p:cTn>
                              </p:par>
                              <p:par>
                                <p:cTn id="37" presetID="14" presetClass="entr" presetSubtype="10" fill="hold" grpId="0" nodeType="withEffect">
                                  <p:stCondLst>
                                    <p:cond delay="500"/>
                                  </p:stCondLst>
                                  <p:childTnLst>
                                    <p:set>
                                      <p:cBhvr>
                                        <p:cTn id="38" dur="1" fill="hold">
                                          <p:stCondLst>
                                            <p:cond delay="0"/>
                                          </p:stCondLst>
                                        </p:cTn>
                                        <p:tgtEl>
                                          <p:spTgt spid="44"/>
                                        </p:tgtEl>
                                        <p:attrNameLst>
                                          <p:attrName>style.visibility</p:attrName>
                                        </p:attrNameLst>
                                      </p:cBhvr>
                                      <p:to>
                                        <p:strVal val="visible"/>
                                      </p:to>
                                    </p:set>
                                    <p:animEffect transition="in" filter="randombar(horizontal)">
                                      <p:cBhvr>
                                        <p:cTn id="3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P spid="46" grpId="0"/>
      <p:bldP spid="23"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广播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10.2.3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广播的发送与接收</a:t>
            </a:r>
          </a:p>
        </p:txBody>
      </p:sp>
      <p:sp>
        <p:nvSpPr>
          <p:cNvPr id="6" name="矩形 5"/>
          <p:cNvSpPr/>
          <p:nvPr/>
        </p:nvSpPr>
        <p:spPr>
          <a:xfrm>
            <a:off x="0" y="1873250"/>
            <a:ext cx="9150350" cy="218502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为了测试广播包是否可以发送到网段中的其他主机，测试时使用网络调试助手作为一个模拟主机</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检测是否可以接收到数据</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具体如下所示。（注：本次虚拟机中设置网络为桥接模式，手动配置</a:t>
            </a:r>
            <a:r>
              <a:rPr lang="en-US" altLang="zh-CN" dirty="0">
                <a:latin typeface="微软雅黑" panose="020B0503020204020204" pitchFamily="34" charset="-122"/>
                <a:ea typeface="微软雅黑" panose="020B0503020204020204" pitchFamily="34" charset="-122"/>
              </a:rPr>
              <a:t>Ubuntu</a:t>
            </a:r>
            <a:r>
              <a:rPr lang="zh-CN" altLang="zh-CN" dirty="0">
                <a:latin typeface="微软雅黑" panose="020B0503020204020204" pitchFamily="34" charset="-122"/>
                <a:ea typeface="微软雅黑" panose="020B0503020204020204" pitchFamily="34" charset="-122"/>
              </a:rPr>
              <a:t>网络与</a:t>
            </a:r>
            <a:r>
              <a:rPr lang="en-US" altLang="zh-CN" dirty="0">
                <a:latin typeface="微软雅黑" panose="020B0503020204020204" pitchFamily="34" charset="-122"/>
                <a:ea typeface="微软雅黑" panose="020B0503020204020204" pitchFamily="34" charset="-122"/>
              </a:rPr>
              <a:t>Windows</a:t>
            </a:r>
            <a:r>
              <a:rPr lang="zh-CN" altLang="zh-CN" dirty="0">
                <a:latin typeface="微软雅黑" panose="020B0503020204020204" pitchFamily="34" charset="-122"/>
                <a:ea typeface="微软雅黑" panose="020B0503020204020204" pitchFamily="34" charset="-122"/>
              </a:rPr>
              <a:t>的网络属于同一网段）。</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Ubuntu</a:t>
            </a:r>
            <a:r>
              <a:rPr lang="zh-CN" altLang="zh-CN" dirty="0">
                <a:latin typeface="微软雅黑" panose="020B0503020204020204" pitchFamily="34" charset="-122"/>
                <a:ea typeface="微软雅黑" panose="020B0503020204020204" pitchFamily="34" charset="-122"/>
              </a:rPr>
              <a:t>的网络设置如下所示。</a:t>
            </a:r>
          </a:p>
        </p:txBody>
      </p:sp>
      <p:sp>
        <p:nvSpPr>
          <p:cNvPr id="2" name="矩形 1">
            <a:extLst>
              <a:ext uri="{FF2B5EF4-FFF2-40B4-BE49-F238E27FC236}">
                <a16:creationId xmlns:a16="http://schemas.microsoft.com/office/drawing/2014/main" id="{051CB281-73CA-4F44-9202-4E00F7525982}"/>
              </a:ext>
            </a:extLst>
          </p:cNvPr>
          <p:cNvSpPr/>
          <p:nvPr/>
        </p:nvSpPr>
        <p:spPr>
          <a:xfrm>
            <a:off x="827584" y="4059746"/>
            <a:ext cx="7200800" cy="2246769"/>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:~/1000phone/net/broadcast$ ifconfig</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eth0      Link </a:t>
            </a:r>
            <a:r>
              <a:rPr lang="en-US" altLang="zh-CN" sz="1400" kern="100" dirty="0" err="1">
                <a:solidFill>
                  <a:srgbClr val="000000"/>
                </a:solidFill>
                <a:latin typeface="Courier New" panose="02070309020205020404" pitchFamily="49" charset="0"/>
                <a:cs typeface="Times New Roman" panose="02020603050405020304" pitchFamily="18" charset="0"/>
              </a:rPr>
              <a:t>encap</a:t>
            </a:r>
            <a:r>
              <a:rPr lang="en-US" altLang="zh-CN" sz="1400" kern="100" dirty="0">
                <a:solidFill>
                  <a:srgbClr val="000000"/>
                </a:solidFill>
                <a:latin typeface="Courier New" panose="02070309020205020404" pitchFamily="49" charset="0"/>
                <a:cs typeface="Times New Roman" panose="02020603050405020304" pitchFamily="18" charset="0"/>
              </a:rPr>
              <a:t>:</a:t>
            </a:r>
            <a:r>
              <a:rPr lang="zh-CN" altLang="zh-CN" sz="1400" kern="100" dirty="0">
                <a:solidFill>
                  <a:srgbClr val="000000"/>
                </a:solidFill>
                <a:latin typeface="Courier New" panose="02070309020205020404" pitchFamily="49" charset="0"/>
                <a:cs typeface="Times New Roman" panose="02020603050405020304" pitchFamily="18" charset="0"/>
              </a:rPr>
              <a:t>以太网</a:t>
            </a:r>
            <a:r>
              <a:rPr lang="en-US" altLang="zh-CN" sz="1400" kern="100" dirty="0">
                <a:solidFill>
                  <a:srgbClr val="000000"/>
                </a:solidFill>
                <a:latin typeface="楷体" panose="02010609060101010101" pitchFamily="49" charset="-122"/>
                <a:cs typeface="Times New Roman" panose="02020603050405020304" pitchFamily="18" charset="0"/>
              </a:rPr>
              <a:t>  </a:t>
            </a:r>
            <a:r>
              <a:rPr lang="zh-CN" altLang="zh-CN" sz="1400" kern="100" dirty="0">
                <a:solidFill>
                  <a:srgbClr val="000000"/>
                </a:solidFill>
                <a:latin typeface="Courier New" panose="02070309020205020404" pitchFamily="49" charset="0"/>
                <a:cs typeface="Times New Roman" panose="02020603050405020304" pitchFamily="18" charset="0"/>
              </a:rPr>
              <a:t>硬件地址</a:t>
            </a:r>
            <a:r>
              <a:rPr lang="en-US" altLang="zh-CN" sz="1400" kern="100" dirty="0">
                <a:solidFill>
                  <a:srgbClr val="000000"/>
                </a:solidFill>
                <a:latin typeface="Courier New" panose="02070309020205020404" pitchFamily="49" charset="0"/>
                <a:cs typeface="Times New Roman" panose="02020603050405020304" pitchFamily="18" charset="0"/>
              </a:rPr>
              <a:t> 00:0c:29:e6:9e:37  </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inet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zh-CN" altLang="zh-CN" sz="1400" kern="100" dirty="0">
                <a:solidFill>
                  <a:srgbClr val="000000"/>
                </a:solidFill>
                <a:latin typeface="Courier New" panose="02070309020205020404" pitchFamily="49" charset="0"/>
                <a:cs typeface="Times New Roman" panose="02020603050405020304" pitchFamily="18" charset="0"/>
              </a:rPr>
              <a:t>地址</a:t>
            </a:r>
            <a:r>
              <a:rPr lang="en-US" altLang="zh-CN" sz="1400" kern="100" dirty="0">
                <a:solidFill>
                  <a:srgbClr val="000000"/>
                </a:solidFill>
                <a:latin typeface="Courier New" panose="02070309020205020404" pitchFamily="49" charset="0"/>
                <a:cs typeface="Times New Roman" panose="02020603050405020304" pitchFamily="18" charset="0"/>
              </a:rPr>
              <a:t>:10.0.36.199  </a:t>
            </a:r>
            <a:r>
              <a:rPr lang="zh-CN" altLang="zh-CN" sz="1400" kern="100" dirty="0">
                <a:solidFill>
                  <a:srgbClr val="000000"/>
                </a:solidFill>
                <a:latin typeface="Courier New" panose="02070309020205020404" pitchFamily="49" charset="0"/>
                <a:cs typeface="Times New Roman" panose="02020603050405020304" pitchFamily="18" charset="0"/>
              </a:rPr>
              <a:t>广播</a:t>
            </a:r>
            <a:r>
              <a:rPr lang="en-US" altLang="zh-CN" sz="1400" kern="100" dirty="0">
                <a:solidFill>
                  <a:srgbClr val="000000"/>
                </a:solidFill>
                <a:latin typeface="Courier New" panose="02070309020205020404" pitchFamily="49" charset="0"/>
                <a:cs typeface="Times New Roman" panose="02020603050405020304" pitchFamily="18" charset="0"/>
              </a:rPr>
              <a:t>:10.0.36.255 </a:t>
            </a:r>
            <a:r>
              <a:rPr lang="en-US" altLang="zh-CN" sz="1400" kern="100" dirty="0">
                <a:solidFill>
                  <a:srgbClr val="000000"/>
                </a:solidFill>
                <a:latin typeface="楷体" panose="02010609060101010101" pitchFamily="49" charset="-122"/>
                <a:cs typeface="Times New Roman" panose="02020603050405020304" pitchFamily="18" charset="0"/>
              </a:rPr>
              <a:t> </a:t>
            </a:r>
            <a:r>
              <a:rPr lang="zh-CN" altLang="zh-CN" sz="1400" kern="100" dirty="0">
                <a:solidFill>
                  <a:srgbClr val="000000"/>
                </a:solidFill>
                <a:latin typeface="Courier New" panose="02070309020205020404" pitchFamily="49" charset="0"/>
                <a:cs typeface="Times New Roman" panose="02020603050405020304" pitchFamily="18" charset="0"/>
              </a:rPr>
              <a:t>掩码</a:t>
            </a:r>
            <a:r>
              <a:rPr lang="en-US" altLang="zh-CN" sz="1400" kern="100" dirty="0">
                <a:solidFill>
                  <a:srgbClr val="000000"/>
                </a:solidFill>
                <a:latin typeface="Courier New" panose="02070309020205020404" pitchFamily="49" charset="0"/>
                <a:cs typeface="Times New Roman" panose="02020603050405020304" pitchFamily="18" charset="0"/>
              </a:rPr>
              <a:t>:255.255.255.0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inet6</a:t>
            </a:r>
            <a:r>
              <a:rPr lang="en-US" altLang="zh-CN" sz="1400" kern="100" dirty="0">
                <a:solidFill>
                  <a:srgbClr val="000000"/>
                </a:solidFill>
                <a:latin typeface="楷体" panose="02010609060101010101" pitchFamily="49" charset="-122"/>
                <a:cs typeface="Times New Roman" panose="02020603050405020304" pitchFamily="18" charset="0"/>
              </a:rPr>
              <a:t> </a:t>
            </a:r>
            <a:r>
              <a:rPr lang="zh-CN" altLang="zh-CN" sz="1400" kern="100" dirty="0">
                <a:solidFill>
                  <a:srgbClr val="000000"/>
                </a:solidFill>
                <a:latin typeface="Courier New" panose="02070309020205020404" pitchFamily="49" charset="0"/>
                <a:cs typeface="Times New Roman" panose="02020603050405020304" pitchFamily="18" charset="0"/>
              </a:rPr>
              <a:t>地址</a:t>
            </a:r>
            <a:r>
              <a:rPr lang="en-US" altLang="zh-CN" sz="1400" kern="100" dirty="0">
                <a:solidFill>
                  <a:srgbClr val="000000"/>
                </a:solidFill>
                <a:latin typeface="Courier New" panose="02070309020205020404" pitchFamily="49" charset="0"/>
                <a:cs typeface="Times New Roman" panose="02020603050405020304" pitchFamily="18" charset="0"/>
              </a:rPr>
              <a:t>: fe80::20c:29ff:fee6:9e37/64 </a:t>
            </a:r>
            <a:r>
              <a:rPr lang="en-US" altLang="zh-CN" sz="1400" kern="100" dirty="0" err="1">
                <a:solidFill>
                  <a:srgbClr val="000000"/>
                </a:solidFill>
                <a:latin typeface="Courier New" panose="02070309020205020404" pitchFamily="49" charset="0"/>
                <a:cs typeface="Times New Roman" panose="02020603050405020304" pitchFamily="18" charset="0"/>
              </a:rPr>
              <a:t>Scope:Link</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UP BROADCAST RUNNING MULTICAST  MTU:1500  </a:t>
            </a:r>
            <a:r>
              <a:rPr lang="zh-CN" altLang="zh-CN" sz="1400" kern="100" dirty="0">
                <a:solidFill>
                  <a:srgbClr val="000000"/>
                </a:solidFill>
                <a:latin typeface="Courier New" panose="02070309020205020404" pitchFamily="49" charset="0"/>
                <a:cs typeface="Times New Roman" panose="02020603050405020304" pitchFamily="18" charset="0"/>
              </a:rPr>
              <a:t>跃点数</a:t>
            </a:r>
            <a:r>
              <a:rPr lang="en-US" altLang="zh-CN" sz="1400" kern="100" dirty="0">
                <a:solidFill>
                  <a:srgbClr val="000000"/>
                </a:solidFill>
                <a:latin typeface="楷体" panose="02010609060101010101" pitchFamily="49" charset="-122"/>
                <a:cs typeface="Times New Roman" panose="02020603050405020304" pitchFamily="18" charset="0"/>
              </a:rPr>
              <a:t>:</a:t>
            </a:r>
            <a:r>
              <a:rPr lang="en-US" altLang="zh-CN" sz="1400" kern="100" dirty="0">
                <a:solidFill>
                  <a:srgbClr val="000000"/>
                </a:solidFill>
                <a:latin typeface="Courier New" panose="02070309020205020404" pitchFamily="49" charset="0"/>
                <a:cs typeface="Times New Roman" panose="02020603050405020304" pitchFamily="18" charset="0"/>
              </a:rPr>
              <a:t>1</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a:solidFill>
                  <a:srgbClr val="000000"/>
                </a:solidFill>
                <a:latin typeface="楷体" panose="02010609060101010101" pitchFamily="49" charset="-122"/>
                <a:cs typeface="Times New Roman" panose="02020603050405020304" pitchFamily="18" charset="0"/>
              </a:rPr>
              <a:t> </a:t>
            </a:r>
            <a:r>
              <a:rPr lang="zh-CN" altLang="zh-CN" sz="1400" kern="100" dirty="0">
                <a:solidFill>
                  <a:srgbClr val="000000"/>
                </a:solidFill>
                <a:latin typeface="Courier New" panose="02070309020205020404" pitchFamily="49" charset="0"/>
                <a:cs typeface="Times New Roman" panose="02020603050405020304" pitchFamily="18" charset="0"/>
              </a:rPr>
              <a:t>接收数据包</a:t>
            </a:r>
            <a:r>
              <a:rPr lang="en-US" altLang="zh-CN" sz="1400" kern="100" dirty="0">
                <a:solidFill>
                  <a:srgbClr val="000000"/>
                </a:solidFill>
                <a:latin typeface="Courier New" panose="02070309020205020404" pitchFamily="49" charset="0"/>
                <a:cs typeface="Times New Roman" panose="02020603050405020304" pitchFamily="18" charset="0"/>
              </a:rPr>
              <a:t>:79898 </a:t>
            </a:r>
            <a:r>
              <a:rPr lang="zh-CN" altLang="zh-CN" sz="1400" kern="100" dirty="0">
                <a:solidFill>
                  <a:srgbClr val="000000"/>
                </a:solidFill>
                <a:latin typeface="Courier New" panose="02070309020205020404" pitchFamily="49" charset="0"/>
                <a:cs typeface="Times New Roman" panose="02020603050405020304" pitchFamily="18" charset="0"/>
              </a:rPr>
              <a:t>错误</a:t>
            </a:r>
            <a:r>
              <a:rPr lang="en-US" altLang="zh-CN" sz="1400" kern="100" dirty="0">
                <a:solidFill>
                  <a:srgbClr val="000000"/>
                </a:solidFill>
                <a:latin typeface="Courier New" panose="02070309020205020404" pitchFamily="49" charset="0"/>
                <a:cs typeface="Times New Roman" panose="02020603050405020304" pitchFamily="18" charset="0"/>
              </a:rPr>
              <a:t>:0 </a:t>
            </a:r>
            <a:r>
              <a:rPr lang="zh-CN" altLang="zh-CN" sz="1400" kern="100" dirty="0">
                <a:solidFill>
                  <a:srgbClr val="000000"/>
                </a:solidFill>
                <a:latin typeface="Courier New" panose="02070309020205020404" pitchFamily="49" charset="0"/>
                <a:cs typeface="Times New Roman" panose="02020603050405020304" pitchFamily="18" charset="0"/>
              </a:rPr>
              <a:t>丢弃</a:t>
            </a:r>
            <a:r>
              <a:rPr lang="en-US" altLang="zh-CN" sz="1400" kern="100" dirty="0">
                <a:solidFill>
                  <a:srgbClr val="000000"/>
                </a:solidFill>
                <a:latin typeface="Courier New" panose="02070309020205020404" pitchFamily="49" charset="0"/>
                <a:cs typeface="Times New Roman" panose="02020603050405020304" pitchFamily="18" charset="0"/>
              </a:rPr>
              <a:t>:0 </a:t>
            </a:r>
            <a:r>
              <a:rPr lang="zh-CN" altLang="zh-CN" sz="1400" kern="100" dirty="0">
                <a:solidFill>
                  <a:srgbClr val="000000"/>
                </a:solidFill>
                <a:latin typeface="Courier New" panose="02070309020205020404" pitchFamily="49" charset="0"/>
                <a:cs typeface="Times New Roman" panose="02020603050405020304" pitchFamily="18" charset="0"/>
              </a:rPr>
              <a:t>过载</a:t>
            </a:r>
            <a:r>
              <a:rPr lang="en-US" altLang="zh-CN" sz="1400" kern="100" dirty="0">
                <a:solidFill>
                  <a:srgbClr val="000000"/>
                </a:solidFill>
                <a:latin typeface="Courier New" panose="02070309020205020404" pitchFamily="49" charset="0"/>
                <a:cs typeface="Times New Roman" panose="02020603050405020304" pitchFamily="18" charset="0"/>
              </a:rPr>
              <a:t>:0 </a:t>
            </a:r>
            <a:r>
              <a:rPr lang="zh-CN" altLang="zh-CN" sz="1400" kern="100" dirty="0">
                <a:solidFill>
                  <a:srgbClr val="000000"/>
                </a:solidFill>
                <a:latin typeface="Courier New" panose="02070309020205020404" pitchFamily="49" charset="0"/>
                <a:cs typeface="Times New Roman" panose="02020603050405020304" pitchFamily="18" charset="0"/>
              </a:rPr>
              <a:t>帧数</a:t>
            </a:r>
            <a:r>
              <a:rPr lang="en-US" altLang="zh-CN" sz="1400" kern="100" dirty="0">
                <a:solidFill>
                  <a:srgbClr val="000000"/>
                </a:solidFill>
                <a:latin typeface="Courier New" panose="02070309020205020404" pitchFamily="49" charset="0"/>
                <a:cs typeface="Times New Roman" panose="02020603050405020304" pitchFamily="18" charset="0"/>
              </a:rPr>
              <a:t>:0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a:solidFill>
                  <a:srgbClr val="000000"/>
                </a:solidFill>
                <a:latin typeface="楷体" panose="02010609060101010101" pitchFamily="49" charset="-122"/>
                <a:cs typeface="Times New Roman" panose="02020603050405020304" pitchFamily="18" charset="0"/>
              </a:rPr>
              <a:t> </a:t>
            </a:r>
            <a:r>
              <a:rPr lang="zh-CN" altLang="zh-CN" sz="1400" kern="100" dirty="0">
                <a:solidFill>
                  <a:srgbClr val="000000"/>
                </a:solidFill>
                <a:latin typeface="Courier New" panose="02070309020205020404" pitchFamily="49" charset="0"/>
                <a:cs typeface="Times New Roman" panose="02020603050405020304" pitchFamily="18" charset="0"/>
              </a:rPr>
              <a:t>发送数据包</a:t>
            </a:r>
            <a:r>
              <a:rPr lang="en-US" altLang="zh-CN" sz="1400" kern="100" dirty="0">
                <a:solidFill>
                  <a:srgbClr val="000000"/>
                </a:solidFill>
                <a:latin typeface="Courier New" panose="02070309020205020404" pitchFamily="49" charset="0"/>
                <a:cs typeface="Times New Roman" panose="02020603050405020304" pitchFamily="18" charset="0"/>
              </a:rPr>
              <a:t>:9385 </a:t>
            </a:r>
            <a:r>
              <a:rPr lang="zh-CN" altLang="zh-CN" sz="1400" kern="100" dirty="0">
                <a:solidFill>
                  <a:srgbClr val="000000"/>
                </a:solidFill>
                <a:latin typeface="Courier New" panose="02070309020205020404" pitchFamily="49" charset="0"/>
                <a:cs typeface="Times New Roman" panose="02020603050405020304" pitchFamily="18" charset="0"/>
              </a:rPr>
              <a:t>错误</a:t>
            </a:r>
            <a:r>
              <a:rPr lang="en-US" altLang="zh-CN" sz="1400" kern="100" dirty="0">
                <a:solidFill>
                  <a:srgbClr val="000000"/>
                </a:solidFill>
                <a:latin typeface="Courier New" panose="02070309020205020404" pitchFamily="49" charset="0"/>
                <a:cs typeface="Times New Roman" panose="02020603050405020304" pitchFamily="18" charset="0"/>
              </a:rPr>
              <a:t>:0 </a:t>
            </a:r>
            <a:r>
              <a:rPr lang="zh-CN" altLang="zh-CN" sz="1400" kern="100" dirty="0">
                <a:solidFill>
                  <a:srgbClr val="000000"/>
                </a:solidFill>
                <a:latin typeface="Courier New" panose="02070309020205020404" pitchFamily="49" charset="0"/>
                <a:cs typeface="Times New Roman" panose="02020603050405020304" pitchFamily="18" charset="0"/>
              </a:rPr>
              <a:t>丢弃</a:t>
            </a:r>
            <a:r>
              <a:rPr lang="en-US" altLang="zh-CN" sz="1400" kern="100" dirty="0">
                <a:solidFill>
                  <a:srgbClr val="000000"/>
                </a:solidFill>
                <a:latin typeface="Courier New" panose="02070309020205020404" pitchFamily="49" charset="0"/>
                <a:cs typeface="Times New Roman" panose="02020603050405020304" pitchFamily="18" charset="0"/>
              </a:rPr>
              <a:t>:0 </a:t>
            </a:r>
            <a:r>
              <a:rPr lang="zh-CN" altLang="zh-CN" sz="1400" kern="100" dirty="0">
                <a:solidFill>
                  <a:srgbClr val="000000"/>
                </a:solidFill>
                <a:latin typeface="Courier New" panose="02070309020205020404" pitchFamily="49" charset="0"/>
                <a:cs typeface="Times New Roman" panose="02020603050405020304" pitchFamily="18" charset="0"/>
              </a:rPr>
              <a:t>过载</a:t>
            </a:r>
            <a:r>
              <a:rPr lang="en-US" altLang="zh-CN" sz="1400" kern="100" dirty="0">
                <a:solidFill>
                  <a:srgbClr val="000000"/>
                </a:solidFill>
                <a:latin typeface="Courier New" panose="02070309020205020404" pitchFamily="49" charset="0"/>
                <a:cs typeface="Times New Roman" panose="02020603050405020304" pitchFamily="18" charset="0"/>
              </a:rPr>
              <a:t>:0 </a:t>
            </a:r>
            <a:r>
              <a:rPr lang="zh-CN" altLang="zh-CN" sz="1400" kern="100" dirty="0">
                <a:solidFill>
                  <a:srgbClr val="000000"/>
                </a:solidFill>
                <a:latin typeface="Courier New" panose="02070309020205020404" pitchFamily="49" charset="0"/>
                <a:cs typeface="Times New Roman" panose="02020603050405020304" pitchFamily="18" charset="0"/>
              </a:rPr>
              <a:t>载波</a:t>
            </a:r>
            <a:r>
              <a:rPr lang="en-US" altLang="zh-CN" sz="1400" kern="100" dirty="0">
                <a:solidFill>
                  <a:srgbClr val="000000"/>
                </a:solidFill>
                <a:latin typeface="Courier New" panose="02070309020205020404" pitchFamily="49" charset="0"/>
                <a:cs typeface="Times New Roman" panose="02020603050405020304" pitchFamily="18" charset="0"/>
              </a:rPr>
              <a:t>:0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a:solidFill>
                  <a:srgbClr val="000000"/>
                </a:solidFill>
                <a:latin typeface="宋体" panose="02010600030101010101" pitchFamily="2" charset="-122"/>
                <a:cs typeface="Times New Roman" panose="02020603050405020304" pitchFamily="18" charset="0"/>
              </a:rPr>
              <a:t> </a:t>
            </a:r>
            <a:r>
              <a:rPr lang="zh-CN" altLang="zh-CN" sz="1400" kern="100" dirty="0">
                <a:solidFill>
                  <a:srgbClr val="000000"/>
                </a:solidFill>
                <a:latin typeface="Courier New" panose="02070309020205020404" pitchFamily="49" charset="0"/>
                <a:cs typeface="Times New Roman" panose="02020603050405020304" pitchFamily="18" charset="0"/>
              </a:rPr>
              <a:t>碰撞</a:t>
            </a:r>
            <a:r>
              <a:rPr lang="en-US" altLang="zh-CN" sz="1400" kern="100" dirty="0">
                <a:solidFill>
                  <a:srgbClr val="000000"/>
                </a:solidFill>
                <a:latin typeface="Courier New" panose="02070309020205020404" pitchFamily="49" charset="0"/>
                <a:cs typeface="Times New Roman" panose="02020603050405020304" pitchFamily="18" charset="0"/>
              </a:rPr>
              <a:t>:0 </a:t>
            </a:r>
            <a:r>
              <a:rPr lang="zh-CN" altLang="zh-CN" sz="1400" kern="100" dirty="0">
                <a:solidFill>
                  <a:srgbClr val="000000"/>
                </a:solidFill>
                <a:latin typeface="Courier New" panose="02070309020205020404" pitchFamily="49" charset="0"/>
                <a:cs typeface="Times New Roman" panose="02020603050405020304" pitchFamily="18" charset="0"/>
              </a:rPr>
              <a:t>发送队列长度</a:t>
            </a:r>
            <a:r>
              <a:rPr lang="en-US" altLang="zh-CN" sz="1400" kern="100" dirty="0">
                <a:solidFill>
                  <a:srgbClr val="000000"/>
                </a:solidFill>
                <a:latin typeface="Courier New" panose="02070309020205020404" pitchFamily="49" charset="0"/>
                <a:cs typeface="Times New Roman" panose="02020603050405020304" pitchFamily="18" charset="0"/>
              </a:rPr>
              <a:t>:1000 </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a:solidFill>
                  <a:srgbClr val="000000"/>
                </a:solidFill>
                <a:latin typeface="宋体" panose="02010600030101010101" pitchFamily="2" charset="-122"/>
                <a:cs typeface="Times New Roman" panose="02020603050405020304" pitchFamily="18" charset="0"/>
              </a:rPr>
              <a:t>  </a:t>
            </a:r>
            <a:r>
              <a:rPr lang="zh-CN" altLang="zh-CN" sz="1400" kern="100" dirty="0">
                <a:solidFill>
                  <a:srgbClr val="000000"/>
                </a:solidFill>
                <a:latin typeface="Courier New" panose="02070309020205020404" pitchFamily="49" charset="0"/>
                <a:cs typeface="Times New Roman" panose="02020603050405020304" pitchFamily="18" charset="0"/>
              </a:rPr>
              <a:t>接收字节</a:t>
            </a:r>
            <a:r>
              <a:rPr lang="en-US" altLang="zh-CN" sz="1400" kern="100" dirty="0">
                <a:solidFill>
                  <a:srgbClr val="000000"/>
                </a:solidFill>
                <a:latin typeface="Courier New" panose="02070309020205020404" pitchFamily="49" charset="0"/>
                <a:cs typeface="Times New Roman" panose="02020603050405020304" pitchFamily="18" charset="0"/>
              </a:rPr>
              <a:t>:19528352 (19.5 MB) </a:t>
            </a:r>
            <a:r>
              <a:rPr lang="en-US" altLang="zh-CN" sz="1400" kern="100" dirty="0">
                <a:solidFill>
                  <a:srgbClr val="000000"/>
                </a:solidFill>
                <a:latin typeface="楷体" panose="02010609060101010101" pitchFamily="49" charset="-122"/>
                <a:cs typeface="Times New Roman" panose="02020603050405020304" pitchFamily="18" charset="0"/>
              </a:rPr>
              <a:t> </a:t>
            </a:r>
            <a:r>
              <a:rPr lang="zh-CN" altLang="zh-CN" sz="1400" kern="100" dirty="0">
                <a:solidFill>
                  <a:srgbClr val="000000"/>
                </a:solidFill>
                <a:latin typeface="Courier New" panose="02070309020205020404" pitchFamily="49" charset="0"/>
                <a:cs typeface="Times New Roman" panose="02020603050405020304" pitchFamily="18" charset="0"/>
              </a:rPr>
              <a:t>发送字节</a:t>
            </a:r>
            <a:r>
              <a:rPr lang="en-US" altLang="zh-CN" sz="1400" kern="100" dirty="0">
                <a:solidFill>
                  <a:srgbClr val="000000"/>
                </a:solidFill>
                <a:latin typeface="Courier New" panose="02070309020205020404" pitchFamily="49" charset="0"/>
                <a:cs typeface="Times New Roman" panose="02020603050405020304" pitchFamily="18" charset="0"/>
              </a:rPr>
              <a:t>:690482 (690.4 KB)</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47936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广播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10.2.3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广播的发送与接收</a:t>
            </a:r>
          </a:p>
        </p:txBody>
      </p:sp>
      <p:sp>
        <p:nvSpPr>
          <p:cNvPr id="6" name="矩形 5"/>
          <p:cNvSpPr/>
          <p:nvPr/>
        </p:nvSpPr>
        <p:spPr>
          <a:xfrm>
            <a:off x="0" y="1873250"/>
            <a:ext cx="9150350" cy="87588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Windows</a:t>
            </a:r>
            <a:r>
              <a:rPr lang="zh-CN" altLang="zh-CN" dirty="0">
                <a:latin typeface="微软雅黑" panose="020B0503020204020204" pitchFamily="34" charset="-122"/>
                <a:ea typeface="微软雅黑" panose="020B0503020204020204" pitchFamily="34" charset="-122"/>
              </a:rPr>
              <a:t>的网络配置如</a:t>
            </a:r>
            <a:r>
              <a:rPr lang="zh-CN" altLang="en-US" dirty="0">
                <a:latin typeface="微软雅黑" panose="020B0503020204020204" pitchFamily="34" charset="-122"/>
                <a:ea typeface="微软雅黑" panose="020B0503020204020204" pitchFamily="34" charset="-122"/>
              </a:rPr>
              <a:t>下两</a:t>
            </a:r>
            <a:r>
              <a:rPr lang="zh-CN" altLang="zh-CN" dirty="0">
                <a:latin typeface="微软雅黑" panose="020B0503020204020204" pitchFamily="34" charset="-122"/>
                <a:ea typeface="微软雅黑" panose="020B0503020204020204" pitchFamily="34" charset="-122"/>
              </a:rPr>
              <a:t>图所示（</a:t>
            </a:r>
            <a:r>
              <a:rPr lang="zh-CN" altLang="en-US" dirty="0">
                <a:latin typeface="微软雅黑" panose="020B0503020204020204" pitchFamily="34" charset="-122"/>
                <a:ea typeface="微软雅黑" panose="020B0503020204020204" pitchFamily="34" charset="-122"/>
              </a:rPr>
              <a:t>按</a:t>
            </a:r>
            <a:r>
              <a:rPr lang="en-US" altLang="zh-CN" dirty="0">
                <a:latin typeface="微软雅黑" panose="020B0503020204020204" pitchFamily="34" charset="-122"/>
                <a:ea typeface="微软雅黑" panose="020B0503020204020204" pitchFamily="34" charset="-122"/>
              </a:rPr>
              <a:t>Win + R</a:t>
            </a:r>
            <a:r>
              <a:rPr lang="zh-CN" altLang="en-US" dirty="0">
                <a:latin typeface="微软雅黑" panose="020B0503020204020204" pitchFamily="34" charset="-122"/>
                <a:ea typeface="微软雅黑" panose="020B0503020204020204" pitchFamily="34" charset="-122"/>
              </a:rPr>
              <a:t>组合</a:t>
            </a:r>
            <a:r>
              <a:rPr lang="zh-CN" altLang="zh-CN" dirty="0">
                <a:latin typeface="微软雅黑" panose="020B0503020204020204" pitchFamily="34" charset="-122"/>
                <a:ea typeface="微软雅黑" panose="020B0503020204020204" pitchFamily="34" charset="-122"/>
              </a:rPr>
              <a:t>键启动，</a:t>
            </a:r>
            <a:r>
              <a:rPr lang="zh-CN" altLang="en-US" dirty="0">
                <a:latin typeface="微软雅黑" panose="020B0503020204020204" pitchFamily="34" charset="-122"/>
                <a:ea typeface="微软雅黑" panose="020B0503020204020204" pitchFamily="34" charset="-122"/>
              </a:rPr>
              <a:t>再</a:t>
            </a:r>
            <a:r>
              <a:rPr lang="zh-CN" altLang="zh-CN" dirty="0">
                <a:latin typeface="微软雅黑" panose="020B0503020204020204" pitchFamily="34" charset="-122"/>
                <a:ea typeface="微软雅黑" panose="020B0503020204020204" pitchFamily="34" charset="-122"/>
              </a:rPr>
              <a:t>输入</a:t>
            </a:r>
            <a:r>
              <a:rPr lang="en-US" altLang="zh-CN" dirty="0" err="1">
                <a:latin typeface="微软雅黑" panose="020B0503020204020204" pitchFamily="34" charset="-122"/>
                <a:ea typeface="微软雅黑" panose="020B0503020204020204" pitchFamily="34" charset="-122"/>
              </a:rPr>
              <a:t>cmd</a:t>
            </a:r>
            <a:r>
              <a:rPr lang="zh-CN" altLang="zh-CN" dirty="0">
                <a:latin typeface="微软雅黑" panose="020B0503020204020204" pitchFamily="34" charset="-122"/>
                <a:ea typeface="微软雅黑" panose="020B0503020204020204" pitchFamily="34" charset="-122"/>
              </a:rPr>
              <a:t>即可）。本次测试使用的</a:t>
            </a:r>
            <a:r>
              <a:rPr lang="en-US" altLang="zh-CN" dirty="0">
                <a:latin typeface="微软雅黑" panose="020B0503020204020204" pitchFamily="34" charset="-122"/>
                <a:ea typeface="微软雅黑" panose="020B0503020204020204" pitchFamily="34" charset="-122"/>
              </a:rPr>
              <a:t>Windows</a:t>
            </a:r>
            <a:r>
              <a:rPr lang="zh-CN" altLang="zh-CN" dirty="0">
                <a:latin typeface="微软雅黑" panose="020B0503020204020204" pitchFamily="34" charset="-122"/>
                <a:ea typeface="微软雅黑" panose="020B0503020204020204" pitchFamily="34" charset="-122"/>
              </a:rPr>
              <a:t>的主机</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地址为</a:t>
            </a:r>
            <a:r>
              <a:rPr lang="en-US" altLang="zh-CN" dirty="0">
                <a:latin typeface="微软雅黑" panose="020B0503020204020204" pitchFamily="34" charset="-122"/>
                <a:ea typeface="微软雅黑" panose="020B0503020204020204" pitchFamily="34" charset="-122"/>
              </a:rPr>
              <a:t>10.0.36.250</a:t>
            </a:r>
            <a:r>
              <a:rPr lang="zh-CN" altLang="zh-CN" dirty="0">
                <a:latin typeface="微软雅黑" panose="020B0503020204020204" pitchFamily="34" charset="-122"/>
                <a:ea typeface="微软雅黑" panose="020B0503020204020204" pitchFamily="34" charset="-122"/>
              </a:rPr>
              <a:t>。</a:t>
            </a:r>
          </a:p>
        </p:txBody>
      </p:sp>
      <p:pic>
        <p:nvPicPr>
          <p:cNvPr id="7" name="图片 6">
            <a:extLst>
              <a:ext uri="{FF2B5EF4-FFF2-40B4-BE49-F238E27FC236}">
                <a16:creationId xmlns:a16="http://schemas.microsoft.com/office/drawing/2014/main" id="{F430F707-2B5B-4946-A16C-05BF17DB44C1}"/>
              </a:ext>
            </a:extLst>
          </p:cNvPr>
          <p:cNvPicPr/>
          <p:nvPr/>
        </p:nvPicPr>
        <p:blipFill>
          <a:blip r:embed="rId2" cstate="print"/>
          <a:stretch>
            <a:fillRect/>
          </a:stretch>
        </p:blipFill>
        <p:spPr>
          <a:xfrm>
            <a:off x="433100" y="2897290"/>
            <a:ext cx="3959860" cy="2423160"/>
          </a:xfrm>
          <a:prstGeom prst="rect">
            <a:avLst/>
          </a:prstGeom>
        </p:spPr>
      </p:pic>
      <p:pic>
        <p:nvPicPr>
          <p:cNvPr id="8" name="图片 7">
            <a:extLst>
              <a:ext uri="{FF2B5EF4-FFF2-40B4-BE49-F238E27FC236}">
                <a16:creationId xmlns:a16="http://schemas.microsoft.com/office/drawing/2014/main" id="{7CEE6991-F7BB-CD45-B844-850F3291B618}"/>
              </a:ext>
            </a:extLst>
          </p:cNvPr>
          <p:cNvPicPr/>
          <p:nvPr/>
        </p:nvPicPr>
        <p:blipFill>
          <a:blip r:embed="rId3" cstate="print"/>
          <a:stretch>
            <a:fillRect/>
          </a:stretch>
        </p:blipFill>
        <p:spPr>
          <a:xfrm>
            <a:off x="4427984" y="2796540"/>
            <a:ext cx="3959860" cy="2903220"/>
          </a:xfrm>
          <a:prstGeom prst="rect">
            <a:avLst/>
          </a:prstGeom>
        </p:spPr>
      </p:pic>
    </p:spTree>
    <p:extLst>
      <p:ext uri="{BB962C8B-B14F-4D97-AF65-F5344CB8AC3E}">
        <p14:creationId xmlns:p14="http://schemas.microsoft.com/office/powerpoint/2010/main" val="291116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广播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10.2.3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广播的发送与接收</a:t>
            </a:r>
          </a:p>
        </p:txBody>
      </p:sp>
      <p:sp>
        <p:nvSpPr>
          <p:cNvPr id="6" name="矩形 5"/>
          <p:cNvSpPr/>
          <p:nvPr/>
        </p:nvSpPr>
        <p:spPr>
          <a:xfrm>
            <a:off x="0" y="1873250"/>
            <a:ext cx="5004048" cy="419839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先运行接收广播包程序，再运行发送广播包程序。注意，命令行参数传入的地址为广播地址，以本次测试为例，则传入</a:t>
            </a:r>
            <a:r>
              <a:rPr lang="en-US" altLang="zh-CN" dirty="0">
                <a:latin typeface="微软雅黑" panose="020B0503020204020204" pitchFamily="34" charset="-122"/>
                <a:ea typeface="微软雅黑" panose="020B0503020204020204" pitchFamily="34" charset="-122"/>
              </a:rPr>
              <a:t>10.0.36.255</a:t>
            </a:r>
            <a:r>
              <a:rPr lang="zh-CN" altLang="zh-CN" dirty="0">
                <a:latin typeface="微软雅黑" panose="020B0503020204020204" pitchFamily="34" charset="-122"/>
                <a:ea typeface="微软雅黑" panose="020B0503020204020204" pitchFamily="34" charset="-122"/>
              </a:rPr>
              <a:t>，读者可根据自己的系统进行设定。再在</a:t>
            </a:r>
            <a:r>
              <a:rPr lang="en-US" altLang="zh-CN" dirty="0">
                <a:latin typeface="微软雅黑" panose="020B0503020204020204" pitchFamily="34" charset="-122"/>
                <a:ea typeface="微软雅黑" panose="020B0503020204020204" pitchFamily="34" charset="-122"/>
              </a:rPr>
              <a:t>Windows</a:t>
            </a:r>
            <a:r>
              <a:rPr lang="zh-CN" altLang="zh-CN" dirty="0">
                <a:latin typeface="微软雅黑" panose="020B0503020204020204" pitchFamily="34" charset="-122"/>
                <a:ea typeface="微软雅黑" panose="020B0503020204020204" pitchFamily="34" charset="-122"/>
              </a:rPr>
              <a:t>环境中运行网络调试助手，其</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将自动选择为</a:t>
            </a:r>
            <a:r>
              <a:rPr lang="en-US" altLang="zh-CN" dirty="0">
                <a:latin typeface="微软雅黑" panose="020B0503020204020204" pitchFamily="34" charset="-122"/>
                <a:ea typeface="微软雅黑" panose="020B0503020204020204" pitchFamily="34" charset="-122"/>
              </a:rPr>
              <a:t>Windows IP</a:t>
            </a:r>
            <a:r>
              <a:rPr lang="zh-CN" altLang="zh-CN" dirty="0">
                <a:latin typeface="微软雅黑" panose="020B0503020204020204" pitchFamily="34" charset="-122"/>
                <a:ea typeface="微软雅黑" panose="020B0503020204020204" pitchFamily="34" charset="-122"/>
              </a:rPr>
              <a:t>地址，</a:t>
            </a:r>
            <a:r>
              <a:rPr lang="zh-CN" altLang="en-US" dirty="0">
                <a:latin typeface="微软雅黑" panose="020B0503020204020204" pitchFamily="34" charset="-122"/>
                <a:ea typeface="微软雅黑" panose="020B0503020204020204" pitchFamily="34" charset="-122"/>
              </a:rPr>
              <a:t>协议自动</a:t>
            </a:r>
            <a:r>
              <a:rPr lang="zh-CN" altLang="zh-CN" dirty="0">
                <a:latin typeface="微软雅黑" panose="020B0503020204020204" pitchFamily="34" charset="-122"/>
                <a:ea typeface="微软雅黑" panose="020B0503020204020204" pitchFamily="34" charset="-122"/>
              </a:rPr>
              <a:t>选择为</a:t>
            </a: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。可</a:t>
            </a:r>
            <a:r>
              <a:rPr lang="zh-CN" altLang="en-US" dirty="0">
                <a:latin typeface="微软雅黑" panose="020B0503020204020204" pitchFamily="34" charset="-122"/>
                <a:ea typeface="微软雅黑" panose="020B0503020204020204" pitchFamily="34" charset="-122"/>
              </a:rPr>
              <a:t>单</a:t>
            </a:r>
            <a:r>
              <a:rPr lang="zh-CN" altLang="zh-CN" dirty="0">
                <a:latin typeface="微软雅黑" panose="020B0503020204020204" pitchFamily="34" charset="-122"/>
                <a:ea typeface="微软雅黑" panose="020B0503020204020204" pitchFamily="34" charset="-122"/>
              </a:rPr>
              <a:t>击“连接”</a:t>
            </a:r>
            <a:r>
              <a:rPr lang="zh-CN" altLang="en-US" dirty="0">
                <a:latin typeface="微软雅黑" panose="020B0503020204020204" pitchFamily="34" charset="-122"/>
                <a:ea typeface="微软雅黑" panose="020B0503020204020204" pitchFamily="34" charset="-122"/>
              </a:rPr>
              <a:t>按钮</a:t>
            </a:r>
            <a:r>
              <a:rPr lang="zh-CN" altLang="zh-CN" dirty="0">
                <a:latin typeface="微软雅黑" panose="020B0503020204020204" pitchFamily="34" charset="-122"/>
                <a:ea typeface="微软雅黑" panose="020B0503020204020204" pitchFamily="34" charset="-122"/>
              </a:rPr>
              <a:t>打开，如图所示</a:t>
            </a:r>
            <a:r>
              <a:rPr lang="zh-CN" altLang="en-US" dirty="0">
                <a:latin typeface="微软雅黑" panose="020B0503020204020204" pitchFamily="34" charset="-122"/>
                <a:ea typeface="微软雅黑" panose="020B0503020204020204" pitchFamily="34" charset="-122"/>
              </a:rPr>
              <a:t>。使</a:t>
            </a:r>
            <a:r>
              <a:rPr lang="zh-CN" altLang="zh-CN" dirty="0">
                <a:latin typeface="微软雅黑" panose="020B0503020204020204" pitchFamily="34" charset="-122"/>
                <a:ea typeface="微软雅黑" panose="020B0503020204020204" pitchFamily="34" charset="-122"/>
              </a:rPr>
              <a:t>用调试助手的目的是检测在同一网段中的其他主机是否可以收到广播信息。</a:t>
            </a:r>
          </a:p>
        </p:txBody>
      </p:sp>
      <p:pic>
        <p:nvPicPr>
          <p:cNvPr id="8" name="图片 7">
            <a:extLst>
              <a:ext uri="{FF2B5EF4-FFF2-40B4-BE49-F238E27FC236}">
                <a16:creationId xmlns:a16="http://schemas.microsoft.com/office/drawing/2014/main" id="{3EE58603-3F9D-B640-932B-5A7C2DBEBA6A}"/>
              </a:ext>
            </a:extLst>
          </p:cNvPr>
          <p:cNvPicPr/>
          <p:nvPr/>
        </p:nvPicPr>
        <p:blipFill>
          <a:blip r:embed="rId2" cstate="print"/>
          <a:stretch>
            <a:fillRect/>
          </a:stretch>
        </p:blipFill>
        <p:spPr>
          <a:xfrm>
            <a:off x="5004048" y="1264920"/>
            <a:ext cx="3959860" cy="4328160"/>
          </a:xfrm>
          <a:prstGeom prst="rect">
            <a:avLst/>
          </a:prstGeom>
        </p:spPr>
      </p:pic>
    </p:spTree>
    <p:extLst>
      <p:ext uri="{BB962C8B-B14F-4D97-AF65-F5344CB8AC3E}">
        <p14:creationId xmlns:p14="http://schemas.microsoft.com/office/powerpoint/2010/main" val="58289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广播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10.2.3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广播的发送与接收</a:t>
            </a:r>
          </a:p>
        </p:txBody>
      </p:sp>
      <p:sp>
        <p:nvSpPr>
          <p:cNvPr id="6" name="矩形 5"/>
          <p:cNvSpPr/>
          <p:nvPr/>
        </p:nvSpPr>
        <p:spPr>
          <a:xfrm>
            <a:off x="0" y="1873250"/>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在发送广播包一端输入发送的数据，除接收广播包一端可接收显示外，可看到网络调试助手同样可以接收到信息。</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发送端运行结果如下。</a:t>
            </a:r>
          </a:p>
        </p:txBody>
      </p:sp>
      <p:sp>
        <p:nvSpPr>
          <p:cNvPr id="2" name="矩形 1">
            <a:extLst>
              <a:ext uri="{FF2B5EF4-FFF2-40B4-BE49-F238E27FC236}">
                <a16:creationId xmlns:a16="http://schemas.microsoft.com/office/drawing/2014/main" id="{9EA7C938-E912-E24F-9F2B-396D1BF2D489}"/>
              </a:ext>
            </a:extLst>
          </p:cNvPr>
          <p:cNvSpPr/>
          <p:nvPr/>
        </p:nvSpPr>
        <p:spPr>
          <a:xfrm>
            <a:off x="755576" y="3227275"/>
            <a:ext cx="7200800" cy="523220"/>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:~/1000phone/net/broadcast$ ./send 10.0.36.255 8080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hello world</a:t>
            </a:r>
            <a:endParaRPr lang="zh-CN" altLang="zh-CN" sz="1400" kern="100" dirty="0">
              <a:latin typeface="Courier New" panose="020703090202050204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8CA033D4-EA8D-C04B-BE9E-C84DAF3D0197}"/>
              </a:ext>
            </a:extLst>
          </p:cNvPr>
          <p:cNvSpPr/>
          <p:nvPr/>
        </p:nvSpPr>
        <p:spPr>
          <a:xfrm>
            <a:off x="0" y="3749304"/>
            <a:ext cx="9144000"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接收端运行结果如下。</a:t>
            </a:r>
          </a:p>
        </p:txBody>
      </p:sp>
      <p:sp>
        <p:nvSpPr>
          <p:cNvPr id="5" name="矩形 4">
            <a:extLst>
              <a:ext uri="{FF2B5EF4-FFF2-40B4-BE49-F238E27FC236}">
                <a16:creationId xmlns:a16="http://schemas.microsoft.com/office/drawing/2014/main" id="{29847CBE-F2C3-AD43-90AA-3D6EF058E3BC}"/>
              </a:ext>
            </a:extLst>
          </p:cNvPr>
          <p:cNvSpPr/>
          <p:nvPr/>
        </p:nvSpPr>
        <p:spPr>
          <a:xfrm>
            <a:off x="755576" y="4272524"/>
            <a:ext cx="7200800" cy="738664"/>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:~/1000phone/net/broadcast$ ./</a:t>
            </a:r>
            <a:r>
              <a:rPr lang="en-US" altLang="zh-CN" sz="1400" kern="100" dirty="0" err="1">
                <a:solidFill>
                  <a:srgbClr val="000000"/>
                </a:solidFill>
                <a:latin typeface="Courier New" panose="02070309020205020404" pitchFamily="49" charset="0"/>
                <a:cs typeface="Times New Roman" panose="02020603050405020304" pitchFamily="18" charset="0"/>
              </a:rPr>
              <a:t>recv</a:t>
            </a:r>
            <a:r>
              <a:rPr lang="en-US" altLang="zh-CN" sz="1400" kern="100" dirty="0">
                <a:solidFill>
                  <a:srgbClr val="000000"/>
                </a:solidFill>
                <a:latin typeface="Courier New" panose="02070309020205020404" pitchFamily="49" charset="0"/>
                <a:cs typeface="Times New Roman" panose="02020603050405020304" pitchFamily="18" charset="0"/>
              </a:rPr>
              <a:t> 10.0.36.255 8080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ip</a:t>
            </a:r>
            <a:r>
              <a:rPr lang="en-US" altLang="zh-CN" sz="1400" kern="100" dirty="0">
                <a:solidFill>
                  <a:srgbClr val="000000"/>
                </a:solidFill>
                <a:latin typeface="Courier New" panose="02070309020205020404" pitchFamily="49" charset="0"/>
                <a:cs typeface="Times New Roman" panose="02020603050405020304" pitchFamily="18" charset="0"/>
              </a:rPr>
              <a:t>: 10.0.36.199, port: 33536</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broadcast : hello world</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353638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P spid="7" grpId="0"/>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10.2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广播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10.2.3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广播的发送与接收</a:t>
            </a:r>
          </a:p>
        </p:txBody>
      </p:sp>
      <p:sp>
        <p:nvSpPr>
          <p:cNvPr id="6" name="矩形 5"/>
          <p:cNvSpPr/>
          <p:nvPr/>
        </p:nvSpPr>
        <p:spPr>
          <a:xfrm>
            <a:off x="0" y="1873250"/>
            <a:ext cx="395986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网络调试助手显示结果如图所示，测试成功。</a:t>
            </a:r>
          </a:p>
        </p:txBody>
      </p:sp>
      <p:pic>
        <p:nvPicPr>
          <p:cNvPr id="8" name="图片 7">
            <a:extLst>
              <a:ext uri="{FF2B5EF4-FFF2-40B4-BE49-F238E27FC236}">
                <a16:creationId xmlns:a16="http://schemas.microsoft.com/office/drawing/2014/main" id="{1E72ABC7-664F-4944-9F58-93942061CD7B}"/>
              </a:ext>
            </a:extLst>
          </p:cNvPr>
          <p:cNvPicPr/>
          <p:nvPr/>
        </p:nvPicPr>
        <p:blipFill>
          <a:blip r:embed="rId2" cstate="print"/>
          <a:stretch>
            <a:fillRect/>
          </a:stretch>
        </p:blipFill>
        <p:spPr>
          <a:xfrm>
            <a:off x="4139952" y="1821646"/>
            <a:ext cx="3959860" cy="4631690"/>
          </a:xfrm>
          <a:prstGeom prst="rect">
            <a:avLst/>
          </a:prstGeom>
        </p:spPr>
      </p:pic>
    </p:spTree>
    <p:extLst>
      <p:ext uri="{BB962C8B-B14F-4D97-AF65-F5344CB8AC3E}">
        <p14:creationId xmlns:p14="http://schemas.microsoft.com/office/powerpoint/2010/main" val="104590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679055" y="12238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22575" y="1521161"/>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400130" y="3068960"/>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975" y="1712595"/>
            <a:ext cx="59524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10.3  </a:t>
            </a:r>
            <a:r>
              <a:rPr lang="zh-CN" altLang="en-US" sz="2800" b="1" dirty="0"/>
              <a:t>组播</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296308" y="3176273"/>
            <a:ext cx="877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10.3.1</a:t>
            </a:r>
            <a:endParaRPr lang="zh-CN" altLang="en-US" dirty="0"/>
          </a:p>
        </p:txBody>
      </p:sp>
      <p:sp>
        <p:nvSpPr>
          <p:cNvPr id="16" name="TextBox 168">
            <a:hlinkClick r:id="rId3" action="ppaction://hlinksldjump"/>
          </p:cNvPr>
          <p:cNvSpPr txBox="1">
            <a:spLocks noChangeArrowheads="1"/>
          </p:cNvSpPr>
          <p:nvPr/>
        </p:nvSpPr>
        <p:spPr bwMode="auto">
          <a:xfrm>
            <a:off x="3545751" y="3167931"/>
            <a:ext cx="37266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组播概述</a:t>
            </a:r>
          </a:p>
        </p:txBody>
      </p:sp>
      <p:sp>
        <p:nvSpPr>
          <p:cNvPr id="17" name="AutoShape 864"/>
          <p:cNvSpPr>
            <a:spLocks noChangeArrowheads="1"/>
          </p:cNvSpPr>
          <p:nvPr/>
        </p:nvSpPr>
        <p:spPr bwMode="auto">
          <a:xfrm>
            <a:off x="605745" y="2059492"/>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rId4" action="ppaction://hlinksldjump"/>
          </p:cNvPr>
          <p:cNvSpPr/>
          <p:nvPr/>
        </p:nvSpPr>
        <p:spPr bwMode="auto">
          <a:xfrm>
            <a:off x="1078782" y="2091226"/>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5"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rId4" action="ppaction://hlinksldjump"/>
          </p:cNvPr>
          <p:cNvPicPr>
            <a:picLocks noChangeAspect="1"/>
          </p:cNvPicPr>
          <p:nvPr/>
        </p:nvPicPr>
        <p:blipFill>
          <a:blip r:embed="rId6" cstate="print">
            <a:duotone>
              <a:prstClr val="black"/>
              <a:schemeClr val="accent1">
                <a:tint val="45000"/>
                <a:satMod val="400000"/>
              </a:schemeClr>
            </a:duotone>
            <a:extLst>
              <a:ext uri="{BEBA8EAE-BF5A-486C-A8C5-ECC9F3942E4B}">
                <a14:imgProps xmlns:a14="http://schemas.microsoft.com/office/drawing/2010/main">
                  <a14:imgLayer r:embed="rId7">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2007" y="2038262"/>
            <a:ext cx="376076" cy="374830"/>
          </a:xfrm>
          <a:prstGeom prst="rect">
            <a:avLst/>
          </a:prstGeom>
          <a:noFill/>
          <a:ln>
            <a:noFill/>
          </a:ln>
        </p:spPr>
      </p:pic>
      <p:grpSp>
        <p:nvGrpSpPr>
          <p:cNvPr id="20" name="组合 153"/>
          <p:cNvGrpSpPr/>
          <p:nvPr/>
        </p:nvGrpSpPr>
        <p:grpSpPr bwMode="auto">
          <a:xfrm>
            <a:off x="1386913" y="3930182"/>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266907" y="4057988"/>
            <a:ext cx="877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10.3.2</a:t>
            </a:r>
            <a:endParaRPr lang="zh-CN" altLang="en-US" dirty="0"/>
          </a:p>
        </p:txBody>
      </p:sp>
      <p:sp>
        <p:nvSpPr>
          <p:cNvPr id="31" name="TextBox 168">
            <a:hlinkClick r:id="rId4" action="ppaction://hlinksldjump"/>
          </p:cNvPr>
          <p:cNvSpPr txBox="1">
            <a:spLocks noChangeArrowheads="1"/>
          </p:cNvSpPr>
          <p:nvPr/>
        </p:nvSpPr>
        <p:spPr bwMode="auto">
          <a:xfrm>
            <a:off x="3544559" y="4033406"/>
            <a:ext cx="2050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组播地址</a:t>
            </a:r>
          </a:p>
        </p:txBody>
      </p:sp>
      <p:grpSp>
        <p:nvGrpSpPr>
          <p:cNvPr id="32" name="组合 153">
            <a:extLst>
              <a:ext uri="{FF2B5EF4-FFF2-40B4-BE49-F238E27FC236}">
                <a16:creationId xmlns:a16="http://schemas.microsoft.com/office/drawing/2014/main" id="{76032032-497B-644C-8D46-67297CC32DEB}"/>
              </a:ext>
            </a:extLst>
          </p:cNvPr>
          <p:cNvGrpSpPr/>
          <p:nvPr/>
        </p:nvGrpSpPr>
        <p:grpSpPr bwMode="auto">
          <a:xfrm>
            <a:off x="1392678" y="4723138"/>
            <a:ext cx="6625480" cy="684212"/>
            <a:chOff x="1029300" y="5045322"/>
            <a:chExt cx="6624959" cy="683275"/>
          </a:xfrm>
        </p:grpSpPr>
        <p:grpSp>
          <p:nvGrpSpPr>
            <p:cNvPr id="33" name="组合 219">
              <a:extLst>
                <a:ext uri="{FF2B5EF4-FFF2-40B4-BE49-F238E27FC236}">
                  <a16:creationId xmlns:a16="http://schemas.microsoft.com/office/drawing/2014/main" id="{2C9EE48B-55BD-E940-BC9E-7D84F9ED0191}"/>
                </a:ext>
              </a:extLst>
            </p:cNvPr>
            <p:cNvGrpSpPr/>
            <p:nvPr/>
          </p:nvGrpSpPr>
          <p:grpSpPr bwMode="auto">
            <a:xfrm>
              <a:off x="2521433" y="5045323"/>
              <a:ext cx="5132826" cy="683274"/>
              <a:chOff x="2521433" y="4924675"/>
              <a:chExt cx="5132826" cy="806497"/>
            </a:xfrm>
          </p:grpSpPr>
          <p:sp>
            <p:nvSpPr>
              <p:cNvPr id="38" name="AutoShape 218">
                <a:extLst>
                  <a:ext uri="{FF2B5EF4-FFF2-40B4-BE49-F238E27FC236}">
                    <a16:creationId xmlns:a16="http://schemas.microsoft.com/office/drawing/2014/main" id="{A4615C53-2774-284F-B635-DAF11D9FF62D}"/>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5">
                <a:extLst>
                  <a:ext uri="{FF2B5EF4-FFF2-40B4-BE49-F238E27FC236}">
                    <a16:creationId xmlns:a16="http://schemas.microsoft.com/office/drawing/2014/main" id="{F87D38F6-73EE-324F-9DE9-37E871321C8A}"/>
                  </a:ext>
                </a:extLst>
              </p:cNvPr>
              <p:cNvGrpSpPr/>
              <p:nvPr/>
            </p:nvGrpSpPr>
            <p:grpSpPr bwMode="auto">
              <a:xfrm>
                <a:off x="2521433" y="4924675"/>
                <a:ext cx="5043090" cy="664285"/>
                <a:chOff x="2521433" y="4868192"/>
                <a:chExt cx="5043090" cy="720768"/>
              </a:xfrm>
            </p:grpSpPr>
            <p:sp>
              <p:nvSpPr>
                <p:cNvPr id="40" name="AutoShape 181">
                  <a:extLst>
                    <a:ext uri="{FF2B5EF4-FFF2-40B4-BE49-F238E27FC236}">
                      <a16:creationId xmlns:a16="http://schemas.microsoft.com/office/drawing/2014/main" id="{C4C5FFAE-A633-954F-896B-7A7B355DAE89}"/>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1" name="AutoShape 202">
                  <a:extLst>
                    <a:ext uri="{FF2B5EF4-FFF2-40B4-BE49-F238E27FC236}">
                      <a16:creationId xmlns:a16="http://schemas.microsoft.com/office/drawing/2014/main" id="{DFD5BF03-EFCB-F945-8B73-EA4F9FAB4BFE}"/>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4" name="Line 188">
              <a:extLst>
                <a:ext uri="{FF2B5EF4-FFF2-40B4-BE49-F238E27FC236}">
                  <a16:creationId xmlns:a16="http://schemas.microsoft.com/office/drawing/2014/main" id="{67AFB049-20E5-9649-A821-1998EF21CC27}"/>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1">
              <a:extLst>
                <a:ext uri="{FF2B5EF4-FFF2-40B4-BE49-F238E27FC236}">
                  <a16:creationId xmlns:a16="http://schemas.microsoft.com/office/drawing/2014/main" id="{3C5BED24-A30F-C343-8881-F9E599B63BAA}"/>
                </a:ext>
              </a:extLst>
            </p:cNvPr>
            <p:cNvGrpSpPr/>
            <p:nvPr/>
          </p:nvGrpSpPr>
          <p:grpSpPr bwMode="auto">
            <a:xfrm>
              <a:off x="1029300" y="5045322"/>
              <a:ext cx="635025" cy="637257"/>
              <a:chOff x="1098627" y="4776118"/>
              <a:chExt cx="903287" cy="906462"/>
            </a:xfrm>
          </p:grpSpPr>
          <p:sp>
            <p:nvSpPr>
              <p:cNvPr id="36" name="Oval 148">
                <a:extLst>
                  <a:ext uri="{FF2B5EF4-FFF2-40B4-BE49-F238E27FC236}">
                    <a16:creationId xmlns:a16="http://schemas.microsoft.com/office/drawing/2014/main" id="{9FA5B6B2-8EED-F041-8DDC-46B8D4CBCD74}"/>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37" name="Oval 151">
                <a:extLst>
                  <a:ext uri="{FF2B5EF4-FFF2-40B4-BE49-F238E27FC236}">
                    <a16:creationId xmlns:a16="http://schemas.microsoft.com/office/drawing/2014/main" id="{BACD056A-524D-314E-B85D-7337878AB2C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a:extLst>
              <a:ext uri="{FF2B5EF4-FFF2-40B4-BE49-F238E27FC236}">
                <a16:creationId xmlns:a16="http://schemas.microsoft.com/office/drawing/2014/main" id="{AF3324C9-3EF2-2243-AF63-9D6AC53FC08A}"/>
              </a:ext>
            </a:extLst>
          </p:cNvPr>
          <p:cNvSpPr txBox="1">
            <a:spLocks noChangeArrowheads="1"/>
          </p:cNvSpPr>
          <p:nvPr/>
        </p:nvSpPr>
        <p:spPr bwMode="auto">
          <a:xfrm>
            <a:off x="1266907" y="4842768"/>
            <a:ext cx="877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10.3.3</a:t>
            </a:r>
            <a:endParaRPr lang="zh-CN" altLang="en-US" dirty="0"/>
          </a:p>
        </p:txBody>
      </p:sp>
      <p:sp>
        <p:nvSpPr>
          <p:cNvPr id="43" name="TextBox 168">
            <a:hlinkClick r:id="rId3" action="ppaction://hlinksldjump"/>
            <a:extLst>
              <a:ext uri="{FF2B5EF4-FFF2-40B4-BE49-F238E27FC236}">
                <a16:creationId xmlns:a16="http://schemas.microsoft.com/office/drawing/2014/main" id="{A6138EC1-0735-BB4F-939A-711AB71F6886}"/>
              </a:ext>
            </a:extLst>
          </p:cNvPr>
          <p:cNvSpPr txBox="1">
            <a:spLocks noChangeArrowheads="1"/>
          </p:cNvSpPr>
          <p:nvPr/>
        </p:nvSpPr>
        <p:spPr bwMode="auto">
          <a:xfrm>
            <a:off x="3538300" y="4822109"/>
            <a:ext cx="34099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组播的发送与接收</a:t>
            </a:r>
          </a:p>
        </p:txBody>
      </p:sp>
    </p:spTree>
    <p:extLst>
      <p:ext uri="{BB962C8B-B14F-4D97-AF65-F5344CB8AC3E}">
        <p14:creationId xmlns:p14="http://schemas.microsoft.com/office/powerpoint/2010/main" val="2891701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组播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10.3.1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组播概述</a:t>
            </a:r>
          </a:p>
        </p:txBody>
      </p:sp>
      <p:sp>
        <p:nvSpPr>
          <p:cNvPr id="6" name="矩形 5"/>
          <p:cNvSpPr/>
          <p:nvPr/>
        </p:nvSpPr>
        <p:spPr>
          <a:xfrm>
            <a:off x="0" y="1873250"/>
            <a:ext cx="9150350" cy="2122376"/>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为了减少在广播中涉及的不必要的开销，可以只向特定的一部分接收方发送信息，这被称为组播（又称为多播）。当发送组播数据包时，只有加入指定多播组的主机数据链路层才会处理，其他主机在数据链路层会直接丢掉收到的数据包。如果将同时发给局域网中的所有主机称为广播，那么只是发给局域网中的部分主机称为组播。</a:t>
            </a:r>
          </a:p>
        </p:txBody>
      </p:sp>
    </p:spTree>
    <p:extLst>
      <p:ext uri="{BB962C8B-B14F-4D97-AF65-F5344CB8AC3E}">
        <p14:creationId xmlns:p14="http://schemas.microsoft.com/office/powerpoint/2010/main" val="422940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组播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10.3.2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组播地址</a:t>
            </a:r>
          </a:p>
        </p:txBody>
      </p:sp>
      <p:sp>
        <p:nvSpPr>
          <p:cNvPr id="6" name="矩形 5"/>
          <p:cNvSpPr/>
          <p:nvPr/>
        </p:nvSpPr>
        <p:spPr>
          <a:xfrm>
            <a:off x="0" y="1873250"/>
            <a:ext cx="9150350" cy="218502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7.2.2</a:t>
            </a:r>
            <a:r>
              <a:rPr lang="zh-CN" altLang="zh-CN" dirty="0">
                <a:latin typeface="微软雅黑" panose="020B0503020204020204" pitchFamily="34" charset="-122"/>
                <a:ea typeface="微软雅黑" panose="020B0503020204020204" pitchFamily="34" charset="-122"/>
              </a:rPr>
              <a:t>节已经介绍了</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地址，其中主要说明了</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地址的分类。其中</a:t>
            </a:r>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地址的范围</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1.0.0.1</a:t>
            </a:r>
            <a:r>
              <a:rPr lang="zh-CN" altLang="zh-CN"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127.255.255.254</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地址范围</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128.0.0.1</a:t>
            </a:r>
            <a:r>
              <a:rPr lang="zh-CN" altLang="zh-CN"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191.255.255.254</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地址范围</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192.0.0.1</a:t>
            </a:r>
            <a:r>
              <a:rPr lang="zh-CN" altLang="zh-CN"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223.255.255.254</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地址范围</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224.0.0.1</a:t>
            </a:r>
            <a:r>
              <a:rPr lang="zh-CN" altLang="zh-CN"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239.255.255.254</a:t>
            </a:r>
            <a:r>
              <a:rPr lang="zh-CN" altLang="zh-CN" dirty="0">
                <a:latin typeface="微软雅黑" panose="020B0503020204020204" pitchFamily="34" charset="-122"/>
                <a:ea typeface="微软雅黑" panose="020B0503020204020204" pitchFamily="34" charset="-122"/>
              </a:rPr>
              <a:t>。</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E</a:t>
            </a:r>
            <a:r>
              <a:rPr lang="zh-CN" altLang="zh-CN"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地址保留。</a:t>
            </a:r>
            <a:r>
              <a:rPr lang="en-US" altLang="zh-CN" dirty="0">
                <a:latin typeface="微软雅黑" panose="020B0503020204020204" pitchFamily="34" charset="-122"/>
                <a:ea typeface="微软雅黑" panose="020B0503020204020204" pitchFamily="34" charset="-122"/>
              </a:rPr>
              <a:t>D</a:t>
            </a:r>
            <a:r>
              <a:rPr lang="zh-CN" altLang="zh-CN" dirty="0">
                <a:latin typeface="微软雅黑" panose="020B0503020204020204" pitchFamily="34" charset="-122"/>
                <a:ea typeface="微软雅黑" panose="020B0503020204020204" pitchFamily="34" charset="-122"/>
              </a:rPr>
              <a:t>类地址又被称为组播地址。每一个组播地址代表一个多播组。</a:t>
            </a:r>
          </a:p>
        </p:txBody>
      </p:sp>
    </p:spTree>
    <p:extLst>
      <p:ext uri="{BB962C8B-B14F-4D97-AF65-F5344CB8AC3E}">
        <p14:creationId xmlns:p14="http://schemas.microsoft.com/office/powerpoint/2010/main" val="96997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组播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10.3.3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组播的发送与接收</a:t>
            </a:r>
          </a:p>
        </p:txBody>
      </p:sp>
      <p:sp>
        <p:nvSpPr>
          <p:cNvPr id="6" name="矩形 5"/>
          <p:cNvSpPr/>
          <p:nvPr/>
        </p:nvSpPr>
        <p:spPr>
          <a:xfrm>
            <a:off x="0" y="1873250"/>
            <a:ext cx="9150350" cy="2857001"/>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组播包的发送和接收依然是通过</a:t>
            </a: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编程来实现。组播包发送的流程如下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）创建</a:t>
            </a: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套接字。</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）指定目标地址和端口。</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）发送数据包。</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组播包</a:t>
            </a:r>
            <a:r>
              <a:rPr lang="zh-CN" altLang="zh-CN" dirty="0">
                <a:latin typeface="微软雅黑" panose="020B0503020204020204" pitchFamily="34" charset="-122"/>
                <a:ea typeface="微软雅黑" panose="020B0503020204020204" pitchFamily="34" charset="-122"/>
              </a:rPr>
              <a:t>代码实现</a:t>
            </a:r>
            <a:r>
              <a:rPr lang="zh-CN" altLang="en-US" dirty="0">
                <a:latin typeface="微软雅黑" panose="020B0503020204020204" pitchFamily="34" charset="-122"/>
                <a:ea typeface="微软雅黑" panose="020B0503020204020204" pitchFamily="34" charset="-122"/>
              </a:rPr>
              <a:t>参见教材</a:t>
            </a:r>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10-6</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IPv4</a:t>
            </a:r>
            <a:r>
              <a:rPr lang="zh-CN" altLang="zh-CN" dirty="0">
                <a:latin typeface="微软雅黑" panose="020B0503020204020204" pitchFamily="34" charset="-122"/>
                <a:ea typeface="微软雅黑" panose="020B0503020204020204" pitchFamily="34" charset="-122"/>
              </a:rPr>
              <a:t>英特网域（</a:t>
            </a:r>
            <a:r>
              <a:rPr lang="en-US" altLang="zh-CN" dirty="0">
                <a:latin typeface="微软雅黑" panose="020B0503020204020204" pitchFamily="34" charset="-122"/>
                <a:ea typeface="微软雅黑" panose="020B0503020204020204" pitchFamily="34" charset="-122"/>
              </a:rPr>
              <a:t>AF_INET</a:t>
            </a:r>
            <a:r>
              <a:rPr lang="zh-CN" altLang="zh-CN" dirty="0">
                <a:latin typeface="微软雅黑" panose="020B0503020204020204" pitchFamily="34" charset="-122"/>
                <a:ea typeface="微软雅黑" panose="020B0503020204020204" pitchFamily="34" charset="-122"/>
              </a:rPr>
              <a:t>）中，组播地址结构体用如下结构体</a:t>
            </a:r>
            <a:r>
              <a:rPr lang="en-US" altLang="zh-CN" dirty="0" err="1">
                <a:latin typeface="微软雅黑" panose="020B0503020204020204" pitchFamily="34" charset="-122"/>
                <a:ea typeface="微软雅黑" panose="020B0503020204020204" pitchFamily="34" charset="-122"/>
              </a:rPr>
              <a:t>ip_mreq</a:t>
            </a:r>
            <a:r>
              <a:rPr lang="zh-CN" altLang="zh-CN" dirty="0">
                <a:latin typeface="微软雅黑" panose="020B0503020204020204" pitchFamily="34" charset="-122"/>
                <a:ea typeface="微软雅黑" panose="020B0503020204020204" pitchFamily="34" charset="-122"/>
              </a:rPr>
              <a:t>表示。</a:t>
            </a:r>
          </a:p>
        </p:txBody>
      </p:sp>
      <p:sp>
        <p:nvSpPr>
          <p:cNvPr id="2" name="矩形 1">
            <a:extLst>
              <a:ext uri="{FF2B5EF4-FFF2-40B4-BE49-F238E27FC236}">
                <a16:creationId xmlns:a16="http://schemas.microsoft.com/office/drawing/2014/main" id="{D68E62E3-9998-8A4A-AF7A-8B430461EB86}"/>
              </a:ext>
            </a:extLst>
          </p:cNvPr>
          <p:cNvSpPr/>
          <p:nvPr/>
        </p:nvSpPr>
        <p:spPr>
          <a:xfrm>
            <a:off x="827584" y="4730251"/>
            <a:ext cx="6624736" cy="1569660"/>
          </a:xfrm>
          <a:prstGeom prst="rect">
            <a:avLst/>
          </a:prstGeom>
          <a:ln w="6350">
            <a:solidFill>
              <a:schemeClr val="tx1"/>
            </a:solidFill>
          </a:ln>
        </p:spPr>
        <p:txBody>
          <a:bodyPr wrap="square">
            <a:spAutoFit/>
          </a:bodyPr>
          <a:lstStyle/>
          <a:p>
            <a:pPr indent="285750" algn="just">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typedef  uint32_t  </a:t>
            </a:r>
            <a:r>
              <a:rPr lang="en-US" altLang="zh-CN" sz="1200" kern="100" dirty="0" err="1">
                <a:solidFill>
                  <a:srgbClr val="000000"/>
                </a:solidFill>
                <a:latin typeface="Courier New" panose="02070309020205020404" pitchFamily="49" charset="0"/>
                <a:cs typeface="Times New Roman" panose="02020603050405020304" pitchFamily="18" charset="0"/>
              </a:rPr>
              <a:t>in_addr_t</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2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struct </a:t>
            </a:r>
            <a:r>
              <a:rPr lang="en-US" altLang="zh-CN" sz="1200" kern="100" dirty="0" err="1">
                <a:solidFill>
                  <a:srgbClr val="000000"/>
                </a:solidFill>
                <a:latin typeface="Courier New" panose="02070309020205020404" pitchFamily="49" charset="0"/>
                <a:cs typeface="Times New Roman" panose="02020603050405020304" pitchFamily="18" charset="0"/>
              </a:rPr>
              <a:t>in_addr</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200" kern="100" dirty="0">
              <a:latin typeface="Courier New" panose="02070309020205020404" pitchFamily="49" charset="0"/>
              <a:cs typeface="Times New Roman" panose="02020603050405020304" pitchFamily="18" charset="0"/>
            </a:endParaRPr>
          </a:p>
          <a:p>
            <a:pPr indent="571500" algn="just">
              <a:spcAft>
                <a:spcPts val="0"/>
              </a:spcAft>
            </a:pPr>
            <a:r>
              <a:rPr lang="en-US" altLang="zh-CN" sz="1200" kern="100" dirty="0" err="1">
                <a:solidFill>
                  <a:srgbClr val="000000"/>
                </a:solidFill>
                <a:latin typeface="Courier New" panose="02070309020205020404" pitchFamily="49" charset="0"/>
                <a:cs typeface="Times New Roman" panose="02020603050405020304" pitchFamily="18" charset="0"/>
              </a:rPr>
              <a:t>in_addr_t</a:t>
            </a:r>
            <a:r>
              <a:rPr lang="en-US" altLang="zh-CN" sz="1200" kern="100" dirty="0">
                <a:solidFill>
                  <a:srgbClr val="000000"/>
                </a:solidFill>
                <a:latin typeface="Courier New" panose="02070309020205020404" pitchFamily="49" charset="0"/>
                <a:cs typeface="Times New Roman" panose="02020603050405020304" pitchFamily="18" charset="0"/>
              </a:rPr>
              <a:t> </a:t>
            </a:r>
            <a:r>
              <a:rPr lang="en-US" altLang="zh-CN" sz="1200" kern="100" dirty="0" err="1">
                <a:solidFill>
                  <a:srgbClr val="000000"/>
                </a:solidFill>
                <a:latin typeface="Courier New" panose="02070309020205020404" pitchFamily="49" charset="0"/>
                <a:cs typeface="Times New Roman" panose="02020603050405020304" pitchFamily="18" charset="0"/>
              </a:rPr>
              <a:t>s_addr</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2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     </a:t>
            </a:r>
            <a:endParaRPr lang="zh-CN" altLang="zh-CN" sz="12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struct </a:t>
            </a:r>
            <a:r>
              <a:rPr lang="en-US" altLang="zh-CN" sz="1200" kern="100" dirty="0" err="1">
                <a:solidFill>
                  <a:srgbClr val="000000"/>
                </a:solidFill>
                <a:latin typeface="Courier New" panose="02070309020205020404" pitchFamily="49" charset="0"/>
                <a:cs typeface="Times New Roman" panose="02020603050405020304" pitchFamily="18" charset="0"/>
              </a:rPr>
              <a:t>ip_mreq</a:t>
            </a:r>
            <a:r>
              <a:rPr lang="en-US" altLang="zh-CN" sz="1200" kern="100" dirty="0">
                <a:solidFill>
                  <a:srgbClr val="000000"/>
                </a:solidFill>
                <a:latin typeface="Courier New" panose="02070309020205020404" pitchFamily="49" charset="0"/>
                <a:cs typeface="Times New Roman" panose="02020603050405020304" pitchFamily="18" charset="0"/>
              </a:rPr>
              <a:t>  {</a:t>
            </a:r>
            <a:endParaRPr lang="zh-CN" altLang="zh-CN" sz="12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     struct </a:t>
            </a:r>
            <a:r>
              <a:rPr lang="en-US" altLang="zh-CN" sz="1200" kern="100" dirty="0" err="1">
                <a:solidFill>
                  <a:srgbClr val="000000"/>
                </a:solidFill>
                <a:latin typeface="Courier New" panose="02070309020205020404" pitchFamily="49" charset="0"/>
                <a:cs typeface="Times New Roman" panose="02020603050405020304" pitchFamily="18" charset="0"/>
              </a:rPr>
              <a:t>in_addr</a:t>
            </a:r>
            <a:r>
              <a:rPr lang="en-US" altLang="zh-CN" sz="1200" kern="100" dirty="0">
                <a:solidFill>
                  <a:srgbClr val="000000"/>
                </a:solidFill>
                <a:latin typeface="Courier New" panose="02070309020205020404" pitchFamily="49" charset="0"/>
                <a:cs typeface="Times New Roman" panose="02020603050405020304" pitchFamily="18" charset="0"/>
              </a:rPr>
              <a:t> </a:t>
            </a:r>
            <a:r>
              <a:rPr lang="en-US" altLang="zh-CN" sz="1200" kern="100" dirty="0" err="1">
                <a:solidFill>
                  <a:srgbClr val="000000"/>
                </a:solidFill>
                <a:latin typeface="Courier New" panose="02070309020205020404" pitchFamily="49" charset="0"/>
                <a:cs typeface="Times New Roman" panose="02020603050405020304" pitchFamily="18" charset="0"/>
              </a:rPr>
              <a:t>imr_multiaddr</a:t>
            </a:r>
            <a:r>
              <a:rPr lang="en-US" altLang="zh-CN" sz="1200" kern="100" dirty="0">
                <a:solidFill>
                  <a:srgbClr val="000000"/>
                </a:solidFill>
                <a:latin typeface="Courier New" panose="02070309020205020404" pitchFamily="49" charset="0"/>
                <a:cs typeface="Times New Roman" panose="02020603050405020304" pitchFamily="18" charset="0"/>
              </a:rPr>
              <a:t>;   /*</a:t>
            </a:r>
            <a:r>
              <a:rPr lang="zh-CN" altLang="zh-CN" sz="1200" kern="100" dirty="0">
                <a:solidFill>
                  <a:srgbClr val="000000"/>
                </a:solidFill>
                <a:latin typeface="Courier New" panose="02070309020205020404" pitchFamily="49" charset="0"/>
                <a:ea typeface="楷体" panose="02010609060101010101" pitchFamily="49" charset="-122"/>
                <a:cs typeface="Times New Roman" panose="02020603050405020304" pitchFamily="18" charset="0"/>
              </a:rPr>
              <a:t>组播的</a:t>
            </a:r>
            <a:r>
              <a:rPr lang="en-US" altLang="zh-CN" sz="1200" kern="100" dirty="0">
                <a:solidFill>
                  <a:srgbClr val="000000"/>
                </a:solidFill>
                <a:latin typeface="Courier New" panose="02070309020205020404" pitchFamily="49" charset="0"/>
                <a:ea typeface="楷体" panose="02010609060101010101" pitchFamily="49" charset="-122"/>
                <a:cs typeface="Times New Roman" panose="02020603050405020304" pitchFamily="18" charset="0"/>
              </a:rPr>
              <a:t>IP</a:t>
            </a:r>
            <a:r>
              <a:rPr lang="zh-CN" altLang="zh-CN" sz="1200" kern="100" dirty="0">
                <a:solidFill>
                  <a:srgbClr val="000000"/>
                </a:solidFill>
                <a:latin typeface="Courier New" panose="02070309020205020404" pitchFamily="49" charset="0"/>
                <a:ea typeface="楷体" panose="02010609060101010101" pitchFamily="49" charset="-122"/>
                <a:cs typeface="Times New Roman" panose="02020603050405020304" pitchFamily="18" charset="0"/>
              </a:rPr>
              <a:t>地址</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2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     struct </a:t>
            </a:r>
            <a:r>
              <a:rPr lang="en-US" altLang="zh-CN" sz="1200" kern="100" dirty="0" err="1">
                <a:solidFill>
                  <a:srgbClr val="000000"/>
                </a:solidFill>
                <a:latin typeface="Courier New" panose="02070309020205020404" pitchFamily="49" charset="0"/>
                <a:cs typeface="Times New Roman" panose="02020603050405020304" pitchFamily="18" charset="0"/>
              </a:rPr>
              <a:t>in_addr</a:t>
            </a:r>
            <a:r>
              <a:rPr lang="en-US" altLang="zh-CN" sz="1200" kern="100" dirty="0">
                <a:solidFill>
                  <a:srgbClr val="000000"/>
                </a:solidFill>
                <a:latin typeface="Courier New" panose="02070309020205020404" pitchFamily="49" charset="0"/>
                <a:cs typeface="Times New Roman" panose="02020603050405020304" pitchFamily="18" charset="0"/>
              </a:rPr>
              <a:t> </a:t>
            </a:r>
            <a:r>
              <a:rPr lang="en-US" altLang="zh-CN" sz="1200" kern="100" dirty="0" err="1">
                <a:solidFill>
                  <a:srgbClr val="000000"/>
                </a:solidFill>
                <a:latin typeface="Courier New" panose="02070309020205020404" pitchFamily="49" charset="0"/>
                <a:cs typeface="Times New Roman" panose="02020603050405020304" pitchFamily="18" charset="0"/>
              </a:rPr>
              <a:t>imr_interface</a:t>
            </a:r>
            <a:r>
              <a:rPr lang="en-US" altLang="zh-CN" sz="1200" kern="100" dirty="0">
                <a:solidFill>
                  <a:srgbClr val="000000"/>
                </a:solidFill>
                <a:latin typeface="Courier New" panose="02070309020205020404" pitchFamily="49" charset="0"/>
                <a:cs typeface="Times New Roman" panose="02020603050405020304" pitchFamily="18" charset="0"/>
              </a:rPr>
              <a:t>;   /*</a:t>
            </a:r>
            <a:r>
              <a:rPr lang="zh-CN" altLang="zh-CN" sz="1200" kern="100" dirty="0">
                <a:solidFill>
                  <a:srgbClr val="000000"/>
                </a:solidFill>
                <a:latin typeface="Courier New" panose="02070309020205020404" pitchFamily="49" charset="0"/>
                <a:ea typeface="楷体" panose="02010609060101010101" pitchFamily="49" charset="-122"/>
                <a:cs typeface="Times New Roman" panose="02020603050405020304" pitchFamily="18" charset="0"/>
              </a:rPr>
              <a:t>本机的</a:t>
            </a:r>
            <a:r>
              <a:rPr lang="en-US" altLang="zh-CN" sz="1200" kern="100" dirty="0">
                <a:solidFill>
                  <a:srgbClr val="000000"/>
                </a:solidFill>
                <a:latin typeface="Courier New" panose="02070309020205020404" pitchFamily="49" charset="0"/>
                <a:ea typeface="楷体" panose="02010609060101010101" pitchFamily="49" charset="-122"/>
                <a:cs typeface="Times New Roman" panose="02020603050405020304" pitchFamily="18" charset="0"/>
              </a:rPr>
              <a:t>IP</a:t>
            </a:r>
            <a:r>
              <a:rPr lang="zh-CN" altLang="zh-CN" sz="1200" kern="100" dirty="0">
                <a:solidFill>
                  <a:srgbClr val="000000"/>
                </a:solidFill>
                <a:latin typeface="Courier New" panose="02070309020205020404" pitchFamily="49" charset="0"/>
                <a:ea typeface="楷体" panose="02010609060101010101" pitchFamily="49" charset="-122"/>
                <a:cs typeface="Times New Roman" panose="02020603050405020304" pitchFamily="18" charset="0"/>
              </a:rPr>
              <a:t>地址</a:t>
            </a:r>
            <a:r>
              <a:rPr lang="en-US" altLang="zh-CN" sz="1200" kern="100" dirty="0">
                <a:solidFill>
                  <a:srgbClr val="000000"/>
                </a:solidFill>
                <a:latin typeface="Courier New" panose="02070309020205020404" pitchFamily="49" charset="0"/>
                <a:cs typeface="Times New Roman" panose="02020603050405020304" pitchFamily="18" charset="0"/>
              </a:rPr>
              <a:t>*/</a:t>
            </a:r>
            <a:endParaRPr lang="zh-CN" altLang="zh-CN" sz="12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200" kern="100" dirty="0">
                <a:solidFill>
                  <a:srgbClr val="000000"/>
                </a:solidFill>
                <a:latin typeface="Courier New" panose="02070309020205020404" pitchFamily="49" charset="0"/>
                <a:cs typeface="Times New Roman" panose="02020603050405020304" pitchFamily="18" charset="0"/>
              </a:rPr>
              <a:t> };   </a:t>
            </a:r>
            <a:endParaRPr lang="zh-CN" altLang="zh-CN" sz="12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81320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组播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10.3.3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组播的发送与接收</a:t>
            </a:r>
          </a:p>
        </p:txBody>
      </p:sp>
      <p:sp>
        <p:nvSpPr>
          <p:cNvPr id="6" name="矩形 5"/>
          <p:cNvSpPr/>
          <p:nvPr/>
        </p:nvSpPr>
        <p:spPr>
          <a:xfrm>
            <a:off x="0" y="1873250"/>
            <a:ext cx="9150350" cy="27928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组播包接收流程如下，代码实现如例</a:t>
            </a:r>
            <a:r>
              <a:rPr lang="en-US" altLang="zh-CN" dirty="0">
                <a:latin typeface="微软雅黑" panose="020B0503020204020204" pitchFamily="34" charset="-122"/>
                <a:ea typeface="微软雅黑" panose="020B0503020204020204" pitchFamily="34" charset="-122"/>
              </a:rPr>
              <a:t>10-7</a:t>
            </a:r>
            <a:r>
              <a:rPr lang="zh-CN" altLang="zh-CN" dirty="0">
                <a:latin typeface="微软雅黑" panose="020B0503020204020204" pitchFamily="34" charset="-122"/>
                <a:ea typeface="微软雅黑" panose="020B0503020204020204" pitchFamily="34" charset="-122"/>
              </a:rPr>
              <a:t>所示。</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）创建</a:t>
            </a: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套接字。</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）绑定地址和端口。</a:t>
            </a:r>
          </a:p>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）加入多播组。</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）接收数据包。</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组播包代码实现参见教材例</a:t>
            </a:r>
            <a:r>
              <a:rPr lang="en-US" altLang="zh-CN" dirty="0">
                <a:latin typeface="微软雅黑" panose="020B0503020204020204" pitchFamily="34" charset="-122"/>
                <a:ea typeface="微软雅黑" panose="020B0503020204020204" pitchFamily="34" charset="-122"/>
              </a:rPr>
              <a:t>10-7</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zh-CN" dirty="0"/>
              <a:t> </a:t>
            </a:r>
            <a:r>
              <a:rPr lang="zh-CN" altLang="zh-CN" dirty="0">
                <a:latin typeface="微软雅黑" panose="020B0503020204020204" pitchFamily="34" charset="-122"/>
                <a:ea typeface="微软雅黑" panose="020B0503020204020204" pitchFamily="34" charset="-122"/>
              </a:rPr>
              <a:t>在例</a:t>
            </a:r>
            <a:r>
              <a:rPr lang="en-US" altLang="zh-CN" dirty="0">
                <a:latin typeface="微软雅黑" panose="020B0503020204020204" pitchFamily="34" charset="-122"/>
                <a:ea typeface="微软雅黑" panose="020B0503020204020204" pitchFamily="34" charset="-122"/>
              </a:rPr>
              <a:t>10-7</a:t>
            </a:r>
            <a:r>
              <a:rPr lang="zh-CN" altLang="zh-CN" dirty="0">
                <a:latin typeface="微软雅黑" panose="020B0503020204020204" pitchFamily="34" charset="-122"/>
                <a:ea typeface="微软雅黑" panose="020B0503020204020204" pitchFamily="34" charset="-122"/>
              </a:rPr>
              <a:t>中，需要特别注意的是加入多播（组播）组的操作，首先定义多播组的结构体，如下所示。</a:t>
            </a:r>
          </a:p>
        </p:txBody>
      </p:sp>
      <p:sp>
        <p:nvSpPr>
          <p:cNvPr id="5" name="矩形 4">
            <a:extLst>
              <a:ext uri="{FF2B5EF4-FFF2-40B4-BE49-F238E27FC236}">
                <a16:creationId xmlns:a16="http://schemas.microsoft.com/office/drawing/2014/main" id="{D428B4CB-8244-2947-BDD8-81990DBCBADC}"/>
              </a:ext>
            </a:extLst>
          </p:cNvPr>
          <p:cNvSpPr/>
          <p:nvPr/>
        </p:nvSpPr>
        <p:spPr>
          <a:xfrm>
            <a:off x="827584" y="4703995"/>
            <a:ext cx="6048672" cy="307777"/>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struct  </a:t>
            </a:r>
            <a:r>
              <a:rPr lang="en-US" altLang="zh-CN" sz="1400" kern="100" dirty="0" err="1">
                <a:solidFill>
                  <a:srgbClr val="000000"/>
                </a:solidFill>
                <a:latin typeface="Courier New" panose="02070309020205020404" pitchFamily="49" charset="0"/>
                <a:cs typeface="Times New Roman" panose="02020603050405020304" pitchFamily="18" charset="0"/>
              </a:rPr>
              <a:t>ip_mreq</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mreq</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C9D3DE79-518E-C742-B636-0D24EE24CF0B}"/>
              </a:ext>
            </a:extLst>
          </p:cNvPr>
          <p:cNvSpPr/>
          <p:nvPr/>
        </p:nvSpPr>
        <p:spPr>
          <a:xfrm>
            <a:off x="-13487" y="5013176"/>
            <a:ext cx="9150350"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其次需要添加多播组</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，如下所示，</a:t>
            </a:r>
            <a:r>
              <a:rPr lang="en-US" altLang="zh-CN" dirty="0" err="1">
                <a:latin typeface="微软雅黑" panose="020B0503020204020204" pitchFamily="34" charset="-122"/>
                <a:ea typeface="微软雅黑" panose="020B0503020204020204" pitchFamily="34" charset="-122"/>
              </a:rPr>
              <a:t>argv</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为命令行传入组播</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a:t>
            </a:r>
          </a:p>
        </p:txBody>
      </p:sp>
      <p:sp>
        <p:nvSpPr>
          <p:cNvPr id="8" name="矩形 7">
            <a:extLst>
              <a:ext uri="{FF2B5EF4-FFF2-40B4-BE49-F238E27FC236}">
                <a16:creationId xmlns:a16="http://schemas.microsoft.com/office/drawing/2014/main" id="{F1DAD6BC-1197-7047-9881-12FAB3292921}"/>
              </a:ext>
            </a:extLst>
          </p:cNvPr>
          <p:cNvSpPr/>
          <p:nvPr/>
        </p:nvSpPr>
        <p:spPr>
          <a:xfrm>
            <a:off x="827584" y="5547082"/>
            <a:ext cx="6048672" cy="307777"/>
          </a:xfrm>
          <a:prstGeom prst="rect">
            <a:avLst/>
          </a:prstGeom>
          <a:ln w="6350">
            <a:solidFill>
              <a:schemeClr val="tx1"/>
            </a:solidFill>
          </a:ln>
        </p:spPr>
        <p:txBody>
          <a:bodyPr wrap="square">
            <a:spAutoFit/>
          </a:bodyPr>
          <a:lstStyle/>
          <a:p>
            <a:pPr indent="266065"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mreq.imr_multiaddr.s_addr</a:t>
            </a:r>
            <a:r>
              <a:rPr lang="en-US" altLang="zh-CN" sz="1400" kern="100" dirty="0">
                <a:solidFill>
                  <a:srgbClr val="000000"/>
                </a:solidFill>
                <a:latin typeface="Courier New" panose="02070309020205020404" pitchFamily="49" charset="0"/>
                <a:cs typeface="Times New Roman" panose="02020603050405020304" pitchFamily="18" charset="0"/>
              </a:rPr>
              <a:t> = </a:t>
            </a:r>
            <a:r>
              <a:rPr lang="en-US" altLang="zh-CN" sz="1400" kern="100" dirty="0" err="1">
                <a:solidFill>
                  <a:srgbClr val="000000"/>
                </a:solidFill>
                <a:latin typeface="Courier New" panose="02070309020205020404" pitchFamily="49" charset="0"/>
                <a:cs typeface="Times New Roman" panose="02020603050405020304" pitchFamily="18" charset="0"/>
              </a:rPr>
              <a:t>inet_addr</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argv</a:t>
            </a:r>
            <a:r>
              <a:rPr lang="en-US" altLang="zh-CN" sz="1400" kern="100" dirty="0">
                <a:solidFill>
                  <a:srgbClr val="000000"/>
                </a:solidFill>
                <a:latin typeface="Courier New" panose="02070309020205020404" pitchFamily="49" charset="0"/>
                <a:cs typeface="Times New Roman" panose="02020603050405020304" pitchFamily="18" charset="0"/>
              </a:rPr>
              <a:t>[1]);</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38682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5" grpId="0" animBg="1"/>
      <p:bldP spid="7"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1408013" y="165404"/>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graphicFrame>
        <p:nvGraphicFramePr>
          <p:cNvPr id="3" name="图表 2"/>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130"/>
          <p:cNvSpPr txBox="1"/>
          <p:nvPr/>
        </p:nvSpPr>
        <p:spPr bwMode="auto">
          <a:xfrm rot="18760561">
            <a:off x="3196833" y="2412387"/>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5" name="TextBox 126"/>
          <p:cNvSpPr txBox="1"/>
          <p:nvPr/>
        </p:nvSpPr>
        <p:spPr bwMode="auto">
          <a:xfrm rot="2839439" flipH="1">
            <a:off x="5028118" y="2603446"/>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6" name="TextBox 127"/>
          <p:cNvSpPr txBox="1"/>
          <p:nvPr/>
        </p:nvSpPr>
        <p:spPr bwMode="auto">
          <a:xfrm rot="13580827" flipV="1">
            <a:off x="3210085" y="4331130"/>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7" name="TextBox 126"/>
          <p:cNvSpPr txBox="1"/>
          <p:nvPr/>
        </p:nvSpPr>
        <p:spPr bwMode="auto">
          <a:xfrm rot="18947968" flipH="1">
            <a:off x="5082055" y="4033116"/>
            <a:ext cx="1067741"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nvGrpSpPr>
          <p:cNvPr id="8" name="组合 18"/>
          <p:cNvGrpSpPr/>
          <p:nvPr/>
        </p:nvGrpSpPr>
        <p:grpSpPr bwMode="auto">
          <a:xfrm>
            <a:off x="504865" y="1176078"/>
            <a:ext cx="2932344" cy="1481496"/>
            <a:chOff x="547807" y="2015821"/>
            <a:chExt cx="2931470" cy="1482112"/>
          </a:xfrm>
        </p:grpSpPr>
        <p:sp>
          <p:nvSpPr>
            <p:cNvPr id="9" name="矩形 5"/>
            <p:cNvSpPr>
              <a:spLocks noChangeArrowheads="1"/>
            </p:cNvSpPr>
            <p:nvPr/>
          </p:nvSpPr>
          <p:spPr bwMode="auto">
            <a:xfrm>
              <a:off x="1176708" y="2015821"/>
              <a:ext cx="2302569" cy="143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网络超时检测的编程方法</a:t>
              </a:r>
              <a:endParaRPr lang="zh-CN" altLang="en-US" sz="2400" b="1" dirty="0">
                <a:solidFill>
                  <a:srgbClr val="2383C6"/>
                </a:solidFill>
                <a:latin typeface="微软雅黑" panose="020B0503020204020204" pitchFamily="34" charset="-122"/>
                <a:ea typeface="微软雅黑" panose="020B0503020204020204" pitchFamily="34" charset="-122"/>
              </a:endParaRPr>
            </a:p>
          </p:txBody>
        </p:sp>
        <p:grpSp>
          <p:nvGrpSpPr>
            <p:cNvPr id="10" name="组合 16"/>
            <p:cNvGrpSpPr/>
            <p:nvPr/>
          </p:nvGrpSpPr>
          <p:grpSpPr bwMode="auto">
            <a:xfrm>
              <a:off x="860198" y="2845720"/>
              <a:ext cx="2178276" cy="652213"/>
              <a:chOff x="860198" y="2352244"/>
              <a:chExt cx="2178276" cy="652213"/>
            </a:xfrm>
          </p:grpSpPr>
          <p:cxnSp>
            <p:nvCxnSpPr>
              <p:cNvPr id="14" name="直接连接符 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0"/>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5"/>
            <p:cNvGrpSpPr/>
            <p:nvPr/>
          </p:nvGrpSpPr>
          <p:grpSpPr bwMode="auto">
            <a:xfrm>
              <a:off x="547807" y="2345525"/>
              <a:ext cx="482428" cy="522503"/>
              <a:chOff x="1232465" y="3518931"/>
              <a:chExt cx="482428" cy="522503"/>
            </a:xfrm>
          </p:grpSpPr>
          <p:sp>
            <p:nvSpPr>
              <p:cNvPr id="12" name="椭圆 11"/>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13" name="TextBox 94"/>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16" name="组合 17"/>
          <p:cNvGrpSpPr/>
          <p:nvPr/>
        </p:nvGrpSpPr>
        <p:grpSpPr bwMode="auto">
          <a:xfrm>
            <a:off x="681306" y="4708112"/>
            <a:ext cx="3171075" cy="1611943"/>
            <a:chOff x="547807" y="3950799"/>
            <a:chExt cx="3170529" cy="1611009"/>
          </a:xfrm>
        </p:grpSpPr>
        <p:sp>
          <p:nvSpPr>
            <p:cNvPr id="17" name="矩形 21"/>
            <p:cNvSpPr>
              <a:spLocks noChangeArrowheads="1"/>
            </p:cNvSpPr>
            <p:nvPr/>
          </p:nvSpPr>
          <p:spPr bwMode="auto">
            <a:xfrm>
              <a:off x="869984" y="4127504"/>
              <a:ext cx="2848352" cy="143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ClrTx/>
                <a:buSzTx/>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原始套接字的创建及帧数据的发送与接收方法</a:t>
              </a:r>
            </a:p>
          </p:txBody>
        </p:sp>
        <p:grpSp>
          <p:nvGrpSpPr>
            <p:cNvPr id="18" name="组合 26"/>
            <p:cNvGrpSpPr/>
            <p:nvPr/>
          </p:nvGrpSpPr>
          <p:grpSpPr bwMode="auto">
            <a:xfrm rot="10800000" flipH="1">
              <a:off x="860198" y="3950799"/>
              <a:ext cx="2178276" cy="652213"/>
              <a:chOff x="860198" y="2352244"/>
              <a:chExt cx="2178276" cy="652213"/>
            </a:xfrm>
          </p:grpSpPr>
          <p:cxnSp>
            <p:nvCxnSpPr>
              <p:cNvPr id="22" name="直接连接符 2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8"/>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组合 29"/>
            <p:cNvGrpSpPr/>
            <p:nvPr/>
          </p:nvGrpSpPr>
          <p:grpSpPr bwMode="auto">
            <a:xfrm>
              <a:off x="547807" y="4523744"/>
              <a:ext cx="474580" cy="523571"/>
              <a:chOff x="1232465" y="3525955"/>
              <a:chExt cx="474580" cy="523571"/>
            </a:xfrm>
          </p:grpSpPr>
          <p:sp>
            <p:nvSpPr>
              <p:cNvPr id="20" name="椭圆 19"/>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1" name="TextBox 102"/>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24" name="组合 23"/>
          <p:cNvGrpSpPr/>
          <p:nvPr/>
        </p:nvGrpSpPr>
        <p:grpSpPr bwMode="auto">
          <a:xfrm>
            <a:off x="5106203" y="1130744"/>
            <a:ext cx="3176494" cy="1461371"/>
            <a:chOff x="5519831" y="1748763"/>
            <a:chExt cx="3176494" cy="1461162"/>
          </a:xfrm>
        </p:grpSpPr>
        <p:grpSp>
          <p:nvGrpSpPr>
            <p:cNvPr id="25" name="组合 32"/>
            <p:cNvGrpSpPr/>
            <p:nvPr/>
          </p:nvGrpSpPr>
          <p:grpSpPr bwMode="auto">
            <a:xfrm flipH="1">
              <a:off x="6469063" y="2557463"/>
              <a:ext cx="1962150" cy="652462"/>
              <a:chOff x="860198" y="2352244"/>
              <a:chExt cx="1962354" cy="652213"/>
            </a:xfrm>
          </p:grpSpPr>
          <p:cxnSp>
            <p:nvCxnSpPr>
              <p:cNvPr id="30" name="直接连接符 33"/>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4"/>
              <p:cNvCxnSpPr>
                <a:cxnSpLocks noChangeShapeType="1"/>
              </p:cNvCxnSpPr>
              <p:nvPr/>
            </p:nvCxnSpPr>
            <p:spPr bwMode="auto">
              <a:xfrm>
                <a:off x="1222938" y="3004457"/>
                <a:ext cx="1599614" cy="0"/>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组合 35"/>
            <p:cNvGrpSpPr/>
            <p:nvPr/>
          </p:nvGrpSpPr>
          <p:grpSpPr bwMode="auto">
            <a:xfrm>
              <a:off x="8223250" y="2094756"/>
              <a:ext cx="473075" cy="522212"/>
              <a:chOff x="1232465" y="3514976"/>
              <a:chExt cx="474415" cy="522667"/>
            </a:xfrm>
          </p:grpSpPr>
          <p:sp>
            <p:nvSpPr>
              <p:cNvPr id="28" name="椭圆 27"/>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9" name="TextBox 110"/>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7" name="矩形 46"/>
            <p:cNvSpPr>
              <a:spLocks noChangeArrowheads="1"/>
            </p:cNvSpPr>
            <p:nvPr/>
          </p:nvSpPr>
          <p:spPr bwMode="auto">
            <a:xfrm>
              <a:off x="5519831" y="1748763"/>
              <a:ext cx="2539154" cy="143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zh-CN" altLang="en-US" sz="2400" b="1" dirty="0">
                  <a:solidFill>
                    <a:srgbClr val="2383C6"/>
                  </a:solidFill>
                  <a:latin typeface="微软雅黑" panose="020B0503020204020204" pitchFamily="34" charset="-122"/>
                  <a:ea typeface="微软雅黑" panose="020B0503020204020204" pitchFamily="34" charset="-122"/>
                </a:rPr>
                <a:t>广播、组播的概念及设置流程</a:t>
              </a:r>
            </a:p>
          </p:txBody>
        </p:sp>
      </p:grpSp>
      <p:grpSp>
        <p:nvGrpSpPr>
          <p:cNvPr id="32" name="组合 31"/>
          <p:cNvGrpSpPr/>
          <p:nvPr/>
        </p:nvGrpSpPr>
        <p:grpSpPr bwMode="auto">
          <a:xfrm>
            <a:off x="5339365" y="4660869"/>
            <a:ext cx="3046797" cy="1402806"/>
            <a:chOff x="5671377" y="4225925"/>
            <a:chExt cx="3046797" cy="1403516"/>
          </a:xfrm>
        </p:grpSpPr>
        <p:grpSp>
          <p:nvGrpSpPr>
            <p:cNvPr id="33" name="组合 38"/>
            <p:cNvGrpSpPr/>
            <p:nvPr/>
          </p:nvGrpSpPr>
          <p:grpSpPr bwMode="auto">
            <a:xfrm rot="10800000">
              <a:off x="6268941" y="4225925"/>
              <a:ext cx="2162272" cy="652465"/>
              <a:chOff x="860198" y="2352242"/>
              <a:chExt cx="2162496" cy="652215"/>
            </a:xfrm>
          </p:grpSpPr>
          <p:cxnSp>
            <p:nvCxnSpPr>
              <p:cNvPr id="38" name="直接连接符 39"/>
              <p:cNvCxnSpPr>
                <a:cxnSpLocks noChangeShapeType="1"/>
              </p:cNvCxnSpPr>
              <p:nvPr/>
            </p:nvCxnSpPr>
            <p:spPr bwMode="auto">
              <a:xfrm>
                <a:off x="860198" y="2352242"/>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40"/>
              <p:cNvCxnSpPr>
                <a:cxnSpLocks noChangeShapeType="1"/>
              </p:cNvCxnSpPr>
              <p:nvPr/>
            </p:nvCxnSpPr>
            <p:spPr bwMode="auto">
              <a:xfrm rot="10800000" flipH="1">
                <a:off x="1222937" y="3004455"/>
                <a:ext cx="1799757" cy="2"/>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 name="组合 41"/>
            <p:cNvGrpSpPr/>
            <p:nvPr/>
          </p:nvGrpSpPr>
          <p:grpSpPr bwMode="auto">
            <a:xfrm flipH="1">
              <a:off x="8245099" y="4779187"/>
              <a:ext cx="473075" cy="524142"/>
              <a:chOff x="1210554" y="3505896"/>
              <a:chExt cx="474415" cy="523486"/>
            </a:xfrm>
          </p:grpSpPr>
          <p:sp>
            <p:nvSpPr>
              <p:cNvPr id="36" name="椭圆 35"/>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37" name="TextBox 118"/>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5" name="矩形 51"/>
            <p:cNvSpPr>
              <a:spLocks noChangeArrowheads="1"/>
            </p:cNvSpPr>
            <p:nvPr/>
          </p:nvSpPr>
          <p:spPr bwMode="auto">
            <a:xfrm>
              <a:off x="5671377" y="4655476"/>
              <a:ext cx="2545003" cy="97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UNIX</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域套接字的编程方法</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4"/>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4"/>
                                        </p:tgtEl>
                                      </p:cBhvr>
                                    </p:animEffect>
                                    <p:set>
                                      <p:cBhvr>
                                        <p:cTn id="31" dur="1" fill="hold">
                                          <p:stCondLst>
                                            <p:cond delay="1999"/>
                                          </p:stCondLst>
                                        </p:cTn>
                                        <p:tgtEl>
                                          <p:spTgt spid="4"/>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5"/>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5"/>
                                        </p:tgtEl>
                                      </p:cBhvr>
                                    </p:animEffect>
                                    <p:set>
                                      <p:cBhvr>
                                        <p:cTn id="41" dur="1" fill="hold">
                                          <p:stCondLst>
                                            <p:cond delay="1999"/>
                                          </p:stCondLst>
                                        </p:cTn>
                                        <p:tgtEl>
                                          <p:spTgt spid="5"/>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7"/>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7"/>
                                        </p:tgtEl>
                                      </p:cBhvr>
                                    </p:animEffect>
                                    <p:set>
                                      <p:cBhvr>
                                        <p:cTn id="51" dur="1" fill="hold">
                                          <p:stCondLst>
                                            <p:cond delay="1999"/>
                                          </p:stCondLst>
                                        </p:cTn>
                                        <p:tgtEl>
                                          <p:spTgt spid="7"/>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6"/>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6"/>
                                        </p:tgtEl>
                                      </p:cBhvr>
                                    </p:animEffect>
                                    <p:set>
                                      <p:cBhvr>
                                        <p:cTn id="61" dur="1" fill="hold">
                                          <p:stCondLst>
                                            <p:cond delay="1999"/>
                                          </p:stCondLst>
                                        </p:cTn>
                                        <p:tgtEl>
                                          <p:spTgt spid="6"/>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P spid="4" grpId="1"/>
      <p:bldP spid="4" grpId="2"/>
      <p:bldP spid="5" grpId="0"/>
      <p:bldP spid="5" grpId="1"/>
      <p:bldP spid="5" grpId="2"/>
      <p:bldP spid="6" grpId="0"/>
      <p:bldP spid="6" grpId="1"/>
      <p:bldP spid="6" grpId="2"/>
      <p:bldP spid="7" grpId="0"/>
      <p:bldP spid="7" grpId="1"/>
      <p:bldP spid="7"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组播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10.3.3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组播的发送与接收</a:t>
            </a:r>
          </a:p>
        </p:txBody>
      </p:sp>
      <p:sp>
        <p:nvSpPr>
          <p:cNvPr id="6" name="矩形 5"/>
          <p:cNvSpPr/>
          <p:nvPr/>
        </p:nvSpPr>
        <p:spPr>
          <a:xfrm>
            <a:off x="0" y="1873250"/>
            <a:ext cx="915035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添加一个将要添加到多播组的</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a:t>
            </a:r>
            <a:r>
              <a:rPr lang="zh-CN" altLang="en-US" dirty="0">
                <a:latin typeface="微软雅黑" panose="020B0503020204020204" pitchFamily="34" charset="-122"/>
                <a:ea typeface="微软雅黑" panose="020B0503020204020204" pitchFamily="34" charset="-122"/>
              </a:rPr>
              <a:t>如下所示。</a:t>
            </a:r>
            <a:r>
              <a:rPr lang="zh-CN" altLang="zh-CN" dirty="0">
                <a:latin typeface="微软雅黑" panose="020B0503020204020204" pitchFamily="34" charset="-122"/>
                <a:ea typeface="微软雅黑" panose="020B0503020204020204" pitchFamily="34" charset="-122"/>
              </a:rPr>
              <a:t>这里使用宏</a:t>
            </a:r>
            <a:r>
              <a:rPr lang="en-US" altLang="zh-CN" dirty="0">
                <a:latin typeface="微软雅黑" panose="020B0503020204020204" pitchFamily="34" charset="-122"/>
                <a:ea typeface="微软雅黑" panose="020B0503020204020204" pitchFamily="34" charset="-122"/>
              </a:rPr>
              <a:t>INADDR_ANY</a:t>
            </a:r>
            <a:r>
              <a:rPr lang="zh-CN" altLang="zh-CN" dirty="0">
                <a:latin typeface="微软雅黑" panose="020B0503020204020204" pitchFamily="34" charset="-122"/>
                <a:ea typeface="微软雅黑" panose="020B0503020204020204" pitchFamily="34" charset="-122"/>
              </a:rPr>
              <a:t>，表示任何地址，即表示主机的所有的网卡对应的</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地址（因为有些主机不止一张网卡）。</a:t>
            </a:r>
          </a:p>
        </p:txBody>
      </p:sp>
      <p:sp>
        <p:nvSpPr>
          <p:cNvPr id="2" name="矩形 1">
            <a:extLst>
              <a:ext uri="{FF2B5EF4-FFF2-40B4-BE49-F238E27FC236}">
                <a16:creationId xmlns:a16="http://schemas.microsoft.com/office/drawing/2014/main" id="{16D73C46-F125-4A47-BA26-FAB0988D78CD}"/>
              </a:ext>
            </a:extLst>
          </p:cNvPr>
          <p:cNvSpPr/>
          <p:nvPr/>
        </p:nvSpPr>
        <p:spPr>
          <a:xfrm>
            <a:off x="1413967" y="3068960"/>
            <a:ext cx="6048672" cy="307777"/>
          </a:xfrm>
          <a:prstGeom prst="rect">
            <a:avLst/>
          </a:prstGeom>
          <a:ln w="6350">
            <a:solidFill>
              <a:schemeClr val="tx1"/>
            </a:solidFill>
          </a:ln>
        </p:spPr>
        <p:txBody>
          <a:bodyPr wrap="square">
            <a:spAutoFit/>
          </a:bodyPr>
          <a:lstStyle/>
          <a:p>
            <a:pPr indent="266065"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mreq.imr_interface.s_addr</a:t>
            </a:r>
            <a:r>
              <a:rPr lang="en-US" altLang="zh-CN" sz="1400" kern="100" dirty="0">
                <a:solidFill>
                  <a:srgbClr val="000000"/>
                </a:solidFill>
                <a:latin typeface="Courier New" panose="02070309020205020404" pitchFamily="49" charset="0"/>
                <a:cs typeface="Times New Roman" panose="02020603050405020304" pitchFamily="18" charset="0"/>
              </a:rPr>
              <a:t> = </a:t>
            </a:r>
            <a:r>
              <a:rPr lang="en-US" altLang="zh-CN" sz="1400" kern="100" dirty="0" err="1">
                <a:solidFill>
                  <a:srgbClr val="000000"/>
                </a:solidFill>
                <a:latin typeface="Courier New" panose="02070309020205020404" pitchFamily="49" charset="0"/>
                <a:cs typeface="Times New Roman" panose="02020603050405020304" pitchFamily="18" charset="0"/>
              </a:rPr>
              <a:t>htonl</a:t>
            </a:r>
            <a:r>
              <a:rPr lang="en-US" altLang="zh-CN" sz="1400" kern="100" dirty="0">
                <a:solidFill>
                  <a:srgbClr val="000000"/>
                </a:solidFill>
                <a:latin typeface="Courier New" panose="02070309020205020404" pitchFamily="49" charset="0"/>
                <a:cs typeface="Times New Roman" panose="02020603050405020304" pitchFamily="18" charset="0"/>
              </a:rPr>
              <a:t>(INADDR_ANY);</a:t>
            </a:r>
            <a:endParaRPr lang="zh-CN" altLang="zh-CN" sz="1400" kern="100" dirty="0">
              <a:latin typeface="Courier New" panose="020703090202050204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0B390AA8-1F0F-DC47-A385-5AEF6CFC1C1D}"/>
              </a:ext>
            </a:extLst>
          </p:cNvPr>
          <p:cNvSpPr/>
          <p:nvPr/>
        </p:nvSpPr>
        <p:spPr>
          <a:xfrm>
            <a:off x="0" y="3256650"/>
            <a:ext cx="9150350"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最后实现添加，加入多播组的行为。如下所示。</a:t>
            </a:r>
          </a:p>
        </p:txBody>
      </p:sp>
      <p:sp>
        <p:nvSpPr>
          <p:cNvPr id="8" name="矩形 7">
            <a:extLst>
              <a:ext uri="{FF2B5EF4-FFF2-40B4-BE49-F238E27FC236}">
                <a16:creationId xmlns:a16="http://schemas.microsoft.com/office/drawing/2014/main" id="{BD25583C-4C76-8A43-9EE8-F58C28B1D6B2}"/>
              </a:ext>
            </a:extLst>
          </p:cNvPr>
          <p:cNvSpPr/>
          <p:nvPr/>
        </p:nvSpPr>
        <p:spPr>
          <a:xfrm>
            <a:off x="827584" y="3697287"/>
            <a:ext cx="8136904" cy="307777"/>
          </a:xfrm>
          <a:prstGeom prst="rect">
            <a:avLst/>
          </a:prstGeom>
          <a:ln w="6350">
            <a:solidFill>
              <a:schemeClr val="tx1"/>
            </a:solidFill>
          </a:ln>
        </p:spPr>
        <p:txBody>
          <a:bodyPr wrap="square">
            <a:spAutoFit/>
          </a:bodyPr>
          <a:lstStyle/>
          <a:p>
            <a:pPr indent="266065"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setsockopt</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sockfd</a:t>
            </a:r>
            <a:r>
              <a:rPr lang="en-US" altLang="zh-CN" sz="1400" kern="100" dirty="0">
                <a:solidFill>
                  <a:srgbClr val="000000"/>
                </a:solidFill>
                <a:latin typeface="Courier New" panose="02070309020205020404" pitchFamily="49" charset="0"/>
                <a:cs typeface="Times New Roman" panose="02020603050405020304" pitchFamily="18" charset="0"/>
              </a:rPr>
              <a:t>, IPPROTO_IP, IP_ADD_MEMBERSHIP, &amp;</a:t>
            </a:r>
            <a:r>
              <a:rPr lang="en-US" altLang="zh-CN" sz="1400" kern="100" dirty="0" err="1">
                <a:solidFill>
                  <a:srgbClr val="000000"/>
                </a:solidFill>
                <a:latin typeface="Courier New" panose="02070309020205020404" pitchFamily="49" charset="0"/>
                <a:cs typeface="Times New Roman" panose="02020603050405020304" pitchFamily="18" charset="0"/>
              </a:rPr>
              <a:t>mreq</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sizeof</a:t>
            </a:r>
            <a:r>
              <a:rPr lang="en-US" altLang="zh-CN" sz="1400" kern="100" dirty="0">
                <a:solidFill>
                  <a:srgbClr val="000000"/>
                </a:solidFill>
                <a:latin typeface="Courier New" panose="02070309020205020404" pitchFamily="49" charset="0"/>
                <a:cs typeface="Times New Roman" panose="02020603050405020304" pitchFamily="18" charset="0"/>
              </a:rPr>
              <a:t>(</a:t>
            </a:r>
            <a:r>
              <a:rPr lang="en-US" altLang="zh-CN" sz="1400" kern="100" dirty="0" err="1">
                <a:solidFill>
                  <a:srgbClr val="000000"/>
                </a:solidFill>
                <a:latin typeface="Courier New" panose="02070309020205020404" pitchFamily="49" charset="0"/>
                <a:cs typeface="Times New Roman" panose="02020603050405020304" pitchFamily="18" charset="0"/>
              </a:rPr>
              <a:t>mreq</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9" name="矩形 8">
            <a:extLst>
              <a:ext uri="{FF2B5EF4-FFF2-40B4-BE49-F238E27FC236}">
                <a16:creationId xmlns:a16="http://schemas.microsoft.com/office/drawing/2014/main" id="{35189E22-5D9D-4C45-85DB-47C996904125}"/>
              </a:ext>
            </a:extLst>
          </p:cNvPr>
          <p:cNvSpPr/>
          <p:nvPr/>
        </p:nvSpPr>
        <p:spPr>
          <a:xfrm>
            <a:off x="-6350" y="3933056"/>
            <a:ext cx="9150350" cy="2537874"/>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为了接收到发送方发送的信息，需要接收方将主机</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地址添加到多播组中，不同于上一节广播的测试（接收方无</a:t>
            </a:r>
            <a:r>
              <a:rPr lang="zh-CN" altLang="en-US" dirty="0">
                <a:latin typeface="微软雅黑" panose="020B0503020204020204" pitchFamily="34" charset="-122"/>
                <a:ea typeface="微软雅黑" panose="020B0503020204020204" pitchFamily="34" charset="-122"/>
              </a:rPr>
              <a:t>须</a:t>
            </a:r>
            <a:r>
              <a:rPr lang="zh-CN" altLang="zh-CN" dirty="0">
                <a:latin typeface="微软雅黑" panose="020B0503020204020204" pitchFamily="34" charset="-122"/>
                <a:ea typeface="微软雅黑" panose="020B0503020204020204" pitchFamily="34" charset="-122"/>
              </a:rPr>
              <a:t>配置网络属性），网络调试助手无法实现将主机</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地址添加到多播组中，无法作为接收方接收信息。因此</a:t>
            </a:r>
            <a:r>
              <a:rPr lang="zh-CN" altLang="en-US" dirty="0">
                <a:latin typeface="微软雅黑" panose="020B0503020204020204" pitchFamily="34" charset="-122"/>
                <a:ea typeface="微软雅黑" panose="020B0503020204020204" pitchFamily="34" charset="-122"/>
              </a:rPr>
              <a:t>，本次</a:t>
            </a:r>
            <a:r>
              <a:rPr lang="zh-CN" altLang="zh-CN" dirty="0">
                <a:latin typeface="微软雅黑" panose="020B0503020204020204" pitchFamily="34" charset="-122"/>
                <a:ea typeface="微软雅黑" panose="020B0503020204020204" pitchFamily="34" charset="-122"/>
              </a:rPr>
              <a:t>测试需要多台主机（至少两台，保证多个主机</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）作为接收方即可。本次测试将只演示使用网络调试助手作为发送方，</a:t>
            </a:r>
            <a:r>
              <a:rPr lang="en-US" altLang="zh-CN" dirty="0">
                <a:latin typeface="微软雅黑" panose="020B0503020204020204" pitchFamily="34" charset="-122"/>
                <a:ea typeface="微软雅黑" panose="020B0503020204020204" pitchFamily="34" charset="-122"/>
              </a:rPr>
              <a:t>Ubuntu</a:t>
            </a:r>
            <a:r>
              <a:rPr lang="zh-CN" altLang="zh-CN" dirty="0">
                <a:latin typeface="微软雅黑" panose="020B0503020204020204" pitchFamily="34" charset="-122"/>
                <a:ea typeface="微软雅黑" panose="020B0503020204020204" pitchFamily="34" charset="-122"/>
              </a:rPr>
              <a:t>运行接收方程序，传入组播地址（</a:t>
            </a:r>
            <a:r>
              <a:rPr lang="en-US" altLang="zh-CN" dirty="0">
                <a:latin typeface="微软雅黑" panose="020B0503020204020204" pitchFamily="34" charset="-122"/>
                <a:ea typeface="微软雅黑" panose="020B0503020204020204" pitchFamily="34" charset="-122"/>
              </a:rPr>
              <a:t>224.0.0.1~239.255.255.254</a:t>
            </a:r>
            <a:r>
              <a:rPr lang="zh-CN" altLang="zh-CN" dirty="0">
                <a:latin typeface="微软雅黑" panose="020B0503020204020204" pitchFamily="34" charset="-122"/>
                <a:ea typeface="微软雅黑" panose="020B0503020204020204" pitchFamily="34" charset="-122"/>
              </a:rPr>
              <a:t>之间任意选取）。</a:t>
            </a:r>
          </a:p>
        </p:txBody>
      </p:sp>
    </p:spTree>
    <p:extLst>
      <p:ext uri="{BB962C8B-B14F-4D97-AF65-F5344CB8AC3E}">
        <p14:creationId xmlns:p14="http://schemas.microsoft.com/office/powerpoint/2010/main" val="313358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4"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P spid="7" grpId="0"/>
      <p:bldP spid="8"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组播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10.3.3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组播的发送与接收</a:t>
            </a:r>
          </a:p>
        </p:txBody>
      </p:sp>
      <p:sp>
        <p:nvSpPr>
          <p:cNvPr id="6" name="矩形 5"/>
          <p:cNvSpPr/>
          <p:nvPr/>
        </p:nvSpPr>
        <p:spPr>
          <a:xfrm>
            <a:off x="0" y="1873250"/>
            <a:ext cx="4356556" cy="336739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先运行接收方，组播地址为</a:t>
            </a:r>
            <a:r>
              <a:rPr lang="en-US" altLang="zh-CN" dirty="0">
                <a:latin typeface="微软雅黑" panose="020B0503020204020204" pitchFamily="34" charset="-122"/>
                <a:ea typeface="微软雅黑" panose="020B0503020204020204" pitchFamily="34" charset="-122"/>
              </a:rPr>
              <a:t>224.10.10.1</a:t>
            </a:r>
            <a:r>
              <a:rPr lang="zh-CN" altLang="zh-CN" dirty="0">
                <a:latin typeface="微软雅黑" panose="020B0503020204020204" pitchFamily="34" charset="-122"/>
                <a:ea typeface="微软雅黑" panose="020B0503020204020204" pitchFamily="34" charset="-122"/>
              </a:rPr>
              <a:t>，端口在本此测试被设置为</a:t>
            </a:r>
            <a:r>
              <a:rPr lang="en-US" altLang="zh-CN" dirty="0">
                <a:latin typeface="微软雅黑" panose="020B0503020204020204" pitchFamily="34" charset="-122"/>
                <a:ea typeface="微软雅黑" panose="020B0503020204020204" pitchFamily="34" charset="-122"/>
              </a:rPr>
              <a:t>7777</a:t>
            </a:r>
            <a:r>
              <a:rPr lang="zh-CN" altLang="zh-CN" dirty="0">
                <a:latin typeface="微软雅黑" panose="020B0503020204020204" pitchFamily="34" charset="-122"/>
                <a:ea typeface="微软雅黑" panose="020B0503020204020204" pitchFamily="34" charset="-122"/>
              </a:rPr>
              <a:t>。再运行发送方（网络调试助手），设置本机端口为</a:t>
            </a:r>
            <a:r>
              <a:rPr lang="en-US" altLang="zh-CN" dirty="0">
                <a:latin typeface="微软雅黑" panose="020B0503020204020204" pitchFamily="34" charset="-122"/>
                <a:ea typeface="微软雅黑" panose="020B0503020204020204" pitchFamily="34" charset="-122"/>
              </a:rPr>
              <a:t>8080</a:t>
            </a:r>
            <a:r>
              <a:rPr lang="zh-CN" altLang="zh-CN" dirty="0">
                <a:latin typeface="微软雅黑" panose="020B0503020204020204" pitchFamily="34" charset="-122"/>
                <a:ea typeface="微软雅黑" panose="020B0503020204020204" pitchFamily="34" charset="-122"/>
              </a:rPr>
              <a:t>（自行设置），本</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地址为</a:t>
            </a:r>
            <a:r>
              <a:rPr lang="en-US" altLang="zh-CN" dirty="0">
                <a:latin typeface="微软雅黑" panose="020B0503020204020204" pitchFamily="34" charset="-122"/>
                <a:ea typeface="微软雅黑" panose="020B0503020204020204" pitchFamily="34" charset="-122"/>
              </a:rPr>
              <a:t>Windows</a:t>
            </a:r>
            <a:r>
              <a:rPr lang="zh-CN" altLang="zh-CN" dirty="0">
                <a:latin typeface="微软雅黑" panose="020B0503020204020204" pitchFamily="34" charset="-122"/>
                <a:ea typeface="微软雅黑" panose="020B0503020204020204" pitchFamily="34" charset="-122"/>
              </a:rPr>
              <a:t>主机</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地址</a:t>
            </a:r>
            <a:r>
              <a:rPr lang="zh-CN" altLang="zh-CN" dirty="0">
                <a:latin typeface="微软雅黑" panose="020B0503020204020204" pitchFamily="34" charset="-122"/>
                <a:ea typeface="微软雅黑" panose="020B0503020204020204" pitchFamily="34" charset="-122"/>
              </a:rPr>
              <a:t>，已自动选择，本次测试时为</a:t>
            </a:r>
            <a:r>
              <a:rPr lang="en-US" altLang="zh-CN" dirty="0">
                <a:latin typeface="微软雅黑" panose="020B0503020204020204" pitchFamily="34" charset="-122"/>
                <a:ea typeface="微软雅黑" panose="020B0503020204020204" pitchFamily="34" charset="-122"/>
              </a:rPr>
              <a:t>10.0.36.250</a:t>
            </a:r>
            <a:r>
              <a:rPr lang="zh-CN" altLang="zh-CN" dirty="0">
                <a:latin typeface="微软雅黑" panose="020B0503020204020204" pitchFamily="34" charset="-122"/>
                <a:ea typeface="微软雅黑" panose="020B0503020204020204" pitchFamily="34" charset="-122"/>
              </a:rPr>
              <a:t>。然后进行连接即可。</a:t>
            </a:r>
          </a:p>
        </p:txBody>
      </p:sp>
      <p:pic>
        <p:nvPicPr>
          <p:cNvPr id="10" name="图片 9">
            <a:extLst>
              <a:ext uri="{FF2B5EF4-FFF2-40B4-BE49-F238E27FC236}">
                <a16:creationId xmlns:a16="http://schemas.microsoft.com/office/drawing/2014/main" id="{69571721-FC52-D94D-97D8-10520CE56531}"/>
              </a:ext>
            </a:extLst>
          </p:cNvPr>
          <p:cNvPicPr/>
          <p:nvPr/>
        </p:nvPicPr>
        <p:blipFill>
          <a:blip r:embed="rId2" cstate="print"/>
          <a:stretch>
            <a:fillRect/>
          </a:stretch>
        </p:blipFill>
        <p:spPr>
          <a:xfrm>
            <a:off x="4356556" y="1873250"/>
            <a:ext cx="3959860" cy="4405630"/>
          </a:xfrm>
          <a:prstGeom prst="rect">
            <a:avLst/>
          </a:prstGeom>
        </p:spPr>
      </p:pic>
    </p:spTree>
    <p:extLst>
      <p:ext uri="{BB962C8B-B14F-4D97-AF65-F5344CB8AC3E}">
        <p14:creationId xmlns:p14="http://schemas.microsoft.com/office/powerpoint/2010/main" val="381405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10.3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组播</a:t>
            </a:r>
          </a:p>
        </p:txBody>
      </p:sp>
      <p:sp>
        <p:nvSpPr>
          <p:cNvPr id="4" name="矩形 3"/>
          <p:cNvSpPr/>
          <p:nvPr/>
        </p:nvSpPr>
        <p:spPr>
          <a:xfrm>
            <a:off x="827584" y="1412776"/>
            <a:ext cx="511256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10.3.3 </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组播的发送与接收</a:t>
            </a:r>
          </a:p>
        </p:txBody>
      </p:sp>
      <p:sp>
        <p:nvSpPr>
          <p:cNvPr id="6" name="矩形 5"/>
          <p:cNvSpPr/>
          <p:nvPr/>
        </p:nvSpPr>
        <p:spPr>
          <a:xfrm>
            <a:off x="0" y="1873250"/>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如上图所示，输入目标地址为</a:t>
            </a:r>
            <a:r>
              <a:rPr lang="en-US" altLang="zh-CN" dirty="0">
                <a:latin typeface="微软雅黑" panose="020B0503020204020204" pitchFamily="34" charset="-122"/>
                <a:ea typeface="微软雅黑" panose="020B0503020204020204" pitchFamily="34" charset="-122"/>
              </a:rPr>
              <a:t>224.10.10.1</a:t>
            </a:r>
            <a:r>
              <a:rPr lang="zh-CN" altLang="zh-CN" dirty="0">
                <a:latin typeface="微软雅黑" panose="020B0503020204020204" pitchFamily="34" charset="-122"/>
                <a:ea typeface="微软雅黑" panose="020B0503020204020204" pitchFamily="34" charset="-122"/>
              </a:rPr>
              <a:t>，目标端口为</a:t>
            </a:r>
            <a:r>
              <a:rPr lang="en-US" altLang="zh-CN" dirty="0">
                <a:latin typeface="微软雅黑" panose="020B0503020204020204" pitchFamily="34" charset="-122"/>
                <a:ea typeface="微软雅黑" panose="020B0503020204020204" pitchFamily="34" charset="-122"/>
              </a:rPr>
              <a:t>7777</a:t>
            </a:r>
            <a:r>
              <a:rPr lang="zh-CN" altLang="zh-CN" dirty="0">
                <a:latin typeface="微软雅黑" panose="020B0503020204020204" pitchFamily="34" charset="-122"/>
                <a:ea typeface="微软雅黑" panose="020B0503020204020204" pitchFamily="34" charset="-122"/>
              </a:rPr>
              <a:t>，在发送信息区域输入“</a:t>
            </a:r>
            <a:r>
              <a:rPr lang="en-US" altLang="zh-CN" dirty="0">
                <a:latin typeface="微软雅黑" panose="020B0503020204020204" pitchFamily="34" charset="-122"/>
                <a:ea typeface="微软雅黑" panose="020B0503020204020204" pitchFamily="34" charset="-122"/>
              </a:rPr>
              <a:t>hello world</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单击“</a:t>
            </a:r>
            <a:r>
              <a:rPr lang="zh-CN" altLang="zh-CN" dirty="0">
                <a:latin typeface="微软雅黑" panose="020B0503020204020204" pitchFamily="34" charset="-122"/>
                <a:ea typeface="微软雅黑" panose="020B0503020204020204" pitchFamily="34" charset="-122"/>
              </a:rPr>
              <a:t>发送</a:t>
            </a:r>
            <a:r>
              <a:rPr lang="zh-CN" altLang="en-US" dirty="0">
                <a:latin typeface="微软雅黑" panose="020B0503020204020204" pitchFamily="34" charset="-122"/>
                <a:ea typeface="微软雅黑" panose="020B0503020204020204" pitchFamily="34" charset="-122"/>
              </a:rPr>
              <a:t>”按钮。</a:t>
            </a:r>
            <a:r>
              <a:rPr lang="zh-CN" altLang="zh-CN" dirty="0">
                <a:latin typeface="微软雅黑" panose="020B0503020204020204" pitchFamily="34" charset="-122"/>
                <a:ea typeface="微软雅黑" panose="020B0503020204020204" pitchFamily="34" charset="-122"/>
              </a:rPr>
              <a:t>则接收端收到信息如下所示，成功接收。</a:t>
            </a:r>
          </a:p>
        </p:txBody>
      </p:sp>
      <p:sp>
        <p:nvSpPr>
          <p:cNvPr id="2" name="矩形 1">
            <a:extLst>
              <a:ext uri="{FF2B5EF4-FFF2-40B4-BE49-F238E27FC236}">
                <a16:creationId xmlns:a16="http://schemas.microsoft.com/office/drawing/2014/main" id="{D8E2AE55-491C-A54A-96BE-ACABA005DEE9}"/>
              </a:ext>
            </a:extLst>
          </p:cNvPr>
          <p:cNvSpPr/>
          <p:nvPr/>
        </p:nvSpPr>
        <p:spPr>
          <a:xfrm>
            <a:off x="825740" y="2752205"/>
            <a:ext cx="7202644" cy="738664"/>
          </a:xfrm>
          <a:prstGeom prst="rect">
            <a:avLst/>
          </a:prstGeom>
          <a:ln w="6350">
            <a:solidFill>
              <a:schemeClr val="tx1"/>
            </a:solidFill>
          </a:ln>
        </p:spPr>
        <p:txBody>
          <a:bodyPr wrap="square">
            <a:spAutoFit/>
          </a:bodyPr>
          <a:lstStyle/>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linux@Master</a:t>
            </a:r>
            <a:r>
              <a:rPr lang="en-US" altLang="zh-CN" sz="1400" kern="100" dirty="0">
                <a:solidFill>
                  <a:srgbClr val="000000"/>
                </a:solidFill>
                <a:latin typeface="Courier New" panose="02070309020205020404" pitchFamily="49" charset="0"/>
                <a:cs typeface="Times New Roman" panose="02020603050405020304" pitchFamily="18" charset="0"/>
              </a:rPr>
              <a:t>:~/1000phone/net/groupcast$ ./</a:t>
            </a:r>
            <a:r>
              <a:rPr lang="en-US" altLang="zh-CN" sz="1400" kern="100" dirty="0" err="1">
                <a:solidFill>
                  <a:srgbClr val="000000"/>
                </a:solidFill>
                <a:latin typeface="Courier New" panose="02070309020205020404" pitchFamily="49" charset="0"/>
                <a:cs typeface="Times New Roman" panose="02020603050405020304" pitchFamily="18" charset="0"/>
              </a:rPr>
              <a:t>recv</a:t>
            </a:r>
            <a:r>
              <a:rPr lang="en-US" altLang="zh-CN" sz="1400" kern="100" dirty="0">
                <a:solidFill>
                  <a:srgbClr val="000000"/>
                </a:solidFill>
                <a:latin typeface="Courier New" panose="02070309020205020404" pitchFamily="49" charset="0"/>
                <a:cs typeface="Times New Roman" panose="02020603050405020304" pitchFamily="18" charset="0"/>
              </a:rPr>
              <a:t> 224.10.10.1 7777</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err="1">
                <a:solidFill>
                  <a:srgbClr val="000000"/>
                </a:solidFill>
                <a:latin typeface="Courier New" panose="02070309020205020404" pitchFamily="49" charset="0"/>
                <a:cs typeface="Times New Roman" panose="02020603050405020304" pitchFamily="18" charset="0"/>
              </a:rPr>
              <a:t>ip</a:t>
            </a:r>
            <a:r>
              <a:rPr lang="en-US" altLang="zh-CN" sz="1400" kern="100" dirty="0">
                <a:solidFill>
                  <a:srgbClr val="000000"/>
                </a:solidFill>
                <a:latin typeface="Courier New" panose="02070309020205020404" pitchFamily="49" charset="0"/>
                <a:cs typeface="Times New Roman" panose="02020603050405020304" pitchFamily="18" charset="0"/>
              </a:rPr>
              <a:t>: 10.0.36.250, port: 8080</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groupcast : hello world</a:t>
            </a:r>
            <a:endParaRPr lang="zh-CN" altLang="zh-CN" sz="1400" kern="100" dirty="0">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50536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ChangeArrowheads="1"/>
          </p:cNvSpPr>
          <p:nvPr/>
        </p:nvSpPr>
        <p:spPr bwMode="auto">
          <a:xfrm>
            <a:off x="1621698" y="230303"/>
            <a:ext cx="364901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p>
        </p:txBody>
      </p:sp>
      <p:sp>
        <p:nvSpPr>
          <p:cNvPr id="4" name="矩形 3">
            <a:extLst>
              <a:ext uri="{FF2B5EF4-FFF2-40B4-BE49-F238E27FC236}">
                <a16:creationId xmlns:a16="http://schemas.microsoft.com/office/drawing/2014/main" id="{8BD548FB-6965-7B4E-AD01-94871A399247}"/>
              </a:ext>
            </a:extLst>
          </p:cNvPr>
          <p:cNvSpPr/>
          <p:nvPr/>
        </p:nvSpPr>
        <p:spPr>
          <a:xfrm>
            <a:off x="0" y="1551412"/>
            <a:ext cx="9150350" cy="419839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本章内容知识点较多，且有些部分不易理解。</a:t>
            </a:r>
            <a:r>
              <a:rPr lang="zh-CN" altLang="en-US" dirty="0">
                <a:latin typeface="微软雅黑" panose="020B0503020204020204" pitchFamily="34" charset="-122"/>
                <a:ea typeface="微软雅黑" panose="020B0503020204020204" pitchFamily="34" charset="-122"/>
              </a:rPr>
              <a:t>首先，</a:t>
            </a:r>
            <a:r>
              <a:rPr lang="zh-CN" altLang="zh-CN" dirty="0">
                <a:latin typeface="微软雅黑" panose="020B0503020204020204" pitchFamily="34" charset="-122"/>
                <a:ea typeface="微软雅黑" panose="020B0503020204020204" pitchFamily="34" charset="-122"/>
              </a:rPr>
              <a:t>本章介绍了如何实现网络编程中的超时检测问题。在实际开发中，很少出现采用阻塞的方式解决数据接收的问题。因此本章介绍了采用不同的方式分别实现超时检测的设计来解决此问题。</a:t>
            </a:r>
            <a:r>
              <a:rPr lang="zh-CN" altLang="en-US" dirty="0">
                <a:latin typeface="微软雅黑" panose="020B0503020204020204" pitchFamily="34" charset="-122"/>
                <a:ea typeface="微软雅黑" panose="020B0503020204020204" pitchFamily="34" charset="-122"/>
              </a:rPr>
              <a:t>其次，</a:t>
            </a:r>
            <a:r>
              <a:rPr lang="zh-CN" altLang="zh-CN" dirty="0">
                <a:latin typeface="微软雅黑" panose="020B0503020204020204" pitchFamily="34" charset="-122"/>
                <a:ea typeface="微软雅黑" panose="020B0503020204020204" pitchFamily="34" charset="-122"/>
              </a:rPr>
              <a:t>本章介绍了两种数据发送的方式</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广播与组播，这两种方式很好地解决了单播时的效率问题，</a:t>
            </a:r>
            <a:r>
              <a:rPr lang="zh-CN" altLang="en-US" dirty="0">
                <a:latin typeface="微软雅黑" panose="020B0503020204020204" pitchFamily="34" charset="-122"/>
                <a:ea typeface="微软雅黑" panose="020B0503020204020204" pitchFamily="34" charset="-122"/>
              </a:rPr>
              <a:t>它们</a:t>
            </a:r>
            <a:r>
              <a:rPr lang="zh-CN" altLang="zh-CN" dirty="0">
                <a:latin typeface="微软雅黑" panose="020B0503020204020204" pitchFamily="34" charset="-122"/>
                <a:ea typeface="微软雅黑" panose="020B0503020204020204" pitchFamily="34" charset="-122"/>
              </a:rPr>
              <a:t>在实际</a:t>
            </a:r>
            <a:r>
              <a:rPr lang="zh-CN" altLang="en-US" dirty="0">
                <a:latin typeface="微软雅黑" panose="020B0503020204020204" pitchFamily="34" charset="-122"/>
                <a:ea typeface="微软雅黑" panose="020B0503020204020204" pitchFamily="34" charset="-122"/>
              </a:rPr>
              <a:t>中</a:t>
            </a:r>
            <a:r>
              <a:rPr lang="zh-CN" altLang="zh-CN" dirty="0">
                <a:latin typeface="微软雅黑" panose="020B0503020204020204" pitchFamily="34" charset="-122"/>
                <a:ea typeface="微软雅黑" panose="020B0503020204020204" pitchFamily="34" charset="-122"/>
              </a:rPr>
              <a:t>应用广泛。</a:t>
            </a:r>
            <a:r>
              <a:rPr lang="zh-CN" altLang="en-US" dirty="0">
                <a:latin typeface="微软雅黑" panose="020B0503020204020204" pitchFamily="34" charset="-122"/>
                <a:ea typeface="微软雅黑" panose="020B0503020204020204" pitchFamily="34" charset="-122"/>
              </a:rPr>
              <a:t>再次，</a:t>
            </a:r>
            <a:r>
              <a:rPr lang="zh-CN" altLang="zh-CN" dirty="0">
                <a:latin typeface="微软雅黑" panose="020B0503020204020204" pitchFamily="34" charset="-122"/>
                <a:ea typeface="微软雅黑" panose="020B0503020204020204" pitchFamily="34" charset="-122"/>
              </a:rPr>
              <a:t>本章介绍了</a:t>
            </a:r>
            <a:r>
              <a:rPr lang="en-US" altLang="zh-CN" dirty="0">
                <a:latin typeface="微软雅黑" panose="020B0503020204020204" pitchFamily="34" charset="-122"/>
                <a:ea typeface="微软雅黑" panose="020B0503020204020204" pitchFamily="34" charset="-122"/>
              </a:rPr>
              <a:t>UNIX</a:t>
            </a:r>
            <a:r>
              <a:rPr lang="zh-CN" altLang="en-US" dirty="0">
                <a:latin typeface="微软雅黑" panose="020B0503020204020204" pitchFamily="34" charset="-122"/>
                <a:ea typeface="微软雅黑" panose="020B0503020204020204" pitchFamily="34" charset="-122"/>
              </a:rPr>
              <a:t>域</a:t>
            </a:r>
            <a:r>
              <a:rPr lang="zh-CN" altLang="zh-CN" dirty="0">
                <a:latin typeface="微软雅黑" panose="020B0503020204020204" pitchFamily="34" charset="-122"/>
                <a:ea typeface="微软雅黑" panose="020B0503020204020204" pitchFamily="34" charset="-122"/>
              </a:rPr>
              <a:t>套接字</a:t>
            </a:r>
            <a:r>
              <a:rPr lang="zh-CN" altLang="en-US" dirty="0">
                <a:latin typeface="微软雅黑" panose="020B0503020204020204" pitchFamily="34" charset="-122"/>
                <a:ea typeface="微软雅黑" panose="020B0503020204020204" pitchFamily="34" charset="-122"/>
              </a:rPr>
              <a:t>，以</a:t>
            </a:r>
            <a:r>
              <a:rPr lang="zh-CN" altLang="zh-CN" dirty="0">
                <a:latin typeface="微软雅黑" panose="020B0503020204020204" pitchFamily="34" charset="-122"/>
                <a:ea typeface="微软雅黑" panose="020B0503020204020204" pitchFamily="34" charset="-122"/>
              </a:rPr>
              <a:t>实现本地通信。最后</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本章讨论了原始套接字的使用，原始套接字属于直接操作链路层或网络层数据，从而实现自行封装数据报文，因此需要对网络协议格式有很清楚地认识。本章知识每个部分内容都从概念引入到编程示范，意在为读者更好地理解其中的原理，并且更快提高编程能力。读者</a:t>
            </a:r>
            <a:r>
              <a:rPr lang="zh-CN" altLang="en-US" dirty="0">
                <a:latin typeface="微软雅黑" panose="020B0503020204020204" pitchFamily="34" charset="-122"/>
                <a:ea typeface="微软雅黑" panose="020B0503020204020204" pitchFamily="34" charset="-122"/>
              </a:rPr>
              <a:t>应认真学习</a:t>
            </a:r>
            <a:r>
              <a:rPr lang="zh-CN" altLang="zh-CN" dirty="0">
                <a:latin typeface="微软雅黑" panose="020B0503020204020204" pitchFamily="34" charset="-122"/>
                <a:ea typeface="微软雅黑" panose="020B0503020204020204" pitchFamily="34" charset="-122"/>
              </a:rPr>
              <a:t>编程示例，结合概念</a:t>
            </a:r>
            <a:r>
              <a:rPr lang="zh-CN" altLang="en-US" dirty="0">
                <a:latin typeface="微软雅黑" panose="020B0503020204020204" pitchFamily="34" charset="-122"/>
                <a:ea typeface="微软雅黑" panose="020B0503020204020204" pitchFamily="34" charset="-122"/>
              </a:rPr>
              <a:t>掌握每</a:t>
            </a:r>
            <a:r>
              <a:rPr lang="zh-CN" altLang="zh-CN" dirty="0">
                <a:latin typeface="微软雅黑" panose="020B0503020204020204" pitchFamily="34" charset="-122"/>
                <a:ea typeface="微软雅黑" panose="020B0503020204020204" pitchFamily="34" charset="-122"/>
              </a:rPr>
              <a:t>一个问题</a:t>
            </a:r>
            <a:r>
              <a:rPr lang="zh-CN" altLang="en-US" dirty="0">
                <a:latin typeface="微软雅黑" panose="020B0503020204020204" pitchFamily="34" charset="-122"/>
                <a:ea typeface="微软雅黑" panose="020B0503020204020204" pitchFamily="34" charset="-122"/>
              </a:rPr>
              <a:t>的处理方法</a:t>
            </a:r>
            <a:r>
              <a:rPr lang="zh-CN" altLang="zh-CN"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4380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0-#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587421"/>
            <a:ext cx="9144000" cy="295189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本章将对前面章节</a:t>
            </a:r>
            <a:r>
              <a:rPr lang="zh-CN" altLang="en-US" dirty="0">
                <a:latin typeface="微软雅黑" panose="020B0503020204020204" pitchFamily="34" charset="-122"/>
                <a:ea typeface="微软雅黑" panose="020B0503020204020204" pitchFamily="34" charset="-122"/>
              </a:rPr>
              <a:t>涉及</a:t>
            </a:r>
            <a:r>
              <a:rPr lang="zh-CN" altLang="zh-CN" dirty="0">
                <a:latin typeface="微软雅黑" panose="020B0503020204020204" pitchFamily="34" charset="-122"/>
                <a:ea typeface="微软雅黑" panose="020B0503020204020204" pitchFamily="34" charset="-122"/>
              </a:rPr>
              <a:t>的网络知识做更加深入</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讨论</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从编程角度来看，本章内容属于重点及难点。首先介绍在网络编程中设置超时检测的</a:t>
            </a:r>
            <a:r>
              <a:rPr lang="zh-CN" altLang="en-US" dirty="0">
                <a:latin typeface="微软雅黑" panose="020B0503020204020204" pitchFamily="34" charset="-122"/>
                <a:ea typeface="微软雅黑" panose="020B0503020204020204" pitchFamily="34" charset="-122"/>
              </a:rPr>
              <a:t>方法</a:t>
            </a:r>
            <a:r>
              <a:rPr lang="zh-CN" altLang="zh-CN" dirty="0">
                <a:latin typeface="微软雅黑" panose="020B0503020204020204" pitchFamily="34" charset="-122"/>
                <a:ea typeface="微软雅黑" panose="020B0503020204020204" pitchFamily="34" charset="-122"/>
              </a:rPr>
              <a:t>，即通过设置属性、多路复用以及定时器分别来实现网络超时检测。</a:t>
            </a:r>
            <a:r>
              <a:rPr lang="zh-CN" altLang="en-US" dirty="0">
                <a:latin typeface="微软雅黑" panose="020B0503020204020204" pitchFamily="34" charset="-122"/>
                <a:ea typeface="微软雅黑" panose="020B0503020204020204" pitchFamily="34" charset="-122"/>
              </a:rPr>
              <a:t>然后</a:t>
            </a:r>
            <a:r>
              <a:rPr lang="zh-CN" altLang="zh-CN" dirty="0">
                <a:latin typeface="微软雅黑" panose="020B0503020204020204" pitchFamily="34" charset="-122"/>
                <a:ea typeface="微软雅黑" panose="020B0503020204020204" pitchFamily="34" charset="-122"/>
              </a:rPr>
              <a:t>介绍</a:t>
            </a:r>
            <a:r>
              <a:rPr lang="zh-CN" altLang="en-US" dirty="0">
                <a:latin typeface="微软雅黑" panose="020B0503020204020204" pitchFamily="34" charset="-122"/>
                <a:ea typeface="微软雅黑" panose="020B0503020204020204" pitchFamily="34" charset="-122"/>
              </a:rPr>
              <a:t>向</a:t>
            </a:r>
            <a:r>
              <a:rPr lang="zh-CN" altLang="zh-CN" dirty="0">
                <a:latin typeface="微软雅黑" panose="020B0503020204020204" pitchFamily="34" charset="-122"/>
                <a:ea typeface="微软雅黑" panose="020B0503020204020204" pitchFamily="34" charset="-122"/>
              </a:rPr>
              <a:t>局域网中所有主机发送数据的方式（广播）以及只</a:t>
            </a:r>
            <a:r>
              <a:rPr lang="zh-CN" altLang="en-US" dirty="0">
                <a:latin typeface="微软雅黑" panose="020B0503020204020204" pitchFamily="34" charset="-122"/>
                <a:ea typeface="微软雅黑" panose="020B0503020204020204" pitchFamily="34" charset="-122"/>
              </a:rPr>
              <a:t>向</a:t>
            </a:r>
            <a:r>
              <a:rPr lang="zh-CN" altLang="zh-CN" dirty="0">
                <a:latin typeface="微软雅黑" panose="020B0503020204020204" pitchFamily="34" charset="-122"/>
                <a:ea typeface="微软雅黑" panose="020B0503020204020204" pitchFamily="34" charset="-122"/>
              </a:rPr>
              <a:t>一些特定主机发送数据的方式（组播）</a:t>
            </a:r>
            <a:r>
              <a:rPr lang="zh-CN" altLang="en-US" dirty="0">
                <a:latin typeface="微软雅黑" panose="020B0503020204020204" pitchFamily="34" charset="-122"/>
                <a:ea typeface="微软雅黑" panose="020B0503020204020204" pitchFamily="34" charset="-122"/>
              </a:rPr>
              <a:t>；再</a:t>
            </a:r>
            <a:r>
              <a:rPr lang="zh-CN" altLang="zh-CN" dirty="0">
                <a:latin typeface="微软雅黑" panose="020B0503020204020204" pitchFamily="34" charset="-122"/>
                <a:ea typeface="微软雅黑" panose="020B0503020204020204" pitchFamily="34" charset="-122"/>
              </a:rPr>
              <a:t>在流式、数据报套接字实现网络通信的基础上介绍这两种套接字如何实现本地通信，也就是</a:t>
            </a:r>
            <a:r>
              <a:rPr lang="en-US" altLang="zh-CN" dirty="0">
                <a:latin typeface="微软雅黑" panose="020B0503020204020204" pitchFamily="34" charset="-122"/>
                <a:ea typeface="微软雅黑" panose="020B0503020204020204" pitchFamily="34" charset="-122"/>
              </a:rPr>
              <a:t>UNIX</a:t>
            </a:r>
            <a:r>
              <a:rPr lang="zh-CN" altLang="zh-CN" dirty="0">
                <a:latin typeface="微软雅黑" panose="020B0503020204020204" pitchFamily="34" charset="-122"/>
                <a:ea typeface="微软雅黑" panose="020B0503020204020204" pitchFamily="34" charset="-122"/>
              </a:rPr>
              <a:t>域套接字的编程问题</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最后介绍第三种类型套接字</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原始套接字，并实现数据接收与发送。本章内容有一定难度，望</a:t>
            </a:r>
            <a:r>
              <a:rPr lang="zh-CN" altLang="en-US" dirty="0">
                <a:latin typeface="微软雅黑" panose="020B0503020204020204" pitchFamily="34" charset="-122"/>
                <a:ea typeface="微软雅黑" panose="020B0503020204020204" pitchFamily="34" charset="-122"/>
              </a:rPr>
              <a:t>读者</a:t>
            </a:r>
            <a:r>
              <a:rPr lang="zh-CN" altLang="zh-CN" dirty="0">
                <a:latin typeface="微软雅黑" panose="020B0503020204020204" pitchFamily="34" charset="-122"/>
                <a:ea typeface="微软雅黑" panose="020B0503020204020204" pitchFamily="34" charset="-122"/>
              </a:rPr>
              <a:t>仔细研读。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679055" y="12238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22575" y="1521161"/>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400130" y="2780928"/>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975" y="1712595"/>
            <a:ext cx="59524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10.1  </a:t>
            </a:r>
            <a:r>
              <a:rPr lang="zh-CN" altLang="en-US" sz="2800" b="1" dirty="0"/>
              <a:t>网络超时检测</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283419" y="2889722"/>
            <a:ext cx="1046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10.1.1</a:t>
            </a:r>
            <a:endParaRPr lang="zh-CN" altLang="en-US" dirty="0"/>
          </a:p>
        </p:txBody>
      </p:sp>
      <p:sp>
        <p:nvSpPr>
          <p:cNvPr id="16" name="TextBox 168">
            <a:hlinkClick r:id="rId3" action="ppaction://hlinksldjump"/>
          </p:cNvPr>
          <p:cNvSpPr txBox="1">
            <a:spLocks noChangeArrowheads="1"/>
          </p:cNvSpPr>
          <p:nvPr/>
        </p:nvSpPr>
        <p:spPr bwMode="auto">
          <a:xfrm>
            <a:off x="3545752" y="2879899"/>
            <a:ext cx="38345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a:latin typeface="微软雅黑" panose="020B0503020204020204" pitchFamily="34" charset="-122"/>
                <a:ea typeface="微软雅黑" panose="020B0503020204020204" pitchFamily="34" charset="-122"/>
              </a:rPr>
              <a:t>setsockopt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函数实现超时检测</a:t>
            </a:r>
          </a:p>
        </p:txBody>
      </p:sp>
      <p:sp>
        <p:nvSpPr>
          <p:cNvPr id="17" name="AutoShape 864"/>
          <p:cNvSpPr>
            <a:spLocks noChangeArrowheads="1"/>
          </p:cNvSpPr>
          <p:nvPr/>
        </p:nvSpPr>
        <p:spPr bwMode="auto">
          <a:xfrm>
            <a:off x="605745" y="2059492"/>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rId4" action="ppaction://hlinksldjump"/>
          </p:cNvPr>
          <p:cNvSpPr/>
          <p:nvPr/>
        </p:nvSpPr>
        <p:spPr bwMode="auto">
          <a:xfrm>
            <a:off x="1078782" y="2091226"/>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5"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rId4" action="ppaction://hlinksldjump"/>
          </p:cNvPr>
          <p:cNvPicPr>
            <a:picLocks noChangeAspect="1"/>
          </p:cNvPicPr>
          <p:nvPr/>
        </p:nvPicPr>
        <p:blipFill>
          <a:blip r:embed="rId6" cstate="print">
            <a:duotone>
              <a:prstClr val="black"/>
              <a:schemeClr val="accent1">
                <a:tint val="45000"/>
                <a:satMod val="400000"/>
              </a:schemeClr>
            </a:duotone>
            <a:extLst>
              <a:ext uri="{BEBA8EAE-BF5A-486C-A8C5-ECC9F3942E4B}">
                <a14:imgProps xmlns:a14="http://schemas.microsoft.com/office/drawing/2010/main">
                  <a14:imgLayer r:embed="rId7">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72007" y="2038262"/>
            <a:ext cx="376076" cy="374830"/>
          </a:xfrm>
          <a:prstGeom prst="rect">
            <a:avLst/>
          </a:prstGeom>
          <a:noFill/>
          <a:ln>
            <a:noFill/>
          </a:ln>
        </p:spPr>
      </p:pic>
      <p:grpSp>
        <p:nvGrpSpPr>
          <p:cNvPr id="20" name="组合 153"/>
          <p:cNvGrpSpPr/>
          <p:nvPr/>
        </p:nvGrpSpPr>
        <p:grpSpPr bwMode="auto">
          <a:xfrm>
            <a:off x="1386913" y="3928176"/>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276548" y="4074039"/>
            <a:ext cx="976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10.1.2</a:t>
            </a:r>
            <a:endParaRPr lang="zh-CN" altLang="en-US" dirty="0"/>
          </a:p>
        </p:txBody>
      </p:sp>
      <p:sp>
        <p:nvSpPr>
          <p:cNvPr id="31" name="TextBox 168">
            <a:hlinkClick r:id="rId4" action="ppaction://hlinksldjump"/>
          </p:cNvPr>
          <p:cNvSpPr txBox="1">
            <a:spLocks noChangeArrowheads="1"/>
          </p:cNvSpPr>
          <p:nvPr/>
        </p:nvSpPr>
        <p:spPr bwMode="auto">
          <a:xfrm>
            <a:off x="3544559" y="4031400"/>
            <a:ext cx="31156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select()</a:t>
            </a:r>
            <a:r>
              <a:rPr lang="zh-CN" altLang="en-US" dirty="0">
                <a:latin typeface="微软雅黑" panose="020B0503020204020204" pitchFamily="34" charset="-122"/>
                <a:ea typeface="微软雅黑" panose="020B0503020204020204" pitchFamily="34" charset="-122"/>
              </a:rPr>
              <a:t>函数实现超时检测</a:t>
            </a:r>
          </a:p>
        </p:txBody>
      </p:sp>
      <p:grpSp>
        <p:nvGrpSpPr>
          <p:cNvPr id="32" name="组合 153"/>
          <p:cNvGrpSpPr/>
          <p:nvPr/>
        </p:nvGrpSpPr>
        <p:grpSpPr bwMode="auto">
          <a:xfrm>
            <a:off x="1386913" y="4864280"/>
            <a:ext cx="6535740" cy="652952"/>
            <a:chOff x="1029300" y="5045322"/>
            <a:chExt cx="6535226" cy="652058"/>
          </a:xfrm>
        </p:grpSpPr>
        <p:grpSp>
          <p:nvGrpSpPr>
            <p:cNvPr id="33" name="组合 219"/>
            <p:cNvGrpSpPr/>
            <p:nvPr/>
          </p:nvGrpSpPr>
          <p:grpSpPr bwMode="auto">
            <a:xfrm>
              <a:off x="2521434" y="5045322"/>
              <a:ext cx="5043092" cy="652058"/>
              <a:chOff x="2521434" y="4924675"/>
              <a:chExt cx="5043092" cy="769652"/>
            </a:xfrm>
          </p:grpSpPr>
          <p:sp>
            <p:nvSpPr>
              <p:cNvPr id="38"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5"/>
              <p:cNvGrpSpPr/>
              <p:nvPr/>
            </p:nvGrpSpPr>
            <p:grpSpPr bwMode="auto">
              <a:xfrm>
                <a:off x="2521434" y="4924675"/>
                <a:ext cx="5043091" cy="664285"/>
                <a:chOff x="2521434" y="4868192"/>
                <a:chExt cx="5043091" cy="720768"/>
              </a:xfrm>
            </p:grpSpPr>
            <p:sp>
              <p:nvSpPr>
                <p:cNvPr id="40"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41" name="AutoShape 202"/>
                <p:cNvSpPr>
                  <a:spLocks noChangeArrowheads="1"/>
                </p:cNvSpPr>
                <p:nvPr/>
              </p:nvSpPr>
              <p:spPr bwMode="auto">
                <a:xfrm>
                  <a:off x="2762714" y="4983921"/>
                  <a:ext cx="4603537" cy="491340"/>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4"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1"/>
            <p:cNvGrpSpPr/>
            <p:nvPr/>
          </p:nvGrpSpPr>
          <p:grpSpPr bwMode="auto">
            <a:xfrm>
              <a:off x="1029300" y="5045322"/>
              <a:ext cx="635025" cy="637257"/>
              <a:chOff x="1098627" y="4776118"/>
              <a:chExt cx="903287" cy="906462"/>
            </a:xfrm>
          </p:grpSpPr>
          <p:sp>
            <p:nvSpPr>
              <p:cNvPr id="36"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37"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260829" y="4967686"/>
            <a:ext cx="9136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10.1.3</a:t>
            </a:r>
            <a:endParaRPr lang="zh-CN" altLang="en-US" dirty="0"/>
          </a:p>
        </p:txBody>
      </p:sp>
      <p:sp>
        <p:nvSpPr>
          <p:cNvPr id="43" name="TextBox 168">
            <a:hlinkClick r:id="rId4" action="ppaction://hlinksldjump"/>
          </p:cNvPr>
          <p:cNvSpPr txBox="1">
            <a:spLocks noChangeArrowheads="1"/>
          </p:cNvSpPr>
          <p:nvPr/>
        </p:nvSpPr>
        <p:spPr bwMode="auto">
          <a:xfrm>
            <a:off x="3544735" y="4967686"/>
            <a:ext cx="4220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定时器超时检测</a:t>
            </a:r>
          </a:p>
        </p:txBody>
      </p:sp>
    </p:spTree>
    <p:extLst>
      <p:ext uri="{BB962C8B-B14F-4D97-AF65-F5344CB8AC3E}">
        <p14:creationId xmlns:p14="http://schemas.microsoft.com/office/powerpoint/2010/main" val="461637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网络超时检测</a:t>
            </a:r>
          </a:p>
        </p:txBody>
      </p:sp>
      <p:sp>
        <p:nvSpPr>
          <p:cNvPr id="4" name="矩形 3"/>
          <p:cNvSpPr/>
          <p:nvPr/>
        </p:nvSpPr>
        <p:spPr>
          <a:xfrm>
            <a:off x="0" y="1858908"/>
            <a:ext cx="9115425" cy="336739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在网络编程中，创建好套接字以后以阻塞的方式进行读写操作，如果没有数据准备就绪的话，程序会一直阻塞。在实际网络通信中，经常会出现各种不可预支的情况。例如</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网络线路突发故障，通信一方异常结束等。一旦产生上述情况，很可能很长时间无法收到数据，且无法判断是没有数据还是数据无法到达。因此在程序中有必要对这种情况进行检测，从而及时做出响应。如果使用的是</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，可以检测出来。但如果使用</a:t>
            </a:r>
            <a:r>
              <a:rPr lang="en-US" altLang="zh-CN" dirty="0">
                <a:latin typeface="微软雅黑" panose="020B0503020204020204" pitchFamily="34" charset="-122"/>
                <a:ea typeface="微软雅黑" panose="020B0503020204020204" pitchFamily="34" charset="-122"/>
              </a:rPr>
              <a:t>UDP</a:t>
            </a:r>
            <a:r>
              <a:rPr lang="zh-CN" altLang="zh-CN" dirty="0">
                <a:latin typeface="微软雅黑" panose="020B0503020204020204" pitchFamily="34" charset="-122"/>
                <a:ea typeface="微软雅黑" panose="020B0503020204020204" pitchFamily="34" charset="-122"/>
              </a:rPr>
              <a:t>的话，则需要在程序中进行相关检测。这种检测可以称为超时检测，其可以有效地避免进程在没有数据时无限制地阻塞，当设定的时间到时，进程将从原操作返回继续运行。</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10.1.1 </a:t>
            </a:r>
            <a:r>
              <a:rPr lang="en-US" altLang="zh-CN" sz="2400" b="1" dirty="0" err="1">
                <a:solidFill>
                  <a:schemeClr val="tx2">
                    <a:lumMod val="60000"/>
                    <a:lumOff val="40000"/>
                  </a:schemeClr>
                </a:solidFill>
                <a:latin typeface="微软雅黑" panose="020B0503020204020204" pitchFamily="34" charset="-122"/>
                <a:ea typeface="微软雅黑" panose="020B0503020204020204" pitchFamily="34" charset="-122"/>
              </a:rPr>
              <a:t>setsockopt</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函数实现超时检测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网络超时检测</a:t>
            </a:r>
          </a:p>
        </p:txBody>
      </p:sp>
      <p:sp>
        <p:nvSpPr>
          <p:cNvPr id="4" name="矩形 3"/>
          <p:cNvSpPr/>
          <p:nvPr/>
        </p:nvSpPr>
        <p:spPr>
          <a:xfrm>
            <a:off x="0" y="1858908"/>
            <a:ext cx="9115425"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设置超时检测，可以使用</a:t>
            </a:r>
            <a:r>
              <a:rPr lang="en-US" altLang="zh-CN" dirty="0" err="1">
                <a:latin typeface="微软雅黑" panose="020B0503020204020204" pitchFamily="34" charset="-122"/>
                <a:ea typeface="微软雅黑" panose="020B0503020204020204" pitchFamily="34" charset="-122"/>
              </a:rPr>
              <a:t>setsockopt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。用于获取和设置套接字选项的</a:t>
            </a:r>
            <a:r>
              <a:rPr lang="en-US" altLang="zh-CN" dirty="0" err="1">
                <a:latin typeface="微软雅黑" panose="020B0503020204020204" pitchFamily="34" charset="-122"/>
                <a:ea typeface="微软雅黑" panose="020B0503020204020204" pitchFamily="34" charset="-122"/>
              </a:rPr>
              <a:t>getsockopt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setsockopt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10.1.1 </a:t>
            </a:r>
            <a:r>
              <a:rPr lang="en-US" altLang="zh-CN" sz="2400" b="1" dirty="0" err="1">
                <a:solidFill>
                  <a:schemeClr val="tx2">
                    <a:lumMod val="60000"/>
                    <a:lumOff val="40000"/>
                  </a:schemeClr>
                </a:solidFill>
                <a:latin typeface="微软雅黑" panose="020B0503020204020204" pitchFamily="34" charset="-122"/>
                <a:ea typeface="微软雅黑" panose="020B0503020204020204" pitchFamily="34" charset="-122"/>
              </a:rPr>
              <a:t>setsockopt</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函数实现超时检测</a:t>
            </a:r>
          </a:p>
        </p:txBody>
      </p:sp>
      <p:sp>
        <p:nvSpPr>
          <p:cNvPr id="2" name="矩形 1">
            <a:extLst>
              <a:ext uri="{FF2B5EF4-FFF2-40B4-BE49-F238E27FC236}">
                <a16:creationId xmlns:a16="http://schemas.microsoft.com/office/drawing/2014/main" id="{034F7BD1-01F2-C64D-B414-44AB153A6989}"/>
              </a:ext>
            </a:extLst>
          </p:cNvPr>
          <p:cNvSpPr/>
          <p:nvPr/>
        </p:nvSpPr>
        <p:spPr>
          <a:xfrm>
            <a:off x="827584" y="2756654"/>
            <a:ext cx="5904656" cy="1815882"/>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types.h</a:t>
            </a:r>
            <a:r>
              <a:rPr lang="en-US" altLang="zh-CN" sz="1400" kern="100" dirty="0">
                <a:solidFill>
                  <a:srgbClr val="000000"/>
                </a:solidFill>
                <a:latin typeface="Courier New" panose="02070309020205020404" pitchFamily="49" charset="0"/>
                <a:cs typeface="Times New Roman" panose="02020603050405020304" pitchFamily="18" charset="0"/>
              </a:rPr>
              <a:t>&gt;          </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#include &lt;sys/</a:t>
            </a:r>
            <a:r>
              <a:rPr lang="en-US" altLang="zh-CN" sz="1400" kern="100" dirty="0" err="1">
                <a:solidFill>
                  <a:srgbClr val="000000"/>
                </a:solidFill>
                <a:latin typeface="Courier New" panose="02070309020205020404" pitchFamily="49" charset="0"/>
                <a:cs typeface="Times New Roman" panose="02020603050405020304" pitchFamily="18" charset="0"/>
              </a:rPr>
              <a:t>socket.h</a:t>
            </a:r>
            <a:r>
              <a:rPr lang="en-US" altLang="zh-CN" sz="1400" kern="100" dirty="0">
                <a:solidFill>
                  <a:srgbClr val="000000"/>
                </a:solidFill>
                <a:latin typeface="Courier New" panose="02070309020205020404" pitchFamily="49" charset="0"/>
                <a:cs typeface="Times New Roman" panose="02020603050405020304" pitchFamily="18" charset="0"/>
              </a:rPr>
              <a:t>&gt;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getsockopt</a:t>
            </a: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sockfd</a:t>
            </a:r>
            <a:r>
              <a:rPr lang="en-US" altLang="zh-CN" sz="1400" kern="100" dirty="0">
                <a:solidFill>
                  <a:srgbClr val="000000"/>
                </a:solidFill>
                <a:latin typeface="Courier New" panose="02070309020205020404" pitchFamily="49" charset="0"/>
                <a:cs typeface="Times New Roman" panose="02020603050405020304" pitchFamily="18" charset="0"/>
              </a:rPr>
              <a:t>, int level, int </a:t>
            </a:r>
            <a:r>
              <a:rPr lang="en-US" altLang="zh-CN" sz="1400" kern="100" dirty="0" err="1">
                <a:solidFill>
                  <a:srgbClr val="000000"/>
                </a:solidFill>
                <a:latin typeface="Courier New" panose="02070309020205020404" pitchFamily="49" charset="0"/>
                <a:cs typeface="Times New Roman" panose="02020603050405020304" pitchFamily="18" charset="0"/>
              </a:rPr>
              <a:t>optname</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7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void *</a:t>
            </a:r>
            <a:r>
              <a:rPr lang="en-US" altLang="zh-CN" sz="1400" kern="100" dirty="0" err="1">
                <a:solidFill>
                  <a:srgbClr val="000000"/>
                </a:solidFill>
                <a:latin typeface="Courier New" panose="02070309020205020404" pitchFamily="49" charset="0"/>
                <a:cs typeface="Times New Roman" panose="02020603050405020304" pitchFamily="18" charset="0"/>
              </a:rPr>
              <a:t>optval</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socklen_t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optlen</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3429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setsockopt</a:t>
            </a:r>
            <a:r>
              <a:rPr lang="en-US" altLang="zh-CN" sz="1400" kern="100" dirty="0">
                <a:solidFill>
                  <a:srgbClr val="000000"/>
                </a:solidFill>
                <a:latin typeface="Courier New" panose="02070309020205020404" pitchFamily="49" charset="0"/>
                <a:cs typeface="Times New Roman" panose="02020603050405020304" pitchFamily="18" charset="0"/>
              </a:rPr>
              <a:t>(int </a:t>
            </a:r>
            <a:r>
              <a:rPr lang="en-US" altLang="zh-CN" sz="1400" kern="100" dirty="0" err="1">
                <a:solidFill>
                  <a:srgbClr val="000000"/>
                </a:solidFill>
                <a:latin typeface="Courier New" panose="02070309020205020404" pitchFamily="49" charset="0"/>
                <a:cs typeface="Times New Roman" panose="02020603050405020304" pitchFamily="18" charset="0"/>
              </a:rPr>
              <a:t>sockfd</a:t>
            </a:r>
            <a:r>
              <a:rPr lang="en-US" altLang="zh-CN" sz="1400" kern="100" dirty="0">
                <a:solidFill>
                  <a:srgbClr val="000000"/>
                </a:solidFill>
                <a:latin typeface="Courier New" panose="02070309020205020404" pitchFamily="49" charset="0"/>
                <a:cs typeface="Times New Roman" panose="02020603050405020304" pitchFamily="18" charset="0"/>
              </a:rPr>
              <a:t>, int level, int </a:t>
            </a:r>
            <a:r>
              <a:rPr lang="en-US" altLang="zh-CN" sz="1400" kern="100" dirty="0" err="1">
                <a:solidFill>
                  <a:srgbClr val="000000"/>
                </a:solidFill>
                <a:latin typeface="Courier New" panose="02070309020205020404" pitchFamily="49" charset="0"/>
                <a:cs typeface="Times New Roman" panose="02020603050405020304" pitchFamily="18" charset="0"/>
              </a:rPr>
              <a:t>optname</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a:p>
            <a:pPr indent="2667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                                  const void *</a:t>
            </a:r>
            <a:r>
              <a:rPr lang="en-US" altLang="zh-CN" sz="1400" kern="100" dirty="0" err="1">
                <a:solidFill>
                  <a:srgbClr val="000000"/>
                </a:solidFill>
                <a:latin typeface="Courier New" panose="02070309020205020404" pitchFamily="49" charset="0"/>
                <a:cs typeface="Times New Roman" panose="02020603050405020304" pitchFamily="18" charset="0"/>
              </a:rPr>
              <a:t>optval</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socklen_t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optlen</a:t>
            </a: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6" name="矩形 5">
            <a:extLst>
              <a:ext uri="{FF2B5EF4-FFF2-40B4-BE49-F238E27FC236}">
                <a16:creationId xmlns:a16="http://schemas.microsoft.com/office/drawing/2014/main" id="{A85D5DAD-7010-B645-948F-7D49E22850D3}"/>
              </a:ext>
            </a:extLst>
          </p:cNvPr>
          <p:cNvSpPr/>
          <p:nvPr/>
        </p:nvSpPr>
        <p:spPr>
          <a:xfrm>
            <a:off x="28575" y="4595875"/>
            <a:ext cx="9115425" cy="129137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setsockopt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a:t>
            </a:r>
            <a:r>
              <a:rPr lang="zh-CN" altLang="zh-CN" dirty="0">
                <a:latin typeface="微软雅黑" panose="020B0503020204020204" pitchFamily="34" charset="-122"/>
                <a:ea typeface="微软雅黑" panose="020B0503020204020204" pitchFamily="34" charset="-122"/>
              </a:rPr>
              <a:t>用来设置网络属性。其</a:t>
            </a:r>
            <a:r>
              <a:rPr lang="zh-CN" altLang="en-US" dirty="0">
                <a:latin typeface="微软雅黑" panose="020B0503020204020204" pitchFamily="34" charset="-122"/>
                <a:ea typeface="微软雅黑" panose="020B0503020204020204" pitchFamily="34" charset="-122"/>
              </a:rPr>
              <a:t>中，</a:t>
            </a:r>
            <a:r>
              <a:rPr lang="zh-CN" altLang="zh-CN" dirty="0">
                <a:latin typeface="微软雅黑" panose="020B0503020204020204" pitchFamily="34" charset="-122"/>
                <a:ea typeface="微软雅黑" panose="020B0503020204020204" pitchFamily="34" charset="-122"/>
              </a:rPr>
              <a:t>参数</a:t>
            </a:r>
            <a:r>
              <a:rPr lang="en-US" altLang="zh-CN" dirty="0" err="1">
                <a:latin typeface="微软雅黑" panose="020B0503020204020204" pitchFamily="34" charset="-122"/>
                <a:ea typeface="微软雅黑" panose="020B0503020204020204" pitchFamily="34" charset="-122"/>
              </a:rPr>
              <a:t>sockfd</a:t>
            </a:r>
            <a:r>
              <a:rPr lang="zh-CN" altLang="zh-CN" dirty="0">
                <a:latin typeface="微软雅黑" panose="020B0503020204020204" pitchFamily="34" charset="-122"/>
                <a:ea typeface="微软雅黑" panose="020B0503020204020204" pitchFamily="34" charset="-122"/>
              </a:rPr>
              <a:t>表示套接字描述符，参数</a:t>
            </a:r>
            <a:r>
              <a:rPr lang="en-US" altLang="zh-CN" dirty="0">
                <a:latin typeface="微软雅黑" panose="020B0503020204020204" pitchFamily="34" charset="-122"/>
                <a:ea typeface="微软雅黑" panose="020B0503020204020204" pitchFamily="34" charset="-122"/>
              </a:rPr>
              <a:t>level</a:t>
            </a:r>
            <a:r>
              <a:rPr lang="zh-CN" altLang="zh-CN" dirty="0">
                <a:latin typeface="微软雅黑" panose="020B0503020204020204" pitchFamily="34" charset="-122"/>
                <a:ea typeface="微软雅黑" panose="020B0503020204020204" pitchFamily="34" charset="-122"/>
              </a:rPr>
              <a:t>表示选项所属协议层，而</a:t>
            </a:r>
            <a:r>
              <a:rPr lang="en-US" altLang="zh-CN" dirty="0" err="1">
                <a:latin typeface="微软雅黑" panose="020B0503020204020204" pitchFamily="34" charset="-122"/>
                <a:ea typeface="微软雅黑" panose="020B0503020204020204" pitchFamily="34" charset="-122"/>
              </a:rPr>
              <a:t>optname</a:t>
            </a:r>
            <a:r>
              <a:rPr lang="zh-CN" altLang="zh-CN" dirty="0">
                <a:latin typeface="微软雅黑" panose="020B0503020204020204" pitchFamily="34" charset="-122"/>
                <a:ea typeface="微软雅黑" panose="020B0503020204020204" pitchFamily="34" charset="-122"/>
              </a:rPr>
              <a:t>表示选项的名称。参数</a:t>
            </a:r>
            <a:r>
              <a:rPr lang="en-US" altLang="zh-CN" dirty="0" err="1">
                <a:latin typeface="微软雅黑" panose="020B0503020204020204" pitchFamily="34" charset="-122"/>
                <a:ea typeface="微软雅黑" panose="020B0503020204020204" pitchFamily="34" charset="-122"/>
              </a:rPr>
              <a:t>optval</a:t>
            </a:r>
            <a:r>
              <a:rPr lang="zh-CN" altLang="zh-CN" dirty="0">
                <a:latin typeface="微软雅黑" panose="020B0503020204020204" pitchFamily="34" charset="-122"/>
                <a:ea typeface="微软雅黑" panose="020B0503020204020204" pitchFamily="34" charset="-122"/>
              </a:rPr>
              <a:t>用来保存选项值，</a:t>
            </a:r>
            <a:r>
              <a:rPr lang="en-US" altLang="zh-CN" dirty="0" err="1">
                <a:latin typeface="微软雅黑" panose="020B0503020204020204" pitchFamily="34" charset="-122"/>
                <a:ea typeface="微软雅黑" panose="020B0503020204020204" pitchFamily="34" charset="-122"/>
              </a:rPr>
              <a:t>optlen</a:t>
            </a:r>
            <a:r>
              <a:rPr lang="zh-CN" altLang="zh-CN" dirty="0">
                <a:latin typeface="微软雅黑" panose="020B0503020204020204" pitchFamily="34" charset="-122"/>
                <a:ea typeface="微软雅黑" panose="020B0503020204020204" pitchFamily="34" charset="-122"/>
              </a:rPr>
              <a:t>为选项值的长度。</a:t>
            </a:r>
            <a:r>
              <a:rPr lang="en-US" altLang="zh-CN" dirty="0" err="1">
                <a:latin typeface="微软雅黑" panose="020B0503020204020204" pitchFamily="34" charset="-122"/>
                <a:ea typeface="微软雅黑" panose="020B0503020204020204" pitchFamily="34" charset="-122"/>
              </a:rPr>
              <a:t>getsockopt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函数的</a:t>
            </a:r>
            <a:r>
              <a:rPr lang="zh-CN" altLang="zh-CN" dirty="0">
                <a:latin typeface="微软雅黑" panose="020B0503020204020204" pitchFamily="34" charset="-122"/>
                <a:ea typeface="微软雅黑" panose="020B0503020204020204" pitchFamily="34" charset="-122"/>
              </a:rPr>
              <a:t>参数与上述一致。</a:t>
            </a:r>
          </a:p>
        </p:txBody>
      </p:sp>
    </p:spTree>
    <p:extLst>
      <p:ext uri="{BB962C8B-B14F-4D97-AF65-F5344CB8AC3E}">
        <p14:creationId xmlns:p14="http://schemas.microsoft.com/office/powerpoint/2010/main" val="261003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2"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网络超时检测</a:t>
            </a:r>
          </a:p>
        </p:txBody>
      </p:sp>
      <p:sp>
        <p:nvSpPr>
          <p:cNvPr id="4" name="矩形 3"/>
          <p:cNvSpPr/>
          <p:nvPr/>
        </p:nvSpPr>
        <p:spPr>
          <a:xfrm>
            <a:off x="0" y="1858908"/>
            <a:ext cx="9115425" cy="46038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套接字常用选项及说明如</a:t>
            </a:r>
            <a:r>
              <a:rPr lang="zh-CN" altLang="zh-CN" dirty="0">
                <a:latin typeface="微软雅黑" panose="020B0503020204020204" pitchFamily="34" charset="-122"/>
                <a:ea typeface="微软雅黑" panose="020B0503020204020204" pitchFamily="34" charset="-122"/>
              </a:rPr>
              <a:t>表所示。</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10.1.1 </a:t>
            </a:r>
            <a:r>
              <a:rPr lang="en-US" altLang="zh-CN" sz="2400" b="1" dirty="0" err="1">
                <a:solidFill>
                  <a:schemeClr val="tx2">
                    <a:lumMod val="60000"/>
                    <a:lumOff val="40000"/>
                  </a:schemeClr>
                </a:solidFill>
                <a:latin typeface="微软雅黑" panose="020B0503020204020204" pitchFamily="34" charset="-122"/>
                <a:ea typeface="微软雅黑" panose="020B0503020204020204" pitchFamily="34" charset="-122"/>
              </a:rPr>
              <a:t>setsockopt</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函数实现超时检测</a:t>
            </a:r>
          </a:p>
        </p:txBody>
      </p:sp>
      <p:graphicFrame>
        <p:nvGraphicFramePr>
          <p:cNvPr id="6" name="对象 5">
            <a:extLst>
              <a:ext uri="{FF2B5EF4-FFF2-40B4-BE49-F238E27FC236}">
                <a16:creationId xmlns:a16="http://schemas.microsoft.com/office/drawing/2014/main" id="{4A8D9712-DA43-A14B-B545-6F8CC0CFD9AC}"/>
              </a:ext>
            </a:extLst>
          </p:cNvPr>
          <p:cNvGraphicFramePr>
            <a:graphicFrameLocks noChangeAspect="1"/>
          </p:cNvGraphicFramePr>
          <p:nvPr>
            <p:extLst>
              <p:ext uri="{D42A27DB-BD31-4B8C-83A1-F6EECF244321}">
                <p14:modId xmlns:p14="http://schemas.microsoft.com/office/powerpoint/2010/main" val="1003101923"/>
              </p:ext>
            </p:extLst>
          </p:nvPr>
        </p:nvGraphicFramePr>
        <p:xfrm>
          <a:off x="1814512" y="2319290"/>
          <a:ext cx="5486400" cy="3695700"/>
        </p:xfrm>
        <a:graphic>
          <a:graphicData uri="http://schemas.openxmlformats.org/presentationml/2006/ole">
            <mc:AlternateContent xmlns:mc="http://schemas.openxmlformats.org/markup-compatibility/2006">
              <mc:Choice xmlns:v="urn:schemas-microsoft-com:vml" Requires="v">
                <p:oleObj name="文档" r:id="rId2" imgW="5486400" imgH="3695700" progId="Word.Document.12">
                  <p:embed/>
                </p:oleObj>
              </mc:Choice>
              <mc:Fallback>
                <p:oleObj name="文档" r:id="rId2" imgW="5486400" imgH="3695700" progId="Word.Document.12">
                  <p:embed/>
                  <p:pic>
                    <p:nvPicPr>
                      <p:cNvPr id="0" name=""/>
                      <p:cNvPicPr/>
                      <p:nvPr/>
                    </p:nvPicPr>
                    <p:blipFill>
                      <a:blip r:embed="rId3"/>
                      <a:stretch>
                        <a:fillRect/>
                      </a:stretch>
                    </p:blipFill>
                    <p:spPr>
                      <a:xfrm>
                        <a:off x="1814512" y="2319290"/>
                        <a:ext cx="5486400" cy="3695700"/>
                      </a:xfrm>
                      <a:prstGeom prst="rect">
                        <a:avLst/>
                      </a:prstGeom>
                    </p:spPr>
                  </p:pic>
                </p:oleObj>
              </mc:Fallback>
            </mc:AlternateContent>
          </a:graphicData>
        </a:graphic>
      </p:graphicFrame>
    </p:spTree>
    <p:extLst>
      <p:ext uri="{BB962C8B-B14F-4D97-AF65-F5344CB8AC3E}">
        <p14:creationId xmlns:p14="http://schemas.microsoft.com/office/powerpoint/2010/main" val="404752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10.1 </a:t>
            </a:r>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网络超时检测</a:t>
            </a:r>
          </a:p>
        </p:txBody>
      </p:sp>
      <p:sp>
        <p:nvSpPr>
          <p:cNvPr id="4" name="矩形 3"/>
          <p:cNvSpPr/>
          <p:nvPr/>
        </p:nvSpPr>
        <p:spPr>
          <a:xfrm>
            <a:off x="0" y="1858908"/>
            <a:ext cx="9115425"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当以上两个</a:t>
            </a:r>
            <a:r>
              <a:rPr lang="zh-CN" altLang="zh-CN" dirty="0">
                <a:latin typeface="微软雅黑" panose="020B0503020204020204" pitchFamily="34" charset="-122"/>
                <a:ea typeface="微软雅黑" panose="020B0503020204020204" pitchFamily="34" charset="-122"/>
              </a:rPr>
              <a:t>函数第三个参数</a:t>
            </a:r>
            <a:r>
              <a:rPr lang="en-US" altLang="zh-CN" dirty="0" err="1">
                <a:latin typeface="微软雅黑" panose="020B0503020204020204" pitchFamily="34" charset="-122"/>
                <a:ea typeface="微软雅黑" panose="020B0503020204020204" pitchFamily="34" charset="-122"/>
              </a:rPr>
              <a:t>optname</a:t>
            </a:r>
            <a:r>
              <a:rPr lang="zh-CN" altLang="zh-CN" dirty="0">
                <a:latin typeface="微软雅黑" panose="020B0503020204020204" pitchFamily="34" charset="-122"/>
                <a:ea typeface="微软雅黑" panose="020B0503020204020204" pitchFamily="34" charset="-122"/>
              </a:rPr>
              <a:t>设置为</a:t>
            </a:r>
            <a:r>
              <a:rPr lang="en-US" altLang="zh-CN" dirty="0">
                <a:latin typeface="微软雅黑" panose="020B0503020204020204" pitchFamily="34" charset="-122"/>
                <a:ea typeface="微软雅黑" panose="020B0503020204020204" pitchFamily="34" charset="-122"/>
              </a:rPr>
              <a:t>SO_RCVTIMEO</a:t>
            </a:r>
            <a:r>
              <a:rPr lang="zh-CN" altLang="zh-CN"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SO_SNDTIMEO</a:t>
            </a:r>
            <a:r>
              <a:rPr lang="zh-CN" altLang="zh-CN" dirty="0">
                <a:latin typeface="微软雅黑" panose="020B0503020204020204" pitchFamily="34" charset="-122"/>
                <a:ea typeface="微软雅黑" panose="020B0503020204020204" pitchFamily="34" charset="-122"/>
              </a:rPr>
              <a:t>时可以实现超时检测</a:t>
            </a:r>
            <a:r>
              <a:rPr lang="zh-CN" altLang="en-US" dirty="0">
                <a:latin typeface="微软雅黑" panose="020B0503020204020204" pitchFamily="34" charset="-122"/>
                <a:ea typeface="微软雅黑" panose="020B0503020204020204" pitchFamily="34" charset="-122"/>
              </a:rPr>
              <a:t>，超时时间通过第四个参数设定，</a:t>
            </a:r>
            <a:r>
              <a:rPr lang="zh-CN" altLang="zh-CN" dirty="0">
                <a:latin typeface="微软雅黑" panose="020B0503020204020204" pitchFamily="34" charset="-122"/>
                <a:ea typeface="微软雅黑" panose="020B0503020204020204" pitchFamily="34" charset="-122"/>
              </a:rPr>
              <a:t>其值的类型为</a:t>
            </a:r>
            <a:r>
              <a:rPr lang="en-US" altLang="zh-CN" dirty="0">
                <a:latin typeface="微软雅黑" panose="020B0503020204020204" pitchFamily="34" charset="-122"/>
                <a:ea typeface="微软雅黑" panose="020B0503020204020204" pitchFamily="34" charset="-122"/>
              </a:rPr>
              <a:t>struct </a:t>
            </a:r>
            <a:r>
              <a:rPr lang="en-US" altLang="zh-CN" dirty="0" err="1">
                <a:latin typeface="微软雅黑" panose="020B0503020204020204" pitchFamily="34" charset="-122"/>
                <a:ea typeface="微软雅黑" panose="020B0503020204020204" pitchFamily="34" charset="-122"/>
              </a:rPr>
              <a:t>timeval</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struct </a:t>
            </a:r>
            <a:r>
              <a:rPr lang="en-US" altLang="zh-CN" dirty="0" err="1">
                <a:latin typeface="微软雅黑" panose="020B0503020204020204" pitchFamily="34" charset="-122"/>
                <a:ea typeface="微软雅黑" panose="020B0503020204020204" pitchFamily="34" charset="-122"/>
              </a:rPr>
              <a:t>timeval</a:t>
            </a:r>
            <a:r>
              <a:rPr lang="zh-CN" altLang="zh-CN" dirty="0">
                <a:latin typeface="微软雅黑" panose="020B0503020204020204" pitchFamily="34" charset="-122"/>
                <a:ea typeface="微软雅黑" panose="020B0503020204020204" pitchFamily="34" charset="-122"/>
              </a:rPr>
              <a:t>中成员如下。</a:t>
            </a:r>
          </a:p>
        </p:txBody>
      </p:sp>
      <p:sp>
        <p:nvSpPr>
          <p:cNvPr id="19" name="矩形 18">
            <a:extLst>
              <a:ext uri="{FF2B5EF4-FFF2-40B4-BE49-F238E27FC236}">
                <a16:creationId xmlns:a16="http://schemas.microsoft.com/office/drawing/2014/main" id="{7604BC48-632B-404D-884C-E87E44702E27}"/>
              </a:ext>
            </a:extLst>
          </p:cNvPr>
          <p:cNvSpPr/>
          <p:nvPr/>
        </p:nvSpPr>
        <p:spPr>
          <a:xfrm>
            <a:off x="827584" y="1412776"/>
            <a:ext cx="6192688" cy="461665"/>
          </a:xfrm>
          <a:prstGeom prst="rect">
            <a:avLst/>
          </a:prstGeom>
        </p:spPr>
        <p:txBody>
          <a:bodyPr wrap="square">
            <a:spAutoFit/>
          </a:bodyPr>
          <a:lstStyle/>
          <a:p>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10.1.1 </a:t>
            </a:r>
            <a:r>
              <a:rPr lang="en-US" altLang="zh-CN" sz="2400" b="1" dirty="0" err="1">
                <a:solidFill>
                  <a:schemeClr val="tx2">
                    <a:lumMod val="60000"/>
                    <a:lumOff val="40000"/>
                  </a:schemeClr>
                </a:solidFill>
                <a:latin typeface="微软雅黑" panose="020B0503020204020204" pitchFamily="34" charset="-122"/>
                <a:ea typeface="微软雅黑" panose="020B0503020204020204" pitchFamily="34" charset="-122"/>
              </a:rPr>
              <a:t>setsockopt</a:t>
            </a:r>
            <a:r>
              <a:rPr lang="en-US" altLang="zh-CN" sz="2400" b="1" dirty="0">
                <a:solidFill>
                  <a:schemeClr val="tx2">
                    <a:lumMod val="60000"/>
                    <a:lumOff val="40000"/>
                  </a:schemeClr>
                </a:solidFill>
                <a:latin typeface="微软雅黑" panose="020B0503020204020204" pitchFamily="34" charset="-122"/>
                <a:ea typeface="微软雅黑" panose="020B0503020204020204" pitchFamily="34" charset="-122"/>
              </a:rPr>
              <a:t>()</a:t>
            </a:r>
            <a:r>
              <a:rPr lang="zh-CN" altLang="en-US" sz="2400" b="1" dirty="0">
                <a:solidFill>
                  <a:schemeClr val="tx2">
                    <a:lumMod val="60000"/>
                    <a:lumOff val="40000"/>
                  </a:schemeClr>
                </a:solidFill>
                <a:latin typeface="微软雅黑" panose="020B0503020204020204" pitchFamily="34" charset="-122"/>
                <a:ea typeface="微软雅黑" panose="020B0503020204020204" pitchFamily="34" charset="-122"/>
              </a:rPr>
              <a:t>函数实现超时检测</a:t>
            </a:r>
          </a:p>
        </p:txBody>
      </p:sp>
      <p:sp>
        <p:nvSpPr>
          <p:cNvPr id="2" name="矩形 1">
            <a:extLst>
              <a:ext uri="{FF2B5EF4-FFF2-40B4-BE49-F238E27FC236}">
                <a16:creationId xmlns:a16="http://schemas.microsoft.com/office/drawing/2014/main" id="{1E3CB1A3-F584-E644-B30B-49CEF9A0AAA7}"/>
              </a:ext>
            </a:extLst>
          </p:cNvPr>
          <p:cNvSpPr/>
          <p:nvPr/>
        </p:nvSpPr>
        <p:spPr>
          <a:xfrm>
            <a:off x="827584" y="3140968"/>
            <a:ext cx="5904656" cy="1169551"/>
          </a:xfrm>
          <a:prstGeom prst="rect">
            <a:avLst/>
          </a:prstGeom>
          <a:ln w="6350">
            <a:solidFill>
              <a:schemeClr val="tx1"/>
            </a:solidFill>
          </a:ln>
        </p:spPr>
        <p:txBody>
          <a:bodyPr wrap="square">
            <a:spAutoFit/>
          </a:bodyPr>
          <a:lstStyle/>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struct </a:t>
            </a:r>
            <a:r>
              <a:rPr lang="en-US" altLang="zh-CN" sz="1400" kern="100" dirty="0" err="1">
                <a:solidFill>
                  <a:srgbClr val="000000"/>
                </a:solidFill>
                <a:latin typeface="Courier New" panose="02070309020205020404" pitchFamily="49" charset="0"/>
                <a:cs typeface="Times New Roman" panose="02020603050405020304" pitchFamily="18" charset="0"/>
              </a:rPr>
              <a:t>timeval</a:t>
            </a:r>
            <a:r>
              <a:rPr lang="en-US" altLang="zh-CN" sz="1400" kern="100" dirty="0">
                <a:solidFill>
                  <a:srgbClr val="000000"/>
                </a:solidFill>
                <a:latin typeface="Courier New" panose="02070309020205020404" pitchFamily="49" charset="0"/>
                <a:cs typeface="Times New Roman" panose="02020603050405020304" pitchFamily="18" charset="0"/>
              </a:rPr>
              <a:t> {                                                            </a:t>
            </a:r>
            <a:endParaRPr lang="zh-CN" altLang="zh-CN" sz="1400" kern="100" dirty="0">
              <a:latin typeface="Courier New" panose="02070309020205020404" pitchFamily="49" charset="0"/>
              <a:cs typeface="Times New Roman" panose="02020603050405020304" pitchFamily="18" charset="0"/>
            </a:endParaRPr>
          </a:p>
          <a:p>
            <a:pPr indent="5715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__</a:t>
            </a:r>
            <a:r>
              <a:rPr lang="en-US" altLang="zh-CN" sz="1400" kern="100" dirty="0" err="1">
                <a:solidFill>
                  <a:srgbClr val="000000"/>
                </a:solidFill>
                <a:latin typeface="Courier New" panose="02070309020205020404" pitchFamily="49" charset="0"/>
                <a:cs typeface="Times New Roman" panose="02020603050405020304" pitchFamily="18" charset="0"/>
              </a:rPr>
              <a:t>kernel_time_t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tv_sec</a:t>
            </a:r>
            <a:r>
              <a:rPr lang="en-US" altLang="zh-CN" sz="1400" kern="100" dirty="0">
                <a:solidFill>
                  <a:srgbClr val="000000"/>
                </a:solidFill>
                <a:latin typeface="Courier New" panose="02070309020205020404" pitchFamily="49" charset="0"/>
                <a:cs typeface="Times New Roman" panose="02020603050405020304" pitchFamily="18" charset="0"/>
              </a:rPr>
              <a:t>;     /* seconds */</a:t>
            </a:r>
            <a:r>
              <a:rPr lang="en-US" altLang="zh-CN" sz="1400" kern="100" dirty="0">
                <a:solidFill>
                  <a:srgbClr val="000000"/>
                </a:solidFill>
                <a:latin typeface="楷体" panose="02010609060101010101" pitchFamily="49" charset="-122"/>
                <a:cs typeface="Times New Roman" panose="02020603050405020304" pitchFamily="18" charset="0"/>
              </a:rPr>
              <a:t> </a:t>
            </a:r>
            <a:r>
              <a:rPr lang="zh-CN" altLang="zh-CN" sz="1400" kern="100" dirty="0">
                <a:solidFill>
                  <a:srgbClr val="000000"/>
                </a:solidFill>
                <a:latin typeface="Courier New" panose="02070309020205020404" pitchFamily="49" charset="0"/>
                <a:ea typeface="楷体" panose="02010609060101010101" pitchFamily="49" charset="-122"/>
                <a:cs typeface="Times New Roman" panose="02020603050405020304" pitchFamily="18" charset="0"/>
              </a:rPr>
              <a:t>秒</a:t>
            </a:r>
            <a:endParaRPr lang="zh-CN" altLang="zh-CN" sz="1400" kern="100" dirty="0">
              <a:latin typeface="Courier New" panose="02070309020205020404" pitchFamily="49" charset="0"/>
              <a:cs typeface="Times New Roman" panose="02020603050405020304" pitchFamily="18" charset="0"/>
            </a:endParaRPr>
          </a:p>
          <a:p>
            <a:pPr indent="57150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__</a:t>
            </a:r>
            <a:r>
              <a:rPr lang="en-US" altLang="zh-CN" sz="1400" kern="100" dirty="0" err="1">
                <a:solidFill>
                  <a:srgbClr val="000000"/>
                </a:solidFill>
                <a:latin typeface="Courier New" panose="02070309020205020404" pitchFamily="49" charset="0"/>
                <a:cs typeface="Times New Roman" panose="02020603050405020304" pitchFamily="18" charset="0"/>
              </a:rPr>
              <a:t>kernel_suseconds_t</a:t>
            </a:r>
            <a:r>
              <a:rPr lang="en-US" altLang="zh-CN" sz="1400" kern="100" dirty="0">
                <a:solidFill>
                  <a:srgbClr val="000000"/>
                </a:solidFill>
                <a:latin typeface="Courier New" panose="02070309020205020404" pitchFamily="49" charset="0"/>
                <a:cs typeface="Times New Roman" panose="02020603050405020304" pitchFamily="18" charset="0"/>
              </a:rPr>
              <a:t>    </a:t>
            </a:r>
            <a:r>
              <a:rPr lang="en-US" altLang="zh-CN" sz="1400" kern="100" dirty="0" err="1">
                <a:solidFill>
                  <a:srgbClr val="000000"/>
                </a:solidFill>
                <a:latin typeface="Courier New" panose="02070309020205020404" pitchFamily="49" charset="0"/>
                <a:cs typeface="Times New Roman" panose="02020603050405020304" pitchFamily="18" charset="0"/>
              </a:rPr>
              <a:t>tv_usec</a:t>
            </a:r>
            <a:r>
              <a:rPr lang="en-US" altLang="zh-CN" sz="1400" kern="100" dirty="0">
                <a:solidFill>
                  <a:srgbClr val="000000"/>
                </a:solidFill>
                <a:latin typeface="Courier New" panose="02070309020205020404" pitchFamily="49" charset="0"/>
                <a:cs typeface="Times New Roman" panose="02020603050405020304" pitchFamily="18" charset="0"/>
              </a:rPr>
              <a:t>;    /* microseconds */  </a:t>
            </a:r>
            <a:r>
              <a:rPr lang="zh-CN" altLang="zh-CN" sz="1400" kern="100" dirty="0">
                <a:solidFill>
                  <a:srgbClr val="000000"/>
                </a:solidFill>
                <a:latin typeface="Courier New" panose="02070309020205020404" pitchFamily="49" charset="0"/>
                <a:ea typeface="楷体" panose="02010609060101010101" pitchFamily="49" charset="-122"/>
                <a:cs typeface="Times New Roman" panose="02020603050405020304" pitchFamily="18" charset="0"/>
              </a:rPr>
              <a:t>微秒</a:t>
            </a:r>
            <a:endParaRPr lang="zh-CN" altLang="zh-CN" sz="1400" kern="100" dirty="0">
              <a:latin typeface="Courier New" panose="02070309020205020404" pitchFamily="49" charset="0"/>
              <a:cs typeface="Times New Roman" panose="02020603050405020304" pitchFamily="18" charset="0"/>
            </a:endParaRPr>
          </a:p>
          <a:p>
            <a:pPr indent="285750" algn="just">
              <a:spcAft>
                <a:spcPts val="0"/>
              </a:spcAft>
            </a:pPr>
            <a:r>
              <a:rPr lang="en-US" altLang="zh-CN" sz="1400" kern="100" dirty="0">
                <a:solidFill>
                  <a:srgbClr val="000000"/>
                </a:solidFill>
                <a:latin typeface="Courier New" panose="02070309020205020404" pitchFamily="49" charset="0"/>
                <a:cs typeface="Times New Roman" panose="02020603050405020304" pitchFamily="18" charset="0"/>
              </a:rPr>
              <a:t>};</a:t>
            </a:r>
            <a:endParaRPr lang="zh-CN" altLang="zh-CN" sz="1400" kern="100" dirty="0">
              <a:latin typeface="Courier New" panose="02070309020205020404" pitchFamily="49" charset="0"/>
              <a:cs typeface="Times New Roman" panose="02020603050405020304" pitchFamily="18" charset="0"/>
            </a:endParaRPr>
          </a:p>
        </p:txBody>
      </p:sp>
      <p:sp>
        <p:nvSpPr>
          <p:cNvPr id="7" name="矩形 6">
            <a:extLst>
              <a:ext uri="{FF2B5EF4-FFF2-40B4-BE49-F238E27FC236}">
                <a16:creationId xmlns:a16="http://schemas.microsoft.com/office/drawing/2014/main" id="{814A36CC-C1CC-3348-8C79-802113607716}"/>
              </a:ext>
            </a:extLst>
          </p:cNvPr>
          <p:cNvSpPr/>
          <p:nvPr/>
        </p:nvSpPr>
        <p:spPr>
          <a:xfrm>
            <a:off x="28575" y="4354793"/>
            <a:ext cx="9115425"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因此可设计服务器端代（</a:t>
            </a:r>
            <a:r>
              <a:rPr lang="zh-CN" altLang="en-US" dirty="0">
                <a:latin typeface="微软雅黑" panose="020B0503020204020204" pitchFamily="34" charset="-122"/>
                <a:ea typeface="微软雅黑" panose="020B0503020204020204" pitchFamily="34" charset="-122"/>
              </a:rPr>
              <a:t>不</a:t>
            </a:r>
            <a:r>
              <a:rPr lang="zh-CN" altLang="zh-CN" dirty="0">
                <a:latin typeface="微软雅黑" panose="020B0503020204020204" pitchFamily="34" charset="-122"/>
                <a:ea typeface="微软雅黑" panose="020B0503020204020204" pitchFamily="34" charset="-122"/>
              </a:rPr>
              <a:t>需客户端，主要为了测试超时问题），实现套接字的接收超时检测</a:t>
            </a:r>
            <a:r>
              <a:rPr lang="zh-CN" altLang="en-US" dirty="0">
                <a:latin typeface="微软雅黑" panose="020B0503020204020204" pitchFamily="34" charset="-122"/>
                <a:ea typeface="微软雅黑" panose="020B0503020204020204" pitchFamily="34" charset="-122"/>
              </a:rPr>
              <a:t>，参见教材例</a:t>
            </a:r>
            <a:r>
              <a:rPr lang="en-US" altLang="zh-CN" dirty="0">
                <a:latin typeface="微软雅黑" panose="020B0503020204020204" pitchFamily="34" charset="-122"/>
                <a:ea typeface="微软雅黑" panose="020B0503020204020204" pitchFamily="34" charset="-122"/>
              </a:rPr>
              <a:t>10-1</a:t>
            </a:r>
            <a:r>
              <a:rPr lang="zh-CN" altLang="zh-CN"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86317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inVertical)">
                                      <p:cBhvr>
                                        <p:cTn id="11" dur="500"/>
                                        <p:tgtEl>
                                          <p:spTgt spid="1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9" grpId="0"/>
      <p:bldP spid="2" grpId="0" animBg="1"/>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2716</TotalTime>
  <Words>3404</Words>
  <Application>Microsoft Office PowerPoint</Application>
  <PresentationFormat>全屏显示(4:3)</PresentationFormat>
  <Paragraphs>218</Paragraphs>
  <Slides>33</Slides>
  <Notes>3</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33</vt:i4>
      </vt:variant>
    </vt:vector>
  </HeadingPairs>
  <TitlesOfParts>
    <vt:vector size="48" baseType="lpstr">
      <vt:lpstr>Gulim</vt:lpstr>
      <vt:lpstr>等线</vt:lpstr>
      <vt:lpstr>等线 Light</vt:lpstr>
      <vt:lpstr>楷体</vt:lpstr>
      <vt:lpstr>宋体</vt:lpstr>
      <vt:lpstr>微软雅黑</vt:lpstr>
      <vt:lpstr>Arial</vt:lpstr>
      <vt:lpstr>Arial Black</vt:lpstr>
      <vt:lpstr>Calibri</vt:lpstr>
      <vt:lpstr>Cambria Math</vt:lpstr>
      <vt:lpstr>Courier New</vt:lpstr>
      <vt:lpstr>Times New Roman</vt:lpstr>
      <vt:lpstr>Office 主题</vt:lpstr>
      <vt:lpstr>自定义设计方案</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work</dc:creator>
  <cp:lastModifiedBy>源 邴</cp:lastModifiedBy>
  <cp:revision>323</cp:revision>
  <dcterms:created xsi:type="dcterms:W3CDTF">2017-01-05T09:54:00Z</dcterms:created>
  <dcterms:modified xsi:type="dcterms:W3CDTF">2024-03-11T12:03:22Z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