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41"/>
  </p:notesMasterIdLst>
  <p:sldIdLst>
    <p:sldId id="256" r:id="rId2"/>
    <p:sldId id="257" r:id="rId3"/>
    <p:sldId id="259" r:id="rId4"/>
    <p:sldId id="261" r:id="rId5"/>
    <p:sldId id="555" r:id="rId6"/>
    <p:sldId id="551" r:id="rId7"/>
    <p:sldId id="657" r:id="rId8"/>
    <p:sldId id="658" r:id="rId9"/>
    <p:sldId id="659" r:id="rId10"/>
    <p:sldId id="660" r:id="rId11"/>
    <p:sldId id="661" r:id="rId12"/>
    <p:sldId id="662" r:id="rId13"/>
    <p:sldId id="663" r:id="rId14"/>
    <p:sldId id="664" r:id="rId15"/>
    <p:sldId id="665" r:id="rId16"/>
    <p:sldId id="666" r:id="rId17"/>
    <p:sldId id="667" r:id="rId18"/>
    <p:sldId id="668" r:id="rId19"/>
    <p:sldId id="669" r:id="rId20"/>
    <p:sldId id="670" r:id="rId21"/>
    <p:sldId id="671" r:id="rId22"/>
    <p:sldId id="672" r:id="rId23"/>
    <p:sldId id="673" r:id="rId24"/>
    <p:sldId id="674" r:id="rId25"/>
    <p:sldId id="675" r:id="rId26"/>
    <p:sldId id="676" r:id="rId27"/>
    <p:sldId id="656" r:id="rId28"/>
    <p:sldId id="458" r:id="rId29"/>
    <p:sldId id="677" r:id="rId30"/>
    <p:sldId id="678" r:id="rId31"/>
    <p:sldId id="679" r:id="rId32"/>
    <p:sldId id="680" r:id="rId33"/>
    <p:sldId id="681" r:id="rId34"/>
    <p:sldId id="682" r:id="rId35"/>
    <p:sldId id="683" r:id="rId36"/>
    <p:sldId id="684" r:id="rId37"/>
    <p:sldId id="685" r:id="rId38"/>
    <p:sldId id="686" r:id="rId39"/>
    <p:sldId id="29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11.1" id="{363B489D-FF9E-45C9-87FB-577175253931}">
          <p14:sldIdLst>
            <p14:sldId id="555"/>
            <p14:sldId id="551"/>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Lst>
        </p14:section>
        <p14:section name="11.2" id="{3AA61C9E-A6FE-4583-9CBC-ABC4887D44A6}">
          <p14:sldIdLst>
            <p14:sldId id="656"/>
            <p14:sldId id="458"/>
            <p14:sldId id="677"/>
            <p14:sldId id="678"/>
            <p14:sldId id="679"/>
            <p14:sldId id="680"/>
            <p14:sldId id="681"/>
            <p14:sldId id="682"/>
            <p14:sldId id="683"/>
            <p14:sldId id="684"/>
            <p14:sldId id="685"/>
            <p14:sldId id="686"/>
          </p14:sldIdLst>
        </p14:section>
        <p14:section name="小结" id="{B8AC71C6-BBCC-43CB-B24D-F8CA7D5862BB}">
          <p14:sldIdLst>
            <p14:sldId id="291"/>
          </p14:sldIdLst>
        </p14:section>
      </p14:sectionLst>
    </p:ext>
    <p:ext uri="{EFAFB233-063F-42B5-8137-9DF3F51BA10A}">
      <p15:sldGuideLst xmlns:p15="http://schemas.microsoft.com/office/powerpoint/2012/main">
        <p15:guide id="1" orient="horz" pos="216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45"/>
    <p:restoredTop sz="94643"/>
  </p:normalViewPr>
  <p:slideViewPr>
    <p:cSldViewPr>
      <p:cViewPr varScale="1">
        <p:scale>
          <a:sx n="114" d="100"/>
          <a:sy n="114" d="100"/>
        </p:scale>
        <p:origin x="1116" y="108"/>
      </p:cViewPr>
      <p:guideLst>
        <p:guide orient="horz" pos="2166"/>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599"/>
          <c:y val="0"/>
          <c:w val="0.58691666656029395"/>
          <c:h val="0.92940445813120898"/>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9E8-744A-BE77-A621889DE24E}"/>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9E8-744A-BE77-A621889DE24E}"/>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9E8-744A-BE77-A621889DE24E}"/>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9E8-744A-BE77-A621889DE24E}"/>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99E8-744A-BE77-A621889DE24E}"/>
            </c:ext>
          </c:extLst>
        </c:ser>
        <c:dLbls>
          <c:showLegendKey val="0"/>
          <c:showVal val="0"/>
          <c:showCatName val="0"/>
          <c:showSerName val="0"/>
          <c:showPercent val="1"/>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t>2024/2/24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874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75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442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extLst>
      <p:ext uri="{BB962C8B-B14F-4D97-AF65-F5344CB8AC3E}">
        <p14:creationId xmlns:p14="http://schemas.microsoft.com/office/powerpoint/2010/main" val="138180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03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extLst>
      <p:ext uri="{BB962C8B-B14F-4D97-AF65-F5344CB8AC3E}">
        <p14:creationId xmlns:p14="http://schemas.microsoft.com/office/powerpoint/2010/main" val="424071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mailto:linux@Master:~/1000phone/sqlite/sqlite-autoconf-3280000$./configure"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14.x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28.xm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216691" y="2317765"/>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dirty="0">
                <a:solidFill>
                  <a:srgbClr val="455052"/>
                </a:solidFill>
                <a:latin typeface="微软雅黑" panose="020B0503020204020204" pitchFamily="34" charset="-122"/>
                <a:ea typeface="微软雅黑" panose="020B0503020204020204" pitchFamily="34" charset="-122"/>
              </a:rPr>
              <a:t>第</a:t>
            </a:r>
            <a:r>
              <a:rPr lang="en-US" altLang="zh-CN" sz="3200" b="1" dirty="0">
                <a:solidFill>
                  <a:srgbClr val="455052"/>
                </a:solidFill>
                <a:latin typeface="微软雅黑" panose="020B0503020204020204" pitchFamily="34" charset="-122"/>
                <a:ea typeface="微软雅黑" panose="020B0503020204020204" pitchFamily="34" charset="-122"/>
              </a:rPr>
              <a:t>11</a:t>
            </a:r>
            <a:r>
              <a:rPr lang="zh-CN" altLang="en-US" sz="3200" b="1" dirty="0">
                <a:solidFill>
                  <a:srgbClr val="455052"/>
                </a:solidFill>
                <a:latin typeface="微软雅黑" panose="020B0503020204020204" pitchFamily="34" charset="-122"/>
                <a:ea typeface="微软雅黑" panose="020B0503020204020204" pitchFamily="34" charset="-122"/>
              </a:rPr>
              <a:t>章 </a:t>
            </a:r>
            <a:r>
              <a:rPr lang="en-US" altLang="zh-CN" sz="3200" b="1" dirty="0">
                <a:solidFill>
                  <a:srgbClr val="455052"/>
                </a:solidFill>
                <a:latin typeface="微软雅黑" panose="020B0503020204020204" pitchFamily="34" charset="-122"/>
                <a:ea typeface="微软雅黑" panose="020B0503020204020204" pitchFamily="34" charset="-122"/>
              </a:rPr>
              <a:t>SQLite</a:t>
            </a:r>
            <a:r>
              <a:rPr lang="zh-CN" altLang="en-US" sz="3200" b="1" dirty="0">
                <a:solidFill>
                  <a:srgbClr val="455052"/>
                </a:solidFill>
                <a:latin typeface="微软雅黑" panose="020B0503020204020204" pitchFamily="34" charset="-122"/>
                <a:ea typeface="微软雅黑" panose="020B0503020204020204" pitchFamily="34" charset="-122"/>
              </a:rPr>
              <a:t>数据库</a:t>
            </a:r>
          </a:p>
        </p:txBody>
      </p:sp>
      <p:sp>
        <p:nvSpPr>
          <p:cNvPr id="3" name="矩形 7"/>
          <p:cNvSpPr>
            <a:spLocks noChangeArrowheads="1"/>
          </p:cNvSpPr>
          <p:nvPr/>
        </p:nvSpPr>
        <p:spPr bwMode="auto">
          <a:xfrm>
            <a:off x="2216691" y="4409113"/>
            <a:ext cx="3065144"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SQLite</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的基本使用</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endPar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405621" y="4421757"/>
            <a:ext cx="341485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SQLite</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API</a:t>
            </a:r>
            <a:endPar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选择下载选项之后，在</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下载页中，直接寻找支持</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系统的</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工具（</a:t>
            </a:r>
            <a:r>
              <a:rPr lang="en-US" altLang="zh-CN" dirty="0">
                <a:latin typeface="微软雅黑" panose="020B0503020204020204" pitchFamily="34" charset="-122"/>
                <a:ea typeface="微软雅黑" panose="020B0503020204020204" pitchFamily="34" charset="-122"/>
              </a:rPr>
              <a:t>.zip</a:t>
            </a:r>
            <a:r>
              <a:rPr lang="zh-CN" altLang="zh-CN" dirty="0">
                <a:latin typeface="微软雅黑" panose="020B0503020204020204" pitchFamily="34" charset="-122"/>
                <a:ea typeface="微软雅黑" panose="020B0503020204020204" pitchFamily="34" charset="-122"/>
              </a:rPr>
              <a:t>的压缩文件），如图所示，双击鼠标左键，直接下载即可。</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数据库安装</a:t>
            </a:r>
          </a:p>
        </p:txBody>
      </p:sp>
      <p:sp>
        <p:nvSpPr>
          <p:cNvPr id="6" name="矩形 5">
            <a:extLst>
              <a:ext uri="{FF2B5EF4-FFF2-40B4-BE49-F238E27FC236}">
                <a16:creationId xmlns:a16="http://schemas.microsoft.com/office/drawing/2014/main" id="{CADD2B8E-97C9-AC42-9E0C-A4876689F3BA}"/>
              </a:ext>
            </a:extLst>
          </p:cNvPr>
          <p:cNvSpPr/>
          <p:nvPr/>
        </p:nvSpPr>
        <p:spPr>
          <a:xfrm>
            <a:off x="-1" y="3315074"/>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等待下载结束之后，直接解压压缩包，解压文件如图所示。</a:t>
            </a:r>
          </a:p>
        </p:txBody>
      </p:sp>
      <p:pic>
        <p:nvPicPr>
          <p:cNvPr id="8" name="图片 7">
            <a:extLst>
              <a:ext uri="{FF2B5EF4-FFF2-40B4-BE49-F238E27FC236}">
                <a16:creationId xmlns:a16="http://schemas.microsoft.com/office/drawing/2014/main" id="{D64BD7B3-8757-A345-84D4-2FB99387AFA6}"/>
              </a:ext>
            </a:extLst>
          </p:cNvPr>
          <p:cNvPicPr/>
          <p:nvPr/>
        </p:nvPicPr>
        <p:blipFill>
          <a:blip r:embed="rId2" cstate="print"/>
          <a:stretch>
            <a:fillRect/>
          </a:stretch>
        </p:blipFill>
        <p:spPr>
          <a:xfrm>
            <a:off x="2592070" y="2821409"/>
            <a:ext cx="3959860" cy="495300"/>
          </a:xfrm>
          <a:prstGeom prst="rect">
            <a:avLst/>
          </a:prstGeom>
        </p:spPr>
      </p:pic>
      <p:pic>
        <p:nvPicPr>
          <p:cNvPr id="9" name="图片 8">
            <a:extLst>
              <a:ext uri="{FF2B5EF4-FFF2-40B4-BE49-F238E27FC236}">
                <a16:creationId xmlns:a16="http://schemas.microsoft.com/office/drawing/2014/main" id="{4B7D6914-B571-1848-B606-DCE25CABC0D3}"/>
              </a:ext>
            </a:extLst>
          </p:cNvPr>
          <p:cNvPicPr/>
          <p:nvPr/>
        </p:nvPicPr>
        <p:blipFill>
          <a:blip r:embed="rId3" cstate="print"/>
          <a:stretch>
            <a:fillRect/>
          </a:stretch>
        </p:blipFill>
        <p:spPr>
          <a:xfrm>
            <a:off x="2523533" y="3890067"/>
            <a:ext cx="3959860" cy="662305"/>
          </a:xfrm>
          <a:prstGeom prst="rect">
            <a:avLst/>
          </a:prstGeom>
        </p:spPr>
      </p:pic>
      <p:sp>
        <p:nvSpPr>
          <p:cNvPr id="10" name="矩形 9">
            <a:extLst>
              <a:ext uri="{FF2B5EF4-FFF2-40B4-BE49-F238E27FC236}">
                <a16:creationId xmlns:a16="http://schemas.microsoft.com/office/drawing/2014/main" id="{73317187-26D0-5247-BE26-5F466EF59A2D}"/>
              </a:ext>
            </a:extLst>
          </p:cNvPr>
          <p:cNvSpPr/>
          <p:nvPr/>
        </p:nvSpPr>
        <p:spPr>
          <a:xfrm>
            <a:off x="32558" y="4552372"/>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将图中的文件一并放入到</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系统中（本书采用</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系统）的自定义文件夹中，如下所示。</a:t>
            </a:r>
          </a:p>
        </p:txBody>
      </p:sp>
      <p:sp>
        <p:nvSpPr>
          <p:cNvPr id="5" name="矩形 4">
            <a:extLst>
              <a:ext uri="{FF2B5EF4-FFF2-40B4-BE49-F238E27FC236}">
                <a16:creationId xmlns:a16="http://schemas.microsoft.com/office/drawing/2014/main" id="{DDB5A89A-115A-E749-8518-982B3C7CE3EE}"/>
              </a:ext>
            </a:extLst>
          </p:cNvPr>
          <p:cNvSpPr/>
          <p:nvPr/>
        </p:nvSpPr>
        <p:spPr>
          <a:xfrm>
            <a:off x="827584" y="5428253"/>
            <a:ext cx="5832648"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ls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sqldiff</a:t>
            </a:r>
            <a:r>
              <a:rPr lang="en-US" altLang="zh-CN" sz="1400" kern="100" dirty="0">
                <a:solidFill>
                  <a:srgbClr val="000000"/>
                </a:solidFill>
                <a:latin typeface="Courier New" panose="02070309020205020404" pitchFamily="49" charset="0"/>
                <a:cs typeface="Times New Roman" panose="02020603050405020304" pitchFamily="18" charset="0"/>
              </a:rPr>
              <a:t>  sqlite3  sqlite3_analyzer</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36440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6" grpId="0"/>
      <p:bldP spid="10"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完成上述过程之后，即可直接运行，无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再进行其他安装，如下所示。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数据库安装</a:t>
            </a:r>
          </a:p>
        </p:txBody>
      </p:sp>
      <p:sp>
        <p:nvSpPr>
          <p:cNvPr id="10" name="矩形 9">
            <a:extLst>
              <a:ext uri="{FF2B5EF4-FFF2-40B4-BE49-F238E27FC236}">
                <a16:creationId xmlns:a16="http://schemas.microsoft.com/office/drawing/2014/main" id="{73317187-26D0-5247-BE26-5F466EF59A2D}"/>
              </a:ext>
            </a:extLst>
          </p:cNvPr>
          <p:cNvSpPr/>
          <p:nvPr/>
        </p:nvSpPr>
        <p:spPr>
          <a:xfrm>
            <a:off x="28575" y="4162679"/>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上述</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数据库的安装方式，并没有实现真正意义上的安装。只是将一个已经编译成功的命令集工具，仅可以使用，但并没有在</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系统中安装</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以及</a:t>
            </a:r>
            <a:r>
              <a:rPr lang="en-US" altLang="zh-CN" dirty="0" err="1">
                <a:latin typeface="微软雅黑" panose="020B0503020204020204" pitchFamily="34" charset="-122"/>
                <a:ea typeface="微软雅黑" panose="020B0503020204020204" pitchFamily="34" charset="-122"/>
              </a:rPr>
              <a:t>SQlite</a:t>
            </a:r>
            <a:r>
              <a:rPr lang="en-US" altLang="zh-CN" dirty="0">
                <a:latin typeface="微软雅黑" panose="020B0503020204020204" pitchFamily="34" charset="-122"/>
                <a:ea typeface="微软雅黑" panose="020B0503020204020204" pitchFamily="34" charset="-122"/>
              </a:rPr>
              <a:t> API</a:t>
            </a:r>
            <a:r>
              <a:rPr lang="zh-CN" altLang="zh-CN" dirty="0">
                <a:latin typeface="微软雅黑" panose="020B0503020204020204" pitchFamily="34" charset="-122"/>
                <a:ea typeface="微软雅黑" panose="020B0503020204020204" pitchFamily="34" charset="-122"/>
              </a:rPr>
              <a:t>所需的库文件</a:t>
            </a:r>
            <a:r>
              <a:rPr lang="zh-CN" altLang="en-US" dirty="0">
                <a:latin typeface="微软雅黑" panose="020B0503020204020204" pitchFamily="34" charset="-122"/>
                <a:ea typeface="微软雅黑" panose="020B0503020204020204" pitchFamily="34" charset="-122"/>
              </a:rPr>
              <a:t>和</a:t>
            </a:r>
            <a:r>
              <a:rPr lang="zh-CN" altLang="zh-CN" dirty="0">
                <a:latin typeface="微软雅黑" panose="020B0503020204020204" pitchFamily="34" charset="-122"/>
                <a:ea typeface="微软雅黑" panose="020B0503020204020204" pitchFamily="34" charset="-122"/>
              </a:rPr>
              <a:t>头文件。</a:t>
            </a:r>
          </a:p>
        </p:txBody>
      </p:sp>
      <p:sp>
        <p:nvSpPr>
          <p:cNvPr id="2" name="矩形 1">
            <a:extLst>
              <a:ext uri="{FF2B5EF4-FFF2-40B4-BE49-F238E27FC236}">
                <a16:creationId xmlns:a16="http://schemas.microsoft.com/office/drawing/2014/main" id="{B11FB276-4BF1-8443-AC2F-87B58C9D9DB2}"/>
              </a:ext>
            </a:extLst>
          </p:cNvPr>
          <p:cNvSpPr/>
          <p:nvPr/>
        </p:nvSpPr>
        <p:spPr>
          <a:xfrm>
            <a:off x="827584" y="2328906"/>
            <a:ext cx="6624736" cy="1815882"/>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ls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sqldiff</a:t>
            </a:r>
            <a:r>
              <a:rPr lang="en-US" altLang="zh-CN" sz="1400" kern="100" dirty="0">
                <a:solidFill>
                  <a:srgbClr val="000000"/>
                </a:solidFill>
                <a:latin typeface="Courier New" panose="02070309020205020404" pitchFamily="49" charset="0"/>
                <a:cs typeface="Times New Roman" panose="02020603050405020304" pitchFamily="18" charset="0"/>
              </a:rPr>
              <a:t>  sqlite3  sqlite3_analyzer</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sqlite3</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SQLite version 3.28.0 2019-04-16 19:49:53</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".help" for usage hints.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Connected to a transient in-memory database.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Use ".open FILENAME" to reopen on a persistent database.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80206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10"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如果选择长期使用或者需要</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的库文件实现</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的编程任务则可以选择下载</a:t>
            </a:r>
            <a:r>
              <a:rPr lang="en-US" altLang="zh-CN" dirty="0" err="1">
                <a:latin typeface="微软雅黑" panose="020B0503020204020204" pitchFamily="34" charset="-122"/>
                <a:ea typeface="微软雅黑" panose="020B0503020204020204" pitchFamily="34" charset="-122"/>
              </a:rPr>
              <a:t>SQlite</a:t>
            </a:r>
            <a:r>
              <a:rPr lang="en-US" altLang="zh-CN" dirty="0">
                <a:latin typeface="微软雅黑" panose="020B0503020204020204" pitchFamily="34" charset="-122"/>
                <a:ea typeface="微软雅黑" panose="020B0503020204020204" pitchFamily="34" charset="-122"/>
              </a:rPr>
              <a:t> Source Code</a:t>
            </a:r>
            <a:r>
              <a:rPr lang="zh-CN" altLang="zh-CN" dirty="0">
                <a:latin typeface="微软雅黑" panose="020B0503020204020204" pitchFamily="34" charset="-122"/>
                <a:ea typeface="微软雅黑" panose="020B0503020204020204" pitchFamily="34" charset="-122"/>
              </a:rPr>
              <a:t>。同样进入</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官网，如图所示。进入下载页中，选择</a:t>
            </a:r>
            <a:r>
              <a:rPr lang="en-US" altLang="zh-CN" dirty="0">
                <a:latin typeface="微软雅黑" panose="020B0503020204020204" pitchFamily="34" charset="-122"/>
                <a:ea typeface="微软雅黑" panose="020B0503020204020204" pitchFamily="34" charset="-122"/>
              </a:rPr>
              <a:t>Source Code</a:t>
            </a:r>
            <a:r>
              <a:rPr lang="zh-CN" altLang="zh-CN" dirty="0">
                <a:latin typeface="微软雅黑" panose="020B0503020204020204" pitchFamily="34" charset="-122"/>
                <a:ea typeface="微软雅黑" panose="020B0503020204020204" pitchFamily="34" charset="-122"/>
              </a:rPr>
              <a:t>源码选项，下载</a:t>
            </a:r>
            <a:r>
              <a:rPr lang="en-US" altLang="zh-CN" dirty="0" err="1">
                <a:latin typeface="微软雅黑" panose="020B0503020204020204" pitchFamily="34" charset="-122"/>
                <a:ea typeface="微软雅黑" panose="020B0503020204020204" pitchFamily="34" charset="-122"/>
              </a:rPr>
              <a:t>sqlite-autoconf-xxx.tar.gz</a:t>
            </a:r>
            <a:r>
              <a:rPr lang="zh-CN" altLang="zh-CN" dirty="0">
                <a:latin typeface="微软雅黑" panose="020B0503020204020204" pitchFamily="34" charset="-122"/>
                <a:ea typeface="微软雅黑" panose="020B0503020204020204" pitchFamily="34" charset="-122"/>
              </a:rPr>
              <a:t>，如图所示。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数据库安装</a:t>
            </a:r>
          </a:p>
        </p:txBody>
      </p:sp>
      <p:pic>
        <p:nvPicPr>
          <p:cNvPr id="7" name="图片 6">
            <a:extLst>
              <a:ext uri="{FF2B5EF4-FFF2-40B4-BE49-F238E27FC236}">
                <a16:creationId xmlns:a16="http://schemas.microsoft.com/office/drawing/2014/main" id="{A192B42B-4C6B-8A44-93D8-87BBD3C93BBF}"/>
              </a:ext>
            </a:extLst>
          </p:cNvPr>
          <p:cNvPicPr/>
          <p:nvPr/>
        </p:nvPicPr>
        <p:blipFill>
          <a:blip r:embed="rId2" cstate="print"/>
          <a:stretch>
            <a:fillRect/>
          </a:stretch>
        </p:blipFill>
        <p:spPr>
          <a:xfrm>
            <a:off x="2606357" y="3328769"/>
            <a:ext cx="3959860" cy="2116455"/>
          </a:xfrm>
          <a:prstGeom prst="rect">
            <a:avLst/>
          </a:prstGeom>
        </p:spPr>
      </p:pic>
    </p:spTree>
    <p:extLst>
      <p:ext uri="{BB962C8B-B14F-4D97-AF65-F5344CB8AC3E}">
        <p14:creationId xmlns:p14="http://schemas.microsoft.com/office/powerpoint/2010/main" val="192051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下载完成后，将其放置到</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的系统中，并执行解压，如下所示。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数据库安装</a:t>
            </a:r>
          </a:p>
        </p:txBody>
      </p:sp>
      <p:sp>
        <p:nvSpPr>
          <p:cNvPr id="2" name="矩形 1">
            <a:extLst>
              <a:ext uri="{FF2B5EF4-FFF2-40B4-BE49-F238E27FC236}">
                <a16:creationId xmlns:a16="http://schemas.microsoft.com/office/drawing/2014/main" id="{4CE23E2B-EAE5-0840-A8EB-F04211DE55DC}"/>
              </a:ext>
            </a:extLst>
          </p:cNvPr>
          <p:cNvSpPr/>
          <p:nvPr/>
        </p:nvSpPr>
        <p:spPr>
          <a:xfrm>
            <a:off x="863588" y="2303757"/>
            <a:ext cx="6192688"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 tar </a:t>
            </a:r>
            <a:r>
              <a:rPr lang="en-US" altLang="zh-CN" sz="1400" kern="100" dirty="0" err="1">
                <a:solidFill>
                  <a:srgbClr val="000000"/>
                </a:solidFill>
                <a:latin typeface="Courier New" panose="02070309020205020404" pitchFamily="49" charset="0"/>
                <a:cs typeface="Times New Roman" panose="02020603050405020304" pitchFamily="18" charset="0"/>
              </a:rPr>
              <a:t>xvf</a:t>
            </a:r>
            <a:r>
              <a:rPr lang="en-US" altLang="zh-CN" sz="1400" kern="100" dirty="0">
                <a:solidFill>
                  <a:srgbClr val="000000"/>
                </a:solidFill>
                <a:latin typeface="Courier New" panose="02070309020205020404" pitchFamily="49" charset="0"/>
                <a:cs typeface="Times New Roman" panose="02020603050405020304" pitchFamily="18" charset="0"/>
              </a:rPr>
              <a:t> sqlite-autoconf-3280000.tar.gz</a:t>
            </a:r>
            <a:endParaRPr lang="zh-CN" altLang="zh-CN" sz="1400" kern="100" dirty="0">
              <a:latin typeface="Courier New" panose="020703090202050204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B7156BCD-2AD5-394F-BAA1-A6F8A48FA150}"/>
              </a:ext>
            </a:extLst>
          </p:cNvPr>
          <p:cNvSpPr/>
          <p:nvPr/>
        </p:nvSpPr>
        <p:spPr>
          <a:xfrm>
            <a:off x="28575" y="2845202"/>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解压完成之后，进入解压好的目录中，首先执行</a:t>
            </a:r>
            <a:r>
              <a:rPr lang="en-US" altLang="zh-CN" dirty="0">
                <a:latin typeface="微软雅黑" panose="020B0503020204020204" pitchFamily="34" charset="-122"/>
                <a:ea typeface="微软雅黑" panose="020B0503020204020204" pitchFamily="34" charset="-122"/>
              </a:rPr>
              <a:t>./configure --prefix=/</a:t>
            </a:r>
            <a:r>
              <a:rPr lang="en-US" altLang="zh-CN" dirty="0" err="1">
                <a:latin typeface="微软雅黑" panose="020B0503020204020204" pitchFamily="34" charset="-122"/>
                <a:ea typeface="微软雅黑" panose="020B0503020204020204" pitchFamily="34" charset="-122"/>
              </a:rPr>
              <a:t>usr</a:t>
            </a:r>
            <a:r>
              <a:rPr lang="en-US" altLang="zh-CN" dirty="0">
                <a:latin typeface="微软雅黑" panose="020B0503020204020204" pitchFamily="34" charset="-122"/>
                <a:ea typeface="微软雅黑" panose="020B0503020204020204" pitchFamily="34" charset="-122"/>
              </a:rPr>
              <a:t>/local</a:t>
            </a:r>
            <a:r>
              <a:rPr lang="zh-CN" altLang="zh-CN" dirty="0">
                <a:latin typeface="微软雅黑" panose="020B0503020204020204" pitchFamily="34" charset="-122"/>
                <a:ea typeface="微软雅黑" panose="020B0503020204020204" pitchFamily="34" charset="-122"/>
              </a:rPr>
              <a:t>完成配置，并指定配置文件生成所在的目录。之后执行</a:t>
            </a:r>
            <a:r>
              <a:rPr lang="en-US" altLang="zh-CN" dirty="0">
                <a:latin typeface="微软雅黑" panose="020B0503020204020204" pitchFamily="34" charset="-122"/>
                <a:ea typeface="微软雅黑" panose="020B0503020204020204" pitchFamily="34" charset="-122"/>
              </a:rPr>
              <a:t>make</a:t>
            </a:r>
            <a:r>
              <a:rPr lang="zh-CN" altLang="zh-CN" dirty="0">
                <a:latin typeface="微软雅黑" panose="020B0503020204020204" pitchFamily="34" charset="-122"/>
                <a:ea typeface="微软雅黑" panose="020B0503020204020204" pitchFamily="34" charset="-122"/>
              </a:rPr>
              <a:t>进行编译，待编译结束后，执行</a:t>
            </a:r>
            <a:r>
              <a:rPr lang="en-US" altLang="zh-CN" dirty="0">
                <a:latin typeface="微软雅黑" panose="020B0503020204020204" pitchFamily="34" charset="-122"/>
                <a:ea typeface="微软雅黑" panose="020B0503020204020204" pitchFamily="34" charset="-122"/>
              </a:rPr>
              <a:t>make install</a:t>
            </a:r>
            <a:r>
              <a:rPr lang="zh-CN" altLang="zh-CN" dirty="0">
                <a:latin typeface="微软雅黑" panose="020B0503020204020204" pitchFamily="34" charset="-122"/>
                <a:ea typeface="微软雅黑" panose="020B0503020204020204" pitchFamily="34" charset="-122"/>
              </a:rPr>
              <a:t>进行安装即可，操作步骤</a:t>
            </a:r>
            <a:r>
              <a:rPr lang="zh-CN" altLang="en-US" dirty="0">
                <a:latin typeface="微软雅黑" panose="020B0503020204020204" pitchFamily="34" charset="-122"/>
                <a:ea typeface="微软雅黑" panose="020B0503020204020204" pitchFamily="34" charset="-122"/>
              </a:rPr>
              <a:t>如下所示</a:t>
            </a:r>
            <a:r>
              <a:rPr lang="zh-CN" altLang="zh-CN"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E6F71153-1605-1A44-95CF-D346F22E071A}"/>
              </a:ext>
            </a:extLst>
          </p:cNvPr>
          <p:cNvSpPr/>
          <p:nvPr/>
        </p:nvSpPr>
        <p:spPr>
          <a:xfrm>
            <a:off x="881246" y="4162732"/>
            <a:ext cx="6175030" cy="1815882"/>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 cd sqlite-autoconf-3280000/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hlinkClick r:id="rId2"/>
              </a:rPr>
              <a:t>linux@Master:~/1000phone/sqlite/sqlite-autoconf-3280000$./configure</a:t>
            </a:r>
            <a:r>
              <a:rPr lang="en-US" altLang="zh-CN" sz="1400" kern="100" dirty="0">
                <a:solidFill>
                  <a:srgbClr val="000000"/>
                </a:solidFill>
                <a:latin typeface="Courier New" panose="02070309020205020404" pitchFamily="49" charset="0"/>
                <a:cs typeface="Times New Roman" panose="02020603050405020304" pitchFamily="18" charset="0"/>
              </a:rPr>
              <a:t> --prefix=/</a:t>
            </a:r>
            <a:r>
              <a:rPr lang="en-US" altLang="zh-CN" sz="1400" kern="100" dirty="0" err="1">
                <a:solidFill>
                  <a:srgbClr val="000000"/>
                </a:solidFill>
                <a:latin typeface="Courier New" panose="02070309020205020404" pitchFamily="49" charset="0"/>
                <a:cs typeface="Times New Roman" panose="02020603050405020304" pitchFamily="18" charset="0"/>
              </a:rPr>
              <a:t>usr</a:t>
            </a:r>
            <a:r>
              <a:rPr lang="en-US" altLang="zh-CN" sz="1400" kern="100" dirty="0">
                <a:solidFill>
                  <a:srgbClr val="000000"/>
                </a:solidFill>
                <a:latin typeface="Courier New" panose="02070309020205020404" pitchFamily="49" charset="0"/>
                <a:cs typeface="Times New Roman" panose="02020603050405020304" pitchFamily="18" charset="0"/>
              </a:rPr>
              <a:t>/local</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/sqlite-autoconf-3280000$ make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/sqlite-autoconf-3280000$ make install</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7481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8"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可支持的操作命令很多，首先需要介绍一些系统命令，如需获得一些可使用的命令清单，可以在任何时候，在“</a:t>
            </a:r>
            <a:r>
              <a:rPr lang="en-US" altLang="zh-CN" dirty="0" err="1">
                <a:latin typeface="微软雅黑" panose="020B0503020204020204" pitchFamily="34" charset="-122"/>
                <a:ea typeface="微软雅黑" panose="020B0503020204020204" pitchFamily="34" charset="-122"/>
              </a:rPr>
              <a:t>sqlite</a:t>
            </a:r>
            <a:r>
              <a:rPr lang="en-US" altLang="zh-CN" dirty="0">
                <a:latin typeface="微软雅黑" panose="020B0503020204020204" pitchFamily="34" charset="-122"/>
                <a:ea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rPr>
              <a:t>”后输入“</a:t>
            </a:r>
            <a:r>
              <a:rPr lang="en-US" altLang="zh-CN" dirty="0">
                <a:latin typeface="微软雅黑" panose="020B0503020204020204" pitchFamily="34" charset="-122"/>
                <a:ea typeface="微软雅黑" panose="020B0503020204020204" pitchFamily="34" charset="-122"/>
              </a:rPr>
              <a:t>. help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Enter</a:t>
            </a:r>
            <a:r>
              <a:rPr lang="zh-CN" altLang="zh-CN" dirty="0">
                <a:latin typeface="微软雅黑" panose="020B0503020204020204" pitchFamily="34" charset="-122"/>
                <a:ea typeface="微软雅黑" panose="020B0503020204020204" pitchFamily="34" charset="-122"/>
              </a:rPr>
              <a:t>键查看，如下所示（命令较多，只截取部分内容）。</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6" name="矩形 5">
            <a:extLst>
              <a:ext uri="{FF2B5EF4-FFF2-40B4-BE49-F238E27FC236}">
                <a16:creationId xmlns:a16="http://schemas.microsoft.com/office/drawing/2014/main" id="{F7E3CB84-2F50-2B47-93D5-33CD86C3E10D}"/>
              </a:ext>
            </a:extLst>
          </p:cNvPr>
          <p:cNvSpPr/>
          <p:nvPr/>
        </p:nvSpPr>
        <p:spPr>
          <a:xfrm>
            <a:off x="827584" y="3150287"/>
            <a:ext cx="6984776" cy="2893100"/>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sqlite3</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SQLite version 3.7.9 2011-11-01 00:52:41</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".help" for instructions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SQL statements terminated with a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.help</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.backup ?DB? FILE      Backup DB (default "main") to FILE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.timeout MS            Try opening locked tables for MS milliseconds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.width NUM1 NUM2 ...   Set column widths for "column" mode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.timer ON|OFF          Turn the CPU timer measurement on or off</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6646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数据库的系统命令，都是以“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”开头；普通的命令，都是以“；”结束。</a:t>
            </a:r>
            <a:r>
              <a:rPr lang="en-US" altLang="zh-CN" dirty="0">
                <a:latin typeface="微软雅黑" panose="020B0503020204020204" pitchFamily="34" charset="-122"/>
                <a:ea typeface="微软雅黑" panose="020B0503020204020204" pitchFamily="34" charset="-122"/>
              </a:rPr>
              <a:t> SQLite</a:t>
            </a:r>
            <a:r>
              <a:rPr lang="zh-CN" altLang="zh-CN" dirty="0">
                <a:latin typeface="微软雅黑" panose="020B0503020204020204" pitchFamily="34" charset="-122"/>
                <a:ea typeface="微软雅黑" panose="020B0503020204020204" pitchFamily="34" charset="-122"/>
              </a:rPr>
              <a:t>系统命令如表所示。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graphicFrame>
        <p:nvGraphicFramePr>
          <p:cNvPr id="2" name="对象 1">
            <a:extLst>
              <a:ext uri="{FF2B5EF4-FFF2-40B4-BE49-F238E27FC236}">
                <a16:creationId xmlns:a16="http://schemas.microsoft.com/office/drawing/2014/main" id="{35EDE706-CC9C-DB47-ABDA-AD5CF13FA671}"/>
              </a:ext>
            </a:extLst>
          </p:cNvPr>
          <p:cNvGraphicFramePr>
            <a:graphicFrameLocks noChangeAspect="1"/>
          </p:cNvGraphicFramePr>
          <p:nvPr>
            <p:extLst>
              <p:ext uri="{D42A27DB-BD31-4B8C-83A1-F6EECF244321}">
                <p14:modId xmlns:p14="http://schemas.microsoft.com/office/powerpoint/2010/main" val="2331276518"/>
              </p:ext>
            </p:extLst>
          </p:nvPr>
        </p:nvGraphicFramePr>
        <p:xfrm>
          <a:off x="1814512" y="2838779"/>
          <a:ext cx="5486400" cy="1244600"/>
        </p:xfrm>
        <a:graphic>
          <a:graphicData uri="http://schemas.openxmlformats.org/presentationml/2006/ole">
            <mc:AlternateContent xmlns:mc="http://schemas.openxmlformats.org/markup-compatibility/2006">
              <mc:Choice xmlns:v="urn:schemas-microsoft-com:vml" Requires="v">
                <p:oleObj name="文档" r:id="rId2" imgW="5486400" imgH="1244600" progId="Word.Document.12">
                  <p:embed/>
                </p:oleObj>
              </mc:Choice>
              <mc:Fallback>
                <p:oleObj name="文档" r:id="rId2" imgW="5486400" imgH="1244600" progId="Word.Document.12">
                  <p:embed/>
                  <p:pic>
                    <p:nvPicPr>
                      <p:cNvPr id="0" name=""/>
                      <p:cNvPicPr/>
                      <p:nvPr/>
                    </p:nvPicPr>
                    <p:blipFill>
                      <a:blip r:embed="rId3"/>
                      <a:stretch>
                        <a:fillRect/>
                      </a:stretch>
                    </p:blipFill>
                    <p:spPr>
                      <a:xfrm>
                        <a:off x="1814512" y="2838779"/>
                        <a:ext cx="5486400" cy="124460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55AE0A88-78C6-1447-BF70-C94DD7C1A7AB}"/>
              </a:ext>
            </a:extLst>
          </p:cNvPr>
          <p:cNvSpPr/>
          <p:nvPr/>
        </p:nvSpPr>
        <p:spPr>
          <a:xfrm>
            <a:off x="-1" y="4005064"/>
            <a:ext cx="9115425"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下面将从实际的</a:t>
            </a:r>
            <a:r>
              <a:rPr lang="zh-CN" altLang="en-US" dirty="0">
                <a:latin typeface="微软雅黑" panose="020B0503020204020204" pitchFamily="34" charset="-122"/>
                <a:ea typeface="微软雅黑" panose="020B0503020204020204" pitchFamily="34" charset="-122"/>
              </a:rPr>
              <a:t>工作</a:t>
            </a:r>
            <a:r>
              <a:rPr lang="zh-CN" altLang="zh-CN" dirty="0">
                <a:latin typeface="微软雅黑" panose="020B0503020204020204" pitchFamily="34" charset="-122"/>
                <a:ea typeface="微软雅黑" panose="020B0503020204020204" pitchFamily="34" charset="-122"/>
              </a:rPr>
              <a:t>角度出发，通过对简单的学生信息表的操作展示</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命令的使用。假设某小学的班级需要完成学生期末考试成绩信息的采集保存，学生信息如表所示（示例选取三位学生，仅做参考）。</a:t>
            </a:r>
          </a:p>
        </p:txBody>
      </p:sp>
      <p:graphicFrame>
        <p:nvGraphicFramePr>
          <p:cNvPr id="5" name="对象 4">
            <a:extLst>
              <a:ext uri="{FF2B5EF4-FFF2-40B4-BE49-F238E27FC236}">
                <a16:creationId xmlns:a16="http://schemas.microsoft.com/office/drawing/2014/main" id="{547396C5-4E7C-EE4A-8541-161C6251A95F}"/>
              </a:ext>
            </a:extLst>
          </p:cNvPr>
          <p:cNvGraphicFramePr>
            <a:graphicFrameLocks noChangeAspect="1"/>
          </p:cNvGraphicFramePr>
          <p:nvPr>
            <p:extLst>
              <p:ext uri="{D42A27DB-BD31-4B8C-83A1-F6EECF244321}">
                <p14:modId xmlns:p14="http://schemas.microsoft.com/office/powerpoint/2010/main" val="386669866"/>
              </p:ext>
            </p:extLst>
          </p:nvPr>
        </p:nvGraphicFramePr>
        <p:xfrm>
          <a:off x="1828800" y="5442698"/>
          <a:ext cx="5486400" cy="723900"/>
        </p:xfrm>
        <a:graphic>
          <a:graphicData uri="http://schemas.openxmlformats.org/presentationml/2006/ole">
            <mc:AlternateContent xmlns:mc="http://schemas.openxmlformats.org/markup-compatibility/2006">
              <mc:Choice xmlns:v="urn:schemas-microsoft-com:vml" Requires="v">
                <p:oleObj name="文档" r:id="rId4" imgW="5486400" imgH="723900" progId="Word.Document.12">
                  <p:embed/>
                </p:oleObj>
              </mc:Choice>
              <mc:Fallback>
                <p:oleObj name="文档" r:id="rId4" imgW="5486400" imgH="723900" progId="Word.Document.12">
                  <p:embed/>
                  <p:pic>
                    <p:nvPicPr>
                      <p:cNvPr id="0" name=""/>
                      <p:cNvPicPr/>
                      <p:nvPr/>
                    </p:nvPicPr>
                    <p:blipFill>
                      <a:blip r:embed="rId5"/>
                      <a:stretch>
                        <a:fillRect/>
                      </a:stretch>
                    </p:blipFill>
                    <p:spPr>
                      <a:xfrm>
                        <a:off x="1828800" y="5442698"/>
                        <a:ext cx="5486400" cy="723900"/>
                      </a:xfrm>
                      <a:prstGeom prst="rect">
                        <a:avLst/>
                      </a:prstGeom>
                    </p:spPr>
                  </p:pic>
                </p:oleObj>
              </mc:Fallback>
            </mc:AlternateContent>
          </a:graphicData>
        </a:graphic>
      </p:graphicFrame>
    </p:spTree>
    <p:extLst>
      <p:ext uri="{BB962C8B-B14F-4D97-AF65-F5344CB8AC3E}">
        <p14:creationId xmlns:p14="http://schemas.microsoft.com/office/powerpoint/2010/main" val="16546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将上述学生信息保存到数据库中，首先需要创建一个数据库，创建数据库的语法为“</a:t>
            </a:r>
            <a:r>
              <a:rPr lang="en-US" altLang="zh-CN" dirty="0">
                <a:latin typeface="微软雅黑" panose="020B0503020204020204" pitchFamily="34" charset="-122"/>
                <a:ea typeface="微软雅黑" panose="020B0503020204020204" pitchFamily="34" charset="-122"/>
              </a:rPr>
              <a:t>sqlite3 + </a:t>
            </a:r>
            <a:r>
              <a:rPr lang="en-US" altLang="zh-CN" dirty="0" err="1">
                <a:latin typeface="微软雅黑" panose="020B0503020204020204" pitchFamily="34" charset="-122"/>
                <a:ea typeface="微软雅黑" panose="020B0503020204020204" pitchFamily="34" charset="-122"/>
              </a:rPr>
              <a:t>xxx.db</a:t>
            </a:r>
            <a:r>
              <a:rPr lang="zh-CN" altLang="zh-CN" dirty="0">
                <a:latin typeface="微软雅黑" panose="020B0503020204020204" pitchFamily="34" charset="-122"/>
                <a:ea typeface="微软雅黑" panose="020B0503020204020204" pitchFamily="34" charset="-122"/>
              </a:rPr>
              <a:t>”，如下所示，本次将创建一个</a:t>
            </a:r>
            <a:r>
              <a:rPr lang="en-US" altLang="zh-CN" dirty="0" err="1">
                <a:latin typeface="微软雅黑" panose="020B0503020204020204" pitchFamily="34" charset="-122"/>
                <a:ea typeface="微软雅黑" panose="020B0503020204020204" pitchFamily="34" charset="-122"/>
              </a:rPr>
              <a:t>stu.db</a:t>
            </a:r>
            <a:r>
              <a:rPr lang="zh-CN" altLang="zh-CN" dirty="0">
                <a:latin typeface="微软雅黑" panose="020B0503020204020204" pitchFamily="34" charset="-122"/>
                <a:ea typeface="微软雅黑" panose="020B0503020204020204" pitchFamily="34" charset="-122"/>
              </a:rPr>
              <a:t>数据库。</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 y="386104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此时进入命令输入状态，为了检测上述数据库</a:t>
            </a:r>
            <a:r>
              <a:rPr lang="en-US" altLang="zh-CN" dirty="0" err="1">
                <a:latin typeface="微软雅黑" panose="020B0503020204020204" pitchFamily="34" charset="-122"/>
                <a:ea typeface="微软雅黑" panose="020B0503020204020204" pitchFamily="34" charset="-122"/>
              </a:rPr>
              <a:t>stu.db</a:t>
            </a:r>
            <a:r>
              <a:rPr lang="zh-CN" altLang="zh-CN" dirty="0">
                <a:latin typeface="微软雅黑" panose="020B0503020204020204" pitchFamily="34" charset="-122"/>
                <a:ea typeface="微软雅黑" panose="020B0503020204020204" pitchFamily="34" charset="-122"/>
              </a:rPr>
              <a:t>是否创建成功，则输入</a:t>
            </a:r>
            <a:r>
              <a:rPr lang="zh-CN" altLang="en-US" dirty="0">
                <a:latin typeface="微软雅黑" panose="020B0503020204020204" pitchFamily="34" charset="-122"/>
                <a:ea typeface="微软雅黑" panose="020B0503020204020204" pitchFamily="34" charset="-122"/>
              </a:rPr>
              <a:t>上</a:t>
            </a:r>
            <a:r>
              <a:rPr lang="zh-CN" altLang="zh-CN" dirty="0">
                <a:latin typeface="微软雅黑" panose="020B0503020204020204" pitchFamily="34" charset="-122"/>
                <a:ea typeface="微软雅黑" panose="020B0503020204020204" pitchFamily="34" charset="-122"/>
              </a:rPr>
              <a:t>表中的命令“</a:t>
            </a:r>
            <a:r>
              <a:rPr lang="en-US" altLang="zh-CN" dirty="0">
                <a:latin typeface="微软雅黑" panose="020B0503020204020204" pitchFamily="34" charset="-122"/>
                <a:ea typeface="微软雅黑" panose="020B0503020204020204" pitchFamily="34" charset="-122"/>
              </a:rPr>
              <a:t>.databases</a:t>
            </a:r>
            <a:r>
              <a:rPr lang="zh-CN" altLang="zh-CN" dirty="0">
                <a:latin typeface="微软雅黑" panose="020B0503020204020204" pitchFamily="34" charset="-122"/>
                <a:ea typeface="微软雅黑" panose="020B0503020204020204" pitchFamily="34" charset="-122"/>
              </a:rPr>
              <a:t>”查看数据库。</a:t>
            </a:r>
          </a:p>
        </p:txBody>
      </p:sp>
      <p:sp>
        <p:nvSpPr>
          <p:cNvPr id="6" name="矩形 5">
            <a:extLst>
              <a:ext uri="{FF2B5EF4-FFF2-40B4-BE49-F238E27FC236}">
                <a16:creationId xmlns:a16="http://schemas.microsoft.com/office/drawing/2014/main" id="{CCE29C92-FBF3-FF45-9FDE-0FE08027F637}"/>
              </a:ext>
            </a:extLst>
          </p:cNvPr>
          <p:cNvSpPr/>
          <p:nvPr/>
        </p:nvSpPr>
        <p:spPr>
          <a:xfrm>
            <a:off x="806058" y="2708920"/>
            <a:ext cx="7006302"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sqlite3 </a:t>
            </a:r>
            <a:r>
              <a:rPr lang="en-US" altLang="zh-CN" sz="1400" kern="100" dirty="0" err="1">
                <a:solidFill>
                  <a:srgbClr val="000000"/>
                </a:solidFill>
                <a:latin typeface="Courier New" panose="02070309020205020404" pitchFamily="49" charset="0"/>
                <a:cs typeface="Times New Roman" panose="02020603050405020304" pitchFamily="18" charset="0"/>
              </a:rPr>
              <a:t>stu.db</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SQLite version 3.7.9 2011-11-01 00:52:41</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".help" for instructions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SQL statements terminated with a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021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28575" y="483565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根据查看结果得知数据库创建成功，接下来则需要在数据库中创建一张表（数据库可创建多个表），对应学生信息表</a:t>
            </a:r>
            <a:r>
              <a:rPr lang="en-US" altLang="zh-CN" dirty="0">
                <a:latin typeface="微软雅黑" panose="020B0503020204020204" pitchFamily="34" charset="-122"/>
                <a:ea typeface="微软雅黑" panose="020B0503020204020204" pitchFamily="34" charset="-122"/>
              </a:rPr>
              <a:t>11.2</a:t>
            </a:r>
            <a:r>
              <a:rPr lang="zh-CN" altLang="zh-CN" dirty="0">
                <a:latin typeface="微软雅黑" panose="020B0503020204020204" pitchFamily="34" charset="-122"/>
                <a:ea typeface="微软雅黑" panose="020B0503020204020204" pitchFamily="34" charset="-122"/>
              </a:rPr>
              <a:t>，创建表的命令格式为“</a:t>
            </a:r>
            <a:r>
              <a:rPr lang="en-US" altLang="zh-CN" dirty="0">
                <a:latin typeface="微软雅黑" panose="020B0503020204020204" pitchFamily="34" charset="-122"/>
                <a:ea typeface="微软雅黑" panose="020B0503020204020204" pitchFamily="34" charset="-122"/>
              </a:rPr>
              <a:t>create + table + </a:t>
            </a:r>
            <a:r>
              <a:rPr lang="zh-CN" altLang="zh-CN" dirty="0">
                <a:latin typeface="微软雅黑" panose="020B0503020204020204" pitchFamily="34" charset="-122"/>
                <a:ea typeface="微软雅黑" panose="020B0503020204020204" pitchFamily="34" charset="-122"/>
              </a:rPr>
              <a:t>表名</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字段名称</a:t>
            </a:r>
            <a:r>
              <a:rPr lang="en-US" altLang="zh-CN" dirty="0">
                <a:latin typeface="微软雅黑" panose="020B0503020204020204" pitchFamily="34" charset="-122"/>
                <a:ea typeface="微软雅黑" panose="020B0503020204020204" pitchFamily="34" charset="-122"/>
              </a:rPr>
              <a:t>1 </a:t>
            </a:r>
            <a:r>
              <a:rPr lang="zh-CN" altLang="zh-CN" dirty="0">
                <a:latin typeface="微软雅黑" panose="020B0503020204020204" pitchFamily="34" charset="-122"/>
                <a:ea typeface="微软雅黑" panose="020B0503020204020204" pitchFamily="34" charset="-122"/>
              </a:rPr>
              <a:t>字段类型，字段名称</a:t>
            </a:r>
            <a:r>
              <a:rPr lang="en-US" altLang="zh-CN" dirty="0">
                <a:latin typeface="微软雅黑" panose="020B0503020204020204" pitchFamily="34" charset="-122"/>
                <a:ea typeface="微软雅黑" panose="020B0503020204020204" pitchFamily="34" charset="-122"/>
              </a:rPr>
              <a:t>2 </a:t>
            </a:r>
            <a:r>
              <a:rPr lang="zh-CN" altLang="zh-CN" dirty="0">
                <a:latin typeface="微软雅黑" panose="020B0503020204020204" pitchFamily="34" charset="-122"/>
                <a:ea typeface="微软雅黑" panose="020B0503020204020204" pitchFamily="34" charset="-122"/>
              </a:rPr>
              <a:t>字段类型，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6762F32F-EE48-EA49-B790-2E1761F33E83}"/>
              </a:ext>
            </a:extLst>
          </p:cNvPr>
          <p:cNvSpPr/>
          <p:nvPr/>
        </p:nvSpPr>
        <p:spPr>
          <a:xfrm>
            <a:off x="827584" y="2317816"/>
            <a:ext cx="6984776" cy="2462213"/>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 sqlite3 </a:t>
            </a:r>
            <a:r>
              <a:rPr lang="en-US" altLang="zh-CN" sz="1400" kern="100" dirty="0" err="1">
                <a:solidFill>
                  <a:srgbClr val="000000"/>
                </a:solidFill>
                <a:latin typeface="Courier New" panose="02070309020205020404" pitchFamily="49" charset="0"/>
                <a:cs typeface="Times New Roman" panose="02020603050405020304" pitchFamily="18" charset="0"/>
              </a:rPr>
              <a:t>stu.db</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SQLite version 3.7.9 2011-11-01 00:52:41</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".help" for instructions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SQL statements terminated with a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.databases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seq  name             file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0    main             /home/</a:t>
            </a:r>
            <a:r>
              <a:rPr lang="en-US" altLang="zh-CN" sz="1400" kern="100" dirty="0" err="1">
                <a:solidFill>
                  <a:srgbClr val="000000"/>
                </a:solidFill>
                <a:latin typeface="Courier New" panose="02070309020205020404" pitchFamily="49" charset="0"/>
                <a:cs typeface="Times New Roman" panose="02020603050405020304" pitchFamily="18" charset="0"/>
              </a:rPr>
              <a:t>linux</a:t>
            </a:r>
            <a:r>
              <a:rPr lang="en-US" altLang="zh-CN" sz="1400" kern="100" dirty="0">
                <a:solidFill>
                  <a:srgbClr val="000000"/>
                </a:solidFill>
                <a:latin typeface="Courier New" panose="02070309020205020404" pitchFamily="49" charset="0"/>
                <a:cs typeface="Times New Roman" panose="02020603050405020304" pitchFamily="18" charset="0"/>
              </a:rPr>
              <a:t>/sqlite-tools-linux-x86-3280000/</a:t>
            </a:r>
            <a:r>
              <a:rPr lang="en-US" altLang="zh-CN" sz="1400" kern="100" dirty="0" err="1">
                <a:solidFill>
                  <a:srgbClr val="000000"/>
                </a:solidFill>
                <a:latin typeface="Courier New" panose="02070309020205020404" pitchFamily="49" charset="0"/>
                <a:cs typeface="Times New Roman" panose="02020603050405020304" pitchFamily="18" charset="0"/>
              </a:rPr>
              <a:t>stu.db</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93586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创建学生信息表的操作如下所示，表名为“</a:t>
            </a:r>
            <a:r>
              <a:rPr lang="en-US" altLang="zh-CN" dirty="0" err="1">
                <a:latin typeface="微软雅黑" panose="020B0503020204020204" pitchFamily="34" charset="-122"/>
                <a:ea typeface="微软雅黑" panose="020B0503020204020204" pitchFamily="34" charset="-122"/>
              </a:rPr>
              <a:t>stu</a:t>
            </a:r>
            <a:r>
              <a:rPr lang="zh-CN" altLang="zh-CN" dirty="0">
                <a:latin typeface="微软雅黑" panose="020B0503020204020204" pitchFamily="34" charset="-122"/>
                <a:ea typeface="微软雅黑" panose="020B0503020204020204" pitchFamily="34" charset="-122"/>
              </a:rPr>
              <a:t>”，字段与表</a:t>
            </a:r>
            <a:r>
              <a:rPr lang="en-US" altLang="zh-CN" dirty="0">
                <a:latin typeface="微软雅黑" panose="020B0503020204020204" pitchFamily="34" charset="-122"/>
                <a:ea typeface="微软雅黑" panose="020B0503020204020204" pitchFamily="34" charset="-122"/>
              </a:rPr>
              <a:t>11.2</a:t>
            </a:r>
            <a:r>
              <a:rPr lang="zh-CN" altLang="zh-CN" dirty="0">
                <a:latin typeface="微软雅黑" panose="020B0503020204020204" pitchFamily="34" charset="-122"/>
                <a:ea typeface="微软雅黑" panose="020B0503020204020204" pitchFamily="34" charset="-122"/>
              </a:rPr>
              <a:t>中的选项匹配，包括学号、名字、性别、年龄、分数。</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 y="3553837"/>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此时可以通过命令查看当前创建的表的信息和结构，如下所示。</a:t>
            </a:r>
          </a:p>
        </p:txBody>
      </p:sp>
      <p:sp>
        <p:nvSpPr>
          <p:cNvPr id="2" name="矩形 1">
            <a:extLst>
              <a:ext uri="{FF2B5EF4-FFF2-40B4-BE49-F238E27FC236}">
                <a16:creationId xmlns:a16="http://schemas.microsoft.com/office/drawing/2014/main" id="{88D5032B-9E01-0842-88FC-6B1BE157B15D}"/>
              </a:ext>
            </a:extLst>
          </p:cNvPr>
          <p:cNvSpPr/>
          <p:nvPr/>
        </p:nvSpPr>
        <p:spPr>
          <a:xfrm>
            <a:off x="827584" y="2774981"/>
            <a:ext cx="5472608"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create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(id int, name char, sex char, age int, score float);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5749F618-BE3B-994F-93E6-4DF287FB8624}"/>
              </a:ext>
            </a:extLst>
          </p:cNvPr>
          <p:cNvSpPr/>
          <p:nvPr/>
        </p:nvSpPr>
        <p:spPr>
          <a:xfrm>
            <a:off x="827584" y="4054411"/>
            <a:ext cx="5472608" cy="1384995"/>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.tables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stu</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.schema</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CREATE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(id int, name char, sex char, age int, score float);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8351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创建表成功后，则需要将学生信息录入到表中，即插入一条记录。插入一条记录的命令格式为“</a:t>
            </a:r>
            <a:r>
              <a:rPr lang="en-US" altLang="zh-CN" dirty="0">
                <a:latin typeface="微软雅黑" panose="020B0503020204020204" pitchFamily="34" charset="-122"/>
                <a:ea typeface="微软雅黑" panose="020B0503020204020204" pitchFamily="34" charset="-122"/>
              </a:rPr>
              <a:t>insert + into + </a:t>
            </a:r>
            <a:r>
              <a:rPr lang="zh-CN" altLang="zh-CN" dirty="0">
                <a:latin typeface="微软雅黑" panose="020B0503020204020204" pitchFamily="34" charset="-122"/>
                <a:ea typeface="微软雅黑" panose="020B0503020204020204" pitchFamily="34" charset="-122"/>
              </a:rPr>
              <a:t>表名</a:t>
            </a:r>
            <a:r>
              <a:rPr lang="en-US" altLang="zh-CN" dirty="0">
                <a:latin typeface="微软雅黑" panose="020B0503020204020204" pitchFamily="34" charset="-122"/>
                <a:ea typeface="微软雅黑" panose="020B0503020204020204" pitchFamily="34" charset="-122"/>
              </a:rPr>
              <a:t> + values</a:t>
            </a:r>
            <a:r>
              <a:rPr lang="zh-CN" altLang="zh-CN" dirty="0">
                <a:latin typeface="微软雅黑" panose="020B0503020204020204" pitchFamily="34" charset="-122"/>
                <a:ea typeface="微软雅黑" panose="020B0503020204020204" pitchFamily="34" charset="-122"/>
              </a:rPr>
              <a:t>（字段值</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，字段值</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具体</a:t>
            </a:r>
            <a:r>
              <a:rPr lang="zh-CN" altLang="zh-CN" dirty="0">
                <a:latin typeface="微软雅黑" panose="020B0503020204020204" pitchFamily="34" charset="-122"/>
                <a:ea typeface="微软雅黑" panose="020B0503020204020204" pitchFamily="34" charset="-122"/>
              </a:rPr>
              <a:t>的操作如下所示。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 y="3954370"/>
            <a:ext cx="9115425"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如果此时插入记录不需要对所有的字段赋值，则可以申明记录中需要赋值的字段名称即可，其命令格式为“</a:t>
            </a:r>
            <a:r>
              <a:rPr lang="en-US" altLang="zh-CN" dirty="0">
                <a:latin typeface="微软雅黑" panose="020B0503020204020204" pitchFamily="34" charset="-122"/>
                <a:ea typeface="微软雅黑" panose="020B0503020204020204" pitchFamily="34" charset="-122"/>
              </a:rPr>
              <a:t>insert + into + </a:t>
            </a:r>
            <a:r>
              <a:rPr lang="zh-CN" altLang="zh-CN" dirty="0">
                <a:latin typeface="微软雅黑" panose="020B0503020204020204" pitchFamily="34" charset="-122"/>
                <a:ea typeface="微软雅黑" panose="020B0503020204020204" pitchFamily="34" charset="-122"/>
              </a:rPr>
              <a:t>表名（字段名称</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，字段名称</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values</a:t>
            </a:r>
            <a:r>
              <a:rPr lang="zh-CN" altLang="zh-CN" dirty="0">
                <a:latin typeface="微软雅黑" panose="020B0503020204020204" pitchFamily="34" charset="-122"/>
                <a:ea typeface="微软雅黑" panose="020B0503020204020204" pitchFamily="34" charset="-122"/>
              </a:rPr>
              <a:t>（字段值</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，字段值</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）；”。此时插入下一条学生信息，只录入部分内容，如下所示。</a:t>
            </a:r>
          </a:p>
        </p:txBody>
      </p:sp>
      <p:sp>
        <p:nvSpPr>
          <p:cNvPr id="6" name="矩形 5">
            <a:extLst>
              <a:ext uri="{FF2B5EF4-FFF2-40B4-BE49-F238E27FC236}">
                <a16:creationId xmlns:a16="http://schemas.microsoft.com/office/drawing/2014/main" id="{2E516CE5-C996-F047-A180-7DA29991F2D5}"/>
              </a:ext>
            </a:extLst>
          </p:cNvPr>
          <p:cNvSpPr/>
          <p:nvPr/>
        </p:nvSpPr>
        <p:spPr>
          <a:xfrm>
            <a:off x="795295" y="3183863"/>
            <a:ext cx="6224977"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insert into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values(1001, '</a:t>
            </a:r>
            <a:r>
              <a:rPr lang="en-US" altLang="zh-CN" sz="1400" kern="100" dirty="0" err="1">
                <a:solidFill>
                  <a:srgbClr val="000000"/>
                </a:solidFill>
                <a:latin typeface="Courier New" panose="02070309020205020404" pitchFamily="49" charset="0"/>
                <a:cs typeface="Times New Roman" panose="02020603050405020304" pitchFamily="18" charset="0"/>
              </a:rPr>
              <a:t>ZhangSan</a:t>
            </a:r>
            <a:r>
              <a:rPr lang="en-US" altLang="zh-CN" sz="1400" kern="100" dirty="0">
                <a:solidFill>
                  <a:srgbClr val="000000"/>
                </a:solidFill>
                <a:latin typeface="Courier New" panose="02070309020205020404" pitchFamily="49" charset="0"/>
                <a:cs typeface="Times New Roman" panose="02020603050405020304" pitchFamily="18" charset="0"/>
              </a:rPr>
              <a:t>', 'm', 9, 96);</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54352390-1C3B-7647-9BEE-68E9C58599FE}"/>
              </a:ext>
            </a:extLst>
          </p:cNvPr>
          <p:cNvSpPr/>
          <p:nvPr/>
        </p:nvSpPr>
        <p:spPr>
          <a:xfrm>
            <a:off x="795294" y="5642664"/>
            <a:ext cx="6224977"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insert into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(id, name, sex, age) values(1002, '</a:t>
            </a:r>
            <a:r>
              <a:rPr lang="en-US" altLang="zh-CN" sz="1400" kern="100" dirty="0" err="1">
                <a:solidFill>
                  <a:srgbClr val="000000"/>
                </a:solidFill>
                <a:latin typeface="Courier New" panose="02070309020205020404" pitchFamily="49" charset="0"/>
                <a:cs typeface="Times New Roman" panose="02020603050405020304" pitchFamily="18" charset="0"/>
              </a:rPr>
              <a:t>LiSi</a:t>
            </a:r>
            <a:r>
              <a:rPr lang="en-US" altLang="zh-CN" sz="1400" kern="100" dirty="0">
                <a:solidFill>
                  <a:srgbClr val="000000"/>
                </a:solidFill>
                <a:latin typeface="Courier New" panose="02070309020205020404" pitchFamily="49" charset="0"/>
                <a:cs typeface="Times New Roman" panose="02020603050405020304" pitchFamily="18" charset="0"/>
              </a:rPr>
              <a:t>', 'w', 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75862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2076599"/>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713837" y="1749729"/>
            <a:ext cx="210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的基本使用</a:t>
            </a:r>
          </a:p>
        </p:txBody>
      </p:sp>
      <p:grpSp>
        <p:nvGrpSpPr>
          <p:cNvPr id="4" name="组合 195"/>
          <p:cNvGrpSpPr/>
          <p:nvPr/>
        </p:nvGrpSpPr>
        <p:grpSpPr bwMode="auto">
          <a:xfrm>
            <a:off x="1487298" y="3181897"/>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1376298"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API</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280359" y="3115911"/>
            <a:ext cx="126318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251280" y="1726314"/>
            <a:ext cx="1305934"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5" name="TextBox 126"/>
          <p:cNvSpPr txBox="1">
            <a:spLocks noChangeArrowheads="1"/>
          </p:cNvSpPr>
          <p:nvPr/>
        </p:nvSpPr>
        <p:spPr bwMode="auto">
          <a:xfrm>
            <a:off x="2670691" y="348106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46" name="TextBox 126"/>
          <p:cNvSpPr txBox="1">
            <a:spLocks noChangeArrowheads="1"/>
          </p:cNvSpPr>
          <p:nvPr/>
        </p:nvSpPr>
        <p:spPr bwMode="auto">
          <a:xfrm>
            <a:off x="2543507" y="2095157"/>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使用同样的方法，插入下一条记录，此时选择不录入“性别”（示例中的字段读者可自行选取，非固定，仅供参考），如下所示。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 y="3470439"/>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完成上述三条记录的插入之后，则需要查看数据库记录，看是否有信息录入，或者信息是否有错误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查看记录的命令格式为“</a:t>
            </a:r>
            <a:r>
              <a:rPr lang="en-US" altLang="zh-CN" dirty="0">
                <a:latin typeface="微软雅黑" panose="020B0503020204020204" pitchFamily="34" charset="-122"/>
                <a:ea typeface="微软雅黑" panose="020B0503020204020204" pitchFamily="34" charset="-122"/>
              </a:rPr>
              <a:t>select + * + from + </a:t>
            </a:r>
            <a:r>
              <a:rPr lang="zh-CN" altLang="zh-CN" dirty="0">
                <a:latin typeface="微软雅黑" panose="020B0503020204020204" pitchFamily="34" charset="-122"/>
                <a:ea typeface="微软雅黑" panose="020B0503020204020204" pitchFamily="34" charset="-122"/>
              </a:rPr>
              <a:t>表名”，其中“</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”表示所有。使用如下所示。</a:t>
            </a:r>
          </a:p>
        </p:txBody>
      </p:sp>
      <p:sp>
        <p:nvSpPr>
          <p:cNvPr id="2" name="矩形 1">
            <a:extLst>
              <a:ext uri="{FF2B5EF4-FFF2-40B4-BE49-F238E27FC236}">
                <a16:creationId xmlns:a16="http://schemas.microsoft.com/office/drawing/2014/main" id="{EEC75800-A13F-CC44-99EA-6054AF75F596}"/>
              </a:ext>
            </a:extLst>
          </p:cNvPr>
          <p:cNvSpPr/>
          <p:nvPr/>
        </p:nvSpPr>
        <p:spPr>
          <a:xfrm>
            <a:off x="827584" y="2731775"/>
            <a:ext cx="5544616"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insert into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(id, name, age, score) values(1003, '</a:t>
            </a:r>
            <a:r>
              <a:rPr lang="en-US" altLang="zh-CN" sz="1400" kern="100" dirty="0" err="1">
                <a:solidFill>
                  <a:srgbClr val="000000"/>
                </a:solidFill>
                <a:latin typeface="Courier New" panose="02070309020205020404" pitchFamily="49" charset="0"/>
                <a:cs typeface="Times New Roman" panose="02020603050405020304" pitchFamily="18" charset="0"/>
              </a:rPr>
              <a:t>WangWu</a:t>
            </a:r>
            <a:r>
              <a:rPr lang="en-US" altLang="zh-CN" sz="1400" kern="100" dirty="0">
                <a:solidFill>
                  <a:srgbClr val="000000"/>
                </a:solidFill>
                <a:latin typeface="Courier New" panose="02070309020205020404" pitchFamily="49" charset="0"/>
                <a:cs typeface="Times New Roman" panose="02020603050405020304" pitchFamily="18" charset="0"/>
              </a:rPr>
              <a:t>', 8, 88);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696CA86A-86A8-0644-81D0-EA3C1479BDC6}"/>
              </a:ext>
            </a:extLst>
          </p:cNvPr>
          <p:cNvSpPr/>
          <p:nvPr/>
        </p:nvSpPr>
        <p:spPr>
          <a:xfrm>
            <a:off x="827584" y="4761818"/>
            <a:ext cx="5544616"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1001|ZhangSan|m|9|96.0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1003|WangWu||8|88.0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81447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查询记录，也可选择条件查询，即查询某一条特定的记录。如果表中的信息较多，采用选择查询，则非常有效。选择查询的命令格式为“</a:t>
            </a:r>
            <a:r>
              <a:rPr lang="en-US" altLang="zh-CN" dirty="0">
                <a:latin typeface="微软雅黑" panose="020B0503020204020204" pitchFamily="34" charset="-122"/>
                <a:ea typeface="微软雅黑" panose="020B0503020204020204" pitchFamily="34" charset="-122"/>
              </a:rPr>
              <a:t>select + * + from + </a:t>
            </a:r>
            <a:r>
              <a:rPr lang="zh-CN" altLang="zh-CN" dirty="0">
                <a:latin typeface="微软雅黑" panose="020B0503020204020204" pitchFamily="34" charset="-122"/>
                <a:ea typeface="微软雅黑" panose="020B0503020204020204" pitchFamily="34" charset="-122"/>
              </a:rPr>
              <a:t>表名 </a:t>
            </a:r>
            <a:r>
              <a:rPr lang="en-US" altLang="zh-CN" dirty="0">
                <a:latin typeface="微软雅黑" panose="020B0503020204020204" pitchFamily="34" charset="-122"/>
                <a:ea typeface="微软雅黑" panose="020B0503020204020204" pitchFamily="34" charset="-122"/>
              </a:rPr>
              <a:t>+ where + </a:t>
            </a:r>
            <a:r>
              <a:rPr lang="zh-CN" altLang="zh-CN" dirty="0">
                <a:latin typeface="微软雅黑" panose="020B0503020204020204" pitchFamily="34" charset="-122"/>
                <a:ea typeface="微软雅黑" panose="020B0503020204020204" pitchFamily="34" charset="-122"/>
              </a:rPr>
              <a:t>查询条件”。例如，本示例则选择查询年龄为</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岁的学生信息，如下所示。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28575" y="4568096"/>
            <a:ext cx="9115425" cy="4558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查询也可以更加精细，</a:t>
            </a:r>
            <a:r>
              <a:rPr lang="zh-CN" altLang="en-US" dirty="0">
                <a:latin typeface="微软雅黑" panose="020B0503020204020204" pitchFamily="34" charset="-122"/>
                <a:ea typeface="微软雅黑" panose="020B0503020204020204" pitchFamily="34" charset="-122"/>
              </a:rPr>
              <a:t>可</a:t>
            </a:r>
            <a:r>
              <a:rPr lang="zh-CN" altLang="zh-CN" dirty="0">
                <a:latin typeface="微软雅黑" panose="020B0503020204020204" pitchFamily="34" charset="-122"/>
                <a:ea typeface="微软雅黑" panose="020B0503020204020204" pitchFamily="34" charset="-122"/>
              </a:rPr>
              <a:t>选择利用不同的逻辑组合完成查询。</a:t>
            </a:r>
          </a:p>
        </p:txBody>
      </p:sp>
      <p:sp>
        <p:nvSpPr>
          <p:cNvPr id="6" name="矩形 5">
            <a:extLst>
              <a:ext uri="{FF2B5EF4-FFF2-40B4-BE49-F238E27FC236}">
                <a16:creationId xmlns:a16="http://schemas.microsoft.com/office/drawing/2014/main" id="{71E3989C-88C1-D644-A9E9-054A943C8B8B}"/>
              </a:ext>
            </a:extLst>
          </p:cNvPr>
          <p:cNvSpPr/>
          <p:nvPr/>
        </p:nvSpPr>
        <p:spPr>
          <a:xfrm>
            <a:off x="823538" y="3626440"/>
            <a:ext cx="5332637"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where age = 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1003|WangWu||8|88.0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6921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例如，查询年龄为</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岁并且学号为</a:t>
            </a:r>
            <a:r>
              <a:rPr lang="en-US" altLang="zh-CN" dirty="0">
                <a:latin typeface="微软雅黑" panose="020B0503020204020204" pitchFamily="34" charset="-122"/>
                <a:ea typeface="微软雅黑" panose="020B0503020204020204" pitchFamily="34" charset="-122"/>
              </a:rPr>
              <a:t>1002</a:t>
            </a:r>
            <a:r>
              <a:rPr lang="zh-CN" altLang="zh-CN" dirty="0">
                <a:latin typeface="微软雅黑" panose="020B0503020204020204" pitchFamily="34" charset="-122"/>
                <a:ea typeface="微软雅黑" panose="020B0503020204020204" pitchFamily="34" charset="-122"/>
              </a:rPr>
              <a:t>的学生信息，如下所示。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32201" y="3068960"/>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查询年龄为</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岁或者学号为</a:t>
            </a:r>
            <a:r>
              <a:rPr lang="en-US" altLang="zh-CN" dirty="0">
                <a:latin typeface="微软雅黑" panose="020B0503020204020204" pitchFamily="34" charset="-122"/>
                <a:ea typeface="微软雅黑" panose="020B0503020204020204" pitchFamily="34" charset="-122"/>
              </a:rPr>
              <a:t>1002 </a:t>
            </a:r>
            <a:r>
              <a:rPr lang="zh-CN" altLang="zh-CN" dirty="0">
                <a:latin typeface="微软雅黑" panose="020B0503020204020204" pitchFamily="34" charset="-122"/>
                <a:ea typeface="微软雅黑" panose="020B0503020204020204" pitchFamily="34" charset="-122"/>
              </a:rPr>
              <a:t>的学生信息，如下所示。</a:t>
            </a:r>
          </a:p>
        </p:txBody>
      </p:sp>
      <p:sp>
        <p:nvSpPr>
          <p:cNvPr id="2" name="矩形 1">
            <a:extLst>
              <a:ext uri="{FF2B5EF4-FFF2-40B4-BE49-F238E27FC236}">
                <a16:creationId xmlns:a16="http://schemas.microsoft.com/office/drawing/2014/main" id="{BB22680C-51F7-2C42-BEF0-15E0F95506A3}"/>
              </a:ext>
            </a:extLst>
          </p:cNvPr>
          <p:cNvSpPr/>
          <p:nvPr/>
        </p:nvSpPr>
        <p:spPr>
          <a:xfrm>
            <a:off x="827583" y="2319290"/>
            <a:ext cx="6408713"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where age = 8 and id = 1002;</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14B3787B-E356-F449-B5F2-6F4BCA89B77D}"/>
              </a:ext>
            </a:extLst>
          </p:cNvPr>
          <p:cNvSpPr/>
          <p:nvPr/>
        </p:nvSpPr>
        <p:spPr>
          <a:xfrm>
            <a:off x="817712" y="3501008"/>
            <a:ext cx="6418584"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where age = 8 or id = 1002;</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1003|WangWu||8|88.0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9" name="矩形 8">
            <a:extLst>
              <a:ext uri="{FF2B5EF4-FFF2-40B4-BE49-F238E27FC236}">
                <a16:creationId xmlns:a16="http://schemas.microsoft.com/office/drawing/2014/main" id="{48A9340B-B52A-A043-B33F-11F8EA74B289}"/>
              </a:ext>
            </a:extLst>
          </p:cNvPr>
          <p:cNvSpPr/>
          <p:nvPr/>
        </p:nvSpPr>
        <p:spPr>
          <a:xfrm>
            <a:off x="28575" y="4509120"/>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查询学号从</a:t>
            </a:r>
            <a:r>
              <a:rPr lang="en-US" altLang="zh-CN" dirty="0">
                <a:latin typeface="微软雅黑" panose="020B0503020204020204" pitchFamily="34" charset="-122"/>
                <a:ea typeface="微软雅黑" panose="020B0503020204020204" pitchFamily="34" charset="-122"/>
              </a:rPr>
              <a:t>1001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1002</a:t>
            </a:r>
            <a:r>
              <a:rPr lang="zh-CN" altLang="zh-CN" dirty="0">
                <a:latin typeface="微软雅黑" panose="020B0503020204020204" pitchFamily="34" charset="-122"/>
                <a:ea typeface="微软雅黑" panose="020B0503020204020204" pitchFamily="34" charset="-122"/>
              </a:rPr>
              <a:t>的学生信息，如下所示。</a:t>
            </a:r>
          </a:p>
        </p:txBody>
      </p:sp>
      <p:sp>
        <p:nvSpPr>
          <p:cNvPr id="8" name="矩形 7">
            <a:extLst>
              <a:ext uri="{FF2B5EF4-FFF2-40B4-BE49-F238E27FC236}">
                <a16:creationId xmlns:a16="http://schemas.microsoft.com/office/drawing/2014/main" id="{E80493D0-C838-4A43-BDB1-D98025BC4913}"/>
              </a:ext>
            </a:extLst>
          </p:cNvPr>
          <p:cNvSpPr/>
          <p:nvPr/>
        </p:nvSpPr>
        <p:spPr>
          <a:xfrm>
            <a:off x="817713" y="5013176"/>
            <a:ext cx="6418584"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where id &gt;= 1001 and id &lt;= 1002;</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1001|ZhangSan|m|9|96.0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29465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P spid="5" grpId="0" animBg="1"/>
      <p:bldP spid="9"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有时不需要查询记录的全部信息，也可选择指定字段查询。例如，只查询学生的姓名与成绩，如下所示。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28575" y="3933056"/>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删除记录与查询比较类似，其命令格式为“</a:t>
            </a:r>
            <a:r>
              <a:rPr lang="en-US" altLang="zh-CN" dirty="0">
                <a:latin typeface="微软雅黑" panose="020B0503020204020204" pitchFamily="34" charset="-122"/>
                <a:ea typeface="微软雅黑" panose="020B0503020204020204" pitchFamily="34" charset="-122"/>
              </a:rPr>
              <a:t>delete + from + </a:t>
            </a:r>
            <a:r>
              <a:rPr lang="zh-CN" altLang="zh-CN" dirty="0">
                <a:latin typeface="微软雅黑" panose="020B0503020204020204" pitchFamily="34" charset="-122"/>
                <a:ea typeface="微软雅黑" panose="020B0503020204020204" pitchFamily="34" charset="-122"/>
              </a:rPr>
              <a:t>表名 </a:t>
            </a:r>
            <a:r>
              <a:rPr lang="en-US" altLang="zh-CN" dirty="0">
                <a:latin typeface="微软雅黑" panose="020B0503020204020204" pitchFamily="34" charset="-122"/>
                <a:ea typeface="微软雅黑" panose="020B0503020204020204" pitchFamily="34" charset="-122"/>
              </a:rPr>
              <a:t>+ where + </a:t>
            </a:r>
            <a:r>
              <a:rPr lang="zh-CN" altLang="zh-CN" dirty="0">
                <a:latin typeface="微软雅黑" panose="020B0503020204020204" pitchFamily="34" charset="-122"/>
                <a:ea typeface="微软雅黑" panose="020B0503020204020204" pitchFamily="34" charset="-122"/>
              </a:rPr>
              <a:t>删除条件；”。例如</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删除学号为</a:t>
            </a:r>
            <a:r>
              <a:rPr lang="en-US" altLang="zh-CN" dirty="0">
                <a:latin typeface="微软雅黑" panose="020B0503020204020204" pitchFamily="34" charset="-122"/>
                <a:ea typeface="微软雅黑" panose="020B0503020204020204" pitchFamily="34" charset="-122"/>
              </a:rPr>
              <a:t>1003</a:t>
            </a:r>
            <a:r>
              <a:rPr lang="zh-CN" altLang="zh-CN" dirty="0">
                <a:latin typeface="微软雅黑" panose="020B0503020204020204" pitchFamily="34" charset="-122"/>
                <a:ea typeface="微软雅黑" panose="020B0503020204020204" pitchFamily="34" charset="-122"/>
              </a:rPr>
              <a:t>并且姓名为</a:t>
            </a:r>
            <a:r>
              <a:rPr lang="en-US" altLang="zh-CN" dirty="0" err="1">
                <a:latin typeface="微软雅黑" panose="020B0503020204020204" pitchFamily="34" charset="-122"/>
                <a:ea typeface="微软雅黑" panose="020B0503020204020204" pitchFamily="34" charset="-122"/>
              </a:rPr>
              <a:t>WangWu</a:t>
            </a:r>
            <a:r>
              <a:rPr lang="zh-CN" altLang="zh-CN" dirty="0">
                <a:latin typeface="微软雅黑" panose="020B0503020204020204" pitchFamily="34" charset="-122"/>
                <a:ea typeface="微软雅黑" panose="020B0503020204020204" pitchFamily="34" charset="-122"/>
              </a:rPr>
              <a:t>的学生，并查询是否删除成功，使用如下所示。</a:t>
            </a:r>
          </a:p>
        </p:txBody>
      </p:sp>
      <p:sp>
        <p:nvSpPr>
          <p:cNvPr id="6" name="矩形 5">
            <a:extLst>
              <a:ext uri="{FF2B5EF4-FFF2-40B4-BE49-F238E27FC236}">
                <a16:creationId xmlns:a16="http://schemas.microsoft.com/office/drawing/2014/main" id="{9E0758BB-CA7D-A141-AABD-FA6D08DB54F0}"/>
              </a:ext>
            </a:extLst>
          </p:cNvPr>
          <p:cNvSpPr/>
          <p:nvPr/>
        </p:nvSpPr>
        <p:spPr>
          <a:xfrm>
            <a:off x="827584" y="2734789"/>
            <a:ext cx="6912768"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a:t>
            </a:r>
            <a:r>
              <a:rPr lang="en-US" altLang="zh-CN" sz="1400" kern="100" dirty="0" err="1">
                <a:solidFill>
                  <a:srgbClr val="000000"/>
                </a:solidFill>
                <a:latin typeface="Courier New" panose="02070309020205020404" pitchFamily="49" charset="0"/>
                <a:cs typeface="Times New Roman" panose="02020603050405020304" pitchFamily="18" charset="0"/>
              </a:rPr>
              <a:t>name,score</a:t>
            </a:r>
            <a:r>
              <a:rPr lang="en-US" altLang="zh-CN" sz="1400" kern="100" dirty="0">
                <a:solidFill>
                  <a:srgbClr val="000000"/>
                </a:solidFill>
                <a:latin typeface="Courier New" panose="02070309020205020404" pitchFamily="49" charset="0"/>
                <a:cs typeface="Times New Roman" panose="02020603050405020304" pitchFamily="18" charset="0"/>
              </a:rPr>
              <a:t>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ZhangSan|96.0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LiSi</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WangWu|88.0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10" name="矩形 9">
            <a:extLst>
              <a:ext uri="{FF2B5EF4-FFF2-40B4-BE49-F238E27FC236}">
                <a16:creationId xmlns:a16="http://schemas.microsoft.com/office/drawing/2014/main" id="{8E9DF36E-DA04-7D47-8F65-36669B05AC6C}"/>
              </a:ext>
            </a:extLst>
          </p:cNvPr>
          <p:cNvSpPr/>
          <p:nvPr/>
        </p:nvSpPr>
        <p:spPr>
          <a:xfrm>
            <a:off x="827584" y="5229200"/>
            <a:ext cx="6912768"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delete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where id = 1003 and name = '</a:t>
            </a:r>
            <a:r>
              <a:rPr lang="en-US" altLang="zh-CN" sz="1400" kern="100" dirty="0" err="1">
                <a:solidFill>
                  <a:srgbClr val="000000"/>
                </a:solidFill>
                <a:latin typeface="Courier New" panose="02070309020205020404" pitchFamily="49" charset="0"/>
                <a:cs typeface="Times New Roman" panose="02020603050405020304" pitchFamily="18" charset="0"/>
              </a:rPr>
              <a:t>WangWu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1001|ZhangSan|m|9|96.0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93396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6"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如果表中的信息发送了变化，则需要对表中的记录进行更新。其命令格式为“</a:t>
            </a:r>
            <a:r>
              <a:rPr lang="en-US" altLang="zh-CN" dirty="0">
                <a:latin typeface="微软雅黑" panose="020B0503020204020204" pitchFamily="34" charset="-122"/>
                <a:ea typeface="微软雅黑" panose="020B0503020204020204" pitchFamily="34" charset="-122"/>
              </a:rPr>
              <a:t>update + </a:t>
            </a:r>
            <a:r>
              <a:rPr lang="zh-CN" altLang="zh-CN" dirty="0">
                <a:latin typeface="微软雅黑" panose="020B0503020204020204" pitchFamily="34" charset="-122"/>
                <a:ea typeface="微软雅黑" panose="020B0503020204020204" pitchFamily="34" charset="-122"/>
              </a:rPr>
              <a:t>表名 </a:t>
            </a:r>
            <a:r>
              <a:rPr lang="en-US" altLang="zh-CN" dirty="0">
                <a:latin typeface="微软雅黑" panose="020B0503020204020204" pitchFamily="34" charset="-122"/>
                <a:ea typeface="微软雅黑" panose="020B0503020204020204" pitchFamily="34" charset="-122"/>
              </a:rPr>
              <a:t>+ set + </a:t>
            </a:r>
            <a:r>
              <a:rPr lang="zh-CN" altLang="zh-CN" dirty="0">
                <a:latin typeface="微软雅黑" panose="020B0503020204020204" pitchFamily="34" charset="-122"/>
                <a:ea typeface="微软雅黑" panose="020B0503020204020204" pitchFamily="34" charset="-122"/>
              </a:rPr>
              <a:t>修改字段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选择条件；”。例如</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当前</a:t>
            </a:r>
            <a:r>
              <a:rPr lang="en-US" altLang="zh-CN" dirty="0" err="1">
                <a:latin typeface="微软雅黑" panose="020B0503020204020204" pitchFamily="34" charset="-122"/>
                <a:ea typeface="微软雅黑" panose="020B0503020204020204" pitchFamily="34" charset="-122"/>
              </a:rPr>
              <a:t>LiSi</a:t>
            </a:r>
            <a:r>
              <a:rPr lang="zh-CN" altLang="zh-CN" dirty="0">
                <a:latin typeface="微软雅黑" panose="020B0503020204020204" pitchFamily="34" charset="-122"/>
                <a:ea typeface="微软雅黑" panose="020B0503020204020204" pitchFamily="34" charset="-122"/>
              </a:rPr>
              <a:t>同学没有成绩，则需要更新成绩信息，为了避免同名，可选择学号与姓名查询。并且查询判断是否更新成功。</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0" y="4998885"/>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如果表中的信息，</a:t>
            </a:r>
            <a:r>
              <a:rPr lang="zh-CN" altLang="en-US" dirty="0">
                <a:latin typeface="微软雅黑" panose="020B0503020204020204" pitchFamily="34" charset="-122"/>
                <a:ea typeface="微软雅黑" panose="020B0503020204020204" pitchFamily="34" charset="-122"/>
              </a:rPr>
              <a:t>则</a:t>
            </a:r>
            <a:r>
              <a:rPr lang="zh-CN" altLang="zh-CN" dirty="0">
                <a:latin typeface="微软雅黑" panose="020B0503020204020204" pitchFamily="34" charset="-122"/>
                <a:ea typeface="微软雅黑" panose="020B0503020204020204" pitchFamily="34" charset="-122"/>
              </a:rPr>
              <a:t>需要增加某些字段信息。例如，学生信息表中需要增加提供家庭地址选项，则需要增加表中该字段。命令格式为“</a:t>
            </a:r>
            <a:r>
              <a:rPr lang="en-US" altLang="zh-CN" dirty="0">
                <a:latin typeface="微软雅黑" panose="020B0503020204020204" pitchFamily="34" charset="-122"/>
                <a:ea typeface="微软雅黑" panose="020B0503020204020204" pitchFamily="34" charset="-122"/>
              </a:rPr>
              <a:t>alter + table + </a:t>
            </a:r>
            <a:r>
              <a:rPr lang="zh-CN" altLang="zh-CN" dirty="0">
                <a:latin typeface="微软雅黑" panose="020B0503020204020204" pitchFamily="34" charset="-122"/>
                <a:ea typeface="微软雅黑" panose="020B0503020204020204" pitchFamily="34" charset="-122"/>
              </a:rPr>
              <a:t>表名 </a:t>
            </a:r>
            <a:r>
              <a:rPr lang="en-US" altLang="zh-CN" dirty="0">
                <a:latin typeface="微软雅黑" panose="020B0503020204020204" pitchFamily="34" charset="-122"/>
                <a:ea typeface="微软雅黑" panose="020B0503020204020204" pitchFamily="34" charset="-122"/>
              </a:rPr>
              <a:t>+ add + column + </a:t>
            </a:r>
            <a:r>
              <a:rPr lang="zh-CN" altLang="zh-CN" dirty="0">
                <a:latin typeface="微软雅黑" panose="020B0503020204020204" pitchFamily="34" charset="-122"/>
                <a:ea typeface="微软雅黑" panose="020B0503020204020204" pitchFamily="34" charset="-122"/>
              </a:rPr>
              <a:t>字段名称</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字段类型；”。</a:t>
            </a:r>
          </a:p>
        </p:txBody>
      </p:sp>
      <p:sp>
        <p:nvSpPr>
          <p:cNvPr id="2" name="矩形 1">
            <a:extLst>
              <a:ext uri="{FF2B5EF4-FFF2-40B4-BE49-F238E27FC236}">
                <a16:creationId xmlns:a16="http://schemas.microsoft.com/office/drawing/2014/main" id="{14C8DA78-962A-124B-88D4-1B10581D42CC}"/>
              </a:ext>
            </a:extLst>
          </p:cNvPr>
          <p:cNvSpPr/>
          <p:nvPr/>
        </p:nvSpPr>
        <p:spPr>
          <a:xfrm>
            <a:off x="827584" y="3589838"/>
            <a:ext cx="6840760" cy="1384995"/>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update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set score = 94 where id = 1002 and name = '</a:t>
            </a:r>
            <a:r>
              <a:rPr lang="en-US" altLang="zh-CN" sz="1400" kern="100" dirty="0" err="1">
                <a:solidFill>
                  <a:srgbClr val="000000"/>
                </a:solidFill>
                <a:latin typeface="Courier New" panose="02070309020205020404" pitchFamily="49" charset="0"/>
                <a:cs typeface="Times New Roman" panose="02020603050405020304" pitchFamily="18" charset="0"/>
              </a:rPr>
              <a:t>LiSi</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select *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1001|ZhangSan|m|9|96.0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1002|LiSi|w|8|94.0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5810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如下所示，增加地址字段并使用表</a:t>
            </a:r>
            <a:r>
              <a:rPr lang="en-US" altLang="zh-CN" dirty="0">
                <a:latin typeface="微软雅黑" panose="020B0503020204020204" pitchFamily="34" charset="-122"/>
                <a:ea typeface="微软雅黑" panose="020B0503020204020204" pitchFamily="34" charset="-122"/>
              </a:rPr>
              <a:t>11.1</a:t>
            </a:r>
            <a:r>
              <a:rPr lang="zh-CN" altLang="zh-CN" dirty="0">
                <a:latin typeface="微软雅黑" panose="020B0503020204020204" pitchFamily="34" charset="-122"/>
                <a:ea typeface="微软雅黑" panose="020B0503020204020204" pitchFamily="34" charset="-122"/>
              </a:rPr>
              <a:t>中系统命令查看表结构是否更新。</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5877" y="3488841"/>
            <a:ext cx="9115425" cy="211788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如果不需要该表，则将表中数据库中删除，删除表命令格式为“</a:t>
            </a:r>
            <a:r>
              <a:rPr lang="en-US" altLang="zh-CN" dirty="0">
                <a:latin typeface="微软雅黑" panose="020B0503020204020204" pitchFamily="34" charset="-122"/>
                <a:ea typeface="微软雅黑" panose="020B0503020204020204" pitchFamily="34" charset="-122"/>
              </a:rPr>
              <a:t>drop + table + </a:t>
            </a:r>
            <a:r>
              <a:rPr lang="zh-CN" altLang="zh-CN" dirty="0">
                <a:latin typeface="微软雅黑" panose="020B0503020204020204" pitchFamily="34" charset="-122"/>
                <a:ea typeface="微软雅黑" panose="020B0503020204020204" pitchFamily="34" charset="-122"/>
              </a:rPr>
              <a:t>表名；”。同时使用删除表操作可实现删除字段的功能，因为</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数据库只有增加字段的操作，没有删除字段的功能。因此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删除某字段需要先创建一个新表，并从旧表中读</a:t>
            </a:r>
            <a:r>
              <a:rPr lang="zh-CN" altLang="en-US" dirty="0">
                <a:latin typeface="微软雅黑" panose="020B0503020204020204" pitchFamily="34" charset="-122"/>
                <a:ea typeface="微软雅黑" panose="020B0503020204020204" pitchFamily="34" charset="-122"/>
              </a:rPr>
              <a:t>出</a:t>
            </a:r>
            <a:r>
              <a:rPr lang="zh-CN" altLang="zh-CN" dirty="0">
                <a:latin typeface="微软雅黑" panose="020B0503020204020204" pitchFamily="34" charset="-122"/>
                <a:ea typeface="微软雅黑" panose="020B0503020204020204" pitchFamily="34" charset="-122"/>
              </a:rPr>
              <a:t>数据，然后删除旧表，并且对新表重命名即可（重命名为旧表的名称）。</a:t>
            </a:r>
          </a:p>
        </p:txBody>
      </p:sp>
      <p:sp>
        <p:nvSpPr>
          <p:cNvPr id="5" name="矩形 4">
            <a:extLst>
              <a:ext uri="{FF2B5EF4-FFF2-40B4-BE49-F238E27FC236}">
                <a16:creationId xmlns:a16="http://schemas.microsoft.com/office/drawing/2014/main" id="{AEC1DF00-BA80-9943-A6FD-DA3162B4168D}"/>
              </a:ext>
            </a:extLst>
          </p:cNvPr>
          <p:cNvSpPr/>
          <p:nvPr/>
        </p:nvSpPr>
        <p:spPr>
          <a:xfrm>
            <a:off x="827584" y="2319290"/>
            <a:ext cx="5904656"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alter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 add column </a:t>
            </a:r>
            <a:r>
              <a:rPr lang="en-US" altLang="zh-CN" sz="1400" kern="100" dirty="0" err="1">
                <a:solidFill>
                  <a:srgbClr val="000000"/>
                </a:solidFill>
                <a:latin typeface="Courier New" panose="02070309020205020404" pitchFamily="49" charset="0"/>
                <a:cs typeface="Times New Roman" panose="02020603050405020304" pitchFamily="18" charset="0"/>
              </a:rPr>
              <a:t>addr</a:t>
            </a:r>
            <a:r>
              <a:rPr lang="en-US" altLang="zh-CN" sz="1400" kern="100" dirty="0">
                <a:solidFill>
                  <a:srgbClr val="000000"/>
                </a:solidFill>
                <a:latin typeface="Courier New" panose="02070309020205020404" pitchFamily="49" charset="0"/>
                <a:cs typeface="Times New Roman" panose="02020603050405020304" pitchFamily="18" charset="0"/>
              </a:rPr>
              <a:t> char;</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.schema</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CREATE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(id int, name char, sex char, age int, score float, </a:t>
            </a:r>
            <a:r>
              <a:rPr lang="en-US" altLang="zh-CN" sz="1400" kern="100" dirty="0" err="1">
                <a:solidFill>
                  <a:srgbClr val="000000"/>
                </a:solidFill>
                <a:latin typeface="Courier New" panose="02070309020205020404" pitchFamily="49" charset="0"/>
                <a:cs typeface="Times New Roman" panose="02020603050405020304" pitchFamily="18" charset="0"/>
              </a:rPr>
              <a:t>addr</a:t>
            </a:r>
            <a:r>
              <a:rPr lang="en-US" altLang="zh-CN" sz="1400" kern="100" dirty="0">
                <a:solidFill>
                  <a:srgbClr val="000000"/>
                </a:solidFill>
                <a:latin typeface="Courier New" panose="02070309020205020404" pitchFamily="49" charset="0"/>
                <a:cs typeface="Times New Roman" panose="02020603050405020304" pitchFamily="18" charset="0"/>
              </a:rPr>
              <a:t> char);</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88934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例如，删除学生性别选项，</a:t>
            </a:r>
            <a:r>
              <a:rPr lang="zh-CN" altLang="en-US" dirty="0">
                <a:latin typeface="微软雅黑" panose="020B0503020204020204" pitchFamily="34" charset="-122"/>
                <a:ea typeface="微软雅黑" panose="020B0503020204020204" pitchFamily="34" charset="-122"/>
              </a:rPr>
              <a:t>具体</a:t>
            </a:r>
            <a:r>
              <a:rPr lang="zh-CN" altLang="zh-CN" dirty="0">
                <a:latin typeface="微软雅黑" panose="020B0503020204020204" pitchFamily="34" charset="-122"/>
                <a:ea typeface="微软雅黑" panose="020B0503020204020204" pitchFamily="34" charset="-122"/>
              </a:rPr>
              <a:t>使用如下。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11.1.3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命令</a:t>
            </a:r>
          </a:p>
        </p:txBody>
      </p:sp>
      <p:sp>
        <p:nvSpPr>
          <p:cNvPr id="7" name="矩形 6">
            <a:extLst>
              <a:ext uri="{FF2B5EF4-FFF2-40B4-BE49-F238E27FC236}">
                <a16:creationId xmlns:a16="http://schemas.microsoft.com/office/drawing/2014/main" id="{55AE0A88-78C6-1447-BF70-C94DD7C1A7AB}"/>
              </a:ext>
            </a:extLst>
          </p:cNvPr>
          <p:cNvSpPr/>
          <p:nvPr/>
        </p:nvSpPr>
        <p:spPr>
          <a:xfrm>
            <a:off x="-1" y="4135172"/>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至此，</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数据库的基本操作</a:t>
            </a:r>
            <a:r>
              <a:rPr lang="zh-CN" altLang="en-US" dirty="0">
                <a:latin typeface="微软雅黑" panose="020B0503020204020204" pitchFamily="34" charset="-122"/>
                <a:ea typeface="微软雅黑" panose="020B0503020204020204" pitchFamily="34" charset="-122"/>
              </a:rPr>
              <a:t>已讲解完毕</a:t>
            </a:r>
            <a:r>
              <a:rPr lang="zh-CN" altLang="zh-CN" dirty="0">
                <a:latin typeface="微软雅黑" panose="020B0503020204020204" pitchFamily="34" charset="-122"/>
                <a:ea typeface="微软雅黑" panose="020B0503020204020204" pitchFamily="34" charset="-122"/>
              </a:rPr>
              <a:t>，读者需要针对不同情况，有效地选择</a:t>
            </a:r>
            <a:r>
              <a:rPr lang="zh-CN" altLang="en-US" dirty="0">
                <a:latin typeface="微软雅黑" panose="020B0503020204020204" pitchFamily="34" charset="-122"/>
                <a:ea typeface="微软雅黑" panose="020B0503020204020204" pitchFamily="34" charset="-122"/>
              </a:rPr>
              <a:t>筛选</a:t>
            </a:r>
            <a:r>
              <a:rPr lang="zh-CN" altLang="zh-CN" dirty="0">
                <a:latin typeface="微软雅黑" panose="020B0503020204020204" pitchFamily="34" charset="-122"/>
                <a:ea typeface="微软雅黑" panose="020B0503020204020204" pitchFamily="34" charset="-122"/>
              </a:rPr>
              <a:t>条件，完成必要的操作即可。</a:t>
            </a:r>
          </a:p>
        </p:txBody>
      </p:sp>
      <p:sp>
        <p:nvSpPr>
          <p:cNvPr id="2" name="矩形 1">
            <a:extLst>
              <a:ext uri="{FF2B5EF4-FFF2-40B4-BE49-F238E27FC236}">
                <a16:creationId xmlns:a16="http://schemas.microsoft.com/office/drawing/2014/main" id="{C8060AC2-D2EB-F846-B578-0431AAF0ADF5}"/>
              </a:ext>
            </a:extLst>
          </p:cNvPr>
          <p:cNvSpPr/>
          <p:nvPr/>
        </p:nvSpPr>
        <p:spPr>
          <a:xfrm>
            <a:off x="827584" y="2319290"/>
            <a:ext cx="6264696" cy="1815882"/>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create table stu1 as select id, name, age, score from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drop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alter table stu1 rename to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 .schema</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CREATE TABLE "</a:t>
            </a:r>
            <a:r>
              <a:rPr lang="en-US" altLang="zh-CN" sz="1400" kern="100" dirty="0" err="1">
                <a:solidFill>
                  <a:srgbClr val="000000"/>
                </a:solidFill>
                <a:latin typeface="Courier New" panose="02070309020205020404" pitchFamily="49" charset="0"/>
                <a:cs typeface="Times New Roman" panose="02020603050405020304" pitchFamily="18" charset="0"/>
              </a:rPr>
              <a:t>stu</a:t>
            </a:r>
            <a:r>
              <a:rPr lang="en-US" altLang="zh-CN" sz="1400" kern="100" dirty="0">
                <a:solidFill>
                  <a:srgbClr val="000000"/>
                </a:solidFill>
                <a:latin typeface="Courier New" panose="02070309020205020404" pitchFamily="49" charset="0"/>
                <a:cs typeface="Times New Roman" panose="02020603050405020304" pitchFamily="18" charset="0"/>
              </a:rPr>
              <a:t>"(id </a:t>
            </a:r>
            <a:r>
              <a:rPr lang="en-US" altLang="zh-CN" sz="1400" kern="100" dirty="0" err="1">
                <a:solidFill>
                  <a:srgbClr val="000000"/>
                </a:solidFill>
                <a:latin typeface="Courier New" panose="02070309020205020404" pitchFamily="49" charset="0"/>
                <a:cs typeface="Times New Roman" panose="02020603050405020304" pitchFamily="18" charset="0"/>
              </a:rPr>
              <a:t>INT,name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TEXT,age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INT,score</a:t>
            </a:r>
            <a:r>
              <a:rPr lang="en-US" altLang="zh-CN" sz="1400" kern="100" dirty="0">
                <a:solidFill>
                  <a:srgbClr val="000000"/>
                </a:solidFill>
                <a:latin typeface="Courier New" panose="02070309020205020404" pitchFamily="49" charset="0"/>
                <a:cs typeface="Times New Roman" panose="02020603050405020304" pitchFamily="18" charset="0"/>
              </a:rPr>
              <a:t> REAL);</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6805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3284984"/>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12.2</a:t>
            </a:r>
            <a:r>
              <a:rPr lang="zh-CN" altLang="en-US" sz="2800" b="1" dirty="0"/>
              <a:t> </a:t>
            </a:r>
            <a:r>
              <a:rPr lang="en-US" altLang="zh-CN" sz="2800" b="1" dirty="0"/>
              <a:t>SQLite</a:t>
            </a:r>
            <a:r>
              <a:rPr lang="zh-CN" altLang="en-US" sz="2800" b="1" dirty="0"/>
              <a:t> </a:t>
            </a:r>
            <a:r>
              <a:rPr lang="en-US" altLang="zh-CN" sz="2800" b="1" dirty="0"/>
              <a:t>API</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78765" y="3432324"/>
            <a:ext cx="877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11.2.1</a:t>
            </a:r>
            <a:endParaRPr lang="zh-CN" altLang="en-US" dirty="0"/>
          </a:p>
        </p:txBody>
      </p:sp>
      <p:sp>
        <p:nvSpPr>
          <p:cNvPr id="16" name="TextBox 168">
            <a:hlinkClick r:id="rId3" action="ppaction://hlinksldjump"/>
          </p:cNvPr>
          <p:cNvSpPr txBox="1">
            <a:spLocks noChangeArrowheads="1"/>
          </p:cNvSpPr>
          <p:nvPr/>
        </p:nvSpPr>
        <p:spPr bwMode="auto">
          <a:xfrm>
            <a:off x="3545752" y="3383955"/>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介绍</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4648256"/>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78765" y="4765124"/>
            <a:ext cx="898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11.2.2</a:t>
            </a:r>
            <a:endParaRPr lang="zh-CN" altLang="en-US" dirty="0"/>
          </a:p>
        </p:txBody>
      </p:sp>
      <p:sp>
        <p:nvSpPr>
          <p:cNvPr id="31" name="TextBox 168">
            <a:hlinkClick r:id="rId4" action="ppaction://hlinksldjump"/>
          </p:cNvPr>
          <p:cNvSpPr txBox="1">
            <a:spLocks noChangeArrowheads="1"/>
          </p:cNvSpPr>
          <p:nvPr/>
        </p:nvSpPr>
        <p:spPr bwMode="auto">
          <a:xfrm>
            <a:off x="3544559" y="4751480"/>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使用</a:t>
            </a:r>
          </a:p>
        </p:txBody>
      </p:sp>
    </p:spTree>
    <p:extLst>
      <p:ext uri="{BB962C8B-B14F-4D97-AF65-F5344CB8AC3E}">
        <p14:creationId xmlns:p14="http://schemas.microsoft.com/office/powerpoint/2010/main" val="338728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介绍</a:t>
            </a: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11.1</a:t>
            </a:r>
            <a:r>
              <a:rPr lang="zh-CN" altLang="zh-CN" dirty="0">
                <a:latin typeface="微软雅黑" panose="020B0503020204020204" pitchFamily="34" charset="-122"/>
                <a:ea typeface="微软雅黑" panose="020B0503020204020204" pitchFamily="34" charset="-122"/>
              </a:rPr>
              <a:t>节中，通过一个</a:t>
            </a:r>
            <a:r>
              <a:rPr lang="zh-CN" altLang="en-US" dirty="0">
                <a:latin typeface="微软雅黑" panose="020B0503020204020204" pitchFamily="34" charset="-122"/>
                <a:ea typeface="微软雅黑" panose="020B0503020204020204" pitchFamily="34" charset="-122"/>
              </a:rPr>
              <a:t>简单</a:t>
            </a:r>
            <a:r>
              <a:rPr lang="zh-CN" altLang="zh-CN" dirty="0">
                <a:latin typeface="微软雅黑" panose="020B0503020204020204" pitchFamily="34" charset="-122"/>
                <a:ea typeface="微软雅黑" panose="020B0503020204020204" pitchFamily="34" charset="-122"/>
              </a:rPr>
              <a:t>示例，展示了</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命令的使用，实现</a:t>
            </a:r>
            <a:r>
              <a:rPr lang="zh-CN" altLang="en-US" dirty="0">
                <a:latin typeface="微软雅黑" panose="020B0503020204020204" pitchFamily="34" charset="-122"/>
                <a:ea typeface="微软雅黑" panose="020B0503020204020204" pitchFamily="34" charset="-122"/>
              </a:rPr>
              <a:t>了</a:t>
            </a:r>
            <a:r>
              <a:rPr lang="zh-CN" altLang="zh-CN" dirty="0">
                <a:latin typeface="微软雅黑" panose="020B0503020204020204" pitchFamily="34" charset="-122"/>
                <a:ea typeface="微软雅黑" panose="020B0503020204020204" pitchFamily="34" charset="-122"/>
              </a:rPr>
              <a:t>数据库的基本操作。本节将介绍关于</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的编程接口，通过代码实现对</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数据库的操作。</a:t>
            </a:r>
          </a:p>
        </p:txBody>
      </p:sp>
      <p:sp>
        <p:nvSpPr>
          <p:cNvPr id="2" name="矩形 1">
            <a:extLst>
              <a:ext uri="{FF2B5EF4-FFF2-40B4-BE49-F238E27FC236}">
                <a16:creationId xmlns:a16="http://schemas.microsoft.com/office/drawing/2014/main" id="{F5AC3AAF-B1E2-B640-860E-68BF33990105}"/>
              </a:ext>
            </a:extLst>
          </p:cNvPr>
          <p:cNvSpPr/>
          <p:nvPr/>
        </p:nvSpPr>
        <p:spPr>
          <a:xfrm>
            <a:off x="827584" y="2749131"/>
            <a:ext cx="5760640"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sqlite3_open(const char *filename, sqlite3 **</a:t>
            </a:r>
            <a:r>
              <a:rPr lang="en-US" altLang="zh-CN" sz="1400" kern="100" dirty="0" err="1">
                <a:solidFill>
                  <a:srgbClr val="000000"/>
                </a:solidFill>
                <a:latin typeface="Courier New" panose="02070309020205020404" pitchFamily="49" charset="0"/>
                <a:cs typeface="Times New Roman" panose="02020603050405020304" pitchFamily="18" charset="0"/>
              </a:rPr>
              <a:t>ppDb</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EDC3CB92-9C43-C74D-9F44-923DBB81F84D}"/>
              </a:ext>
            </a:extLst>
          </p:cNvPr>
          <p:cNvSpPr/>
          <p:nvPr/>
        </p:nvSpPr>
        <p:spPr>
          <a:xfrm>
            <a:off x="5649" y="3272351"/>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sqlite3_open()</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用于打开由</a:t>
            </a:r>
            <a:r>
              <a:rPr lang="en-US" altLang="zh-CN" dirty="0">
                <a:latin typeface="微软雅黑" panose="020B0503020204020204" pitchFamily="34" charset="-122"/>
                <a:ea typeface="微软雅黑" panose="020B0503020204020204" pitchFamily="34" charset="-122"/>
              </a:rPr>
              <a:t>filename</a:t>
            </a:r>
            <a:r>
              <a:rPr lang="zh-CN" altLang="zh-CN" dirty="0">
                <a:latin typeface="微软雅黑" panose="020B0503020204020204" pitchFamily="34" charset="-122"/>
                <a:ea typeface="微软雅黑" panose="020B0503020204020204" pitchFamily="34" charset="-122"/>
              </a:rPr>
              <a:t>参数指定的</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数据库文件。其中</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filename</a:t>
            </a:r>
            <a:r>
              <a:rPr lang="zh-CN" altLang="zh-CN" dirty="0">
                <a:latin typeface="微软雅黑" panose="020B0503020204020204" pitchFamily="34" charset="-122"/>
                <a:ea typeface="微软雅黑" panose="020B0503020204020204" pitchFamily="34" charset="-122"/>
              </a:rPr>
              <a:t>指定数据库文件</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ppDb</a:t>
            </a:r>
            <a:r>
              <a:rPr lang="zh-CN" altLang="zh-CN" dirty="0">
                <a:latin typeface="微软雅黑" panose="020B0503020204020204" pitchFamily="34" charset="-122"/>
                <a:ea typeface="微软雅黑" panose="020B0503020204020204" pitchFamily="34" charset="-122"/>
              </a:rPr>
              <a:t>表示数据库连接句柄（指针），类似于文件描述符，与</a:t>
            </a:r>
            <a:r>
              <a:rPr lang="en-US" altLang="zh-CN" dirty="0">
                <a:latin typeface="微软雅黑" panose="020B0503020204020204" pitchFamily="34" charset="-122"/>
                <a:ea typeface="微软雅黑" panose="020B0503020204020204" pitchFamily="34" charset="-122"/>
              </a:rPr>
              <a:t>filename</a:t>
            </a:r>
            <a:r>
              <a:rPr lang="zh-CN" altLang="zh-CN" dirty="0">
                <a:latin typeface="微软雅黑" panose="020B0503020204020204" pitchFamily="34" charset="-122"/>
                <a:ea typeface="微软雅黑" panose="020B0503020204020204" pitchFamily="34" charset="-122"/>
              </a:rPr>
              <a:t>建立联系。函数成功运行之后返回</a:t>
            </a:r>
            <a:r>
              <a:rPr lang="en-US" altLang="zh-CN" dirty="0">
                <a:latin typeface="微软雅黑" panose="020B0503020204020204" pitchFamily="34" charset="-122"/>
                <a:ea typeface="微软雅黑" panose="020B0503020204020204" pitchFamily="34" charset="-122"/>
              </a:rPr>
              <a:t>SQLITE_OK</a:t>
            </a:r>
            <a:r>
              <a:rPr lang="zh-CN" altLang="zh-CN" dirty="0">
                <a:latin typeface="微软雅黑" panose="020B0503020204020204" pitchFamily="34" charset="-122"/>
                <a:ea typeface="微软雅黑" panose="020B0503020204020204" pitchFamily="34" charset="-122"/>
              </a:rPr>
              <a:t>，失败为错误码，可以由</a:t>
            </a:r>
            <a:r>
              <a:rPr lang="en-US" altLang="zh-CN" dirty="0">
                <a:latin typeface="微软雅黑" panose="020B0503020204020204" pitchFamily="34" charset="-122"/>
                <a:ea typeface="微软雅黑" panose="020B0503020204020204" pitchFamily="34" charset="-122"/>
              </a:rPr>
              <a:t>sqlite3_errmsg</a:t>
            </a:r>
            <a:r>
              <a:rPr lang="zh-CN" altLang="zh-CN" dirty="0">
                <a:latin typeface="微软雅黑" panose="020B0503020204020204" pitchFamily="34" charset="-122"/>
                <a:ea typeface="微软雅黑" panose="020B0503020204020204" pitchFamily="34" charset="-122"/>
              </a:rPr>
              <a:t>打印。</a:t>
            </a:r>
          </a:p>
        </p:txBody>
      </p:sp>
      <p:sp>
        <p:nvSpPr>
          <p:cNvPr id="5" name="矩形 4">
            <a:extLst>
              <a:ext uri="{FF2B5EF4-FFF2-40B4-BE49-F238E27FC236}">
                <a16:creationId xmlns:a16="http://schemas.microsoft.com/office/drawing/2014/main" id="{D10434A7-2CEE-B44C-8F63-6B974689629D}"/>
              </a:ext>
            </a:extLst>
          </p:cNvPr>
          <p:cNvSpPr/>
          <p:nvPr/>
        </p:nvSpPr>
        <p:spPr>
          <a:xfrm>
            <a:off x="826452" y="4979229"/>
            <a:ext cx="5761772" cy="307777"/>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const char *sqlite3_errmsg(sqlite3*);</a:t>
            </a:r>
            <a:endParaRPr lang="zh-CN" altLang="zh-CN" sz="1400" kern="100" dirty="0">
              <a:latin typeface="Courier New" panose="020703090202050204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91EFF080-8116-4A4E-9BE8-8E35ADEAD530}"/>
              </a:ext>
            </a:extLst>
          </p:cNvPr>
          <p:cNvSpPr/>
          <p:nvPr/>
        </p:nvSpPr>
        <p:spPr>
          <a:xfrm>
            <a:off x="-6350" y="5287006"/>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sqlite3_errmsg()</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用来返回描述错误的提示。参数</a:t>
            </a:r>
            <a:r>
              <a:rPr lang="en-US" altLang="zh-CN" dirty="0">
                <a:latin typeface="微软雅黑" panose="020B0503020204020204" pitchFamily="34" charset="-122"/>
                <a:ea typeface="微软雅黑" panose="020B0503020204020204" pitchFamily="34" charset="-122"/>
              </a:rPr>
              <a:t>sqlite3*</a:t>
            </a:r>
            <a:r>
              <a:rPr lang="zh-CN" altLang="zh-CN" dirty="0">
                <a:latin typeface="微软雅黑" panose="020B0503020204020204" pitchFamily="34" charset="-122"/>
                <a:ea typeface="微软雅黑" panose="020B0503020204020204" pitchFamily="34" charset="-122"/>
              </a:rPr>
              <a:t>为数据库连接句柄</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sqlite3_open()</a:t>
            </a:r>
            <a:r>
              <a:rPr lang="zh-CN" altLang="zh-CN" dirty="0">
                <a:latin typeface="微软雅黑" panose="020B0503020204020204" pitchFamily="34" charset="-122"/>
                <a:ea typeface="微软雅黑" panose="020B0503020204020204" pitchFamily="34" charset="-122"/>
              </a:rPr>
              <a:t>的参数</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5"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介绍</a:t>
            </a:r>
          </a:p>
        </p:txBody>
      </p:sp>
      <p:sp>
        <p:nvSpPr>
          <p:cNvPr id="6" name="矩形 5"/>
          <p:cNvSpPr/>
          <p:nvPr/>
        </p:nvSpPr>
        <p:spPr>
          <a:xfrm>
            <a:off x="18434" y="2322251"/>
            <a:ext cx="9150350" cy="94000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sqlite3_close()</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为关闭</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数据库，参数</a:t>
            </a:r>
            <a:r>
              <a:rPr lang="en-US" altLang="zh-CN" dirty="0">
                <a:latin typeface="微软雅黑" panose="020B0503020204020204" pitchFamily="34" charset="-122"/>
                <a:ea typeface="微软雅黑" panose="020B0503020204020204" pitchFamily="34" charset="-122"/>
              </a:rPr>
              <a:t>sqlite3*</a:t>
            </a:r>
            <a:r>
              <a:rPr lang="zh-CN" altLang="zh-CN" dirty="0">
                <a:latin typeface="微软雅黑" panose="020B0503020204020204" pitchFamily="34" charset="-122"/>
                <a:ea typeface="微软雅黑" panose="020B0503020204020204" pitchFamily="34" charset="-122"/>
              </a:rPr>
              <a:t>为数据库连接句柄。</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执行数据库</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的操作的函数是</a:t>
            </a:r>
            <a:r>
              <a:rPr lang="en-US" altLang="zh-CN" dirty="0">
                <a:latin typeface="微软雅黑" panose="020B0503020204020204" pitchFamily="34" charset="-122"/>
                <a:ea typeface="微软雅黑" panose="020B0503020204020204" pitchFamily="34" charset="-122"/>
              </a:rPr>
              <a:t>sqlite3_exec</a:t>
            </a:r>
            <a:r>
              <a:rPr lang="zh-CN" altLang="zh-CN" dirty="0">
                <a:latin typeface="微软雅黑" panose="020B0503020204020204" pitchFamily="34" charset="-122"/>
                <a:ea typeface="微软雅黑" panose="020B0503020204020204" pitchFamily="34" charset="-122"/>
              </a:rPr>
              <a:t>，原型如下。</a:t>
            </a:r>
          </a:p>
        </p:txBody>
      </p:sp>
      <p:sp>
        <p:nvSpPr>
          <p:cNvPr id="8" name="矩形 7">
            <a:extLst>
              <a:ext uri="{FF2B5EF4-FFF2-40B4-BE49-F238E27FC236}">
                <a16:creationId xmlns:a16="http://schemas.microsoft.com/office/drawing/2014/main" id="{91EFF080-8116-4A4E-9BE8-8E35ADEAD530}"/>
              </a:ext>
            </a:extLst>
          </p:cNvPr>
          <p:cNvSpPr/>
          <p:nvPr/>
        </p:nvSpPr>
        <p:spPr>
          <a:xfrm>
            <a:off x="-6350" y="4489353"/>
            <a:ext cx="915035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sqlite</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为数据库连接句柄。</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sql</a:t>
            </a:r>
            <a:r>
              <a:rPr lang="zh-CN" altLang="zh-CN" dirty="0">
                <a:latin typeface="微软雅黑" panose="020B0503020204020204" pitchFamily="34" charset="-122"/>
                <a:ea typeface="微软雅黑" panose="020B0503020204020204" pitchFamily="34" charset="-122"/>
              </a:rPr>
              <a:t>为分号分隔的</a:t>
            </a:r>
            <a:r>
              <a:rPr lang="en-US" altLang="zh-CN" dirty="0">
                <a:latin typeface="微软雅黑" panose="020B0503020204020204" pitchFamily="34" charset="-122"/>
                <a:ea typeface="微软雅黑" panose="020B0503020204020204" pitchFamily="34" charset="-122"/>
              </a:rPr>
              <a:t>SQL</a:t>
            </a:r>
            <a:r>
              <a:rPr lang="zh-CN" altLang="zh-CN" dirty="0">
                <a:latin typeface="微软雅黑" panose="020B0503020204020204" pitchFamily="34" charset="-122"/>
                <a:ea typeface="微软雅黑" panose="020B0503020204020204" pitchFamily="34" charset="-122"/>
              </a:rPr>
              <a:t>执行语句。</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callback</a:t>
            </a:r>
            <a:r>
              <a:rPr lang="zh-CN" altLang="zh-CN" dirty="0">
                <a:latin typeface="微软雅黑" panose="020B0503020204020204" pitchFamily="34" charset="-122"/>
                <a:ea typeface="微软雅黑" panose="020B0503020204020204" pitchFamily="34" charset="-122"/>
              </a:rPr>
              <a:t>指向回调函数的指针，如果为</a:t>
            </a:r>
            <a:r>
              <a:rPr lang="en-US" altLang="zh-CN" dirty="0">
                <a:latin typeface="微软雅黑" panose="020B0503020204020204" pitchFamily="34" charset="-122"/>
                <a:ea typeface="微软雅黑" panose="020B0503020204020204" pitchFamily="34" charset="-122"/>
              </a:rPr>
              <a:t>NULL</a:t>
            </a:r>
            <a:r>
              <a:rPr lang="zh-CN" altLang="zh-CN" dirty="0">
                <a:latin typeface="微软雅黑" panose="020B0503020204020204" pitchFamily="34" charset="-122"/>
                <a:ea typeface="微软雅黑" panose="020B0503020204020204" pitchFamily="34" charset="-122"/>
              </a:rPr>
              <a:t>则不会调用回调。只有在使用查询语句时，才给回调函数传参。</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arg</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callback</a:t>
            </a:r>
            <a:r>
              <a:rPr lang="zh-CN" altLang="zh-CN" dirty="0">
                <a:latin typeface="微软雅黑" panose="020B0503020204020204" pitchFamily="34" charset="-122"/>
                <a:ea typeface="微软雅黑" panose="020B0503020204020204" pitchFamily="34" charset="-122"/>
              </a:rPr>
              <a:t>传递参数。</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errmsg</a:t>
            </a:r>
            <a:r>
              <a:rPr lang="zh-CN" altLang="zh-CN" dirty="0">
                <a:latin typeface="微软雅黑" panose="020B0503020204020204" pitchFamily="34" charset="-122"/>
                <a:ea typeface="微软雅黑" panose="020B0503020204020204" pitchFamily="34" charset="-122"/>
              </a:rPr>
              <a:t>保存错误信息的地址。</a:t>
            </a:r>
          </a:p>
        </p:txBody>
      </p:sp>
      <p:sp>
        <p:nvSpPr>
          <p:cNvPr id="9" name="矩形 8">
            <a:extLst>
              <a:ext uri="{FF2B5EF4-FFF2-40B4-BE49-F238E27FC236}">
                <a16:creationId xmlns:a16="http://schemas.microsoft.com/office/drawing/2014/main" id="{FB1F73B3-987F-3943-9EC4-2CC2F7BC631D}"/>
              </a:ext>
            </a:extLst>
          </p:cNvPr>
          <p:cNvSpPr/>
          <p:nvPr/>
        </p:nvSpPr>
        <p:spPr>
          <a:xfrm>
            <a:off x="850178" y="1969567"/>
            <a:ext cx="5112567" cy="307777"/>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sqlite3_close(sqlite3*);</a:t>
            </a:r>
            <a:endParaRPr lang="zh-CN" altLang="zh-CN" sz="1400" kern="100" dirty="0">
              <a:latin typeface="Courier New" panose="02070309020205020404" pitchFamily="49" charset="0"/>
              <a:cs typeface="Times New Roman" panose="02020603050405020304" pitchFamily="18" charset="0"/>
            </a:endParaRPr>
          </a:p>
        </p:txBody>
      </p:sp>
      <p:sp>
        <p:nvSpPr>
          <p:cNvPr id="10" name="矩形 9">
            <a:extLst>
              <a:ext uri="{FF2B5EF4-FFF2-40B4-BE49-F238E27FC236}">
                <a16:creationId xmlns:a16="http://schemas.microsoft.com/office/drawing/2014/main" id="{E67A9BFE-A7E4-1044-BBD9-02EB171C18F1}"/>
              </a:ext>
            </a:extLst>
          </p:cNvPr>
          <p:cNvSpPr/>
          <p:nvPr/>
        </p:nvSpPr>
        <p:spPr>
          <a:xfrm>
            <a:off x="850178" y="3258967"/>
            <a:ext cx="5089974"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sqlite3_exec(sqlite3*,const char *</a:t>
            </a:r>
            <a:r>
              <a:rPr lang="en-US" altLang="zh-CN" sz="1400" kern="100" dirty="0" err="1">
                <a:solidFill>
                  <a:srgbClr val="000000"/>
                </a:solidFill>
                <a:latin typeface="Courier New" panose="02070309020205020404" pitchFamily="49" charset="0"/>
                <a:cs typeface="Times New Roman" panose="02020603050405020304" pitchFamily="18" charset="0"/>
              </a:rPr>
              <a:t>sql</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10661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(*callback)(void*,</a:t>
            </a:r>
            <a:r>
              <a:rPr lang="en-US" altLang="zh-CN" sz="1400" kern="100" dirty="0" err="1">
                <a:solidFill>
                  <a:srgbClr val="000000"/>
                </a:solidFill>
                <a:latin typeface="Courier New" panose="02070309020205020404" pitchFamily="49" charset="0"/>
                <a:cs typeface="Times New Roman" panose="02020603050405020304" pitchFamily="18" charset="0"/>
              </a:rPr>
              <a:t>int,char</a:t>
            </a:r>
            <a:r>
              <a:rPr lang="en-US" altLang="zh-CN" sz="1400" kern="100" dirty="0">
                <a:solidFill>
                  <a:srgbClr val="000000"/>
                </a:solidFill>
                <a:latin typeface="Courier New" panose="02070309020205020404" pitchFamily="49" charset="0"/>
                <a:cs typeface="Times New Roman" panose="02020603050405020304" pitchFamily="18" charset="0"/>
              </a:rPr>
              <a:t>**,char**), void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10661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char **</a:t>
            </a:r>
            <a:r>
              <a:rPr lang="en-US" altLang="zh-CN" sz="1400" kern="100" dirty="0" err="1">
                <a:solidFill>
                  <a:srgbClr val="000000"/>
                </a:solidFill>
                <a:latin typeface="Courier New" panose="02070309020205020404" pitchFamily="49" charset="0"/>
                <a:cs typeface="Times New Roman" panose="02020603050405020304" pitchFamily="18" charset="0"/>
              </a:rPr>
              <a:t>errmsg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34923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8" grpId="0"/>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graphicFrame>
        <p:nvGraphicFramePr>
          <p:cNvPr id="3" name="图表 2"/>
          <p:cNvGraphicFramePr/>
          <p:nvPr>
            <p:extLst>
              <p:ext uri="{D42A27DB-BD31-4B8C-83A1-F6EECF244321}">
                <p14:modId xmlns:p14="http://schemas.microsoft.com/office/powerpoint/2010/main" val="2115667611"/>
              </p:ext>
            </p:extLst>
          </p:nvPr>
        </p:nvGraphicFramePr>
        <p:xfrm>
          <a:off x="-403822" y="1809888"/>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130"/>
          <p:cNvSpPr txBox="1"/>
          <p:nvPr/>
        </p:nvSpPr>
        <p:spPr bwMode="auto">
          <a:xfrm rot="18760561">
            <a:off x="3188437" y="234392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5" name="TextBox 126"/>
          <p:cNvSpPr txBox="1"/>
          <p:nvPr/>
        </p:nvSpPr>
        <p:spPr bwMode="auto">
          <a:xfrm rot="2839439" flipH="1">
            <a:off x="5028118" y="26034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7"/>
          <p:cNvSpPr txBox="1"/>
          <p:nvPr/>
        </p:nvSpPr>
        <p:spPr bwMode="auto">
          <a:xfrm rot="13580827" flipV="1">
            <a:off x="3210085" y="4331130"/>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8" name="组合 18"/>
          <p:cNvGrpSpPr/>
          <p:nvPr/>
        </p:nvGrpSpPr>
        <p:grpSpPr bwMode="auto">
          <a:xfrm>
            <a:off x="504865" y="1406910"/>
            <a:ext cx="2932344" cy="1250664"/>
            <a:chOff x="547807" y="2246749"/>
            <a:chExt cx="2931470" cy="1251184"/>
          </a:xfrm>
        </p:grpSpPr>
        <p:sp>
          <p:nvSpPr>
            <p:cNvPr id="9" name="矩形 5"/>
            <p:cNvSpPr>
              <a:spLocks noChangeArrowheads="1"/>
            </p:cNvSpPr>
            <p:nvPr/>
          </p:nvSpPr>
          <p:spPr bwMode="auto">
            <a:xfrm>
              <a:off x="1176708" y="2246749"/>
              <a:ext cx="2302569"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数据库的基本概念</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07"/>
            <a:ext cx="2867238" cy="1134523"/>
            <a:chOff x="547807" y="3950799"/>
            <a:chExt cx="2866744" cy="1133867"/>
          </a:xfrm>
        </p:grpSpPr>
        <p:sp>
          <p:nvSpPr>
            <p:cNvPr id="17" name="矩形 21"/>
            <p:cNvSpPr>
              <a:spLocks noChangeArrowheads="1"/>
            </p:cNvSpPr>
            <p:nvPr/>
          </p:nvSpPr>
          <p:spPr bwMode="auto">
            <a:xfrm>
              <a:off x="869985" y="4111758"/>
              <a:ext cx="2544566"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SQLite</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的使用</a:t>
              </a: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106203" y="1130746"/>
            <a:ext cx="3176494" cy="1461371"/>
            <a:chOff x="5519831" y="1748764"/>
            <a:chExt cx="3176494" cy="1461161"/>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519831" y="1748764"/>
              <a:ext cx="2539154" cy="143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rPr>
                <a:t>SQLite</a:t>
              </a:r>
              <a:r>
                <a:rPr lang="zh-CN" altLang="en-US" sz="2400" b="1" dirty="0">
                  <a:solidFill>
                    <a:srgbClr val="2383C6"/>
                  </a:solidFill>
                  <a:latin typeface="微软雅黑" panose="020B0503020204020204" pitchFamily="34" charset="-122"/>
                  <a:ea typeface="微软雅黑" panose="020B0503020204020204" pitchFamily="34" charset="-122"/>
                </a:rPr>
                <a:t>常用命令的使用方法</a:t>
              </a:r>
            </a:p>
          </p:txBody>
        </p:sp>
      </p:grpSp>
      <p:grpSp>
        <p:nvGrpSpPr>
          <p:cNvPr id="32" name="组合 31"/>
          <p:cNvGrpSpPr/>
          <p:nvPr/>
        </p:nvGrpSpPr>
        <p:grpSpPr bwMode="auto">
          <a:xfrm>
            <a:off x="5339365" y="4660869"/>
            <a:ext cx="3046797" cy="1633635"/>
            <a:chOff x="5671377" y="4225925"/>
            <a:chExt cx="3046797" cy="1634462"/>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71377" y="4424525"/>
              <a:ext cx="2545003"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SQLite</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编程接口的使用方法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介绍</a:t>
            </a:r>
          </a:p>
        </p:txBody>
      </p:sp>
      <p:sp>
        <p:nvSpPr>
          <p:cNvPr id="6" name="矩形 5"/>
          <p:cNvSpPr/>
          <p:nvPr/>
        </p:nvSpPr>
        <p:spPr>
          <a:xfrm>
            <a:off x="17659" y="2420888"/>
            <a:ext cx="915035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在使用查询功能时，</a:t>
            </a:r>
            <a:r>
              <a:rPr lang="zh-CN" altLang="zh-CN" dirty="0">
                <a:latin typeface="微软雅黑" panose="020B0503020204020204" pitchFamily="34" charset="-122"/>
                <a:ea typeface="微软雅黑" panose="020B0503020204020204" pitchFamily="34" charset="-122"/>
              </a:rPr>
              <a:t>回调函数的功能为得到查询结果。参数</a:t>
            </a:r>
            <a:r>
              <a:rPr lang="en-US" altLang="zh-CN" dirty="0" err="1">
                <a:latin typeface="微软雅黑" panose="020B0503020204020204" pitchFamily="34" charset="-122"/>
                <a:ea typeface="微软雅黑" panose="020B0503020204020204" pitchFamily="34" charset="-122"/>
              </a:rPr>
              <a:t>arg</a:t>
            </a:r>
            <a:r>
              <a:rPr lang="zh-CN" altLang="zh-CN" dirty="0">
                <a:latin typeface="微软雅黑" panose="020B0503020204020204" pitchFamily="34" charset="-122"/>
                <a:ea typeface="微软雅黑" panose="020B0503020204020204" pitchFamily="34" charset="-122"/>
              </a:rPr>
              <a:t>为回调函数传递参数使用。</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ncolumn</a:t>
            </a:r>
            <a:r>
              <a:rPr lang="zh-CN" altLang="zh-CN" dirty="0">
                <a:latin typeface="微软雅黑" panose="020B0503020204020204" pitchFamily="34" charset="-122"/>
                <a:ea typeface="微软雅黑" panose="020B0503020204020204" pitchFamily="34" charset="-122"/>
              </a:rPr>
              <a:t>用于指定记录中包含的字段的数目。</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f_value</a:t>
            </a:r>
            <a:r>
              <a:rPr lang="zh-CN" altLang="zh-CN" dirty="0">
                <a:latin typeface="微软雅黑" panose="020B0503020204020204" pitchFamily="34" charset="-122"/>
                <a:ea typeface="微软雅黑" panose="020B0503020204020204" pitchFamily="34" charset="-122"/>
              </a:rPr>
              <a:t>为包含每个字段值的指针数组。</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f_name</a:t>
            </a:r>
            <a:r>
              <a:rPr lang="zh-CN" altLang="zh-CN" dirty="0">
                <a:latin typeface="微软雅黑" panose="020B0503020204020204" pitchFamily="34" charset="-122"/>
                <a:ea typeface="微软雅黑" panose="020B0503020204020204" pitchFamily="34" charset="-122"/>
              </a:rPr>
              <a:t>为包含每个字段名称的指针数组。 </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查询数据库的函数为</a:t>
            </a:r>
            <a:r>
              <a:rPr lang="en-US" altLang="zh-CN" dirty="0">
                <a:latin typeface="微软雅黑" panose="020B0503020204020204" pitchFamily="34" charset="-122"/>
                <a:ea typeface="微软雅黑" panose="020B0503020204020204" pitchFamily="34" charset="-122"/>
              </a:rPr>
              <a:t>sqlite3_get_table()</a:t>
            </a:r>
            <a:r>
              <a:rPr lang="zh-CN" altLang="zh-CN" dirty="0">
                <a:latin typeface="微软雅黑" panose="020B0503020204020204" pitchFamily="34" charset="-122"/>
                <a:ea typeface="微软雅黑" panose="020B0503020204020204" pitchFamily="34" charset="-122"/>
              </a:rPr>
              <a:t>，原型如下。</a:t>
            </a:r>
          </a:p>
        </p:txBody>
      </p:sp>
      <p:sp>
        <p:nvSpPr>
          <p:cNvPr id="9" name="矩形 8">
            <a:extLst>
              <a:ext uri="{FF2B5EF4-FFF2-40B4-BE49-F238E27FC236}">
                <a16:creationId xmlns:a16="http://schemas.microsoft.com/office/drawing/2014/main" id="{F1730248-E43B-5744-9CA8-D9478D3D0E06}"/>
              </a:ext>
            </a:extLst>
          </p:cNvPr>
          <p:cNvSpPr/>
          <p:nvPr/>
        </p:nvSpPr>
        <p:spPr>
          <a:xfrm>
            <a:off x="816224" y="1957247"/>
            <a:ext cx="5772000"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(*callback)(void*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ncolumn</a:t>
            </a:r>
            <a:r>
              <a:rPr lang="en-US" altLang="zh-CN" sz="1400" kern="100" dirty="0">
                <a:solidFill>
                  <a:srgbClr val="000000"/>
                </a:solidFill>
                <a:latin typeface="Courier New" panose="02070309020205020404" pitchFamily="49" charset="0"/>
                <a:cs typeface="Times New Roman" panose="02020603050405020304" pitchFamily="18" charset="0"/>
              </a:rPr>
              <a:t> ,char** </a:t>
            </a:r>
            <a:r>
              <a:rPr lang="en-US" altLang="zh-CN" sz="1400" kern="100" dirty="0" err="1">
                <a:solidFill>
                  <a:srgbClr val="000000"/>
                </a:solidFill>
                <a:latin typeface="Courier New" panose="02070309020205020404" pitchFamily="49" charset="0"/>
                <a:cs typeface="Times New Roman" panose="02020603050405020304" pitchFamily="18" charset="0"/>
              </a:rPr>
              <a:t>f_value,char</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f_name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10" name="矩形 9">
            <a:extLst>
              <a:ext uri="{FF2B5EF4-FFF2-40B4-BE49-F238E27FC236}">
                <a16:creationId xmlns:a16="http://schemas.microsoft.com/office/drawing/2014/main" id="{6895B859-D991-EE40-996E-D0651FCBECE9}"/>
              </a:ext>
            </a:extLst>
          </p:cNvPr>
          <p:cNvSpPr/>
          <p:nvPr/>
        </p:nvSpPr>
        <p:spPr>
          <a:xfrm>
            <a:off x="816224" y="4149080"/>
            <a:ext cx="6708104" cy="2246769"/>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sqlite3_get_table(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sqlite3 *</a:t>
            </a:r>
            <a:r>
              <a:rPr lang="en-US" altLang="zh-CN" sz="1400" kern="100" dirty="0" err="1">
                <a:solidFill>
                  <a:srgbClr val="000000"/>
                </a:solidFill>
                <a:latin typeface="Courier New" panose="02070309020205020404" pitchFamily="49" charset="0"/>
                <a:cs typeface="Times New Roman" panose="02020603050405020304" pitchFamily="18" charset="0"/>
              </a:rPr>
              <a:t>db</a:t>
            </a:r>
            <a:r>
              <a:rPr lang="en-US" altLang="zh-CN" sz="1400" kern="100" dirty="0">
                <a:solidFill>
                  <a:srgbClr val="000000"/>
                </a:solidFill>
                <a:latin typeface="Courier New" panose="02070309020205020404" pitchFamily="49" charset="0"/>
                <a:cs typeface="Times New Roman" panose="02020603050405020304" pitchFamily="18" charset="0"/>
              </a:rPr>
              <a:t>,          /* An open database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char *</a:t>
            </a:r>
            <a:r>
              <a:rPr lang="en-US" altLang="zh-CN" sz="1400" kern="100" dirty="0" err="1">
                <a:solidFill>
                  <a:srgbClr val="000000"/>
                </a:solidFill>
                <a:latin typeface="Courier New" panose="02070309020205020404" pitchFamily="49" charset="0"/>
                <a:cs typeface="Times New Roman" panose="02020603050405020304" pitchFamily="18" charset="0"/>
              </a:rPr>
              <a:t>zSql</a:t>
            </a:r>
            <a:r>
              <a:rPr lang="en-US" altLang="zh-CN" sz="1400" kern="100" dirty="0">
                <a:solidFill>
                  <a:srgbClr val="000000"/>
                </a:solidFill>
                <a:latin typeface="Courier New" panose="02070309020205020404" pitchFamily="49" charset="0"/>
                <a:cs typeface="Times New Roman" panose="02020603050405020304" pitchFamily="18" charset="0"/>
              </a:rPr>
              <a:t>,     /* SQL to be evaluated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char ***</a:t>
            </a:r>
            <a:r>
              <a:rPr lang="en-US" altLang="zh-CN" sz="1400" kern="100" dirty="0" err="1">
                <a:solidFill>
                  <a:srgbClr val="000000"/>
                </a:solidFill>
                <a:latin typeface="Courier New" panose="02070309020205020404" pitchFamily="49" charset="0"/>
                <a:cs typeface="Times New Roman" panose="02020603050405020304" pitchFamily="18" charset="0"/>
              </a:rPr>
              <a:t>pazResult</a:t>
            </a:r>
            <a:r>
              <a:rPr lang="en-US" altLang="zh-CN" sz="1400" kern="100" dirty="0">
                <a:solidFill>
                  <a:srgbClr val="000000"/>
                </a:solidFill>
                <a:latin typeface="Courier New" panose="02070309020205020404" pitchFamily="49" charset="0"/>
                <a:cs typeface="Times New Roman" panose="02020603050405020304" pitchFamily="18" charset="0"/>
              </a:rPr>
              <a:t>,    /* Results of the query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pnRow</a:t>
            </a:r>
            <a:r>
              <a:rPr lang="en-US" altLang="zh-CN" sz="1400" kern="100" dirty="0">
                <a:solidFill>
                  <a:srgbClr val="000000"/>
                </a:solidFill>
                <a:latin typeface="Courier New" panose="02070309020205020404" pitchFamily="49" charset="0"/>
                <a:cs typeface="Times New Roman" panose="02020603050405020304" pitchFamily="18" charset="0"/>
              </a:rPr>
              <a:t>,           /* Number of result rows written here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pnColumn</a:t>
            </a:r>
            <a:r>
              <a:rPr lang="en-US" altLang="zh-CN" sz="1400" kern="100" dirty="0">
                <a:solidFill>
                  <a:srgbClr val="000000"/>
                </a:solidFill>
                <a:latin typeface="Courier New" panose="02070309020205020404" pitchFamily="49" charset="0"/>
                <a:cs typeface="Times New Roman" panose="02020603050405020304" pitchFamily="18" charset="0"/>
              </a:rPr>
              <a:t>,        /* Number of result columns written here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char **</a:t>
            </a:r>
            <a:r>
              <a:rPr lang="en-US" altLang="zh-CN" sz="1400" kern="100" dirty="0" err="1">
                <a:solidFill>
                  <a:srgbClr val="000000"/>
                </a:solidFill>
                <a:latin typeface="Courier New" panose="02070309020205020404" pitchFamily="49" charset="0"/>
                <a:cs typeface="Times New Roman" panose="02020603050405020304" pitchFamily="18" charset="0"/>
              </a:rPr>
              <a:t>pzErrmsg</a:t>
            </a:r>
            <a:r>
              <a:rPr lang="en-US" altLang="zh-CN" sz="1400" kern="100" dirty="0">
                <a:solidFill>
                  <a:srgbClr val="000000"/>
                </a:solidFill>
                <a:latin typeface="Courier New" panose="02070309020205020404" pitchFamily="49" charset="0"/>
                <a:cs typeface="Times New Roman" panose="02020603050405020304" pitchFamily="18" charset="0"/>
              </a:rPr>
              <a:t>       /* Error msg written here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03712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介绍</a:t>
            </a:r>
          </a:p>
        </p:txBody>
      </p:sp>
      <p:sp>
        <p:nvSpPr>
          <p:cNvPr id="6" name="矩形 5"/>
          <p:cNvSpPr/>
          <p:nvPr/>
        </p:nvSpPr>
        <p:spPr>
          <a:xfrm>
            <a:off x="0" y="1873250"/>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sqlite3_get_table()</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用于查询数据库，它会创建一个新的内存区域来存放查询的结果。</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zsql</a:t>
            </a:r>
            <a:r>
              <a:rPr lang="zh-CN" altLang="zh-CN" dirty="0">
                <a:latin typeface="微软雅黑" panose="020B0503020204020204" pitchFamily="34" charset="-122"/>
                <a:ea typeface="微软雅黑" panose="020B0503020204020204" pitchFamily="34" charset="-122"/>
              </a:rPr>
              <a:t>表示数据库的</a:t>
            </a:r>
            <a:r>
              <a:rPr lang="en-US" altLang="zh-CN" dirty="0" err="1">
                <a:latin typeface="微软雅黑" panose="020B0503020204020204" pitchFamily="34" charset="-122"/>
                <a:ea typeface="微软雅黑" panose="020B0503020204020204" pitchFamily="34" charset="-122"/>
              </a:rPr>
              <a:t>sql</a:t>
            </a:r>
            <a:r>
              <a:rPr lang="zh-CN" altLang="zh-CN" dirty="0">
                <a:latin typeface="微软雅黑" panose="020B0503020204020204" pitchFamily="34" charset="-122"/>
                <a:ea typeface="微软雅黑" panose="020B0503020204020204" pitchFamily="34" charset="-122"/>
              </a:rPr>
              <a:t>语句。参数</a:t>
            </a:r>
            <a:r>
              <a:rPr lang="en-US" altLang="zh-CN" dirty="0" err="1">
                <a:latin typeface="微软雅黑" panose="020B0503020204020204" pitchFamily="34" charset="-122"/>
                <a:ea typeface="微软雅黑" panose="020B0503020204020204" pitchFamily="34" charset="-122"/>
              </a:rPr>
              <a:t>pazResult</a:t>
            </a:r>
            <a:r>
              <a:rPr lang="zh-CN" altLang="zh-CN" dirty="0">
                <a:latin typeface="微软雅黑" panose="020B0503020204020204" pitchFamily="34" charset="-122"/>
                <a:ea typeface="微软雅黑" panose="020B0503020204020204" pitchFamily="34" charset="-122"/>
              </a:rPr>
              <a:t>为查询的结果。</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pnRow</a:t>
            </a:r>
            <a:r>
              <a:rPr lang="zh-CN" altLang="zh-CN" dirty="0">
                <a:latin typeface="微软雅黑" panose="020B0503020204020204" pitchFamily="34" charset="-122"/>
                <a:ea typeface="微软雅黑" panose="020B0503020204020204" pitchFamily="34" charset="-122"/>
              </a:rPr>
              <a:t>表示查询到符合条件的记录数。</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pnColumn</a:t>
            </a:r>
            <a:r>
              <a:rPr lang="zh-CN" altLang="zh-CN" dirty="0">
                <a:latin typeface="微软雅黑" panose="020B0503020204020204" pitchFamily="34" charset="-122"/>
                <a:ea typeface="微软雅黑" panose="020B0503020204020204" pitchFamily="34" charset="-122"/>
              </a:rPr>
              <a:t>表示查询到符合条件的字段数。</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pzErrmsg</a:t>
            </a:r>
            <a:r>
              <a:rPr lang="zh-CN" altLang="zh-CN" dirty="0">
                <a:latin typeface="微软雅黑" panose="020B0503020204020204" pitchFamily="34" charset="-122"/>
                <a:ea typeface="微软雅黑" panose="020B0503020204020204" pitchFamily="34" charset="-122"/>
              </a:rPr>
              <a:t>表示错误信息。</a:t>
            </a:r>
          </a:p>
        </p:txBody>
      </p:sp>
      <p:sp>
        <p:nvSpPr>
          <p:cNvPr id="8" name="矩形 7">
            <a:extLst>
              <a:ext uri="{FF2B5EF4-FFF2-40B4-BE49-F238E27FC236}">
                <a16:creationId xmlns:a16="http://schemas.microsoft.com/office/drawing/2014/main" id="{91EFF080-8116-4A4E-9BE8-8E35ADEAD530}"/>
              </a:ext>
            </a:extLst>
          </p:cNvPr>
          <p:cNvSpPr/>
          <p:nvPr/>
        </p:nvSpPr>
        <p:spPr>
          <a:xfrm>
            <a:off x="-6350" y="3861048"/>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sqlite3_free_table()</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用于释放</a:t>
            </a:r>
            <a:r>
              <a:rPr lang="en-US" altLang="zh-CN" dirty="0">
                <a:latin typeface="微软雅黑" panose="020B0503020204020204" pitchFamily="34" charset="-122"/>
                <a:ea typeface="微软雅黑" panose="020B0503020204020204" pitchFamily="34" charset="-122"/>
              </a:rPr>
              <a:t>sqlite3_get_table()</a:t>
            </a:r>
            <a:r>
              <a:rPr lang="zh-CN" altLang="zh-CN" dirty="0">
                <a:latin typeface="微软雅黑" panose="020B0503020204020204" pitchFamily="34" charset="-122"/>
                <a:ea typeface="微软雅黑" panose="020B0503020204020204" pitchFamily="34" charset="-122"/>
              </a:rPr>
              <a:t>函数返回的结果表。参数</a:t>
            </a:r>
            <a:r>
              <a:rPr lang="en-US" altLang="zh-CN" dirty="0">
                <a:latin typeface="微软雅黑" panose="020B0503020204020204" pitchFamily="34" charset="-122"/>
                <a:ea typeface="微软雅黑" panose="020B0503020204020204" pitchFamily="34" charset="-122"/>
              </a:rPr>
              <a:t>result</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sqlite3_get_table()</a:t>
            </a:r>
            <a:r>
              <a:rPr lang="zh-CN" altLang="zh-CN" dirty="0">
                <a:latin typeface="微软雅黑" panose="020B0503020204020204" pitchFamily="34" charset="-122"/>
                <a:ea typeface="微软雅黑" panose="020B0503020204020204" pitchFamily="34" charset="-122"/>
              </a:rPr>
              <a:t>函数返回的结果表指针。</a:t>
            </a:r>
          </a:p>
        </p:txBody>
      </p:sp>
      <p:sp>
        <p:nvSpPr>
          <p:cNvPr id="9" name="矩形 8">
            <a:extLst>
              <a:ext uri="{FF2B5EF4-FFF2-40B4-BE49-F238E27FC236}">
                <a16:creationId xmlns:a16="http://schemas.microsoft.com/office/drawing/2014/main" id="{D0AF6340-BF41-454A-B4B1-BF82E3507D49}"/>
              </a:ext>
            </a:extLst>
          </p:cNvPr>
          <p:cNvSpPr/>
          <p:nvPr/>
        </p:nvSpPr>
        <p:spPr>
          <a:xfrm>
            <a:off x="827584" y="3553271"/>
            <a:ext cx="6264696" cy="30777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sqlite3_free_table(char **result);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93191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8"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11.2.1</a:t>
            </a:r>
            <a:r>
              <a:rPr lang="zh-CN" altLang="zh-CN" dirty="0">
                <a:latin typeface="微软雅黑" panose="020B0503020204020204" pitchFamily="34" charset="-122"/>
                <a:ea typeface="微软雅黑" panose="020B0503020204020204" pitchFamily="34" charset="-122"/>
              </a:rPr>
              <a:t>节简单地介绍了有关于</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的编程接口，本节将通过上述接口完成编程示例，实现数据库的基本功能：增、删、改、查。具体</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11-3</a:t>
            </a:r>
            <a:r>
              <a:rPr lang="zh-CN" altLang="zh-CN"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91EFF080-8116-4A4E-9BE8-8E35ADEAD530}"/>
              </a:ext>
            </a:extLst>
          </p:cNvPr>
          <p:cNvSpPr/>
          <p:nvPr/>
        </p:nvSpPr>
        <p:spPr>
          <a:xfrm>
            <a:off x="0" y="2749131"/>
            <a:ext cx="915035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上述代码中，</a:t>
            </a:r>
            <a:r>
              <a:rPr lang="en-US" altLang="zh-CN" dirty="0" err="1">
                <a:latin typeface="微软雅黑" panose="020B0503020204020204" pitchFamily="34" charset="-122"/>
                <a:ea typeface="微软雅黑" panose="020B0503020204020204" pitchFamily="34" charset="-122"/>
              </a:rPr>
              <a:t>do_insert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子函数</a:t>
            </a:r>
            <a:r>
              <a:rPr lang="zh-CN" altLang="zh-CN" dirty="0">
                <a:latin typeface="微软雅黑" panose="020B0503020204020204" pitchFamily="34" charset="-122"/>
                <a:ea typeface="微软雅黑" panose="020B0503020204020204" pitchFamily="34" charset="-122"/>
              </a:rPr>
              <a:t>实现插入记录的功能；实现查询功能的方式有两种</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分别为</a:t>
            </a:r>
            <a:r>
              <a:rPr lang="en-US" altLang="zh-CN" dirty="0" err="1">
                <a:latin typeface="微软雅黑" panose="020B0503020204020204" pitchFamily="34" charset="-122"/>
                <a:ea typeface="微软雅黑" panose="020B0503020204020204" pitchFamily="34" charset="-122"/>
              </a:rPr>
              <a:t>do_query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do_query1()</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，两种方式内部实现的函数不同，一种通过</a:t>
            </a:r>
            <a:r>
              <a:rPr lang="en-US" altLang="zh-CN" dirty="0">
                <a:latin typeface="微软雅黑" panose="020B0503020204020204" pitchFamily="34" charset="-122"/>
                <a:ea typeface="微软雅黑" panose="020B0503020204020204" pitchFamily="34" charset="-122"/>
              </a:rPr>
              <a:t>sqlite3_exec()</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实现，另一种通过</a:t>
            </a:r>
            <a:r>
              <a:rPr lang="en-US" altLang="zh-CN" dirty="0">
                <a:latin typeface="微软雅黑" panose="020B0503020204020204" pitchFamily="34" charset="-122"/>
                <a:ea typeface="微软雅黑" panose="020B0503020204020204" pitchFamily="34" charset="-122"/>
              </a:rPr>
              <a:t>sqlite3_get_table()</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实现；</a:t>
            </a:r>
            <a:r>
              <a:rPr lang="en-US" altLang="zh-CN" dirty="0" err="1">
                <a:latin typeface="微软雅黑" panose="020B0503020204020204" pitchFamily="34" charset="-122"/>
                <a:ea typeface="微软雅黑" panose="020B0503020204020204" pitchFamily="34" charset="-122"/>
              </a:rPr>
              <a:t>do_delete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子函数</a:t>
            </a:r>
            <a:r>
              <a:rPr lang="zh-CN" altLang="zh-CN" dirty="0">
                <a:latin typeface="微软雅黑" panose="020B0503020204020204" pitchFamily="34" charset="-122"/>
                <a:ea typeface="微软雅黑" panose="020B0503020204020204" pitchFamily="34" charset="-122"/>
              </a:rPr>
              <a:t>实现根据</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判断删除记录；</a:t>
            </a:r>
            <a:r>
              <a:rPr lang="en-US" altLang="zh-CN" dirty="0" err="1">
                <a:latin typeface="微软雅黑" panose="020B0503020204020204" pitchFamily="34" charset="-122"/>
                <a:ea typeface="微软雅黑" panose="020B0503020204020204" pitchFamily="34" charset="-122"/>
              </a:rPr>
              <a:t>do_update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子函数</a:t>
            </a:r>
            <a:r>
              <a:rPr lang="zh-CN" altLang="zh-CN" dirty="0">
                <a:latin typeface="微软雅黑" panose="020B0503020204020204" pitchFamily="34" charset="-122"/>
                <a:ea typeface="微软雅黑" panose="020B0503020204020204" pitchFamily="34" charset="-122"/>
              </a:rPr>
              <a:t>实现了部分更新功能，即通过</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判断实现名字</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修改，其他</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修改将不再列出，只需按照名字修改的代码复制即可。</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5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注意数据库编程接口出自第三方库，因此编译时需要手动链接库文件</a:t>
            </a:r>
            <a:r>
              <a:rPr lang="en-US" altLang="zh-CN" dirty="0">
                <a:latin typeface="微软雅黑" panose="020B0503020204020204" pitchFamily="34" charset="-122"/>
                <a:ea typeface="微软雅黑" panose="020B0503020204020204" pitchFamily="34" charset="-122"/>
              </a:rPr>
              <a:t>-lsqlite3</a:t>
            </a:r>
            <a:r>
              <a:rPr lang="zh-CN" altLang="zh-CN" dirty="0">
                <a:latin typeface="微软雅黑" panose="020B0503020204020204" pitchFamily="34" charset="-122"/>
                <a:ea typeface="微软雅黑" panose="020B0503020204020204" pitchFamily="34" charset="-122"/>
              </a:rPr>
              <a:t>，否则则编译会失败。</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运行结果如下所示，运行出现选择窗口，选择</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添加记录，并按提示输入信息，则出现</a:t>
            </a:r>
            <a:r>
              <a:rPr lang="en-US" altLang="zh-CN" dirty="0">
                <a:latin typeface="微软雅黑" panose="020B0503020204020204" pitchFamily="34" charset="-122"/>
                <a:ea typeface="微软雅黑" panose="020B0503020204020204" pitchFamily="34" charset="-122"/>
              </a:rPr>
              <a:t>Insert done.</a:t>
            </a:r>
            <a:r>
              <a:rPr lang="zh-CN" altLang="zh-CN" dirty="0">
                <a:latin typeface="微软雅黑" panose="020B0503020204020204" pitchFamily="34" charset="-122"/>
                <a:ea typeface="微软雅黑" panose="020B0503020204020204" pitchFamily="34" charset="-122"/>
              </a:rPr>
              <a:t>表示添加记录成功。</a:t>
            </a:r>
          </a:p>
        </p:txBody>
      </p:sp>
      <p:sp>
        <p:nvSpPr>
          <p:cNvPr id="2" name="矩形 1">
            <a:extLst>
              <a:ext uri="{FF2B5EF4-FFF2-40B4-BE49-F238E27FC236}">
                <a16:creationId xmlns:a16="http://schemas.microsoft.com/office/drawing/2014/main" id="{96616664-2430-C342-9B58-EAAAE72582CA}"/>
              </a:ext>
            </a:extLst>
          </p:cNvPr>
          <p:cNvSpPr/>
          <p:nvPr/>
        </p:nvSpPr>
        <p:spPr>
          <a:xfrm>
            <a:off x="824670" y="3573016"/>
            <a:ext cx="6627649" cy="2800767"/>
          </a:xfrm>
          <a:prstGeom prst="rect">
            <a:avLst/>
          </a:prstGeom>
          <a:ln w="6350">
            <a:solidFill>
              <a:schemeClr val="tx1"/>
            </a:solidFill>
          </a:ln>
        </p:spPr>
        <p:txBody>
          <a:bodyPr wrap="square">
            <a:spAutoFit/>
          </a:bodyPr>
          <a:lstStyle/>
          <a:p>
            <a:pPr indent="266065" algn="just">
              <a:spcAft>
                <a:spcPts val="0"/>
              </a:spcAft>
            </a:pPr>
            <a:r>
              <a:rPr lang="en-US" altLang="zh-CN" sz="1100" kern="100" dirty="0" err="1">
                <a:solidFill>
                  <a:srgbClr val="000000"/>
                </a:solidFill>
                <a:latin typeface="Courier New" panose="02070309020205020404" pitchFamily="49" charset="0"/>
                <a:cs typeface="Times New Roman" panose="02020603050405020304" pitchFamily="18" charset="0"/>
              </a:rPr>
              <a:t>linux@Master</a:t>
            </a:r>
            <a:r>
              <a:rPr lang="en-US" altLang="zh-CN" sz="1100" kern="100" dirty="0">
                <a:solidFill>
                  <a:srgbClr val="000000"/>
                </a:solidFill>
                <a:latin typeface="Courier New" panose="02070309020205020404" pitchFamily="49" charset="0"/>
                <a:cs typeface="Times New Roman" panose="02020603050405020304" pitchFamily="18" charset="0"/>
              </a:rPr>
              <a:t>:~/1000phone/</a:t>
            </a:r>
            <a:r>
              <a:rPr lang="en-US" altLang="zh-CN" sz="1100" kern="100" dirty="0" err="1">
                <a:solidFill>
                  <a:srgbClr val="000000"/>
                </a:solidFill>
                <a:latin typeface="Courier New" panose="02070309020205020404" pitchFamily="49" charset="0"/>
                <a:cs typeface="Times New Roman" panose="02020603050405020304" pitchFamily="18" charset="0"/>
              </a:rPr>
              <a:t>sqlite</a:t>
            </a:r>
            <a:r>
              <a:rPr lang="en-US" altLang="zh-CN" sz="1100" kern="100" dirty="0">
                <a:solidFill>
                  <a:srgbClr val="000000"/>
                </a:solidFill>
                <a:latin typeface="Courier New" panose="02070309020205020404" pitchFamily="49" charset="0"/>
                <a:cs typeface="Times New Roman" panose="02020603050405020304" pitchFamily="18" charset="0"/>
              </a:rPr>
              <a:t>$ ./student </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Open DATABASE success.</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Create or open table success.</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Please select:1</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Input id:1001</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Input </a:t>
            </a:r>
            <a:r>
              <a:rPr lang="en-US" altLang="zh-CN" sz="1100" kern="100" dirty="0" err="1">
                <a:solidFill>
                  <a:srgbClr val="000000"/>
                </a:solidFill>
                <a:latin typeface="Courier New" panose="02070309020205020404" pitchFamily="49" charset="0"/>
                <a:cs typeface="Times New Roman" panose="02020603050405020304" pitchFamily="18" charset="0"/>
              </a:rPr>
              <a:t>name:ZhangSan</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Input </a:t>
            </a:r>
            <a:r>
              <a:rPr lang="en-US" altLang="zh-CN" sz="1100" kern="100" dirty="0" err="1">
                <a:solidFill>
                  <a:srgbClr val="000000"/>
                </a:solidFill>
                <a:latin typeface="Courier New" panose="02070309020205020404" pitchFamily="49" charset="0"/>
                <a:cs typeface="Times New Roman" panose="02020603050405020304" pitchFamily="18" charset="0"/>
              </a:rPr>
              <a:t>sex:m</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Input score:90</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Insert done.</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100" kern="100" dirty="0">
                <a:solidFill>
                  <a:srgbClr val="000000"/>
                </a:solidFill>
                <a:latin typeface="Courier New" panose="02070309020205020404" pitchFamily="49" charset="0"/>
                <a:cs typeface="Times New Roman" panose="02020603050405020304" pitchFamily="18" charset="0"/>
              </a:rPr>
              <a:t>Please select:</a:t>
            </a:r>
            <a:endParaRPr lang="zh-CN" altLang="zh-CN" sz="11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80027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用同样的方式添加</a:t>
            </a:r>
            <a:r>
              <a:rPr lang="en-US" altLang="zh-CN" dirty="0" err="1">
                <a:latin typeface="微软雅黑" panose="020B0503020204020204" pitchFamily="34" charset="-122"/>
                <a:ea typeface="微软雅黑" panose="020B0503020204020204" pitchFamily="34" charset="-122"/>
              </a:rPr>
              <a:t>LiSi</a:t>
            </a:r>
            <a:r>
              <a:rPr lang="zh-CN" altLang="zh-CN" dirty="0">
                <a:latin typeface="微软雅黑" panose="020B0503020204020204" pitchFamily="34" charset="-122"/>
                <a:ea typeface="微软雅黑" panose="020B0503020204020204" pitchFamily="34" charset="-122"/>
              </a:rPr>
              <a:t>的信息到数据库表中，如下所示。</a:t>
            </a:r>
          </a:p>
        </p:txBody>
      </p:sp>
      <p:sp>
        <p:nvSpPr>
          <p:cNvPr id="5" name="矩形 4">
            <a:extLst>
              <a:ext uri="{FF2B5EF4-FFF2-40B4-BE49-F238E27FC236}">
                <a16:creationId xmlns:a16="http://schemas.microsoft.com/office/drawing/2014/main" id="{D9AC01C0-FBC4-7E4B-ABCD-8A6AEA0ADE0E}"/>
              </a:ext>
            </a:extLst>
          </p:cNvPr>
          <p:cNvSpPr/>
          <p:nvPr/>
        </p:nvSpPr>
        <p:spPr>
          <a:xfrm>
            <a:off x="827584" y="2333632"/>
            <a:ext cx="5832648" cy="289310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select:1</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id:1002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a:t>
            </a:r>
            <a:r>
              <a:rPr lang="en-US" altLang="zh-CN" sz="1400" kern="100" dirty="0" err="1">
                <a:solidFill>
                  <a:srgbClr val="000000"/>
                </a:solidFill>
                <a:latin typeface="Courier New" panose="02070309020205020404" pitchFamily="49" charset="0"/>
                <a:cs typeface="Times New Roman" panose="02020603050405020304" pitchFamily="18" charset="0"/>
              </a:rPr>
              <a:t>name:LiSi</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a:t>
            </a:r>
            <a:r>
              <a:rPr lang="en-US" altLang="zh-CN" sz="1400" kern="100" dirty="0" err="1">
                <a:solidFill>
                  <a:srgbClr val="000000"/>
                </a:solidFill>
                <a:latin typeface="Courier New" panose="02070309020205020404" pitchFamily="49" charset="0"/>
                <a:cs typeface="Times New Roman" panose="02020603050405020304" pitchFamily="18" charset="0"/>
              </a:rPr>
              <a:t>sex:m</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score:95</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Insert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8381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此时选择</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查询记录，则可显示表中的记录，包括选项名与对应的值。</a:t>
            </a:r>
          </a:p>
        </p:txBody>
      </p:sp>
      <p:sp>
        <p:nvSpPr>
          <p:cNvPr id="2" name="矩形 1">
            <a:extLst>
              <a:ext uri="{FF2B5EF4-FFF2-40B4-BE49-F238E27FC236}">
                <a16:creationId xmlns:a16="http://schemas.microsoft.com/office/drawing/2014/main" id="{550D07FE-2D0E-CD40-AB25-35A3DF0B159D}"/>
              </a:ext>
            </a:extLst>
          </p:cNvPr>
          <p:cNvSpPr/>
          <p:nvPr/>
        </p:nvSpPr>
        <p:spPr>
          <a:xfrm>
            <a:off x="827584" y="2369516"/>
            <a:ext cx="6408712" cy="2677656"/>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id      name    sex     score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    </a:t>
            </a:r>
            <a:r>
              <a:rPr lang="en-US" altLang="zh-CN" sz="1400" kern="100" dirty="0" err="1">
                <a:solidFill>
                  <a:srgbClr val="000000"/>
                </a:solidFill>
                <a:latin typeface="Courier New" panose="02070309020205020404" pitchFamily="49" charset="0"/>
                <a:cs typeface="Times New Roman" panose="02020603050405020304" pitchFamily="18" charset="0"/>
              </a:rPr>
              <a:t>ZhangSanm</a:t>
            </a:r>
            <a:r>
              <a:rPr lang="en-US" altLang="zh-CN" sz="1400" kern="100" dirty="0">
                <a:solidFill>
                  <a:srgbClr val="000000"/>
                </a:solidFill>
                <a:latin typeface="Courier New" panose="02070309020205020404" pitchFamily="49" charset="0"/>
                <a:cs typeface="Times New Roman" panose="02020603050405020304" pitchFamily="18" charset="0"/>
              </a:rPr>
              <a:t>       90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    </a:t>
            </a:r>
            <a:r>
              <a:rPr lang="en-US" altLang="zh-CN" sz="1400" kern="100" dirty="0" err="1">
                <a:solidFill>
                  <a:srgbClr val="000000"/>
                </a:solidFill>
                <a:latin typeface="Courier New" panose="02070309020205020404" pitchFamily="49" charset="0"/>
                <a:cs typeface="Times New Roman" panose="02020603050405020304" pitchFamily="18" charset="0"/>
              </a:rPr>
              <a:t>LiSi</a:t>
            </a:r>
            <a:r>
              <a:rPr lang="en-US" altLang="zh-CN" sz="1400" kern="100" dirty="0">
                <a:solidFill>
                  <a:srgbClr val="000000"/>
                </a:solidFill>
                <a:latin typeface="Courier New" panose="02070309020205020404" pitchFamily="49" charset="0"/>
                <a:cs typeface="Times New Roman" panose="02020603050405020304" pitchFamily="18" charset="0"/>
              </a:rPr>
              <a:t>    m       95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select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217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更新记录，选择修改</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1002</a:t>
            </a:r>
            <a:r>
              <a:rPr lang="zh-CN" altLang="zh-CN" dirty="0">
                <a:latin typeface="微软雅黑" panose="020B0503020204020204" pitchFamily="34" charset="-122"/>
                <a:ea typeface="微软雅黑" panose="020B0503020204020204" pitchFamily="34" charset="-122"/>
              </a:rPr>
              <a:t>的名字为</a:t>
            </a:r>
            <a:r>
              <a:rPr lang="en-US" altLang="zh-CN" dirty="0" err="1">
                <a:latin typeface="微软雅黑" panose="020B0503020204020204" pitchFamily="34" charset="-122"/>
                <a:ea typeface="微软雅黑" panose="020B0503020204020204" pitchFamily="34" charset="-122"/>
              </a:rPr>
              <a:t>WangWu</a:t>
            </a:r>
            <a:r>
              <a:rPr lang="zh-CN" altLang="zh-CN" dirty="0">
                <a:latin typeface="微软雅黑" panose="020B0503020204020204" pitchFamily="34" charset="-122"/>
                <a:ea typeface="微软雅黑" panose="020B0503020204020204" pitchFamily="34" charset="-122"/>
              </a:rPr>
              <a:t>，查询修改成功，如下所示。</a:t>
            </a:r>
          </a:p>
        </p:txBody>
      </p:sp>
      <p:sp>
        <p:nvSpPr>
          <p:cNvPr id="5" name="矩形 4">
            <a:extLst>
              <a:ext uri="{FF2B5EF4-FFF2-40B4-BE49-F238E27FC236}">
                <a16:creationId xmlns:a16="http://schemas.microsoft.com/office/drawing/2014/main" id="{54921F83-2CBC-3A4D-AD60-81D31122AD57}"/>
              </a:ext>
            </a:extLst>
          </p:cNvPr>
          <p:cNvSpPr/>
          <p:nvPr/>
        </p:nvSpPr>
        <p:spPr>
          <a:xfrm>
            <a:off x="1259632" y="2334915"/>
            <a:ext cx="6192688" cy="3970318"/>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select:4</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id:1002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new </a:t>
            </a:r>
            <a:r>
              <a:rPr lang="en-US" altLang="zh-CN" sz="1400" kern="100" dirty="0" err="1">
                <a:solidFill>
                  <a:srgbClr val="000000"/>
                </a:solidFill>
                <a:latin typeface="Courier New" panose="02070309020205020404" pitchFamily="49" charset="0"/>
                <a:cs typeface="Times New Roman" panose="02020603050405020304" pitchFamily="18" charset="0"/>
              </a:rPr>
              <a:t>name:WangWu</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update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    </a:t>
            </a:r>
            <a:r>
              <a:rPr lang="en-US" altLang="zh-CN" sz="1400" kern="100" dirty="0" err="1">
                <a:solidFill>
                  <a:srgbClr val="000000"/>
                </a:solidFill>
                <a:latin typeface="Courier New" panose="02070309020205020404" pitchFamily="49" charset="0"/>
                <a:cs typeface="Times New Roman" panose="02020603050405020304" pitchFamily="18" charset="0"/>
              </a:rPr>
              <a:t>ZhangSanm</a:t>
            </a:r>
            <a:r>
              <a:rPr lang="en-US" altLang="zh-CN" sz="1400" kern="100" dirty="0">
                <a:solidFill>
                  <a:srgbClr val="000000"/>
                </a:solidFill>
                <a:latin typeface="Courier New" panose="02070309020205020404" pitchFamily="49" charset="0"/>
                <a:cs typeface="Times New Roman" panose="02020603050405020304" pitchFamily="18" charset="0"/>
              </a:rPr>
              <a:t>       90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1002    </a:t>
            </a:r>
            <a:r>
              <a:rPr lang="en-US" altLang="zh-CN" sz="1400" kern="100" dirty="0" err="1">
                <a:solidFill>
                  <a:srgbClr val="000000"/>
                </a:solidFill>
                <a:latin typeface="Courier New" panose="02070309020205020404" pitchFamily="49" charset="0"/>
                <a:cs typeface="Times New Roman" panose="02020603050405020304" pitchFamily="18" charset="0"/>
              </a:rPr>
              <a:t>WangWu</a:t>
            </a:r>
            <a:r>
              <a:rPr lang="en-US" altLang="zh-CN" sz="1400" kern="100" dirty="0">
                <a:solidFill>
                  <a:srgbClr val="000000"/>
                </a:solidFill>
                <a:latin typeface="Courier New" panose="02070309020205020404" pitchFamily="49" charset="0"/>
                <a:cs typeface="Times New Roman" panose="02020603050405020304" pitchFamily="18" charset="0"/>
              </a:rPr>
              <a:t>  m       95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select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7181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删除记录，并查询删除成功，如下所示。</a:t>
            </a:r>
          </a:p>
        </p:txBody>
      </p:sp>
      <p:sp>
        <p:nvSpPr>
          <p:cNvPr id="2" name="矩形 1">
            <a:extLst>
              <a:ext uri="{FF2B5EF4-FFF2-40B4-BE49-F238E27FC236}">
                <a16:creationId xmlns:a16="http://schemas.microsoft.com/office/drawing/2014/main" id="{7AEC00B3-4DED-7E49-96E1-514E0C0A274A}"/>
              </a:ext>
            </a:extLst>
          </p:cNvPr>
          <p:cNvSpPr/>
          <p:nvPr/>
        </p:nvSpPr>
        <p:spPr>
          <a:xfrm>
            <a:off x="800588" y="2333632"/>
            <a:ext cx="6867756" cy="353943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select:3</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Input id:1002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Delete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1001    </a:t>
            </a:r>
            <a:r>
              <a:rPr lang="en-US" altLang="zh-CN" sz="1400" kern="100" dirty="0" err="1">
                <a:solidFill>
                  <a:srgbClr val="000000"/>
                </a:solidFill>
                <a:latin typeface="Courier New" panose="02070309020205020404" pitchFamily="49" charset="0"/>
                <a:cs typeface="Times New Roman" panose="02020603050405020304" pitchFamily="18" charset="0"/>
              </a:rPr>
              <a:t>ZhangSanm</a:t>
            </a:r>
            <a:r>
              <a:rPr lang="en-US" altLang="zh-CN" sz="1400" kern="100" dirty="0">
                <a:solidFill>
                  <a:srgbClr val="000000"/>
                </a:solidFill>
                <a:latin typeface="Courier New" panose="02070309020205020404" pitchFamily="49" charset="0"/>
                <a:cs typeface="Times New Roman" panose="02020603050405020304" pitchFamily="18" charset="0"/>
              </a:rPr>
              <a:t>       90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select done.</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69195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11.2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11.2.2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API</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使用</a:t>
            </a: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则退出，如下所示。</a:t>
            </a:r>
          </a:p>
        </p:txBody>
      </p:sp>
      <p:sp>
        <p:nvSpPr>
          <p:cNvPr id="5" name="矩形 4">
            <a:extLst>
              <a:ext uri="{FF2B5EF4-FFF2-40B4-BE49-F238E27FC236}">
                <a16:creationId xmlns:a16="http://schemas.microsoft.com/office/drawing/2014/main" id="{D3C7936E-9737-AA44-8C36-D56EEF8D26CD}"/>
              </a:ext>
            </a:extLst>
          </p:cNvPr>
          <p:cNvSpPr/>
          <p:nvPr/>
        </p:nvSpPr>
        <p:spPr>
          <a:xfrm>
            <a:off x="850356" y="2333632"/>
            <a:ext cx="5665859" cy="1384995"/>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1:insert  2:query  3:delete  4:update  5:quit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Please select:5</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main exit.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03342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本章的核心内容有两部分，一部分是</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的命令，另一部分则是</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的编程接口。通过命令或编程接口，可以实现数据库对数据增、删、改、查的基本功能。这两部分内容都属于简单难度，因此需要读者完全掌握并</a:t>
            </a:r>
            <a:r>
              <a:rPr lang="zh-CN" altLang="en-US" dirty="0">
                <a:latin typeface="微软雅黑" panose="020B0503020204020204" pitchFamily="34" charset="-122"/>
                <a:ea typeface="微软雅黑" panose="020B0503020204020204" pitchFamily="34" charset="-122"/>
              </a:rPr>
              <a:t>熟练使用</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读者</a:t>
            </a:r>
            <a:r>
              <a:rPr lang="zh-CN" altLang="en-US" dirty="0">
                <a:latin typeface="微软雅黑" panose="020B0503020204020204" pitchFamily="34" charset="-122"/>
                <a:ea typeface="微软雅黑" panose="020B0503020204020204" pitchFamily="34" charset="-122"/>
              </a:rPr>
              <a:t>通过学习本章的内容</a:t>
            </a:r>
            <a:r>
              <a:rPr lang="zh-CN" altLang="zh-CN" dirty="0">
                <a:latin typeface="微软雅黑" panose="020B0503020204020204" pitchFamily="34" charset="-122"/>
                <a:ea typeface="微软雅黑" panose="020B0503020204020204" pitchFamily="34" charset="-122"/>
              </a:rPr>
              <a:t>能初步</a:t>
            </a:r>
            <a:r>
              <a:rPr lang="zh-CN" altLang="en-US" dirty="0">
                <a:latin typeface="微软雅黑" panose="020B0503020204020204" pitchFamily="34" charset="-122"/>
                <a:ea typeface="微软雅黑" panose="020B0503020204020204" pitchFamily="34" charset="-122"/>
              </a:rPr>
              <a:t>建立对数据库的</a:t>
            </a:r>
            <a:r>
              <a:rPr lang="zh-CN" altLang="zh-CN" dirty="0">
                <a:latin typeface="微软雅黑" panose="020B0503020204020204" pitchFamily="34" charset="-122"/>
                <a:ea typeface="微软雅黑" panose="020B0503020204020204" pitchFamily="34" charset="-122"/>
              </a:rPr>
              <a:t>认识。</a:t>
            </a: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本章介绍一种小型的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基于嵌入式的数据库</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的基本使用。实际开发中</a:t>
            </a:r>
            <a:r>
              <a:rPr lang="zh-CN" altLang="en-US" dirty="0">
                <a:latin typeface="微软雅黑" panose="020B0503020204020204" pitchFamily="34" charset="-122"/>
                <a:ea typeface="微软雅黑" panose="020B0503020204020204" pitchFamily="34" charset="-122"/>
              </a:rPr>
              <a:t>遇到</a:t>
            </a:r>
            <a:r>
              <a:rPr lang="zh-CN" altLang="zh-CN" dirty="0">
                <a:latin typeface="微软雅黑" panose="020B0503020204020204" pitchFamily="34" charset="-122"/>
                <a:ea typeface="微软雅黑" panose="020B0503020204020204" pitchFamily="34" charset="-122"/>
              </a:rPr>
              <a:t>的数据库有很多，作为一种信息存储管理的工具，</a:t>
            </a:r>
            <a:r>
              <a:rPr lang="zh-CN" altLang="en-US" dirty="0">
                <a:latin typeface="微软雅黑" panose="020B0503020204020204" pitchFamily="34" charset="-122"/>
                <a:ea typeface="微软雅黑" panose="020B0503020204020204" pitchFamily="34" charset="-122"/>
              </a:rPr>
              <a:t>数据库</a:t>
            </a:r>
            <a:r>
              <a:rPr lang="zh-CN" altLang="zh-CN" dirty="0">
                <a:latin typeface="微软雅黑" panose="020B0503020204020204" pitchFamily="34" charset="-122"/>
                <a:ea typeface="微软雅黑" panose="020B0503020204020204" pitchFamily="34" charset="-122"/>
              </a:rPr>
              <a:t>可以基于不同的平台运行。数据库虽然类型不同，但都有着相同功能</a:t>
            </a:r>
            <a:r>
              <a:rPr lang="zh-CN" altLang="en-US" dirty="0">
                <a:latin typeface="微软雅黑" panose="020B0503020204020204" pitchFamily="34" charset="-122"/>
                <a:ea typeface="微软雅黑" panose="020B0503020204020204" pitchFamily="34" charset="-122"/>
              </a:rPr>
              <a:t>和</a:t>
            </a:r>
            <a:r>
              <a:rPr lang="zh-CN" altLang="zh-CN" dirty="0">
                <a:latin typeface="微软雅黑" panose="020B0503020204020204" pitchFamily="34" charset="-122"/>
                <a:ea typeface="微软雅黑" panose="020B0503020204020204" pitchFamily="34" charset="-122"/>
              </a:rPr>
              <a:t>设计思想。本章将从两个方面来</a:t>
            </a:r>
            <a:r>
              <a:rPr lang="zh-CN" altLang="en-US" dirty="0">
                <a:latin typeface="微软雅黑" panose="020B0503020204020204" pitchFamily="34" charset="-122"/>
                <a:ea typeface="微软雅黑" panose="020B0503020204020204" pitchFamily="34" charset="-122"/>
              </a:rPr>
              <a:t>介绍</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数据库</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首先</a:t>
            </a:r>
            <a:r>
              <a:rPr lang="zh-CN" altLang="en-US" dirty="0">
                <a:latin typeface="微软雅黑" panose="020B0503020204020204" pitchFamily="34" charset="-122"/>
                <a:ea typeface="微软雅黑" panose="020B0503020204020204" pitchFamily="34" charset="-122"/>
              </a:rPr>
              <a:t>讲解</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的操作命令，</a:t>
            </a:r>
            <a:r>
              <a:rPr lang="zh-CN" altLang="en-US" dirty="0">
                <a:latin typeface="微软雅黑" panose="020B0503020204020204" pitchFamily="34" charset="-122"/>
                <a:ea typeface="微软雅黑" panose="020B0503020204020204" pitchFamily="34" charset="-122"/>
              </a:rPr>
              <a:t>使读者</a:t>
            </a:r>
            <a:r>
              <a:rPr lang="zh-CN" altLang="zh-CN" dirty="0">
                <a:latin typeface="微软雅黑" panose="020B0503020204020204" pitchFamily="34" charset="-122"/>
                <a:ea typeface="微软雅黑" panose="020B0503020204020204" pitchFamily="34" charset="-122"/>
              </a:rPr>
              <a:t>可以熟练使用数据库</a:t>
            </a:r>
            <a:r>
              <a:rPr lang="zh-CN" altLang="en-US" dirty="0">
                <a:latin typeface="微软雅黑" panose="020B0503020204020204" pitchFamily="34" charset="-122"/>
                <a:ea typeface="微软雅黑" panose="020B0503020204020204" pitchFamily="34" charset="-122"/>
              </a:rPr>
              <a:t>实现</a:t>
            </a:r>
            <a:r>
              <a:rPr lang="zh-CN" altLang="zh-CN" dirty="0">
                <a:latin typeface="微软雅黑" panose="020B0503020204020204" pitchFamily="34" charset="-122"/>
                <a:ea typeface="微软雅黑" panose="020B0503020204020204" pitchFamily="34" charset="-122"/>
              </a:rPr>
              <a:t>基本功能。然后介绍</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a:t>
            </a:r>
            <a:r>
              <a:rPr lang="en-US" altLang="zh-CN" dirty="0">
                <a:latin typeface="微软雅黑" panose="020B0503020204020204" pitchFamily="34" charset="-122"/>
                <a:ea typeface="微软雅黑" panose="020B0503020204020204" pitchFamily="34" charset="-122"/>
              </a:rPr>
              <a:t>API</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讲解</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数据的操作。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304335" y="296081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11.1  SQLite</a:t>
            </a:r>
            <a:r>
              <a:rPr lang="zh-CN" altLang="en-US" sz="2800" b="1" dirty="0"/>
              <a:t>的基本使用</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87624" y="3069606"/>
            <a:ext cx="104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11.1.1</a:t>
            </a:r>
            <a:endParaRPr lang="zh-CN" altLang="en-US" dirty="0"/>
          </a:p>
        </p:txBody>
      </p:sp>
      <p:sp>
        <p:nvSpPr>
          <p:cNvPr id="16" name="TextBox 168">
            <a:hlinkClick r:id="rId3" action="ppaction://hlinksldjump"/>
          </p:cNvPr>
          <p:cNvSpPr txBox="1">
            <a:spLocks noChangeArrowheads="1"/>
          </p:cNvSpPr>
          <p:nvPr/>
        </p:nvSpPr>
        <p:spPr bwMode="auto">
          <a:xfrm>
            <a:off x="3449957" y="3059783"/>
            <a:ext cx="3834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数据库概述</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928176"/>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76548" y="4074039"/>
            <a:ext cx="976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11.1.2</a:t>
            </a:r>
            <a:endParaRPr lang="zh-CN" altLang="en-US" dirty="0"/>
          </a:p>
        </p:txBody>
      </p:sp>
      <p:sp>
        <p:nvSpPr>
          <p:cNvPr id="31" name="TextBox 168">
            <a:hlinkClick r:id="rId4" action="ppaction://hlinksldjump"/>
          </p:cNvPr>
          <p:cNvSpPr txBox="1">
            <a:spLocks noChangeArrowheads="1"/>
          </p:cNvSpPr>
          <p:nvPr/>
        </p:nvSpPr>
        <p:spPr bwMode="auto">
          <a:xfrm>
            <a:off x="3544559" y="4031400"/>
            <a:ext cx="3115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数据库安装</a:t>
            </a:r>
          </a:p>
        </p:txBody>
      </p:sp>
      <p:grpSp>
        <p:nvGrpSpPr>
          <p:cNvPr id="32" name="组合 153"/>
          <p:cNvGrpSpPr/>
          <p:nvPr/>
        </p:nvGrpSpPr>
        <p:grpSpPr bwMode="auto">
          <a:xfrm>
            <a:off x="1386913" y="4864280"/>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260829" y="4967686"/>
            <a:ext cx="913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11.1.3</a:t>
            </a:r>
            <a:endParaRPr lang="zh-CN" altLang="en-US" dirty="0"/>
          </a:p>
        </p:txBody>
      </p:sp>
      <p:sp>
        <p:nvSpPr>
          <p:cNvPr id="43" name="TextBox 168">
            <a:hlinkClick r:id="rId4" action="ppaction://hlinksldjump"/>
          </p:cNvPr>
          <p:cNvSpPr txBox="1">
            <a:spLocks noChangeArrowheads="1"/>
          </p:cNvSpPr>
          <p:nvPr/>
        </p:nvSpPr>
        <p:spPr bwMode="auto">
          <a:xfrm>
            <a:off x="3544735" y="4967686"/>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SQLite</a:t>
            </a:r>
            <a:r>
              <a:rPr lang="zh-CN" altLang="en-US" dirty="0">
                <a:latin typeface="微软雅黑" panose="020B0503020204020204" pitchFamily="34" charset="-122"/>
                <a:ea typeface="微软雅黑" panose="020B0503020204020204" pitchFamily="34" charset="-122"/>
              </a:rPr>
              <a:t>命令</a:t>
            </a:r>
          </a:p>
        </p:txBody>
      </p:sp>
    </p:spTree>
    <p:extLst>
      <p:ext uri="{BB962C8B-B14F-4D97-AF65-F5344CB8AC3E}">
        <p14:creationId xmlns:p14="http://schemas.microsoft.com/office/powerpoint/2010/main" val="46163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458311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数据库是按照一定方式存储在一起，能与多个用户共享，与应用程序彼此独立的数据集合。用户可以对数据进行新增、查询、更新、删除等操作。</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数据库主要分为</a:t>
            </a:r>
            <a:r>
              <a:rPr lang="zh-CN" altLang="en-US" dirty="0">
                <a:latin typeface="微软雅黑" panose="020B0503020204020204" pitchFamily="34" charset="-122"/>
                <a:ea typeface="微软雅黑" panose="020B0503020204020204" pitchFamily="34" charset="-122"/>
              </a:rPr>
              <a:t>关系数据库和非关系数据库两类。</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关系数据库</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关系数据库是创建在关系模型基础上的数据库，借助于集合代数等数学概念和方法来处理数据库中的数据。</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典型的代表有</a:t>
            </a:r>
            <a:r>
              <a:rPr lang="en-US" altLang="zh-CN" dirty="0">
                <a:latin typeface="微软雅黑" panose="020B0503020204020204" pitchFamily="34" charset="-122"/>
                <a:ea typeface="微软雅黑" panose="020B0503020204020204" pitchFamily="34" charset="-122"/>
              </a:rPr>
              <a:t>Oracle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Microsoft SQL Server</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MySQL</a:t>
            </a:r>
            <a:r>
              <a:rPr lang="zh-CN" altLang="zh-CN" dirty="0">
                <a:latin typeface="微软雅黑" panose="020B0503020204020204" pitchFamily="34" charset="-122"/>
                <a:ea typeface="微软雅黑" panose="020B0503020204020204" pitchFamily="34" charset="-122"/>
              </a:rPr>
              <a:t>等。</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Oracle</a:t>
            </a:r>
            <a:r>
              <a:rPr lang="zh-CN" altLang="zh-CN" dirty="0">
                <a:latin typeface="微软雅黑" panose="020B0503020204020204" pitchFamily="34" charset="-122"/>
                <a:ea typeface="微软雅黑" panose="020B0503020204020204" pitchFamily="34" charset="-122"/>
              </a:rPr>
              <a:t>公司是最早开发关系数据库的厂商之一，其产品支持最广泛的操作系统平台。目前</a:t>
            </a:r>
            <a:r>
              <a:rPr lang="en-US" altLang="zh-CN" dirty="0">
                <a:latin typeface="微软雅黑" panose="020B0503020204020204" pitchFamily="34" charset="-122"/>
                <a:ea typeface="微软雅黑" panose="020B0503020204020204" pitchFamily="34" charset="-122"/>
              </a:rPr>
              <a:t>Oracle</a:t>
            </a:r>
            <a:r>
              <a:rPr lang="zh-CN" altLang="zh-CN" dirty="0">
                <a:latin typeface="微软雅黑" panose="020B0503020204020204" pitchFamily="34" charset="-122"/>
                <a:ea typeface="微软雅黑" panose="020B0503020204020204" pitchFamily="34" charset="-122"/>
              </a:rPr>
              <a:t>关系数据库产品的市场占有率名列前茅。 </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SQL Server</a:t>
            </a:r>
            <a:r>
              <a:rPr lang="zh-CN" altLang="zh-CN" dirty="0">
                <a:latin typeface="微软雅黑" panose="020B0503020204020204" pitchFamily="34" charset="-122"/>
                <a:ea typeface="微软雅黑" panose="020B0503020204020204" pitchFamily="34" charset="-122"/>
              </a:rPr>
              <a:t>是微软开发的数据库产品，主要支持</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平台。</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362387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MySQL</a:t>
            </a:r>
            <a:r>
              <a:rPr lang="zh-CN" altLang="zh-CN" dirty="0">
                <a:latin typeface="微软雅黑" panose="020B0503020204020204" pitchFamily="34" charset="-122"/>
                <a:ea typeface="微软雅黑" panose="020B0503020204020204" pitchFamily="34" charset="-122"/>
              </a:rPr>
              <a:t>是一个小型关系型数据库管理系统，开发者为瑞典</a:t>
            </a:r>
            <a:r>
              <a:rPr lang="en-US" altLang="zh-CN" dirty="0">
                <a:latin typeface="微软雅黑" panose="020B0503020204020204" pitchFamily="34" charset="-122"/>
                <a:ea typeface="微软雅黑" panose="020B0503020204020204" pitchFamily="34" charset="-122"/>
              </a:rPr>
              <a:t>MySQL AB</a:t>
            </a:r>
            <a:r>
              <a:rPr lang="zh-CN" altLang="zh-CN"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2008</a:t>
            </a:r>
            <a:r>
              <a:rPr lang="zh-CN" altLang="zh-CN" dirty="0">
                <a:latin typeface="微软雅黑" panose="020B0503020204020204" pitchFamily="34" charset="-122"/>
                <a:ea typeface="微软雅黑" panose="020B0503020204020204" pitchFamily="34" charset="-122"/>
              </a:rPr>
              <a:t>年被</a:t>
            </a:r>
            <a:r>
              <a:rPr lang="en-US" altLang="zh-CN" dirty="0">
                <a:latin typeface="微软雅黑" panose="020B0503020204020204" pitchFamily="34" charset="-122"/>
                <a:ea typeface="微软雅黑" panose="020B0503020204020204" pitchFamily="34" charset="-122"/>
              </a:rPr>
              <a:t>Sun</a:t>
            </a:r>
            <a:r>
              <a:rPr lang="zh-CN" altLang="zh-CN" dirty="0">
                <a:latin typeface="微软雅黑" panose="020B0503020204020204" pitchFamily="34" charset="-122"/>
                <a:ea typeface="微软雅黑" panose="020B0503020204020204" pitchFamily="34" charset="-122"/>
              </a:rPr>
              <a:t>公司收购，开放源码。</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zh-CN" b="1" dirty="0">
                <a:latin typeface="微软雅黑" panose="020B0503020204020204" pitchFamily="34" charset="-122"/>
                <a:ea typeface="微软雅黑" panose="020B0503020204020204" pitchFamily="34" charset="-122"/>
              </a:rPr>
              <a:t>非关系数据库</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非关系数据库</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传统关系数据库的一个有效补充，</a:t>
            </a:r>
            <a:r>
              <a:rPr lang="zh-CN" altLang="en-US" dirty="0">
                <a:latin typeface="微软雅黑" panose="020B0503020204020204" pitchFamily="34" charset="-122"/>
                <a:ea typeface="微软雅黑" panose="020B0503020204020204" pitchFamily="34" charset="-122"/>
              </a:rPr>
              <a:t>它是</a:t>
            </a:r>
            <a:r>
              <a:rPr lang="zh-CN" altLang="zh-CN" dirty="0">
                <a:latin typeface="微软雅黑" panose="020B0503020204020204" pitchFamily="34" charset="-122"/>
                <a:ea typeface="微软雅黑" panose="020B0503020204020204" pitchFamily="34" charset="-122"/>
              </a:rPr>
              <a:t>针对特定场景，以高性能和使用便利为目的的功能特异化的数据库产品。</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典型的代表有</a:t>
            </a:r>
            <a:r>
              <a:rPr lang="en-US" altLang="zh-CN" dirty="0">
                <a:latin typeface="微软雅黑" panose="020B0503020204020204" pitchFamily="34" charset="-122"/>
                <a:ea typeface="微软雅黑" panose="020B0503020204020204" pitchFamily="34" charset="-122"/>
              </a:rPr>
              <a:t>Berkeley DB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Memcached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Redis</a:t>
            </a:r>
            <a:r>
              <a:rPr lang="zh-CN" altLang="zh-CN" dirty="0">
                <a:latin typeface="微软雅黑" panose="020B0503020204020204" pitchFamily="34" charset="-122"/>
                <a:ea typeface="微软雅黑" panose="020B0503020204020204" pitchFamily="34" charset="-122"/>
              </a:rPr>
              <a:t>等。</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Memcached</a:t>
            </a:r>
            <a:r>
              <a:rPr lang="zh-CN" altLang="zh-CN" dirty="0">
                <a:latin typeface="微软雅黑" panose="020B0503020204020204" pitchFamily="34" charset="-122"/>
                <a:ea typeface="微软雅黑" panose="020B0503020204020204" pitchFamily="34" charset="-122"/>
              </a:rPr>
              <a:t>是一个开源的、高性能的、具有分布式内存对象的缓存系统。它可以减轻数据库负载，加速动态的</a:t>
            </a:r>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应用。</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数据库概述</a:t>
            </a:r>
          </a:p>
        </p:txBody>
      </p:sp>
    </p:spTree>
    <p:extLst>
      <p:ext uri="{BB962C8B-B14F-4D97-AF65-F5344CB8AC3E}">
        <p14:creationId xmlns:p14="http://schemas.microsoft.com/office/powerpoint/2010/main" val="42574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Redis</a:t>
            </a:r>
            <a:r>
              <a:rPr lang="zh-CN" altLang="zh-CN" dirty="0">
                <a:latin typeface="微软雅黑" panose="020B0503020204020204" pitchFamily="34" charset="-122"/>
                <a:ea typeface="微软雅黑" panose="020B0503020204020204" pitchFamily="34" charset="-122"/>
              </a:rPr>
              <a:t>是一个高性能的</a:t>
            </a:r>
            <a:r>
              <a:rPr lang="en-US" altLang="zh-CN" dirty="0">
                <a:latin typeface="微软雅黑" panose="020B0503020204020204" pitchFamily="34" charset="-122"/>
                <a:ea typeface="微软雅黑" panose="020B0503020204020204" pitchFamily="34" charset="-122"/>
              </a:rPr>
              <a:t>key-value</a:t>
            </a:r>
            <a:r>
              <a:rPr lang="zh-CN" altLang="zh-CN" dirty="0">
                <a:latin typeface="微软雅黑" panose="020B0503020204020204" pitchFamily="34" charset="-122"/>
                <a:ea typeface="微软雅黑" panose="020B0503020204020204" pitchFamily="34" charset="-122"/>
              </a:rPr>
              <a:t>数据库，很大程度上补偿了</a:t>
            </a:r>
            <a:r>
              <a:rPr lang="en-US" altLang="zh-CN" dirty="0">
                <a:latin typeface="微软雅黑" panose="020B0503020204020204" pitchFamily="34" charset="-122"/>
                <a:ea typeface="微软雅黑" panose="020B0503020204020204" pitchFamily="34" charset="-122"/>
              </a:rPr>
              <a:t>Memcached</a:t>
            </a:r>
            <a:r>
              <a:rPr lang="zh-CN" altLang="zh-CN" dirty="0">
                <a:latin typeface="微软雅黑" panose="020B0503020204020204" pitchFamily="34" charset="-122"/>
                <a:ea typeface="微软雅黑" panose="020B0503020204020204" pitchFamily="34" charset="-122"/>
              </a:rPr>
              <a:t>这类</a:t>
            </a:r>
            <a:r>
              <a:rPr lang="en-US" altLang="zh-CN" dirty="0">
                <a:latin typeface="微软雅黑" panose="020B0503020204020204" pitchFamily="34" charset="-122"/>
                <a:ea typeface="微软雅黑" panose="020B0503020204020204" pitchFamily="34" charset="-122"/>
              </a:rPr>
              <a:t>key-value</a:t>
            </a:r>
            <a:r>
              <a:rPr lang="zh-CN" altLang="zh-CN" dirty="0">
                <a:latin typeface="微软雅黑" panose="020B0503020204020204" pitchFamily="34" charset="-122"/>
                <a:ea typeface="微软雅黑" panose="020B0503020204020204" pitchFamily="34" charset="-122"/>
              </a:rPr>
              <a:t>存储的不足。与</a:t>
            </a:r>
            <a:r>
              <a:rPr lang="en-US" altLang="zh-CN" dirty="0">
                <a:latin typeface="微软雅黑" panose="020B0503020204020204" pitchFamily="34" charset="-122"/>
                <a:ea typeface="微软雅黑" panose="020B0503020204020204" pitchFamily="34" charset="-122"/>
              </a:rPr>
              <a:t>Memcached</a:t>
            </a:r>
            <a:r>
              <a:rPr lang="zh-CN" altLang="zh-CN" dirty="0">
                <a:latin typeface="微软雅黑" panose="020B0503020204020204" pitchFamily="34" charset="-122"/>
                <a:ea typeface="微软雅黑" panose="020B0503020204020204" pitchFamily="34" charset="-122"/>
              </a:rPr>
              <a:t>一样，为了保证效率，</a:t>
            </a:r>
            <a:r>
              <a:rPr lang="en-US" altLang="zh-CN" dirty="0">
                <a:latin typeface="微软雅黑" panose="020B0503020204020204" pitchFamily="34" charset="-122"/>
                <a:ea typeface="微软雅黑" panose="020B0503020204020204" pitchFamily="34" charset="-122"/>
              </a:rPr>
              <a:t>Redis</a:t>
            </a:r>
            <a:r>
              <a:rPr lang="zh-CN" altLang="zh-CN" dirty="0">
                <a:latin typeface="微软雅黑" panose="020B0503020204020204" pitchFamily="34" charset="-122"/>
                <a:ea typeface="微软雅黑" panose="020B0503020204020204" pitchFamily="34" charset="-122"/>
              </a:rPr>
              <a:t>的数据都是缓存在内存中，区别是</a:t>
            </a:r>
            <a:r>
              <a:rPr lang="en-US" altLang="zh-CN" dirty="0">
                <a:latin typeface="微软雅黑" panose="020B0503020204020204" pitchFamily="34" charset="-122"/>
                <a:ea typeface="微软雅黑" panose="020B0503020204020204" pitchFamily="34" charset="-122"/>
              </a:rPr>
              <a:t>Redis</a:t>
            </a:r>
            <a:r>
              <a:rPr lang="zh-CN" altLang="zh-CN" dirty="0">
                <a:latin typeface="微软雅黑" panose="020B0503020204020204" pitchFamily="34" charset="-122"/>
                <a:ea typeface="微软雅黑" panose="020B0503020204020204" pitchFamily="34" charset="-122"/>
              </a:rPr>
              <a:t>会周期性地把更新的数据写入磁盘或者把修改操作写入追加的记录文件。</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a:t>
            </a:r>
            <a:r>
              <a:rPr lang="zh-CN" altLang="en-US" dirty="0">
                <a:latin typeface="微软雅黑" panose="020B0503020204020204" pitchFamily="34" charset="-122"/>
                <a:ea typeface="微软雅黑" panose="020B0503020204020204" pitchFamily="34" charset="-122"/>
              </a:rPr>
              <a:t>章</a:t>
            </a:r>
            <a:r>
              <a:rPr lang="zh-CN" altLang="zh-CN" dirty="0">
                <a:latin typeface="微软雅黑" panose="020B0503020204020204" pitchFamily="34" charset="-122"/>
                <a:ea typeface="微软雅黑" panose="020B0503020204020204" pitchFamily="34" charset="-122"/>
              </a:rPr>
              <a:t>介绍的数据库</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属于轻量级数据库，只有几十</a:t>
            </a:r>
            <a:r>
              <a:rPr lang="en-US" altLang="zh-CN" dirty="0">
                <a:latin typeface="微软雅黑" panose="020B0503020204020204" pitchFamily="34" charset="-122"/>
                <a:ea typeface="微软雅黑" panose="020B0503020204020204" pitchFamily="34" charset="-122"/>
              </a:rPr>
              <a:t>KB</a:t>
            </a:r>
            <a:r>
              <a:rPr lang="zh-CN" altLang="zh-CN" dirty="0">
                <a:latin typeface="微软雅黑" panose="020B0503020204020204" pitchFamily="34" charset="-122"/>
                <a:ea typeface="微软雅黑" panose="020B0503020204020204" pitchFamily="34" charset="-122"/>
              </a:rPr>
              <a:t>，一般应用在嵌入式和移动设备中。</a:t>
            </a:r>
            <a:r>
              <a:rPr lang="en-US" altLang="zh-CN" dirty="0">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的源代码是</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，其源代码完全开放。</a:t>
            </a:r>
            <a:r>
              <a:rPr lang="zh-CN" altLang="en-US" dirty="0">
                <a:latin typeface="微软雅黑" panose="020B0503020204020204" pitchFamily="34" charset="-122"/>
                <a:ea typeface="微软雅黑" panose="020B0503020204020204" pitchFamily="34" charset="-122"/>
              </a:rPr>
              <a:t>它</a:t>
            </a:r>
            <a:r>
              <a:rPr lang="zh-CN" altLang="zh-CN" dirty="0">
                <a:latin typeface="微软雅黑" panose="020B0503020204020204" pitchFamily="34" charset="-122"/>
                <a:ea typeface="微软雅黑" panose="020B0503020204020204" pitchFamily="34" charset="-122"/>
              </a:rPr>
              <a:t>具有以下特性</a:t>
            </a:r>
            <a:r>
              <a:rPr lang="zh-CN" altLang="en-US" dirty="0">
                <a:latin typeface="微软雅黑" panose="020B0503020204020204" pitchFamily="34" charset="-122"/>
                <a:ea typeface="微软雅黑" panose="020B0503020204020204" pitchFamily="34" charset="-122"/>
                <a:sym typeface="Wingdings" pitchFamily="2" charset="2"/>
              </a:rPr>
              <a:t>： （</a:t>
            </a:r>
            <a:r>
              <a:rPr lang="en-US" altLang="zh-CN" dirty="0">
                <a:latin typeface="微软雅黑" panose="020B0503020204020204" pitchFamily="34" charset="-122"/>
                <a:ea typeface="微软雅黑" panose="020B0503020204020204" pitchFamily="34" charset="-122"/>
                <a:sym typeface="Wingdings" pitchFamily="2" charset="2"/>
              </a:rPr>
              <a:t>1</a:t>
            </a:r>
            <a:r>
              <a:rPr lang="zh-CN" altLang="en-US" dirty="0">
                <a:latin typeface="微软雅黑" panose="020B0503020204020204" pitchFamily="34" charset="-122"/>
                <a:ea typeface="微软雅黑" panose="020B0503020204020204" pitchFamily="34" charset="-122"/>
                <a:sym typeface="Wingdings" pitchFamily="2" charset="2"/>
              </a:rPr>
              <a:t>）</a:t>
            </a:r>
            <a:r>
              <a:rPr lang="zh-CN" altLang="zh-CN" dirty="0">
                <a:latin typeface="微软雅黑" panose="020B0503020204020204" pitchFamily="34" charset="-122"/>
                <a:ea typeface="微软雅黑" panose="020B0503020204020204" pitchFamily="34" charset="-122"/>
              </a:rPr>
              <a:t>零配置，无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安装和管理配置；</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储存在单一磁盘文件中的一个完整的数据库；</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数据库文件可以在不同字节顺序的机器间自由共享；</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支持数据库大小至</a:t>
            </a:r>
            <a:r>
              <a:rPr lang="en-US" altLang="zh-CN" dirty="0">
                <a:latin typeface="微软雅黑" panose="020B0503020204020204" pitchFamily="34" charset="-122"/>
                <a:ea typeface="微软雅黑" panose="020B0503020204020204" pitchFamily="34" charset="-122"/>
              </a:rPr>
              <a:t>2TB</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）对数据的操作比</a:t>
            </a:r>
            <a:r>
              <a:rPr lang="zh-CN" altLang="zh-CN" dirty="0">
                <a:latin typeface="微软雅黑" panose="020B0503020204020204" pitchFamily="34" charset="-122"/>
                <a:ea typeface="微软雅黑" panose="020B0503020204020204" pitchFamily="34" charset="-122"/>
              </a:rPr>
              <a:t>目前流行的大多数数据库要快。</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11.1.1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数据库概述</a:t>
            </a:r>
          </a:p>
        </p:txBody>
      </p:sp>
    </p:spTree>
    <p:extLst>
      <p:ext uri="{BB962C8B-B14F-4D97-AF65-F5344CB8AC3E}">
        <p14:creationId xmlns:p14="http://schemas.microsoft.com/office/powerpoint/2010/main" val="63701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11.1 SQLite</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p>
        </p:txBody>
      </p:sp>
      <p:sp>
        <p:nvSpPr>
          <p:cNvPr id="4" name="矩形 3"/>
          <p:cNvSpPr/>
          <p:nvPr/>
        </p:nvSpPr>
        <p:spPr>
          <a:xfrm>
            <a:off x="0" y="1858908"/>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目前，几乎所有版本的</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操作系统都附带</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一般只需在终端上输入命令</a:t>
            </a:r>
            <a:r>
              <a:rPr lang="en-US" altLang="zh-CN" dirty="0">
                <a:latin typeface="微软雅黑" panose="020B0503020204020204" pitchFamily="34" charset="-122"/>
                <a:ea typeface="微软雅黑" panose="020B0503020204020204" pitchFamily="34" charset="-122"/>
              </a:rPr>
              <a:t>sqlite3</a:t>
            </a:r>
            <a:r>
              <a:rPr lang="zh-CN" altLang="zh-CN" dirty="0">
                <a:latin typeface="微软雅黑" panose="020B0503020204020204" pitchFamily="34" charset="-122"/>
                <a:ea typeface="微软雅黑" panose="020B0503020204020204" pitchFamily="34" charset="-122"/>
              </a:rPr>
              <a:t>检测是否安装即可，如下所示，</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版本</a:t>
            </a:r>
            <a:r>
              <a:rPr lang="en-US" altLang="zh-CN" dirty="0">
                <a:latin typeface="微软雅黑" panose="020B0503020204020204" pitchFamily="34" charset="-122"/>
                <a:ea typeface="微软雅黑" panose="020B0503020204020204" pitchFamily="34" charset="-122"/>
              </a:rPr>
              <a:t>3.7.9</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11.1.2 SQLite</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数据库安装</a:t>
            </a:r>
          </a:p>
        </p:txBody>
      </p:sp>
      <p:sp>
        <p:nvSpPr>
          <p:cNvPr id="2" name="矩形 1">
            <a:extLst>
              <a:ext uri="{FF2B5EF4-FFF2-40B4-BE49-F238E27FC236}">
                <a16:creationId xmlns:a16="http://schemas.microsoft.com/office/drawing/2014/main" id="{D2F0A19E-BB30-7744-94DF-733C242E3B4A}"/>
              </a:ext>
            </a:extLst>
          </p:cNvPr>
          <p:cNvSpPr/>
          <p:nvPr/>
        </p:nvSpPr>
        <p:spPr>
          <a:xfrm>
            <a:off x="827584" y="2734789"/>
            <a:ext cx="5688632"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a:t>
            </a: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 sqlite3</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SQLite version 3.7.9 2011-11-01 00:52:41</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".help" for instructions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Enter SQL statements terminated with a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sqlite</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CADD2B8E-97C9-AC42-9E0C-A4876689F3BA}"/>
              </a:ext>
            </a:extLst>
          </p:cNvPr>
          <p:cNvSpPr/>
          <p:nvPr/>
        </p:nvSpPr>
        <p:spPr>
          <a:xfrm>
            <a:off x="-1" y="3929407"/>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如果没有看到类似</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结果，则意味着在当前</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）系统上</a:t>
            </a:r>
            <a:r>
              <a:rPr lang="zh-CN" altLang="en-US" dirty="0">
                <a:latin typeface="微软雅黑" panose="020B0503020204020204" pitchFamily="34" charset="-122"/>
                <a:ea typeface="微软雅黑" panose="020B0503020204020204" pitchFamily="34" charset="-122"/>
              </a:rPr>
              <a:t>没有</a:t>
            </a:r>
            <a:r>
              <a:rPr lang="zh-CN" altLang="zh-CN" dirty="0">
                <a:latin typeface="微软雅黑" panose="020B0503020204020204" pitchFamily="34" charset="-122"/>
                <a:ea typeface="微软雅黑" panose="020B0503020204020204" pitchFamily="34" charset="-122"/>
              </a:rPr>
              <a:t>安装</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。可以直接进入</a:t>
            </a:r>
            <a:r>
              <a:rPr lang="en-US" altLang="zh-CN" dirty="0" err="1">
                <a:latin typeface="微软雅黑" panose="020B0503020204020204" pitchFamily="34" charset="-122"/>
                <a:ea typeface="微软雅黑" panose="020B0503020204020204" pitchFamily="34" charset="-122"/>
              </a:rPr>
              <a:t>SQlite</a:t>
            </a:r>
            <a:r>
              <a:rPr lang="zh-CN" altLang="zh-CN" dirty="0">
                <a:latin typeface="微软雅黑" panose="020B0503020204020204" pitchFamily="34" charset="-122"/>
                <a:ea typeface="微软雅黑" panose="020B0503020204020204" pitchFamily="34" charset="-122"/>
              </a:rPr>
              <a:t>官网进行下载。如图所示，进入在官网中选择</a:t>
            </a:r>
            <a:r>
              <a:rPr lang="en-US" altLang="zh-CN" dirty="0">
                <a:latin typeface="微软雅黑" panose="020B0503020204020204" pitchFamily="34" charset="-122"/>
                <a:ea typeface="微软雅黑" panose="020B0503020204020204" pitchFamily="34" charset="-122"/>
              </a:rPr>
              <a:t>Download</a:t>
            </a:r>
            <a:r>
              <a:rPr lang="zh-CN" altLang="zh-CN" dirty="0">
                <a:latin typeface="微软雅黑" panose="020B0503020204020204" pitchFamily="34" charset="-122"/>
                <a:ea typeface="微软雅黑" panose="020B0503020204020204" pitchFamily="34" charset="-122"/>
              </a:rPr>
              <a:t>选项。</a:t>
            </a:r>
          </a:p>
        </p:txBody>
      </p:sp>
      <p:pic>
        <p:nvPicPr>
          <p:cNvPr id="7" name="图片 6">
            <a:extLst>
              <a:ext uri="{FF2B5EF4-FFF2-40B4-BE49-F238E27FC236}">
                <a16:creationId xmlns:a16="http://schemas.microsoft.com/office/drawing/2014/main" id="{D6CC2651-0397-A145-ADD2-3875B45BABE8}"/>
              </a:ext>
            </a:extLst>
          </p:cNvPr>
          <p:cNvPicPr/>
          <p:nvPr/>
        </p:nvPicPr>
        <p:blipFill>
          <a:blip r:embed="rId2" cstate="print"/>
          <a:stretch>
            <a:fillRect/>
          </a:stretch>
        </p:blipFill>
        <p:spPr>
          <a:xfrm>
            <a:off x="2267744" y="5252663"/>
            <a:ext cx="3959860" cy="805815"/>
          </a:xfrm>
          <a:prstGeom prst="rect">
            <a:avLst/>
          </a:prstGeom>
        </p:spPr>
      </p:pic>
    </p:spTree>
    <p:extLst>
      <p:ext uri="{BB962C8B-B14F-4D97-AF65-F5344CB8AC3E}">
        <p14:creationId xmlns:p14="http://schemas.microsoft.com/office/powerpoint/2010/main" val="37809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2756</TotalTime>
  <Words>4443</Words>
  <Application>Microsoft Office PowerPoint</Application>
  <PresentationFormat>全屏显示(4:3)</PresentationFormat>
  <Paragraphs>372</Paragraphs>
  <Slides>39</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1" baseType="lpstr">
      <vt:lpstr>Gulim</vt:lpstr>
      <vt:lpstr>等线</vt:lpstr>
      <vt:lpstr>等线 Light</vt:lpstr>
      <vt:lpstr>微软雅黑</vt:lpstr>
      <vt:lpstr>Arial</vt:lpstr>
      <vt:lpstr>Arial Black</vt:lpstr>
      <vt:lpstr>Calibri</vt:lpstr>
      <vt:lpstr>Cambria Math</vt:lpstr>
      <vt:lpstr>Courier New</vt:lpstr>
      <vt:lpstr>Times New Roman</vt:lpstr>
      <vt:lpstr>自定义设计方案</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xmadmin</cp:lastModifiedBy>
  <cp:revision>316</cp:revision>
  <dcterms:created xsi:type="dcterms:W3CDTF">2017-01-05T09:54:00Z</dcterms:created>
  <dcterms:modified xsi:type="dcterms:W3CDTF">2024-02-24T09:38:49Z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