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19" r:id="rId2"/>
    <p:sldId id="2623" r:id="rId3"/>
    <p:sldId id="2624" r:id="rId4"/>
    <p:sldId id="2710" r:id="rId5"/>
    <p:sldId id="2721" r:id="rId6"/>
    <p:sldId id="2722" r:id="rId7"/>
    <p:sldId id="2717" r:id="rId8"/>
    <p:sldId id="2646" r:id="rId9"/>
    <p:sldId id="2720" r:id="rId10"/>
    <p:sldId id="2718" r:id="rId11"/>
    <p:sldId id="2714" r:id="rId12"/>
    <p:sldId id="2715" r:id="rId13"/>
    <p:sldId id="2716" r:id="rId14"/>
    <p:sldId id="2647" r:id="rId15"/>
    <p:sldId id="2676" r:id="rId16"/>
    <p:sldId id="2671" r:id="rId17"/>
    <p:sldId id="2677" r:id="rId18"/>
    <p:sldId id="2675" r:id="rId19"/>
    <p:sldId id="2723" r:id="rId20"/>
    <p:sldId id="2719" r:id="rId21"/>
    <p:sldId id="2724" r:id="rId22"/>
    <p:sldId id="2648" r:id="rId23"/>
    <p:sldId id="2706" r:id="rId24"/>
    <p:sldId id="2707" r:id="rId25"/>
    <p:sldId id="2709" r:id="rId26"/>
    <p:sldId id="262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3B"/>
    <a:srgbClr val="DE6A3E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6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4EAA-5FED-470D-B55B-6C00A1D842E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50465" y="3957320"/>
            <a:ext cx="7272655" cy="93726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50825" y="407385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36165" y="2045970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火车票系统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9100" y="1206500"/>
            <a:ext cx="4082415" cy="8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35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4130" y="4478655"/>
            <a:ext cx="706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罗怡芳、彭舒华、李雨诺、苏日耶、苏桐渤、梁怡爽、黄柯、汪东杰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8511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网络拓扑结构图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1468755"/>
            <a:ext cx="8658225" cy="405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6008448" y="1623523"/>
            <a:ext cx="4716780" cy="4304665"/>
            <a:chOff x="6618067" y="3309269"/>
            <a:chExt cx="3527727" cy="4304665"/>
          </a:xfrm>
        </p:grpSpPr>
        <p:sp>
          <p:nvSpPr>
            <p:cNvPr id="25" name="ïṡlïďê"/>
            <p:cNvSpPr txBox="1"/>
            <p:nvPr/>
          </p:nvSpPr>
          <p:spPr>
            <a:xfrm>
              <a:off x="7258264" y="3309269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火车票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618067" y="4292884"/>
              <a:ext cx="352772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400" dirty="0">
                  <a:cs typeface="+mn-ea"/>
                  <a:sym typeface="+mn-lt"/>
                </a:rPr>
                <a:t>是乘客乘坐火车必须的票据，目前分为纸质票和电子票。火车票上包含有车次、订单号、车厢号、起止时间、座位号、座位类型等信息。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65495" y="1449735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车次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000" dirty="0" err="1">
                  <a:cs typeface="+mn-ea"/>
                  <a:sym typeface="+mn-lt"/>
                </a:rPr>
                <a:t>所谓车次就是火车标识码，它用于区分不同</a:t>
              </a:r>
              <a:r>
                <a:rPr lang="zh-CN" altLang="en-US" sz="2000" dirty="0">
                  <a:cs typeface="+mn-ea"/>
                  <a:sym typeface="+mn-lt"/>
                </a:rPr>
                <a:t>起始位置</a:t>
              </a:r>
              <a:r>
                <a:rPr sz="2000" dirty="0">
                  <a:cs typeface="+mn-ea"/>
                  <a:sym typeface="+mn-lt"/>
                </a:rPr>
                <a:t>、不同种类和不同时刻的列车。旅客列车通常分为高速列车和普通列车。高速列车有G字头、C字头、D字头的车次。G字头表示高速列车组，C字头表示城际列车组，D字头表示动车组。普通列车有T字头、Z字头、K字头、L字头的车次，T字头表示特快列车，Z字头表示直达特快列车，K字头表示快速列车，L字头表示临时旅客快车。临时旅客快车一般在春运、暑运、国庆长假等客流高峰日开行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座位类型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1600" dirty="0">
                  <a:cs typeface="+mn-ea"/>
                  <a:sym typeface="+mn-lt"/>
                </a:rPr>
                <a:t>所谓座位类型分为硬座、软座、卧铺、无座四大类。硬座是中国国家铁路线上客运列车车厢内安装设置的一种座椅类型，无法调节座椅且舒适度较低。软座常见于动车组、直达特快列车中，可以调节座椅且相对于硬座舒适度有所提高。软座分为商务座、一等座和二等座。商务座每排3个座位，为2+1布局，双座靠窗为A，靠过道为C，单座为F。一等座每排4个座位，为2+2布局，A和F靠窗，C和D靠过道。二等座每排5个座位，为3+2布局，三人座为ABC，其中A靠窗，C靠过道，双人座为DF，F靠窗，D靠过道。卧铺分为软卧和硬卧。软卧一个空间可容纳4人，左右各两个铺位，附带一扇门隔绝走道。硬卧1个空间可容纳6个人，左右各3个铺位，票价由上至下递增，且走道无隔门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数据流图和数据字典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注册登录数据流图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DB157F0-4C4F-471D-9C13-8433C8A2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4241800"/>
            <a:ext cx="8352998" cy="2128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0E699E-D6B1-43CC-AF87-95FD433F5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42" y="1625989"/>
            <a:ext cx="6084985" cy="2178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9400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7345" y="1567180"/>
            <a:ext cx="895731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45" y="1783715"/>
            <a:ext cx="7640955" cy="348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改签数据流图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1087120"/>
            <a:ext cx="7896225" cy="544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4B63ED6-E52E-4F8D-8C66-44CFCEB7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1239507"/>
            <a:ext cx="970733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1153160" y="-126238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153160" y="-125222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9"/>
          <p:cNvSpPr/>
          <p:nvPr/>
        </p:nvSpPr>
        <p:spPr>
          <a:xfrm>
            <a:off x="2768833" y="2960120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Oval 26"/>
          <p:cNvSpPr/>
          <p:nvPr/>
        </p:nvSpPr>
        <p:spPr>
          <a:xfrm>
            <a:off x="8550435" y="2964031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itle 3"/>
          <p:cNvSpPr txBox="1"/>
          <p:nvPr/>
        </p:nvSpPr>
        <p:spPr>
          <a:xfrm>
            <a:off x="2971116" y="3275078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5" name="Title 3"/>
          <p:cNvSpPr txBox="1"/>
          <p:nvPr/>
        </p:nvSpPr>
        <p:spPr>
          <a:xfrm>
            <a:off x="8769352" y="3289423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50" name="矩形 49"/>
          <p:cNvSpPr/>
          <p:nvPr/>
        </p:nvSpPr>
        <p:spPr>
          <a:xfrm>
            <a:off x="4992774" y="931338"/>
            <a:ext cx="2110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68412" y="4324985"/>
            <a:ext cx="268033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6304" y="4324985"/>
            <a:ext cx="20885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22" name="矩形 21"/>
          <p:cNvSpPr/>
          <p:nvPr/>
        </p:nvSpPr>
        <p:spPr>
          <a:xfrm>
            <a:off x="5012589" y="1873513"/>
            <a:ext cx="2247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spc="600" dirty="0">
                <a:solidFill>
                  <a:schemeClr val="bg1"/>
                </a:solidFill>
                <a:uFillTx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26973DC-6F01-48A4-85E8-AEF01942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" y="201295"/>
            <a:ext cx="11417300" cy="6065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00B397-813A-4500-AB74-DEED6FD92D4E}"/>
              </a:ext>
            </a:extLst>
          </p:cNvPr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D80E62-0325-4892-BA38-EA9F4778E908}"/>
                </a:ext>
              </a:extLst>
            </p:cNvPr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49E5B2-81FF-45DD-9330-878CE3CF55F1}"/>
                </a:ext>
              </a:extLst>
            </p:cNvPr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B21E0C6-9F94-44A6-9E1E-F89E3B20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71120"/>
            <a:ext cx="5372376" cy="311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2F715-E2DD-42FD-B456-AD64B355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120"/>
            <a:ext cx="5385077" cy="3010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73A6B6-1667-4B73-8DB7-C09C56D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39" y="3530606"/>
            <a:ext cx="5156465" cy="29846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4E2C66-A833-408F-A2FE-8A9B26368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4" y="3429000"/>
            <a:ext cx="520726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775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状态转换图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订票状态转换图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F9514BD-1A29-40CF-AEAE-77FFAE2E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93" y="302895"/>
            <a:ext cx="5730452" cy="6412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退票状态转换图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5D6514-FC1B-49F8-858A-70542203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44" y="386478"/>
            <a:ext cx="4257016" cy="6322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改签状态转换图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FB145D4-E6F8-4940-9D53-EC7FDD9C3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46" y="0"/>
            <a:ext cx="4742648" cy="6645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12356" y="4150370"/>
            <a:ext cx="1924050" cy="55123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64795" y="424149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54580" y="2145665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85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非常感谢观看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79836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68749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755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ONE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88664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火车票订票流程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8FF7D-074F-41EA-8B29-CE2497074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8" y="977186"/>
            <a:ext cx="2561688" cy="5692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3B655-04BB-40CD-AB76-C100902E0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2" y="963345"/>
            <a:ext cx="2636915" cy="5692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1B92C-0693-4EB6-9867-C66608104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90" y="963345"/>
            <a:ext cx="2632532" cy="56926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22753B-6BB4-4F9F-AE98-C39D50A49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98" y="963347"/>
            <a:ext cx="2666197" cy="569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A7F4DDA-6A1C-43AA-9963-C27D522C1E47}"/>
              </a:ext>
            </a:extLst>
          </p:cNvPr>
          <p:cNvSpPr txBox="1"/>
          <p:nvPr/>
        </p:nvSpPr>
        <p:spPr>
          <a:xfrm>
            <a:off x="388663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火车票改签流程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769F3-277C-472A-A547-FAD471D92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" y="1054970"/>
            <a:ext cx="2822038" cy="5604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BFEA9-3296-4891-908F-743759253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42" y="1073048"/>
            <a:ext cx="2822038" cy="559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965D57-9363-4BB3-8A94-ECEB4031E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57" y="1060049"/>
            <a:ext cx="2822038" cy="55944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F36D4C-06BF-40B0-96FD-9D839EF1E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72" y="1054969"/>
            <a:ext cx="2822039" cy="55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0DFCFE5-1583-4BF6-B3D2-27335E871293}"/>
              </a:ext>
            </a:extLst>
          </p:cNvPr>
          <p:cNvSpPr txBox="1"/>
          <p:nvPr/>
        </p:nvSpPr>
        <p:spPr>
          <a:xfrm>
            <a:off x="388662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火车票退票流程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20B9F-2981-474B-AA4E-1712314F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27" y="1004689"/>
            <a:ext cx="2877065" cy="5674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2FD2E7-E1AF-40A1-8DF8-7021448B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9" y="994529"/>
            <a:ext cx="2967811" cy="56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tx1">
                <a:lumMod val="85000"/>
                <a:lumOff val="15000"/>
              </a:schemeClr>
            </a:gs>
            <a:gs pos="99000">
              <a:srgbClr val="C9423B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形状 17"/>
          <p:cNvSpPr/>
          <p:nvPr/>
        </p:nvSpPr>
        <p:spPr>
          <a:xfrm>
            <a:off x="0" y="1176268"/>
            <a:ext cx="2841607" cy="5681732"/>
          </a:xfrm>
          <a:custGeom>
            <a:avLst/>
            <a:gdLst>
              <a:gd name="connsiteX0" fmla="*/ 0 w 2841607"/>
              <a:gd name="connsiteY0" fmla="*/ 0 h 5681732"/>
              <a:gd name="connsiteX1" fmla="*/ 2841607 w 2841607"/>
              <a:gd name="connsiteY1" fmla="*/ 5681732 h 5681732"/>
              <a:gd name="connsiteX2" fmla="*/ 0 w 2841607"/>
              <a:gd name="connsiteY2" fmla="*/ 5681732 h 568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07" h="5681732">
                <a:moveTo>
                  <a:pt x="0" y="0"/>
                </a:moveTo>
                <a:lnTo>
                  <a:pt x="2841607" y="5681732"/>
                </a:lnTo>
                <a:lnTo>
                  <a:pt x="0" y="5681732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" name="任意形状 19"/>
          <p:cNvSpPr/>
          <p:nvPr/>
        </p:nvSpPr>
        <p:spPr>
          <a:xfrm>
            <a:off x="7059864" y="0"/>
            <a:ext cx="5130548" cy="6856860"/>
          </a:xfrm>
          <a:custGeom>
            <a:avLst/>
            <a:gdLst>
              <a:gd name="connsiteX0" fmla="*/ 191 w 5130548"/>
              <a:gd name="connsiteY0" fmla="*/ 0 h 6856860"/>
              <a:gd name="connsiteX1" fmla="*/ 5130548 w 5130548"/>
              <a:gd name="connsiteY1" fmla="*/ 0 h 6856860"/>
              <a:gd name="connsiteX2" fmla="*/ 5130548 w 5130548"/>
              <a:gd name="connsiteY2" fmla="*/ 6856860 h 6856860"/>
              <a:gd name="connsiteX3" fmla="*/ 3448186 w 5130548"/>
              <a:gd name="connsiteY3" fmla="*/ 6856860 h 6856860"/>
              <a:gd name="connsiteX4" fmla="*/ 0 w 5130548"/>
              <a:gd name="connsiteY4" fmla="*/ 380 h 68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548" h="6856860">
                <a:moveTo>
                  <a:pt x="191" y="0"/>
                </a:moveTo>
                <a:lnTo>
                  <a:pt x="5130548" y="0"/>
                </a:lnTo>
                <a:lnTo>
                  <a:pt x="5130548" y="6856860"/>
                </a:lnTo>
                <a:lnTo>
                  <a:pt x="3448186" y="6856860"/>
                </a:lnTo>
                <a:lnTo>
                  <a:pt x="0" y="380"/>
                </a:lnTo>
                <a:close/>
              </a:path>
            </a:pathLst>
          </a:cu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180" y="145415"/>
            <a:ext cx="327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  <a:ea typeface="+mj-lt"/>
              </a:rPr>
              <a:t>火车票详细信息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F33E0-43C2-48A6-8C92-D053EB788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120" y="-1205394"/>
            <a:ext cx="6030680" cy="9653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9512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73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TWO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3596005" cy="583565"/>
            <a:chOff x="543" y="445"/>
            <a:chExt cx="5663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462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功能需求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3725" y="3554015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îSlïḑé"/>
          <p:cNvSpPr/>
          <p:nvPr/>
        </p:nvSpPr>
        <p:spPr>
          <a:xfrm>
            <a:off x="5551939" y="3159394"/>
            <a:ext cx="779512" cy="779512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/>
            <a:endParaRPr lang="en-US"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4" name="iśľïḑe"/>
          <p:cNvSpPr/>
          <p:nvPr/>
        </p:nvSpPr>
        <p:spPr>
          <a:xfrm>
            <a:off x="7830396" y="2375893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îşḻiḓè"/>
          <p:cNvSpPr/>
          <p:nvPr/>
        </p:nvSpPr>
        <p:spPr>
          <a:xfrm>
            <a:off x="2056453" y="3283734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8" name="ïṩḷîḑe"/>
          <p:cNvSpPr/>
          <p:nvPr/>
        </p:nvSpPr>
        <p:spPr>
          <a:xfrm>
            <a:off x="4393327" y="3418559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iśľîdè"/>
          <p:cNvSpPr txBox="1"/>
          <p:nvPr/>
        </p:nvSpPr>
        <p:spPr>
          <a:xfrm>
            <a:off x="-390332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订票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60" name="iŝḷiḍé"/>
          <p:cNvSpPr/>
          <p:nvPr/>
        </p:nvSpPr>
        <p:spPr bwMode="auto">
          <a:xfrm>
            <a:off x="934732" y="2202624"/>
            <a:ext cx="3006078" cy="84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b="0" u="none" dirty="0">
                <a:latin typeface="等线" charset="0"/>
                <a:ea typeface="等线" charset="0"/>
              </a:rPr>
              <a:t>力求设计乘客能看懂并理解的订票功能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1" name="íş1îḋe"/>
          <p:cNvSpPr/>
          <p:nvPr/>
        </p:nvSpPr>
        <p:spPr>
          <a:xfrm>
            <a:off x="9430204" y="3271827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ïs1ïḓe"/>
          <p:cNvSpPr/>
          <p:nvPr/>
        </p:nvSpPr>
        <p:spPr>
          <a:xfrm>
            <a:off x="9572518" y="3406652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ïSļiďe"/>
          <p:cNvSpPr txBox="1"/>
          <p:nvPr/>
        </p:nvSpPr>
        <p:spPr>
          <a:xfrm>
            <a:off x="9142318" y="1704370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退票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7" name="íŝḻîdê"/>
          <p:cNvSpPr/>
          <p:nvPr/>
        </p:nvSpPr>
        <p:spPr bwMode="auto">
          <a:xfrm>
            <a:off x="7830396" y="2190751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力求操作简洁方便，页面清晰易懂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ïSļiďe">
            <a:extLst>
              <a:ext uri="{FF2B5EF4-FFF2-40B4-BE49-F238E27FC236}">
                <a16:creationId xmlns:a16="http://schemas.microsoft.com/office/drawing/2014/main" id="{0E0AFEAD-D78D-4CAE-B59C-7575EDA0FA5A}"/>
              </a:ext>
            </a:extLst>
          </p:cNvPr>
          <p:cNvSpPr txBox="1"/>
          <p:nvPr/>
        </p:nvSpPr>
        <p:spPr>
          <a:xfrm>
            <a:off x="5551939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改签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19" name="íŝḻîdê">
            <a:extLst>
              <a:ext uri="{FF2B5EF4-FFF2-40B4-BE49-F238E27FC236}">
                <a16:creationId xmlns:a16="http://schemas.microsoft.com/office/drawing/2014/main" id="{221CA96C-C6F4-40D7-BE3A-56EA74F96FD6}"/>
              </a:ext>
            </a:extLst>
          </p:cNvPr>
          <p:cNvSpPr/>
          <p:nvPr/>
        </p:nvSpPr>
        <p:spPr bwMode="auto">
          <a:xfrm>
            <a:off x="4834466" y="2210016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努力做到功能方便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4" grpId="0" bldLvl="0" animBg="1"/>
      <p:bldP spid="57" grpId="0" bldLvl="0" animBg="1"/>
      <p:bldP spid="58" grpId="0" bldLvl="0" animBg="1"/>
      <p:bldP spid="59" grpId="0"/>
      <p:bldP spid="60" grpId="0"/>
      <p:bldP spid="61" grpId="0" bldLvl="0" animBg="1"/>
      <p:bldP spid="62" grpId="0" bldLvl="0" animBg="1"/>
      <p:bldP spid="63" grpId="0"/>
      <p:bldP spid="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6,&quot;width&quot;:9036}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7D31"/>
      </a:accent1>
      <a:accent2>
        <a:srgbClr val="CE554D"/>
      </a:accent2>
      <a:accent3>
        <a:srgbClr val="CF56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e5ukkm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431</Words>
  <Application>Microsoft Office PowerPoint</Application>
  <PresentationFormat>宽屏</PresentationFormat>
  <Paragraphs>94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字魂105号-简雅黑</vt:lpstr>
      <vt:lpstr>Arial</vt:lpstr>
      <vt:lpstr>Office 主题​​</vt:lpstr>
      <vt:lpstr>火车票系统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非常感谢观看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火车票系统</dc:title>
  <dc:creator>Administrater</dc:creator>
  <cp:lastModifiedBy>86159</cp:lastModifiedBy>
  <cp:revision>54</cp:revision>
  <dcterms:created xsi:type="dcterms:W3CDTF">2021-10-25T16:11:45Z</dcterms:created>
  <dcterms:modified xsi:type="dcterms:W3CDTF">2021-12-20T07:31:03Z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8B1648FE4ADF4431843BA2B1F00352BE</vt:lpwstr>
  </property>
</Properties>
</file>