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2"/>
    <p:sldId id="413" r:id="rId3"/>
    <p:sldId id="415" r:id="rId4"/>
    <p:sldId id="414" r:id="rId5"/>
    <p:sldId id="417" r:id="rId6"/>
    <p:sldId id="412" r:id="rId7"/>
    <p:sldId id="41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04" y="64"/>
      </p:cViewPr>
      <p:guideLst>
        <p:guide orient="horz" pos="216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7005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5034521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6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6" y="313202"/>
            <a:ext cx="5753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2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9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" y="175414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1000035" y="313200"/>
            <a:ext cx="5753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12192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6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6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" y="175414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6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6" y="313202"/>
            <a:ext cx="5753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6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2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" y="175414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1000035" y="313200"/>
            <a:ext cx="5753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99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5500" y="5245248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500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12192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5" y="4211593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1552217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6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9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" y="175414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12192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6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2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000036" y="311755"/>
            <a:ext cx="5753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11596801" y="311755"/>
            <a:ext cx="2647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" y="175414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12192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11000035" y="311755"/>
            <a:ext cx="5753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11596800" y="311755"/>
            <a:ext cx="2647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3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4" y="6100771"/>
            <a:ext cx="2611396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6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2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12192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" y="175414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12192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6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2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6" y="311755"/>
            <a:ext cx="5753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11595421" y="311755"/>
            <a:ext cx="596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" y="175414"/>
            <a:ext cx="2023540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1000035" y="311755"/>
            <a:ext cx="5753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11595420" y="311755"/>
            <a:ext cx="596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12192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6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" y="175414"/>
            <a:ext cx="2023540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6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6" y="311755"/>
            <a:ext cx="5753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1" y="313202"/>
            <a:ext cx="486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" y="175414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1000035" y="311755"/>
            <a:ext cx="5753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6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9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12192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" y="175414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12192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2" y="807632"/>
            <a:ext cx="1112056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431800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909" y="3877543"/>
            <a:ext cx="11100025" cy="1114192"/>
          </a:xfrm>
        </p:spPr>
        <p:txBody>
          <a:bodyPr/>
          <a:lstStyle/>
          <a:p>
            <a:pPr algn="ctr"/>
            <a:r>
              <a:rPr lang="en-US" altLang="zh-CN" dirty="0"/>
              <a:t>Prp</a:t>
            </a:r>
            <a:r>
              <a:rPr lang="zh-CN" altLang="en-US" dirty="0"/>
              <a:t>组会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5335" y="5169683"/>
            <a:ext cx="5820358" cy="468179"/>
          </a:xfrm>
        </p:spPr>
        <p:txBody>
          <a:bodyPr/>
          <a:lstStyle/>
          <a:p>
            <a:pPr algn="ctr"/>
            <a:r>
              <a:rPr lang="zh-CN" altLang="en-US" dirty="0"/>
              <a:t>成员：姜泽坤、纪冕、李乘帆、马永琦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00455" y="5914147"/>
            <a:ext cx="5545667" cy="499004"/>
          </a:xfrm>
        </p:spPr>
        <p:txBody>
          <a:bodyPr>
            <a:normAutofit/>
          </a:bodyPr>
          <a:lstStyle/>
          <a:p>
            <a:r>
              <a:rPr lang="en-US" altLang="zh-CN" dirty="0"/>
              <a:t>2020.7.15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PARKINSON_HW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1790" y="1631315"/>
            <a:ext cx="5877560" cy="499300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577965" y="2051367"/>
            <a:ext cx="5080000" cy="4154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 b="0" dirty="0">
                <a:ea typeface="宋体" panose="02010600030101010101" pitchFamily="2" charset="-122"/>
              </a:rPr>
              <a:t>绿色</a:t>
            </a:r>
            <a:r>
              <a:rPr lang="en-US" sz="2400" b="0" dirty="0">
                <a:latin typeface="宋体" panose="02010600030101010101" pitchFamily="2" charset="-122"/>
              </a:rPr>
              <a:t> kernel = linear </a:t>
            </a:r>
            <a:endParaRPr lang="zh-CN" sz="2400" b="0" dirty="0">
              <a:ea typeface="宋体" panose="02010600030101010101" pitchFamily="2" charset="-122"/>
            </a:endParaRPr>
          </a:p>
          <a:p>
            <a:pPr indent="0"/>
            <a:r>
              <a:rPr lang="zh-CN" sz="2400" b="0" dirty="0">
                <a:ea typeface="宋体" panose="02010600030101010101" pitchFamily="2" charset="-122"/>
              </a:rPr>
              <a:t>橙色</a:t>
            </a:r>
            <a:r>
              <a:rPr lang="en-US" sz="2400" b="0" dirty="0">
                <a:latin typeface="宋体" panose="02010600030101010101" pitchFamily="2" charset="-122"/>
              </a:rPr>
              <a:t> kernel = sigmoid </a:t>
            </a:r>
            <a:endParaRPr lang="zh-CN" sz="2400" b="0" dirty="0">
              <a:ea typeface="宋体" panose="02010600030101010101" pitchFamily="2" charset="-122"/>
            </a:endParaRPr>
          </a:p>
          <a:p>
            <a:pPr indent="0"/>
            <a:r>
              <a:rPr lang="zh-CN" sz="2400" b="0" dirty="0">
                <a:ea typeface="宋体" panose="02010600030101010101" pitchFamily="2" charset="-122"/>
              </a:rPr>
              <a:t>蓝色</a:t>
            </a:r>
            <a:r>
              <a:rPr lang="en-US" sz="2400" b="0" dirty="0">
                <a:latin typeface="宋体" panose="02010600030101010101" pitchFamily="2" charset="-122"/>
              </a:rPr>
              <a:t> kernel =  </a:t>
            </a:r>
            <a:r>
              <a:rPr lang="en-US" sz="2400" b="0" dirty="0" err="1">
                <a:latin typeface="宋体" panose="02010600030101010101" pitchFamily="2" charset="-122"/>
              </a:rPr>
              <a:t>rbf</a:t>
            </a:r>
            <a:r>
              <a:rPr lang="en-US" sz="2400" b="0" dirty="0">
                <a:latin typeface="宋体" panose="02010600030101010101" pitchFamily="2" charset="-122"/>
              </a:rPr>
              <a:t> </a:t>
            </a:r>
            <a:endParaRPr lang="zh-CN" sz="2400" b="0" dirty="0">
              <a:ea typeface="宋体" panose="02010600030101010101" pitchFamily="2" charset="-122"/>
            </a:endParaRPr>
          </a:p>
          <a:p>
            <a:pPr indent="0"/>
            <a:r>
              <a:rPr lang="zh-CN" sz="2400" b="0" dirty="0">
                <a:ea typeface="宋体" panose="02010600030101010101" pitchFamily="2" charset="-122"/>
              </a:rPr>
              <a:t>红色</a:t>
            </a:r>
            <a:r>
              <a:rPr lang="en-US" sz="2400" b="0" dirty="0">
                <a:latin typeface="宋体" panose="02010600030101010101" pitchFamily="2" charset="-122"/>
              </a:rPr>
              <a:t> kernel = poly coef0=1 </a:t>
            </a:r>
            <a:endParaRPr lang="zh-CN" sz="2400" b="0" dirty="0">
              <a:ea typeface="宋体" panose="02010600030101010101" pitchFamily="2" charset="-122"/>
            </a:endParaRPr>
          </a:p>
          <a:p>
            <a:pPr indent="0"/>
            <a:r>
              <a:rPr lang="zh-CN" sz="2400" b="0" dirty="0">
                <a:ea typeface="宋体" panose="02010600030101010101" pitchFamily="2" charset="-122"/>
              </a:rPr>
              <a:t>紫色</a:t>
            </a:r>
            <a:r>
              <a:rPr lang="en-US" sz="2400" b="0" dirty="0">
                <a:latin typeface="宋体" panose="02010600030101010101" pitchFamily="2" charset="-122"/>
              </a:rPr>
              <a:t> kernel = poly coef0=0.5 </a:t>
            </a:r>
            <a:endParaRPr lang="zh-CN" sz="2400" b="0" dirty="0">
              <a:ea typeface="等线" panose="02010600030101010101" charset="-122"/>
            </a:endParaRPr>
          </a:p>
          <a:p>
            <a:pPr indent="0"/>
            <a:r>
              <a:rPr lang="zh-CN" sz="2400" b="0" dirty="0">
                <a:ea typeface="等线" panose="02010600030101010101" charset="-122"/>
              </a:rPr>
              <a:t>横坐标：对前三者</a:t>
            </a:r>
            <a:r>
              <a:rPr lang="en-US" sz="2400" b="0" dirty="0">
                <a:latin typeface="等线" panose="02010600030101010101" charset="-122"/>
                <a:cs typeface="Times New Roman" panose="02020603050405020304" charset="0"/>
              </a:rPr>
              <a:t> </a:t>
            </a:r>
            <a:r>
              <a:rPr lang="zh-CN" sz="2400" b="0" dirty="0">
                <a:ea typeface="等线" panose="02010600030101010101" charset="-122"/>
              </a:rPr>
              <a:t>为参数</a:t>
            </a:r>
            <a:r>
              <a:rPr lang="en-US" sz="2400" b="0" dirty="0">
                <a:latin typeface="等线" panose="02010600030101010101" charset="-122"/>
                <a:cs typeface="Times New Roman" panose="02020603050405020304" charset="0"/>
              </a:rPr>
              <a:t> C</a:t>
            </a:r>
            <a:endParaRPr lang="zh-CN" sz="2400" b="0" dirty="0">
              <a:ea typeface="等线" panose="02010600030101010101" charset="-122"/>
            </a:endParaRPr>
          </a:p>
          <a:p>
            <a:pPr indent="0"/>
            <a:r>
              <a:rPr lang="zh-CN" sz="2400" b="0" dirty="0">
                <a:ea typeface="等线" panose="02010600030101010101" charset="-122"/>
              </a:rPr>
              <a:t>对</a:t>
            </a:r>
            <a:r>
              <a:rPr lang="en-US" sz="2400" b="0" dirty="0">
                <a:latin typeface="等线" panose="02010600030101010101" charset="-122"/>
                <a:cs typeface="Times New Roman" panose="02020603050405020304" charset="0"/>
              </a:rPr>
              <a:t>poly </a:t>
            </a:r>
            <a:r>
              <a:rPr lang="zh-CN" sz="2400" b="0" dirty="0">
                <a:ea typeface="等线" panose="02010600030101010101" charset="-122"/>
              </a:rPr>
              <a:t>为</a:t>
            </a:r>
            <a:r>
              <a:rPr lang="en-US" sz="2400" b="0" dirty="0">
                <a:latin typeface="等线" panose="02010600030101010101" charset="-122"/>
                <a:cs typeface="Times New Roman" panose="02020603050405020304" charset="0"/>
              </a:rPr>
              <a:t> degree</a:t>
            </a:r>
          </a:p>
          <a:p>
            <a:pPr indent="0"/>
            <a:r>
              <a:rPr lang="en-US" sz="2400" b="0" dirty="0" err="1">
                <a:latin typeface="等线" panose="02010600030101010101" charset="-122"/>
                <a:cs typeface="Times New Roman" panose="02020603050405020304" charset="0"/>
              </a:rPr>
              <a:t>Lda</a:t>
            </a:r>
            <a:r>
              <a:rPr lang="en-US" sz="2400" b="0" dirty="0">
                <a:latin typeface="等线" panose="02010600030101010101" charset="-122"/>
                <a:cs typeface="Times New Roman" panose="02020603050405020304" charset="0"/>
              </a:rPr>
              <a:t> result</a:t>
            </a:r>
          </a:p>
          <a:p>
            <a:pPr indent="0"/>
            <a:r>
              <a:rPr lang="en-US" sz="2400" b="0" dirty="0">
                <a:latin typeface="等线" panose="02010600030101010101" charset="-122"/>
                <a:cs typeface="Times New Roman" panose="02020603050405020304" charset="0"/>
              </a:rPr>
              <a:t>=0.780327868852459</a:t>
            </a:r>
          </a:p>
          <a:p>
            <a:pPr indent="0"/>
            <a:r>
              <a:rPr lang="en-US" sz="2400" b="0" dirty="0" err="1">
                <a:latin typeface="等线" panose="02010600030101010101" charset="-122"/>
                <a:cs typeface="Times New Roman" panose="02020603050405020304" charset="0"/>
              </a:rPr>
              <a:t>做预处理result</a:t>
            </a:r>
            <a:endParaRPr lang="en-US" sz="2400" b="0" dirty="0">
              <a:latin typeface="等线" panose="02010600030101010101" charset="-122"/>
              <a:cs typeface="Times New Roman" panose="02020603050405020304" charset="0"/>
            </a:endParaRPr>
          </a:p>
          <a:p>
            <a:pPr indent="0"/>
            <a:r>
              <a:rPr lang="en-US" sz="2400" b="0" dirty="0">
                <a:latin typeface="等线" panose="02010600030101010101" charset="-122"/>
                <a:cs typeface="Times New Roman" panose="02020603050405020304" charset="0"/>
              </a:rPr>
              <a:t>=0.7147540983606557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 Linear Discriminant Analysis (LDA)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4769B2-5A7F-44D6-ABF9-670D86DB2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264"/>
            <a:ext cx="5213464" cy="43587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C180E6-3799-454E-9171-8C14D35C5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133" y="1810630"/>
            <a:ext cx="8172450" cy="419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923E44-E745-407D-945D-B8204873C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073" y="2905125"/>
            <a:ext cx="4457700" cy="1047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ABEE19-926E-44B2-9F29-EAA8CE25D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070" y="2223857"/>
            <a:ext cx="1552575" cy="3524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B76E9F7-D3E0-46D2-83A2-E0E3D5B94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073" y="4489663"/>
            <a:ext cx="5360777" cy="4814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F3902F-4293-4A1B-9782-FB58518FA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3464" y="5170932"/>
            <a:ext cx="3761860" cy="544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Linear Discriminant Analysis (LDA)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BE6812-2E59-44CE-99E4-3B7C6288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6" y="1634688"/>
            <a:ext cx="2581275" cy="3905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3E714D-AFD7-4447-877F-268D45C9C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99" y="1992103"/>
            <a:ext cx="4384367" cy="408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975EEE-DC82-4669-8B5E-FB85CCE92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2035119"/>
            <a:ext cx="2373020" cy="3955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4D5DAF-1025-4733-AA52-D1F5F0640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46" y="2622667"/>
            <a:ext cx="6638919" cy="525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8DE7C9-F35C-41BC-8F10-B27A82EC3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99" y="3348790"/>
            <a:ext cx="4562475" cy="561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492F03-F1B9-4D61-B4AD-962D74FACD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1174" y="3389114"/>
            <a:ext cx="1742417" cy="5251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6F0C5C-E04A-497A-AFA9-DA2649EDC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636" y="4228370"/>
            <a:ext cx="2009775" cy="533400"/>
          </a:xfrm>
          <a:prstGeom prst="rect">
            <a:avLst/>
          </a:prstGeom>
        </p:spPr>
      </p:pic>
      <p:sp>
        <p:nvSpPr>
          <p:cNvPr id="11" name="左大括号 10">
            <a:extLst>
              <a:ext uri="{FF2B5EF4-FFF2-40B4-BE49-F238E27FC236}">
                <a16:creationId xmlns:a16="http://schemas.microsoft.com/office/drawing/2014/main" id="{F444C1B6-B2D3-49F1-9294-D18B3303F85F}"/>
              </a:ext>
            </a:extLst>
          </p:cNvPr>
          <p:cNvSpPr/>
          <p:nvPr/>
        </p:nvSpPr>
        <p:spPr>
          <a:xfrm>
            <a:off x="412400" y="2118776"/>
            <a:ext cx="218936" cy="8791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E9089971-BFAE-4104-9934-8088AF92D5BD}"/>
              </a:ext>
            </a:extLst>
          </p:cNvPr>
          <p:cNvSpPr/>
          <p:nvPr/>
        </p:nvSpPr>
        <p:spPr>
          <a:xfrm>
            <a:off x="412400" y="3615906"/>
            <a:ext cx="218936" cy="8791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41F1351-307C-4DFB-BC75-1697F8513A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136" y="5108563"/>
            <a:ext cx="2428875" cy="5810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7B79576-FFFB-4F2E-B039-9B76491D3D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8409" y="4830222"/>
            <a:ext cx="2895600" cy="914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97E6840-B0F2-468D-A894-32BA7E34EF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8409" y="5794821"/>
            <a:ext cx="838200" cy="5143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D0A2E10-A3B0-41CC-B2C7-730C8D2A2E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93321" y="5794821"/>
            <a:ext cx="895350" cy="7715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3C465FF-84F5-48AD-A760-84277805A7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97445" y="5066394"/>
            <a:ext cx="3771900" cy="9525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AC0FE4A-2757-45F7-A710-E01C091037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34916" y="5066394"/>
            <a:ext cx="828675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Linear Discriminant Analysis (LDA)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F15677E-E40F-4813-8D18-B2D80EB8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0" y="1625769"/>
            <a:ext cx="10534650" cy="9525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F4150E6-3E49-400A-893C-5574F00B3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50" y="2608093"/>
            <a:ext cx="7458075" cy="11144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7B68BA1-1E6E-4A1E-86FE-6279C35B9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50" y="3722518"/>
            <a:ext cx="7781925" cy="8858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22E7D71-BDB6-49F0-B4E1-5F6B7D3A5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721" y="4145596"/>
            <a:ext cx="2247900" cy="5048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6335F08-B497-4B16-9339-637A8809B9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99" y="4984904"/>
            <a:ext cx="72675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2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Svm kernel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348105" y="1607820"/>
            <a:ext cx="7230110" cy="4915535"/>
            <a:chOff x="1326" y="2611"/>
            <a:chExt cx="10776" cy="7585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/>
            <a:srcRect l="5196" r="3794"/>
            <a:stretch>
              <a:fillRect/>
            </a:stretch>
          </p:blipFill>
          <p:spPr>
            <a:xfrm>
              <a:off x="1326" y="2611"/>
              <a:ext cx="9393" cy="389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/>
            <a:srcRect t="7915"/>
            <a:stretch>
              <a:fillRect/>
            </a:stretch>
          </p:blipFill>
          <p:spPr>
            <a:xfrm>
              <a:off x="1326" y="6208"/>
              <a:ext cx="10777" cy="39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dataset_fog_release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10150475" cy="4921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Fog_release数据集是对10名帕金森病患者的步态雾冻结现象进行探究，研究可穿戴的助手对帕金森病人雾现象的改善作用。</a:t>
            </a:r>
          </a:p>
          <a:p>
            <a:pPr>
              <a:lnSpc>
                <a:spcPct val="15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10名帕金森病患者在实验室里进行了几次步行测试，记录了超过8小时的数据。数据集包括3个可穿戴无线加速度传感器，记录64 Hz下的3D加速度。传感器被放置在脚踝shank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sensor（小腿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）、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大腿上膝盖上方thigh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sensor和臀部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trunk sensor。</a:t>
            </a:r>
          </a:p>
          <a:p>
            <a:pPr>
              <a:lnSpc>
                <a:spcPct val="15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根据在线检测雾和提供RAS的算法；对10名帕金森病患者进行评估的研究；通过分析检测雾的准确性对雾感知助手进行客观评估；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89,&quot;width&quot;:977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150,&quot;width&quot;:7840}"/>
</p:tagLst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170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宋体</vt:lpstr>
      <vt:lpstr>微软雅黑</vt:lpstr>
      <vt:lpstr>Arial</vt:lpstr>
      <vt:lpstr>Calibri</vt:lpstr>
      <vt:lpstr>2016-VI主题</vt:lpstr>
      <vt:lpstr>Prp组会</vt:lpstr>
      <vt:lpstr> 1.PARKINSON_HW</vt:lpstr>
      <vt:lpstr> Linear Discriminant Analysis (LDA)</vt:lpstr>
      <vt:lpstr> Linear Discriminant Analysis (LDA)</vt:lpstr>
      <vt:lpstr> Linear Discriminant Analysis (LDA)</vt:lpstr>
      <vt:lpstr>Svm kernel</vt:lpstr>
      <vt:lpstr>2.dataset_fog_release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Prp组会</dc:title>
  <dc:creator/>
  <cp:lastModifiedBy>li chengfan</cp:lastModifiedBy>
  <cp:revision>182</cp:revision>
  <dcterms:created xsi:type="dcterms:W3CDTF">2019-06-19T02:08:00Z</dcterms:created>
  <dcterms:modified xsi:type="dcterms:W3CDTF">2020-07-14T12:40:40Z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