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41"/>
  </p:notesMasterIdLst>
  <p:handoutMasterIdLst>
    <p:handoutMasterId r:id="rId42"/>
  </p:handoutMasterIdLst>
  <p:sldIdLst>
    <p:sldId id="259" r:id="rId2"/>
    <p:sldId id="286" r:id="rId3"/>
    <p:sldId id="261" r:id="rId4"/>
    <p:sldId id="262" r:id="rId5"/>
    <p:sldId id="309" r:id="rId6"/>
    <p:sldId id="310" r:id="rId7"/>
    <p:sldId id="311" r:id="rId8"/>
    <p:sldId id="312" r:id="rId9"/>
    <p:sldId id="265" r:id="rId10"/>
    <p:sldId id="313" r:id="rId11"/>
    <p:sldId id="314" r:id="rId12"/>
    <p:sldId id="285" r:id="rId13"/>
    <p:sldId id="306" r:id="rId14"/>
    <p:sldId id="277" r:id="rId15"/>
    <p:sldId id="291" r:id="rId16"/>
    <p:sldId id="416" r:id="rId17"/>
    <p:sldId id="417" r:id="rId18"/>
    <p:sldId id="418" r:id="rId19"/>
    <p:sldId id="419" r:id="rId20"/>
    <p:sldId id="420" r:id="rId21"/>
    <p:sldId id="410" r:id="rId22"/>
    <p:sldId id="411" r:id="rId23"/>
    <p:sldId id="413" r:id="rId24"/>
    <p:sldId id="414" r:id="rId25"/>
    <p:sldId id="305" r:id="rId26"/>
    <p:sldId id="288" r:id="rId27"/>
    <p:sldId id="289" r:id="rId28"/>
    <p:sldId id="304" r:id="rId29"/>
    <p:sldId id="276" r:id="rId30"/>
    <p:sldId id="294" r:id="rId31"/>
    <p:sldId id="295" r:id="rId32"/>
    <p:sldId id="296" r:id="rId33"/>
    <p:sldId id="423" r:id="rId34"/>
    <p:sldId id="280" r:id="rId35"/>
    <p:sldId id="298" r:id="rId36"/>
    <p:sldId id="297" r:id="rId37"/>
    <p:sldId id="422" r:id="rId38"/>
    <p:sldId id="421" r:id="rId39"/>
    <p:sldId id="282"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72" d="100"/>
          <a:sy n="72" d="100"/>
        </p:scale>
        <p:origin x="1084" y="6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改变数据格式</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归一化数据</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修剪筛选数据</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zh-CN"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f.open</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导入数据集</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并</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将数据</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储存为</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的形式</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E95A0273-E642-4127-B438-45D95C69FDCC}">
      <dgm:prSet phldrT="[文本]"/>
      <dgm:spPr/>
      <dgm:t>
        <a:bodyPr/>
        <a:lstStyle/>
        <a:p>
          <a:r>
            <a:rPr lang="zh-CN" altLang="zh-CN" dirty="0">
              <a:effectLst/>
              <a:latin typeface="宋体" panose="02010600030101010101" pitchFamily="2" charset="-122"/>
              <a:ea typeface="宋体" panose="02010600030101010101" pitchFamily="2" charset="-122"/>
              <a:cs typeface="Times New Roman" panose="02020603050405020304" pitchFamily="18" charset="0"/>
            </a:rPr>
            <a:t>把存入</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np</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的数据进行转置</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去掉不需要的行</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，如患者编号</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F2EA260C-E5B1-4EB8-98B8-C73AA82A3830}">
      <dgm:prSet phldrT="[文本]"/>
      <dgm:spPr/>
      <dgm:t>
        <a:bodyPr/>
        <a:lstStyle/>
        <a:p>
          <a:r>
            <a:rPr lang="zh-CN" altLang="zh-CN"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preprocessing.StandardScaler</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fit_transform</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对数据进行归一化</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，避免</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不同数据不同维度对训练结果的影响不同的问题</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33780"/>
          <a:ext cx="8256588" cy="9426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437388" rIns="640803" bIns="149352" numCol="1" spcCol="1270" anchor="t" anchorCtr="0">
          <a:noAutofit/>
        </a:bodyPr>
        <a:lstStyle/>
        <a:p>
          <a:pPr marL="228600" lvl="1" indent="-228600" algn="l" defTabSz="933450">
            <a:lnSpc>
              <a:spcPct val="90000"/>
            </a:lnSpc>
            <a:spcBef>
              <a:spcPct val="0"/>
            </a:spcBef>
            <a:spcAft>
              <a:spcPct val="15000"/>
            </a:spcAft>
            <a:buChar char="•"/>
          </a:pP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sz="2100" kern="1200" dirty="0" err="1">
              <a:effectLst/>
              <a:latin typeface="Times New Roman" panose="02020603050405020304" pitchFamily="18" charset="0"/>
              <a:ea typeface="宋体" panose="02010600030101010101" pitchFamily="2" charset="-122"/>
              <a:cs typeface="Times New Roman" panose="02020603050405020304" pitchFamily="18" charset="0"/>
            </a:rPr>
            <a:t>f.open</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导入数据集</a:t>
          </a:r>
          <a:r>
            <a:rPr lang="en-US" altLang="zh-CN" sz="2100" kern="12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并</a:t>
          </a:r>
          <a:r>
            <a:rPr lang="zh-CN" altLang="en-US" sz="2100" kern="1200" dirty="0">
              <a:effectLst/>
              <a:latin typeface="宋体" panose="02010600030101010101" pitchFamily="2" charset="-122"/>
              <a:ea typeface="宋体" panose="02010600030101010101" pitchFamily="2" charset="-122"/>
              <a:cs typeface="Times New Roman" panose="02020603050405020304" pitchFamily="18" charset="0"/>
            </a:rPr>
            <a:t>将数据</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储存为</a:t>
          </a:r>
          <a:r>
            <a:rPr lang="en-US" altLang="zh-CN" sz="2100" kern="1200" dirty="0" err="1">
              <a:effectLst/>
              <a:latin typeface="Times New Roman" panose="02020603050405020304" pitchFamily="18" charset="0"/>
              <a:ea typeface="宋体" panose="02010600030101010101" pitchFamily="2" charset="-122"/>
              <a:cs typeface="Times New Roman" panose="02020603050405020304" pitchFamily="18" charset="0"/>
            </a:rPr>
            <a:t>numpy</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的形式</a:t>
          </a:r>
          <a:endParaRPr lang="zh-CN" altLang="en-US" sz="2100" kern="1200" dirty="0"/>
        </a:p>
      </dsp:txBody>
      <dsp:txXfrm>
        <a:off x="0" y="333780"/>
        <a:ext cx="8256588" cy="942637"/>
      </dsp:txXfrm>
    </dsp:sp>
    <dsp:sp modelId="{0906846D-B162-433A-97D0-D4044DEE67CF}">
      <dsp:nvSpPr>
        <dsp:cNvPr id="0" name=""/>
        <dsp:cNvSpPr/>
      </dsp:nvSpPr>
      <dsp:spPr>
        <a:xfrm>
          <a:off x="412829" y="23820"/>
          <a:ext cx="5779611"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933450">
            <a:lnSpc>
              <a:spcPct val="90000"/>
            </a:lnSpc>
            <a:spcBef>
              <a:spcPct val="0"/>
            </a:spcBef>
            <a:spcAft>
              <a:spcPct val="35000"/>
            </a:spcAft>
            <a:buNone/>
          </a:pPr>
          <a:r>
            <a:rPr lang="zh-CN" altLang="en-US" sz="2100" kern="1200" dirty="0"/>
            <a:t>改变数据格式</a:t>
          </a:r>
        </a:p>
      </dsp:txBody>
      <dsp:txXfrm>
        <a:off x="443091" y="54082"/>
        <a:ext cx="5719087" cy="559396"/>
      </dsp:txXfrm>
    </dsp:sp>
    <dsp:sp modelId="{35B04919-E45A-445B-8E33-878B767387DD}">
      <dsp:nvSpPr>
        <dsp:cNvPr id="0" name=""/>
        <dsp:cNvSpPr/>
      </dsp:nvSpPr>
      <dsp:spPr>
        <a:xfrm>
          <a:off x="0" y="1699778"/>
          <a:ext cx="8256588" cy="9426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437388" rIns="640803" bIns="149352" numCol="1" spcCol="1270" anchor="t" anchorCtr="0">
          <a:noAutofit/>
        </a:bodyPr>
        <a:lstStyle/>
        <a:p>
          <a:pPr marL="228600" lvl="1" indent="-228600" algn="l" defTabSz="933450">
            <a:lnSpc>
              <a:spcPct val="90000"/>
            </a:lnSpc>
            <a:spcBef>
              <a:spcPct val="0"/>
            </a:spcBef>
            <a:spcAft>
              <a:spcPct val="15000"/>
            </a:spcAft>
            <a:buChar char="•"/>
          </a:pP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把存入</a:t>
          </a:r>
          <a:r>
            <a:rPr lang="en-US" altLang="zh-CN" sz="2100" kern="1200" dirty="0">
              <a:effectLst/>
              <a:latin typeface="宋体" panose="02010600030101010101" pitchFamily="2" charset="-122"/>
              <a:ea typeface="宋体" panose="02010600030101010101" pitchFamily="2" charset="-122"/>
              <a:cs typeface="Times New Roman" panose="02020603050405020304" pitchFamily="18" charset="0"/>
            </a:rPr>
            <a:t>np</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的数据进行转置</a:t>
          </a:r>
          <a:r>
            <a:rPr lang="en-US" altLang="zh-CN" sz="2100" kern="12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去掉不需要的行</a:t>
          </a:r>
          <a:r>
            <a:rPr lang="zh-CN" altLang="en-US" sz="2100" kern="1200" dirty="0">
              <a:effectLst/>
              <a:latin typeface="宋体" panose="02010600030101010101" pitchFamily="2" charset="-122"/>
              <a:ea typeface="宋体" panose="02010600030101010101" pitchFamily="2" charset="-122"/>
              <a:cs typeface="Times New Roman" panose="02020603050405020304" pitchFamily="18" charset="0"/>
            </a:rPr>
            <a:t>，如患者编号</a:t>
          </a:r>
          <a:endParaRPr lang="zh-CN" altLang="en-US" sz="2100" kern="1200" dirty="0"/>
        </a:p>
      </dsp:txBody>
      <dsp:txXfrm>
        <a:off x="0" y="1699778"/>
        <a:ext cx="8256588" cy="942637"/>
      </dsp:txXfrm>
    </dsp:sp>
    <dsp:sp modelId="{C6732B46-C6AA-48F3-A0C4-4ACA7A63178C}">
      <dsp:nvSpPr>
        <dsp:cNvPr id="0" name=""/>
        <dsp:cNvSpPr/>
      </dsp:nvSpPr>
      <dsp:spPr>
        <a:xfrm>
          <a:off x="412829" y="1389817"/>
          <a:ext cx="5779611"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933450">
            <a:lnSpc>
              <a:spcPct val="90000"/>
            </a:lnSpc>
            <a:spcBef>
              <a:spcPct val="0"/>
            </a:spcBef>
            <a:spcAft>
              <a:spcPct val="35000"/>
            </a:spcAft>
            <a:buNone/>
          </a:pPr>
          <a:r>
            <a:rPr lang="zh-CN" altLang="en-US" sz="2100" kern="1200" dirty="0"/>
            <a:t>修剪筛选数据</a:t>
          </a:r>
        </a:p>
      </dsp:txBody>
      <dsp:txXfrm>
        <a:off x="443091" y="1420079"/>
        <a:ext cx="5719087" cy="559396"/>
      </dsp:txXfrm>
    </dsp:sp>
    <dsp:sp modelId="{6A001656-CA27-4567-96E8-EF933E971BD3}">
      <dsp:nvSpPr>
        <dsp:cNvPr id="0" name=""/>
        <dsp:cNvSpPr/>
      </dsp:nvSpPr>
      <dsp:spPr>
        <a:xfrm>
          <a:off x="0" y="3065775"/>
          <a:ext cx="8256588" cy="158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437388" rIns="640803" bIns="149352" numCol="1" spcCol="1270" anchor="t" anchorCtr="0">
          <a:noAutofit/>
        </a:bodyPr>
        <a:lstStyle/>
        <a:p>
          <a:pPr marL="228600" lvl="1" indent="-228600" algn="l" defTabSz="933450">
            <a:lnSpc>
              <a:spcPct val="90000"/>
            </a:lnSpc>
            <a:spcBef>
              <a:spcPct val="0"/>
            </a:spcBef>
            <a:spcAft>
              <a:spcPct val="15000"/>
            </a:spcAft>
            <a:buChar char="•"/>
          </a:pP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sz="2100" kern="1200" dirty="0" err="1">
              <a:effectLst/>
              <a:latin typeface="Times New Roman" panose="02020603050405020304" pitchFamily="18" charset="0"/>
              <a:ea typeface="宋体" panose="02010600030101010101" pitchFamily="2" charset="-122"/>
              <a:cs typeface="Times New Roman" panose="02020603050405020304" pitchFamily="18" charset="0"/>
            </a:rPr>
            <a:t>preprocessing.StandardScaler</a:t>
          </a:r>
          <a:r>
            <a:rPr lang="en-US" altLang="zh-CN" sz="2100" kern="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100" kern="1200" dirty="0" err="1">
              <a:effectLst/>
              <a:latin typeface="Times New Roman" panose="02020603050405020304" pitchFamily="18" charset="0"/>
              <a:ea typeface="宋体" panose="02010600030101010101" pitchFamily="2" charset="-122"/>
              <a:cs typeface="Times New Roman" panose="02020603050405020304" pitchFamily="18" charset="0"/>
            </a:rPr>
            <a:t>fit_transform</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对数据进行归一化</a:t>
          </a:r>
          <a:r>
            <a:rPr lang="zh-CN" altLang="en-US" sz="2100" kern="1200" dirty="0">
              <a:effectLst/>
              <a:latin typeface="宋体" panose="02010600030101010101" pitchFamily="2" charset="-122"/>
              <a:ea typeface="宋体" panose="02010600030101010101" pitchFamily="2" charset="-122"/>
              <a:cs typeface="Times New Roman" panose="02020603050405020304" pitchFamily="18" charset="0"/>
            </a:rPr>
            <a:t>，避免</a:t>
          </a:r>
          <a:r>
            <a:rPr lang="zh-CN" altLang="zh-CN" sz="2100" kern="1200" dirty="0">
              <a:effectLst/>
              <a:latin typeface="宋体" panose="02010600030101010101" pitchFamily="2" charset="-122"/>
              <a:ea typeface="宋体" panose="02010600030101010101" pitchFamily="2" charset="-122"/>
              <a:cs typeface="Times New Roman" panose="02020603050405020304" pitchFamily="18" charset="0"/>
            </a:rPr>
            <a:t>不同数据不同维度对训练结果的影响不同的问题</a:t>
          </a:r>
          <a:r>
            <a:rPr lang="en-US" altLang="zh-CN" sz="2100" kern="12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100" kern="1200" dirty="0"/>
        </a:p>
      </dsp:txBody>
      <dsp:txXfrm>
        <a:off x="0" y="3065775"/>
        <a:ext cx="8256588" cy="1587600"/>
      </dsp:txXfrm>
    </dsp:sp>
    <dsp:sp modelId="{04F6827F-281B-42C5-A9D8-0CB3AAB5A08B}">
      <dsp:nvSpPr>
        <dsp:cNvPr id="0" name=""/>
        <dsp:cNvSpPr/>
      </dsp:nvSpPr>
      <dsp:spPr>
        <a:xfrm>
          <a:off x="412829" y="2755815"/>
          <a:ext cx="5779611"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归一化数据</a:t>
          </a:r>
        </a:p>
      </dsp:txBody>
      <dsp:txXfrm>
        <a:off x="443091" y="2786077"/>
        <a:ext cx="5719087"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2020/10/9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emf"/><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lnSpc>
                <a:spcPct val="90000"/>
              </a:lnSpc>
            </a:pPr>
            <a:r>
              <a:rPr lang="zh-CN" altLang="en-US" sz="4400" dirty="0"/>
              <a:t>帕金森早期诊断的关键技术研究</a:t>
            </a:r>
          </a:p>
        </p:txBody>
      </p:sp>
      <p:sp>
        <p:nvSpPr>
          <p:cNvPr id="5" name="副标题 4"/>
          <p:cNvSpPr>
            <a:spLocks noGrp="1"/>
          </p:cNvSpPr>
          <p:nvPr>
            <p:ph type="subTitle" idx="1"/>
          </p:nvPr>
        </p:nvSpPr>
        <p:spPr>
          <a:xfrm>
            <a:off x="745961" y="5233774"/>
            <a:ext cx="8674877" cy="468179"/>
          </a:xfrm>
        </p:spPr>
        <p:txBody>
          <a:bodyPr/>
          <a:lstStyle/>
          <a:p>
            <a:r>
              <a:rPr lang="zh-CN" altLang="en-US" dirty="0">
                <a:latin typeface="微软雅黑" panose="020B0503020204020204" pitchFamily="34" charset="-122"/>
                <a:ea typeface="微软雅黑" panose="020B0503020204020204" pitchFamily="34" charset="-122"/>
              </a:rPr>
              <a:t>指导老师：陈晓军    成员：姜泽坤、李乘帆、马永琦、纪冕</a:t>
            </a:r>
          </a:p>
        </p:txBody>
      </p:sp>
      <p:sp>
        <p:nvSpPr>
          <p:cNvPr id="6" name="文本占位符 5"/>
          <p:cNvSpPr>
            <a:spLocks noGrp="1"/>
          </p:cNvSpPr>
          <p:nvPr>
            <p:ph type="body" sz="quarter" idx="10"/>
          </p:nvPr>
        </p:nvSpPr>
        <p:spPr>
          <a:xfrm>
            <a:off x="745961" y="5815087"/>
            <a:ext cx="4159250" cy="499004"/>
          </a:xfrm>
        </p:spPr>
        <p:txBody>
          <a:bodyPr/>
          <a:lstStyle/>
          <a:p>
            <a:r>
              <a:rPr lang="en-US" altLang="zh-CN" dirty="0"/>
              <a:t>2020</a:t>
            </a:r>
            <a:r>
              <a:rPr lang="zh-CN" altLang="en-US" dirty="0"/>
              <a:t>年</a:t>
            </a:r>
            <a:r>
              <a:rPr lang="en-US" altLang="zh-CN" dirty="0"/>
              <a:t>10</a:t>
            </a:r>
            <a:r>
              <a:rPr lang="zh-CN" altLang="en-US" dirty="0"/>
              <a:t>月</a:t>
            </a:r>
            <a:r>
              <a:rPr lang="en-US" altLang="zh-CN" dirty="0"/>
              <a:t>9</a:t>
            </a:r>
            <a:r>
              <a:rPr lang="zh-CN" altLang="en-US" dirty="0"/>
              <a:t>日</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步态冻结数据集</a:t>
            </a:r>
          </a:p>
        </p:txBody>
      </p:sp>
      <p:sp>
        <p:nvSpPr>
          <p:cNvPr id="7" name="内容占位符 6">
            <a:extLst>
              <a:ext uri="{FF2B5EF4-FFF2-40B4-BE49-F238E27FC236}">
                <a16:creationId xmlns:a16="http://schemas.microsoft.com/office/drawing/2014/main" id="{81C4D8BF-CDAF-4867-9D31-FEAFFC4700D7}"/>
              </a:ext>
            </a:extLst>
          </p:cNvPr>
          <p:cNvSpPr>
            <a:spLocks noGrp="1"/>
          </p:cNvSpPr>
          <p:nvPr>
            <p:ph sz="quarter" idx="10"/>
          </p:nvPr>
        </p:nvSpPr>
        <p:spPr>
          <a:xfrm>
            <a:off x="318782" y="3916951"/>
            <a:ext cx="8640660" cy="2710351"/>
          </a:xfrm>
        </p:spPr>
        <p:txBody>
          <a:bodyPr>
            <a:normAutofit/>
          </a:bodyPr>
          <a:lstStyle/>
          <a:p>
            <a:r>
              <a:rPr lang="zh-CN" altLang="en-US" sz="2200" dirty="0">
                <a:latin typeface="微软雅黑" panose="020B0503020204020204" pitchFamily="34" charset="-122"/>
                <a:ea typeface="微软雅黑" panose="020B0503020204020204" pitchFamily="34" charset="-122"/>
              </a:rPr>
              <a:t>数据集二</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名帕金森病患者</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步态冻结现象</a:t>
            </a:r>
            <a:r>
              <a:rPr lang="zh-CN" altLang="en-US" dirty="0">
                <a:latin typeface="微软雅黑" panose="020B0503020204020204" pitchFamily="34" charset="-122"/>
                <a:ea typeface="微软雅黑" panose="020B0503020204020204" pitchFamily="34" charset="-122"/>
              </a:rPr>
              <a:t>，将可穿戴无线加速度传感器放置在脚踝 、小腿、膝盖和臀部等地方进行 </a:t>
            </a:r>
            <a:r>
              <a:rPr lang="en-US" altLang="zh-CN" dirty="0">
                <a:latin typeface="微软雅黑" panose="020B0503020204020204" pitchFamily="34" charset="-122"/>
                <a:ea typeface="微软雅黑" panose="020B0503020204020204" pitchFamily="34" charset="-122"/>
              </a:rPr>
              <a:t>64 Hz </a:t>
            </a:r>
            <a:r>
              <a:rPr lang="zh-CN" altLang="en-US" dirty="0">
                <a:latin typeface="微软雅黑" panose="020B0503020204020204" pitchFamily="34" charset="-122"/>
                <a:ea typeface="微软雅黑" panose="020B0503020204020204" pitchFamily="34" charset="-122"/>
              </a:rPr>
              <a:t>下的 </a:t>
            </a:r>
            <a:r>
              <a:rPr lang="en-US" altLang="zh-CN" dirty="0">
                <a:latin typeface="微软雅黑" panose="020B0503020204020204" pitchFamily="34" charset="-122"/>
                <a:ea typeface="微软雅黑" panose="020B0503020204020204" pitchFamily="34" charset="-122"/>
              </a:rPr>
              <a:t>3D </a:t>
            </a:r>
            <a:r>
              <a:rPr lang="zh-CN" altLang="en-US" dirty="0">
                <a:latin typeface="微软雅黑" panose="020B0503020204020204" pitchFamily="34" charset="-122"/>
                <a:ea typeface="微软雅黑" panose="020B0503020204020204" pitchFamily="34" charset="-122"/>
              </a:rPr>
              <a:t>加速度数据记录。 </a:t>
            </a:r>
            <a:endParaRPr lang="en-US" altLang="zh-CN" dirty="0">
              <a:latin typeface="微软雅黑" panose="020B0503020204020204" pitchFamily="34" charset="-122"/>
              <a:ea typeface="微软雅黑" panose="020B0503020204020204" pitchFamily="34" charset="-122"/>
            </a:endParaRPr>
          </a:p>
          <a:p>
            <a:r>
              <a:rPr lang="zh-CN" altLang="zh-CN" sz="2200" dirty="0">
                <a:latin typeface="微软雅黑" panose="020B0503020204020204" pitchFamily="34" charset="-122"/>
                <a:ea typeface="微软雅黑" panose="020B0503020204020204" pitchFamily="34" charset="-122"/>
              </a:rPr>
              <a:t>集中包含超过</a:t>
            </a:r>
            <a:r>
              <a:rPr lang="en-US" altLang="zh-CN" sz="2200" dirty="0">
                <a:latin typeface="微软雅黑" panose="020B0503020204020204" pitchFamily="34" charset="-122"/>
                <a:ea typeface="微软雅黑" panose="020B0503020204020204" pitchFamily="34" charset="-122"/>
              </a:rPr>
              <a:t>200</a:t>
            </a:r>
            <a:r>
              <a:rPr lang="zh-CN" altLang="zh-CN" sz="2200" dirty="0">
                <a:latin typeface="微软雅黑" panose="020B0503020204020204" pitchFamily="34" charset="-122"/>
                <a:ea typeface="微软雅黑" panose="020B0503020204020204" pitchFamily="34" charset="-122"/>
              </a:rPr>
              <a:t>万条实验记录，其中有效记录为</a:t>
            </a:r>
            <a:r>
              <a:rPr lang="en-US" altLang="zh-CN" sz="2200" dirty="0">
                <a:latin typeface="微软雅黑" panose="020B0503020204020204" pitchFamily="34" charset="-122"/>
                <a:ea typeface="微软雅黑" panose="020B0503020204020204" pitchFamily="34" charset="-122"/>
              </a:rPr>
              <a:t>1140835</a:t>
            </a:r>
            <a:r>
              <a:rPr lang="zh-CN" altLang="zh-CN" sz="2200" dirty="0">
                <a:latin typeface="微软雅黑" panose="020B0503020204020204" pitchFamily="34" charset="-122"/>
                <a:ea typeface="微软雅黑" panose="020B0503020204020204" pitchFamily="34" charset="-122"/>
              </a:rPr>
              <a:t>条</a:t>
            </a:r>
            <a:r>
              <a:rPr lang="zh-CN" altLang="en-US" sz="2200"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7127F39-5854-44BE-A0A8-242EF29A0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82" y="1841679"/>
            <a:ext cx="8825218" cy="1782054"/>
          </a:xfrm>
          <a:prstGeom prst="rect">
            <a:avLst/>
          </a:prstGeom>
        </p:spPr>
      </p:pic>
    </p:spTree>
    <p:extLst>
      <p:ext uri="{BB962C8B-B14F-4D97-AF65-F5344CB8AC3E}">
        <p14:creationId xmlns:p14="http://schemas.microsoft.com/office/powerpoint/2010/main" val="317477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项目背景</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数据介绍</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研究方法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研究成果</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反思展望</a:t>
            </a:r>
          </a:p>
        </p:txBody>
      </p:sp>
    </p:spTree>
    <p:extLst>
      <p:ext uri="{BB962C8B-B14F-4D97-AF65-F5344CB8AC3E}">
        <p14:creationId xmlns:p14="http://schemas.microsoft.com/office/powerpoint/2010/main" val="249921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EFA235-CDAA-493B-81FA-8C4556590A46}"/>
              </a:ext>
            </a:extLst>
          </p:cNvPr>
          <p:cNvSpPr>
            <a:spLocks noGrp="1"/>
          </p:cNvSpPr>
          <p:nvPr>
            <p:ph sz="quarter" idx="10"/>
          </p:nvPr>
        </p:nvSpPr>
        <p:spPr/>
        <p:txBody>
          <a:bodyPr/>
          <a:lstStyle/>
          <a:p>
            <a:pPr marL="0" indent="0">
              <a:buNone/>
            </a:pPr>
            <a:endParaRPr lang="en-US" altLang="zh-CN" dirty="0"/>
          </a:p>
          <a:p>
            <a:pPr marL="0" indent="0">
              <a:buNone/>
            </a:pPr>
            <a:r>
              <a:rPr lang="zh-CN" altLang="en-US" sz="2400" b="1" dirty="0">
                <a:latin typeface="微软雅黑" panose="020B0503020204020204" pitchFamily="34" charset="-122"/>
                <a:ea typeface="微软雅黑" panose="020B0503020204020204" pitchFamily="34" charset="-122"/>
              </a:rPr>
              <a:t>   使用</a:t>
            </a:r>
            <a:r>
              <a:rPr lang="en-US" altLang="zh-CN" sz="2400" b="1" dirty="0">
                <a:latin typeface="微软雅黑" panose="020B0503020204020204" pitchFamily="34" charset="-122"/>
                <a:ea typeface="微软雅黑" panose="020B0503020204020204" pitchFamily="34" charset="-122"/>
              </a:rPr>
              <a:t>UCI</a:t>
            </a:r>
            <a:r>
              <a:rPr lang="zh-CN" altLang="en-US" sz="2400" b="1" dirty="0">
                <a:latin typeface="微软雅黑" panose="020B0503020204020204" pitchFamily="34" charset="-122"/>
                <a:ea typeface="微软雅黑" panose="020B0503020204020204" pitchFamily="34" charset="-122"/>
              </a:rPr>
              <a:t>提供的数据库</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语音识别数据集：</a:t>
            </a:r>
            <a:r>
              <a:rPr lang="en-US" altLang="zh-CN" sz="2400" dirty="0">
                <a:solidFill>
                  <a:srgbClr val="333333"/>
                </a:solidFill>
                <a:effectLst/>
                <a:latin typeface="Times New Roman" panose="02020603050405020304" pitchFamily="18" charset="0"/>
                <a:ea typeface="楷体_GB2312"/>
              </a:rPr>
              <a:t>SVM,LDA,</a:t>
            </a:r>
            <a:r>
              <a:rPr lang="en-US" altLang="zh-CN" sz="2400" dirty="0">
                <a:effectLst/>
                <a:latin typeface="Times New Roman" panose="02020603050405020304" pitchFamily="18" charset="0"/>
                <a:ea typeface="楷体_GB2312"/>
              </a:rPr>
              <a:t> l</a:t>
            </a:r>
            <a:r>
              <a:rPr lang="en-US" altLang="zh-CN" sz="2400" dirty="0">
                <a:solidFill>
                  <a:srgbClr val="333333"/>
                </a:solidFill>
                <a:effectLst/>
                <a:latin typeface="Times New Roman" panose="02020603050405020304" pitchFamily="18" charset="0"/>
                <a:ea typeface="楷体_GB2312"/>
              </a:rPr>
              <a:t>ogistic classifier,</a:t>
            </a:r>
            <a:r>
              <a:rPr lang="en-US" altLang="zh-CN" sz="2400" dirty="0">
                <a:effectLst/>
                <a:latin typeface="Times New Roman" panose="02020603050405020304" pitchFamily="18" charset="0"/>
                <a:ea typeface="楷体_GB2312"/>
              </a:rPr>
              <a:t> Ridge Regression</a:t>
            </a:r>
            <a:r>
              <a:rPr lang="en-US" altLang="zh-CN" sz="2400" dirty="0">
                <a:solidFill>
                  <a:srgbClr val="333333"/>
                </a:solidFill>
                <a:effectLst/>
                <a:latin typeface="Times New Roman" panose="02020603050405020304" pitchFamily="18" charset="0"/>
                <a:ea typeface="楷体_GB2312"/>
              </a:rPr>
              <a:t> ,Lasso </a:t>
            </a:r>
            <a:r>
              <a:rPr lang="en-US" altLang="zh-CN" sz="2400" dirty="0">
                <a:effectLst/>
                <a:latin typeface="Times New Roman" panose="02020603050405020304" pitchFamily="18" charset="0"/>
                <a:ea typeface="楷体_GB2312"/>
              </a:rPr>
              <a:t>Regression</a:t>
            </a:r>
            <a:r>
              <a:rPr lang="zh-CN" altLang="en-US" sz="2400" dirty="0">
                <a:effectLst/>
                <a:latin typeface="Times New Roman" panose="02020603050405020304" pitchFamily="18" charset="0"/>
                <a:ea typeface="楷体_GB2312"/>
              </a:rPr>
              <a:t>，决策树</a:t>
            </a:r>
            <a:r>
              <a:rPr lang="zh-CN" altLang="zh-CN" sz="2400" dirty="0">
                <a:solidFill>
                  <a:srgbClr val="333333"/>
                </a:solidFill>
                <a:effectLst/>
                <a:latin typeface="Arial" panose="020B0604020202020204" pitchFamily="34" charset="0"/>
                <a:ea typeface="楷体_GB2312"/>
                <a:cs typeface="Arial" panose="020B0604020202020204" pitchFamily="34" charset="0"/>
              </a:rPr>
              <a:t>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步态冻结数据集：</a:t>
            </a:r>
            <a:r>
              <a:rPr lang="en-US" altLang="zh-CN" sz="2400" dirty="0">
                <a:latin typeface="微软雅黑" panose="020B0503020204020204" pitchFamily="34" charset="-122"/>
                <a:ea typeface="微软雅黑" panose="020B0503020204020204" pitchFamily="34" charset="-122"/>
              </a:rPr>
              <a:t>ANN</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对比寻找最适合的机器学习方法，提高判断精度</a:t>
            </a:r>
            <a:endParaRPr lang="en-US" altLang="zh-CN" sz="24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机器学习</a:t>
            </a:r>
          </a:p>
        </p:txBody>
      </p:sp>
    </p:spTree>
    <p:extLst>
      <p:ext uri="{BB962C8B-B14F-4D97-AF65-F5344CB8AC3E}">
        <p14:creationId xmlns:p14="http://schemas.microsoft.com/office/powerpoint/2010/main" val="216208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4334A5-CC58-43A5-91CA-700F05D072D3}"/>
              </a:ext>
            </a:extLst>
          </p:cNvPr>
          <p:cNvSpPr txBox="1"/>
          <p:nvPr/>
        </p:nvSpPr>
        <p:spPr>
          <a:xfrm>
            <a:off x="3006524" y="2844225"/>
            <a:ext cx="4387392" cy="584775"/>
          </a:xfrm>
          <a:prstGeom prst="rect">
            <a:avLst/>
          </a:prstGeom>
          <a:noFill/>
        </p:spPr>
        <p:txBody>
          <a:bodyPr wrap="square" rtlCol="0">
            <a:spAutoFit/>
          </a:bodyPr>
          <a:lstStyle/>
          <a:p>
            <a:r>
              <a:rPr lang="zh-CN" altLang="en-US" sz="3200" b="1" dirty="0">
                <a:solidFill>
                  <a:schemeClr val="accent1"/>
                </a:solidFill>
                <a:latin typeface="+mj-lt"/>
                <a:ea typeface="+mj-ea"/>
                <a:cs typeface="+mj-cs"/>
              </a:rPr>
              <a:t>语音识别数据库</a:t>
            </a:r>
          </a:p>
        </p:txBody>
      </p:sp>
    </p:spTree>
    <p:extLst>
      <p:ext uri="{BB962C8B-B14F-4D97-AF65-F5344CB8AC3E}">
        <p14:creationId xmlns:p14="http://schemas.microsoft.com/office/powerpoint/2010/main" val="250168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数据处理</a:t>
            </a:r>
          </a:p>
        </p:txBody>
      </p:sp>
      <p:graphicFrame>
        <p:nvGraphicFramePr>
          <p:cNvPr id="3" name="图示 2"/>
          <p:cNvGraphicFramePr/>
          <p:nvPr>
            <p:extLst>
              <p:ext uri="{D42A27DB-BD31-4B8C-83A1-F6EECF244321}">
                <p14:modId xmlns:p14="http://schemas.microsoft.com/office/powerpoint/2010/main" val="3661210276"/>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支持向量机 </a:t>
            </a:r>
            <a:r>
              <a:rPr lang="en-US" altLang="zh-CN" dirty="0"/>
              <a:t>SVM</a:t>
            </a:r>
            <a:endParaRPr lang="zh-CN" altLang="en-US" dirty="0"/>
          </a:p>
        </p:txBody>
      </p:sp>
      <p:pic>
        <p:nvPicPr>
          <p:cNvPr id="4" name="图片 3">
            <a:extLst>
              <a:ext uri="{FF2B5EF4-FFF2-40B4-BE49-F238E27FC236}">
                <a16:creationId xmlns:a16="http://schemas.microsoft.com/office/drawing/2014/main" id="{F1EB9EA3-670C-465E-B58D-0506217573A0}"/>
              </a:ext>
            </a:extLst>
          </p:cNvPr>
          <p:cNvPicPr/>
          <p:nvPr/>
        </p:nvPicPr>
        <p:blipFill>
          <a:blip r:embed="rId2">
            <a:extLst>
              <a:ext uri="{28A0092B-C50C-407E-A947-70E740481C1C}">
                <a14:useLocalDpi xmlns:a14="http://schemas.microsoft.com/office/drawing/2010/main" val="0"/>
              </a:ext>
            </a:extLst>
          </a:blip>
          <a:srcRect/>
          <a:stretch>
            <a:fillRect/>
          </a:stretch>
        </p:blipFill>
        <p:spPr>
          <a:xfrm>
            <a:off x="81213" y="1833847"/>
            <a:ext cx="4947987" cy="4421727"/>
          </a:xfrm>
          <a:prstGeom prst="rect">
            <a:avLst/>
          </a:prstGeom>
          <a:noFill/>
          <a:ln>
            <a:noFill/>
          </a:ln>
        </p:spPr>
      </p:pic>
      <p:sp>
        <p:nvSpPr>
          <p:cNvPr id="5" name="文本框 4">
            <a:extLst>
              <a:ext uri="{FF2B5EF4-FFF2-40B4-BE49-F238E27FC236}">
                <a16:creationId xmlns:a16="http://schemas.microsoft.com/office/drawing/2014/main" id="{EF81CF17-F14D-480B-8584-9C79495F837B}"/>
              </a:ext>
            </a:extLst>
          </p:cNvPr>
          <p:cNvSpPr txBox="1"/>
          <p:nvPr/>
        </p:nvSpPr>
        <p:spPr>
          <a:xfrm>
            <a:off x="6316630" y="1732263"/>
            <a:ext cx="1544012" cy="369332"/>
          </a:xfrm>
          <a:prstGeom prst="rect">
            <a:avLst/>
          </a:prstGeom>
          <a:noFill/>
        </p:spPr>
        <p:txBody>
          <a:bodyPr wrap="none" rtlCol="0">
            <a:spAutoFit/>
          </a:bodyPr>
          <a:lstStyle/>
          <a:p>
            <a:r>
              <a:rPr lang="en-US" altLang="zh-CN" dirty="0"/>
              <a:t>Kernel </a:t>
            </a:r>
            <a:r>
              <a:rPr lang="zh-CN" altLang="en-US" dirty="0"/>
              <a:t>的选取</a:t>
            </a:r>
          </a:p>
        </p:txBody>
      </p:sp>
      <p:sp>
        <p:nvSpPr>
          <p:cNvPr id="6" name="文本框 5">
            <a:extLst>
              <a:ext uri="{FF2B5EF4-FFF2-40B4-BE49-F238E27FC236}">
                <a16:creationId xmlns:a16="http://schemas.microsoft.com/office/drawing/2014/main" id="{71F894B6-EC9C-43CF-96AE-F59BD1F56EF3}"/>
              </a:ext>
            </a:extLst>
          </p:cNvPr>
          <p:cNvSpPr txBox="1"/>
          <p:nvPr/>
        </p:nvSpPr>
        <p:spPr>
          <a:xfrm>
            <a:off x="4114800" y="2974019"/>
            <a:ext cx="914400" cy="914400"/>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652AAE5-AF5A-4988-96F9-5B3C510321C4}"/>
                  </a:ext>
                </a:extLst>
              </p:cNvPr>
              <p:cNvSpPr txBox="1"/>
              <p:nvPr/>
            </p:nvSpPr>
            <p:spPr>
              <a:xfrm>
                <a:off x="3977364" y="2111170"/>
                <a:ext cx="5605285" cy="4144404"/>
              </a:xfrm>
              <a:prstGeom prst="rect">
                <a:avLst/>
              </a:prstGeom>
              <a:noFill/>
            </p:spPr>
            <p:txBody>
              <a:bodyPr wrap="square" rtlCol="0">
                <a:spAutoFit/>
              </a:bodyPr>
              <a:lstStyle/>
              <a:p>
                <a:pPr indent="1266825"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绿色</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linear </a:t>
                </a:r>
              </a:p>
              <a:p>
                <a:pPr indent="1266825"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66825"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橙色</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sigmoid  </a:t>
                </a:r>
                <a:endParaRPr lang="en-US" altLang="zh-CN" sz="1800" i="1" kern="100" dirty="0">
                  <a:effectLst/>
                  <a:latin typeface="Cambria Math" panose="02040503050406030204" pitchFamily="18" charset="0"/>
                  <a:ea typeface="宋体" panose="02010600030101010101" pitchFamily="2" charset="-122"/>
                  <a:cs typeface="Times New Roman" panose="02020603050405020304" pitchFamily="18" charset="0"/>
                </a:endParaRPr>
              </a:p>
              <a:p>
                <a:pPr indent="1266825" algn="just"/>
                <a:r>
                  <a:rPr lang="en-US" altLang="zh-CN" sz="1800" kern="1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𝑘𝑒𝑟𝑛𝑒𝑙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tanh</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66825" algn="just"/>
                <a:r>
                  <a:rPr lang="en-US" altLang="zh-CN" sz="1800" kern="100" dirty="0">
                    <a:effectLst/>
                    <a:ea typeface="Cambria Math" panose="02040503050406030204" pitchFamily="18" charset="0"/>
                    <a:cs typeface="Times New Roman" panose="02020603050405020304" pitchFamily="18" charset="0"/>
                  </a:rPr>
                  <a:t>	</a:t>
                </a:r>
                <a14:m>
                  <m:oMath xmlns:m="http://schemas.openxmlformats.org/officeDocument/2006/math">
                    <m:func>
                      <m:func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tanh</m:t>
                        </m:r>
                      </m:fName>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d>
                      </m:e>
                    </m:fun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exp</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exp</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en>
                    </m:f>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66825"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466725"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蓝色</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rbf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𝑘𝑒𝑟𝑛𝑒𝑙</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exp</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466725"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红色</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poly  r=1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800100" indent="4667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𝑘𝑒𝑟𝑛𝑒𝑙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sup>
                    </m:sSup>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indent="466725"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066800" indent="200025"/>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紫色</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r=0.5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1066800" indent="200025"/>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𝑘𝑒𝑟𝑛𝑒𝑙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&lt;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sup>
                    </m:sSup>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A652AAE5-AF5A-4988-96F9-5B3C510321C4}"/>
                  </a:ext>
                </a:extLst>
              </p:cNvPr>
              <p:cNvSpPr txBox="1">
                <a:spLocks noRot="1" noChangeAspect="1" noMove="1" noResize="1" noEditPoints="1" noAdjustHandles="1" noChangeArrowheads="1" noChangeShapeType="1" noTextEdit="1"/>
              </p:cNvSpPr>
              <p:nvPr/>
            </p:nvSpPr>
            <p:spPr>
              <a:xfrm>
                <a:off x="3977364" y="2111170"/>
                <a:ext cx="5605285" cy="4144404"/>
              </a:xfrm>
              <a:prstGeom prst="rect">
                <a:avLst/>
              </a:prstGeom>
              <a:blipFill>
                <a:blip r:embed="rId3"/>
                <a:stretch>
                  <a:fillRect t="-1029" b="-4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766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A363B2-2481-4B9C-9E51-084E781F6544}"/>
              </a:ext>
            </a:extLst>
          </p:cNvPr>
          <p:cNvSpPr>
            <a:spLocks noGrp="1"/>
          </p:cNvSpPr>
          <p:nvPr>
            <p:ph sz="quarter" idx="10"/>
          </p:nvPr>
        </p:nvSpPr>
        <p:spPr>
          <a:xfrm>
            <a:off x="241307" y="2174753"/>
            <a:ext cx="8372163" cy="4921498"/>
          </a:xfrm>
        </p:spPr>
        <p:txBody>
          <a:bodyPr>
            <a:normAutofit/>
          </a:bodyPr>
          <a:lstStyle/>
          <a:p>
            <a:r>
              <a:rPr lang="zh-CN" altLang="en-US" dirty="0"/>
              <a:t>数据降维</a:t>
            </a:r>
            <a:endParaRPr lang="en-US" altLang="zh-CN" dirty="0"/>
          </a:p>
          <a:p>
            <a:r>
              <a:rPr lang="zh-CN" altLang="en-US" dirty="0"/>
              <a:t>区分样本</a:t>
            </a:r>
            <a:endParaRPr lang="en-US" altLang="zh-CN" dirty="0"/>
          </a:p>
          <a:p>
            <a:pPr lvl="1"/>
            <a:r>
              <a:rPr lang="zh-CN" altLang="en-US" sz="2000" dirty="0"/>
              <a:t>最大化类间方差</a:t>
            </a:r>
            <a:endParaRPr lang="en-US" altLang="zh-CN" sz="2000" dirty="0"/>
          </a:p>
          <a:p>
            <a:pPr lvl="1"/>
            <a:r>
              <a:rPr lang="zh-CN" altLang="en-US" sz="2000" dirty="0"/>
              <a:t>最小化类内方差</a:t>
            </a:r>
          </a:p>
        </p:txBody>
      </p:sp>
      <p:sp>
        <p:nvSpPr>
          <p:cNvPr id="3" name="标题 2">
            <a:extLst>
              <a:ext uri="{FF2B5EF4-FFF2-40B4-BE49-F238E27FC236}">
                <a16:creationId xmlns:a16="http://schemas.microsoft.com/office/drawing/2014/main" id="{C052A616-E6C0-4748-830C-7151387D7C59}"/>
              </a:ext>
            </a:extLst>
          </p:cNvPr>
          <p:cNvSpPr>
            <a:spLocks noGrp="1"/>
          </p:cNvSpPr>
          <p:nvPr>
            <p:ph type="title"/>
          </p:nvPr>
        </p:nvSpPr>
        <p:spPr/>
        <p:txBody>
          <a:bodyPr/>
          <a:lstStyle/>
          <a:p>
            <a:r>
              <a:rPr lang="zh-CN" altLang="en-US" dirty="0"/>
              <a:t>线性判别降维算法 </a:t>
            </a:r>
            <a:r>
              <a:rPr lang="en-US" altLang="zh-CN" dirty="0"/>
              <a:t>LDA</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D687911-3FE1-4DC0-9283-3D831EDB37FB}"/>
                  </a:ext>
                </a:extLst>
              </p:cNvPr>
              <p:cNvSpPr txBox="1"/>
              <p:nvPr/>
            </p:nvSpPr>
            <p:spPr>
              <a:xfrm>
                <a:off x="1811930" y="1757779"/>
                <a:ext cx="5230919" cy="416974"/>
              </a:xfrm>
              <a:prstGeom prst="rect">
                <a:avLst/>
              </a:prstGeom>
              <a:noFill/>
            </p:spPr>
            <p:txBody>
              <a:bodyPr wrap="none" rtlCol="0">
                <a:spAutoFit/>
              </a:bodyPr>
              <a:lstStyle/>
              <a:p>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学习一个线性函数，将</a:t>
                </a:r>
                <a:r>
                  <a:rPr lang="zh-CN" altLang="zh-CN" sz="2000" dirty="0">
                    <a:effectLst/>
                    <a:ea typeface="Times New Roman" panose="02020603050405020304" pitchFamily="18" charset="0"/>
                  </a:rPr>
                  <a:t> </a:t>
                </a:r>
                <a14:m>
                  <m:oMath xmlns:m="http://schemas.openxmlformats.org/officeDocument/2006/math">
                    <m: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投影到</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oMath>
                </a14:m>
                <a:endParaRPr lang="zh-CN" altLang="en-US" sz="2000" dirty="0"/>
              </a:p>
            </p:txBody>
          </p:sp>
        </mc:Choice>
        <mc:Fallback xmlns="">
          <p:sp>
            <p:nvSpPr>
              <p:cNvPr id="5" name="文本框 4">
                <a:extLst>
                  <a:ext uri="{FF2B5EF4-FFF2-40B4-BE49-F238E27FC236}">
                    <a16:creationId xmlns:a16="http://schemas.microsoft.com/office/drawing/2014/main" id="{1D687911-3FE1-4DC0-9283-3D831EDB37FB}"/>
                  </a:ext>
                </a:extLst>
              </p:cNvPr>
              <p:cNvSpPr txBox="1">
                <a:spLocks noRot="1" noChangeAspect="1" noMove="1" noResize="1" noEditPoints="1" noAdjustHandles="1" noChangeArrowheads="1" noChangeShapeType="1" noTextEdit="1"/>
              </p:cNvSpPr>
              <p:nvPr/>
            </p:nvSpPr>
            <p:spPr>
              <a:xfrm>
                <a:off x="1811930" y="1757779"/>
                <a:ext cx="5230919" cy="416974"/>
              </a:xfrm>
              <a:prstGeom prst="rect">
                <a:avLst/>
              </a:prstGeom>
              <a:blipFill>
                <a:blip r:embed="rId2"/>
                <a:stretch>
                  <a:fillRect l="-1166" t="-8696" b="-188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23FB3B7-52BE-4F44-9F38-AE3F6CD0A2C6}"/>
              </a:ext>
            </a:extLst>
          </p:cNvPr>
          <p:cNvPicPr/>
          <p:nvPr/>
        </p:nvPicPr>
        <p:blipFill>
          <a:blip r:embed="rId3"/>
          <a:stretch>
            <a:fillRect/>
          </a:stretch>
        </p:blipFill>
        <p:spPr>
          <a:xfrm>
            <a:off x="4427388" y="2591727"/>
            <a:ext cx="4239091" cy="3189727"/>
          </a:xfrm>
          <a:prstGeom prst="rect">
            <a:avLst/>
          </a:prstGeom>
        </p:spPr>
      </p:pic>
      <p:sp>
        <p:nvSpPr>
          <p:cNvPr id="8" name="文本框 7">
            <a:extLst>
              <a:ext uri="{FF2B5EF4-FFF2-40B4-BE49-F238E27FC236}">
                <a16:creationId xmlns:a16="http://schemas.microsoft.com/office/drawing/2014/main" id="{DA8A1F5E-3286-4D13-A5A3-7C080662B59C}"/>
              </a:ext>
            </a:extLst>
          </p:cNvPr>
          <p:cNvSpPr txBox="1"/>
          <p:nvPr/>
        </p:nvSpPr>
        <p:spPr>
          <a:xfrm>
            <a:off x="241307" y="4297509"/>
            <a:ext cx="4572000" cy="1261884"/>
          </a:xfrm>
          <a:prstGeom prst="rect">
            <a:avLst/>
          </a:prstGeom>
          <a:noFill/>
        </p:spPr>
        <p:txBody>
          <a:bodyPr wrap="square">
            <a:spAutoFit/>
          </a:bodyPr>
          <a:lstStyle/>
          <a:p>
            <a:pPr indent="266700"/>
            <a:r>
              <a:rPr lang="zh-CN" altLang="zh-CN" sz="2000" kern="100" dirty="0">
                <a:effectLst/>
                <a:latin typeface="+mn-ea"/>
                <a:cs typeface="Times New Roman" panose="02020603050405020304" pitchFamily="18" charset="0"/>
              </a:rPr>
              <a:t>语音数据集中用</a:t>
            </a:r>
            <a:r>
              <a:rPr lang="en-US" altLang="zh-CN" sz="2000" kern="100" dirty="0">
                <a:effectLst/>
                <a:latin typeface="+mn-ea"/>
                <a:cs typeface="Times New Roman" panose="02020603050405020304" pitchFamily="18" charset="0"/>
              </a:rPr>
              <a:t>LDA</a:t>
            </a:r>
            <a:r>
              <a:rPr lang="zh-CN" altLang="zh-CN" sz="2000" kern="100" dirty="0">
                <a:effectLst/>
                <a:latin typeface="+mn-ea"/>
                <a:cs typeface="Times New Roman" panose="02020603050405020304" pitchFamily="18" charset="0"/>
              </a:rPr>
              <a:t>训练的结果</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0.780327868852459</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2000" kern="100" dirty="0">
                <a:effectLst/>
                <a:latin typeface="+mn-ea"/>
                <a:cs typeface="Times New Roman" panose="02020603050405020304" pitchFamily="18" charset="0"/>
              </a:rPr>
              <a:t>做预处理后</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0.7147540983606557</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328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A363B2-2481-4B9C-9E51-084E781F6544}"/>
              </a:ext>
            </a:extLst>
          </p:cNvPr>
          <p:cNvSpPr>
            <a:spLocks noGrp="1"/>
          </p:cNvSpPr>
          <p:nvPr>
            <p:ph sz="quarter" idx="10"/>
          </p:nvPr>
        </p:nvSpPr>
        <p:spPr>
          <a:xfrm>
            <a:off x="116283" y="3170088"/>
            <a:ext cx="4168133" cy="4921498"/>
          </a:xfrm>
        </p:spPr>
        <p:txBody>
          <a:bodyPr>
            <a:normAutofit/>
          </a:bodyPr>
          <a:lstStyle/>
          <a:p>
            <a:r>
              <a:rPr lang="zh-CN" altLang="en-US" sz="1800" dirty="0"/>
              <a:t>估计目标函数的梯度，更新模型参数，迭代，直到收敛或达到我们的早期停止条件区分样本</a:t>
            </a:r>
          </a:p>
          <a:p>
            <a:r>
              <a:rPr lang="zh-CN" altLang="en-US" sz="1800" dirty="0"/>
              <a:t>之所以叫随机是因为我们在训练前随机打乱了训练集中的测试集</a:t>
            </a:r>
          </a:p>
        </p:txBody>
      </p:sp>
      <p:sp>
        <p:nvSpPr>
          <p:cNvPr id="3" name="标题 2">
            <a:extLst>
              <a:ext uri="{FF2B5EF4-FFF2-40B4-BE49-F238E27FC236}">
                <a16:creationId xmlns:a16="http://schemas.microsoft.com/office/drawing/2014/main" id="{C052A616-E6C0-4748-830C-7151387D7C59}"/>
              </a:ext>
            </a:extLst>
          </p:cNvPr>
          <p:cNvSpPr>
            <a:spLocks noGrp="1"/>
          </p:cNvSpPr>
          <p:nvPr>
            <p:ph type="title"/>
          </p:nvPr>
        </p:nvSpPr>
        <p:spPr/>
        <p:txBody>
          <a:bodyPr/>
          <a:lstStyle/>
          <a:p>
            <a:r>
              <a:rPr lang="en-US" altLang="zh-CN" dirty="0"/>
              <a:t>logistic regression with SDG </a:t>
            </a:r>
            <a:endParaRPr lang="zh-CN" altLang="en-US" dirty="0"/>
          </a:p>
        </p:txBody>
      </p:sp>
      <p:sp>
        <p:nvSpPr>
          <p:cNvPr id="5" name="文本框 4">
            <a:extLst>
              <a:ext uri="{FF2B5EF4-FFF2-40B4-BE49-F238E27FC236}">
                <a16:creationId xmlns:a16="http://schemas.microsoft.com/office/drawing/2014/main" id="{1D687911-3FE1-4DC0-9283-3D831EDB37FB}"/>
              </a:ext>
            </a:extLst>
          </p:cNvPr>
          <p:cNvSpPr txBox="1"/>
          <p:nvPr/>
        </p:nvSpPr>
        <p:spPr>
          <a:xfrm>
            <a:off x="219435" y="1711105"/>
            <a:ext cx="3682005" cy="1200329"/>
          </a:xfrm>
          <a:prstGeom prst="rect">
            <a:avLst/>
          </a:prstGeom>
          <a:noFill/>
        </p:spPr>
        <p:txBody>
          <a:bodyPr wrap="square" rtlCol="0">
            <a:spAutoFit/>
          </a:bodyPr>
          <a:lstStyle/>
          <a:p>
            <a:r>
              <a:rPr lang="zh-CN" altLang="zh-CN" dirty="0"/>
              <a:t>随机梯度下降（</a:t>
            </a:r>
            <a:r>
              <a:rPr lang="en-US" altLang="zh-CN" dirty="0"/>
              <a:t>Stochastic gradient descent</a:t>
            </a:r>
            <a:r>
              <a:rPr lang="zh-CN" altLang="zh-CN" dirty="0"/>
              <a:t>，</a:t>
            </a:r>
            <a:r>
              <a:rPr lang="en-US" altLang="zh-CN" dirty="0"/>
              <a:t>SGD</a:t>
            </a:r>
            <a:r>
              <a:rPr lang="zh-CN" altLang="zh-CN" dirty="0"/>
              <a:t>）对每个训练样本进行参数更新，每次执行都进行一次更新，且执行速度更快。</a:t>
            </a:r>
          </a:p>
        </p:txBody>
      </p:sp>
      <p:sp>
        <p:nvSpPr>
          <p:cNvPr id="8" name="文本框 7">
            <a:extLst>
              <a:ext uri="{FF2B5EF4-FFF2-40B4-BE49-F238E27FC236}">
                <a16:creationId xmlns:a16="http://schemas.microsoft.com/office/drawing/2014/main" id="{DA8A1F5E-3286-4D13-A5A3-7C080662B59C}"/>
              </a:ext>
            </a:extLst>
          </p:cNvPr>
          <p:cNvSpPr txBox="1"/>
          <p:nvPr/>
        </p:nvSpPr>
        <p:spPr>
          <a:xfrm>
            <a:off x="4640298" y="4759032"/>
            <a:ext cx="4225890" cy="923330"/>
          </a:xfrm>
          <a:prstGeom prst="rect">
            <a:avLst/>
          </a:prstGeom>
          <a:noFill/>
        </p:spPr>
        <p:txBody>
          <a:bodyPr wrap="square">
            <a:spAutoFit/>
          </a:bodyPr>
          <a:lstStyle/>
          <a:p>
            <a:pPr indent="266700">
              <a:defRPr/>
            </a:pPr>
            <a:r>
              <a:rPr kumimoji="0" lang="zh-CN" altLang="en-US"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使用</a:t>
            </a:r>
            <a:r>
              <a:rPr kumimoji="0" lang="en-US" altLang="zh-CN"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SDG</a:t>
            </a:r>
            <a:r>
              <a:rPr kumimoji="0" lang="zh-CN" altLang="en-US"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的</a:t>
            </a:r>
            <a:r>
              <a:rPr kumimoji="0" lang="en-US" altLang="zh-CN"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logistic regression </a:t>
            </a:r>
            <a:r>
              <a:rPr kumimoji="0" lang="zh-CN" altLang="en-US"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结果</a:t>
            </a:r>
            <a:r>
              <a:rPr kumimoji="0" lang="en-US" altLang="zh-CN"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(20</a:t>
            </a:r>
            <a:r>
              <a:rPr kumimoji="0" lang="zh-CN" altLang="en-US"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次迭代比较稳定后</a:t>
            </a:r>
            <a:r>
              <a:rPr kumimoji="0" lang="en-US" altLang="zh-CN"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0.750248764854312</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l" defTabSz="914400" rtl="0" eaLnBrk="1" fontAlgn="auto" latinLnBrk="0" hangingPunct="1">
              <a:lnSpc>
                <a:spcPct val="100000"/>
              </a:lnSpc>
              <a:spcBef>
                <a:spcPts val="0"/>
              </a:spcBef>
              <a:spcAft>
                <a:spcPts val="0"/>
              </a:spcAft>
              <a:buClrTx/>
              <a:buSzTx/>
              <a:buFontTx/>
              <a:buNone/>
              <a:tabLst/>
              <a:defRPr/>
            </a:pPr>
            <a:endParaRPr kumimoji="0" lang="zh-CN" altLang="zh-CN" b="0" i="0" u="none" strike="noStrike" kern="100" cap="none" spc="0" normalizeH="0" baseline="0" noProof="0" dirty="0">
              <a:ln>
                <a:noFill/>
              </a:ln>
              <a:solidFill>
                <a:srgbClr val="000000"/>
              </a:solidFill>
              <a:effectLst/>
              <a:uLnTx/>
              <a:uFillTx/>
              <a:latin typeface="等线"/>
              <a:ea typeface="等线"/>
              <a:cs typeface="Times New Roman" panose="02020603050405020304" pitchFamily="18" charset="0"/>
            </a:endParaRPr>
          </a:p>
        </p:txBody>
      </p:sp>
      <p:pic>
        <p:nvPicPr>
          <p:cNvPr id="1026" name="Picture 2">
            <a:extLst>
              <a:ext uri="{FF2B5EF4-FFF2-40B4-BE49-F238E27FC236}">
                <a16:creationId xmlns:a16="http://schemas.microsoft.com/office/drawing/2014/main" id="{2C4DD8A9-8784-4A33-87DA-9548088EB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133" y="1551600"/>
            <a:ext cx="4778304"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05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A363B2-2481-4B9C-9E51-084E781F6544}"/>
              </a:ext>
            </a:extLst>
          </p:cNvPr>
          <p:cNvSpPr>
            <a:spLocks noGrp="1"/>
          </p:cNvSpPr>
          <p:nvPr>
            <p:ph sz="quarter" idx="10"/>
          </p:nvPr>
        </p:nvSpPr>
        <p:spPr>
          <a:xfrm>
            <a:off x="53666" y="4089180"/>
            <a:ext cx="4168133" cy="4921498"/>
          </a:xfrm>
        </p:spPr>
        <p:txBody>
          <a:bodyPr>
            <a:normAutofit/>
          </a:bodyPr>
          <a:lstStyle/>
          <a:p>
            <a:r>
              <a:rPr lang="zh-CN" altLang="zh-CN" sz="1800" dirty="0">
                <a:effectLst/>
                <a:latin typeface="+mn-ea"/>
                <a:cs typeface="Times New Roman" panose="02020603050405020304" pitchFamily="18" charset="0"/>
              </a:rPr>
              <a:t>使用</a:t>
            </a:r>
            <a:r>
              <a:rPr lang="en-US" altLang="zh-CN" sz="1800" dirty="0">
                <a:effectLst/>
                <a:latin typeface="+mn-ea"/>
              </a:rPr>
              <a:t>Langevin </a:t>
            </a:r>
            <a:r>
              <a:rPr lang="zh-CN" altLang="zh-CN" sz="1800" dirty="0">
                <a:effectLst/>
                <a:latin typeface="+mn-ea"/>
                <a:cs typeface="Times New Roman" panose="02020603050405020304" pitchFamily="18" charset="0"/>
              </a:rPr>
              <a:t>的</a:t>
            </a:r>
            <a:r>
              <a:rPr lang="en-US" altLang="zh-CN" sz="1800" dirty="0">
                <a:effectLst/>
                <a:latin typeface="+mn-ea"/>
              </a:rPr>
              <a:t>logistic regression result(20</a:t>
            </a:r>
            <a:r>
              <a:rPr lang="zh-CN" altLang="zh-CN" sz="1800" dirty="0">
                <a:effectLst/>
                <a:latin typeface="+mn-ea"/>
                <a:cs typeface="Times New Roman" panose="02020603050405020304" pitchFamily="18" charset="0"/>
              </a:rPr>
              <a:t>次迭代比较稳定后</a:t>
            </a:r>
            <a:r>
              <a:rPr lang="en-US" altLang="zh-CN" sz="1800" dirty="0">
                <a:effectLst/>
                <a:latin typeface="+mn-ea"/>
              </a:rPr>
              <a:t>)=</a:t>
            </a:r>
            <a:r>
              <a:rPr lang="en-US" altLang="zh-CN" sz="1800" dirty="0">
                <a:effectLst/>
                <a:latin typeface="Times New Roman" panose="02020603050405020304" pitchFamily="18" charset="0"/>
                <a:ea typeface="楷体_GB2312"/>
              </a:rPr>
              <a:t>0.816502785382064</a:t>
            </a:r>
            <a:endParaRPr lang="zh-CN" altLang="en-US" sz="1800" dirty="0">
              <a:latin typeface="+mn-ea"/>
            </a:endParaRPr>
          </a:p>
        </p:txBody>
      </p:sp>
      <p:sp>
        <p:nvSpPr>
          <p:cNvPr id="3" name="标题 2">
            <a:extLst>
              <a:ext uri="{FF2B5EF4-FFF2-40B4-BE49-F238E27FC236}">
                <a16:creationId xmlns:a16="http://schemas.microsoft.com/office/drawing/2014/main" id="{C052A616-E6C0-4748-830C-7151387D7C59}"/>
              </a:ext>
            </a:extLst>
          </p:cNvPr>
          <p:cNvSpPr>
            <a:spLocks noGrp="1"/>
          </p:cNvSpPr>
          <p:nvPr>
            <p:ph type="title"/>
          </p:nvPr>
        </p:nvSpPr>
        <p:spPr/>
        <p:txBody>
          <a:bodyPr/>
          <a:lstStyle/>
          <a:p>
            <a:r>
              <a:rPr lang="zh-CN" altLang="en-US" dirty="0"/>
              <a:t>使用</a:t>
            </a:r>
            <a:r>
              <a:rPr lang="en-US" altLang="zh-CN" dirty="0"/>
              <a:t>Langevin</a:t>
            </a:r>
            <a:r>
              <a:rPr lang="zh-CN" altLang="en-US" dirty="0"/>
              <a:t>的</a:t>
            </a:r>
            <a:r>
              <a:rPr lang="en-US" altLang="zh-CN" dirty="0"/>
              <a:t>logistic regression</a:t>
            </a:r>
            <a:endParaRPr lang="zh-CN" altLang="en-US" dirty="0"/>
          </a:p>
        </p:txBody>
      </p:sp>
      <p:sp>
        <p:nvSpPr>
          <p:cNvPr id="5" name="文本框 4">
            <a:extLst>
              <a:ext uri="{FF2B5EF4-FFF2-40B4-BE49-F238E27FC236}">
                <a16:creationId xmlns:a16="http://schemas.microsoft.com/office/drawing/2014/main" id="{1D687911-3FE1-4DC0-9283-3D831EDB37FB}"/>
              </a:ext>
            </a:extLst>
          </p:cNvPr>
          <p:cNvSpPr txBox="1"/>
          <p:nvPr/>
        </p:nvSpPr>
        <p:spPr>
          <a:xfrm>
            <a:off x="219435" y="1711105"/>
            <a:ext cx="3682005" cy="2031325"/>
          </a:xfrm>
          <a:prstGeom prst="rect">
            <a:avLst/>
          </a:prstGeom>
          <a:noFill/>
        </p:spPr>
        <p:txBody>
          <a:bodyPr wrap="square" rtlCol="0">
            <a:spAutoFit/>
          </a:bodyPr>
          <a:lstStyle/>
          <a:p>
            <a:r>
              <a:rPr lang="en-US" altLang="zh-CN" dirty="0"/>
              <a:t>Langevin</a:t>
            </a:r>
            <a:r>
              <a:rPr lang="zh-CN" altLang="en-US" dirty="0"/>
              <a:t>模型与</a:t>
            </a:r>
            <a:r>
              <a:rPr lang="en-US" altLang="zh-CN" dirty="0"/>
              <a:t>SGD</a:t>
            </a:r>
            <a:r>
              <a:rPr lang="zh-CN" altLang="en-US" dirty="0"/>
              <a:t>基本相同。</a:t>
            </a:r>
          </a:p>
          <a:p>
            <a:r>
              <a:rPr lang="zh-CN" altLang="en-US" dirty="0"/>
              <a:t>但是，它引入了噪声 来避免局部极小值。 参数更新公式如下</a:t>
            </a:r>
            <a:r>
              <a:rPr lang="en-US" altLang="zh-CN" dirty="0"/>
              <a:t>:   </a:t>
            </a:r>
          </a:p>
          <a:p>
            <a:endParaRPr lang="en-US" altLang="zh-CN" dirty="0"/>
          </a:p>
          <a:p>
            <a:endParaRPr lang="en-US" altLang="zh-CN" dirty="0"/>
          </a:p>
          <a:p>
            <a:r>
              <a:rPr lang="zh-CN" altLang="en-US" dirty="0"/>
              <a:t>因此，最终更新的公式为</a:t>
            </a:r>
            <a:r>
              <a:rPr lang="en-US" altLang="zh-CN" dirty="0"/>
              <a:t>: </a:t>
            </a:r>
          </a:p>
          <a:p>
            <a:endParaRPr lang="zh-CN" altLang="zh-CN" dirty="0"/>
          </a:p>
        </p:txBody>
      </p:sp>
      <p:pic>
        <p:nvPicPr>
          <p:cNvPr id="10" name="图片 9">
            <a:extLst>
              <a:ext uri="{FF2B5EF4-FFF2-40B4-BE49-F238E27FC236}">
                <a16:creationId xmlns:a16="http://schemas.microsoft.com/office/drawing/2014/main" id="{DA1A716D-6454-4AC4-92B8-38640437CDDE}"/>
              </a:ext>
            </a:extLst>
          </p:cNvPr>
          <p:cNvPicPr>
            <a:picLocks noChangeAspect="1"/>
          </p:cNvPicPr>
          <p:nvPr/>
        </p:nvPicPr>
        <p:blipFill>
          <a:blip r:embed="rId2"/>
          <a:stretch>
            <a:fillRect/>
          </a:stretch>
        </p:blipFill>
        <p:spPr>
          <a:xfrm>
            <a:off x="422905" y="2573219"/>
            <a:ext cx="1629415" cy="333333"/>
          </a:xfrm>
          <a:prstGeom prst="rect">
            <a:avLst/>
          </a:prstGeom>
        </p:spPr>
      </p:pic>
      <p:pic>
        <p:nvPicPr>
          <p:cNvPr id="15" name="图片 14">
            <a:extLst>
              <a:ext uri="{FF2B5EF4-FFF2-40B4-BE49-F238E27FC236}">
                <a16:creationId xmlns:a16="http://schemas.microsoft.com/office/drawing/2014/main" id="{2AE35081-158F-4B16-8400-4B103F1650B4}"/>
              </a:ext>
            </a:extLst>
          </p:cNvPr>
          <p:cNvPicPr>
            <a:picLocks noChangeAspect="1"/>
          </p:cNvPicPr>
          <p:nvPr/>
        </p:nvPicPr>
        <p:blipFill>
          <a:blip r:embed="rId3"/>
          <a:stretch>
            <a:fillRect/>
          </a:stretch>
        </p:blipFill>
        <p:spPr>
          <a:xfrm>
            <a:off x="422905" y="3375429"/>
            <a:ext cx="2564135" cy="495219"/>
          </a:xfrm>
          <a:prstGeom prst="rect">
            <a:avLst/>
          </a:prstGeom>
        </p:spPr>
      </p:pic>
      <p:pic>
        <p:nvPicPr>
          <p:cNvPr id="2065" name="Picture 17">
            <a:extLst>
              <a:ext uri="{FF2B5EF4-FFF2-40B4-BE49-F238E27FC236}">
                <a16:creationId xmlns:a16="http://schemas.microsoft.com/office/drawing/2014/main" id="{8AEF62D7-C318-47D1-938F-52AC7DEE8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242" y="2064592"/>
            <a:ext cx="4441156" cy="289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13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A363B2-2481-4B9C-9E51-084E781F6544}"/>
              </a:ext>
            </a:extLst>
          </p:cNvPr>
          <p:cNvSpPr>
            <a:spLocks noGrp="1"/>
          </p:cNvSpPr>
          <p:nvPr>
            <p:ph sz="quarter" idx="10"/>
          </p:nvPr>
        </p:nvSpPr>
        <p:spPr>
          <a:xfrm>
            <a:off x="430437" y="3054910"/>
            <a:ext cx="3592923" cy="4921498"/>
          </a:xfrm>
        </p:spPr>
        <p:txBody>
          <a:bodyPr>
            <a:normAutofit/>
          </a:bodyPr>
          <a:lstStyle/>
          <a:p>
            <a:r>
              <a:rPr lang="zh-CN" altLang="en-US" sz="1800" dirty="0">
                <a:latin typeface="+mn-ea"/>
              </a:rPr>
              <a:t>  可以被如下公式更新</a:t>
            </a:r>
            <a:endParaRPr lang="en-US" altLang="zh-CN" sz="1800" dirty="0">
              <a:latin typeface="+mn-ea"/>
            </a:endParaRPr>
          </a:p>
          <a:p>
            <a:endParaRPr lang="en-US" altLang="zh-CN" sz="1800" dirty="0">
              <a:latin typeface="+mn-ea"/>
            </a:endParaRPr>
          </a:p>
          <a:p>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Ridge regression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的结果</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0. 7240655983775406</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sz="1800" dirty="0">
              <a:latin typeface="+mn-ea"/>
            </a:endParaRPr>
          </a:p>
        </p:txBody>
      </p:sp>
      <p:sp>
        <p:nvSpPr>
          <p:cNvPr id="3" name="标题 2">
            <a:extLst>
              <a:ext uri="{FF2B5EF4-FFF2-40B4-BE49-F238E27FC236}">
                <a16:creationId xmlns:a16="http://schemas.microsoft.com/office/drawing/2014/main" id="{C052A616-E6C0-4748-830C-7151387D7C59}"/>
              </a:ext>
            </a:extLst>
          </p:cNvPr>
          <p:cNvSpPr>
            <a:spLocks noGrp="1"/>
          </p:cNvSpPr>
          <p:nvPr>
            <p:ph type="title"/>
          </p:nvPr>
        </p:nvSpPr>
        <p:spPr/>
        <p:txBody>
          <a:bodyPr/>
          <a:lstStyle/>
          <a:p>
            <a:r>
              <a:rPr lang="en-US" altLang="zh-CN" dirty="0"/>
              <a:t>logistic regression with ridge loss</a:t>
            </a:r>
            <a:endParaRPr lang="zh-CN" altLang="en-US" dirty="0"/>
          </a:p>
        </p:txBody>
      </p:sp>
      <p:pic>
        <p:nvPicPr>
          <p:cNvPr id="12" name="图片 11">
            <a:extLst>
              <a:ext uri="{FF2B5EF4-FFF2-40B4-BE49-F238E27FC236}">
                <a16:creationId xmlns:a16="http://schemas.microsoft.com/office/drawing/2014/main" id="{1534BE61-C66A-4E6C-A550-9DD6CAD6F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9" y="1721070"/>
            <a:ext cx="6139405" cy="1164370"/>
          </a:xfrm>
          <a:prstGeom prst="rect">
            <a:avLst/>
          </a:prstGeom>
        </p:spPr>
      </p:pic>
      <p:pic>
        <p:nvPicPr>
          <p:cNvPr id="3082" name="Picture 10">
            <a:extLst>
              <a:ext uri="{FF2B5EF4-FFF2-40B4-BE49-F238E27FC236}">
                <a16:creationId xmlns:a16="http://schemas.microsoft.com/office/drawing/2014/main" id="{690A0007-F800-41CA-8E67-6CAAC0B5F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314" y="3105462"/>
            <a:ext cx="4853302" cy="256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55D67B36-934A-4AFD-BDAC-BA6214887D40}"/>
              </a:ext>
            </a:extLst>
          </p:cNvPr>
          <p:cNvPicPr>
            <a:picLocks noChangeAspect="1"/>
          </p:cNvPicPr>
          <p:nvPr/>
        </p:nvPicPr>
        <p:blipFill>
          <a:blip r:embed="rId4"/>
          <a:stretch>
            <a:fillRect/>
          </a:stretch>
        </p:blipFill>
        <p:spPr>
          <a:xfrm>
            <a:off x="706384" y="2931546"/>
            <a:ext cx="168350" cy="474440"/>
          </a:xfrm>
          <a:prstGeom prst="rect">
            <a:avLst/>
          </a:prstGeom>
        </p:spPr>
      </p:pic>
      <p:pic>
        <p:nvPicPr>
          <p:cNvPr id="18" name="图片 17">
            <a:extLst>
              <a:ext uri="{FF2B5EF4-FFF2-40B4-BE49-F238E27FC236}">
                <a16:creationId xmlns:a16="http://schemas.microsoft.com/office/drawing/2014/main" id="{058AB6C8-12C1-44EA-A309-C6C4F85C2F39}"/>
              </a:ext>
            </a:extLst>
          </p:cNvPr>
          <p:cNvPicPr>
            <a:picLocks noChangeAspect="1"/>
          </p:cNvPicPr>
          <p:nvPr/>
        </p:nvPicPr>
        <p:blipFill rotWithShape="1">
          <a:blip r:embed="rId5"/>
          <a:srcRect r="74397" b="-8724"/>
          <a:stretch/>
        </p:blipFill>
        <p:spPr>
          <a:xfrm>
            <a:off x="706384" y="3317541"/>
            <a:ext cx="1933447" cy="515830"/>
          </a:xfrm>
          <a:prstGeom prst="rect">
            <a:avLst/>
          </a:prstGeom>
        </p:spPr>
      </p:pic>
    </p:spTree>
    <p:extLst>
      <p:ext uri="{BB962C8B-B14F-4D97-AF65-F5344CB8AC3E}">
        <p14:creationId xmlns:p14="http://schemas.microsoft.com/office/powerpoint/2010/main" val="50778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数据介绍</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研究方法</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研究成果</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反思展望</a:t>
            </a:r>
          </a:p>
        </p:txBody>
      </p:sp>
    </p:spTree>
    <p:extLst>
      <p:ext uri="{BB962C8B-B14F-4D97-AF65-F5344CB8AC3E}">
        <p14:creationId xmlns:p14="http://schemas.microsoft.com/office/powerpoint/2010/main" val="3849204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A363B2-2481-4B9C-9E51-084E781F6544}"/>
              </a:ext>
            </a:extLst>
          </p:cNvPr>
          <p:cNvSpPr>
            <a:spLocks noGrp="1"/>
          </p:cNvSpPr>
          <p:nvPr>
            <p:ph sz="quarter" idx="10"/>
          </p:nvPr>
        </p:nvSpPr>
        <p:spPr>
          <a:xfrm>
            <a:off x="489818" y="4045526"/>
            <a:ext cx="3592923" cy="4921498"/>
          </a:xfrm>
        </p:spPr>
        <p:txBody>
          <a:bodyPr>
            <a:normAutofit/>
          </a:bodyPr>
          <a:lstStyle/>
          <a:p>
            <a:pPr marL="0" indent="0">
              <a:buNone/>
            </a:pPr>
            <a:endParaRPr lang="en-US" altLang="zh-CN" sz="1800" dirty="0">
              <a:latin typeface="+mn-ea"/>
            </a:endParaRPr>
          </a:p>
          <a:p>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Lasso regression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的结果</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0. 8092876483753820</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sz="1800" dirty="0">
              <a:latin typeface="+mn-ea"/>
            </a:endParaRPr>
          </a:p>
        </p:txBody>
      </p:sp>
      <p:sp>
        <p:nvSpPr>
          <p:cNvPr id="3" name="标题 2">
            <a:extLst>
              <a:ext uri="{FF2B5EF4-FFF2-40B4-BE49-F238E27FC236}">
                <a16:creationId xmlns:a16="http://schemas.microsoft.com/office/drawing/2014/main" id="{C052A616-E6C0-4748-830C-7151387D7C59}"/>
              </a:ext>
            </a:extLst>
          </p:cNvPr>
          <p:cNvSpPr>
            <a:spLocks noGrp="1"/>
          </p:cNvSpPr>
          <p:nvPr>
            <p:ph type="title"/>
          </p:nvPr>
        </p:nvSpPr>
        <p:spPr/>
        <p:txBody>
          <a:bodyPr/>
          <a:lstStyle/>
          <a:p>
            <a:r>
              <a:rPr lang="en-US" altLang="zh-CN" dirty="0"/>
              <a:t> logistic regression with lasso loss</a:t>
            </a:r>
            <a:endParaRPr lang="zh-CN" altLang="en-US" dirty="0"/>
          </a:p>
        </p:txBody>
      </p:sp>
      <p:pic>
        <p:nvPicPr>
          <p:cNvPr id="5" name="图片 4">
            <a:extLst>
              <a:ext uri="{FF2B5EF4-FFF2-40B4-BE49-F238E27FC236}">
                <a16:creationId xmlns:a16="http://schemas.microsoft.com/office/drawing/2014/main" id="{4725A63A-EB46-4B69-BBEC-C3596A7B2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97" y="1779322"/>
            <a:ext cx="7096125" cy="1533525"/>
          </a:xfrm>
          <a:prstGeom prst="rect">
            <a:avLst/>
          </a:prstGeom>
        </p:spPr>
      </p:pic>
      <p:pic>
        <p:nvPicPr>
          <p:cNvPr id="7" name="图片 6">
            <a:extLst>
              <a:ext uri="{FF2B5EF4-FFF2-40B4-BE49-F238E27FC236}">
                <a16:creationId xmlns:a16="http://schemas.microsoft.com/office/drawing/2014/main" id="{AA00D5AC-BAD6-43E7-8A5A-4C56410BE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 y="3312847"/>
            <a:ext cx="3103880" cy="969963"/>
          </a:xfrm>
          <a:prstGeom prst="rect">
            <a:avLst/>
          </a:prstGeom>
        </p:spPr>
      </p:pic>
      <p:pic>
        <p:nvPicPr>
          <p:cNvPr id="4098" name="Picture 2">
            <a:extLst>
              <a:ext uri="{FF2B5EF4-FFF2-40B4-BE49-F238E27FC236}">
                <a16:creationId xmlns:a16="http://schemas.microsoft.com/office/drawing/2014/main" id="{F0BAA835-4CAB-48CE-BF1A-C5D5823DB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1122" y="3046094"/>
            <a:ext cx="4753060" cy="260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25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决策树分类模型</a:t>
            </a:r>
          </a:p>
        </p:txBody>
      </p:sp>
      <p:sp>
        <p:nvSpPr>
          <p:cNvPr id="4" name="内容占位符 3"/>
          <p:cNvSpPr>
            <a:spLocks noGrp="1"/>
          </p:cNvSpPr>
          <p:nvPr>
            <p:ph sz="quarter" idx="10"/>
          </p:nvPr>
        </p:nvSpPr>
        <p:spPr>
          <a:xfrm>
            <a:off x="493871" y="2121694"/>
            <a:ext cx="5172075" cy="3690938"/>
          </a:xfrm>
        </p:spPr>
        <p:txBody>
          <a:bodyPr>
            <a:normAutofit fontScale="85000" lnSpcReduction="10000"/>
          </a:bodyPr>
          <a:lstStyle/>
          <a:p>
            <a:pPr marL="0" indent="0">
              <a:buNone/>
            </a:pPr>
            <a:r>
              <a:rPr lang="en-US" altLang="zh-CN" sz="1650" b="1" dirty="0"/>
              <a:t>1.</a:t>
            </a:r>
            <a:r>
              <a:rPr lang="zh-CN" altLang="en-US" sz="1650" b="1" dirty="0"/>
              <a:t>决策树</a:t>
            </a:r>
          </a:p>
          <a:p>
            <a:pPr marL="0" indent="381000">
              <a:buNone/>
              <a:extLst>
                <a:ext uri="{35155182-B16C-46BC-9424-99874614C6A1}">
                  <wpsdc:indentchars xmlns="" xmlns:wpsdc="http://www.wps.cn/officeDocument/2017/drawingmlCustomData" val="200" checksum="282533468"/>
                </a:ext>
              </a:extLst>
            </a:pPr>
            <a:r>
              <a:rPr lang="zh-CN" altLang="en-US" dirty="0"/>
              <a:t>决策树是一种有监督的学习模型，它可以根据特征属性的测度值从训练样本中得到通用的分类模型，并以树形图的方式直观地表示属性和结果之间的逻辑关系。</a:t>
            </a:r>
          </a:p>
          <a:p>
            <a:pPr marL="0" indent="381000">
              <a:buNone/>
              <a:extLst>
                <a:ext uri="{35155182-B16C-46BC-9424-99874614C6A1}">
                  <wpsdc:indentchars xmlns="" xmlns:wpsdc="http://www.wps.cn/officeDocument/2017/drawingmlCustomData" val="200" checksum="282533468"/>
                </a:ext>
              </a:extLst>
            </a:pPr>
            <a:r>
              <a:rPr lang="zh-CN" altLang="en-US" dirty="0"/>
              <a:t>决策树模型按照数据纯度选择的不同可分为ID3决策树模型、C4.5决策树模型、CART决策树模型，其对应的属性选择分别为信息熵（entropy）、增益比率（gain ratio）、基尼指数（Gini index）。</a:t>
            </a:r>
          </a:p>
          <a:p>
            <a:pPr marL="0" indent="381000">
              <a:buNone/>
              <a:extLst>
                <a:ext uri="{35155182-B16C-46BC-9424-99874614C6A1}">
                  <wpsdc:indentchars xmlns="" xmlns:wpsdc="http://www.wps.cn/officeDocument/2017/drawingmlCustomData" val="200" checksum="282533468"/>
                </a:ext>
              </a:extLst>
            </a:pPr>
            <a:r>
              <a:rPr lang="zh-CN" altLang="en-US" dirty="0"/>
              <a:t>右图为决策树示意图，圆点——内部节点，方框——叶节点。</a:t>
            </a:r>
          </a:p>
        </p:txBody>
      </p:sp>
      <p:pic>
        <p:nvPicPr>
          <p:cNvPr id="7" name="图片 7" descr="acab16c3704448b55f9e5480feb2f30"/>
          <p:cNvPicPr>
            <a:picLocks noChangeAspect="1"/>
          </p:cNvPicPr>
          <p:nvPr/>
        </p:nvPicPr>
        <p:blipFill>
          <a:blip r:embed="rId2"/>
          <a:stretch>
            <a:fillRect/>
          </a:stretch>
        </p:blipFill>
        <p:spPr>
          <a:xfrm>
            <a:off x="5769769" y="2578418"/>
            <a:ext cx="3096101" cy="24612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决策树分类模型</a:t>
            </a:r>
          </a:p>
        </p:txBody>
      </p:sp>
      <p:sp>
        <p:nvSpPr>
          <p:cNvPr id="4" name="内容占位符 3"/>
          <p:cNvSpPr>
            <a:spLocks noGrp="1"/>
          </p:cNvSpPr>
          <p:nvPr>
            <p:ph sz="quarter" idx="10"/>
          </p:nvPr>
        </p:nvSpPr>
        <p:spPr>
          <a:xfrm>
            <a:off x="493871" y="2121694"/>
            <a:ext cx="7164705" cy="2265045"/>
          </a:xfrm>
        </p:spPr>
        <p:txBody>
          <a:bodyPr>
            <a:normAutofit/>
          </a:bodyPr>
          <a:lstStyle/>
          <a:p>
            <a:pPr marL="0" indent="0">
              <a:buNone/>
            </a:pPr>
            <a:r>
              <a:rPr lang="en-US" altLang="zh-CN" sz="1650" b="1" dirty="0"/>
              <a:t>2.ID3</a:t>
            </a:r>
            <a:r>
              <a:rPr lang="zh-CN" altLang="en-US" sz="1650" b="1" dirty="0"/>
              <a:t>决策树模型</a:t>
            </a:r>
          </a:p>
          <a:p>
            <a:pPr marL="0" indent="381000">
              <a:buNone/>
              <a:extLst>
                <a:ext uri="{35155182-B16C-46BC-9424-99874614C6A1}">
                  <wpsdc:indentchars xmlns="" xmlns:wpsdc="http://www.wps.cn/officeDocument/2017/drawingmlCustomData" val="200" checksum="282533468"/>
                </a:ext>
              </a:extLst>
            </a:pPr>
            <a:r>
              <a:rPr lang="zh-CN" altLang="en-US" dirty="0"/>
              <a:t>ID3决策树模型以选择信息熵（entropy）作为分类属性，对一个数据集合D的信息熵定义为：</a:t>
            </a:r>
          </a:p>
        </p:txBody>
      </p:sp>
      <p:pic>
        <p:nvPicPr>
          <p:cNvPr id="8" name="图片 8" descr="b4fcf905279b48ac69e1ec4c99bd575"/>
          <p:cNvPicPr>
            <a:picLocks noChangeAspect="1"/>
          </p:cNvPicPr>
          <p:nvPr/>
        </p:nvPicPr>
        <p:blipFill>
          <a:blip r:embed="rId2"/>
          <a:stretch>
            <a:fillRect/>
          </a:stretch>
        </p:blipFill>
        <p:spPr>
          <a:xfrm>
            <a:off x="4198726" y="2902357"/>
            <a:ext cx="3108008" cy="627517"/>
          </a:xfrm>
          <a:prstGeom prst="rect">
            <a:avLst/>
          </a:prstGeom>
        </p:spPr>
      </p:pic>
      <p:sp>
        <p:nvSpPr>
          <p:cNvPr id="5" name="内容占位符 4"/>
          <p:cNvSpPr>
            <a:spLocks noGrp="1"/>
          </p:cNvSpPr>
          <p:nvPr/>
        </p:nvSpPr>
        <p:spPr>
          <a:xfrm>
            <a:off x="385763" y="3286125"/>
            <a:ext cx="8372475" cy="1638300"/>
          </a:xfrm>
          <a:prstGeom prst="rect">
            <a:avLst/>
          </a:prstGeom>
        </p:spPr>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81000">
              <a:buNone/>
              <a:extLst>
                <a:ext uri="{35155182-B16C-46BC-9424-99874614C6A1}">
                  <wpsdc:indentchars xmlns="" xmlns:wpsdc="http://www.wps.cn/officeDocument/2017/drawingmlCustomData" val="200" checksum="282533468"/>
                </a:ext>
              </a:extLst>
            </a:pPr>
            <a:r>
              <a:rPr lang="zh-CN" altLang="en-US" dirty="0"/>
              <a:t>对一个特征</a:t>
            </a:r>
            <a:r>
              <a:rPr lang="en-US" dirty="0"/>
              <a:t>信息熵</a:t>
            </a:r>
            <a:r>
              <a:rPr lang="zh-CN" altLang="en-US" dirty="0"/>
              <a:t>定义为</a:t>
            </a:r>
            <a:r>
              <a:rPr lang="en-US" dirty="0"/>
              <a:t>:</a:t>
            </a:r>
          </a:p>
        </p:txBody>
      </p:sp>
      <p:pic>
        <p:nvPicPr>
          <p:cNvPr id="9" name="图片 9" descr="0266204126ae3e156e5ee2011951d0b"/>
          <p:cNvPicPr>
            <a:picLocks noChangeAspect="1"/>
          </p:cNvPicPr>
          <p:nvPr/>
        </p:nvPicPr>
        <p:blipFill>
          <a:blip r:embed="rId3"/>
          <a:srcRect r="16675"/>
          <a:stretch>
            <a:fillRect/>
          </a:stretch>
        </p:blipFill>
        <p:spPr>
          <a:xfrm>
            <a:off x="3705067" y="3389198"/>
            <a:ext cx="2164080" cy="757238"/>
          </a:xfrm>
          <a:prstGeom prst="rect">
            <a:avLst/>
          </a:prstGeom>
        </p:spPr>
      </p:pic>
      <p:sp>
        <p:nvSpPr>
          <p:cNvPr id="2" name="内容占位符 3"/>
          <p:cNvSpPr>
            <a:spLocks noGrp="1"/>
          </p:cNvSpPr>
          <p:nvPr/>
        </p:nvSpPr>
        <p:spPr>
          <a:xfrm>
            <a:off x="438097" y="3791902"/>
            <a:ext cx="7164705" cy="2265045"/>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50" b="1" dirty="0"/>
              <a:t>3.CART</a:t>
            </a:r>
            <a:r>
              <a:rPr lang="zh-CN" altLang="en-US" sz="1650" b="1" dirty="0"/>
              <a:t>决策树模型</a:t>
            </a:r>
          </a:p>
          <a:p>
            <a:pPr marL="0" indent="381000">
              <a:buNone/>
              <a:extLst>
                <a:ext uri="{35155182-B16C-46BC-9424-99874614C6A1}">
                  <wpsdc:indentchars xmlns="" xmlns:wpsdc="http://www.wps.cn/officeDocument/2017/drawingmlCustomData" val="200" checksum="282533468"/>
                </a:ext>
              </a:extLst>
            </a:pPr>
            <a:r>
              <a:rPr lang="zh-CN" altLang="en-US" sz="1500" dirty="0"/>
              <a:t>CART决策树模型以最小基尼指数（Gini）作为数据纯度，对一个数据集合D的基尼指数定义为：</a:t>
            </a:r>
          </a:p>
        </p:txBody>
      </p:sp>
      <p:pic>
        <p:nvPicPr>
          <p:cNvPr id="6" name="图片 2"/>
          <p:cNvPicPr>
            <a:picLocks noChangeAspect="1"/>
          </p:cNvPicPr>
          <p:nvPr/>
        </p:nvPicPr>
        <p:blipFill>
          <a:blip r:embed="rId4"/>
          <a:stretch>
            <a:fillRect/>
          </a:stretch>
        </p:blipFill>
        <p:spPr>
          <a:xfrm>
            <a:off x="1854359" y="4493936"/>
            <a:ext cx="3584734" cy="672465"/>
          </a:xfrm>
          <a:prstGeom prst="rect">
            <a:avLst/>
          </a:prstGeom>
          <a:noFill/>
          <a:ln>
            <a:noFill/>
          </a:ln>
        </p:spPr>
      </p:pic>
      <p:sp>
        <p:nvSpPr>
          <p:cNvPr id="7" name="文本框 6"/>
          <p:cNvSpPr txBox="1"/>
          <p:nvPr/>
        </p:nvSpPr>
        <p:spPr>
          <a:xfrm>
            <a:off x="538639" y="5113496"/>
            <a:ext cx="2954655" cy="300082"/>
          </a:xfrm>
          <a:prstGeom prst="rect">
            <a:avLst/>
          </a:prstGeom>
          <a:noFill/>
        </p:spPr>
        <p:txBody>
          <a:bodyPr wrap="none" rtlCol="0" anchor="t">
            <a:spAutoFit/>
          </a:bodyPr>
          <a:lstStyle/>
          <a:p>
            <a:r>
              <a:rPr lang="en-US" sz="1350" dirty="0">
                <a:sym typeface="+mn-ea"/>
              </a:rPr>
              <a:t>对其中一个特征的基尼指数定义为：</a:t>
            </a:r>
            <a:endParaRPr lang="zh-CN" altLang="en-US" sz="1350"/>
          </a:p>
        </p:txBody>
      </p:sp>
      <p:pic>
        <p:nvPicPr>
          <p:cNvPr id="10" name="图片 3"/>
          <p:cNvPicPr>
            <a:picLocks noChangeAspect="1"/>
          </p:cNvPicPr>
          <p:nvPr/>
        </p:nvPicPr>
        <p:blipFill>
          <a:blip r:embed="rId5"/>
          <a:stretch>
            <a:fillRect/>
          </a:stretch>
        </p:blipFill>
        <p:spPr>
          <a:xfrm>
            <a:off x="3239453" y="4994434"/>
            <a:ext cx="3391376" cy="6977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用决策树诊断早期</a:t>
            </a:r>
            <a:r>
              <a:rPr lang="en-US" altLang="zh-CN" dirty="0"/>
              <a:t>PD</a:t>
            </a:r>
            <a:r>
              <a:rPr lang="zh-CN" altLang="en-US" dirty="0"/>
              <a:t>的实现与评估</a:t>
            </a:r>
          </a:p>
        </p:txBody>
      </p:sp>
      <p:sp>
        <p:nvSpPr>
          <p:cNvPr id="3" name="内容占位符 2"/>
          <p:cNvSpPr>
            <a:spLocks noGrp="1"/>
          </p:cNvSpPr>
          <p:nvPr>
            <p:ph sz="quarter" idx="10"/>
          </p:nvPr>
        </p:nvSpPr>
        <p:spPr>
          <a:xfrm>
            <a:off x="493871" y="2121694"/>
            <a:ext cx="4067175" cy="2265045"/>
          </a:xfrm>
        </p:spPr>
        <p:txBody>
          <a:bodyPr>
            <a:normAutofit/>
          </a:bodyPr>
          <a:lstStyle/>
          <a:p>
            <a:pPr marL="0" indent="0">
              <a:buNone/>
            </a:pPr>
            <a:r>
              <a:rPr lang="en-US" altLang="zh-CN" sz="1650" b="1" dirty="0"/>
              <a:t>1.</a:t>
            </a:r>
            <a:r>
              <a:rPr lang="zh-CN" altLang="en-US" sz="1650" b="1" dirty="0"/>
              <a:t>运用</a:t>
            </a:r>
            <a:r>
              <a:rPr lang="en-US" altLang="zh-CN" sz="1650" b="1" dirty="0"/>
              <a:t>ID3</a:t>
            </a:r>
            <a:r>
              <a:rPr lang="zh-CN" altLang="en-US" sz="1650" b="1" dirty="0"/>
              <a:t>决策树模型进行分类检测</a:t>
            </a:r>
          </a:p>
          <a:p>
            <a:pPr marL="0" indent="381000">
              <a:buNone/>
              <a:extLst>
                <a:ext uri="{35155182-B16C-46BC-9424-99874614C6A1}">
                  <wpsdc:indentchars xmlns="" xmlns:wpsdc="http://www.wps.cn/officeDocument/2017/drawingmlCustomData" val="200" checksum="282533468"/>
                </a:ext>
              </a:extLst>
            </a:pPr>
            <a:r>
              <a:rPr lang="zh-CN" altLang="en-US" dirty="0"/>
              <a:t>先进行</a:t>
            </a:r>
            <a:r>
              <a:rPr lang="zh-CN" altLang="en-US" dirty="0">
                <a:sym typeface="+mn-ea"/>
              </a:rPr>
              <a:t>逻辑</a:t>
            </a:r>
            <a:r>
              <a:rPr lang="zh-CN" altLang="en-US" dirty="0"/>
              <a:t>划分，构建</a:t>
            </a:r>
            <a:r>
              <a:rPr lang="en-US" altLang="zh-CN" dirty="0"/>
              <a:t>ID3</a:t>
            </a:r>
            <a:r>
              <a:rPr lang="zh-CN" altLang="en-US" dirty="0"/>
              <a:t>决策树模型进行训练分类。</a:t>
            </a:r>
            <a:r>
              <a:rPr lang="zh-CN" altLang="en-US" dirty="0">
                <a:sym typeface="+mn-ea"/>
              </a:rPr>
              <a:t>结果如下图所示，分类正</a:t>
            </a:r>
            <a:r>
              <a:rPr lang="zh-CN" altLang="en-US" dirty="0">
                <a:latin typeface="+mn-ea"/>
                <a:cs typeface="+mn-ea"/>
                <a:sym typeface="+mn-ea"/>
              </a:rPr>
              <a:t>确率达到82.1%。</a:t>
            </a:r>
            <a:endParaRPr lang="en-US" altLang="zh-CN" dirty="0">
              <a:latin typeface="+mn-ea"/>
              <a:cs typeface="+mn-ea"/>
            </a:endParaRPr>
          </a:p>
          <a:p>
            <a:pPr marL="0" indent="381000">
              <a:buNone/>
              <a:extLst>
                <a:ext uri="{35155182-B16C-46BC-9424-99874614C6A1}">
                  <wpsdc:indentchars xmlns="" xmlns:wpsdc="http://www.wps.cn/officeDocument/2017/drawingmlCustomData" val="200" checksum="282533468"/>
                </a:ext>
              </a:extLst>
            </a:pPr>
            <a:endParaRPr lang="zh-CN" altLang="en-US" dirty="0"/>
          </a:p>
        </p:txBody>
      </p:sp>
      <p:pic>
        <p:nvPicPr>
          <p:cNvPr id="18" name="图片 18" descr="1600086569(1)"/>
          <p:cNvPicPr>
            <a:picLocks noChangeAspect="1"/>
          </p:cNvPicPr>
          <p:nvPr>
            <p:custDataLst>
              <p:tags r:id="rId1"/>
            </p:custDataLst>
          </p:nvPr>
        </p:nvPicPr>
        <p:blipFill>
          <a:blip r:embed="rId3"/>
          <a:stretch>
            <a:fillRect/>
          </a:stretch>
        </p:blipFill>
        <p:spPr>
          <a:xfrm>
            <a:off x="747690" y="3952809"/>
            <a:ext cx="2920841" cy="2280285"/>
          </a:xfrm>
          <a:prstGeom prst="rect">
            <a:avLst/>
          </a:prstGeom>
        </p:spPr>
      </p:pic>
      <p:sp>
        <p:nvSpPr>
          <p:cNvPr id="2" name="内容占位符 2"/>
          <p:cNvSpPr>
            <a:spLocks noGrp="1"/>
          </p:cNvSpPr>
          <p:nvPr/>
        </p:nvSpPr>
        <p:spPr>
          <a:xfrm>
            <a:off x="4624387" y="2121694"/>
            <a:ext cx="4241483" cy="2265045"/>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50" b="1" dirty="0"/>
              <a:t>2.</a:t>
            </a:r>
            <a:r>
              <a:rPr lang="zh-CN" altLang="en-US" sz="1650" b="1" dirty="0"/>
              <a:t>运用</a:t>
            </a:r>
            <a:r>
              <a:rPr lang="en-US" altLang="zh-CN" sz="1650" b="1" dirty="0"/>
              <a:t>CART</a:t>
            </a:r>
            <a:r>
              <a:rPr lang="zh-CN" altLang="en-US" sz="1650" b="1" dirty="0"/>
              <a:t>决策树模型进行分类检测</a:t>
            </a:r>
          </a:p>
          <a:p>
            <a:pPr marL="0" indent="381000">
              <a:buNone/>
              <a:extLst>
                <a:ext uri="{35155182-B16C-46BC-9424-99874614C6A1}">
                  <wpsdc:indentchars xmlns="" xmlns:wpsdc="http://www.wps.cn/officeDocument/2017/drawingmlCustomData" val="200" checksum="282533468"/>
                </a:ext>
              </a:extLst>
            </a:pPr>
            <a:r>
              <a:rPr lang="zh-CN" altLang="en-US" dirty="0"/>
              <a:t>先进行</a:t>
            </a:r>
            <a:r>
              <a:rPr lang="zh-CN" altLang="en-US" dirty="0">
                <a:sym typeface="+mn-ea"/>
              </a:rPr>
              <a:t>逻辑</a:t>
            </a:r>
            <a:r>
              <a:rPr lang="zh-CN" altLang="en-US" dirty="0"/>
              <a:t>划分，构建</a:t>
            </a:r>
            <a:r>
              <a:rPr lang="en-US" altLang="zh-CN" dirty="0"/>
              <a:t>CART</a:t>
            </a:r>
            <a:r>
              <a:rPr lang="zh-CN" altLang="en-US" dirty="0"/>
              <a:t>决策树模型进行训练分类。</a:t>
            </a:r>
            <a:r>
              <a:rPr lang="zh-CN" altLang="en-US" dirty="0">
                <a:sym typeface="+mn-ea"/>
              </a:rPr>
              <a:t>结果</a:t>
            </a:r>
            <a:r>
              <a:rPr dirty="0">
                <a:sym typeface="+mn-ea"/>
              </a:rPr>
              <a:t>如</a:t>
            </a:r>
            <a:r>
              <a:rPr lang="zh-CN" altLang="en-US" dirty="0">
                <a:sym typeface="+mn-ea"/>
              </a:rPr>
              <a:t>下图</a:t>
            </a:r>
            <a:r>
              <a:rPr dirty="0">
                <a:sym typeface="+mn-ea"/>
              </a:rPr>
              <a:t>,计算得到平均准确度为78.7%。</a:t>
            </a:r>
            <a:endParaRPr dirty="0"/>
          </a:p>
          <a:p>
            <a:pPr marL="0" indent="381000">
              <a:buNone/>
              <a:extLst>
                <a:ext uri="{35155182-B16C-46BC-9424-99874614C6A1}">
                  <wpsdc:indentchars xmlns="" xmlns:wpsdc="http://www.wps.cn/officeDocument/2017/drawingmlCustomData" val="200" checksum="282533468"/>
                </a:ext>
              </a:extLst>
            </a:pPr>
            <a:endParaRPr lang="zh-CN" altLang="en-US" sz="1500" dirty="0"/>
          </a:p>
        </p:txBody>
      </p:sp>
      <p:pic>
        <p:nvPicPr>
          <p:cNvPr id="20" name="图片 20" descr="1600087539(1)"/>
          <p:cNvPicPr>
            <a:picLocks noChangeAspect="1"/>
          </p:cNvPicPr>
          <p:nvPr/>
        </p:nvPicPr>
        <p:blipFill>
          <a:blip r:embed="rId4"/>
          <a:stretch>
            <a:fillRect/>
          </a:stretch>
        </p:blipFill>
        <p:spPr>
          <a:xfrm>
            <a:off x="5138121" y="3911376"/>
            <a:ext cx="3027045" cy="23631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用决策树诊断早期</a:t>
            </a:r>
            <a:r>
              <a:rPr lang="en-US" altLang="zh-CN" dirty="0"/>
              <a:t>PD</a:t>
            </a:r>
            <a:r>
              <a:rPr lang="zh-CN" altLang="en-US" dirty="0"/>
              <a:t>的实现与评估</a:t>
            </a:r>
          </a:p>
        </p:txBody>
      </p:sp>
      <p:sp>
        <p:nvSpPr>
          <p:cNvPr id="7" name="内容占位符 6"/>
          <p:cNvSpPr>
            <a:spLocks noGrp="1"/>
          </p:cNvSpPr>
          <p:nvPr>
            <p:ph sz="quarter" idx="10"/>
          </p:nvPr>
        </p:nvSpPr>
        <p:spPr>
          <a:xfrm>
            <a:off x="493871" y="2353152"/>
            <a:ext cx="7164705" cy="600551"/>
          </a:xfrm>
        </p:spPr>
        <p:txBody>
          <a:bodyPr>
            <a:normAutofit fontScale="92500" lnSpcReduction="10000"/>
          </a:bodyPr>
          <a:lstStyle/>
          <a:p>
            <a:pPr marL="0" indent="0">
              <a:buNone/>
            </a:pPr>
            <a:r>
              <a:rPr lang="zh-CN" altLang="en-US" sz="1650" b="1" dirty="0"/>
              <a:t>３</a:t>
            </a:r>
            <a:r>
              <a:rPr lang="en-US" altLang="zh-CN" sz="1650" b="1" dirty="0"/>
              <a:t>.</a:t>
            </a:r>
            <a:r>
              <a:rPr lang="zh-CN" altLang="en-US" sz="1650" b="1" dirty="0"/>
              <a:t>运用</a:t>
            </a:r>
            <a:r>
              <a:rPr lang="en-US" altLang="zh-CN" sz="1650" b="1" dirty="0"/>
              <a:t>ID3</a:t>
            </a:r>
            <a:r>
              <a:rPr lang="zh-CN" altLang="en-US" sz="1650" b="1" dirty="0"/>
              <a:t>和</a:t>
            </a:r>
            <a:r>
              <a:rPr lang="en-US" altLang="zh-CN" sz="1650" b="1" dirty="0"/>
              <a:t>CART</a:t>
            </a:r>
            <a:r>
              <a:rPr lang="zh-CN" altLang="en-US" sz="1650" b="1" dirty="0"/>
              <a:t>决策树模型进行分类检测结果与Gorkem Serbes、M.埃德姆Isenkul、Hulya Apaydin等人的分类方法结果进行比较，如下表：</a:t>
            </a:r>
          </a:p>
          <a:p>
            <a:pPr marL="0" indent="381000">
              <a:buNone/>
              <a:extLst>
                <a:ext uri="{35155182-B16C-46BC-9424-99874614C6A1}">
                  <wpsdc:indentchars xmlns="" xmlns:wpsdc="http://www.wps.cn/officeDocument/2017/drawingmlCustomData" val="200" checksum="282533468"/>
                </a:ext>
              </a:extLst>
            </a:pPr>
            <a:endParaRPr lang="zh-CN" altLang="en-US" dirty="0"/>
          </a:p>
        </p:txBody>
      </p:sp>
      <p:graphicFrame>
        <p:nvGraphicFramePr>
          <p:cNvPr id="8" name="表格 7"/>
          <p:cNvGraphicFramePr/>
          <p:nvPr>
            <p:custDataLst>
              <p:tags r:id="rId1"/>
            </p:custDataLst>
          </p:nvPr>
        </p:nvGraphicFramePr>
        <p:xfrm>
          <a:off x="470535" y="3184207"/>
          <a:ext cx="6296978" cy="1002983"/>
        </p:xfrm>
        <a:graphic>
          <a:graphicData uri="http://schemas.openxmlformats.org/drawingml/2006/table">
            <a:tbl>
              <a:tblPr firstRow="1" bandRow="1">
                <a:tableStyleId>{5940675A-B579-460E-94D1-54222C63F5DA}</a:tableStyleId>
              </a:tblPr>
              <a:tblGrid>
                <a:gridCol w="898684">
                  <a:extLst>
                    <a:ext uri="{9D8B030D-6E8A-4147-A177-3AD203B41FA5}">
                      <a16:colId xmlns:a16="http://schemas.microsoft.com/office/drawing/2014/main" val="20000"/>
                    </a:ext>
                  </a:extLst>
                </a:gridCol>
                <a:gridCol w="898684">
                  <a:extLst>
                    <a:ext uri="{9D8B030D-6E8A-4147-A177-3AD203B41FA5}">
                      <a16:colId xmlns:a16="http://schemas.microsoft.com/office/drawing/2014/main" val="20001"/>
                    </a:ext>
                  </a:extLst>
                </a:gridCol>
                <a:gridCol w="901065">
                  <a:extLst>
                    <a:ext uri="{9D8B030D-6E8A-4147-A177-3AD203B41FA5}">
                      <a16:colId xmlns:a16="http://schemas.microsoft.com/office/drawing/2014/main" val="20002"/>
                    </a:ext>
                  </a:extLst>
                </a:gridCol>
                <a:gridCol w="898684">
                  <a:extLst>
                    <a:ext uri="{9D8B030D-6E8A-4147-A177-3AD203B41FA5}">
                      <a16:colId xmlns:a16="http://schemas.microsoft.com/office/drawing/2014/main" val="20003"/>
                    </a:ext>
                  </a:extLst>
                </a:gridCol>
                <a:gridCol w="899636">
                  <a:extLst>
                    <a:ext uri="{9D8B030D-6E8A-4147-A177-3AD203B41FA5}">
                      <a16:colId xmlns:a16="http://schemas.microsoft.com/office/drawing/2014/main" val="20004"/>
                    </a:ext>
                  </a:extLst>
                </a:gridCol>
                <a:gridCol w="899636">
                  <a:extLst>
                    <a:ext uri="{9D8B030D-6E8A-4147-A177-3AD203B41FA5}">
                      <a16:colId xmlns:a16="http://schemas.microsoft.com/office/drawing/2014/main" val="20005"/>
                    </a:ext>
                  </a:extLst>
                </a:gridCol>
                <a:gridCol w="900589">
                  <a:extLst>
                    <a:ext uri="{9D8B030D-6E8A-4147-A177-3AD203B41FA5}">
                      <a16:colId xmlns:a16="http://schemas.microsoft.com/office/drawing/2014/main" val="20006"/>
                    </a:ext>
                  </a:extLst>
                </a:gridCol>
              </a:tblGrid>
              <a:tr h="685800">
                <a:tc>
                  <a:txBody>
                    <a:bodyPr/>
                    <a:lstStyle/>
                    <a:p>
                      <a:pPr indent="0">
                        <a:buNone/>
                      </a:pPr>
                      <a:endParaRPr lang="en-US" altLang="en-US" sz="1500" b="0">
                        <a:solidFill>
                          <a:srgbClr val="50505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朴素贝叶斯</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逻辑回归</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dirty="0" err="1">
                          <a:solidFill>
                            <a:srgbClr val="2E2E2E"/>
                          </a:solidFill>
                          <a:latin typeface="宋体" panose="02010600030101010101" pitchFamily="2" charset="-122"/>
                          <a:ea typeface="宋体" panose="02010600030101010101" pitchFamily="2" charset="-122"/>
                          <a:cs typeface="宋体" panose="02010600030101010101" pitchFamily="2" charset="-122"/>
                        </a:rPr>
                        <a:t>神经网络</a:t>
                      </a:r>
                      <a:endParaRPr lang="en-US" altLang="en-US" sz="1500" b="0" dirty="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多层感知器</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线性SVM</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支持向量机（RBF）</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183">
                <a:tc>
                  <a:txBody>
                    <a:bodyPr/>
                    <a:lstStyle/>
                    <a:p>
                      <a:pPr indent="0">
                        <a:buNone/>
                      </a:pPr>
                      <a:r>
                        <a:rPr lang="en-US" sz="1500" b="0">
                          <a:solidFill>
                            <a:srgbClr val="505050"/>
                          </a:solidFill>
                          <a:latin typeface="宋体" panose="02010600030101010101" pitchFamily="2" charset="-122"/>
                          <a:ea typeface="宋体" panose="02010600030101010101" pitchFamily="2" charset="-122"/>
                          <a:cs typeface="宋体" panose="02010600030101010101" pitchFamily="2" charset="-122"/>
                        </a:rPr>
                        <a:t>准确率</a:t>
                      </a:r>
                      <a:endParaRPr lang="en-US" altLang="en-US" sz="1500" b="0">
                        <a:solidFill>
                          <a:srgbClr val="50505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0.64</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0.78</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0.76</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0.77</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2E2E2E"/>
                          </a:solidFill>
                          <a:latin typeface="宋体" panose="02010600030101010101" pitchFamily="2" charset="-122"/>
                          <a:ea typeface="宋体" panose="02010600030101010101" pitchFamily="2" charset="-122"/>
                          <a:cs typeface="宋体" panose="02010600030101010101" pitchFamily="2" charset="-122"/>
                        </a:rPr>
                        <a:t>0.77</a:t>
                      </a:r>
                      <a:endParaRPr lang="en-US" altLang="en-US" sz="1500" b="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2E2E2E"/>
                          </a:solidFill>
                          <a:latin typeface="宋体" panose="02010600030101010101" pitchFamily="2" charset="-122"/>
                          <a:ea typeface="宋体" panose="02010600030101010101" pitchFamily="2" charset="-122"/>
                          <a:cs typeface="宋体" panose="02010600030101010101" pitchFamily="2" charset="-122"/>
                        </a:rPr>
                        <a:t>0.79</a:t>
                      </a:r>
                      <a:endParaRPr lang="en-US" altLang="en-US" sz="1500" b="0" dirty="0">
                        <a:solidFill>
                          <a:srgbClr val="2E2E2E"/>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表格 8"/>
          <p:cNvGraphicFramePr/>
          <p:nvPr>
            <p:custDataLst>
              <p:tags r:id="rId2"/>
            </p:custDataLst>
            <p:extLst>
              <p:ext uri="{D42A27DB-BD31-4B8C-83A1-F6EECF244321}">
                <p14:modId xmlns:p14="http://schemas.microsoft.com/office/powerpoint/2010/main" val="774063447"/>
              </p:ext>
            </p:extLst>
          </p:nvPr>
        </p:nvGraphicFramePr>
        <p:xfrm>
          <a:off x="1369219" y="4252404"/>
          <a:ext cx="1801654" cy="835852"/>
        </p:xfrm>
        <a:graphic>
          <a:graphicData uri="http://schemas.openxmlformats.org/drawingml/2006/table">
            <a:tbl>
              <a:tblPr firstRow="1" bandRow="1">
                <a:tableStyleId>{5940675A-B579-460E-94D1-54222C63F5DA}</a:tableStyleId>
              </a:tblPr>
              <a:tblGrid>
                <a:gridCol w="899636">
                  <a:extLst>
                    <a:ext uri="{9D8B030D-6E8A-4147-A177-3AD203B41FA5}">
                      <a16:colId xmlns:a16="http://schemas.microsoft.com/office/drawing/2014/main" val="20000"/>
                    </a:ext>
                  </a:extLst>
                </a:gridCol>
                <a:gridCol w="902018">
                  <a:extLst>
                    <a:ext uri="{9D8B030D-6E8A-4147-A177-3AD203B41FA5}">
                      <a16:colId xmlns:a16="http://schemas.microsoft.com/office/drawing/2014/main" val="20001"/>
                    </a:ext>
                  </a:extLst>
                </a:gridCol>
              </a:tblGrid>
              <a:tr h="557374">
                <a:tc>
                  <a:txBody>
                    <a:bodyPr/>
                    <a:lstStyle/>
                    <a:p>
                      <a:pPr indent="0">
                        <a:buNone/>
                      </a:pPr>
                      <a:r>
                        <a:rPr lang="en-US" sz="1500" b="0" dirty="0">
                          <a:latin typeface="宋体" panose="02010600030101010101" pitchFamily="2" charset="-122"/>
                          <a:ea typeface="宋体" panose="02010600030101010101" pitchFamily="2" charset="-122"/>
                          <a:cs typeface="宋体" panose="02010600030101010101" pitchFamily="2" charset="-122"/>
                        </a:rPr>
                        <a:t>ID3决策树</a:t>
                      </a:r>
                      <a:endParaRPr lang="en-US" altLang="en-US" sz="1500" b="0" dirty="0">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a:latin typeface="宋体" panose="02010600030101010101" pitchFamily="2" charset="-122"/>
                          <a:ea typeface="宋体" panose="02010600030101010101" pitchFamily="2" charset="-122"/>
                          <a:cs typeface="宋体" panose="02010600030101010101" pitchFamily="2" charset="-122"/>
                        </a:rPr>
                        <a:t>CART决策树</a:t>
                      </a:r>
                      <a:endParaRPr lang="en-US" altLang="en-US" sz="1500" b="0">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8478">
                <a:tc>
                  <a:txBody>
                    <a:bodyPr/>
                    <a:lstStyle/>
                    <a:p>
                      <a:pPr indent="0">
                        <a:buNone/>
                      </a:pPr>
                      <a:r>
                        <a:rPr lang="en-US" sz="1500" b="0">
                          <a:solidFill>
                            <a:srgbClr val="505050"/>
                          </a:solidFill>
                          <a:latin typeface="宋体" panose="02010600030101010101" pitchFamily="2" charset="-122"/>
                          <a:ea typeface="宋体" panose="02010600030101010101" pitchFamily="2" charset="-122"/>
                          <a:cs typeface="宋体" panose="02010600030101010101" pitchFamily="2" charset="-122"/>
                        </a:rPr>
                        <a:t>0.82</a:t>
                      </a:r>
                      <a:endParaRPr lang="en-US" altLang="en-US" sz="1500" b="0">
                        <a:solidFill>
                          <a:srgbClr val="50505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505050"/>
                          </a:solidFill>
                          <a:latin typeface="宋体" panose="02010600030101010101" pitchFamily="2" charset="-122"/>
                          <a:ea typeface="宋体" panose="02010600030101010101" pitchFamily="2" charset="-122"/>
                          <a:cs typeface="宋体" panose="02010600030101010101" pitchFamily="2" charset="-122"/>
                        </a:rPr>
                        <a:t>0.79</a:t>
                      </a:r>
                      <a:endParaRPr lang="en-US" altLang="en-US" sz="1500" b="0" dirty="0">
                        <a:solidFill>
                          <a:srgbClr val="50505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表格 9"/>
          <p:cNvGraphicFramePr/>
          <p:nvPr>
            <p:extLst>
              <p:ext uri="{D42A27DB-BD31-4B8C-83A1-F6EECF244321}">
                <p14:modId xmlns:p14="http://schemas.microsoft.com/office/powerpoint/2010/main" val="1551123993"/>
              </p:ext>
            </p:extLst>
          </p:nvPr>
        </p:nvGraphicFramePr>
        <p:xfrm>
          <a:off x="470535" y="4252404"/>
          <a:ext cx="898684" cy="835852"/>
        </p:xfrm>
        <a:graphic>
          <a:graphicData uri="http://schemas.openxmlformats.org/drawingml/2006/table">
            <a:tbl>
              <a:tblPr firstRow="1" bandRow="1">
                <a:tableStyleId>{5940675A-B579-460E-94D1-54222C63F5DA}</a:tableStyleId>
              </a:tblPr>
              <a:tblGrid>
                <a:gridCol w="898684">
                  <a:extLst>
                    <a:ext uri="{9D8B030D-6E8A-4147-A177-3AD203B41FA5}">
                      <a16:colId xmlns:a16="http://schemas.microsoft.com/office/drawing/2014/main" val="20000"/>
                    </a:ext>
                  </a:extLst>
                </a:gridCol>
              </a:tblGrid>
              <a:tr h="557374">
                <a:tc>
                  <a:txBody>
                    <a:bodyPr/>
                    <a:lstStyle/>
                    <a:p>
                      <a:pPr indent="0">
                        <a:buNone/>
                      </a:pPr>
                      <a:endParaRPr lang="en-US" altLang="en-US" sz="1500" b="0" dirty="0">
                        <a:solidFill>
                          <a:srgbClr val="50505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8478">
                <a:tc>
                  <a:txBody>
                    <a:bodyPr/>
                    <a:lstStyle/>
                    <a:p>
                      <a:pPr indent="0">
                        <a:buNone/>
                      </a:pPr>
                      <a:r>
                        <a:rPr lang="en-US" sz="1500" b="0" dirty="0" err="1">
                          <a:solidFill>
                            <a:srgbClr val="505050"/>
                          </a:solidFill>
                          <a:latin typeface="宋体" panose="02010600030101010101" pitchFamily="2" charset="-122"/>
                          <a:ea typeface="宋体" panose="02010600030101010101" pitchFamily="2" charset="-122"/>
                          <a:cs typeface="宋体" panose="02010600030101010101" pitchFamily="2" charset="-122"/>
                        </a:rPr>
                        <a:t>准确率</a:t>
                      </a:r>
                      <a:endParaRPr lang="en-US" altLang="en-US" sz="1500" b="0" dirty="0">
                        <a:solidFill>
                          <a:srgbClr val="50505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4334A5-CC58-43A5-91CA-700F05D072D3}"/>
              </a:ext>
            </a:extLst>
          </p:cNvPr>
          <p:cNvSpPr txBox="1"/>
          <p:nvPr/>
        </p:nvSpPr>
        <p:spPr>
          <a:xfrm>
            <a:off x="3006524" y="2844225"/>
            <a:ext cx="4387392" cy="584775"/>
          </a:xfrm>
          <a:prstGeom prst="rect">
            <a:avLst/>
          </a:prstGeom>
          <a:noFill/>
        </p:spPr>
        <p:txBody>
          <a:bodyPr wrap="square" rtlCol="0">
            <a:spAutoFit/>
          </a:bodyPr>
          <a:lstStyle/>
          <a:p>
            <a:r>
              <a:rPr lang="zh-CN" altLang="en-US" sz="3200" b="1" dirty="0">
                <a:solidFill>
                  <a:schemeClr val="accent1"/>
                </a:solidFill>
                <a:latin typeface="+mj-lt"/>
                <a:ea typeface="+mj-ea"/>
                <a:cs typeface="+mj-cs"/>
              </a:rPr>
              <a:t>步态冻结数据库</a:t>
            </a:r>
          </a:p>
        </p:txBody>
      </p:sp>
    </p:spTree>
    <p:extLst>
      <p:ext uri="{BB962C8B-B14F-4D97-AF65-F5344CB8AC3E}">
        <p14:creationId xmlns:p14="http://schemas.microsoft.com/office/powerpoint/2010/main" val="3534099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人工神经网络 </a:t>
            </a:r>
            <a:r>
              <a:rPr lang="en-US" altLang="zh-CN" dirty="0"/>
              <a:t>ANN</a:t>
            </a:r>
            <a:endParaRPr lang="zh-CN" altLang="en-US" dirty="0"/>
          </a:p>
        </p:txBody>
      </p:sp>
      <p:grpSp>
        <p:nvGrpSpPr>
          <p:cNvPr id="4" name="组合 3">
            <a:extLst>
              <a:ext uri="{FF2B5EF4-FFF2-40B4-BE49-F238E27FC236}">
                <a16:creationId xmlns:a16="http://schemas.microsoft.com/office/drawing/2014/main" id="{E2FAB171-2973-4828-AF40-98902D222766}"/>
              </a:ext>
            </a:extLst>
          </p:cNvPr>
          <p:cNvGrpSpPr/>
          <p:nvPr/>
        </p:nvGrpSpPr>
        <p:grpSpPr>
          <a:xfrm>
            <a:off x="2738371" y="2601157"/>
            <a:ext cx="3138645" cy="3010504"/>
            <a:chOff x="3228975" y="2320925"/>
            <a:chExt cx="2686050" cy="2684463"/>
          </a:xfrm>
        </p:grpSpPr>
        <p:sp>
          <p:nvSpPr>
            <p:cNvPr id="5" name="MH_Other_1">
              <a:extLst>
                <a:ext uri="{FF2B5EF4-FFF2-40B4-BE49-F238E27FC236}">
                  <a16:creationId xmlns:a16="http://schemas.microsoft.com/office/drawing/2014/main" id="{83B4BD64-AC69-422A-A96E-83A3C959DC11}"/>
                </a:ext>
              </a:extLst>
            </p:cNvPr>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6" name="MH_Other_2">
              <a:extLst>
                <a:ext uri="{FF2B5EF4-FFF2-40B4-BE49-F238E27FC236}">
                  <a16:creationId xmlns:a16="http://schemas.microsoft.com/office/drawing/2014/main" id="{59FE2685-85D8-4EB2-BCC1-5A3FA2F426A7}"/>
                </a:ext>
              </a:extLst>
            </p:cNvPr>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7" name="MH_Other_3">
              <a:extLst>
                <a:ext uri="{FF2B5EF4-FFF2-40B4-BE49-F238E27FC236}">
                  <a16:creationId xmlns:a16="http://schemas.microsoft.com/office/drawing/2014/main" id="{6BBB3FA4-FB3D-4404-A94F-5DF65BBDB439}"/>
                </a:ext>
              </a:extLst>
            </p:cNvPr>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8" name="MH_Other_4">
              <a:extLst>
                <a:ext uri="{FF2B5EF4-FFF2-40B4-BE49-F238E27FC236}">
                  <a16:creationId xmlns:a16="http://schemas.microsoft.com/office/drawing/2014/main" id="{ADA44A67-A808-4855-AE7F-70902B64923C}"/>
                </a:ext>
              </a:extLst>
            </p:cNvPr>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9" name="MH_Other_5">
              <a:extLst>
                <a:ext uri="{FF2B5EF4-FFF2-40B4-BE49-F238E27FC236}">
                  <a16:creationId xmlns:a16="http://schemas.microsoft.com/office/drawing/2014/main" id="{FFDCE549-611E-4672-B757-07A3E1F6E8CB}"/>
                </a:ext>
              </a:extLst>
            </p:cNvPr>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10" name="MH_Other_6">
              <a:extLst>
                <a:ext uri="{FF2B5EF4-FFF2-40B4-BE49-F238E27FC236}">
                  <a16:creationId xmlns:a16="http://schemas.microsoft.com/office/drawing/2014/main" id="{C31B8176-E199-46EC-8271-5D8E06A4DC2F}"/>
                </a:ext>
              </a:extLst>
            </p:cNvPr>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grpSp>
      <p:sp>
        <p:nvSpPr>
          <p:cNvPr id="12" name="文本框 11">
            <a:extLst>
              <a:ext uri="{FF2B5EF4-FFF2-40B4-BE49-F238E27FC236}">
                <a16:creationId xmlns:a16="http://schemas.microsoft.com/office/drawing/2014/main" id="{B374A88E-CEED-4A84-95E4-596A05F6CCFD}"/>
              </a:ext>
            </a:extLst>
          </p:cNvPr>
          <p:cNvSpPr txBox="1"/>
          <p:nvPr/>
        </p:nvSpPr>
        <p:spPr>
          <a:xfrm>
            <a:off x="1592462" y="2469093"/>
            <a:ext cx="1338828" cy="369332"/>
          </a:xfrm>
          <a:prstGeom prst="rect">
            <a:avLst/>
          </a:prstGeom>
          <a:noFill/>
        </p:spPr>
        <p:txBody>
          <a:bodyPr wrap="none" rtlCol="0">
            <a:spAutoFit/>
          </a:bodyPr>
          <a:lstStyle/>
          <a:p>
            <a:r>
              <a:rPr lang="zh-CN" altLang="en-US" dirty="0"/>
              <a:t>数据归一化</a:t>
            </a:r>
          </a:p>
        </p:txBody>
      </p:sp>
      <p:sp>
        <p:nvSpPr>
          <p:cNvPr id="13" name="文本框 12">
            <a:extLst>
              <a:ext uri="{FF2B5EF4-FFF2-40B4-BE49-F238E27FC236}">
                <a16:creationId xmlns:a16="http://schemas.microsoft.com/office/drawing/2014/main" id="{C6FE4F44-7836-47D7-9D4D-B070D78A3EC5}"/>
              </a:ext>
            </a:extLst>
          </p:cNvPr>
          <p:cNvSpPr txBox="1"/>
          <p:nvPr/>
        </p:nvSpPr>
        <p:spPr>
          <a:xfrm>
            <a:off x="5276168" y="2337111"/>
            <a:ext cx="646331" cy="369332"/>
          </a:xfrm>
          <a:prstGeom prst="rect">
            <a:avLst/>
          </a:prstGeom>
          <a:noFill/>
        </p:spPr>
        <p:txBody>
          <a:bodyPr wrap="none" rtlCol="0">
            <a:spAutoFit/>
          </a:bodyPr>
          <a:lstStyle/>
          <a:p>
            <a:r>
              <a:rPr lang="zh-CN" altLang="en-US" dirty="0"/>
              <a:t>层数</a:t>
            </a:r>
          </a:p>
        </p:txBody>
      </p:sp>
      <p:sp>
        <p:nvSpPr>
          <p:cNvPr id="14" name="文本框 13">
            <a:extLst>
              <a:ext uri="{FF2B5EF4-FFF2-40B4-BE49-F238E27FC236}">
                <a16:creationId xmlns:a16="http://schemas.microsoft.com/office/drawing/2014/main" id="{1EF36950-3A30-4843-AF73-9E0C00D8939D}"/>
              </a:ext>
            </a:extLst>
          </p:cNvPr>
          <p:cNvSpPr txBox="1"/>
          <p:nvPr/>
        </p:nvSpPr>
        <p:spPr>
          <a:xfrm>
            <a:off x="6066504" y="3807399"/>
            <a:ext cx="1800493" cy="369332"/>
          </a:xfrm>
          <a:prstGeom prst="rect">
            <a:avLst/>
          </a:prstGeom>
          <a:noFill/>
        </p:spPr>
        <p:txBody>
          <a:bodyPr wrap="none" rtlCol="0">
            <a:spAutoFit/>
          </a:bodyPr>
          <a:lstStyle/>
          <a:p>
            <a:r>
              <a:rPr lang="zh-CN" altLang="en-US" dirty="0"/>
              <a:t>每层神经元数量</a:t>
            </a:r>
          </a:p>
        </p:txBody>
      </p:sp>
      <p:sp>
        <p:nvSpPr>
          <p:cNvPr id="15" name="文本框 14">
            <a:extLst>
              <a:ext uri="{FF2B5EF4-FFF2-40B4-BE49-F238E27FC236}">
                <a16:creationId xmlns:a16="http://schemas.microsoft.com/office/drawing/2014/main" id="{D6B5563E-3720-4E7D-B612-A27322FEA0B9}"/>
              </a:ext>
            </a:extLst>
          </p:cNvPr>
          <p:cNvSpPr txBox="1"/>
          <p:nvPr/>
        </p:nvSpPr>
        <p:spPr>
          <a:xfrm>
            <a:off x="5208937" y="5531299"/>
            <a:ext cx="1107996" cy="369332"/>
          </a:xfrm>
          <a:prstGeom prst="rect">
            <a:avLst/>
          </a:prstGeom>
          <a:noFill/>
        </p:spPr>
        <p:txBody>
          <a:bodyPr wrap="none" rtlCol="0">
            <a:spAutoFit/>
          </a:bodyPr>
          <a:lstStyle/>
          <a:p>
            <a:r>
              <a:rPr lang="zh-CN" altLang="en-US" dirty="0"/>
              <a:t>学习方法</a:t>
            </a:r>
          </a:p>
        </p:txBody>
      </p:sp>
      <p:sp>
        <p:nvSpPr>
          <p:cNvPr id="16" name="文本框 15">
            <a:extLst>
              <a:ext uri="{FF2B5EF4-FFF2-40B4-BE49-F238E27FC236}">
                <a16:creationId xmlns:a16="http://schemas.microsoft.com/office/drawing/2014/main" id="{AE146BF6-B4BC-4DEF-AD72-AE25713407B1}"/>
              </a:ext>
            </a:extLst>
          </p:cNvPr>
          <p:cNvSpPr txBox="1"/>
          <p:nvPr/>
        </p:nvSpPr>
        <p:spPr>
          <a:xfrm>
            <a:off x="2191227" y="5485746"/>
            <a:ext cx="1107996" cy="369332"/>
          </a:xfrm>
          <a:prstGeom prst="rect">
            <a:avLst/>
          </a:prstGeom>
          <a:noFill/>
        </p:spPr>
        <p:txBody>
          <a:bodyPr wrap="none" rtlCol="0">
            <a:spAutoFit/>
          </a:bodyPr>
          <a:lstStyle/>
          <a:p>
            <a:r>
              <a:rPr lang="zh-CN" altLang="en-US" dirty="0"/>
              <a:t>激活函数</a:t>
            </a:r>
          </a:p>
        </p:txBody>
      </p:sp>
      <p:sp>
        <p:nvSpPr>
          <p:cNvPr id="17" name="文本框 16">
            <a:extLst>
              <a:ext uri="{FF2B5EF4-FFF2-40B4-BE49-F238E27FC236}">
                <a16:creationId xmlns:a16="http://schemas.microsoft.com/office/drawing/2014/main" id="{B7E53515-A4C0-4294-94D3-6BA40396C527}"/>
              </a:ext>
            </a:extLst>
          </p:cNvPr>
          <p:cNvSpPr txBox="1"/>
          <p:nvPr/>
        </p:nvSpPr>
        <p:spPr>
          <a:xfrm>
            <a:off x="979223" y="4118871"/>
            <a:ext cx="1569660" cy="369332"/>
          </a:xfrm>
          <a:prstGeom prst="rect">
            <a:avLst/>
          </a:prstGeom>
          <a:noFill/>
        </p:spPr>
        <p:txBody>
          <a:bodyPr wrap="none" rtlCol="0">
            <a:spAutoFit/>
          </a:bodyPr>
          <a:lstStyle/>
          <a:p>
            <a:r>
              <a:rPr lang="zh-CN" altLang="en-US" dirty="0"/>
              <a:t>十倍交叉验证</a:t>
            </a:r>
          </a:p>
        </p:txBody>
      </p:sp>
    </p:spTree>
    <p:extLst>
      <p:ext uri="{BB962C8B-B14F-4D97-AF65-F5344CB8AC3E}">
        <p14:creationId xmlns:p14="http://schemas.microsoft.com/office/powerpoint/2010/main" val="2036713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数据分析</a:t>
            </a:r>
          </a:p>
        </p:txBody>
      </p:sp>
      <p:pic>
        <p:nvPicPr>
          <p:cNvPr id="4" name="图片 3">
            <a:extLst>
              <a:ext uri="{FF2B5EF4-FFF2-40B4-BE49-F238E27FC236}">
                <a16:creationId xmlns:a16="http://schemas.microsoft.com/office/drawing/2014/main" id="{BE217341-F8CE-4A6C-9F51-8BE367B7E874}"/>
              </a:ext>
            </a:extLst>
          </p:cNvPr>
          <p:cNvPicPr>
            <a:picLocks noChangeAspect="1"/>
          </p:cNvPicPr>
          <p:nvPr/>
        </p:nvPicPr>
        <p:blipFill>
          <a:blip r:embed="rId2"/>
          <a:stretch>
            <a:fillRect/>
          </a:stretch>
        </p:blipFill>
        <p:spPr>
          <a:xfrm>
            <a:off x="714207" y="2347022"/>
            <a:ext cx="7715586" cy="2569108"/>
          </a:xfrm>
          <a:prstGeom prst="rect">
            <a:avLst/>
          </a:prstGeom>
        </p:spPr>
      </p:pic>
      <p:sp>
        <p:nvSpPr>
          <p:cNvPr id="7" name="文本框 6">
            <a:extLst>
              <a:ext uri="{FF2B5EF4-FFF2-40B4-BE49-F238E27FC236}">
                <a16:creationId xmlns:a16="http://schemas.microsoft.com/office/drawing/2014/main" id="{4F9D307E-4B4C-4177-82AE-2439DABEE1D2}"/>
              </a:ext>
            </a:extLst>
          </p:cNvPr>
          <p:cNvSpPr txBox="1"/>
          <p:nvPr/>
        </p:nvSpPr>
        <p:spPr>
          <a:xfrm>
            <a:off x="2479119" y="5168667"/>
            <a:ext cx="4185761" cy="461665"/>
          </a:xfrm>
          <a:prstGeom prst="rect">
            <a:avLst/>
          </a:prstGeom>
          <a:noFill/>
        </p:spPr>
        <p:txBody>
          <a:bodyPr wrap="none" rtlCol="0">
            <a:spAutoFit/>
          </a:bodyPr>
          <a:lstStyle/>
          <a:p>
            <a:r>
              <a:rPr lang="zh-CN" altLang="en-US" sz="2400" dirty="0"/>
              <a:t>单隐藏层的不同激活函数选取</a:t>
            </a:r>
          </a:p>
        </p:txBody>
      </p:sp>
    </p:spTree>
    <p:extLst>
      <p:ext uri="{BB962C8B-B14F-4D97-AF65-F5344CB8AC3E}">
        <p14:creationId xmlns:p14="http://schemas.microsoft.com/office/powerpoint/2010/main" val="2217034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数据分析</a:t>
            </a:r>
          </a:p>
        </p:txBody>
      </p:sp>
      <p:pic>
        <p:nvPicPr>
          <p:cNvPr id="2" name="图片 1">
            <a:extLst>
              <a:ext uri="{FF2B5EF4-FFF2-40B4-BE49-F238E27FC236}">
                <a16:creationId xmlns:a16="http://schemas.microsoft.com/office/drawing/2014/main" id="{C9D91413-6B4F-486A-85C0-A3DE292AAA43}"/>
              </a:ext>
            </a:extLst>
          </p:cNvPr>
          <p:cNvPicPr>
            <a:picLocks noChangeAspect="1"/>
          </p:cNvPicPr>
          <p:nvPr/>
        </p:nvPicPr>
        <p:blipFill>
          <a:blip r:embed="rId2"/>
          <a:stretch>
            <a:fillRect/>
          </a:stretch>
        </p:blipFill>
        <p:spPr>
          <a:xfrm>
            <a:off x="1364261" y="1821356"/>
            <a:ext cx="6275404" cy="3718758"/>
          </a:xfrm>
          <a:prstGeom prst="rect">
            <a:avLst/>
          </a:prstGeom>
        </p:spPr>
      </p:pic>
      <p:sp>
        <p:nvSpPr>
          <p:cNvPr id="6" name="文本框 5">
            <a:extLst>
              <a:ext uri="{FF2B5EF4-FFF2-40B4-BE49-F238E27FC236}">
                <a16:creationId xmlns:a16="http://schemas.microsoft.com/office/drawing/2014/main" id="{DF94BBD3-6222-47C4-99B0-AC6A24C3A26B}"/>
              </a:ext>
            </a:extLst>
          </p:cNvPr>
          <p:cNvSpPr txBox="1"/>
          <p:nvPr/>
        </p:nvSpPr>
        <p:spPr>
          <a:xfrm>
            <a:off x="2479119" y="5882400"/>
            <a:ext cx="4185761" cy="461665"/>
          </a:xfrm>
          <a:prstGeom prst="rect">
            <a:avLst/>
          </a:prstGeom>
          <a:noFill/>
        </p:spPr>
        <p:txBody>
          <a:bodyPr wrap="none" rtlCol="0">
            <a:spAutoFit/>
          </a:bodyPr>
          <a:lstStyle/>
          <a:p>
            <a:r>
              <a:rPr lang="zh-CN" altLang="en-US" sz="2400" dirty="0"/>
              <a:t>双隐藏层的不同激活函数选取</a:t>
            </a:r>
          </a:p>
        </p:txBody>
      </p:sp>
    </p:spTree>
    <p:extLst>
      <p:ext uri="{BB962C8B-B14F-4D97-AF65-F5344CB8AC3E}">
        <p14:creationId xmlns:p14="http://schemas.microsoft.com/office/powerpoint/2010/main" val="2749095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项目背景</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数据介绍</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研究方法</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研究成果</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反思展望</a:t>
            </a:r>
          </a:p>
        </p:txBody>
      </p:sp>
    </p:spTree>
    <p:extLst>
      <p:ext uri="{BB962C8B-B14F-4D97-AF65-F5344CB8AC3E}">
        <p14:creationId xmlns:p14="http://schemas.microsoft.com/office/powerpoint/2010/main" val="357823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项目背景</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数据介绍</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研究方法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研究成果</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反思展望</a:t>
            </a:r>
          </a:p>
        </p:txBody>
      </p:sp>
    </p:spTree>
    <p:extLst>
      <p:ext uri="{BB962C8B-B14F-4D97-AF65-F5344CB8AC3E}">
        <p14:creationId xmlns:p14="http://schemas.microsoft.com/office/powerpoint/2010/main" val="1846209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研究阶段</a:t>
            </a:r>
          </a:p>
        </p:txBody>
      </p:sp>
      <p:grpSp>
        <p:nvGrpSpPr>
          <p:cNvPr id="4" name="组合 3">
            <a:extLst>
              <a:ext uri="{FF2B5EF4-FFF2-40B4-BE49-F238E27FC236}">
                <a16:creationId xmlns:a16="http://schemas.microsoft.com/office/drawing/2014/main" id="{69846E22-6B4C-4BFD-9D29-3B4419907A9D}"/>
              </a:ext>
            </a:extLst>
          </p:cNvPr>
          <p:cNvGrpSpPr/>
          <p:nvPr/>
        </p:nvGrpSpPr>
        <p:grpSpPr>
          <a:xfrm>
            <a:off x="3282381" y="2734322"/>
            <a:ext cx="2579238" cy="2692956"/>
            <a:chOff x="5704759" y="2304434"/>
            <a:chExt cx="2947468" cy="3162493"/>
          </a:xfrm>
        </p:grpSpPr>
        <p:sp>
          <p:nvSpPr>
            <p:cNvPr id="5" name="MH_SubTitle_3">
              <a:extLst>
                <a:ext uri="{FF2B5EF4-FFF2-40B4-BE49-F238E27FC236}">
                  <a16:creationId xmlns:a16="http://schemas.microsoft.com/office/drawing/2014/main" id="{5BE7CC19-2456-44CF-A949-84B7CF6A7BF2}"/>
                </a:ext>
              </a:extLst>
            </p:cNvPr>
            <p:cNvSpPr>
              <a:spLocks/>
            </p:cNvSpPr>
            <p:nvPr>
              <p:custDataLst>
                <p:tags r:id="rId1"/>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endParaRPr lang="zh-CN" altLang="en-US" sz="1400" dirty="0">
                <a:solidFill>
                  <a:srgbClr val="FFFFFF"/>
                </a:solidFill>
              </a:endParaRPr>
            </a:p>
          </p:txBody>
        </p:sp>
        <p:sp>
          <p:nvSpPr>
            <p:cNvPr id="6" name="MH_SubTitle_1">
              <a:extLst>
                <a:ext uri="{FF2B5EF4-FFF2-40B4-BE49-F238E27FC236}">
                  <a16:creationId xmlns:a16="http://schemas.microsoft.com/office/drawing/2014/main" id="{E28D2D59-6248-45F7-AC92-E931DF98082E}"/>
                </a:ext>
              </a:extLst>
            </p:cNvPr>
            <p:cNvSpPr/>
            <p:nvPr>
              <p:custDataLst>
                <p:tags r:id="rId2"/>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endParaRPr lang="zh-CN" altLang="en-US" sz="1400" dirty="0">
                <a:solidFill>
                  <a:srgbClr val="FFFFFF"/>
                </a:solidFill>
              </a:endParaRPr>
            </a:p>
          </p:txBody>
        </p:sp>
        <p:sp>
          <p:nvSpPr>
            <p:cNvPr id="7" name="MH_SubTitle_2">
              <a:extLst>
                <a:ext uri="{FF2B5EF4-FFF2-40B4-BE49-F238E27FC236}">
                  <a16:creationId xmlns:a16="http://schemas.microsoft.com/office/drawing/2014/main" id="{DD2E304D-0AD8-4A5D-B672-0B9A44AD1572}"/>
                </a:ext>
              </a:extLst>
            </p:cNvPr>
            <p:cNvSpPr/>
            <p:nvPr>
              <p:custDataLst>
                <p:tags r:id="rId3"/>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endParaRPr lang="zh-CN" altLang="en-US" sz="1400" dirty="0">
                <a:solidFill>
                  <a:srgbClr val="FFFFFF"/>
                </a:solidFill>
              </a:endParaRPr>
            </a:p>
          </p:txBody>
        </p:sp>
      </p:grpSp>
      <p:sp>
        <p:nvSpPr>
          <p:cNvPr id="8" name="文本框 7">
            <a:extLst>
              <a:ext uri="{FF2B5EF4-FFF2-40B4-BE49-F238E27FC236}">
                <a16:creationId xmlns:a16="http://schemas.microsoft.com/office/drawing/2014/main" id="{16B4F13F-F634-45F9-8FB7-0F634E7368EE}"/>
              </a:ext>
            </a:extLst>
          </p:cNvPr>
          <p:cNvSpPr txBox="1"/>
          <p:nvPr/>
        </p:nvSpPr>
        <p:spPr>
          <a:xfrm>
            <a:off x="1731146" y="2957257"/>
            <a:ext cx="2031325" cy="461665"/>
          </a:xfrm>
          <a:prstGeom prst="rect">
            <a:avLst/>
          </a:prstGeom>
          <a:noFill/>
        </p:spPr>
        <p:txBody>
          <a:bodyPr wrap="none" rtlCol="0">
            <a:spAutoFit/>
          </a:bodyPr>
          <a:lstStyle/>
          <a:p>
            <a:r>
              <a:rPr lang="zh-CN" altLang="en-US" sz="2400" dirty="0"/>
              <a:t>基础知识学习</a:t>
            </a:r>
          </a:p>
        </p:txBody>
      </p:sp>
      <p:sp>
        <p:nvSpPr>
          <p:cNvPr id="9" name="文本框 8">
            <a:extLst>
              <a:ext uri="{FF2B5EF4-FFF2-40B4-BE49-F238E27FC236}">
                <a16:creationId xmlns:a16="http://schemas.microsoft.com/office/drawing/2014/main" id="{90E8AB28-E1C6-4AAA-8AD1-9754D64488F6}"/>
              </a:ext>
            </a:extLst>
          </p:cNvPr>
          <p:cNvSpPr txBox="1"/>
          <p:nvPr/>
        </p:nvSpPr>
        <p:spPr>
          <a:xfrm>
            <a:off x="5549204" y="3319998"/>
            <a:ext cx="1415772" cy="461665"/>
          </a:xfrm>
          <a:prstGeom prst="rect">
            <a:avLst/>
          </a:prstGeom>
          <a:noFill/>
        </p:spPr>
        <p:txBody>
          <a:bodyPr wrap="none" rtlCol="0">
            <a:spAutoFit/>
          </a:bodyPr>
          <a:lstStyle/>
          <a:p>
            <a:r>
              <a:rPr lang="zh-CN" altLang="en-US" sz="2400" dirty="0"/>
              <a:t>文献阅读</a:t>
            </a:r>
          </a:p>
        </p:txBody>
      </p:sp>
      <p:sp>
        <p:nvSpPr>
          <p:cNvPr id="10" name="文本框 9">
            <a:extLst>
              <a:ext uri="{FF2B5EF4-FFF2-40B4-BE49-F238E27FC236}">
                <a16:creationId xmlns:a16="http://schemas.microsoft.com/office/drawing/2014/main" id="{E915741B-5A6D-45F6-A485-EEFE10348B15}"/>
              </a:ext>
            </a:extLst>
          </p:cNvPr>
          <p:cNvSpPr txBox="1"/>
          <p:nvPr/>
        </p:nvSpPr>
        <p:spPr>
          <a:xfrm>
            <a:off x="3583939" y="5283492"/>
            <a:ext cx="1415772" cy="461665"/>
          </a:xfrm>
          <a:prstGeom prst="rect">
            <a:avLst/>
          </a:prstGeom>
          <a:noFill/>
        </p:spPr>
        <p:txBody>
          <a:bodyPr wrap="none" rtlCol="0">
            <a:spAutoFit/>
          </a:bodyPr>
          <a:lstStyle/>
          <a:p>
            <a:r>
              <a:rPr lang="zh-CN" altLang="en-US" sz="2400" dirty="0"/>
              <a:t>实战训练</a:t>
            </a:r>
          </a:p>
        </p:txBody>
      </p:sp>
    </p:spTree>
    <p:extLst>
      <p:ext uri="{BB962C8B-B14F-4D97-AF65-F5344CB8AC3E}">
        <p14:creationId xmlns:p14="http://schemas.microsoft.com/office/powerpoint/2010/main" val="1783858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EFA235-CDAA-493B-81FA-8C4556590A46}"/>
              </a:ext>
            </a:extLst>
          </p:cNvPr>
          <p:cNvSpPr>
            <a:spLocks noGrp="1"/>
          </p:cNvSpPr>
          <p:nvPr>
            <p:ph sz="quarter" idx="10"/>
          </p:nvPr>
        </p:nvSpPr>
        <p:spPr/>
        <p:txBody>
          <a:bodyPr>
            <a:normAutofit lnSpcReduction="10000"/>
          </a:bodyPr>
          <a:lstStyle/>
          <a:p>
            <a:pPr indent="0">
              <a:buNone/>
            </a:pP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步态冻结数据</a:t>
            </a: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集的</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缺陷</a:t>
            </a: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一、无明确的二元分类</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论断：</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出现步态冻结现象的判断为患者</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而未出现步态冻结现象的判断为非患者</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buNone/>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二、</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误判。</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出现频率低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p>
          <a:p>
            <a:pPr indent="26670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训练难度</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大</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采样检验</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低效繁杂</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0">
              <a:buNone/>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三、</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并非是一个能甄别患者与非患者的数据集，而是一个判断一个动作是否出现步态冻结现象的数据集，且是基于患者的数据集。</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0">
              <a:buNone/>
            </a:pP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语音数据集</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：样本数量仍然不是很多，因此训练效果一般，测试效果并不能完全反应</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的判别能力。</a:t>
            </a:r>
            <a:endParaRPr lang="zh-CN" altLang="en-US" dirty="0"/>
          </a:p>
        </p:txBody>
      </p:sp>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关于数据集</a:t>
            </a:r>
          </a:p>
        </p:txBody>
      </p:sp>
    </p:spTree>
    <p:extLst>
      <p:ext uri="{BB962C8B-B14F-4D97-AF65-F5344CB8AC3E}">
        <p14:creationId xmlns:p14="http://schemas.microsoft.com/office/powerpoint/2010/main" val="265170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成果总结</a:t>
            </a:r>
            <a:r>
              <a:rPr lang="en-US" altLang="zh-CN" dirty="0"/>
              <a:t>-</a:t>
            </a:r>
            <a:r>
              <a:rPr lang="zh-CN" altLang="en-US" dirty="0"/>
              <a:t>步态冻结</a:t>
            </a:r>
          </a:p>
        </p:txBody>
      </p:sp>
      <p:pic>
        <p:nvPicPr>
          <p:cNvPr id="5" name="图片 4">
            <a:extLst>
              <a:ext uri="{FF2B5EF4-FFF2-40B4-BE49-F238E27FC236}">
                <a16:creationId xmlns:a16="http://schemas.microsoft.com/office/drawing/2014/main" id="{CEC57B95-AC62-4AE7-BAE3-A3E2A8A9956D}"/>
              </a:ext>
            </a:extLst>
          </p:cNvPr>
          <p:cNvPicPr>
            <a:picLocks noChangeAspect="1"/>
          </p:cNvPicPr>
          <p:nvPr/>
        </p:nvPicPr>
        <p:blipFill>
          <a:blip r:embed="rId2"/>
          <a:stretch>
            <a:fillRect/>
          </a:stretch>
        </p:blipFill>
        <p:spPr>
          <a:xfrm>
            <a:off x="1761772" y="1757193"/>
            <a:ext cx="5280746" cy="1758363"/>
          </a:xfrm>
          <a:prstGeom prst="rect">
            <a:avLst/>
          </a:prstGeom>
        </p:spPr>
      </p:pic>
      <p:pic>
        <p:nvPicPr>
          <p:cNvPr id="7" name="图片 6">
            <a:extLst>
              <a:ext uri="{FF2B5EF4-FFF2-40B4-BE49-F238E27FC236}">
                <a16:creationId xmlns:a16="http://schemas.microsoft.com/office/drawing/2014/main" id="{A92C4419-D088-4559-B114-B6AC405C3AE9}"/>
              </a:ext>
            </a:extLst>
          </p:cNvPr>
          <p:cNvPicPr>
            <a:picLocks noChangeAspect="1"/>
          </p:cNvPicPr>
          <p:nvPr/>
        </p:nvPicPr>
        <p:blipFill>
          <a:blip r:embed="rId3"/>
          <a:stretch>
            <a:fillRect/>
          </a:stretch>
        </p:blipFill>
        <p:spPr>
          <a:xfrm>
            <a:off x="2051559" y="3861579"/>
            <a:ext cx="4701171" cy="2785879"/>
          </a:xfrm>
          <a:prstGeom prst="rect">
            <a:avLst/>
          </a:prstGeom>
        </p:spPr>
      </p:pic>
      <p:sp>
        <p:nvSpPr>
          <p:cNvPr id="8" name="文本框 7">
            <a:extLst>
              <a:ext uri="{FF2B5EF4-FFF2-40B4-BE49-F238E27FC236}">
                <a16:creationId xmlns:a16="http://schemas.microsoft.com/office/drawing/2014/main" id="{95FABDDA-6387-4AE5-A693-010D0EC08EF3}"/>
              </a:ext>
            </a:extLst>
          </p:cNvPr>
          <p:cNvSpPr txBox="1"/>
          <p:nvPr/>
        </p:nvSpPr>
        <p:spPr>
          <a:xfrm>
            <a:off x="7382228" y="2467097"/>
            <a:ext cx="1210588" cy="400110"/>
          </a:xfrm>
          <a:prstGeom prst="rect">
            <a:avLst/>
          </a:prstGeom>
          <a:noFill/>
        </p:spPr>
        <p:txBody>
          <a:bodyPr wrap="none" rtlCol="0">
            <a:spAutoFit/>
          </a:bodyPr>
          <a:lstStyle/>
          <a:p>
            <a:r>
              <a:rPr lang="zh-CN" altLang="en-US" sz="2000" dirty="0"/>
              <a:t>单隐藏层</a:t>
            </a:r>
          </a:p>
        </p:txBody>
      </p:sp>
      <p:sp>
        <p:nvSpPr>
          <p:cNvPr id="10" name="文本框 9">
            <a:extLst>
              <a:ext uri="{FF2B5EF4-FFF2-40B4-BE49-F238E27FC236}">
                <a16:creationId xmlns:a16="http://schemas.microsoft.com/office/drawing/2014/main" id="{06A98883-0C64-45B7-B5DD-87A79BB93272}"/>
              </a:ext>
            </a:extLst>
          </p:cNvPr>
          <p:cNvSpPr txBox="1"/>
          <p:nvPr/>
        </p:nvSpPr>
        <p:spPr>
          <a:xfrm>
            <a:off x="7042518" y="4979773"/>
            <a:ext cx="1210588" cy="400110"/>
          </a:xfrm>
          <a:prstGeom prst="rect">
            <a:avLst/>
          </a:prstGeom>
          <a:noFill/>
        </p:spPr>
        <p:txBody>
          <a:bodyPr wrap="none" rtlCol="0">
            <a:spAutoFit/>
          </a:bodyPr>
          <a:lstStyle/>
          <a:p>
            <a:r>
              <a:rPr lang="zh-CN" altLang="en-US" sz="2000" dirty="0"/>
              <a:t>双隐藏层</a:t>
            </a:r>
          </a:p>
        </p:txBody>
      </p:sp>
    </p:spTree>
    <p:extLst>
      <p:ext uri="{BB962C8B-B14F-4D97-AF65-F5344CB8AC3E}">
        <p14:creationId xmlns:p14="http://schemas.microsoft.com/office/powerpoint/2010/main" val="3031586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EFA235-CDAA-493B-81FA-8C4556590A46}"/>
              </a:ext>
            </a:extLst>
          </p:cNvPr>
          <p:cNvSpPr>
            <a:spLocks noGrp="1"/>
          </p:cNvSpPr>
          <p:nvPr>
            <p:ph sz="quarter" idx="10"/>
          </p:nvPr>
        </p:nvSpPr>
        <p:spPr/>
        <p:txBody>
          <a:bodyPr>
            <a:normAutofit/>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综上所述</a:t>
            </a:r>
            <a:r>
              <a:rPr lang="zh-CN" altLang="zh-CN" dirty="0">
                <a:effectLst/>
                <a:latin typeface="宋体" panose="02010600030101010101" pitchFamily="2" charset="-122"/>
                <a:ea typeface="Times New Roman" panose="02020603050405020304" pitchFamily="18" charset="0"/>
                <a:cs typeface="Times New Roman" panose="02020603050405020304" pitchFamily="18" charset="0"/>
              </a:rPr>
              <a:t> </a:t>
            </a:r>
            <a:r>
              <a:rPr lang="en-US" altLang="zh-CN" dirty="0">
                <a:effectLst/>
                <a:latin typeface="宋体" panose="02010600030101010101" pitchFamily="2" charset="-122"/>
                <a:ea typeface="Times New Roman" panose="02020603050405020304" pitchFamily="18" charset="0"/>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我们在</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sigmoid</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且参数</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时候取到一个准确度的最大值</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约为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0.825.</a:t>
            </a: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同时</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Langevin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logistic regression result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Lasso regression</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也有比较不错的表现</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超过</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0.8),</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使用</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kernel = poly coef0=1</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SVM</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degree=5</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时也有</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0.82</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的准确度</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而且</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Lasso regression</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本身仍然具有一定的提升空间，且暂时并没有使用这种方法的人。</a:t>
            </a: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实际上</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本身在我的计划里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使用这些不同的算法进行模型训练来预测与诊断帕金森其实应该只是我做的第一步</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第二步我要尝试去把这些算法融合</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融合出一个具有更高准确度</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也更新颖的算法</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但是由于时间原因</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以及自己暂时的确没有很好的思路进行方法的融合</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所以暂时搁置了任务</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成果总结</a:t>
            </a:r>
            <a:r>
              <a:rPr lang="en-US" altLang="zh-CN" dirty="0"/>
              <a:t>-</a:t>
            </a:r>
            <a:r>
              <a:rPr lang="zh-CN" altLang="en-US" dirty="0"/>
              <a:t>语音识别</a:t>
            </a:r>
          </a:p>
        </p:txBody>
      </p:sp>
    </p:spTree>
    <p:extLst>
      <p:ext uri="{BB962C8B-B14F-4D97-AF65-F5344CB8AC3E}">
        <p14:creationId xmlns:p14="http://schemas.microsoft.com/office/powerpoint/2010/main" val="2516168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项目背景</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数据介绍</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研究方法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研究成果</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反思展望</a:t>
            </a:r>
          </a:p>
        </p:txBody>
      </p:sp>
    </p:spTree>
    <p:extLst>
      <p:ext uri="{BB962C8B-B14F-4D97-AF65-F5344CB8AC3E}">
        <p14:creationId xmlns:p14="http://schemas.microsoft.com/office/powerpoint/2010/main" val="2085259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EFA235-CDAA-493B-81FA-8C4556590A46}"/>
              </a:ext>
            </a:extLst>
          </p:cNvPr>
          <p:cNvSpPr>
            <a:spLocks noGrp="1"/>
          </p:cNvSpPr>
          <p:nvPr>
            <p:ph sz="quarter" idx="10"/>
          </p:nvPr>
        </p:nvSpPr>
        <p:spPr/>
        <p:txBody>
          <a:bodyPr/>
          <a:lstStyle/>
          <a:p>
            <a:pPr marL="0" indent="0">
              <a:buNone/>
            </a:pPr>
            <a:r>
              <a:rPr lang="zh-CN" altLang="zh-CN" sz="2800" b="1" dirty="0">
                <a:effectLst/>
                <a:latin typeface="Times New Roman" panose="02020603050405020304" pitchFamily="18" charset="0"/>
                <a:ea typeface="宋体" panose="02010600030101010101" pitchFamily="2" charset="-122"/>
                <a:cs typeface="Times New Roman" panose="02020603050405020304" pitchFamily="18" charset="0"/>
              </a:rPr>
              <a:t>样本的偏斜</a:t>
            </a:r>
            <a:endParaRPr lang="en-US" altLang="zh-CN" sz="2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帕金森病的患病率</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在庞大的样本中是极低的</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，这给机器学习的训练带来了巨大的困难</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患者的难以寻找使得患者的样本数据往往被正常人的数据所淹没，减少样本总量又可能使得模型拟合不当</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简单的，只会输出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（指没有患病）的模型，仍然保持着良好的正确率。</a:t>
            </a: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反思</a:t>
            </a:r>
          </a:p>
        </p:txBody>
      </p:sp>
    </p:spTree>
    <p:extLst>
      <p:ext uri="{BB962C8B-B14F-4D97-AF65-F5344CB8AC3E}">
        <p14:creationId xmlns:p14="http://schemas.microsoft.com/office/powerpoint/2010/main" val="2682233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EFA235-CDAA-493B-81FA-8C4556590A46}"/>
              </a:ext>
            </a:extLst>
          </p:cNvPr>
          <p:cNvSpPr>
            <a:spLocks noGrp="1"/>
          </p:cNvSpPr>
          <p:nvPr>
            <p:ph sz="quarter" idx="10"/>
          </p:nvPr>
        </p:nvSpPr>
        <p:spPr>
          <a:xfrm>
            <a:off x="385918" y="2650878"/>
            <a:ext cx="8372163" cy="4921498"/>
          </a:xfrm>
        </p:spPr>
        <p:txBody>
          <a:bodyPr/>
          <a:lstStyle/>
          <a:p>
            <a:pPr indent="22860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寻找更多的数据，更好的数据集，因为数据在机器学习中起到了基石的作用。</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2860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学习更复杂而完善的算法以及数据预处理的方式，争取提高训练的正确率。</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2860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试着解决</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前文</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所提到的样本偏斜问题。</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28600"/>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将不同的方法融合，创造一种更新颖与具有更高分辨能力的方法。</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1DAC015B-7193-4A9B-8BF1-F4853D085AB1}"/>
              </a:ext>
            </a:extLst>
          </p:cNvPr>
          <p:cNvSpPr>
            <a:spLocks noGrp="1"/>
          </p:cNvSpPr>
          <p:nvPr>
            <p:ph type="title"/>
          </p:nvPr>
        </p:nvSpPr>
        <p:spPr/>
        <p:txBody>
          <a:bodyPr/>
          <a:lstStyle/>
          <a:p>
            <a:r>
              <a:rPr lang="zh-CN" altLang="en-US" dirty="0"/>
              <a:t>展望</a:t>
            </a:r>
          </a:p>
        </p:txBody>
      </p:sp>
    </p:spTree>
    <p:extLst>
      <p:ext uri="{BB962C8B-B14F-4D97-AF65-F5344CB8AC3E}">
        <p14:creationId xmlns:p14="http://schemas.microsoft.com/office/powerpoint/2010/main" val="3545608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6000" y="1826180"/>
            <a:ext cx="8371999" cy="3205639"/>
          </a:xfrm>
        </p:spPr>
        <p:txBody>
          <a:bodyPr>
            <a:noAutofit/>
          </a:bodyPr>
          <a:lstStyle/>
          <a:p>
            <a:pPr marL="0" indent="381000">
              <a:buNone/>
              <a:extLst>
                <a:ext uri="{35155182-B16C-46BC-9424-99874614C6A1}">
                  <wpsdc:indentchars xmlns="" xmlns:wpsdc="http://www.wps.cn/officeDocument/2017/drawingmlCustomData" val="200" checksum="282533468"/>
                </a:ext>
              </a:extLst>
            </a:pPr>
            <a:r>
              <a:rPr lang="en-US" altLang="zh-CN" dirty="0" err="1">
                <a:latin typeface="微软雅黑" panose="020B0503020204020204" pitchFamily="34" charset="-122"/>
                <a:ea typeface="微软雅黑" panose="020B0503020204020204" pitchFamily="34" charset="-122"/>
              </a:rPr>
              <a:t>在此次的PRP项目中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首先</a:t>
            </a:r>
            <a:r>
              <a:rPr lang="en-US" altLang="zh-CN" dirty="0" err="1">
                <a:latin typeface="微软雅黑" panose="020B0503020204020204" pitchFamily="34" charset="-122"/>
                <a:ea typeface="微软雅黑" panose="020B0503020204020204" pitchFamily="34" charset="-122"/>
              </a:rPr>
              <a:t>非常感谢陈晓军老师和许江长博士</a:t>
            </a:r>
            <a:r>
              <a:rPr lang="en-US" altLang="zh-CN" dirty="0" err="1">
                <a:latin typeface="微软雅黑" panose="020B0503020204020204" pitchFamily="34" charset="-122"/>
                <a:ea typeface="微软雅黑" panose="020B0503020204020204" pitchFamily="34" charset="-122"/>
                <a:sym typeface="+mn-ea"/>
              </a:rPr>
              <a:t>的指导与帮助</a:t>
            </a:r>
            <a:r>
              <a:rPr lang="zh-CN" altLang="en-US" dirty="0">
                <a:latin typeface="微软雅黑" panose="020B0503020204020204" pitchFamily="34" charset="-122"/>
                <a:ea typeface="微软雅黑" panose="020B0503020204020204" pitchFamily="34" charset="-122"/>
                <a:sym typeface="+mn-ea"/>
              </a:rPr>
              <a:t>，其次感谢</a:t>
            </a:r>
            <a:r>
              <a:rPr lang="zh-CN" altLang="en-US" dirty="0">
                <a:latin typeface="微软雅黑" panose="020B0503020204020204" pitchFamily="34" charset="-122"/>
                <a:ea typeface="微软雅黑" panose="020B0503020204020204" pitchFamily="34" charset="-122"/>
              </a:rPr>
              <a:t>小组成员在疫情期间线上合作较困难的情况下依然能全力以赴</a:t>
            </a:r>
            <a:r>
              <a:rPr lang="en-US" altLang="zh-CN" dirty="0">
                <a:latin typeface="微软雅黑" panose="020B0503020204020204" pitchFamily="34" charset="-122"/>
                <a:ea typeface="微软雅黑" panose="020B0503020204020204" pitchFamily="34" charset="-122"/>
              </a:rPr>
              <a:t>。</a:t>
            </a:r>
          </a:p>
          <a:p>
            <a:pPr marL="0" indent="381000">
              <a:buNone/>
              <a:extLst>
                <a:ext uri="{35155182-B16C-46BC-9424-99874614C6A1}">
                  <wpsdc:indentchars xmlns="" xmlns:wpsdc="http://www.wps.cn/officeDocument/2017/drawingmlCustomData" val="200" checksum="282533468"/>
                </a:ext>
              </a:extLst>
            </a:pPr>
            <a:r>
              <a:rPr lang="en-US" altLang="zh-CN" dirty="0">
                <a:latin typeface="微软雅黑" panose="020B0503020204020204" pitchFamily="34" charset="-122"/>
                <a:ea typeface="微软雅黑" panose="020B0503020204020204" pitchFamily="34" charset="-122"/>
              </a:rPr>
              <a:t>陈老师</a:t>
            </a:r>
            <a:r>
              <a:rPr lang="zh-CN" altLang="en-US" dirty="0">
                <a:latin typeface="微软雅黑" panose="020B0503020204020204" pitchFamily="34" charset="-122"/>
                <a:ea typeface="微软雅黑" panose="020B0503020204020204" pitchFamily="34" charset="-122"/>
              </a:rPr>
              <a:t>非常平易近人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尊重每一</a:t>
            </a:r>
            <a:r>
              <a:rPr lang="zh-CN" altLang="en-US" dirty="0">
                <a:latin typeface="微软雅黑" panose="020B0503020204020204" pitchFamily="34" charset="-122"/>
                <a:ea typeface="微软雅黑" panose="020B0503020204020204" pitchFamily="34" charset="-122"/>
              </a:rPr>
              <a:t>位</a:t>
            </a:r>
            <a:r>
              <a:rPr lang="en-US" altLang="zh-CN" dirty="0" err="1">
                <a:latin typeface="微软雅黑" panose="020B0503020204020204" pitchFamily="34" charset="-122"/>
                <a:ea typeface="微软雅黑" panose="020B0503020204020204" pitchFamily="34" charset="-122"/>
              </a:rPr>
              <a:t>同学</a:t>
            </a:r>
            <a:r>
              <a:rPr lang="zh-CN" altLang="en-US" dirty="0">
                <a:latin typeface="微软雅黑" panose="020B0503020204020204" pitchFamily="34" charset="-122"/>
                <a:ea typeface="微软雅黑" panose="020B0503020204020204" pitchFamily="34" charset="-122"/>
              </a:rPr>
              <a:t>。项目组成员在项目进行的中期阶段由于进度缓慢曾提出过放弃，</a:t>
            </a:r>
            <a:r>
              <a:rPr lang="en-US" altLang="zh-CN" dirty="0" err="1">
                <a:latin typeface="微软雅黑" panose="020B0503020204020204" pitchFamily="34" charset="-122"/>
                <a:ea typeface="微软雅黑" panose="020B0503020204020204" pitchFamily="34" charset="-122"/>
              </a:rPr>
              <a:t>陈老师也没有批评与责备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而是耐心的鼓励与开导，</a:t>
            </a:r>
            <a:r>
              <a:rPr lang="en-US" altLang="zh-CN" dirty="0" err="1">
                <a:latin typeface="微软雅黑" panose="020B0503020204020204" pitchFamily="34" charset="-122"/>
                <a:ea typeface="微软雅黑" panose="020B0503020204020204" pitchFamily="34" charset="-122"/>
              </a:rPr>
              <a:t>还给</a:t>
            </a:r>
            <a:r>
              <a:rPr lang="zh-CN" altLang="en-US" dirty="0">
                <a:latin typeface="微软雅黑" panose="020B0503020204020204" pitchFamily="34" charset="-122"/>
                <a:ea typeface="微软雅黑" panose="020B0503020204020204" pitchFamily="34" charset="-122"/>
              </a:rPr>
              <a:t>了</a:t>
            </a:r>
            <a:r>
              <a:rPr lang="en-US" altLang="zh-CN" dirty="0">
                <a:latin typeface="微软雅黑" panose="020B0503020204020204" pitchFamily="34" charset="-122"/>
                <a:ea typeface="微软雅黑" panose="020B0503020204020204" pitchFamily="34" charset="-122"/>
              </a:rPr>
              <a:t>我</a:t>
            </a:r>
            <a:r>
              <a:rPr lang="zh-CN" altLang="en-US" dirty="0">
                <a:latin typeface="微软雅黑" panose="020B0503020204020204" pitchFamily="34" charset="-122"/>
                <a:ea typeface="微软雅黑" panose="020B0503020204020204" pitchFamily="34" charset="-122"/>
              </a:rPr>
              <a:t>们</a:t>
            </a:r>
            <a:r>
              <a:rPr lang="en-US" altLang="zh-CN" dirty="0" err="1">
                <a:latin typeface="微软雅黑" panose="020B0503020204020204" pitchFamily="34" charset="-122"/>
                <a:ea typeface="微软雅黑" panose="020B0503020204020204" pitchFamily="34" charset="-122"/>
              </a:rPr>
              <a:t>很多支持</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帮助我</a:t>
            </a:r>
            <a:r>
              <a:rPr lang="zh-CN" altLang="en-US" dirty="0">
                <a:latin typeface="微软雅黑" panose="020B0503020204020204" pitchFamily="34" charset="-122"/>
                <a:ea typeface="微软雅黑" panose="020B0503020204020204" pitchFamily="34" charset="-122"/>
              </a:rPr>
              <a:t>们</a:t>
            </a:r>
            <a:r>
              <a:rPr lang="en-US" altLang="zh-CN" dirty="0" err="1">
                <a:latin typeface="微软雅黑" panose="020B0503020204020204" pitchFamily="34" charset="-122"/>
                <a:ea typeface="微软雅黑" panose="020B0503020204020204" pitchFamily="34" charset="-122"/>
              </a:rPr>
              <a:t>开拓研究思路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381000">
              <a:buNone/>
              <a:extLst>
                <a:ext uri="{35155182-B16C-46BC-9424-99874614C6A1}">
                  <wpsdc:indentchars xmlns="" xmlns:wpsdc="http://www.wps.cn/officeDocument/2017/drawingmlCustomData" val="200" checksum="282533468"/>
                </a:ext>
              </a:extLst>
            </a:pPr>
            <a:r>
              <a:rPr lang="zh-CN" altLang="en-US" dirty="0">
                <a:latin typeface="微软雅黑" panose="020B0503020204020204" pitchFamily="34" charset="-122"/>
                <a:ea typeface="微软雅黑" panose="020B0503020204020204" pitchFamily="34" charset="-122"/>
              </a:rPr>
              <a:t>许江长学长对我们的项目开展起到了巨大的作用。不仅为我们指明了研究方向，还热心帮助我们解答问题，</a:t>
            </a:r>
            <a:r>
              <a:rPr lang="en-US" altLang="zh-CN" dirty="0" err="1">
                <a:latin typeface="微软雅黑" panose="020B0503020204020204" pitchFamily="34" charset="-122"/>
                <a:ea typeface="微软雅黑" panose="020B0503020204020204" pitchFamily="34" charset="-122"/>
              </a:rPr>
              <a:t>提出改进的建议与方向</a:t>
            </a:r>
            <a:r>
              <a:rPr lang="zh-CN" altLang="en-US" dirty="0">
                <a:latin typeface="微软雅黑" panose="020B0503020204020204" pitchFamily="34" charset="-122"/>
                <a:ea typeface="微软雅黑" panose="020B0503020204020204" pitchFamily="34" charset="-122"/>
              </a:rPr>
              <a:t>。</a:t>
            </a:r>
          </a:p>
          <a:p>
            <a:pPr marL="0" indent="381000">
              <a:buNone/>
              <a:extLst>
                <a:ext uri="{35155182-B16C-46BC-9424-99874614C6A1}">
                  <wpsdc:indentchars xmlns="" xmlns:wpsdc="http://www.wps.cn/officeDocument/2017/drawingmlCustomData" val="200" checksum="282533468"/>
                </a:ext>
              </a:extLst>
            </a:pPr>
            <a:r>
              <a:rPr lang="zh-CN" altLang="en-US" dirty="0">
                <a:latin typeface="微软雅黑" panose="020B0503020204020204" pitchFamily="34" charset="-122"/>
                <a:ea typeface="微软雅黑" panose="020B0503020204020204" pitchFamily="34" charset="-122"/>
              </a:rPr>
              <a:t>也非常感谢组长</a:t>
            </a:r>
            <a:r>
              <a:rPr lang="en-US" altLang="zh-CN" dirty="0" err="1">
                <a:latin typeface="微软雅黑" panose="020B0503020204020204" pitchFamily="34" charset="-122"/>
                <a:ea typeface="微软雅黑" panose="020B0503020204020204" pitchFamily="34" charset="-122"/>
                <a:sym typeface="+mn-ea"/>
              </a:rPr>
              <a:t>姜泽坤</a:t>
            </a:r>
            <a:r>
              <a:rPr lang="zh-CN" altLang="en-US" dirty="0">
                <a:latin typeface="微软雅黑" panose="020B0503020204020204" pitchFamily="34" charset="-122"/>
                <a:ea typeface="微软雅黑" panose="020B0503020204020204" pitchFamily="34" charset="-122"/>
                <a:sym typeface="+mn-ea"/>
              </a:rPr>
              <a:t>，团队遇到问题总是率先站出来提出解决办法，尽职尽责，才使我们此次研究能顺利完成。</a:t>
            </a:r>
          </a:p>
        </p:txBody>
      </p:sp>
      <p:sp>
        <p:nvSpPr>
          <p:cNvPr id="4" name="标题 3"/>
          <p:cNvSpPr>
            <a:spLocks noGrp="1"/>
          </p:cNvSpPr>
          <p:nvPr>
            <p:ph type="title"/>
          </p:nvPr>
        </p:nvSpPr>
        <p:spPr/>
        <p:txBody>
          <a:bodyPr/>
          <a:lstStyle/>
          <a:p>
            <a:r>
              <a:rPr lang="zh-CN" altLang="en-US" dirty="0"/>
              <a:t>致谢</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189" y="1616868"/>
            <a:ext cx="8371999" cy="4265532"/>
          </a:xfrm>
        </p:spPr>
        <p:txBody>
          <a:bodyPr>
            <a:noAutofit/>
          </a:bodyPr>
          <a:lstStyle/>
          <a:p>
            <a:pPr marL="0" indent="266700">
              <a:lnSpc>
                <a:spcPct val="100000"/>
              </a:lnSpc>
              <a:buNone/>
              <a:extLst>
                <a:ext uri="{35155182-B16C-46BC-9424-99874614C6A1}">
                  <wpsdc:indentchars xmlns="" xmlns:wpsdc="http://www.wps.cn/officeDocument/2017/drawingmlCustomData" val="200" checksum="3837665281"/>
                </a:ext>
              </a:extLst>
            </a:pPr>
            <a:r>
              <a:rPr sz="1050" dirty="0"/>
              <a:t>[1]袁梅宇著.机器学习基础  原理、算法与实践[M].北京：清华大学出版社,2018.</a:t>
            </a:r>
          </a:p>
          <a:p>
            <a:pPr marL="0" indent="266700">
              <a:lnSpc>
                <a:spcPct val="100000"/>
              </a:lnSpc>
              <a:buNone/>
              <a:extLst>
                <a:ext uri="{35155182-B16C-46BC-9424-99874614C6A1}">
                  <wpsdc:indentchars xmlns="" xmlns:wpsdc="http://www.wps.cn/officeDocument/2017/drawingmlCustomData" val="200" checksum="3837665281"/>
                </a:ext>
              </a:extLst>
            </a:pPr>
            <a:r>
              <a:rPr sz="1050" dirty="0"/>
              <a:t>[2]Erdogdu Sakar, B., Isenkul, M., Sakar, C.O., Sertbas, A., Gurgen, F., Delil, S., Apaydin, H., Kursun, O., 'Collection and Analysis of a Parkinson </a:t>
            </a:r>
            <a:r>
              <a:rPr lang="en-US" sz="1050" dirty="0"/>
              <a:t>     </a:t>
            </a:r>
            <a:r>
              <a:rPr sz="1050" dirty="0"/>
              <a:t>Speech Dataset with Multiple Types of Sound Recordings', IEEE Journal of Biomedical and Health Informatics, vol. 17(4), pp. 828-834, 2013.</a:t>
            </a:r>
          </a:p>
          <a:p>
            <a:pPr marL="0" indent="266700">
              <a:lnSpc>
                <a:spcPct val="100000"/>
              </a:lnSpc>
              <a:buNone/>
              <a:extLst>
                <a:ext uri="{35155182-B16C-46BC-9424-99874614C6A1}">
                  <wpsdc:indentchars xmlns="" xmlns:wpsdc="http://www.wps.cn/officeDocument/2017/drawingmlCustomData" val="200" checksum="3837665281"/>
                </a:ext>
              </a:extLst>
            </a:pPr>
            <a:r>
              <a:rPr sz="1050" dirty="0"/>
              <a:t>[3]Isenkul, M.E., ErdoÄŸdu, B., Sakar, C.O., GÃ¼mÃ¼s, E., Delil, M.S., GÃ¼rgen, F., Sertbas, A., Kursun, O.,Parkinson HastalÄ±ÄŸÄ±nÄ±n Ses Disfonilerinden TeÅŸhisi iÃ§in bir Ses VeritabanÄ± OlusturulmasÄ± veÃ–rÃ¼ntÃ¼lerinin KullanÄ±mÄ±, 16. Biyomedikal MÃ¼hendisliÄŸi Ulusal ToplantÄ±sÄ± (BÄ°YOMUT 2011),Antalya, Turkey, October, 2011.</a:t>
            </a:r>
          </a:p>
          <a:p>
            <a:pPr marL="0" indent="266700">
              <a:lnSpc>
                <a:spcPct val="100000"/>
              </a:lnSpc>
              <a:buNone/>
              <a:extLst>
                <a:ext uri="{35155182-B16C-46BC-9424-99874614C6A1}">
                  <wpsdc:indentchars xmlns="" xmlns:wpsdc="http://www.wps.cn/officeDocument/2017/drawingmlCustomData" val="200" checksum="3837665281"/>
                </a:ext>
              </a:extLst>
            </a:pPr>
            <a:r>
              <a:rPr sz="1050" dirty="0"/>
              <a:t>[4]C. Okan Sakar, Gorkem Serbes, Aysegul Gunduz, Hunkar C. Tunc, Hatice Nizam, Betul Erdogdu Sakar, Melih Tutuncu, Tarkan Aydin, M. Erdem Isenkul, Hulya Apaydin,</a:t>
            </a:r>
          </a:p>
          <a:p>
            <a:pPr marL="0" indent="266700">
              <a:lnSpc>
                <a:spcPct val="100000"/>
              </a:lnSpc>
              <a:buNone/>
              <a:extLst>
                <a:ext uri="{35155182-B16C-46BC-9424-99874614C6A1}">
                  <wpsdc:indentchars xmlns="" xmlns:wpsdc="http://www.wps.cn/officeDocument/2017/drawingmlCustomData" val="200" checksum="3837665281"/>
                </a:ext>
              </a:extLst>
            </a:pPr>
            <a:r>
              <a:rPr sz="1050" dirty="0"/>
              <a:t>A comparative analysis of speech signal processing algorithms for Parkinson’s disease classification and the use of the tunable Q-factor wavelet transform,Applied Soft Computing,Volume 74,2019,Pages 255-263.</a:t>
            </a:r>
          </a:p>
          <a:p>
            <a:pPr marL="0" indent="266700">
              <a:lnSpc>
                <a:spcPct val="100000"/>
              </a:lnSpc>
              <a:buNone/>
              <a:extLst>
                <a:ext uri="{35155182-B16C-46BC-9424-99874614C6A1}">
                  <wpsdc:indentchars xmlns="" xmlns:wpsdc="http://www.wps.cn/officeDocument/2017/drawingmlCustomData" val="200" checksum="3837665281"/>
                </a:ext>
              </a:extLst>
            </a:pPr>
            <a:r>
              <a:rPr sz="1050" dirty="0"/>
              <a:t>[5]Clayton R. Pereira, Danilo R. Pereira, Silke A.T. Weber, Christian Hook, Victor Hugo C. de Albuquerque, João P. Papa,A survey on computer-assisted Parkinson's Disease diagnosis,Artificial Intelligence in Medicine,Volume 95,2019,Pages 48-63.</a:t>
            </a:r>
          </a:p>
          <a:p>
            <a:pPr marL="0" indent="266700">
              <a:lnSpc>
                <a:spcPct val="100000"/>
              </a:lnSpc>
              <a:buNone/>
              <a:extLst>
                <a:ext uri="{35155182-B16C-46BC-9424-99874614C6A1}">
                  <wpsdc:indentchars xmlns="" xmlns:wpsdc="http://www.wps.cn/officeDocument/2017/drawingmlCustomData" val="200" checksum="3837665281"/>
                </a:ext>
              </a:extLst>
            </a:pPr>
            <a:r>
              <a:rPr sz="1050" dirty="0"/>
              <a:t>[6]M. A. Little $^\ast$, P. E. McSharry, E. J. Hunter, J. Spielman and L. O. Ramig, "Suitability of Dysphonia Measurements for Telemonitoring of Parkinson's Disease," in IEEE Transactions on Biomedical Engineering, vol. 56, no. 4, pp. 1015-1022, April 2009, doi: 10.1109/TBME.2008.</a:t>
            </a:r>
          </a:p>
          <a:p>
            <a:pPr marL="0" indent="266700">
              <a:lnSpc>
                <a:spcPct val="100000"/>
              </a:lnSpc>
              <a:buNone/>
              <a:extLst>
                <a:ext uri="{35155182-B16C-46BC-9424-99874614C6A1}">
                  <wpsdc:indentchars xmlns="" xmlns:wpsdc="http://www.wps.cn/officeDocument/2017/drawingmlCustomData" val="200" checksum="3837665281"/>
                </a:ext>
              </a:extLst>
            </a:pPr>
            <a:r>
              <a:rPr sz="1050" dirty="0"/>
              <a:t>[7]Deepak Gupta, Arnav Julka, Sanchit Jain, Tushar Aggarwal, Ashish Khanna, N. Arunkumar, Victor Hugo C. de Albuquerque,Optimized cuttlefish algorithm for diagnosis of Parkinson’s disease,Cognitive Systems Research,Volume 52,2018,Pages 36-48.</a:t>
            </a:r>
          </a:p>
          <a:p>
            <a:pPr marL="0" indent="266700">
              <a:lnSpc>
                <a:spcPct val="100000"/>
              </a:lnSpc>
              <a:buNone/>
              <a:extLst>
                <a:ext uri="{35155182-B16C-46BC-9424-99874614C6A1}">
                  <wpsdc:indentchars xmlns="" xmlns:wpsdc="http://www.wps.cn/officeDocument/2017/drawingmlCustomData" val="200" checksum="3837665281"/>
                </a:ext>
              </a:extLst>
            </a:pPr>
            <a:r>
              <a:rPr sz="1050" dirty="0"/>
              <a:t>[8]Jankovic JParkinson’s disease: clinical features and diagnosisJournal of Neurology, Neurosurgery &amp; Psychiatry 2008;79:368-376.</a:t>
            </a:r>
          </a:p>
        </p:txBody>
      </p:sp>
      <p:sp>
        <p:nvSpPr>
          <p:cNvPr id="4" name="标题 3"/>
          <p:cNvSpPr>
            <a:spLocks noGrp="1"/>
          </p:cNvSpPr>
          <p:nvPr>
            <p:ph type="title"/>
          </p:nvPr>
        </p:nvSpPr>
        <p:spPr/>
        <p:txBody>
          <a:bodyPr/>
          <a:lstStyle/>
          <a:p>
            <a:r>
              <a:rPr lang="zh-CN" altLang="en-US" dirty="0"/>
              <a:t>参考文献</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帕金森氏病（</a:t>
            </a:r>
            <a:r>
              <a:rPr lang="en-US" altLang="zh-CN" dirty="0">
                <a:latin typeface="微软雅黑" panose="020B0503020204020204" pitchFamily="34" charset="-122"/>
                <a:ea typeface="微软雅黑" panose="020B0503020204020204" pitchFamily="34" charset="-122"/>
              </a:rPr>
              <a:t>PD</a:t>
            </a:r>
            <a:r>
              <a:rPr lang="zh-CN" altLang="en-US" dirty="0">
                <a:latin typeface="微软雅黑" panose="020B0503020204020204" pitchFamily="34" charset="-122"/>
                <a:ea typeface="微软雅黑" panose="020B0503020204020204" pitchFamily="34" charset="-122"/>
              </a:rPr>
              <a:t>）是一种中枢神经系统疾病，由脑细胞退化引起，临床表现为</a:t>
            </a:r>
            <a:r>
              <a:rPr lang="zh-CN" altLang="en-US" b="1" dirty="0">
                <a:latin typeface="微软雅黑" panose="020B0503020204020204" pitchFamily="34" charset="-122"/>
                <a:ea typeface="微软雅黑" panose="020B0503020204020204" pitchFamily="34" charset="-122"/>
              </a:rPr>
              <a:t>行动缓慢</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姿势步态障碍</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语言障碍</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2015 </a:t>
            </a:r>
            <a:r>
              <a:rPr lang="zh-CN" altLang="en-US" dirty="0">
                <a:latin typeface="微软雅黑" panose="020B0503020204020204" pitchFamily="34" charset="-122"/>
                <a:ea typeface="微软雅黑" panose="020B0503020204020204" pitchFamily="34" charset="-122"/>
              </a:rPr>
              <a:t>年，全球约有 </a:t>
            </a:r>
            <a:r>
              <a:rPr lang="en-US" altLang="zh-CN" dirty="0">
                <a:latin typeface="微软雅黑" panose="020B0503020204020204" pitchFamily="34" charset="-122"/>
                <a:ea typeface="微软雅黑" panose="020B0503020204020204" pitchFamily="34" charset="-122"/>
              </a:rPr>
              <a:t>690 </a:t>
            </a:r>
            <a:r>
              <a:rPr lang="zh-CN" altLang="en-US" dirty="0">
                <a:latin typeface="微软雅黑" panose="020B0503020204020204" pitchFamily="34" charset="-122"/>
                <a:ea typeface="微软雅黑" panose="020B0503020204020204" pitchFamily="34" charset="-122"/>
              </a:rPr>
              <a:t>万人患有帕金森病，并造成 </a:t>
            </a:r>
            <a:r>
              <a:rPr lang="en-US" altLang="zh-CN" dirty="0">
                <a:latin typeface="微软雅黑" panose="020B0503020204020204" pitchFamily="34" charset="-122"/>
                <a:ea typeface="微软雅黑" panose="020B0503020204020204" pitchFamily="34" charset="-122"/>
              </a:rPr>
              <a:t>11.7 </a:t>
            </a:r>
            <a:r>
              <a:rPr lang="zh-CN" altLang="en-US" dirty="0">
                <a:latin typeface="微软雅黑" panose="020B0503020204020204" pitchFamily="34" charset="-122"/>
                <a:ea typeface="微软雅黑" panose="020B0503020204020204" pitchFamily="34" charset="-122"/>
              </a:rPr>
              <a:t>万人死亡。由于人口老龄化，该疾病在全球的流行率预计将大幅增加，预计到 </a:t>
            </a:r>
            <a:r>
              <a:rPr lang="en-US" altLang="zh-CN" dirty="0">
                <a:latin typeface="微软雅黑" panose="020B0503020204020204" pitchFamily="34" charset="-122"/>
                <a:ea typeface="微软雅黑" panose="020B0503020204020204" pitchFamily="34" charset="-122"/>
              </a:rPr>
              <a:t>2040 </a:t>
            </a:r>
            <a:r>
              <a:rPr lang="zh-CN" altLang="en-US" dirty="0">
                <a:latin typeface="微软雅黑" panose="020B0503020204020204" pitchFamily="34" charset="-122"/>
                <a:ea typeface="微软雅黑" panose="020B0503020204020204" pitchFamily="34" charset="-122"/>
              </a:rPr>
              <a:t>年达到约 </a:t>
            </a:r>
            <a:r>
              <a:rPr lang="en-US" altLang="zh-CN" dirty="0">
                <a:latin typeface="微软雅黑" panose="020B0503020204020204" pitchFamily="34" charset="-122"/>
                <a:ea typeface="微软雅黑" panose="020B0503020204020204" pitchFamily="34" charset="-122"/>
              </a:rPr>
              <a:t>1400 </a:t>
            </a:r>
            <a:r>
              <a:rPr lang="zh-CN" altLang="en-US" dirty="0">
                <a:latin typeface="微软雅黑" panose="020B0503020204020204" pitchFamily="34" charset="-122"/>
                <a:ea typeface="微软雅黑" panose="020B0503020204020204" pitchFamily="34" charset="-122"/>
              </a:rPr>
              <a:t>万人。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就目前医学发展的进程来说，人类尚未发现能够治愈帕金森氏病的方法，所以对帕金森氏病进行早期诊断极为关键。</a:t>
            </a:r>
            <a:endParaRPr lang="en-US" altLang="zh-CN"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项目背景</a:t>
            </a:r>
          </a:p>
        </p:txBody>
      </p:sp>
      <p:pic>
        <p:nvPicPr>
          <p:cNvPr id="6" name="图片 5">
            <a:extLst>
              <a:ext uri="{FF2B5EF4-FFF2-40B4-BE49-F238E27FC236}">
                <a16:creationId xmlns:a16="http://schemas.microsoft.com/office/drawing/2014/main" id="{5FD6EDA9-8CD9-4D53-A2B3-44F22EB1C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142" y="2584108"/>
            <a:ext cx="2823254" cy="3124637"/>
          </a:xfrm>
          <a:prstGeom prst="rect">
            <a:avLst/>
          </a:prstGeom>
        </p:spPr>
      </p:pic>
    </p:spTree>
    <p:extLst>
      <p:ext uri="{BB962C8B-B14F-4D97-AF65-F5344CB8AC3E}">
        <p14:creationId xmlns:p14="http://schemas.microsoft.com/office/powerpoint/2010/main" val="2330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latin typeface="微软雅黑" panose="020B0503020204020204" pitchFamily="34" charset="-122"/>
                <a:ea typeface="微软雅黑" panose="020B0503020204020204" pitchFamily="34" charset="-122"/>
              </a:rPr>
              <a:t>传统诊断中，医生通过</a:t>
            </a:r>
            <a:r>
              <a:rPr lang="en-US" altLang="zh-CN" b="1" dirty="0">
                <a:latin typeface="微软雅黑" panose="020B0503020204020204" pitchFamily="34" charset="-122"/>
                <a:ea typeface="微软雅黑" panose="020B0503020204020204" pitchFamily="34" charset="-122"/>
              </a:rPr>
              <a:t>UPDRS</a:t>
            </a:r>
            <a:r>
              <a:rPr lang="zh-CN" altLang="en-US" b="1" dirty="0">
                <a:latin typeface="微软雅黑" panose="020B0503020204020204" pitchFamily="34" charset="-122"/>
                <a:ea typeface="微软雅黑" panose="020B0503020204020204" pitchFamily="34" charset="-122"/>
              </a:rPr>
              <a:t>量表</a:t>
            </a:r>
            <a:r>
              <a:rPr lang="zh-CN" altLang="en-US" dirty="0">
                <a:latin typeface="微软雅黑" panose="020B0503020204020204" pitchFamily="34" charset="-122"/>
                <a:ea typeface="微软雅黑" panose="020B0503020204020204" pitchFamily="34" charset="-122"/>
              </a:rPr>
              <a:t>（如右图）来评估病人的症状。这需要病人频繁前往医院进行检测，给诊断尤其是早期阶段带来了很大的困难。</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腾讯医疗</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实验室研发了细粒度动作评估模型</a:t>
            </a:r>
            <a:r>
              <a:rPr lang="en-US" altLang="zh-CN" dirty="0">
                <a:latin typeface="微软雅黑" panose="020B0503020204020204" pitchFamily="34" charset="-122"/>
                <a:ea typeface="微软雅黑" panose="020B0503020204020204" pitchFamily="34" charset="-122"/>
              </a:rPr>
              <a:t>(Fine-grained Model)</a:t>
            </a:r>
            <a:r>
              <a:rPr lang="zh-CN" altLang="en-US" dirty="0">
                <a:latin typeface="微软雅黑" panose="020B0503020204020204" pitchFamily="34" charset="-122"/>
                <a:ea typeface="微软雅黑" panose="020B0503020204020204" pitchFamily="34" charset="-122"/>
              </a:rPr>
              <a:t>，通过建立多通道深度卷积神经网络模型（</a:t>
            </a:r>
            <a:r>
              <a:rPr lang="en-US" altLang="zh-CN" dirty="0">
                <a:latin typeface="微软雅黑" panose="020B0503020204020204" pitchFamily="34" charset="-122"/>
                <a:ea typeface="微软雅黑" panose="020B0503020204020204" pitchFamily="34" charset="-122"/>
              </a:rPr>
              <a:t>MC1D-CNN</a:t>
            </a:r>
            <a:r>
              <a:rPr lang="zh-CN" altLang="en-US" dirty="0">
                <a:latin typeface="微软雅黑" panose="020B0503020204020204" pitchFamily="34" charset="-122"/>
                <a:ea typeface="微软雅黑" panose="020B0503020204020204" pitchFamily="34" charset="-122"/>
              </a:rPr>
              <a:t>），初步实现</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助力帕金森病诊断</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研究现状</a:t>
            </a:r>
          </a:p>
        </p:txBody>
      </p:sp>
      <p:pic>
        <p:nvPicPr>
          <p:cNvPr id="6" name="图片 5">
            <a:extLst>
              <a:ext uri="{FF2B5EF4-FFF2-40B4-BE49-F238E27FC236}">
                <a16:creationId xmlns:a16="http://schemas.microsoft.com/office/drawing/2014/main" id="{A86107AB-031B-42F1-9028-2EC1581AEB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5142" y="1778466"/>
            <a:ext cx="2711880" cy="3301068"/>
          </a:xfrm>
          <a:prstGeom prst="rect">
            <a:avLst/>
          </a:prstGeom>
        </p:spPr>
      </p:pic>
    </p:spTree>
    <p:extLst>
      <p:ext uri="{BB962C8B-B14F-4D97-AF65-F5344CB8AC3E}">
        <p14:creationId xmlns:p14="http://schemas.microsoft.com/office/powerpoint/2010/main" val="336672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936502"/>
            <a:ext cx="4614870" cy="492149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为了提高帕金森病的</a:t>
            </a:r>
            <a:r>
              <a:rPr lang="zh-CN" altLang="en-US" b="1" dirty="0">
                <a:latin typeface="微软雅黑" panose="020B0503020204020204" pitchFamily="34" charset="-122"/>
                <a:ea typeface="微软雅黑" panose="020B0503020204020204" pitchFamily="34" charset="-122"/>
              </a:rPr>
              <a:t>评估效率</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准确性</a:t>
            </a:r>
            <a:r>
              <a:rPr lang="zh-CN" altLang="en-US" dirty="0">
                <a:latin typeface="微软雅黑" panose="020B0503020204020204" pitchFamily="34" charset="-122"/>
                <a:ea typeface="微软雅黑" panose="020B0503020204020204" pitchFamily="34" charset="-122"/>
              </a:rPr>
              <a:t>、 充分利用计算机的优势， 项目组成员基于人工智能技术对帕金森病的诊断提出新的思路， 从而使诊断过程变得客观、可量化，在</a:t>
            </a:r>
            <a:r>
              <a:rPr lang="zh-CN" altLang="en-US" b="1" dirty="0">
                <a:latin typeface="微软雅黑" panose="020B0503020204020204" pitchFamily="34" charset="-122"/>
                <a:ea typeface="微软雅黑" panose="020B0503020204020204" pitchFamily="34" charset="-122"/>
              </a:rPr>
              <a:t>短时间内</a:t>
            </a:r>
            <a:r>
              <a:rPr lang="zh-CN" altLang="en-US" dirty="0">
                <a:latin typeface="微软雅黑" panose="020B0503020204020204" pitchFamily="34" charset="-122"/>
                <a:ea typeface="微软雅黑" panose="020B0503020204020204" pitchFamily="34" charset="-122"/>
              </a:rPr>
              <a:t>得到相对精确的结果。 </a:t>
            </a:r>
            <a:br>
              <a:rPr lang="zh-CN" altLang="en-US" dirty="0"/>
            </a:br>
            <a:endParaRPr lang="en-US" altLang="zh-CN" dirty="0"/>
          </a:p>
        </p:txBody>
      </p:sp>
      <p:sp>
        <p:nvSpPr>
          <p:cNvPr id="3" name="标题 2"/>
          <p:cNvSpPr>
            <a:spLocks noGrp="1"/>
          </p:cNvSpPr>
          <p:nvPr>
            <p:ph type="title"/>
          </p:nvPr>
        </p:nvSpPr>
        <p:spPr/>
        <p:txBody>
          <a:bodyPr/>
          <a:lstStyle/>
          <a:p>
            <a:r>
              <a:rPr lang="zh-CN" altLang="en-US" dirty="0"/>
              <a:t>研究目的</a:t>
            </a:r>
          </a:p>
        </p:txBody>
      </p:sp>
      <p:pic>
        <p:nvPicPr>
          <p:cNvPr id="12" name="图片 11">
            <a:extLst>
              <a:ext uri="{FF2B5EF4-FFF2-40B4-BE49-F238E27FC236}">
                <a16:creationId xmlns:a16="http://schemas.microsoft.com/office/drawing/2014/main" id="{454E8C69-4C0A-446F-B98B-DD951B094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425" y="1936502"/>
            <a:ext cx="3544762" cy="3298228"/>
          </a:xfrm>
          <a:prstGeom prst="rect">
            <a:avLst/>
          </a:prstGeom>
        </p:spPr>
      </p:pic>
    </p:spTree>
    <p:extLst>
      <p:ext uri="{BB962C8B-B14F-4D97-AF65-F5344CB8AC3E}">
        <p14:creationId xmlns:p14="http://schemas.microsoft.com/office/powerpoint/2010/main" val="288946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项目背景</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数据介绍</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研究方法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研究成果</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反思展望</a:t>
            </a:r>
          </a:p>
        </p:txBody>
      </p:sp>
    </p:spTree>
    <p:extLst>
      <p:ext uri="{BB962C8B-B14F-4D97-AF65-F5344CB8AC3E}">
        <p14:creationId xmlns:p14="http://schemas.microsoft.com/office/powerpoint/2010/main" val="420542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3" y="1936502"/>
            <a:ext cx="3121631" cy="4921498"/>
          </a:xfrm>
        </p:spPr>
        <p:txBody>
          <a:bodyPr>
            <a:norm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利用已有数据集，训练得到机器学习模型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调整参数获得准确率相对较高的模型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通过这个模型对未知的病人数据进行分析来判断是否患有帕金森，实现早期的诊断</a:t>
            </a:r>
            <a:br>
              <a:rPr lang="zh-CN" altLang="en-US" dirty="0"/>
            </a:br>
            <a:endParaRPr lang="en-US" altLang="zh-CN" dirty="0"/>
          </a:p>
        </p:txBody>
      </p:sp>
      <p:sp>
        <p:nvSpPr>
          <p:cNvPr id="3" name="标题 2"/>
          <p:cNvSpPr>
            <a:spLocks noGrp="1"/>
          </p:cNvSpPr>
          <p:nvPr>
            <p:ph type="title"/>
          </p:nvPr>
        </p:nvSpPr>
        <p:spPr/>
        <p:txBody>
          <a:bodyPr/>
          <a:lstStyle/>
          <a:p>
            <a:r>
              <a:rPr lang="zh-CN" altLang="en-US" dirty="0"/>
              <a:t>研究思路</a:t>
            </a:r>
          </a:p>
        </p:txBody>
      </p:sp>
      <p:pic>
        <p:nvPicPr>
          <p:cNvPr id="5" name="内容占位符 3">
            <a:extLst>
              <a:ext uri="{FF2B5EF4-FFF2-40B4-BE49-F238E27FC236}">
                <a16:creationId xmlns:a16="http://schemas.microsoft.com/office/drawing/2014/main" id="{80350D37-F877-4CE3-BD3A-607BE10B297F}"/>
              </a:ext>
            </a:extLst>
          </p:cNvPr>
          <p:cNvPicPr>
            <a:picLocks noChangeAspect="1"/>
          </p:cNvPicPr>
          <p:nvPr/>
        </p:nvPicPr>
        <p:blipFill rotWithShape="1">
          <a:blip r:embed="rId2">
            <a:extLst>
              <a:ext uri="{28A0092B-C50C-407E-A947-70E740481C1C}">
                <a14:useLocalDpi xmlns:a14="http://schemas.microsoft.com/office/drawing/2010/main" val="0"/>
              </a:ext>
            </a:extLst>
          </a:blip>
          <a:srcRect l="8634" t="11322" r="5441" b="7026"/>
          <a:stretch/>
        </p:blipFill>
        <p:spPr>
          <a:xfrm>
            <a:off x="3825380" y="1995225"/>
            <a:ext cx="5192786" cy="4018327"/>
          </a:xfrm>
          <a:prstGeom prst="rect">
            <a:avLst/>
          </a:prstGeom>
        </p:spPr>
      </p:pic>
    </p:spTree>
    <p:extLst>
      <p:ext uri="{BB962C8B-B14F-4D97-AF65-F5344CB8AC3E}">
        <p14:creationId xmlns:p14="http://schemas.microsoft.com/office/powerpoint/2010/main" val="286216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语音数据集</a:t>
            </a:r>
          </a:p>
        </p:txBody>
      </p:sp>
      <p:sp>
        <p:nvSpPr>
          <p:cNvPr id="7" name="内容占位符 6">
            <a:extLst>
              <a:ext uri="{FF2B5EF4-FFF2-40B4-BE49-F238E27FC236}">
                <a16:creationId xmlns:a16="http://schemas.microsoft.com/office/drawing/2014/main" id="{81C4D8BF-CDAF-4867-9D31-FEAFFC4700D7}"/>
              </a:ext>
            </a:extLst>
          </p:cNvPr>
          <p:cNvSpPr>
            <a:spLocks noGrp="1"/>
          </p:cNvSpPr>
          <p:nvPr>
            <p:ph sz="quarter" idx="10"/>
          </p:nvPr>
        </p:nvSpPr>
        <p:spPr>
          <a:xfrm>
            <a:off x="318782" y="3916952"/>
            <a:ext cx="8569476" cy="2550960"/>
          </a:xfrm>
        </p:spPr>
        <p:txBody>
          <a:bodyPr>
            <a:normAutofit/>
          </a:bodyPr>
          <a:lstStyle/>
          <a:p>
            <a:r>
              <a:rPr lang="zh-CN" altLang="en-US" dirty="0">
                <a:latin typeface="微软雅黑" panose="020B0503020204020204" pitchFamily="34" charset="-122"/>
                <a:ea typeface="微软雅黑" panose="020B0503020204020204" pitchFamily="34" charset="-122"/>
              </a:rPr>
              <a:t>数据集一是来自伊斯坦布尔大学医学院，收集每个患者三次重复持续发出的元音</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的信号。在收集过程中，麦克风的频率设置为</a:t>
            </a:r>
            <a:r>
              <a:rPr lang="en-US" altLang="zh-CN" dirty="0">
                <a:latin typeface="微软雅黑" panose="020B0503020204020204" pitchFamily="34" charset="-122"/>
                <a:ea typeface="微软雅黑" panose="020B0503020204020204" pitchFamily="34" charset="-122"/>
              </a:rPr>
              <a:t>44.1kHz</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总共提供了</a:t>
            </a:r>
            <a:r>
              <a:rPr lang="en-US" altLang="zh-CN" dirty="0">
                <a:latin typeface="微软雅黑" panose="020B0503020204020204" pitchFamily="34" charset="-122"/>
                <a:ea typeface="微软雅黑" panose="020B0503020204020204" pitchFamily="34" charset="-122"/>
              </a:rPr>
              <a:t>188</a:t>
            </a:r>
            <a:r>
              <a:rPr lang="zh-CN" altLang="en-US" dirty="0">
                <a:latin typeface="微软雅黑" panose="020B0503020204020204" pitchFamily="34" charset="-122"/>
                <a:ea typeface="微软雅黑" panose="020B0503020204020204" pitchFamily="34" charset="-122"/>
              </a:rPr>
              <a:t>例帕金森患者病例，其中男</a:t>
            </a:r>
            <a:r>
              <a:rPr lang="en-US" altLang="zh-CN" dirty="0">
                <a:latin typeface="微软雅黑" panose="020B0503020204020204" pitchFamily="34" charset="-122"/>
                <a:ea typeface="微软雅黑" panose="020B0503020204020204" pitchFamily="34" charset="-122"/>
              </a:rPr>
              <a:t>107</a:t>
            </a:r>
            <a:r>
              <a:rPr lang="zh-CN" altLang="en-US" dirty="0">
                <a:latin typeface="微软雅黑" panose="020B0503020204020204" pitchFamily="34" charset="-122"/>
                <a:ea typeface="微软雅黑" panose="020B0503020204020204" pitchFamily="34" charset="-122"/>
              </a:rPr>
              <a:t>例、女</a:t>
            </a:r>
            <a:r>
              <a:rPr lang="en-US" altLang="zh-CN" dirty="0">
                <a:latin typeface="微软雅黑" panose="020B0503020204020204" pitchFamily="34" charset="-122"/>
                <a:ea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rPr>
              <a:t>例，年龄从</a:t>
            </a:r>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岁到</a:t>
            </a:r>
            <a:r>
              <a:rPr lang="en-US" altLang="zh-CN" dirty="0">
                <a:latin typeface="微软雅黑" panose="020B0503020204020204" pitchFamily="34" charset="-122"/>
                <a:ea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rPr>
              <a:t>岁，还提供了</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例对照组，其中男</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例、女</a:t>
            </a:r>
            <a:r>
              <a:rPr lang="en-US" altLang="zh-CN" dirty="0">
                <a:latin typeface="微软雅黑" panose="020B0503020204020204" pitchFamily="34" charset="-122"/>
                <a:ea typeface="微软雅黑" panose="020B0503020204020204" pitchFamily="34" charset="-122"/>
              </a:rPr>
              <a:t>41</a:t>
            </a:r>
            <a:r>
              <a:rPr lang="zh-CN" altLang="en-US" dirty="0">
                <a:latin typeface="微软雅黑" panose="020B0503020204020204" pitchFamily="34" charset="-122"/>
                <a:ea typeface="微软雅黑" panose="020B0503020204020204" pitchFamily="34" charset="-122"/>
              </a:rPr>
              <a:t>例，年龄从</a:t>
            </a:r>
            <a:r>
              <a:rPr lang="en-US" altLang="zh-CN" dirty="0">
                <a:latin typeface="微软雅黑" panose="020B0503020204020204" pitchFamily="34" charset="-122"/>
                <a:ea typeface="微软雅黑" panose="020B0503020204020204" pitchFamily="34" charset="-122"/>
              </a:rPr>
              <a:t>41</a:t>
            </a:r>
            <a:r>
              <a:rPr lang="zh-CN" altLang="en-US" dirty="0">
                <a:latin typeface="微软雅黑" panose="020B0503020204020204" pitchFamily="34" charset="-122"/>
                <a:ea typeface="微软雅黑" panose="020B0503020204020204" pitchFamily="34" charset="-122"/>
              </a:rPr>
              <a:t>岁到</a:t>
            </a:r>
            <a:r>
              <a:rPr lang="en-US" altLang="zh-CN" dirty="0">
                <a:latin typeface="微软雅黑" panose="020B0503020204020204" pitchFamily="34" charset="-122"/>
                <a:ea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rPr>
              <a:t>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提供了</a:t>
            </a:r>
            <a:r>
              <a:rPr lang="en-US" altLang="zh-CN" dirty="0">
                <a:latin typeface="微软雅黑" panose="020B0503020204020204" pitchFamily="34" charset="-122"/>
                <a:ea typeface="微软雅黑" panose="020B0503020204020204" pitchFamily="34" charset="-122"/>
              </a:rPr>
              <a:t>752</a:t>
            </a:r>
            <a:r>
              <a:rPr lang="zh-CN" altLang="en-US" dirty="0">
                <a:latin typeface="微软雅黑" panose="020B0503020204020204" pitchFamily="34" charset="-122"/>
                <a:ea typeface="微软雅黑" panose="020B0503020204020204" pitchFamily="34" charset="-122"/>
              </a:rPr>
              <a:t>组特征数据，包括时频特征、</a:t>
            </a:r>
            <a:r>
              <a:rPr lang="en-US" altLang="zh-CN" dirty="0">
                <a:latin typeface="微软雅黑" panose="020B0503020204020204" pitchFamily="34" charset="-122"/>
                <a:ea typeface="微软雅黑" panose="020B0503020204020204" pitchFamily="34" charset="-122"/>
              </a:rPr>
              <a:t>MFCC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TQWT</a:t>
            </a:r>
            <a:r>
              <a:rPr lang="zh-CN" altLang="en-US" dirty="0">
                <a:latin typeface="微软雅黑" panose="020B0503020204020204" pitchFamily="34" charset="-122"/>
                <a:ea typeface="微软雅黑" panose="020B0503020204020204" pitchFamily="34" charset="-122"/>
              </a:rPr>
              <a:t>和声带特征</a:t>
            </a:r>
            <a:endParaRPr lang="en-US" altLang="zh-CN"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C9A2A208-29A0-4869-9151-7BA5BEF8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82" y="1665906"/>
            <a:ext cx="8848725" cy="2133600"/>
          </a:xfrm>
          <a:prstGeom prst="rect">
            <a:avLst/>
          </a:prstGeom>
        </p:spPr>
      </p:pic>
    </p:spTree>
    <p:extLst>
      <p:ext uri="{BB962C8B-B14F-4D97-AF65-F5344CB8AC3E}">
        <p14:creationId xmlns:p14="http://schemas.microsoft.com/office/powerpoint/2010/main" val="1753666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36,&quot;width&quot;:5298}"/>
</p:tagLst>
</file>

<file path=ppt/tags/tag10.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9b4cfa3-ac4b-42e0-b2fa-95ef190add0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1581711-8b98-439f-aa5a-15c88a782762}"/>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2526</TotalTime>
  <Words>2414</Words>
  <Application>Microsoft Office PowerPoint</Application>
  <PresentationFormat>全屏显示(4:3)</PresentationFormat>
  <Paragraphs>247</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等线 Light</vt:lpstr>
      <vt:lpstr>宋体</vt:lpstr>
      <vt:lpstr>微软雅黑</vt:lpstr>
      <vt:lpstr>Arial</vt:lpstr>
      <vt:lpstr>Calibri</vt:lpstr>
      <vt:lpstr>Cambria Math</vt:lpstr>
      <vt:lpstr>Times New Roman</vt:lpstr>
      <vt:lpstr>2016-VI主题-蓝</vt:lpstr>
      <vt:lpstr>帕金森早期诊断的关键技术研究</vt:lpstr>
      <vt:lpstr>目录 Contents</vt:lpstr>
      <vt:lpstr>目录 Contents</vt:lpstr>
      <vt:lpstr>项目背景</vt:lpstr>
      <vt:lpstr>研究现状</vt:lpstr>
      <vt:lpstr>研究目的</vt:lpstr>
      <vt:lpstr>目录 Contents</vt:lpstr>
      <vt:lpstr>研究思路</vt:lpstr>
      <vt:lpstr>语音数据集</vt:lpstr>
      <vt:lpstr>步态冻结数据集</vt:lpstr>
      <vt:lpstr>目录 Contents</vt:lpstr>
      <vt:lpstr>机器学习</vt:lpstr>
      <vt:lpstr>PowerPoint 演示文稿</vt:lpstr>
      <vt:lpstr>数据处理</vt:lpstr>
      <vt:lpstr>支持向量机 SVM</vt:lpstr>
      <vt:lpstr>线性判别降维算法 LDA</vt:lpstr>
      <vt:lpstr>logistic regression with SDG </vt:lpstr>
      <vt:lpstr>使用Langevin的logistic regression</vt:lpstr>
      <vt:lpstr>logistic regression with ridge loss</vt:lpstr>
      <vt:lpstr> logistic regression with lasso loss</vt:lpstr>
      <vt:lpstr>决策树分类模型</vt:lpstr>
      <vt:lpstr>决策树分类模型</vt:lpstr>
      <vt:lpstr>用决策树诊断早期PD的实现与评估</vt:lpstr>
      <vt:lpstr>用决策树诊断早期PD的实现与评估</vt:lpstr>
      <vt:lpstr>PowerPoint 演示文稿</vt:lpstr>
      <vt:lpstr>人工神经网络 ANN</vt:lpstr>
      <vt:lpstr>数据分析</vt:lpstr>
      <vt:lpstr>数据分析</vt:lpstr>
      <vt:lpstr>目录 Contents</vt:lpstr>
      <vt:lpstr>研究阶段</vt:lpstr>
      <vt:lpstr>关于数据集</vt:lpstr>
      <vt:lpstr>成果总结-步态冻结</vt:lpstr>
      <vt:lpstr>成果总结-语音识别</vt:lpstr>
      <vt:lpstr>目录 Contents</vt:lpstr>
      <vt:lpstr>反思</vt:lpstr>
      <vt:lpstr>展望</vt:lpstr>
      <vt:lpstr>致谢</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li chengfan</cp:lastModifiedBy>
  <cp:revision>100</cp:revision>
  <dcterms:created xsi:type="dcterms:W3CDTF">2016-04-20T02:59:17Z</dcterms:created>
  <dcterms:modified xsi:type="dcterms:W3CDTF">2020-10-09T03:00:52Z</dcterms:modified>
</cp:coreProperties>
</file>