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261" r:id="rId4"/>
    <p:sldId id="299" r:id="rId5"/>
    <p:sldId id="285" r:id="rId6"/>
    <p:sldId id="302" r:id="rId7"/>
    <p:sldId id="264" r:id="rId8"/>
    <p:sldId id="303" r:id="rId9"/>
    <p:sldId id="305" r:id="rId10"/>
    <p:sldId id="287" r:id="rId11"/>
    <p:sldId id="288" r:id="rId12"/>
    <p:sldId id="289" r:id="rId13"/>
    <p:sldId id="304" r:id="rId14"/>
    <p:sldId id="306" r:id="rId15"/>
    <p:sldId id="290" r:id="rId16"/>
    <p:sldId id="291" r:id="rId17"/>
    <p:sldId id="307" r:id="rId18"/>
    <p:sldId id="292" r:id="rId19"/>
    <p:sldId id="270" r:id="rId20"/>
    <p:sldId id="294" r:id="rId21"/>
    <p:sldId id="295" r:id="rId22"/>
    <p:sldId id="296" r:id="rId23"/>
    <p:sldId id="308" r:id="rId24"/>
    <p:sldId id="283" r:id="rId25"/>
    <p:sldId id="298" r:id="rId26"/>
    <p:sldId id="297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>
        <p:scale>
          <a:sx n="75" d="100"/>
          <a:sy n="75" d="100"/>
        </p:scale>
        <p:origin x="98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4400" dirty="0"/>
              <a:t>第</a:t>
            </a:r>
            <a:r>
              <a:rPr lang="en-US" altLang="zh-CN" sz="4400" dirty="0"/>
              <a:t>37</a:t>
            </a:r>
            <a:r>
              <a:rPr lang="zh-CN" altLang="en-US" sz="4400" dirty="0"/>
              <a:t>期</a:t>
            </a:r>
            <a:r>
              <a:rPr lang="en-US" altLang="zh-CN" sz="4400" dirty="0"/>
              <a:t>PRP</a:t>
            </a:r>
            <a:r>
              <a:rPr lang="zh-CN" altLang="en-US" sz="4400" dirty="0"/>
              <a:t>答辩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密西根学院  李乘帆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FA235-CDAA-493B-81FA-8C4556590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3822" y="2223588"/>
            <a:ext cx="8372163" cy="4921498"/>
          </a:xfrm>
        </p:spPr>
        <p:txBody>
          <a:bodyPr>
            <a:normAutofit/>
          </a:bodyPr>
          <a:lstStyle/>
          <a:p>
            <a:pPr indent="228600" algn="just"/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名帕金森病患者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步态冻结现象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传感器：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脚踝、大腿上膝盖上方和臀部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集中包含超过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万条实验记录，其中有效记录为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1140835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个特征，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类输出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步态冻结数据集</a:t>
            </a:r>
          </a:p>
        </p:txBody>
      </p:sp>
    </p:spTree>
    <p:extLst>
      <p:ext uri="{BB962C8B-B14F-4D97-AF65-F5344CB8AC3E}">
        <p14:creationId xmlns:p14="http://schemas.microsoft.com/office/powerpoint/2010/main" val="39411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人工神经网络 </a:t>
            </a:r>
            <a:r>
              <a:rPr lang="en-US" altLang="zh-CN" dirty="0"/>
              <a:t>ANN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FAB171-2973-4828-AF40-98902D222766}"/>
              </a:ext>
            </a:extLst>
          </p:cNvPr>
          <p:cNvGrpSpPr/>
          <p:nvPr/>
        </p:nvGrpSpPr>
        <p:grpSpPr>
          <a:xfrm>
            <a:off x="2738371" y="2601157"/>
            <a:ext cx="3138645" cy="3010504"/>
            <a:chOff x="3228975" y="2320925"/>
            <a:chExt cx="2686050" cy="2684463"/>
          </a:xfrm>
        </p:grpSpPr>
        <p:sp>
          <p:nvSpPr>
            <p:cNvPr id="5" name="MH_Other_1">
              <a:extLst>
                <a:ext uri="{FF2B5EF4-FFF2-40B4-BE49-F238E27FC236}">
                  <a16:creationId xmlns:a16="http://schemas.microsoft.com/office/drawing/2014/main" id="{83B4BD64-AC69-422A-A96E-83A3C959DC11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228975" y="3073400"/>
              <a:ext cx="787400" cy="1304925"/>
            </a:xfrm>
            <a:custGeom>
              <a:avLst/>
              <a:gdLst>
                <a:gd name="T0" fmla="*/ 384 w 750"/>
                <a:gd name="T1" fmla="*/ 899 h 1243"/>
                <a:gd name="T2" fmla="*/ 185 w 750"/>
                <a:gd name="T3" fmla="*/ 1225 h 1243"/>
                <a:gd name="T4" fmla="*/ 163 w 750"/>
                <a:gd name="T5" fmla="*/ 1187 h 1243"/>
                <a:gd name="T6" fmla="*/ 142 w 750"/>
                <a:gd name="T7" fmla="*/ 1149 h 1243"/>
                <a:gd name="T8" fmla="*/ 123 w 750"/>
                <a:gd name="T9" fmla="*/ 1108 h 1243"/>
                <a:gd name="T10" fmla="*/ 96 w 750"/>
                <a:gd name="T11" fmla="*/ 1048 h 1243"/>
                <a:gd name="T12" fmla="*/ 79 w 750"/>
                <a:gd name="T13" fmla="*/ 1007 h 1243"/>
                <a:gd name="T14" fmla="*/ 58 w 750"/>
                <a:gd name="T15" fmla="*/ 943 h 1243"/>
                <a:gd name="T16" fmla="*/ 45 w 750"/>
                <a:gd name="T17" fmla="*/ 901 h 1243"/>
                <a:gd name="T18" fmla="*/ 34 w 750"/>
                <a:gd name="T19" fmla="*/ 858 h 1243"/>
                <a:gd name="T20" fmla="*/ 25 w 750"/>
                <a:gd name="T21" fmla="*/ 814 h 1243"/>
                <a:gd name="T22" fmla="*/ 17 w 750"/>
                <a:gd name="T23" fmla="*/ 768 h 1243"/>
                <a:gd name="T24" fmla="*/ 10 w 750"/>
                <a:gd name="T25" fmla="*/ 723 h 1243"/>
                <a:gd name="T26" fmla="*/ 5 w 750"/>
                <a:gd name="T27" fmla="*/ 678 h 1243"/>
                <a:gd name="T28" fmla="*/ 2 w 750"/>
                <a:gd name="T29" fmla="*/ 631 h 1243"/>
                <a:gd name="T30" fmla="*/ 0 w 750"/>
                <a:gd name="T31" fmla="*/ 562 h 1243"/>
                <a:gd name="T32" fmla="*/ 1 w 750"/>
                <a:gd name="T33" fmla="*/ 507 h 1243"/>
                <a:gd name="T34" fmla="*/ 5 w 750"/>
                <a:gd name="T35" fmla="*/ 452 h 1243"/>
                <a:gd name="T36" fmla="*/ 13 w 750"/>
                <a:gd name="T37" fmla="*/ 381 h 1243"/>
                <a:gd name="T38" fmla="*/ 21 w 750"/>
                <a:gd name="T39" fmla="*/ 328 h 1243"/>
                <a:gd name="T40" fmla="*/ 32 w 750"/>
                <a:gd name="T41" fmla="*/ 275 h 1243"/>
                <a:gd name="T42" fmla="*/ 40 w 750"/>
                <a:gd name="T43" fmla="*/ 241 h 1243"/>
                <a:gd name="T44" fmla="*/ 60 w 750"/>
                <a:gd name="T45" fmla="*/ 174 h 1243"/>
                <a:gd name="T46" fmla="*/ 83 w 750"/>
                <a:gd name="T47" fmla="*/ 108 h 1243"/>
                <a:gd name="T48" fmla="*/ 103 w 750"/>
                <a:gd name="T49" fmla="*/ 60 h 1243"/>
                <a:gd name="T50" fmla="*/ 124 w 750"/>
                <a:gd name="T51" fmla="*/ 13 h 1243"/>
                <a:gd name="T52" fmla="*/ 680 w 750"/>
                <a:gd name="T53" fmla="*/ 330 h 1243"/>
                <a:gd name="T54" fmla="*/ 670 w 750"/>
                <a:gd name="T55" fmla="*/ 357 h 1243"/>
                <a:gd name="T56" fmla="*/ 661 w 750"/>
                <a:gd name="T57" fmla="*/ 384 h 1243"/>
                <a:gd name="T58" fmla="*/ 654 w 750"/>
                <a:gd name="T59" fmla="*/ 413 h 1243"/>
                <a:gd name="T60" fmla="*/ 648 w 750"/>
                <a:gd name="T61" fmla="*/ 441 h 1243"/>
                <a:gd name="T62" fmla="*/ 643 w 750"/>
                <a:gd name="T63" fmla="*/ 471 h 1243"/>
                <a:gd name="T64" fmla="*/ 640 w 750"/>
                <a:gd name="T65" fmla="*/ 501 h 1243"/>
                <a:gd name="T66" fmla="*/ 637 w 750"/>
                <a:gd name="T67" fmla="*/ 531 h 1243"/>
                <a:gd name="T68" fmla="*/ 637 w 750"/>
                <a:gd name="T69" fmla="*/ 587 h 1243"/>
                <a:gd name="T70" fmla="*/ 641 w 750"/>
                <a:gd name="T71" fmla="*/ 636 h 1243"/>
                <a:gd name="T72" fmla="*/ 649 w 750"/>
                <a:gd name="T73" fmla="*/ 685 h 1243"/>
                <a:gd name="T74" fmla="*/ 654 w 750"/>
                <a:gd name="T75" fmla="*/ 709 h 1243"/>
                <a:gd name="T76" fmla="*/ 660 w 750"/>
                <a:gd name="T77" fmla="*/ 733 h 1243"/>
                <a:gd name="T78" fmla="*/ 674 w 750"/>
                <a:gd name="T79" fmla="*/ 779 h 1243"/>
                <a:gd name="T80" fmla="*/ 692 w 750"/>
                <a:gd name="T81" fmla="*/ 824 h 1243"/>
                <a:gd name="T82" fmla="*/ 713 w 750"/>
                <a:gd name="T83" fmla="*/ 867 h 1243"/>
                <a:gd name="T84" fmla="*/ 737 w 750"/>
                <a:gd name="T85" fmla="*/ 90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0" h="1243">
                  <a:moveTo>
                    <a:pt x="750" y="927"/>
                  </a:moveTo>
                  <a:lnTo>
                    <a:pt x="384" y="899"/>
                  </a:lnTo>
                  <a:lnTo>
                    <a:pt x="196" y="1243"/>
                  </a:lnTo>
                  <a:lnTo>
                    <a:pt x="185" y="1225"/>
                  </a:lnTo>
                  <a:lnTo>
                    <a:pt x="174" y="1206"/>
                  </a:lnTo>
                  <a:lnTo>
                    <a:pt x="163" y="1187"/>
                  </a:lnTo>
                  <a:lnTo>
                    <a:pt x="152" y="1168"/>
                  </a:lnTo>
                  <a:lnTo>
                    <a:pt x="142" y="1149"/>
                  </a:lnTo>
                  <a:lnTo>
                    <a:pt x="132" y="1129"/>
                  </a:lnTo>
                  <a:lnTo>
                    <a:pt x="123" y="1108"/>
                  </a:lnTo>
                  <a:lnTo>
                    <a:pt x="114" y="1089"/>
                  </a:lnTo>
                  <a:lnTo>
                    <a:pt x="96" y="1048"/>
                  </a:lnTo>
                  <a:lnTo>
                    <a:pt x="88" y="1028"/>
                  </a:lnTo>
                  <a:lnTo>
                    <a:pt x="79" y="1007"/>
                  </a:lnTo>
                  <a:lnTo>
                    <a:pt x="65" y="966"/>
                  </a:lnTo>
                  <a:lnTo>
                    <a:pt x="58" y="943"/>
                  </a:lnTo>
                  <a:lnTo>
                    <a:pt x="51" y="922"/>
                  </a:lnTo>
                  <a:lnTo>
                    <a:pt x="45" y="901"/>
                  </a:lnTo>
                  <a:lnTo>
                    <a:pt x="40" y="879"/>
                  </a:lnTo>
                  <a:lnTo>
                    <a:pt x="34" y="858"/>
                  </a:lnTo>
                  <a:lnTo>
                    <a:pt x="29" y="836"/>
                  </a:lnTo>
                  <a:lnTo>
                    <a:pt x="25" y="814"/>
                  </a:lnTo>
                  <a:lnTo>
                    <a:pt x="20" y="791"/>
                  </a:lnTo>
                  <a:lnTo>
                    <a:pt x="17" y="768"/>
                  </a:lnTo>
                  <a:lnTo>
                    <a:pt x="13" y="746"/>
                  </a:lnTo>
                  <a:lnTo>
                    <a:pt x="10" y="723"/>
                  </a:lnTo>
                  <a:lnTo>
                    <a:pt x="8" y="701"/>
                  </a:lnTo>
                  <a:lnTo>
                    <a:pt x="5" y="678"/>
                  </a:lnTo>
                  <a:lnTo>
                    <a:pt x="3" y="655"/>
                  </a:lnTo>
                  <a:lnTo>
                    <a:pt x="2" y="631"/>
                  </a:lnTo>
                  <a:lnTo>
                    <a:pt x="1" y="608"/>
                  </a:lnTo>
                  <a:lnTo>
                    <a:pt x="0" y="562"/>
                  </a:lnTo>
                  <a:lnTo>
                    <a:pt x="1" y="525"/>
                  </a:lnTo>
                  <a:lnTo>
                    <a:pt x="1" y="507"/>
                  </a:lnTo>
                  <a:lnTo>
                    <a:pt x="2" y="489"/>
                  </a:lnTo>
                  <a:lnTo>
                    <a:pt x="5" y="452"/>
                  </a:lnTo>
                  <a:lnTo>
                    <a:pt x="8" y="416"/>
                  </a:lnTo>
                  <a:lnTo>
                    <a:pt x="13" y="381"/>
                  </a:lnTo>
                  <a:lnTo>
                    <a:pt x="18" y="346"/>
                  </a:lnTo>
                  <a:lnTo>
                    <a:pt x="21" y="328"/>
                  </a:lnTo>
                  <a:lnTo>
                    <a:pt x="25" y="310"/>
                  </a:lnTo>
                  <a:lnTo>
                    <a:pt x="32" y="275"/>
                  </a:lnTo>
                  <a:lnTo>
                    <a:pt x="36" y="258"/>
                  </a:lnTo>
                  <a:lnTo>
                    <a:pt x="40" y="241"/>
                  </a:lnTo>
                  <a:lnTo>
                    <a:pt x="49" y="208"/>
                  </a:lnTo>
                  <a:lnTo>
                    <a:pt x="60" y="174"/>
                  </a:lnTo>
                  <a:lnTo>
                    <a:pt x="70" y="140"/>
                  </a:lnTo>
                  <a:lnTo>
                    <a:pt x="83" y="108"/>
                  </a:lnTo>
                  <a:lnTo>
                    <a:pt x="96" y="76"/>
                  </a:lnTo>
                  <a:lnTo>
                    <a:pt x="103" y="60"/>
                  </a:lnTo>
                  <a:lnTo>
                    <a:pt x="109" y="44"/>
                  </a:lnTo>
                  <a:lnTo>
                    <a:pt x="124" y="13"/>
                  </a:lnTo>
                  <a:lnTo>
                    <a:pt x="506" y="0"/>
                  </a:lnTo>
                  <a:lnTo>
                    <a:pt x="680" y="330"/>
                  </a:lnTo>
                  <a:lnTo>
                    <a:pt x="675" y="343"/>
                  </a:lnTo>
                  <a:lnTo>
                    <a:pt x="670" y="357"/>
                  </a:lnTo>
                  <a:lnTo>
                    <a:pt x="665" y="370"/>
                  </a:lnTo>
                  <a:lnTo>
                    <a:pt x="661" y="384"/>
                  </a:lnTo>
                  <a:lnTo>
                    <a:pt x="657" y="398"/>
                  </a:lnTo>
                  <a:lnTo>
                    <a:pt x="654" y="413"/>
                  </a:lnTo>
                  <a:lnTo>
                    <a:pt x="651" y="427"/>
                  </a:lnTo>
                  <a:lnTo>
                    <a:pt x="648" y="441"/>
                  </a:lnTo>
                  <a:lnTo>
                    <a:pt x="645" y="456"/>
                  </a:lnTo>
                  <a:lnTo>
                    <a:pt x="643" y="471"/>
                  </a:lnTo>
                  <a:lnTo>
                    <a:pt x="641" y="486"/>
                  </a:lnTo>
                  <a:lnTo>
                    <a:pt x="640" y="501"/>
                  </a:lnTo>
                  <a:lnTo>
                    <a:pt x="638" y="516"/>
                  </a:lnTo>
                  <a:lnTo>
                    <a:pt x="637" y="531"/>
                  </a:lnTo>
                  <a:lnTo>
                    <a:pt x="637" y="562"/>
                  </a:lnTo>
                  <a:lnTo>
                    <a:pt x="637" y="587"/>
                  </a:lnTo>
                  <a:lnTo>
                    <a:pt x="639" y="611"/>
                  </a:lnTo>
                  <a:lnTo>
                    <a:pt x="641" y="636"/>
                  </a:lnTo>
                  <a:lnTo>
                    <a:pt x="644" y="661"/>
                  </a:lnTo>
                  <a:lnTo>
                    <a:pt x="649" y="685"/>
                  </a:lnTo>
                  <a:lnTo>
                    <a:pt x="651" y="697"/>
                  </a:lnTo>
                  <a:lnTo>
                    <a:pt x="654" y="709"/>
                  </a:lnTo>
                  <a:lnTo>
                    <a:pt x="657" y="721"/>
                  </a:lnTo>
                  <a:lnTo>
                    <a:pt x="660" y="733"/>
                  </a:lnTo>
                  <a:lnTo>
                    <a:pt x="667" y="756"/>
                  </a:lnTo>
                  <a:lnTo>
                    <a:pt x="674" y="779"/>
                  </a:lnTo>
                  <a:lnTo>
                    <a:pt x="683" y="801"/>
                  </a:lnTo>
                  <a:lnTo>
                    <a:pt x="692" y="824"/>
                  </a:lnTo>
                  <a:lnTo>
                    <a:pt x="702" y="846"/>
                  </a:lnTo>
                  <a:lnTo>
                    <a:pt x="713" y="867"/>
                  </a:lnTo>
                  <a:lnTo>
                    <a:pt x="725" y="887"/>
                  </a:lnTo>
                  <a:lnTo>
                    <a:pt x="737" y="907"/>
                  </a:lnTo>
                  <a:lnTo>
                    <a:pt x="750" y="927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MH_Other_2">
              <a:extLst>
                <a:ext uri="{FF2B5EF4-FFF2-40B4-BE49-F238E27FC236}">
                  <a16:creationId xmlns:a16="http://schemas.microsoft.com/office/drawing/2014/main" id="{59FE2685-85D8-4EB2-BCC1-5A3FA2F426A7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3394075" y="2320925"/>
              <a:ext cx="1335088" cy="1031875"/>
            </a:xfrm>
            <a:custGeom>
              <a:avLst/>
              <a:gdLst>
                <a:gd name="T0" fmla="*/ 1064 w 1274"/>
                <a:gd name="T1" fmla="*/ 638 h 984"/>
                <a:gd name="T2" fmla="*/ 1021 w 1274"/>
                <a:gd name="T3" fmla="*/ 644 h 984"/>
                <a:gd name="T4" fmla="*/ 979 w 1274"/>
                <a:gd name="T5" fmla="*/ 652 h 984"/>
                <a:gd name="T6" fmla="*/ 938 w 1274"/>
                <a:gd name="T7" fmla="*/ 662 h 984"/>
                <a:gd name="T8" fmla="*/ 899 w 1274"/>
                <a:gd name="T9" fmla="*/ 676 h 984"/>
                <a:gd name="T10" fmla="*/ 859 w 1274"/>
                <a:gd name="T11" fmla="*/ 692 h 984"/>
                <a:gd name="T12" fmla="*/ 822 w 1274"/>
                <a:gd name="T13" fmla="*/ 710 h 984"/>
                <a:gd name="T14" fmla="*/ 787 w 1274"/>
                <a:gd name="T15" fmla="*/ 731 h 984"/>
                <a:gd name="T16" fmla="*/ 753 w 1274"/>
                <a:gd name="T17" fmla="*/ 754 h 984"/>
                <a:gd name="T18" fmla="*/ 719 w 1274"/>
                <a:gd name="T19" fmla="*/ 778 h 984"/>
                <a:gd name="T20" fmla="*/ 688 w 1274"/>
                <a:gd name="T21" fmla="*/ 805 h 984"/>
                <a:gd name="T22" fmla="*/ 666 w 1274"/>
                <a:gd name="T23" fmla="*/ 826 h 984"/>
                <a:gd name="T24" fmla="*/ 645 w 1274"/>
                <a:gd name="T25" fmla="*/ 848 h 984"/>
                <a:gd name="T26" fmla="*/ 619 w 1274"/>
                <a:gd name="T27" fmla="*/ 881 h 984"/>
                <a:gd name="T28" fmla="*/ 594 w 1274"/>
                <a:gd name="T29" fmla="*/ 914 h 984"/>
                <a:gd name="T30" fmla="*/ 572 w 1274"/>
                <a:gd name="T31" fmla="*/ 948 h 984"/>
                <a:gd name="T32" fmla="*/ 551 w 1274"/>
                <a:gd name="T33" fmla="*/ 984 h 984"/>
                <a:gd name="T34" fmla="*/ 0 w 1274"/>
                <a:gd name="T35" fmla="*/ 665 h 984"/>
                <a:gd name="T36" fmla="*/ 20 w 1274"/>
                <a:gd name="T37" fmla="*/ 630 h 984"/>
                <a:gd name="T38" fmla="*/ 52 w 1274"/>
                <a:gd name="T39" fmla="*/ 578 h 984"/>
                <a:gd name="T40" fmla="*/ 88 w 1274"/>
                <a:gd name="T41" fmla="*/ 526 h 984"/>
                <a:gd name="T42" fmla="*/ 125 w 1274"/>
                <a:gd name="T43" fmla="*/ 478 h 984"/>
                <a:gd name="T44" fmla="*/ 151 w 1274"/>
                <a:gd name="T45" fmla="*/ 447 h 984"/>
                <a:gd name="T46" fmla="*/ 178 w 1274"/>
                <a:gd name="T47" fmla="*/ 416 h 984"/>
                <a:gd name="T48" fmla="*/ 220 w 1274"/>
                <a:gd name="T49" fmla="*/ 371 h 984"/>
                <a:gd name="T50" fmla="*/ 250 w 1274"/>
                <a:gd name="T51" fmla="*/ 343 h 984"/>
                <a:gd name="T52" fmla="*/ 296 w 1274"/>
                <a:gd name="T53" fmla="*/ 303 h 984"/>
                <a:gd name="T54" fmla="*/ 343 w 1274"/>
                <a:gd name="T55" fmla="*/ 264 h 984"/>
                <a:gd name="T56" fmla="*/ 392 w 1274"/>
                <a:gd name="T57" fmla="*/ 227 h 984"/>
                <a:gd name="T58" fmla="*/ 444 w 1274"/>
                <a:gd name="T59" fmla="*/ 194 h 984"/>
                <a:gd name="T60" fmla="*/ 479 w 1274"/>
                <a:gd name="T61" fmla="*/ 172 h 984"/>
                <a:gd name="T62" fmla="*/ 551 w 1274"/>
                <a:gd name="T63" fmla="*/ 133 h 984"/>
                <a:gd name="T64" fmla="*/ 608 w 1274"/>
                <a:gd name="T65" fmla="*/ 107 h 984"/>
                <a:gd name="T66" fmla="*/ 646 w 1274"/>
                <a:gd name="T67" fmla="*/ 91 h 984"/>
                <a:gd name="T68" fmla="*/ 685 w 1274"/>
                <a:gd name="T69" fmla="*/ 76 h 984"/>
                <a:gd name="T70" fmla="*/ 745 w 1274"/>
                <a:gd name="T71" fmla="*/ 56 h 984"/>
                <a:gd name="T72" fmla="*/ 805 w 1274"/>
                <a:gd name="T73" fmla="*/ 39 h 984"/>
                <a:gd name="T74" fmla="*/ 846 w 1274"/>
                <a:gd name="T75" fmla="*/ 29 h 984"/>
                <a:gd name="T76" fmla="*/ 909 w 1274"/>
                <a:gd name="T77" fmla="*/ 17 h 984"/>
                <a:gd name="T78" fmla="*/ 951 w 1274"/>
                <a:gd name="T79" fmla="*/ 11 h 984"/>
                <a:gd name="T80" fmla="*/ 994 w 1274"/>
                <a:gd name="T81" fmla="*/ 6 h 984"/>
                <a:gd name="T82" fmla="*/ 1037 w 1274"/>
                <a:gd name="T83" fmla="*/ 2 h 984"/>
                <a:gd name="T84" fmla="*/ 1081 w 1274"/>
                <a:gd name="T85" fmla="*/ 0 h 984"/>
                <a:gd name="T86" fmla="*/ 1086 w 1274"/>
                <a:gd name="T87" fmla="*/ 637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4" h="984">
                  <a:moveTo>
                    <a:pt x="1086" y="637"/>
                  </a:moveTo>
                  <a:lnTo>
                    <a:pt x="1064" y="638"/>
                  </a:lnTo>
                  <a:lnTo>
                    <a:pt x="1042" y="641"/>
                  </a:lnTo>
                  <a:lnTo>
                    <a:pt x="1021" y="644"/>
                  </a:lnTo>
                  <a:lnTo>
                    <a:pt x="1000" y="647"/>
                  </a:lnTo>
                  <a:lnTo>
                    <a:pt x="979" y="652"/>
                  </a:lnTo>
                  <a:lnTo>
                    <a:pt x="959" y="657"/>
                  </a:lnTo>
                  <a:lnTo>
                    <a:pt x="938" y="662"/>
                  </a:lnTo>
                  <a:lnTo>
                    <a:pt x="918" y="669"/>
                  </a:lnTo>
                  <a:lnTo>
                    <a:pt x="899" y="676"/>
                  </a:lnTo>
                  <a:lnTo>
                    <a:pt x="879" y="683"/>
                  </a:lnTo>
                  <a:lnTo>
                    <a:pt x="859" y="692"/>
                  </a:lnTo>
                  <a:lnTo>
                    <a:pt x="841" y="700"/>
                  </a:lnTo>
                  <a:lnTo>
                    <a:pt x="822" y="710"/>
                  </a:lnTo>
                  <a:lnTo>
                    <a:pt x="804" y="721"/>
                  </a:lnTo>
                  <a:lnTo>
                    <a:pt x="787" y="731"/>
                  </a:lnTo>
                  <a:lnTo>
                    <a:pt x="769" y="742"/>
                  </a:lnTo>
                  <a:lnTo>
                    <a:pt x="753" y="754"/>
                  </a:lnTo>
                  <a:lnTo>
                    <a:pt x="736" y="766"/>
                  </a:lnTo>
                  <a:lnTo>
                    <a:pt x="719" y="778"/>
                  </a:lnTo>
                  <a:lnTo>
                    <a:pt x="703" y="791"/>
                  </a:lnTo>
                  <a:lnTo>
                    <a:pt x="688" y="805"/>
                  </a:lnTo>
                  <a:lnTo>
                    <a:pt x="673" y="819"/>
                  </a:lnTo>
                  <a:lnTo>
                    <a:pt x="666" y="826"/>
                  </a:lnTo>
                  <a:lnTo>
                    <a:pt x="659" y="834"/>
                  </a:lnTo>
                  <a:lnTo>
                    <a:pt x="645" y="848"/>
                  </a:lnTo>
                  <a:lnTo>
                    <a:pt x="632" y="864"/>
                  </a:lnTo>
                  <a:lnTo>
                    <a:pt x="619" y="881"/>
                  </a:lnTo>
                  <a:lnTo>
                    <a:pt x="606" y="897"/>
                  </a:lnTo>
                  <a:lnTo>
                    <a:pt x="594" y="914"/>
                  </a:lnTo>
                  <a:lnTo>
                    <a:pt x="583" y="931"/>
                  </a:lnTo>
                  <a:lnTo>
                    <a:pt x="572" y="948"/>
                  </a:lnTo>
                  <a:lnTo>
                    <a:pt x="561" y="966"/>
                  </a:lnTo>
                  <a:lnTo>
                    <a:pt x="551" y="984"/>
                  </a:lnTo>
                  <a:lnTo>
                    <a:pt x="397" y="659"/>
                  </a:lnTo>
                  <a:lnTo>
                    <a:pt x="0" y="665"/>
                  </a:lnTo>
                  <a:lnTo>
                    <a:pt x="10" y="647"/>
                  </a:lnTo>
                  <a:lnTo>
                    <a:pt x="20" y="630"/>
                  </a:lnTo>
                  <a:lnTo>
                    <a:pt x="41" y="595"/>
                  </a:lnTo>
                  <a:lnTo>
                    <a:pt x="52" y="578"/>
                  </a:lnTo>
                  <a:lnTo>
                    <a:pt x="64" y="561"/>
                  </a:lnTo>
                  <a:lnTo>
                    <a:pt x="88" y="526"/>
                  </a:lnTo>
                  <a:lnTo>
                    <a:pt x="113" y="494"/>
                  </a:lnTo>
                  <a:lnTo>
                    <a:pt x="125" y="478"/>
                  </a:lnTo>
                  <a:lnTo>
                    <a:pt x="138" y="462"/>
                  </a:lnTo>
                  <a:lnTo>
                    <a:pt x="151" y="447"/>
                  </a:lnTo>
                  <a:lnTo>
                    <a:pt x="164" y="431"/>
                  </a:lnTo>
                  <a:lnTo>
                    <a:pt x="178" y="416"/>
                  </a:lnTo>
                  <a:lnTo>
                    <a:pt x="192" y="401"/>
                  </a:lnTo>
                  <a:lnTo>
                    <a:pt x="220" y="371"/>
                  </a:lnTo>
                  <a:lnTo>
                    <a:pt x="235" y="357"/>
                  </a:lnTo>
                  <a:lnTo>
                    <a:pt x="250" y="343"/>
                  </a:lnTo>
                  <a:lnTo>
                    <a:pt x="280" y="316"/>
                  </a:lnTo>
                  <a:lnTo>
                    <a:pt x="296" y="303"/>
                  </a:lnTo>
                  <a:lnTo>
                    <a:pt x="311" y="290"/>
                  </a:lnTo>
                  <a:lnTo>
                    <a:pt x="343" y="264"/>
                  </a:lnTo>
                  <a:lnTo>
                    <a:pt x="376" y="239"/>
                  </a:lnTo>
                  <a:lnTo>
                    <a:pt x="392" y="227"/>
                  </a:lnTo>
                  <a:lnTo>
                    <a:pt x="410" y="216"/>
                  </a:lnTo>
                  <a:lnTo>
                    <a:pt x="444" y="194"/>
                  </a:lnTo>
                  <a:lnTo>
                    <a:pt x="462" y="183"/>
                  </a:lnTo>
                  <a:lnTo>
                    <a:pt x="479" y="172"/>
                  </a:lnTo>
                  <a:lnTo>
                    <a:pt x="515" y="152"/>
                  </a:lnTo>
                  <a:lnTo>
                    <a:pt x="551" y="133"/>
                  </a:lnTo>
                  <a:lnTo>
                    <a:pt x="589" y="116"/>
                  </a:lnTo>
                  <a:lnTo>
                    <a:pt x="608" y="107"/>
                  </a:lnTo>
                  <a:lnTo>
                    <a:pt x="627" y="99"/>
                  </a:lnTo>
                  <a:lnTo>
                    <a:pt x="646" y="91"/>
                  </a:lnTo>
                  <a:lnTo>
                    <a:pt x="665" y="84"/>
                  </a:lnTo>
                  <a:lnTo>
                    <a:pt x="685" y="76"/>
                  </a:lnTo>
                  <a:lnTo>
                    <a:pt x="704" y="69"/>
                  </a:lnTo>
                  <a:lnTo>
                    <a:pt x="745" y="56"/>
                  </a:lnTo>
                  <a:lnTo>
                    <a:pt x="785" y="44"/>
                  </a:lnTo>
                  <a:lnTo>
                    <a:pt x="805" y="39"/>
                  </a:lnTo>
                  <a:lnTo>
                    <a:pt x="825" y="34"/>
                  </a:lnTo>
                  <a:lnTo>
                    <a:pt x="846" y="29"/>
                  </a:lnTo>
                  <a:lnTo>
                    <a:pt x="866" y="25"/>
                  </a:lnTo>
                  <a:lnTo>
                    <a:pt x="909" y="17"/>
                  </a:lnTo>
                  <a:lnTo>
                    <a:pt x="930" y="14"/>
                  </a:lnTo>
                  <a:lnTo>
                    <a:pt x="951" y="11"/>
                  </a:lnTo>
                  <a:lnTo>
                    <a:pt x="972" y="8"/>
                  </a:lnTo>
                  <a:lnTo>
                    <a:pt x="994" y="6"/>
                  </a:lnTo>
                  <a:lnTo>
                    <a:pt x="1015" y="4"/>
                  </a:lnTo>
                  <a:lnTo>
                    <a:pt x="1037" y="2"/>
                  </a:lnTo>
                  <a:lnTo>
                    <a:pt x="1059" y="1"/>
                  </a:lnTo>
                  <a:lnTo>
                    <a:pt x="1081" y="0"/>
                  </a:lnTo>
                  <a:lnTo>
                    <a:pt x="1274" y="334"/>
                  </a:lnTo>
                  <a:lnTo>
                    <a:pt x="1086" y="637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MH_Other_3">
              <a:extLst>
                <a:ext uri="{FF2B5EF4-FFF2-40B4-BE49-F238E27FC236}">
                  <a16:creationId xmlns:a16="http://schemas.microsoft.com/office/drawing/2014/main" id="{6BBB3FA4-FB3D-4404-A94F-5DF65BBDB439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4595813" y="2320925"/>
              <a:ext cx="1127125" cy="1011238"/>
            </a:xfrm>
            <a:custGeom>
              <a:avLst/>
              <a:gdLst>
                <a:gd name="T0" fmla="*/ 22 w 1076"/>
                <a:gd name="T1" fmla="*/ 637 h 964"/>
                <a:gd name="T2" fmla="*/ 63 w 1076"/>
                <a:gd name="T3" fmla="*/ 641 h 964"/>
                <a:gd name="T4" fmla="*/ 103 w 1076"/>
                <a:gd name="T5" fmla="*/ 648 h 964"/>
                <a:gd name="T6" fmla="*/ 141 w 1076"/>
                <a:gd name="T7" fmla="*/ 656 h 964"/>
                <a:gd name="T8" fmla="*/ 179 w 1076"/>
                <a:gd name="T9" fmla="*/ 668 h 964"/>
                <a:gd name="T10" fmla="*/ 216 w 1076"/>
                <a:gd name="T11" fmla="*/ 681 h 964"/>
                <a:gd name="T12" fmla="*/ 252 w 1076"/>
                <a:gd name="T13" fmla="*/ 696 h 964"/>
                <a:gd name="T14" fmla="*/ 287 w 1076"/>
                <a:gd name="T15" fmla="*/ 714 h 964"/>
                <a:gd name="T16" fmla="*/ 320 w 1076"/>
                <a:gd name="T17" fmla="*/ 735 h 964"/>
                <a:gd name="T18" fmla="*/ 352 w 1076"/>
                <a:gd name="T19" fmla="*/ 756 h 964"/>
                <a:gd name="T20" fmla="*/ 384 w 1076"/>
                <a:gd name="T21" fmla="*/ 779 h 964"/>
                <a:gd name="T22" fmla="*/ 413 w 1076"/>
                <a:gd name="T23" fmla="*/ 804 h 964"/>
                <a:gd name="T24" fmla="*/ 440 w 1076"/>
                <a:gd name="T25" fmla="*/ 831 h 964"/>
                <a:gd name="T26" fmla="*/ 466 w 1076"/>
                <a:gd name="T27" fmla="*/ 859 h 964"/>
                <a:gd name="T28" fmla="*/ 490 w 1076"/>
                <a:gd name="T29" fmla="*/ 890 h 964"/>
                <a:gd name="T30" fmla="*/ 513 w 1076"/>
                <a:gd name="T31" fmla="*/ 921 h 964"/>
                <a:gd name="T32" fmla="*/ 884 w 1076"/>
                <a:gd name="T33" fmla="*/ 964 h 964"/>
                <a:gd name="T34" fmla="*/ 1066 w 1076"/>
                <a:gd name="T35" fmla="*/ 604 h 964"/>
                <a:gd name="T36" fmla="*/ 1033 w 1076"/>
                <a:gd name="T37" fmla="*/ 553 h 964"/>
                <a:gd name="T38" fmla="*/ 1009 w 1076"/>
                <a:gd name="T39" fmla="*/ 521 h 964"/>
                <a:gd name="T40" fmla="*/ 985 w 1076"/>
                <a:gd name="T41" fmla="*/ 489 h 964"/>
                <a:gd name="T42" fmla="*/ 960 w 1076"/>
                <a:gd name="T43" fmla="*/ 458 h 964"/>
                <a:gd name="T44" fmla="*/ 934 w 1076"/>
                <a:gd name="T45" fmla="*/ 428 h 964"/>
                <a:gd name="T46" fmla="*/ 894 w 1076"/>
                <a:gd name="T47" fmla="*/ 384 h 964"/>
                <a:gd name="T48" fmla="*/ 850 w 1076"/>
                <a:gd name="T49" fmla="*/ 342 h 964"/>
                <a:gd name="T50" fmla="*/ 806 w 1076"/>
                <a:gd name="T51" fmla="*/ 303 h 964"/>
                <a:gd name="T52" fmla="*/ 759 w 1076"/>
                <a:gd name="T53" fmla="*/ 266 h 964"/>
                <a:gd name="T54" fmla="*/ 694 w 1076"/>
                <a:gd name="T55" fmla="*/ 218 h 964"/>
                <a:gd name="T56" fmla="*/ 661 w 1076"/>
                <a:gd name="T57" fmla="*/ 196 h 964"/>
                <a:gd name="T58" fmla="*/ 592 w 1076"/>
                <a:gd name="T59" fmla="*/ 156 h 964"/>
                <a:gd name="T60" fmla="*/ 557 w 1076"/>
                <a:gd name="T61" fmla="*/ 137 h 964"/>
                <a:gd name="T62" fmla="*/ 501 w 1076"/>
                <a:gd name="T63" fmla="*/ 112 h 964"/>
                <a:gd name="T64" fmla="*/ 446 w 1076"/>
                <a:gd name="T65" fmla="*/ 88 h 964"/>
                <a:gd name="T66" fmla="*/ 408 w 1076"/>
                <a:gd name="T67" fmla="*/ 73 h 964"/>
                <a:gd name="T68" fmla="*/ 330 w 1076"/>
                <a:gd name="T69" fmla="*/ 48 h 964"/>
                <a:gd name="T70" fmla="*/ 290 w 1076"/>
                <a:gd name="T71" fmla="*/ 38 h 964"/>
                <a:gd name="T72" fmla="*/ 250 w 1076"/>
                <a:gd name="T73" fmla="*/ 29 h 964"/>
                <a:gd name="T74" fmla="*/ 209 w 1076"/>
                <a:gd name="T75" fmla="*/ 21 h 964"/>
                <a:gd name="T76" fmla="*/ 127 w 1076"/>
                <a:gd name="T77" fmla="*/ 8 h 964"/>
                <a:gd name="T78" fmla="*/ 85 w 1076"/>
                <a:gd name="T79" fmla="*/ 4 h 964"/>
                <a:gd name="T80" fmla="*/ 42 w 1076"/>
                <a:gd name="T81" fmla="*/ 1 h 964"/>
                <a:gd name="T82" fmla="*/ 0 w 1076"/>
                <a:gd name="T83" fmla="*/ 0 h 964"/>
                <a:gd name="T84" fmla="*/ 1 w 1076"/>
                <a:gd name="T85" fmla="*/ 63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6" h="964">
                  <a:moveTo>
                    <a:pt x="1" y="636"/>
                  </a:moveTo>
                  <a:lnTo>
                    <a:pt x="22" y="637"/>
                  </a:lnTo>
                  <a:lnTo>
                    <a:pt x="42" y="639"/>
                  </a:lnTo>
                  <a:lnTo>
                    <a:pt x="63" y="641"/>
                  </a:lnTo>
                  <a:lnTo>
                    <a:pt x="83" y="644"/>
                  </a:lnTo>
                  <a:lnTo>
                    <a:pt x="103" y="648"/>
                  </a:lnTo>
                  <a:lnTo>
                    <a:pt x="122" y="652"/>
                  </a:lnTo>
                  <a:lnTo>
                    <a:pt x="141" y="656"/>
                  </a:lnTo>
                  <a:lnTo>
                    <a:pt x="160" y="662"/>
                  </a:lnTo>
                  <a:lnTo>
                    <a:pt x="179" y="668"/>
                  </a:lnTo>
                  <a:lnTo>
                    <a:pt x="198" y="674"/>
                  </a:lnTo>
                  <a:lnTo>
                    <a:pt x="216" y="681"/>
                  </a:lnTo>
                  <a:lnTo>
                    <a:pt x="235" y="688"/>
                  </a:lnTo>
                  <a:lnTo>
                    <a:pt x="252" y="696"/>
                  </a:lnTo>
                  <a:lnTo>
                    <a:pt x="270" y="705"/>
                  </a:lnTo>
                  <a:lnTo>
                    <a:pt x="287" y="714"/>
                  </a:lnTo>
                  <a:lnTo>
                    <a:pt x="304" y="724"/>
                  </a:lnTo>
                  <a:lnTo>
                    <a:pt x="320" y="735"/>
                  </a:lnTo>
                  <a:lnTo>
                    <a:pt x="336" y="745"/>
                  </a:lnTo>
                  <a:lnTo>
                    <a:pt x="352" y="756"/>
                  </a:lnTo>
                  <a:lnTo>
                    <a:pt x="368" y="767"/>
                  </a:lnTo>
                  <a:lnTo>
                    <a:pt x="384" y="779"/>
                  </a:lnTo>
                  <a:lnTo>
                    <a:pt x="398" y="792"/>
                  </a:lnTo>
                  <a:lnTo>
                    <a:pt x="413" y="804"/>
                  </a:lnTo>
                  <a:lnTo>
                    <a:pt x="427" y="817"/>
                  </a:lnTo>
                  <a:lnTo>
                    <a:pt x="440" y="831"/>
                  </a:lnTo>
                  <a:lnTo>
                    <a:pt x="453" y="845"/>
                  </a:lnTo>
                  <a:lnTo>
                    <a:pt x="466" y="859"/>
                  </a:lnTo>
                  <a:lnTo>
                    <a:pt x="478" y="874"/>
                  </a:lnTo>
                  <a:lnTo>
                    <a:pt x="490" y="890"/>
                  </a:lnTo>
                  <a:lnTo>
                    <a:pt x="502" y="906"/>
                  </a:lnTo>
                  <a:lnTo>
                    <a:pt x="513" y="921"/>
                  </a:lnTo>
                  <a:lnTo>
                    <a:pt x="523" y="938"/>
                  </a:lnTo>
                  <a:lnTo>
                    <a:pt x="884" y="964"/>
                  </a:lnTo>
                  <a:lnTo>
                    <a:pt x="1076" y="621"/>
                  </a:lnTo>
                  <a:lnTo>
                    <a:pt x="1066" y="604"/>
                  </a:lnTo>
                  <a:lnTo>
                    <a:pt x="1055" y="587"/>
                  </a:lnTo>
                  <a:lnTo>
                    <a:pt x="1033" y="553"/>
                  </a:lnTo>
                  <a:lnTo>
                    <a:pt x="1022" y="537"/>
                  </a:lnTo>
                  <a:lnTo>
                    <a:pt x="1009" y="521"/>
                  </a:lnTo>
                  <a:lnTo>
                    <a:pt x="997" y="505"/>
                  </a:lnTo>
                  <a:lnTo>
                    <a:pt x="985" y="489"/>
                  </a:lnTo>
                  <a:lnTo>
                    <a:pt x="973" y="474"/>
                  </a:lnTo>
                  <a:lnTo>
                    <a:pt x="960" y="458"/>
                  </a:lnTo>
                  <a:lnTo>
                    <a:pt x="947" y="443"/>
                  </a:lnTo>
                  <a:lnTo>
                    <a:pt x="934" y="428"/>
                  </a:lnTo>
                  <a:lnTo>
                    <a:pt x="907" y="398"/>
                  </a:lnTo>
                  <a:lnTo>
                    <a:pt x="894" y="384"/>
                  </a:lnTo>
                  <a:lnTo>
                    <a:pt x="880" y="370"/>
                  </a:lnTo>
                  <a:lnTo>
                    <a:pt x="850" y="342"/>
                  </a:lnTo>
                  <a:lnTo>
                    <a:pt x="821" y="316"/>
                  </a:lnTo>
                  <a:lnTo>
                    <a:pt x="806" y="303"/>
                  </a:lnTo>
                  <a:lnTo>
                    <a:pt x="790" y="290"/>
                  </a:lnTo>
                  <a:lnTo>
                    <a:pt x="759" y="266"/>
                  </a:lnTo>
                  <a:lnTo>
                    <a:pt x="727" y="242"/>
                  </a:lnTo>
                  <a:lnTo>
                    <a:pt x="694" y="218"/>
                  </a:lnTo>
                  <a:lnTo>
                    <a:pt x="677" y="207"/>
                  </a:lnTo>
                  <a:lnTo>
                    <a:pt x="661" y="196"/>
                  </a:lnTo>
                  <a:lnTo>
                    <a:pt x="627" y="176"/>
                  </a:lnTo>
                  <a:lnTo>
                    <a:pt x="592" y="156"/>
                  </a:lnTo>
                  <a:lnTo>
                    <a:pt x="574" y="147"/>
                  </a:lnTo>
                  <a:lnTo>
                    <a:pt x="557" y="137"/>
                  </a:lnTo>
                  <a:lnTo>
                    <a:pt x="520" y="120"/>
                  </a:lnTo>
                  <a:lnTo>
                    <a:pt x="501" y="112"/>
                  </a:lnTo>
                  <a:lnTo>
                    <a:pt x="483" y="103"/>
                  </a:lnTo>
                  <a:lnTo>
                    <a:pt x="446" y="88"/>
                  </a:lnTo>
                  <a:lnTo>
                    <a:pt x="427" y="81"/>
                  </a:lnTo>
                  <a:lnTo>
                    <a:pt x="408" y="73"/>
                  </a:lnTo>
                  <a:lnTo>
                    <a:pt x="368" y="60"/>
                  </a:lnTo>
                  <a:lnTo>
                    <a:pt x="330" y="48"/>
                  </a:lnTo>
                  <a:lnTo>
                    <a:pt x="310" y="43"/>
                  </a:lnTo>
                  <a:lnTo>
                    <a:pt x="290" y="38"/>
                  </a:lnTo>
                  <a:lnTo>
                    <a:pt x="270" y="33"/>
                  </a:lnTo>
                  <a:lnTo>
                    <a:pt x="250" y="29"/>
                  </a:lnTo>
                  <a:lnTo>
                    <a:pt x="230" y="24"/>
                  </a:lnTo>
                  <a:lnTo>
                    <a:pt x="209" y="21"/>
                  </a:lnTo>
                  <a:lnTo>
                    <a:pt x="168" y="14"/>
                  </a:lnTo>
                  <a:lnTo>
                    <a:pt x="127" y="8"/>
                  </a:lnTo>
                  <a:lnTo>
                    <a:pt x="106" y="6"/>
                  </a:lnTo>
                  <a:lnTo>
                    <a:pt x="85" y="4"/>
                  </a:lnTo>
                  <a:lnTo>
                    <a:pt x="64" y="3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196" y="347"/>
                  </a:lnTo>
                  <a:lnTo>
                    <a:pt x="1" y="63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MH_Other_4">
              <a:extLst>
                <a:ext uri="{FF2B5EF4-FFF2-40B4-BE49-F238E27FC236}">
                  <a16:creationId xmlns:a16="http://schemas.microsoft.com/office/drawing/2014/main" id="{ADA44A67-A808-4855-AE7F-70902B6492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173663" y="3036888"/>
              <a:ext cx="741362" cy="1274762"/>
            </a:xfrm>
            <a:custGeom>
              <a:avLst/>
              <a:gdLst>
                <a:gd name="T0" fmla="*/ 355 w 707"/>
                <a:gd name="T1" fmla="*/ 358 h 1215"/>
                <a:gd name="T2" fmla="*/ 15 w 707"/>
                <a:gd name="T3" fmla="*/ 334 h 1215"/>
                <a:gd name="T4" fmla="*/ 29 w 707"/>
                <a:gd name="T5" fmla="*/ 367 h 1215"/>
                <a:gd name="T6" fmla="*/ 40 w 707"/>
                <a:gd name="T7" fmla="*/ 400 h 1215"/>
                <a:gd name="T8" fmla="*/ 50 w 707"/>
                <a:gd name="T9" fmla="*/ 434 h 1215"/>
                <a:gd name="T10" fmla="*/ 58 w 707"/>
                <a:gd name="T11" fmla="*/ 469 h 1215"/>
                <a:gd name="T12" fmla="*/ 64 w 707"/>
                <a:gd name="T13" fmla="*/ 504 h 1215"/>
                <a:gd name="T14" fmla="*/ 68 w 707"/>
                <a:gd name="T15" fmla="*/ 541 h 1215"/>
                <a:gd name="T16" fmla="*/ 70 w 707"/>
                <a:gd name="T17" fmla="*/ 578 h 1215"/>
                <a:gd name="T18" fmla="*/ 70 w 707"/>
                <a:gd name="T19" fmla="*/ 616 h 1215"/>
                <a:gd name="T20" fmla="*/ 68 w 707"/>
                <a:gd name="T21" fmla="*/ 655 h 1215"/>
                <a:gd name="T22" fmla="*/ 63 w 707"/>
                <a:gd name="T23" fmla="*/ 694 h 1215"/>
                <a:gd name="T24" fmla="*/ 57 w 707"/>
                <a:gd name="T25" fmla="*/ 732 h 1215"/>
                <a:gd name="T26" fmla="*/ 48 w 707"/>
                <a:gd name="T27" fmla="*/ 769 h 1215"/>
                <a:gd name="T28" fmla="*/ 36 w 707"/>
                <a:gd name="T29" fmla="*/ 805 h 1215"/>
                <a:gd name="T30" fmla="*/ 23 w 707"/>
                <a:gd name="T31" fmla="*/ 841 h 1215"/>
                <a:gd name="T32" fmla="*/ 8 w 707"/>
                <a:gd name="T33" fmla="*/ 875 h 1215"/>
                <a:gd name="T34" fmla="*/ 159 w 707"/>
                <a:gd name="T35" fmla="*/ 1215 h 1215"/>
                <a:gd name="T36" fmla="*/ 571 w 707"/>
                <a:gd name="T37" fmla="*/ 1172 h 1215"/>
                <a:gd name="T38" fmla="*/ 604 w 707"/>
                <a:gd name="T39" fmla="*/ 1101 h 1215"/>
                <a:gd name="T40" fmla="*/ 633 w 707"/>
                <a:gd name="T41" fmla="*/ 1029 h 1215"/>
                <a:gd name="T42" fmla="*/ 657 w 707"/>
                <a:gd name="T43" fmla="*/ 954 h 1215"/>
                <a:gd name="T44" fmla="*/ 667 w 707"/>
                <a:gd name="T45" fmla="*/ 916 h 1215"/>
                <a:gd name="T46" fmla="*/ 685 w 707"/>
                <a:gd name="T47" fmla="*/ 839 h 1215"/>
                <a:gd name="T48" fmla="*/ 697 w 707"/>
                <a:gd name="T49" fmla="*/ 759 h 1215"/>
                <a:gd name="T50" fmla="*/ 702 w 707"/>
                <a:gd name="T51" fmla="*/ 719 h 1215"/>
                <a:gd name="T52" fmla="*/ 707 w 707"/>
                <a:gd name="T53" fmla="*/ 637 h 1215"/>
                <a:gd name="T54" fmla="*/ 707 w 707"/>
                <a:gd name="T55" fmla="*/ 597 h 1215"/>
                <a:gd name="T56" fmla="*/ 705 w 707"/>
                <a:gd name="T57" fmla="*/ 516 h 1215"/>
                <a:gd name="T58" fmla="*/ 702 w 707"/>
                <a:gd name="T59" fmla="*/ 477 h 1215"/>
                <a:gd name="T60" fmla="*/ 698 w 707"/>
                <a:gd name="T61" fmla="*/ 438 h 1215"/>
                <a:gd name="T62" fmla="*/ 689 w 707"/>
                <a:gd name="T63" fmla="*/ 380 h 1215"/>
                <a:gd name="T64" fmla="*/ 678 w 707"/>
                <a:gd name="T65" fmla="*/ 322 h 1215"/>
                <a:gd name="T66" fmla="*/ 670 w 707"/>
                <a:gd name="T67" fmla="*/ 284 h 1215"/>
                <a:gd name="T68" fmla="*/ 660 w 707"/>
                <a:gd name="T69" fmla="*/ 247 h 1215"/>
                <a:gd name="T70" fmla="*/ 637 w 707"/>
                <a:gd name="T71" fmla="*/ 174 h 1215"/>
                <a:gd name="T72" fmla="*/ 609 w 707"/>
                <a:gd name="T73" fmla="*/ 103 h 1215"/>
                <a:gd name="T74" fmla="*/ 594 w 707"/>
                <a:gd name="T75" fmla="*/ 68 h 1215"/>
                <a:gd name="T76" fmla="*/ 561 w 707"/>
                <a:gd name="T7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1215">
                  <a:moveTo>
                    <a:pt x="561" y="0"/>
                  </a:moveTo>
                  <a:lnTo>
                    <a:pt x="355" y="358"/>
                  </a:lnTo>
                  <a:lnTo>
                    <a:pt x="8" y="318"/>
                  </a:lnTo>
                  <a:lnTo>
                    <a:pt x="15" y="334"/>
                  </a:lnTo>
                  <a:lnTo>
                    <a:pt x="22" y="350"/>
                  </a:lnTo>
                  <a:lnTo>
                    <a:pt x="29" y="367"/>
                  </a:lnTo>
                  <a:lnTo>
                    <a:pt x="35" y="384"/>
                  </a:lnTo>
                  <a:lnTo>
                    <a:pt x="40" y="400"/>
                  </a:lnTo>
                  <a:lnTo>
                    <a:pt x="46" y="417"/>
                  </a:lnTo>
                  <a:lnTo>
                    <a:pt x="50" y="434"/>
                  </a:lnTo>
                  <a:lnTo>
                    <a:pt x="54" y="452"/>
                  </a:lnTo>
                  <a:lnTo>
                    <a:pt x="58" y="469"/>
                  </a:lnTo>
                  <a:lnTo>
                    <a:pt x="61" y="487"/>
                  </a:lnTo>
                  <a:lnTo>
                    <a:pt x="64" y="504"/>
                  </a:lnTo>
                  <a:lnTo>
                    <a:pt x="67" y="523"/>
                  </a:lnTo>
                  <a:lnTo>
                    <a:pt x="68" y="541"/>
                  </a:lnTo>
                  <a:lnTo>
                    <a:pt x="70" y="560"/>
                  </a:lnTo>
                  <a:lnTo>
                    <a:pt x="70" y="578"/>
                  </a:lnTo>
                  <a:lnTo>
                    <a:pt x="71" y="597"/>
                  </a:lnTo>
                  <a:lnTo>
                    <a:pt x="70" y="616"/>
                  </a:lnTo>
                  <a:lnTo>
                    <a:pt x="70" y="636"/>
                  </a:lnTo>
                  <a:lnTo>
                    <a:pt x="68" y="655"/>
                  </a:lnTo>
                  <a:lnTo>
                    <a:pt x="66" y="674"/>
                  </a:lnTo>
                  <a:lnTo>
                    <a:pt x="63" y="694"/>
                  </a:lnTo>
                  <a:lnTo>
                    <a:pt x="60" y="713"/>
                  </a:lnTo>
                  <a:lnTo>
                    <a:pt x="57" y="732"/>
                  </a:lnTo>
                  <a:lnTo>
                    <a:pt x="52" y="750"/>
                  </a:lnTo>
                  <a:lnTo>
                    <a:pt x="48" y="769"/>
                  </a:lnTo>
                  <a:lnTo>
                    <a:pt x="42" y="787"/>
                  </a:lnTo>
                  <a:lnTo>
                    <a:pt x="36" y="805"/>
                  </a:lnTo>
                  <a:lnTo>
                    <a:pt x="30" y="822"/>
                  </a:lnTo>
                  <a:lnTo>
                    <a:pt x="23" y="841"/>
                  </a:lnTo>
                  <a:lnTo>
                    <a:pt x="16" y="858"/>
                  </a:lnTo>
                  <a:lnTo>
                    <a:pt x="8" y="875"/>
                  </a:lnTo>
                  <a:lnTo>
                    <a:pt x="0" y="891"/>
                  </a:lnTo>
                  <a:lnTo>
                    <a:pt x="159" y="1215"/>
                  </a:lnTo>
                  <a:lnTo>
                    <a:pt x="553" y="1206"/>
                  </a:lnTo>
                  <a:lnTo>
                    <a:pt x="571" y="1172"/>
                  </a:lnTo>
                  <a:lnTo>
                    <a:pt x="588" y="1136"/>
                  </a:lnTo>
                  <a:lnTo>
                    <a:pt x="604" y="1101"/>
                  </a:lnTo>
                  <a:lnTo>
                    <a:pt x="618" y="1065"/>
                  </a:lnTo>
                  <a:lnTo>
                    <a:pt x="633" y="1029"/>
                  </a:lnTo>
                  <a:lnTo>
                    <a:pt x="646" y="991"/>
                  </a:lnTo>
                  <a:lnTo>
                    <a:pt x="657" y="954"/>
                  </a:lnTo>
                  <a:lnTo>
                    <a:pt x="662" y="935"/>
                  </a:lnTo>
                  <a:lnTo>
                    <a:pt x="667" y="916"/>
                  </a:lnTo>
                  <a:lnTo>
                    <a:pt x="677" y="878"/>
                  </a:lnTo>
                  <a:lnTo>
                    <a:pt x="685" y="839"/>
                  </a:lnTo>
                  <a:lnTo>
                    <a:pt x="691" y="799"/>
                  </a:lnTo>
                  <a:lnTo>
                    <a:pt x="697" y="759"/>
                  </a:lnTo>
                  <a:lnTo>
                    <a:pt x="699" y="739"/>
                  </a:lnTo>
                  <a:lnTo>
                    <a:pt x="702" y="719"/>
                  </a:lnTo>
                  <a:lnTo>
                    <a:pt x="705" y="679"/>
                  </a:lnTo>
                  <a:lnTo>
                    <a:pt x="707" y="637"/>
                  </a:lnTo>
                  <a:lnTo>
                    <a:pt x="707" y="617"/>
                  </a:lnTo>
                  <a:lnTo>
                    <a:pt x="707" y="597"/>
                  </a:lnTo>
                  <a:lnTo>
                    <a:pt x="707" y="557"/>
                  </a:lnTo>
                  <a:lnTo>
                    <a:pt x="705" y="516"/>
                  </a:lnTo>
                  <a:lnTo>
                    <a:pt x="704" y="496"/>
                  </a:lnTo>
                  <a:lnTo>
                    <a:pt x="702" y="477"/>
                  </a:lnTo>
                  <a:lnTo>
                    <a:pt x="700" y="457"/>
                  </a:lnTo>
                  <a:lnTo>
                    <a:pt x="698" y="438"/>
                  </a:lnTo>
                  <a:lnTo>
                    <a:pt x="692" y="399"/>
                  </a:lnTo>
                  <a:lnTo>
                    <a:pt x="689" y="380"/>
                  </a:lnTo>
                  <a:lnTo>
                    <a:pt x="686" y="361"/>
                  </a:lnTo>
                  <a:lnTo>
                    <a:pt x="678" y="322"/>
                  </a:lnTo>
                  <a:lnTo>
                    <a:pt x="674" y="303"/>
                  </a:lnTo>
                  <a:lnTo>
                    <a:pt x="670" y="284"/>
                  </a:lnTo>
                  <a:lnTo>
                    <a:pt x="665" y="266"/>
                  </a:lnTo>
                  <a:lnTo>
                    <a:pt x="660" y="247"/>
                  </a:lnTo>
                  <a:lnTo>
                    <a:pt x="649" y="211"/>
                  </a:lnTo>
                  <a:lnTo>
                    <a:pt x="637" y="174"/>
                  </a:lnTo>
                  <a:lnTo>
                    <a:pt x="623" y="138"/>
                  </a:lnTo>
                  <a:lnTo>
                    <a:pt x="609" y="103"/>
                  </a:lnTo>
                  <a:lnTo>
                    <a:pt x="602" y="86"/>
                  </a:lnTo>
                  <a:lnTo>
                    <a:pt x="594" y="68"/>
                  </a:lnTo>
                  <a:lnTo>
                    <a:pt x="578" y="3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MH_Other_5">
              <a:extLst>
                <a:ext uri="{FF2B5EF4-FFF2-40B4-BE49-F238E27FC236}">
                  <a16:creationId xmlns:a16="http://schemas.microsoft.com/office/drawing/2014/main" id="{FFDCE549-611E-4672-B757-07A3E1F6E8C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454525" y="4029075"/>
              <a:ext cx="1265238" cy="976313"/>
            </a:xfrm>
            <a:custGeom>
              <a:avLst/>
              <a:gdLst>
                <a:gd name="T0" fmla="*/ 642 w 1206"/>
                <a:gd name="T1" fmla="*/ 15 h 930"/>
                <a:gd name="T2" fmla="*/ 622 w 1206"/>
                <a:gd name="T3" fmla="*/ 42 h 930"/>
                <a:gd name="T4" fmla="*/ 601 w 1206"/>
                <a:gd name="T5" fmla="*/ 70 h 930"/>
                <a:gd name="T6" fmla="*/ 578 w 1206"/>
                <a:gd name="T7" fmla="*/ 95 h 930"/>
                <a:gd name="T8" fmla="*/ 554 w 1206"/>
                <a:gd name="T9" fmla="*/ 119 h 930"/>
                <a:gd name="T10" fmla="*/ 528 w 1206"/>
                <a:gd name="T11" fmla="*/ 142 h 930"/>
                <a:gd name="T12" fmla="*/ 501 w 1206"/>
                <a:gd name="T13" fmla="*/ 163 h 930"/>
                <a:gd name="T14" fmla="*/ 473 w 1206"/>
                <a:gd name="T15" fmla="*/ 183 h 930"/>
                <a:gd name="T16" fmla="*/ 444 w 1206"/>
                <a:gd name="T17" fmla="*/ 202 h 930"/>
                <a:gd name="T18" fmla="*/ 414 w 1206"/>
                <a:gd name="T19" fmla="*/ 220 h 930"/>
                <a:gd name="T20" fmla="*/ 384 w 1206"/>
                <a:gd name="T21" fmla="*/ 235 h 930"/>
                <a:gd name="T22" fmla="*/ 352 w 1206"/>
                <a:gd name="T23" fmla="*/ 249 h 930"/>
                <a:gd name="T24" fmla="*/ 318 w 1206"/>
                <a:gd name="T25" fmla="*/ 261 h 930"/>
                <a:gd name="T26" fmla="*/ 285 w 1206"/>
                <a:gd name="T27" fmla="*/ 271 h 930"/>
                <a:gd name="T28" fmla="*/ 233 w 1206"/>
                <a:gd name="T29" fmla="*/ 283 h 930"/>
                <a:gd name="T30" fmla="*/ 198 w 1206"/>
                <a:gd name="T31" fmla="*/ 289 h 930"/>
                <a:gd name="T32" fmla="*/ 197 w 1206"/>
                <a:gd name="T33" fmla="*/ 930 h 930"/>
                <a:gd name="T34" fmla="*/ 237 w 1206"/>
                <a:gd name="T35" fmla="*/ 926 h 930"/>
                <a:gd name="T36" fmla="*/ 276 w 1206"/>
                <a:gd name="T37" fmla="*/ 922 h 930"/>
                <a:gd name="T38" fmla="*/ 334 w 1206"/>
                <a:gd name="T39" fmla="*/ 913 h 930"/>
                <a:gd name="T40" fmla="*/ 374 w 1206"/>
                <a:gd name="T41" fmla="*/ 906 h 930"/>
                <a:gd name="T42" fmla="*/ 412 w 1206"/>
                <a:gd name="T43" fmla="*/ 897 h 930"/>
                <a:gd name="T44" fmla="*/ 449 w 1206"/>
                <a:gd name="T45" fmla="*/ 888 h 930"/>
                <a:gd name="T46" fmla="*/ 505 w 1206"/>
                <a:gd name="T47" fmla="*/ 871 h 930"/>
                <a:gd name="T48" fmla="*/ 560 w 1206"/>
                <a:gd name="T49" fmla="*/ 852 h 930"/>
                <a:gd name="T50" fmla="*/ 613 w 1206"/>
                <a:gd name="T51" fmla="*/ 830 h 930"/>
                <a:gd name="T52" fmla="*/ 665 w 1206"/>
                <a:gd name="T53" fmla="*/ 806 h 930"/>
                <a:gd name="T54" fmla="*/ 717 w 1206"/>
                <a:gd name="T55" fmla="*/ 780 h 930"/>
                <a:gd name="T56" fmla="*/ 750 w 1206"/>
                <a:gd name="T57" fmla="*/ 762 h 930"/>
                <a:gd name="T58" fmla="*/ 798 w 1206"/>
                <a:gd name="T59" fmla="*/ 733 h 930"/>
                <a:gd name="T60" fmla="*/ 846 w 1206"/>
                <a:gd name="T61" fmla="*/ 701 h 930"/>
                <a:gd name="T62" fmla="*/ 906 w 1206"/>
                <a:gd name="T63" fmla="*/ 655 h 930"/>
                <a:gd name="T64" fmla="*/ 950 w 1206"/>
                <a:gd name="T65" fmla="*/ 619 h 930"/>
                <a:gd name="T66" fmla="*/ 978 w 1206"/>
                <a:gd name="T67" fmla="*/ 594 h 930"/>
                <a:gd name="T68" fmla="*/ 1006 w 1206"/>
                <a:gd name="T69" fmla="*/ 568 h 930"/>
                <a:gd name="T70" fmla="*/ 1045 w 1206"/>
                <a:gd name="T71" fmla="*/ 527 h 930"/>
                <a:gd name="T72" fmla="*/ 1095 w 1206"/>
                <a:gd name="T73" fmla="*/ 471 h 930"/>
                <a:gd name="T74" fmla="*/ 1119 w 1206"/>
                <a:gd name="T75" fmla="*/ 441 h 930"/>
                <a:gd name="T76" fmla="*/ 1142 w 1206"/>
                <a:gd name="T77" fmla="*/ 412 h 930"/>
                <a:gd name="T78" fmla="*/ 1175 w 1206"/>
                <a:gd name="T79" fmla="*/ 364 h 930"/>
                <a:gd name="T80" fmla="*/ 1206 w 1206"/>
                <a:gd name="T81" fmla="*/ 317 h 930"/>
                <a:gd name="T82" fmla="*/ 652 w 1206"/>
                <a:gd name="T8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6" h="930">
                  <a:moveTo>
                    <a:pt x="652" y="0"/>
                  </a:moveTo>
                  <a:lnTo>
                    <a:pt x="642" y="15"/>
                  </a:lnTo>
                  <a:lnTo>
                    <a:pt x="633" y="29"/>
                  </a:lnTo>
                  <a:lnTo>
                    <a:pt x="622" y="42"/>
                  </a:lnTo>
                  <a:lnTo>
                    <a:pt x="612" y="57"/>
                  </a:lnTo>
                  <a:lnTo>
                    <a:pt x="601" y="70"/>
                  </a:lnTo>
                  <a:lnTo>
                    <a:pt x="590" y="83"/>
                  </a:lnTo>
                  <a:lnTo>
                    <a:pt x="578" y="95"/>
                  </a:lnTo>
                  <a:lnTo>
                    <a:pt x="566" y="107"/>
                  </a:lnTo>
                  <a:lnTo>
                    <a:pt x="554" y="119"/>
                  </a:lnTo>
                  <a:lnTo>
                    <a:pt x="541" y="131"/>
                  </a:lnTo>
                  <a:lnTo>
                    <a:pt x="528" y="142"/>
                  </a:lnTo>
                  <a:lnTo>
                    <a:pt x="515" y="153"/>
                  </a:lnTo>
                  <a:lnTo>
                    <a:pt x="501" y="163"/>
                  </a:lnTo>
                  <a:lnTo>
                    <a:pt x="487" y="173"/>
                  </a:lnTo>
                  <a:lnTo>
                    <a:pt x="473" y="183"/>
                  </a:lnTo>
                  <a:lnTo>
                    <a:pt x="459" y="193"/>
                  </a:lnTo>
                  <a:lnTo>
                    <a:pt x="444" y="202"/>
                  </a:lnTo>
                  <a:lnTo>
                    <a:pt x="429" y="210"/>
                  </a:lnTo>
                  <a:lnTo>
                    <a:pt x="414" y="220"/>
                  </a:lnTo>
                  <a:lnTo>
                    <a:pt x="399" y="228"/>
                  </a:lnTo>
                  <a:lnTo>
                    <a:pt x="384" y="235"/>
                  </a:lnTo>
                  <a:lnTo>
                    <a:pt x="368" y="242"/>
                  </a:lnTo>
                  <a:lnTo>
                    <a:pt x="352" y="249"/>
                  </a:lnTo>
                  <a:lnTo>
                    <a:pt x="335" y="255"/>
                  </a:lnTo>
                  <a:lnTo>
                    <a:pt x="318" y="261"/>
                  </a:lnTo>
                  <a:lnTo>
                    <a:pt x="302" y="266"/>
                  </a:lnTo>
                  <a:lnTo>
                    <a:pt x="285" y="271"/>
                  </a:lnTo>
                  <a:lnTo>
                    <a:pt x="268" y="276"/>
                  </a:lnTo>
                  <a:lnTo>
                    <a:pt x="233" y="283"/>
                  </a:lnTo>
                  <a:lnTo>
                    <a:pt x="216" y="286"/>
                  </a:lnTo>
                  <a:lnTo>
                    <a:pt x="198" y="289"/>
                  </a:lnTo>
                  <a:lnTo>
                    <a:pt x="0" y="600"/>
                  </a:lnTo>
                  <a:lnTo>
                    <a:pt x="197" y="930"/>
                  </a:lnTo>
                  <a:lnTo>
                    <a:pt x="217" y="928"/>
                  </a:lnTo>
                  <a:lnTo>
                    <a:pt x="237" y="926"/>
                  </a:lnTo>
                  <a:lnTo>
                    <a:pt x="257" y="924"/>
                  </a:lnTo>
                  <a:lnTo>
                    <a:pt x="276" y="922"/>
                  </a:lnTo>
                  <a:lnTo>
                    <a:pt x="315" y="916"/>
                  </a:lnTo>
                  <a:lnTo>
                    <a:pt x="334" y="913"/>
                  </a:lnTo>
                  <a:lnTo>
                    <a:pt x="355" y="909"/>
                  </a:lnTo>
                  <a:lnTo>
                    <a:pt x="374" y="906"/>
                  </a:lnTo>
                  <a:lnTo>
                    <a:pt x="393" y="902"/>
                  </a:lnTo>
                  <a:lnTo>
                    <a:pt x="412" y="897"/>
                  </a:lnTo>
                  <a:lnTo>
                    <a:pt x="431" y="892"/>
                  </a:lnTo>
                  <a:lnTo>
                    <a:pt x="449" y="888"/>
                  </a:lnTo>
                  <a:lnTo>
                    <a:pt x="468" y="882"/>
                  </a:lnTo>
                  <a:lnTo>
                    <a:pt x="505" y="871"/>
                  </a:lnTo>
                  <a:lnTo>
                    <a:pt x="542" y="859"/>
                  </a:lnTo>
                  <a:lnTo>
                    <a:pt x="560" y="852"/>
                  </a:lnTo>
                  <a:lnTo>
                    <a:pt x="578" y="844"/>
                  </a:lnTo>
                  <a:lnTo>
                    <a:pt x="613" y="830"/>
                  </a:lnTo>
                  <a:lnTo>
                    <a:pt x="648" y="814"/>
                  </a:lnTo>
                  <a:lnTo>
                    <a:pt x="665" y="806"/>
                  </a:lnTo>
                  <a:lnTo>
                    <a:pt x="683" y="798"/>
                  </a:lnTo>
                  <a:lnTo>
                    <a:pt x="717" y="780"/>
                  </a:lnTo>
                  <a:lnTo>
                    <a:pt x="733" y="771"/>
                  </a:lnTo>
                  <a:lnTo>
                    <a:pt x="750" y="762"/>
                  </a:lnTo>
                  <a:lnTo>
                    <a:pt x="782" y="743"/>
                  </a:lnTo>
                  <a:lnTo>
                    <a:pt x="798" y="733"/>
                  </a:lnTo>
                  <a:lnTo>
                    <a:pt x="814" y="722"/>
                  </a:lnTo>
                  <a:lnTo>
                    <a:pt x="846" y="701"/>
                  </a:lnTo>
                  <a:lnTo>
                    <a:pt x="877" y="678"/>
                  </a:lnTo>
                  <a:lnTo>
                    <a:pt x="906" y="655"/>
                  </a:lnTo>
                  <a:lnTo>
                    <a:pt x="935" y="631"/>
                  </a:lnTo>
                  <a:lnTo>
                    <a:pt x="950" y="619"/>
                  </a:lnTo>
                  <a:lnTo>
                    <a:pt x="964" y="607"/>
                  </a:lnTo>
                  <a:lnTo>
                    <a:pt x="978" y="594"/>
                  </a:lnTo>
                  <a:lnTo>
                    <a:pt x="992" y="581"/>
                  </a:lnTo>
                  <a:lnTo>
                    <a:pt x="1006" y="568"/>
                  </a:lnTo>
                  <a:lnTo>
                    <a:pt x="1019" y="555"/>
                  </a:lnTo>
                  <a:lnTo>
                    <a:pt x="1045" y="527"/>
                  </a:lnTo>
                  <a:lnTo>
                    <a:pt x="1071" y="499"/>
                  </a:lnTo>
                  <a:lnTo>
                    <a:pt x="1095" y="471"/>
                  </a:lnTo>
                  <a:lnTo>
                    <a:pt x="1107" y="456"/>
                  </a:lnTo>
                  <a:lnTo>
                    <a:pt x="1119" y="441"/>
                  </a:lnTo>
                  <a:lnTo>
                    <a:pt x="1130" y="427"/>
                  </a:lnTo>
                  <a:lnTo>
                    <a:pt x="1142" y="412"/>
                  </a:lnTo>
                  <a:lnTo>
                    <a:pt x="1164" y="381"/>
                  </a:lnTo>
                  <a:lnTo>
                    <a:pt x="1175" y="364"/>
                  </a:lnTo>
                  <a:lnTo>
                    <a:pt x="1185" y="349"/>
                  </a:lnTo>
                  <a:lnTo>
                    <a:pt x="1206" y="317"/>
                  </a:lnTo>
                  <a:lnTo>
                    <a:pt x="795" y="321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MH_Other_6">
              <a:extLst>
                <a:ext uri="{FF2B5EF4-FFF2-40B4-BE49-F238E27FC236}">
                  <a16:creationId xmlns:a16="http://schemas.microsoft.com/office/drawing/2014/main" id="{C31B8176-E199-46EC-8271-5D8E06A4DC2F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75038" y="4081463"/>
              <a:ext cx="1119187" cy="923925"/>
            </a:xfrm>
            <a:custGeom>
              <a:avLst/>
              <a:gdLst>
                <a:gd name="T0" fmla="*/ 1047 w 1067"/>
                <a:gd name="T1" fmla="*/ 245 h 881"/>
                <a:gd name="T2" fmla="*/ 1011 w 1067"/>
                <a:gd name="T3" fmla="*/ 244 h 881"/>
                <a:gd name="T4" fmla="*/ 956 w 1067"/>
                <a:gd name="T5" fmla="*/ 238 h 881"/>
                <a:gd name="T6" fmla="*/ 904 w 1067"/>
                <a:gd name="T7" fmla="*/ 229 h 881"/>
                <a:gd name="T8" fmla="*/ 871 w 1067"/>
                <a:gd name="T9" fmla="*/ 220 h 881"/>
                <a:gd name="T10" fmla="*/ 838 w 1067"/>
                <a:gd name="T11" fmla="*/ 210 h 881"/>
                <a:gd name="T12" fmla="*/ 789 w 1067"/>
                <a:gd name="T13" fmla="*/ 191 h 881"/>
                <a:gd name="T14" fmla="*/ 758 w 1067"/>
                <a:gd name="T15" fmla="*/ 177 h 881"/>
                <a:gd name="T16" fmla="*/ 728 w 1067"/>
                <a:gd name="T17" fmla="*/ 160 h 881"/>
                <a:gd name="T18" fmla="*/ 699 w 1067"/>
                <a:gd name="T19" fmla="*/ 142 h 881"/>
                <a:gd name="T20" fmla="*/ 671 w 1067"/>
                <a:gd name="T21" fmla="*/ 123 h 881"/>
                <a:gd name="T22" fmla="*/ 643 w 1067"/>
                <a:gd name="T23" fmla="*/ 103 h 881"/>
                <a:gd name="T24" fmla="*/ 617 w 1067"/>
                <a:gd name="T25" fmla="*/ 81 h 881"/>
                <a:gd name="T26" fmla="*/ 593 w 1067"/>
                <a:gd name="T27" fmla="*/ 58 h 881"/>
                <a:gd name="T28" fmla="*/ 558 w 1067"/>
                <a:gd name="T29" fmla="*/ 20 h 881"/>
                <a:gd name="T30" fmla="*/ 0 w 1067"/>
                <a:gd name="T31" fmla="*/ 339 h 881"/>
                <a:gd name="T32" fmla="*/ 34 w 1067"/>
                <a:gd name="T33" fmla="*/ 385 h 881"/>
                <a:gd name="T34" fmla="*/ 69 w 1067"/>
                <a:gd name="T35" fmla="*/ 428 h 881"/>
                <a:gd name="T36" fmla="*/ 119 w 1067"/>
                <a:gd name="T37" fmla="*/ 485 h 881"/>
                <a:gd name="T38" fmla="*/ 145 w 1067"/>
                <a:gd name="T39" fmla="*/ 511 h 881"/>
                <a:gd name="T40" fmla="*/ 173 w 1067"/>
                <a:gd name="T41" fmla="*/ 537 h 881"/>
                <a:gd name="T42" fmla="*/ 201 w 1067"/>
                <a:gd name="T43" fmla="*/ 562 h 881"/>
                <a:gd name="T44" fmla="*/ 229 w 1067"/>
                <a:gd name="T45" fmla="*/ 587 h 881"/>
                <a:gd name="T46" fmla="*/ 273 w 1067"/>
                <a:gd name="T47" fmla="*/ 621 h 881"/>
                <a:gd name="T48" fmla="*/ 303 w 1067"/>
                <a:gd name="T49" fmla="*/ 645 h 881"/>
                <a:gd name="T50" fmla="*/ 351 w 1067"/>
                <a:gd name="T51" fmla="*/ 676 h 881"/>
                <a:gd name="T52" fmla="*/ 415 w 1067"/>
                <a:gd name="T53" fmla="*/ 715 h 881"/>
                <a:gd name="T54" fmla="*/ 481 w 1067"/>
                <a:gd name="T55" fmla="*/ 750 h 881"/>
                <a:gd name="T56" fmla="*/ 551 w 1067"/>
                <a:gd name="T57" fmla="*/ 782 h 881"/>
                <a:gd name="T58" fmla="*/ 604 w 1067"/>
                <a:gd name="T59" fmla="*/ 803 h 881"/>
                <a:gd name="T60" fmla="*/ 640 w 1067"/>
                <a:gd name="T61" fmla="*/ 816 h 881"/>
                <a:gd name="T62" fmla="*/ 696 w 1067"/>
                <a:gd name="T63" fmla="*/ 833 h 881"/>
                <a:gd name="T64" fmla="*/ 771 w 1067"/>
                <a:gd name="T65" fmla="*/ 852 h 881"/>
                <a:gd name="T66" fmla="*/ 829 w 1067"/>
                <a:gd name="T67" fmla="*/ 863 h 881"/>
                <a:gd name="T68" fmla="*/ 887 w 1067"/>
                <a:gd name="T69" fmla="*/ 871 h 881"/>
                <a:gd name="T70" fmla="*/ 946 w 1067"/>
                <a:gd name="T71" fmla="*/ 877 h 881"/>
                <a:gd name="T72" fmla="*/ 987 w 1067"/>
                <a:gd name="T73" fmla="*/ 880 h 881"/>
                <a:gd name="T74" fmla="*/ 1027 w 1067"/>
                <a:gd name="T75" fmla="*/ 881 h 881"/>
                <a:gd name="T76" fmla="*/ 1067 w 1067"/>
                <a:gd name="T77" fmla="*/ 881 h 881"/>
                <a:gd name="T78" fmla="*/ 1065 w 1067"/>
                <a:gd name="T79" fmla="*/ 244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7" h="881">
                  <a:moveTo>
                    <a:pt x="1065" y="244"/>
                  </a:moveTo>
                  <a:lnTo>
                    <a:pt x="1047" y="245"/>
                  </a:lnTo>
                  <a:lnTo>
                    <a:pt x="1029" y="244"/>
                  </a:lnTo>
                  <a:lnTo>
                    <a:pt x="1011" y="244"/>
                  </a:lnTo>
                  <a:lnTo>
                    <a:pt x="975" y="241"/>
                  </a:lnTo>
                  <a:lnTo>
                    <a:pt x="956" y="238"/>
                  </a:lnTo>
                  <a:lnTo>
                    <a:pt x="939" y="236"/>
                  </a:lnTo>
                  <a:lnTo>
                    <a:pt x="904" y="229"/>
                  </a:lnTo>
                  <a:lnTo>
                    <a:pt x="887" y="225"/>
                  </a:lnTo>
                  <a:lnTo>
                    <a:pt x="871" y="220"/>
                  </a:lnTo>
                  <a:lnTo>
                    <a:pt x="854" y="215"/>
                  </a:lnTo>
                  <a:lnTo>
                    <a:pt x="838" y="210"/>
                  </a:lnTo>
                  <a:lnTo>
                    <a:pt x="804" y="198"/>
                  </a:lnTo>
                  <a:lnTo>
                    <a:pt x="789" y="191"/>
                  </a:lnTo>
                  <a:lnTo>
                    <a:pt x="773" y="184"/>
                  </a:lnTo>
                  <a:lnTo>
                    <a:pt x="758" y="177"/>
                  </a:lnTo>
                  <a:lnTo>
                    <a:pt x="743" y="169"/>
                  </a:lnTo>
                  <a:lnTo>
                    <a:pt x="728" y="160"/>
                  </a:lnTo>
                  <a:lnTo>
                    <a:pt x="713" y="151"/>
                  </a:lnTo>
                  <a:lnTo>
                    <a:pt x="699" y="142"/>
                  </a:lnTo>
                  <a:lnTo>
                    <a:pt x="685" y="133"/>
                  </a:lnTo>
                  <a:lnTo>
                    <a:pt x="671" y="123"/>
                  </a:lnTo>
                  <a:lnTo>
                    <a:pt x="657" y="113"/>
                  </a:lnTo>
                  <a:lnTo>
                    <a:pt x="643" y="103"/>
                  </a:lnTo>
                  <a:lnTo>
                    <a:pt x="630" y="92"/>
                  </a:lnTo>
                  <a:lnTo>
                    <a:pt x="617" y="81"/>
                  </a:lnTo>
                  <a:lnTo>
                    <a:pt x="605" y="69"/>
                  </a:lnTo>
                  <a:lnTo>
                    <a:pt x="593" y="58"/>
                  </a:lnTo>
                  <a:lnTo>
                    <a:pt x="581" y="45"/>
                  </a:lnTo>
                  <a:lnTo>
                    <a:pt x="558" y="20"/>
                  </a:lnTo>
                  <a:lnTo>
                    <a:pt x="177" y="0"/>
                  </a:lnTo>
                  <a:lnTo>
                    <a:pt x="0" y="339"/>
                  </a:lnTo>
                  <a:lnTo>
                    <a:pt x="23" y="370"/>
                  </a:lnTo>
                  <a:lnTo>
                    <a:pt x="34" y="385"/>
                  </a:lnTo>
                  <a:lnTo>
                    <a:pt x="46" y="399"/>
                  </a:lnTo>
                  <a:lnTo>
                    <a:pt x="69" y="428"/>
                  </a:lnTo>
                  <a:lnTo>
                    <a:pt x="94" y="456"/>
                  </a:lnTo>
                  <a:lnTo>
                    <a:pt x="119" y="485"/>
                  </a:lnTo>
                  <a:lnTo>
                    <a:pt x="132" y="498"/>
                  </a:lnTo>
                  <a:lnTo>
                    <a:pt x="145" y="511"/>
                  </a:lnTo>
                  <a:lnTo>
                    <a:pt x="159" y="524"/>
                  </a:lnTo>
                  <a:lnTo>
                    <a:pt x="173" y="537"/>
                  </a:lnTo>
                  <a:lnTo>
                    <a:pt x="187" y="550"/>
                  </a:lnTo>
                  <a:lnTo>
                    <a:pt x="201" y="562"/>
                  </a:lnTo>
                  <a:lnTo>
                    <a:pt x="215" y="575"/>
                  </a:lnTo>
                  <a:lnTo>
                    <a:pt x="229" y="587"/>
                  </a:lnTo>
                  <a:lnTo>
                    <a:pt x="258" y="610"/>
                  </a:lnTo>
                  <a:lnTo>
                    <a:pt x="273" y="621"/>
                  </a:lnTo>
                  <a:lnTo>
                    <a:pt x="288" y="633"/>
                  </a:lnTo>
                  <a:lnTo>
                    <a:pt x="303" y="645"/>
                  </a:lnTo>
                  <a:lnTo>
                    <a:pt x="319" y="655"/>
                  </a:lnTo>
                  <a:lnTo>
                    <a:pt x="351" y="676"/>
                  </a:lnTo>
                  <a:lnTo>
                    <a:pt x="383" y="696"/>
                  </a:lnTo>
                  <a:lnTo>
                    <a:pt x="415" y="715"/>
                  </a:lnTo>
                  <a:lnTo>
                    <a:pt x="448" y="733"/>
                  </a:lnTo>
                  <a:lnTo>
                    <a:pt x="481" y="750"/>
                  </a:lnTo>
                  <a:lnTo>
                    <a:pt x="517" y="766"/>
                  </a:lnTo>
                  <a:lnTo>
                    <a:pt x="551" y="782"/>
                  </a:lnTo>
                  <a:lnTo>
                    <a:pt x="586" y="796"/>
                  </a:lnTo>
                  <a:lnTo>
                    <a:pt x="604" y="803"/>
                  </a:lnTo>
                  <a:lnTo>
                    <a:pt x="622" y="810"/>
                  </a:lnTo>
                  <a:lnTo>
                    <a:pt x="640" y="816"/>
                  </a:lnTo>
                  <a:lnTo>
                    <a:pt x="659" y="822"/>
                  </a:lnTo>
                  <a:lnTo>
                    <a:pt x="696" y="833"/>
                  </a:lnTo>
                  <a:lnTo>
                    <a:pt x="733" y="843"/>
                  </a:lnTo>
                  <a:lnTo>
                    <a:pt x="771" y="852"/>
                  </a:lnTo>
                  <a:lnTo>
                    <a:pt x="810" y="859"/>
                  </a:lnTo>
                  <a:lnTo>
                    <a:pt x="829" y="863"/>
                  </a:lnTo>
                  <a:lnTo>
                    <a:pt x="848" y="866"/>
                  </a:lnTo>
                  <a:lnTo>
                    <a:pt x="887" y="871"/>
                  </a:lnTo>
                  <a:lnTo>
                    <a:pt x="926" y="876"/>
                  </a:lnTo>
                  <a:lnTo>
                    <a:pt x="946" y="877"/>
                  </a:lnTo>
                  <a:lnTo>
                    <a:pt x="967" y="879"/>
                  </a:lnTo>
                  <a:lnTo>
                    <a:pt x="987" y="880"/>
                  </a:lnTo>
                  <a:lnTo>
                    <a:pt x="1007" y="881"/>
                  </a:lnTo>
                  <a:lnTo>
                    <a:pt x="1027" y="881"/>
                  </a:lnTo>
                  <a:lnTo>
                    <a:pt x="1047" y="881"/>
                  </a:lnTo>
                  <a:lnTo>
                    <a:pt x="1067" y="881"/>
                  </a:lnTo>
                  <a:lnTo>
                    <a:pt x="865" y="540"/>
                  </a:lnTo>
                  <a:lnTo>
                    <a:pt x="1065" y="244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374A88E-CEED-4A84-95E4-596A05F6CCFD}"/>
              </a:ext>
            </a:extLst>
          </p:cNvPr>
          <p:cNvSpPr txBox="1"/>
          <p:nvPr/>
        </p:nvSpPr>
        <p:spPr>
          <a:xfrm>
            <a:off x="1592462" y="24690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数据归一化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FE4F44-7836-47D7-9D4D-B070D78A3EC5}"/>
              </a:ext>
            </a:extLst>
          </p:cNvPr>
          <p:cNvSpPr txBox="1"/>
          <p:nvPr/>
        </p:nvSpPr>
        <p:spPr>
          <a:xfrm>
            <a:off x="5276168" y="2337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F36950-3A30-4843-AF73-9E0C00D8939D}"/>
              </a:ext>
            </a:extLst>
          </p:cNvPr>
          <p:cNvSpPr txBox="1"/>
          <p:nvPr/>
        </p:nvSpPr>
        <p:spPr>
          <a:xfrm>
            <a:off x="6066504" y="38073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每层神经元数量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B5563E-3720-4E7D-B612-A27322FEA0B9}"/>
              </a:ext>
            </a:extLst>
          </p:cNvPr>
          <p:cNvSpPr txBox="1"/>
          <p:nvPr/>
        </p:nvSpPr>
        <p:spPr>
          <a:xfrm>
            <a:off x="5208937" y="5531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学习方法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146BF6-B4BC-4DEF-AD72-AE25713407B1}"/>
              </a:ext>
            </a:extLst>
          </p:cNvPr>
          <p:cNvSpPr txBox="1"/>
          <p:nvPr/>
        </p:nvSpPr>
        <p:spPr>
          <a:xfrm>
            <a:off x="2191227" y="5485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E53515-A4C0-4294-94D3-6BA40396C527}"/>
              </a:ext>
            </a:extLst>
          </p:cNvPr>
          <p:cNvSpPr txBox="1"/>
          <p:nvPr/>
        </p:nvSpPr>
        <p:spPr>
          <a:xfrm>
            <a:off x="979223" y="41188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十倍交叉验证</a:t>
            </a:r>
          </a:p>
        </p:txBody>
      </p:sp>
    </p:spTree>
    <p:extLst>
      <p:ext uri="{BB962C8B-B14F-4D97-AF65-F5344CB8AC3E}">
        <p14:creationId xmlns:p14="http://schemas.microsoft.com/office/powerpoint/2010/main" val="203671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217341-F8CE-4A6C-9F51-8BE367B7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07" y="2347022"/>
            <a:ext cx="7715586" cy="25691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9D307E-4B4C-4177-82AE-2439DABEE1D2}"/>
              </a:ext>
            </a:extLst>
          </p:cNvPr>
          <p:cNvSpPr txBox="1"/>
          <p:nvPr/>
        </p:nvSpPr>
        <p:spPr>
          <a:xfrm>
            <a:off x="2479119" y="516866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单隐藏层的不同激活函数选取</a:t>
            </a:r>
          </a:p>
        </p:txBody>
      </p:sp>
    </p:spTree>
    <p:extLst>
      <p:ext uri="{BB962C8B-B14F-4D97-AF65-F5344CB8AC3E}">
        <p14:creationId xmlns:p14="http://schemas.microsoft.com/office/powerpoint/2010/main" val="221703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D91413-6B4F-486A-85C0-A3DE292A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61" y="1821356"/>
            <a:ext cx="6275404" cy="37187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94BBD3-6222-47C4-99B0-AC6A24C3A26B}"/>
              </a:ext>
            </a:extLst>
          </p:cNvPr>
          <p:cNvSpPr txBox="1"/>
          <p:nvPr/>
        </p:nvSpPr>
        <p:spPr>
          <a:xfrm>
            <a:off x="2479119" y="58824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双隐藏层的不同激活函数选取</a:t>
            </a:r>
          </a:p>
        </p:txBody>
      </p:sp>
    </p:spTree>
    <p:extLst>
      <p:ext uri="{BB962C8B-B14F-4D97-AF65-F5344CB8AC3E}">
        <p14:creationId xmlns:p14="http://schemas.microsoft.com/office/powerpoint/2010/main" val="274909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334A5-CC58-43A5-91CA-700F05D072D3}"/>
              </a:ext>
            </a:extLst>
          </p:cNvPr>
          <p:cNvSpPr txBox="1"/>
          <p:nvPr/>
        </p:nvSpPr>
        <p:spPr>
          <a:xfrm>
            <a:off x="3006524" y="2844225"/>
            <a:ext cx="438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语音识别数据库</a:t>
            </a:r>
          </a:p>
        </p:txBody>
      </p:sp>
    </p:spTree>
    <p:extLst>
      <p:ext uri="{BB962C8B-B14F-4D97-AF65-F5344CB8AC3E}">
        <p14:creationId xmlns:p14="http://schemas.microsoft.com/office/powerpoint/2010/main" val="250168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FA235-CDAA-493B-81FA-8C4556590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2426457"/>
            <a:ext cx="8372163" cy="4921498"/>
          </a:xfrm>
        </p:spPr>
        <p:txBody>
          <a:bodyPr/>
          <a:lstStyle/>
          <a:p>
            <a:pPr indent="228600" algn="just"/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188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例患者的语音研究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个健康个体对照组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44.1KHz 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麦克风，连续发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/a/ 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音三次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en-US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84</a:t>
            </a:r>
            <a:r>
              <a:rPr lang="zh-CN" altLang="en-US" sz="28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个特征，</a:t>
            </a:r>
            <a:r>
              <a:rPr lang="en-US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758</a:t>
            </a:r>
            <a:r>
              <a:rPr lang="zh-CN" altLang="en-US" sz="28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组数据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语音识别数据集</a:t>
            </a:r>
          </a:p>
        </p:txBody>
      </p:sp>
    </p:spTree>
    <p:extLst>
      <p:ext uri="{BB962C8B-B14F-4D97-AF65-F5344CB8AC3E}">
        <p14:creationId xmlns:p14="http://schemas.microsoft.com/office/powerpoint/2010/main" val="46684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EB9EA3-670C-465E-B58D-0506217573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13" y="1833847"/>
            <a:ext cx="4947987" cy="4421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81CF17-F14D-480B-8584-9C79495F837B}"/>
              </a:ext>
            </a:extLst>
          </p:cNvPr>
          <p:cNvSpPr txBox="1"/>
          <p:nvPr/>
        </p:nvSpPr>
        <p:spPr>
          <a:xfrm>
            <a:off x="6316630" y="173226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 </a:t>
            </a:r>
            <a:r>
              <a:rPr lang="zh-CN" altLang="en-US" dirty="0"/>
              <a:t>的选取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F894B6-EC9C-43CF-96AE-F59BD1F56EF3}"/>
              </a:ext>
            </a:extLst>
          </p:cNvPr>
          <p:cNvSpPr txBox="1"/>
          <p:nvPr/>
        </p:nvSpPr>
        <p:spPr>
          <a:xfrm>
            <a:off x="411480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52AAE5-AF5A-4988-96F9-5B3C510321C4}"/>
                  </a:ext>
                </a:extLst>
              </p:cNvPr>
              <p:cNvSpPr txBox="1"/>
              <p:nvPr/>
            </p:nvSpPr>
            <p:spPr>
              <a:xfrm>
                <a:off x="3977364" y="2111170"/>
                <a:ext cx="5605285" cy="414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266825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绿色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linear </a:t>
                </a:r>
              </a:p>
              <a:p>
                <a:pPr indent="1266825"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266825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橙色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sigmoid  </a:t>
                </a:r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266825" algn="just"/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𝑘𝑒𝑟𝑛𝑒𝑙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(&lt;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 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266825" algn="just"/>
                <a:r>
                  <a:rPr lang="en-US" altLang="zh-CN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  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(−2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(−2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266825"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indent="466725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蓝色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rbf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	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𝑘𝑒𝑟𝑛𝑒𝑙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(−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indent="466725"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红色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poly  r=1 </a:t>
                </a:r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indent="466725"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𝑘𝑒𝑟𝑛𝑒𝑙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∗&lt;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&gt;)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indent="466725"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066800" indent="200025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紫色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r=0.5 </a:t>
                </a:r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066800" indent="200025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𝑘𝑒𝑟𝑛𝑒𝑙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 &lt;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&gt;)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52AAE5-AF5A-4988-96F9-5B3C5103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64" y="2111170"/>
                <a:ext cx="5605285" cy="4144404"/>
              </a:xfrm>
              <a:prstGeom prst="rect">
                <a:avLst/>
              </a:prstGeom>
              <a:blipFill>
                <a:blip r:embed="rId3"/>
                <a:stretch>
                  <a:fillRect t="-1029" b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A363B2-2481-4B9C-9E51-084E781F65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77604" y="2622551"/>
            <a:ext cx="8372163" cy="492149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数据降维</a:t>
            </a:r>
            <a:endParaRPr lang="en-US" altLang="zh-CN" sz="2800" dirty="0"/>
          </a:p>
          <a:p>
            <a:r>
              <a:rPr lang="zh-CN" altLang="en-US" sz="2800" dirty="0"/>
              <a:t>区分样本</a:t>
            </a:r>
            <a:endParaRPr lang="en-US" altLang="zh-CN" sz="2800" dirty="0"/>
          </a:p>
          <a:p>
            <a:pPr lvl="1"/>
            <a:r>
              <a:rPr lang="zh-CN" altLang="en-US" sz="2400" dirty="0"/>
              <a:t>最大化类间方差</a:t>
            </a:r>
            <a:endParaRPr lang="en-US" altLang="zh-CN" sz="2400" dirty="0"/>
          </a:p>
          <a:p>
            <a:pPr lvl="1"/>
            <a:r>
              <a:rPr lang="zh-CN" altLang="en-US" sz="2400" dirty="0"/>
              <a:t>最小化类内方差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052A616-E6C0-4748-830C-7151387D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线性判别降维算法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87911-3FE1-4DC0-9283-3D831EDB37FB}"/>
                  </a:ext>
                </a:extLst>
              </p:cNvPr>
              <p:cNvSpPr txBox="1"/>
              <p:nvPr/>
            </p:nvSpPr>
            <p:spPr>
              <a:xfrm>
                <a:off x="1811930" y="1757779"/>
                <a:ext cx="5230919" cy="416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学习一个线性函数，将</a:t>
                </a:r>
                <a:r>
                  <a:rPr lang="zh-CN" altLang="zh-CN" sz="20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投影到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87911-3FE1-4DC0-9283-3D831EDB3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30" y="1757779"/>
                <a:ext cx="5230919" cy="416974"/>
              </a:xfrm>
              <a:prstGeom prst="rect">
                <a:avLst/>
              </a:prstGeom>
              <a:blipFill>
                <a:blip r:embed="rId2"/>
                <a:stretch>
                  <a:fillRect l="-1166" t="-8696" b="-18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线性判别降维算法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4769B2-5A7F-44D6-ABF9-670D86DB2A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154" y="1804576"/>
            <a:ext cx="4929153" cy="45962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0AAF9C-D6F2-4D17-A5BA-425241CAF2F6}"/>
              </a:ext>
            </a:extLst>
          </p:cNvPr>
          <p:cNvSpPr txBox="1"/>
          <p:nvPr/>
        </p:nvSpPr>
        <p:spPr>
          <a:xfrm>
            <a:off x="4925307" y="3150505"/>
            <a:ext cx="40607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6700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语音数据集中用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训练的结果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335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78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03%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做预处理后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066800" indent="2667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71.48%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61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72357" y="16816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102468" y="161787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64855" y="20255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45895" y="158905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绪论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72357" y="260165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02468" y="253784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64855" y="294550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45895" y="250902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研究内容及方法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72357" y="352162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102468" y="345781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64855" y="386548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45895" y="342900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研究成果总结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72357" y="444159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102468" y="437778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64855" y="478545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45895" y="434897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反思与讨论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3728" y="1714516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16226" y="212218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97266" y="168570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绪论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23728" y="2634489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616226" y="304215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97266" y="260567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研究内容及方法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23728" y="355446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616226" y="396212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97266" y="35256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研究成果总结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923728" y="4474435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616226" y="488210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97266" y="444561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反思与讨论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研究阶段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846E22-6B4C-4BFD-9D29-3B4419907A9D}"/>
              </a:ext>
            </a:extLst>
          </p:cNvPr>
          <p:cNvGrpSpPr/>
          <p:nvPr/>
        </p:nvGrpSpPr>
        <p:grpSpPr>
          <a:xfrm>
            <a:off x="3282381" y="2734322"/>
            <a:ext cx="2579238" cy="2692956"/>
            <a:chOff x="5704759" y="2304434"/>
            <a:chExt cx="2947468" cy="3162493"/>
          </a:xfrm>
        </p:grpSpPr>
        <p:sp>
          <p:nvSpPr>
            <p:cNvPr id="5" name="MH_SubTitle_3">
              <a:extLst>
                <a:ext uri="{FF2B5EF4-FFF2-40B4-BE49-F238E27FC236}">
                  <a16:creationId xmlns:a16="http://schemas.microsoft.com/office/drawing/2014/main" id="{5BE7CC19-2456-44CF-A949-84B7CF6A7BF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704759" y="2992227"/>
              <a:ext cx="2947468" cy="1996028"/>
            </a:xfrm>
            <a:custGeom>
              <a:avLst/>
              <a:gdLst/>
              <a:ahLst/>
              <a:cxnLst>
                <a:cxn ang="0">
                  <a:pos x="106" y="230"/>
                </a:cxn>
                <a:cxn ang="0">
                  <a:pos x="443" y="230"/>
                </a:cxn>
                <a:cxn ang="0">
                  <a:pos x="412" y="300"/>
                </a:cxn>
                <a:cxn ang="0">
                  <a:pos x="0" y="300"/>
                </a:cxn>
                <a:cxn ang="0">
                  <a:pos x="170" y="0"/>
                </a:cxn>
                <a:cxn ang="0">
                  <a:pos x="203" y="57"/>
                </a:cxn>
                <a:cxn ang="0">
                  <a:pos x="106" y="230"/>
                </a:cxn>
              </a:cxnLst>
              <a:rect l="0" t="0" r="r" b="b"/>
              <a:pathLst>
                <a:path w="443" h="300">
                  <a:moveTo>
                    <a:pt x="106" y="230"/>
                  </a:moveTo>
                  <a:lnTo>
                    <a:pt x="443" y="230"/>
                  </a:lnTo>
                  <a:lnTo>
                    <a:pt x="412" y="300"/>
                  </a:lnTo>
                  <a:lnTo>
                    <a:pt x="0" y="300"/>
                  </a:lnTo>
                  <a:lnTo>
                    <a:pt x="170" y="0"/>
                  </a:lnTo>
                  <a:lnTo>
                    <a:pt x="203" y="57"/>
                  </a:lnTo>
                  <a:lnTo>
                    <a:pt x="106" y="23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b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zh-CN" alt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6" name="MH_SubTitle_1">
              <a:extLst>
                <a:ext uri="{FF2B5EF4-FFF2-40B4-BE49-F238E27FC236}">
                  <a16:creationId xmlns:a16="http://schemas.microsoft.com/office/drawing/2014/main" id="{E28D2D59-6248-45F7-AC92-E931DF98082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-3600000">
              <a:off x="5432609" y="3031318"/>
              <a:ext cx="2979949" cy="1891269"/>
            </a:xfrm>
            <a:custGeom>
              <a:avLst/>
              <a:gdLst>
                <a:gd name="connsiteX0" fmla="*/ 300341 w 2979949"/>
                <a:gd name="connsiteY0" fmla="*/ 0 h 1891269"/>
                <a:gd name="connsiteX1" fmla="*/ 1591042 w 2979949"/>
                <a:gd name="connsiteY1" fmla="*/ 5604 h 1891269"/>
                <a:gd name="connsiteX2" fmla="*/ 2979949 w 2979949"/>
                <a:gd name="connsiteY2" fmla="*/ 8718 h 1891269"/>
                <a:gd name="connsiteX3" fmla="*/ 1925524 w 2979949"/>
                <a:gd name="connsiteY3" fmla="*/ 1891269 h 1891269"/>
                <a:gd name="connsiteX4" fmla="*/ 1671286 w 2979949"/>
                <a:gd name="connsiteY4" fmla="*/ 1446490 h 1891269"/>
                <a:gd name="connsiteX5" fmla="*/ 2294210 w 2979949"/>
                <a:gd name="connsiteY5" fmla="*/ 377700 h 1891269"/>
                <a:gd name="connsiteX6" fmla="*/ 0 w 2979949"/>
                <a:gd name="connsiteY6" fmla="*/ 386261 h 189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949" h="1891269">
                  <a:moveTo>
                    <a:pt x="300341" y="0"/>
                  </a:moveTo>
                  <a:lnTo>
                    <a:pt x="1591042" y="5604"/>
                  </a:lnTo>
                  <a:lnTo>
                    <a:pt x="2979949" y="8718"/>
                  </a:lnTo>
                  <a:lnTo>
                    <a:pt x="1925524" y="1891269"/>
                  </a:lnTo>
                  <a:lnTo>
                    <a:pt x="1671286" y="1446490"/>
                  </a:lnTo>
                  <a:lnTo>
                    <a:pt x="2294210" y="377700"/>
                  </a:lnTo>
                  <a:lnTo>
                    <a:pt x="0" y="386261"/>
                  </a:lnTo>
                  <a:close/>
                </a:path>
              </a:pathLst>
            </a:custGeom>
            <a:solidFill>
              <a:schemeClr val="accent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t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zh-CN" alt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7" name="MH_SubTitle_2">
              <a:extLst>
                <a:ext uri="{FF2B5EF4-FFF2-40B4-BE49-F238E27FC236}">
                  <a16:creationId xmlns:a16="http://schemas.microsoft.com/office/drawing/2014/main" id="{DD2E304D-0AD8-4A5D-B672-0B9A44AD15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3600000">
              <a:off x="5638174" y="2782351"/>
              <a:ext cx="2897639" cy="1941806"/>
            </a:xfrm>
            <a:custGeom>
              <a:avLst/>
              <a:gdLst>
                <a:gd name="connsiteX0" fmla="*/ 0 w 2897639"/>
                <a:gd name="connsiteY0" fmla="*/ 401380 h 1941806"/>
                <a:gd name="connsiteX1" fmla="*/ 212910 w 2897639"/>
                <a:gd name="connsiteY1" fmla="*/ 32610 h 1941806"/>
                <a:gd name="connsiteX2" fmla="*/ 1605143 w 2897639"/>
                <a:gd name="connsiteY2" fmla="*/ 29731 h 1941806"/>
                <a:gd name="connsiteX3" fmla="*/ 2897639 w 2897639"/>
                <a:gd name="connsiteY3" fmla="*/ 0 h 1941806"/>
                <a:gd name="connsiteX4" fmla="*/ 1776537 w 2897639"/>
                <a:gd name="connsiteY4" fmla="*/ 1941806 h 1941806"/>
                <a:gd name="connsiteX5" fmla="*/ 1505371 w 2897639"/>
                <a:gd name="connsiteY5" fmla="*/ 1493305 h 1941806"/>
                <a:gd name="connsiteX6" fmla="*/ 2157407 w 2897639"/>
                <a:gd name="connsiteY6" fmla="*/ 363946 h 194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7639" h="1941806">
                  <a:moveTo>
                    <a:pt x="0" y="401380"/>
                  </a:moveTo>
                  <a:lnTo>
                    <a:pt x="212910" y="32610"/>
                  </a:lnTo>
                  <a:lnTo>
                    <a:pt x="1605143" y="29731"/>
                  </a:lnTo>
                  <a:lnTo>
                    <a:pt x="2897639" y="0"/>
                  </a:lnTo>
                  <a:lnTo>
                    <a:pt x="1776537" y="1941806"/>
                  </a:lnTo>
                  <a:lnTo>
                    <a:pt x="1505371" y="1493305"/>
                  </a:lnTo>
                  <a:lnTo>
                    <a:pt x="2157407" y="363946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6B4F13F-F634-45F9-8FB7-0F634E7368EE}"/>
              </a:ext>
            </a:extLst>
          </p:cNvPr>
          <p:cNvSpPr txBox="1"/>
          <p:nvPr/>
        </p:nvSpPr>
        <p:spPr>
          <a:xfrm>
            <a:off x="1322773" y="28583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基础知识学习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E8AB28-E1C6-4AAA-8AD1-9754D64488F6}"/>
              </a:ext>
            </a:extLst>
          </p:cNvPr>
          <p:cNvSpPr txBox="1"/>
          <p:nvPr/>
        </p:nvSpPr>
        <p:spPr>
          <a:xfrm>
            <a:off x="5986813" y="3455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文献阅读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15741B-5A6D-45F6-A485-EEFE10348B15}"/>
              </a:ext>
            </a:extLst>
          </p:cNvPr>
          <p:cNvSpPr txBox="1"/>
          <p:nvPr/>
        </p:nvSpPr>
        <p:spPr>
          <a:xfrm>
            <a:off x="3076159" y="56114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实战训练</a:t>
            </a:r>
          </a:p>
        </p:txBody>
      </p:sp>
    </p:spTree>
    <p:extLst>
      <p:ext uri="{BB962C8B-B14F-4D97-AF65-F5344CB8AC3E}">
        <p14:creationId xmlns:p14="http://schemas.microsoft.com/office/powerpoint/2010/main" val="178385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FA235-CDAA-493B-81FA-8C4556590A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步态冻结数据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集的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缺陷</a:t>
            </a:r>
            <a:endParaRPr lang="en-US" altLang="zh-CN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一、无明确的二元分类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论断：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出现步态冻结现象的判断为患者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而未出现步态冻结现象的判断为非患者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误判。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出现频率低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indent="2667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训练难度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采样检验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低效繁杂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并非是一个能甄别患者与非患者的数据集，而是一个判断一个动作是否出现步态冻结现象的数据集，且是基于患者的数据集。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语音数据集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大量的特征和样本，患者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患者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关于数据集</a:t>
            </a:r>
          </a:p>
        </p:txBody>
      </p:sp>
    </p:spTree>
    <p:extLst>
      <p:ext uri="{BB962C8B-B14F-4D97-AF65-F5344CB8AC3E}">
        <p14:creationId xmlns:p14="http://schemas.microsoft.com/office/powerpoint/2010/main" val="265170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C57B95-AC62-4AE7-BAE3-A3E2A8A9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72" y="1757193"/>
            <a:ext cx="5280746" cy="1758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C4419-D088-4559-B114-B6AC405C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59" y="3861579"/>
            <a:ext cx="4701171" cy="278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FABDDA-6387-4AE5-A693-010D0EC08EF3}"/>
              </a:ext>
            </a:extLst>
          </p:cNvPr>
          <p:cNvSpPr txBox="1"/>
          <p:nvPr/>
        </p:nvSpPr>
        <p:spPr>
          <a:xfrm>
            <a:off x="7382228" y="24670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单隐藏层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A98883-0C64-45B7-B5DD-87A79BB93272}"/>
              </a:ext>
            </a:extLst>
          </p:cNvPr>
          <p:cNvSpPr txBox="1"/>
          <p:nvPr/>
        </p:nvSpPr>
        <p:spPr>
          <a:xfrm>
            <a:off x="7042518" y="49797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双隐藏层</a:t>
            </a:r>
          </a:p>
        </p:txBody>
      </p:sp>
    </p:spTree>
    <p:extLst>
      <p:ext uri="{BB962C8B-B14F-4D97-AF65-F5344CB8AC3E}">
        <p14:creationId xmlns:p14="http://schemas.microsoft.com/office/powerpoint/2010/main" val="303158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2EBA9C-5EAF-46AF-A166-7312AB80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55" y="4041558"/>
            <a:ext cx="4435127" cy="11606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8602A0-2F13-42A5-85F5-D7AC2811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4" y="1698288"/>
            <a:ext cx="3651438" cy="4686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5D666C-720F-441B-A3B0-2334697992DB}"/>
              </a:ext>
            </a:extLst>
          </p:cNvPr>
          <p:cNvSpPr txBox="1"/>
          <p:nvPr/>
        </p:nvSpPr>
        <p:spPr>
          <a:xfrm>
            <a:off x="5867327" y="529975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论文 </a:t>
            </a:r>
            <a:r>
              <a:rPr lang="en-US" altLang="zh-CN" dirty="0"/>
              <a:t>[13]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9B8575-227D-472F-8A45-0DA7688BAC4B}"/>
              </a:ext>
            </a:extLst>
          </p:cNvPr>
          <p:cNvSpPr txBox="1"/>
          <p:nvPr/>
        </p:nvSpPr>
        <p:spPr>
          <a:xfrm>
            <a:off x="1537315" y="63848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论文 </a:t>
            </a:r>
            <a:r>
              <a:rPr lang="en-US" altLang="zh-CN" dirty="0"/>
              <a:t>[15]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EBDD25-7F57-4A2B-9532-AEF22191F859}"/>
              </a:ext>
            </a:extLst>
          </p:cNvPr>
          <p:cNvSpPr txBox="1"/>
          <p:nvPr/>
        </p:nvSpPr>
        <p:spPr>
          <a:xfrm>
            <a:off x="5803791" y="287214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论文 </a:t>
            </a:r>
            <a:r>
              <a:rPr lang="en-US" altLang="zh-CN" dirty="0"/>
              <a:t>[16]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98E9BE-C18A-487B-A5E4-FD33806C0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84" y="1820283"/>
            <a:ext cx="5266616" cy="9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23728" y="4474435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616226" y="488210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97266" y="444561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反思与讨论</a:t>
            </a: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28D2907-58B0-404C-AAAF-2BFB1AFD99D6}"/>
              </a:ext>
            </a:extLst>
          </p:cNvPr>
          <p:cNvSpPr>
            <a:spLocks/>
          </p:cNvSpPr>
          <p:nvPr/>
        </p:nvSpPr>
        <p:spPr bwMode="auto">
          <a:xfrm>
            <a:off x="1923728" y="274460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DDE349-9CAA-44E5-A608-9078F6419F44}"/>
              </a:ext>
            </a:extLst>
          </p:cNvPr>
          <p:cNvSpPr txBox="1"/>
          <p:nvPr/>
        </p:nvSpPr>
        <p:spPr>
          <a:xfrm>
            <a:off x="2153839" y="268080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D46A51-FD36-4FDC-B44F-D353CA169D0B}"/>
              </a:ext>
            </a:extLst>
          </p:cNvPr>
          <p:cNvCxnSpPr>
            <a:stCxn id="31" idx="6"/>
          </p:cNvCxnSpPr>
          <p:nvPr/>
        </p:nvCxnSpPr>
        <p:spPr>
          <a:xfrm>
            <a:off x="2616226" y="308846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E8D005B-C2F8-4B56-BC83-44D249234517}"/>
              </a:ext>
            </a:extLst>
          </p:cNvPr>
          <p:cNvSpPr txBox="1"/>
          <p:nvPr/>
        </p:nvSpPr>
        <p:spPr>
          <a:xfrm>
            <a:off x="2997266" y="265198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研究内容及方法</a:t>
            </a:r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B24B45DE-2863-4B25-B0DA-3C8366C4A766}"/>
              </a:ext>
            </a:extLst>
          </p:cNvPr>
          <p:cNvSpPr>
            <a:spLocks/>
          </p:cNvSpPr>
          <p:nvPr/>
        </p:nvSpPr>
        <p:spPr bwMode="auto">
          <a:xfrm>
            <a:off x="1923728" y="180619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D8E4CC-AF10-43C5-8038-2BFD373A62AA}"/>
              </a:ext>
            </a:extLst>
          </p:cNvPr>
          <p:cNvSpPr txBox="1"/>
          <p:nvPr/>
        </p:nvSpPr>
        <p:spPr>
          <a:xfrm>
            <a:off x="2153839" y="174238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77B169B-0C16-4080-96AD-157856BB9144}"/>
              </a:ext>
            </a:extLst>
          </p:cNvPr>
          <p:cNvCxnSpPr>
            <a:stCxn id="35" idx="6"/>
          </p:cNvCxnSpPr>
          <p:nvPr/>
        </p:nvCxnSpPr>
        <p:spPr>
          <a:xfrm>
            <a:off x="2616226" y="215005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0672574-41D1-4655-A0BD-85B0E231C5BC}"/>
              </a:ext>
            </a:extLst>
          </p:cNvPr>
          <p:cNvSpPr txBox="1"/>
          <p:nvPr/>
        </p:nvSpPr>
        <p:spPr>
          <a:xfrm>
            <a:off x="2997266" y="171357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绪论</a:t>
            </a:r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E41A28C0-502A-485E-8B8C-38972C629B65}"/>
              </a:ext>
            </a:extLst>
          </p:cNvPr>
          <p:cNvSpPr>
            <a:spLocks/>
          </p:cNvSpPr>
          <p:nvPr/>
        </p:nvSpPr>
        <p:spPr bwMode="auto">
          <a:xfrm>
            <a:off x="1923728" y="360614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EB3B51-8F32-4855-B3EE-D415AEB2F3A7}"/>
              </a:ext>
            </a:extLst>
          </p:cNvPr>
          <p:cNvSpPr txBox="1"/>
          <p:nvPr/>
        </p:nvSpPr>
        <p:spPr>
          <a:xfrm>
            <a:off x="2153839" y="354233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63A6288-5BF9-4D6E-9E0E-6806413B1A3E}"/>
              </a:ext>
            </a:extLst>
          </p:cNvPr>
          <p:cNvCxnSpPr>
            <a:stCxn id="39" idx="6"/>
          </p:cNvCxnSpPr>
          <p:nvPr/>
        </p:nvCxnSpPr>
        <p:spPr>
          <a:xfrm>
            <a:off x="2616226" y="394999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ABA38FE-512F-45D3-9F9E-98B95755D6C9}"/>
              </a:ext>
            </a:extLst>
          </p:cNvPr>
          <p:cNvSpPr txBox="1"/>
          <p:nvPr/>
        </p:nvSpPr>
        <p:spPr>
          <a:xfrm>
            <a:off x="2997266" y="351351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研究成果总结</a:t>
            </a:r>
          </a:p>
        </p:txBody>
      </p:sp>
    </p:spTree>
    <p:extLst>
      <p:ext uri="{BB962C8B-B14F-4D97-AF65-F5344CB8AC3E}">
        <p14:creationId xmlns:p14="http://schemas.microsoft.com/office/powerpoint/2010/main" val="589087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FA235-CDAA-493B-81FA-8C4556590A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样本的偏斜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帕金森病的患病率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在庞大的样本中是极低的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，这给机器学习的训练带来了巨大的困难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患者的难以寻找使得患者的样本数据往往被正常人的数据所淹没，减少样本总量又可能使得模型拟合不当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简单的，只会输出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（指没有患病）的模型，仍然保持着良好的正确率。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反思</a:t>
            </a:r>
          </a:p>
        </p:txBody>
      </p:sp>
    </p:spTree>
    <p:extLst>
      <p:ext uri="{BB962C8B-B14F-4D97-AF65-F5344CB8AC3E}">
        <p14:creationId xmlns:p14="http://schemas.microsoft.com/office/powerpoint/2010/main" val="268223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FA235-CDAA-493B-81FA-8C4556590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918" y="2650878"/>
            <a:ext cx="8372163" cy="4921498"/>
          </a:xfrm>
        </p:spPr>
        <p:txBody>
          <a:bodyPr/>
          <a:lstStyle/>
          <a:p>
            <a:pPr indent="2286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寻找更多的数据，更好的数据集，因为数据在机器学习中起到了基石的作用。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学习更复杂而完善的算法以及数据预处理的方式，争取提高训练的正确率。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试着解决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前文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所提到的样本偏斜问题。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354560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31261" y="176804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61372" y="170424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23759" y="21119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04799" y="16754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绪论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31261" y="26880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61372" y="26242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23759" y="30318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4799" y="259539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研究内容及方法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31261" y="360799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61372" y="354418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23759" y="395185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04799" y="351537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研究成果总结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31261" y="452796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61372" y="446416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23759" y="487182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04799" y="443534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反思与讨论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18D2-A1EE-4088-AED6-8B8B3241E5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帕金森诊断</a:t>
            </a: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3200" dirty="0"/>
              <a:t>耗时长</a:t>
            </a:r>
            <a:endParaRPr lang="en-US" altLang="zh-CN" sz="3200" dirty="0"/>
          </a:p>
          <a:p>
            <a:r>
              <a:rPr lang="zh-CN" altLang="en-US" sz="3200" dirty="0"/>
              <a:t>漏诊率高</a:t>
            </a:r>
            <a:endParaRPr lang="en-US" altLang="zh-CN" sz="3200" dirty="0"/>
          </a:p>
          <a:p>
            <a:r>
              <a:rPr lang="zh-CN" altLang="en-US" sz="3200" dirty="0"/>
              <a:t>误诊率大</a:t>
            </a:r>
            <a:endParaRPr lang="en-US" altLang="zh-CN" sz="3200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1D827-E892-452E-A80D-51466FD1A5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计算机优势</a:t>
            </a: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3200" dirty="0"/>
              <a:t>可量化</a:t>
            </a:r>
            <a:endParaRPr lang="en-US" altLang="zh-CN" sz="3200" dirty="0"/>
          </a:p>
          <a:p>
            <a:r>
              <a:rPr lang="zh-CN" altLang="en-US" sz="3200" dirty="0"/>
              <a:t>精度高</a:t>
            </a:r>
            <a:endParaRPr lang="en-US" altLang="zh-CN" sz="3200" dirty="0"/>
          </a:p>
          <a:p>
            <a:r>
              <a:rPr lang="zh-CN" altLang="en-US" sz="3200" dirty="0"/>
              <a:t>速度快</a:t>
            </a:r>
          </a:p>
        </p:txBody>
      </p:sp>
    </p:spTree>
    <p:extLst>
      <p:ext uri="{BB962C8B-B14F-4D97-AF65-F5344CB8AC3E}">
        <p14:creationId xmlns:p14="http://schemas.microsoft.com/office/powerpoint/2010/main" val="33253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FA235-CDAA-493B-81FA-8C4556590A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b="1" dirty="0"/>
              <a:t>UCI</a:t>
            </a:r>
            <a:r>
              <a:rPr lang="zh-CN" altLang="en-US" sz="2400" b="1" dirty="0"/>
              <a:t>数据库</a:t>
            </a:r>
            <a:endParaRPr lang="en-US" altLang="zh-CN" sz="2400" b="1" dirty="0"/>
          </a:p>
          <a:p>
            <a:r>
              <a:rPr lang="zh-CN" altLang="en-US" sz="2400" dirty="0"/>
              <a:t>步态冻结数据集：</a:t>
            </a:r>
            <a:r>
              <a:rPr lang="en-US" altLang="zh-CN" sz="2400" dirty="0"/>
              <a:t>ANN</a:t>
            </a:r>
          </a:p>
          <a:p>
            <a:r>
              <a:rPr lang="zh-CN" altLang="en-US" sz="2400" dirty="0"/>
              <a:t>语音识别数据集：</a:t>
            </a:r>
            <a:r>
              <a:rPr lang="en-US" altLang="zh-CN" sz="2400" dirty="0"/>
              <a:t>SVM  LDA</a:t>
            </a:r>
          </a:p>
          <a:p>
            <a:endParaRPr lang="en-US" altLang="zh-CN" sz="2400" dirty="0"/>
          </a:p>
          <a:p>
            <a:r>
              <a:rPr lang="zh-CN" altLang="en-US" sz="2400" dirty="0"/>
              <a:t>寻找最适合的机器学习方法，提高判断精度</a:t>
            </a:r>
            <a:endParaRPr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015B-7193-4A9B-8BF1-F4853D08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216208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18D2-A1EE-4088-AED6-8B8B3241E5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3333561" cy="482624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主流数据库</a:t>
            </a: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3200" dirty="0"/>
              <a:t>UCI</a:t>
            </a:r>
          </a:p>
          <a:p>
            <a:r>
              <a:rPr lang="en-US" altLang="zh-CN" sz="3200" dirty="0"/>
              <a:t>PPMI</a:t>
            </a:r>
          </a:p>
          <a:p>
            <a:r>
              <a:rPr lang="en-US" altLang="zh-CN" sz="3200" dirty="0" err="1"/>
              <a:t>PhysioNet</a:t>
            </a:r>
            <a:endParaRPr lang="en-US" altLang="zh-CN" sz="3200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1D827-E892-452E-A80D-51466FD1A5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95956" y="1717675"/>
            <a:ext cx="5222608" cy="482624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参考文献</a:t>
            </a: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/>
              <a:t>特征选取与数据降维</a:t>
            </a:r>
            <a:endParaRPr lang="en-US" altLang="zh-CN" sz="2800" dirty="0"/>
          </a:p>
          <a:p>
            <a:r>
              <a:rPr lang="zh-CN" altLang="en-US" sz="2800" dirty="0"/>
              <a:t>预处理阶段</a:t>
            </a:r>
            <a:r>
              <a:rPr lang="en-US" altLang="zh-CN" sz="2800" dirty="0"/>
              <a:t>Filter</a:t>
            </a:r>
            <a:r>
              <a:rPr lang="zh-CN" altLang="en-US" sz="2800" dirty="0"/>
              <a:t>的选择</a:t>
            </a:r>
            <a:endParaRPr lang="en-US" altLang="zh-CN" sz="2800" dirty="0"/>
          </a:p>
          <a:p>
            <a:r>
              <a:rPr lang="zh-CN" altLang="en-US" sz="2800" dirty="0"/>
              <a:t>训练方法和数据处理方法的组合</a:t>
            </a:r>
            <a:endParaRPr lang="en-US" altLang="zh-CN" sz="2800" dirty="0"/>
          </a:p>
          <a:p>
            <a:r>
              <a:rPr lang="zh-CN" altLang="en-US" sz="2800" dirty="0"/>
              <a:t>新的算法研究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15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92906" y="16816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123017" y="161787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85404" y="20255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66444" y="158905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绪论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92906" y="260165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23017" y="253784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85404" y="294550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66444" y="250902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研究内容及方法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92906" y="352162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123017" y="345781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85404" y="386548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66444" y="342900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研究成果总结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92906" y="444159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123017" y="437778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85404" y="478545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66444" y="434897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反思与讨论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6C1F7885-7FAF-44FA-B8D1-44DB07E2A33F}"/>
              </a:ext>
            </a:extLst>
          </p:cNvPr>
          <p:cNvSpPr txBox="1"/>
          <p:nvPr userDrawn="1"/>
        </p:nvSpPr>
        <p:spPr>
          <a:xfrm>
            <a:off x="-39329" y="207617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64162F-A1A9-4C2A-90D5-B26F368D6405}"/>
              </a:ext>
            </a:extLst>
          </p:cNvPr>
          <p:cNvCxnSpPr>
            <a:cxnSpLocks/>
          </p:cNvCxnSpPr>
          <p:nvPr/>
        </p:nvCxnSpPr>
        <p:spPr>
          <a:xfrm flipV="1">
            <a:off x="804098" y="2483843"/>
            <a:ext cx="2665645" cy="3556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DD55502-AD36-46C4-8F81-43A93EFD2038}"/>
              </a:ext>
            </a:extLst>
          </p:cNvPr>
          <p:cNvSpPr txBox="1"/>
          <p:nvPr/>
        </p:nvSpPr>
        <p:spPr>
          <a:xfrm>
            <a:off x="882757" y="1978403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步态冻结数据库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6412908-E647-48BA-8B16-6BD243A72123}"/>
              </a:ext>
            </a:extLst>
          </p:cNvPr>
          <p:cNvCxnSpPr>
            <a:cxnSpLocks/>
          </p:cNvCxnSpPr>
          <p:nvPr/>
        </p:nvCxnSpPr>
        <p:spPr>
          <a:xfrm>
            <a:off x="804097" y="4286621"/>
            <a:ext cx="26656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4B914C3-DCDD-4F08-A076-69C75C69C6C4}"/>
              </a:ext>
            </a:extLst>
          </p:cNvPr>
          <p:cNvSpPr txBox="1"/>
          <p:nvPr/>
        </p:nvSpPr>
        <p:spPr>
          <a:xfrm>
            <a:off x="804098" y="3763401"/>
            <a:ext cx="438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语音研究数据库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636BFA-C9B5-418C-8B63-7B6CD8E1D4A6}"/>
              </a:ext>
            </a:extLst>
          </p:cNvPr>
          <p:cNvSpPr txBox="1"/>
          <p:nvPr/>
        </p:nvSpPr>
        <p:spPr>
          <a:xfrm>
            <a:off x="4033230" y="376340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SVM    LDA</a:t>
            </a:r>
            <a:endParaRPr lang="zh-CN" altLang="en-US" sz="3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41FD4A-4ECD-4C6E-8866-2471C720C7DA}"/>
              </a:ext>
            </a:extLst>
          </p:cNvPr>
          <p:cNvSpPr txBox="1"/>
          <p:nvPr/>
        </p:nvSpPr>
        <p:spPr>
          <a:xfrm>
            <a:off x="4062655" y="1989806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ANN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782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334A5-CC58-43A5-91CA-700F05D072D3}"/>
              </a:ext>
            </a:extLst>
          </p:cNvPr>
          <p:cNvSpPr txBox="1"/>
          <p:nvPr/>
        </p:nvSpPr>
        <p:spPr>
          <a:xfrm>
            <a:off x="3006524" y="2844225"/>
            <a:ext cx="438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步态冻结数据库</a:t>
            </a:r>
          </a:p>
        </p:txBody>
      </p:sp>
    </p:spTree>
    <p:extLst>
      <p:ext uri="{BB962C8B-B14F-4D97-AF65-F5344CB8AC3E}">
        <p14:creationId xmlns:p14="http://schemas.microsoft.com/office/powerpoint/2010/main" val="3534099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2142</TotalTime>
  <Words>682</Words>
  <Application>Microsoft Office PowerPoint</Application>
  <PresentationFormat>全屏显示(4:3)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2016-VI主题-蓝</vt:lpstr>
      <vt:lpstr>第37期PRP答辩</vt:lpstr>
      <vt:lpstr>目录 Contents</vt:lpstr>
      <vt:lpstr>目录 Contents</vt:lpstr>
      <vt:lpstr>PowerPoint 演示文稿</vt:lpstr>
      <vt:lpstr>机器学习</vt:lpstr>
      <vt:lpstr>PowerPoint 演示文稿</vt:lpstr>
      <vt:lpstr>目录 Contents</vt:lpstr>
      <vt:lpstr>PowerPoint 演示文稿</vt:lpstr>
      <vt:lpstr>PowerPoint 演示文稿</vt:lpstr>
      <vt:lpstr>步态冻结数据集</vt:lpstr>
      <vt:lpstr>人工神经网络 ANN</vt:lpstr>
      <vt:lpstr>数据分析</vt:lpstr>
      <vt:lpstr>数据分析</vt:lpstr>
      <vt:lpstr>PowerPoint 演示文稿</vt:lpstr>
      <vt:lpstr>语音识别数据集</vt:lpstr>
      <vt:lpstr>支持向量机 SVM</vt:lpstr>
      <vt:lpstr>线性判别降维算法 LDA</vt:lpstr>
      <vt:lpstr>线性判别降维算法 LDA</vt:lpstr>
      <vt:lpstr>目录 Contents</vt:lpstr>
      <vt:lpstr>研究阶段</vt:lpstr>
      <vt:lpstr>关于数据集</vt:lpstr>
      <vt:lpstr>成果总结</vt:lpstr>
      <vt:lpstr>成果总结</vt:lpstr>
      <vt:lpstr>目录 Contents</vt:lpstr>
      <vt:lpstr>反思</vt:lpstr>
      <vt:lpstr>展望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li chengfan</cp:lastModifiedBy>
  <cp:revision>63</cp:revision>
  <dcterms:created xsi:type="dcterms:W3CDTF">2016-04-20T02:59:17Z</dcterms:created>
  <dcterms:modified xsi:type="dcterms:W3CDTF">2020-09-25T07:55:04Z</dcterms:modified>
</cp:coreProperties>
</file>