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410" r:id="rId2"/>
    <p:sldId id="300" r:id="rId3"/>
    <p:sldId id="301" r:id="rId4"/>
    <p:sldId id="302" r:id="rId5"/>
    <p:sldId id="365" r:id="rId6"/>
    <p:sldId id="354" r:id="rId7"/>
    <p:sldId id="355" r:id="rId8"/>
    <p:sldId id="356" r:id="rId9"/>
    <p:sldId id="358" r:id="rId10"/>
    <p:sldId id="357" r:id="rId11"/>
    <p:sldId id="359" r:id="rId12"/>
    <p:sldId id="310" r:id="rId13"/>
    <p:sldId id="311" r:id="rId14"/>
    <p:sldId id="366" r:id="rId15"/>
    <p:sldId id="312" r:id="rId16"/>
    <p:sldId id="313" r:id="rId17"/>
    <p:sldId id="369" r:id="rId18"/>
    <p:sldId id="314" r:id="rId19"/>
    <p:sldId id="315" r:id="rId20"/>
    <p:sldId id="316" r:id="rId21"/>
    <p:sldId id="398" r:id="rId22"/>
    <p:sldId id="317" r:id="rId23"/>
    <p:sldId id="370" r:id="rId24"/>
    <p:sldId id="318" r:id="rId25"/>
    <p:sldId id="399" r:id="rId26"/>
    <p:sldId id="372" r:id="rId27"/>
    <p:sldId id="319" r:id="rId28"/>
    <p:sldId id="373" r:id="rId29"/>
    <p:sldId id="320" r:id="rId30"/>
    <p:sldId id="400" r:id="rId31"/>
    <p:sldId id="374" r:id="rId32"/>
    <p:sldId id="321" r:id="rId33"/>
    <p:sldId id="322" r:id="rId34"/>
    <p:sldId id="375" r:id="rId35"/>
    <p:sldId id="323" r:id="rId36"/>
    <p:sldId id="401" r:id="rId37"/>
    <p:sldId id="376" r:id="rId38"/>
    <p:sldId id="380" r:id="rId39"/>
    <p:sldId id="381" r:id="rId40"/>
    <p:sldId id="367" r:id="rId41"/>
    <p:sldId id="368" r:id="rId42"/>
    <p:sldId id="324" r:id="rId43"/>
    <p:sldId id="382" r:id="rId44"/>
    <p:sldId id="383" r:id="rId45"/>
    <p:sldId id="402" r:id="rId46"/>
    <p:sldId id="326" r:id="rId47"/>
    <p:sldId id="403" r:id="rId48"/>
    <p:sldId id="329" r:id="rId49"/>
    <p:sldId id="363" r:id="rId50"/>
    <p:sldId id="387" r:id="rId51"/>
    <p:sldId id="360" r:id="rId52"/>
    <p:sldId id="388" r:id="rId53"/>
    <p:sldId id="361" r:id="rId54"/>
    <p:sldId id="405" r:id="rId55"/>
    <p:sldId id="362" r:id="rId56"/>
    <p:sldId id="406" r:id="rId57"/>
    <p:sldId id="331" r:id="rId58"/>
    <p:sldId id="332" r:id="rId59"/>
    <p:sldId id="407" r:id="rId60"/>
    <p:sldId id="333" r:id="rId61"/>
    <p:sldId id="408" r:id="rId62"/>
    <p:sldId id="334" r:id="rId63"/>
    <p:sldId id="335" r:id="rId64"/>
    <p:sldId id="336" r:id="rId65"/>
    <p:sldId id="404" r:id="rId66"/>
    <p:sldId id="385" r:id="rId67"/>
    <p:sldId id="386" r:id="rId68"/>
    <p:sldId id="337" r:id="rId69"/>
    <p:sldId id="389" r:id="rId70"/>
    <p:sldId id="339" r:id="rId71"/>
    <p:sldId id="409" r:id="rId72"/>
    <p:sldId id="341" r:id="rId73"/>
    <p:sldId id="342" r:id="rId74"/>
    <p:sldId id="364" r:id="rId75"/>
    <p:sldId id="397" r:id="rId76"/>
    <p:sldId id="343" r:id="rId77"/>
    <p:sldId id="344" r:id="rId78"/>
    <p:sldId id="411" r:id="rId79"/>
    <p:sldId id="345" r:id="rId80"/>
    <p:sldId id="377" r:id="rId81"/>
    <p:sldId id="396" r:id="rId82"/>
    <p:sldId id="390" r:id="rId83"/>
    <p:sldId id="391" r:id="rId84"/>
    <p:sldId id="392" r:id="rId85"/>
    <p:sldId id="393" r:id="rId86"/>
    <p:sldId id="394" r:id="rId87"/>
    <p:sldId id="395" r:id="rId88"/>
    <p:sldId id="378" r:id="rId89"/>
    <p:sldId id="379" r:id="rId9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1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376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2023年1月3日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89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74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464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5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5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360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84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64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03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007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774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79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674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3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23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072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8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1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判定定理一：非空子集，封闭，</a:t>
                </a:r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-1</a:t>
                </a:r>
                <a:r>
                  <a:rPr lang="en-US" altLang="zh-CN" sz="1200" b="1" dirty="0" smtClean="0"/>
                  <a:t>∈</a:t>
                </a:r>
                <a:r>
                  <a:rPr lang="en-US" altLang="zh-CN" sz="1200" b="1" i="1" dirty="0" smtClean="0"/>
                  <a:t>H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Wingdings" pitchFamily="2" charset="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658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i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23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938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781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68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偏序：自反，反对称，传递</a:t>
                </a:r>
                <a:endParaRPr lang="en-US" altLang="zh-CN" dirty="0" smtClean="0"/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封闭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子群格考虑所有生成子群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Klein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四元群的所有生成子群：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&lt;e&gt;={e},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&lt;a&gt;={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e,a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},&lt;b&gt;={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e,b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},&lt;c&gt;={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e,c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Z12</a:t>
                </a:r>
                <a:r>
                  <a:rPr lang="zh-CN" altLang="en-US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的所有生成子群：见讲义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P22/28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1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5672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536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98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950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361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659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1038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76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8135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68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230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75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74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5356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5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en-US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讲义</a:t>
            </a:r>
            <a:r>
              <a:rPr lang="en-US" altLang="zh-CN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P22/28</a:t>
            </a:r>
            <a:endParaRPr lang="zh-CN" altLang="en-US" sz="12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399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55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6945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06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87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265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5256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1&amp;2@2&amp;1))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1&amp;3@3&amp;1))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1&amp;6@6&amp;1))=(■8(1&amp;5&amp;2@5&amp;2&amp;1))(■8(1&amp;3@3&amp;1))(■8(1&amp;6@6&amp;1))=(■8(1&amp;5&amp;2&amp;3@5&amp;2&amp;3&amp;1))(■8(1&amp;6@6&amp;1))=(■8(1&amp;5&amp;2&amp;3&amp;6@5&amp;2&amp;3&amp;6&amp;1))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其中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相当于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■8(1&amp;5&amp;2&amp;3&amp;4@5&amp;1&amp;2&amp;3&amp;4))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715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245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52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93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73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65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72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2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895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369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11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3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BBAAF-0BA9-481F-AB4B-4AF14DAF6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7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05E7-6ABB-4637-9652-3BB10E21E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98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5A9C-0A0C-4D67-BBF1-F8F98F116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3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2023年1月3日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14</a:t>
            </a:r>
            <a:r>
              <a:rPr lang="zh-CN" altLang="en-US" sz="6000" dirty="0"/>
              <a:t>章  代数系统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D7A59-B308-40B3-9379-762B8084448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295400" y="1595260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半群与独异点的同态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14.13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78FC47-CCC2-48E3-B84F-CE0331AA3D3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A5384-D601-4E9D-8F9B-BAEA6BAA4F7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986099" y="4533782"/>
            <a:ext cx="7777163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 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15331"/>
              </p:ext>
            </p:extLst>
          </p:nvPr>
        </p:nvGraphicFramePr>
        <p:xfrm>
          <a:off x="4785859" y="2687678"/>
          <a:ext cx="2627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公式" r:id="rId4" imgW="1384200" imgH="457200" progId="Equation.3">
                  <p:embed/>
                </p:oleObj>
              </mc:Choice>
              <mc:Fallback>
                <p:oleObj name="公式" r:id="rId4" imgW="1384200" imgH="45720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59" y="2687678"/>
                        <a:ext cx="2627313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295399" y="1679182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55219"/>
              </p:ext>
            </p:extLst>
          </p:nvPr>
        </p:nvGraphicFramePr>
        <p:xfrm>
          <a:off x="2495551" y="3583249"/>
          <a:ext cx="2378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公式" r:id="rId6" imgW="1269720" imgH="457200" progId="Equation.3">
                  <p:embed/>
                </p:oleObj>
              </mc:Choice>
              <mc:Fallback>
                <p:oleObj name="公式" r:id="rId6" imgW="1269720" imgH="4572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583249"/>
                        <a:ext cx="2378075" cy="857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1986099" y="3755509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F176AA6-DD64-4A83-8A3C-4F02E0A273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BF1A19-6850-45CA-8FCF-80962742259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6932" y="4559908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29D6E7-16DF-4D4E-87B8-B20097374AD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7732" y="5139629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6719" y="1800535"/>
            <a:ext cx="7272338" cy="3830726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群的定义与实例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群中的术语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群的性质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子群的定义及判别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群的同态与同构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循环群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置换群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A6819F-BC2F-4397-A066-5DA490E4E3E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764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群的定义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，存在单位元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任何元素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若非单元代数系统有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，则它一定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656746" y="4718731"/>
            <a:ext cx="3600400" cy="14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984340" y="4852948"/>
            <a:ext cx="2592288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7380022" y="5001609"/>
            <a:ext cx="1260140" cy="519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4173" y="50176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9671" y="54434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8663" y="56771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C35989-7F47-4B6F-89C8-AB5F42C311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9B5DF6E-DB10-4576-8BF9-C14CF99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3" grpId="0" animBg="1"/>
      <p:bldP spid="16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8179"/>
            <a:ext cx="9601200" cy="417797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下列哪些代数系统是群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   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&gt;    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 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4)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为对称差运算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/>
              <a:t>5)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797365" y="3878417"/>
            <a:ext cx="16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单位元为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Ø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ACB3ED-E98A-45E4-B3B5-E9571F9E93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E952FD-DD68-41B3-A0A6-801610A2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957" y="2251009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D7D7DD-AAB7-4121-9FA1-5DF4DBCF5F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8757" y="2803730"/>
            <a:ext cx="294640" cy="320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F9F91C1-55BE-47B5-ACA2-3F8004E5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634" y="2251009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8B7641-966C-4D88-85A1-4756D07EDD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3663" y="2239693"/>
            <a:ext cx="3962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4AC6C0-E124-44B5-B6F8-28489736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2156" y="223969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0DB1CA-2299-42CE-BC8D-13635DD6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9434" y="2803730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0E6A24-9CE2-466A-9F73-1550B3EC3F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8680" y="2803730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86680F7-48C0-4BAC-910F-67943FE2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7880" y="3359596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EF06AF1-EDEF-4FA6-B091-599FED8E3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326" y="3376740"/>
            <a:ext cx="2946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EF6B676-3C9E-4F96-9822-7DD98B16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3526" y="3878417"/>
            <a:ext cx="3962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251528-9EEE-4B17-8C83-C2B1FBE4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760" y="4445574"/>
            <a:ext cx="396240" cy="320040"/>
          </a:xfrm>
          <a:prstGeom prst="rect">
            <a:avLst/>
          </a:prstGeom>
        </p:spPr>
      </p:pic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68D923FB-5385-482D-BF30-D5C20360340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4A0183A-4795-4E2B-B69C-2D7FE31DF52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8D58F-B7CD-426D-A436-E3598493731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16382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上的运算由下表给出，称为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965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905259"/>
              </p:ext>
            </p:extLst>
          </p:nvPr>
        </p:nvGraphicFramePr>
        <p:xfrm>
          <a:off x="7157244" y="3366898"/>
          <a:ext cx="2678112" cy="25908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 b    a   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1558880" y="2800552"/>
            <a:ext cx="4537120" cy="31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运算表特征：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为单位元；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主对角线元素都是单位元，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每个元素是自己的逆元；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中任两个元素运算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都等于第三个元素；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运算可交换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101965-9F0E-4BC4-8B4F-6246B7A2A86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30183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是有穷集，则称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无限群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中的元素个数称为群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，有限群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的阶，记作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中的二元运算是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阿贝尔群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≥2)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实可逆矩阵集合关于矩阵乘法构成的群是交换群 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4768711" y="38303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2179" y="382414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7546" y="437516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64E9C91-9F2A-465F-8D34-211AE16A4E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DE58DB-805D-4ABC-96A0-C56F68B4F1C2}"/>
              </a:ext>
            </a:extLst>
          </p:cNvPr>
          <p:cNvSpPr/>
          <p:nvPr/>
        </p:nvSpPr>
        <p:spPr>
          <a:xfrm>
            <a:off x="5199612" y="436949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46A610-29E8-4FF4-AA41-5AE27F835D21}"/>
              </a:ext>
            </a:extLst>
          </p:cNvPr>
          <p:cNvSpPr/>
          <p:nvPr/>
        </p:nvSpPr>
        <p:spPr>
          <a:xfrm>
            <a:off x="5787252" y="494662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CF69BD-E4EE-40BF-BCD1-D28594DD48FF}"/>
              </a:ext>
            </a:extLst>
          </p:cNvPr>
          <p:cNvSpPr/>
          <p:nvPr/>
        </p:nvSpPr>
        <p:spPr>
          <a:xfrm>
            <a:off x="4143079" y="494583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B94AD3-AFDF-4975-86E7-8F2F15BB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235" y="5603717"/>
            <a:ext cx="294640" cy="320040"/>
          </a:xfrm>
          <a:prstGeom prst="rect">
            <a:avLst/>
          </a:prstGeom>
        </p:spPr>
      </p:pic>
      <p:sp>
        <p:nvSpPr>
          <p:cNvPr id="20" name="灯片编号占位符 6">
            <a:extLst>
              <a:ext uri="{FF2B5EF4-FFF2-40B4-BE49-F238E27FC236}">
                <a16:creationId xmlns:a16="http://schemas.microsoft.com/office/drawing/2014/main" id="{B95E6035-805C-4237-931B-7EBF9BAE3712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群中的术语（续）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中只含单位元，则称为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是只有一个元素的群，例如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此时，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平凡群是唯一有零元的群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76143"/>
              </p:ext>
            </p:extLst>
          </p:nvPr>
        </p:nvGraphicFramePr>
        <p:xfrm>
          <a:off x="4990683" y="3740984"/>
          <a:ext cx="2210634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5C2CCA7-4E9C-4A55-9504-7B29463C02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EE1B0746-3975-4E03-9709-55BD100AB36E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962B5-6166-4427-B827-FA7030615E7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95399" y="1807820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群的幂运算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14.16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95399" y="4423718"/>
            <a:ext cx="9601198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24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  </a:t>
            </a:r>
            <a:r>
              <a:rPr lang="zh-CN" altLang="en-US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((2)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 + 2 + 2 = 6 .     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676779"/>
              </p:ext>
            </p:extLst>
          </p:nvPr>
        </p:nvGraphicFramePr>
        <p:xfrm>
          <a:off x="3431379" y="2838139"/>
          <a:ext cx="53292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4" imgW="2323800" imgH="660240" progId="Equation.3">
                  <p:embed/>
                </p:oleObj>
              </mc:Choice>
              <mc:Fallback>
                <p:oleObj name="公式" r:id="rId4" imgW="2323800" imgH="66024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379" y="2838139"/>
                        <a:ext cx="5329237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AA7B97-FA08-4079-ADFA-E3611355E3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666C9-BF02-4466-8735-D7842FBA81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群中的术语（续）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14.17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，使得等式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最小正整数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</a:p>
          <a:p>
            <a:pPr marL="0" indent="228600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若不存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28600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在这样的正整数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为无限阶元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四元群中，元素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阶元，其它整数是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438946" y="3811518"/>
            <a:ext cx="4154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7913" y="44071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2010" y="497213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0169" y="49721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2104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27913" y="4972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0169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0081" y="55024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7639" y="549456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无限阶元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32F8460-BB3D-4B2B-AC69-7304DA08075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AF5EEB-1971-4852-B145-65CCA67CBBE5}"/>
              </a:ext>
            </a:extLst>
          </p:cNvPr>
          <p:cNvSpPr/>
          <p:nvPr/>
        </p:nvSpPr>
        <p:spPr>
          <a:xfrm>
            <a:off x="6436297" y="3832799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D0EB8-E422-435F-9629-252F17F6BA9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14.3 </a:t>
            </a:r>
            <a:r>
              <a:rPr lang="zh-CN" altLang="en-US" dirty="0">
                <a:solidFill>
                  <a:schemeClr val="tx1"/>
                </a:solidFill>
              </a:rPr>
              <a:t>几个典型的代数系统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863670"/>
            <a:ext cx="9601199" cy="36800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14.3.1 </a:t>
            </a:r>
            <a:r>
              <a:rPr lang="zh-CN" altLang="en-US" sz="2400" b="1" dirty="0"/>
              <a:t>半群与独异点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14.3.2 </a:t>
            </a:r>
            <a:r>
              <a:rPr lang="zh-CN" altLang="en-US" sz="2400" b="1" dirty="0"/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幂运算规则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中的幂运算满足：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交换群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逆元的唯一性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等式得证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或：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，因此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同理，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根据逆元的唯一性得证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8601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4559300" y="4250453"/>
            <a:ext cx="213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666750" algn="l"/>
              </a:tabLst>
            </a:pPr>
            <a:r>
              <a:rPr lang="zh-CN" altLang="en-US" sz="1000">
                <a:latin typeface="ˎ̥" charset="0"/>
                <a:ea typeface="ˎ̥" charset="0"/>
                <a:cs typeface="宋体" pitchFamily="2" charset="-122"/>
              </a:rPr>
              <a:t> </a:t>
            </a:r>
            <a:endParaRPr lang="zh-CN" altLang="en-US">
              <a:ea typeface="ˎ̥" charset="0"/>
              <a:cs typeface="宋体" pitchFamily="2" charset="-122"/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70352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证明：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用数学归纳法证明对于自然数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等式为真，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然后讨论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为负数的情况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0: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0)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  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DCAB0E-AE68-4EF7-AB64-4B013BFF46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601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中的结果可以推广到有限多个元素的情况，即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0">
              <a:lnSpc>
                <a:spcPct val="90000"/>
              </a:lnSpc>
              <a:spcBef>
                <a:spcPts val="3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是非交换群，那么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96745"/>
              </p:ext>
            </p:extLst>
          </p:nvPr>
        </p:nvGraphicFramePr>
        <p:xfrm>
          <a:off x="4076760" y="3364172"/>
          <a:ext cx="40384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3" imgW="2019240" imgH="241200" progId="Equation.DSMT4">
                  <p:embed/>
                </p:oleObj>
              </mc:Choice>
              <mc:Fallback>
                <p:oleObj name="Equation" r:id="rId3" imgW="2019240" imgH="2412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60" y="3364172"/>
                        <a:ext cx="403848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4CA1449-35A3-4AA5-BE58-B8E71F4A54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58360D0C-1F61-4DAD-A93A-BCEA309EC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51966"/>
              </p:ext>
            </p:extLst>
          </p:nvPr>
        </p:nvGraphicFramePr>
        <p:xfrm>
          <a:off x="4711800" y="4549852"/>
          <a:ext cx="27684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800" y="4549852"/>
                        <a:ext cx="276840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400" y="1641097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中有解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且仅有唯一解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代入方程左边的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是该方程的解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下面证明唯一性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≠ 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的解，必有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，从而有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是方程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690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求解下列群方程：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63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运算表：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这是一个什么群 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1692"/>
              </p:ext>
            </p:extLst>
          </p:nvPr>
        </p:nvGraphicFramePr>
        <p:xfrm>
          <a:off x="3411946" y="3089235"/>
          <a:ext cx="60960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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65217" y="547702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E78C9A-3C2F-401A-9A81-2456B3C1FCC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99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中适合消去律，即对任意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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或：将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作为未知数求解：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4B61BC-5BC3-41E7-9403-FD7E504AA4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由群中运算的封闭性有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&lt;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必有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鸽巢原理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由消去律得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故，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不成立，得证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9AA411-BF8F-4BE6-A30A-B69628906A7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F0BBC-33F9-4767-9A9C-7894C5D64421}"/>
              </a:ext>
            </a:extLst>
          </p:cNvPr>
          <p:cNvSpPr txBox="1"/>
          <p:nvPr/>
        </p:nvSpPr>
        <p:spPr>
          <a:xfrm>
            <a:off x="8366077" y="2156346"/>
            <a:ext cx="29615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对无限群不成立，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3"/>
            <a:ext cx="9601200" cy="45046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必要性：对整数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，根据除法，存在整数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9FDE6-FE87-4683-8D95-AF86F506D2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399" y="1950659"/>
            <a:ext cx="9601199" cy="38632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半群与独异点的定义与实例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半群与独异点的幂运算</a:t>
            </a:r>
            <a:endParaRPr lang="en-US" altLang="zh-CN" sz="2400" b="1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半群与独异点的子代数和积代数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半群与独异点的同态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C85DA0-103F-4B1F-A2B7-E31FA842B5A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2"/>
            <a:ext cx="9601200" cy="4439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的阶存在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，根据上面的证明有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73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2253"/>
            <a:ext cx="9601199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|2| =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|4| =   ?</a:t>
            </a: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|2| = |4|</a:t>
            </a:r>
          </a:p>
          <a:p>
            <a:pPr indent="712788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70" y="2178006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170" y="2687654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170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4641" y="2181245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4799" y="2697800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4641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70C5C40-7A54-4869-9F43-292539809E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15844-A936-4D3F-8FC5-6151AFEC9D29}"/>
              </a:ext>
            </a:extLst>
          </p:cNvPr>
          <p:cNvSpPr/>
          <p:nvPr/>
        </p:nvSpPr>
        <p:spPr>
          <a:xfrm>
            <a:off x="4527232" y="218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2788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|5|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|5|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CD117-7E23-4A2C-8D84-A12D381A565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0725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群性质的应用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证明单位元为群中唯一幂等元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根据消去律得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e .  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= 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，则由群的封闭性有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，于是</a:t>
            </a:r>
          </a:p>
          <a:p>
            <a:pPr algn="ctr">
              <a:spcBef>
                <a:spcPts val="1500"/>
              </a:spcBef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0B9DEE-37B3-4BBD-98E4-BA96272D2E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子群的定义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14.18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是群，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中的运算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构成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真子群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&lt;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注：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子群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需满足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1)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2)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中运算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封闭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3)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kumimoji="1"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4) </a:t>
                </a:r>
                <a14:m>
                  <m:oMath xmlns:m="http://schemas.openxmlformats.org/officeDocument/2006/math">
                    <m:r>
                      <a:rPr kumimoji="1" lang="en-US" altLang="zh-CN" sz="24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blipFill>
                <a:blip r:embed="rId3"/>
                <a:stretch>
                  <a:fillRect l="-952" t="-1847" b="-2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E67AB9A0-06B5-4CC7-A0A1-B0500215820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子群的定义（续）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是自然数）是整数加群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的真子群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对任何群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都存在子群；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BA64A-C5D8-414F-9430-9F093C9B10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37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10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14.7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必要性：显然；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充分性：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根据已知必有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满足子群定义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45B87B-68B8-4F21-B57B-58BAEE9FFBAA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01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因为，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4F8202-05A7-455E-8E6F-4D783BC2E1A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判断下列命题的真假：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gcd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= 1}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构成代数系统，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+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为普通加法；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* y = |x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y|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(1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任何代数系统都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3018EF4-1DC0-48D9-B479-BE2534D45C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AC17A-836A-4B47-AAAC-3625ECC2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7191" y="4476018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7EE43E-EF1B-4808-A445-9A696C3BD5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4802" y="2801389"/>
            <a:ext cx="2946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1502-11D2-47A7-A49F-511981C2B5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2990" y="3391801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5E48AF-DACC-4A6A-8076-FC955DD9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4264" y="3959731"/>
            <a:ext cx="2946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6E3C87-5C57-4E88-879D-F105A63B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05174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上的等价关系的集合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零元是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可逆元素是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逆元是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？          独异点 ？           群 ？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1534" y="2175196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71191"/>
              </p:ext>
            </p:extLst>
          </p:nvPr>
        </p:nvGraphicFramePr>
        <p:xfrm>
          <a:off x="4305640" y="3324496"/>
          <a:ext cx="3168354" cy="1434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∩</a:t>
                      </a:r>
                      <a:endParaRPr lang="zh-CN" altLang="en-US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1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626583" y="4901855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0931" y="4901854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2131" y="4904767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9601" y="4901855"/>
            <a:ext cx="41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44AC19D-13F3-440A-92A9-9732D3210B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5349A-1E7D-4FCB-A622-7D651329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128" y="5572394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204B0C-153A-48F4-81F1-90C02E7CC6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7189" y="5572394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F3BFA5-36A6-4B58-B4CD-897B17FB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3406" y="5572394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≤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证明如果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的子群，则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的子群，所以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即存在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因此，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又因为，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由判定定理一，有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F83434-ED38-460D-8FC0-BC85A384B4B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3927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FC566-4BC2-4D53-9E74-420E20C930E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半群与独异点的定义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14.12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是代数系统，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为二元运算，如果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，若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是关于 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运算的单位元，则称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含幺半群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，也叫做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有时也将独异点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记作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4D1818-D8B9-4B06-881A-B729324589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06286"/>
            <a:ext cx="4176464" cy="185737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zh-CN" sz="2400" b="1" dirty="0"/>
              <a:t>14.12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/>
              <a:t>14.13</a:t>
            </a:r>
          </a:p>
          <a:p>
            <a:pPr marL="0" indent="0" algn="just" eaLnBrk="1" hangingPunct="1">
              <a:buNone/>
            </a:pPr>
            <a:endParaRPr lang="en-US" altLang="zh-CN" sz="2400" b="1" dirty="0"/>
          </a:p>
          <a:p>
            <a:pPr marL="0" indent="0" algn="just">
              <a:buNone/>
            </a:pPr>
            <a:endParaRPr lang="en-US" altLang="zh-CN" sz="2400" b="1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EA5FF8-6A51-4770-816B-2BDC52530B4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69BB2E-2990-47D7-9872-58739959BE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业</a:t>
            </a:r>
          </a:p>
        </p:txBody>
      </p:sp>
    </p:spTree>
    <p:extLst>
      <p:ext uri="{BB962C8B-B14F-4D97-AF65-F5344CB8AC3E}">
        <p14:creationId xmlns:p14="http://schemas.microsoft.com/office/powerpoint/2010/main" val="18672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759587"/>
            <a:ext cx="9601199" cy="4327704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为哪种代数系统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是一个半群，则对任意的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是一个子半群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是一个独异点，怎样类似地定义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一个子独异点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是一个半群，若二元运算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满足交换律，则对任意的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上的自同态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064E473-A263-4AE3-9D44-41841FE30955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2177B1-469A-4FD7-8EBA-437BEC7A2E1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41637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80F61-F927-4D38-B898-47F2CA39422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370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子群判定定理二 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/>
              <a:t>只证充分性</a:t>
            </a:r>
            <a:r>
              <a:rPr lang="en-US" altLang="zh-CN" sz="2400" dirty="0"/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由已知有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，从而得到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，从而可得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根据判定定理一（或子群定义）得证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16E50E-9D62-42C1-B863-AF1A6956BE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子群判定定理二（续）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是整数加群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	2)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kumimoji="1"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+ 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由判定定理二，得证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B104FF-6404-4C91-90C9-CD390083F25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方法一，根据判定定理一：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要证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36474"/>
              </p:ext>
            </p:extLst>
          </p:nvPr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27327" y="4659426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7776" y="465759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7097" y="4651786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7546" y="466269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1058" y="4651785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487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方法二，根据判定定理二：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78480" y="5700525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B27A85-F6DE-4A05-960B-11943C45D5DE}"/>
              </a:ext>
            </a:extLst>
          </p:cNvPr>
          <p:cNvSpPr/>
          <p:nvPr/>
        </p:nvSpPr>
        <p:spPr>
          <a:xfrm>
            <a:off x="4395085" y="4651785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6817A1-03FB-450B-A1EB-31B22BAA5A57}"/>
              </a:ext>
            </a:extLst>
          </p:cNvPr>
          <p:cNvSpPr/>
          <p:nvPr/>
        </p:nvSpPr>
        <p:spPr>
          <a:xfrm>
            <a:off x="4395085" y="4657590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70ADBA-A5A1-4C30-9391-C060FDD2F198}"/>
              </a:ext>
            </a:extLst>
          </p:cNvPr>
          <p:cNvSpPr/>
          <p:nvPr/>
        </p:nvSpPr>
        <p:spPr>
          <a:xfrm>
            <a:off x="6403788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DDF810-9CAE-47C8-AD6F-95DE9DF92C7E}"/>
              </a:ext>
            </a:extLst>
          </p:cNvPr>
          <p:cNvSpPr/>
          <p:nvPr/>
        </p:nvSpPr>
        <p:spPr>
          <a:xfrm>
            <a:off x="3078480" y="5210162"/>
            <a:ext cx="147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91CB3-D70B-43D4-8882-92B833FB499E}"/>
              </a:ext>
            </a:extLst>
          </p:cNvPr>
          <p:cNvSpPr/>
          <p:nvPr/>
        </p:nvSpPr>
        <p:spPr>
          <a:xfrm>
            <a:off x="7955373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C17AB-6999-4295-B568-A284DFB03ADA}"/>
              </a:ext>
            </a:extLst>
          </p:cNvPr>
          <p:cNvSpPr/>
          <p:nvPr/>
        </p:nvSpPr>
        <p:spPr>
          <a:xfrm>
            <a:off x="4377024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C0B4A1-60DD-4A1B-A865-4315D2514FCB}"/>
              </a:ext>
            </a:extLst>
          </p:cNvPr>
          <p:cNvSpPr/>
          <p:nvPr/>
        </p:nvSpPr>
        <p:spPr>
          <a:xfrm>
            <a:off x="5675568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346356-0A4A-45EA-A47B-6631A07DF8E2}"/>
              </a:ext>
            </a:extLst>
          </p:cNvPr>
          <p:cNvSpPr/>
          <p:nvPr/>
        </p:nvSpPr>
        <p:spPr>
          <a:xfrm>
            <a:off x="6940972" y="5212709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7179"/>
          </a:xfrm>
        </p:spPr>
        <p:txBody>
          <a:bodyPr>
            <a:noAutofit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18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，知道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根据子群判定定理二可知，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/>
              <a:t>    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824412"/>
          </a:xfrm>
        </p:spPr>
        <p:txBody>
          <a:bodyPr>
            <a:noAutofit/>
          </a:bodyPr>
          <a:lstStyle/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所有生成子群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099753" y="2274707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2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2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7486308" y="2938986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0, 2, 4 }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3682" y="4215445"/>
            <a:ext cx="2038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624" y="4215445"/>
            <a:ext cx="239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5680" y="4881382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1624" y="4881381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50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391"/>
            <a:ext cx="9601200" cy="2088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子群格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所有子群的集合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定义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上的偏序 ≼，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构成格（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哈斯图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的子群格：</a:t>
            </a:r>
          </a:p>
          <a:p>
            <a:pPr eaLnBrk="1" hangingPunct="1">
              <a:buFontTx/>
              <a:buNone/>
            </a:pPr>
            <a:endParaRPr lang="zh-CN" altLang="zh-CN" sz="2400" dirty="0">
              <a:cs typeface="Lucida Sans Unicode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C69898D-6817-45C3-A1CD-5E9E8F18DE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6386" name="Picture 2" descr="未命名">
            <a:extLst>
              <a:ext uri="{FF2B5EF4-FFF2-40B4-BE49-F238E27FC236}">
                <a16:creationId xmlns:a16="http://schemas.microsoft.com/office/drawing/2014/main" id="{C1E62A1B-D91A-4F39-8207-6D67D61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61" y="4236125"/>
            <a:ext cx="2308267" cy="18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E7C1CD3-47BF-4E56-A4EA-E1DFF7672A9C}"/>
              </a:ext>
            </a:extLst>
          </p:cNvPr>
          <p:cNvGrpSpPr/>
          <p:nvPr/>
        </p:nvGrpSpPr>
        <p:grpSpPr>
          <a:xfrm>
            <a:off x="6082837" y="3795913"/>
            <a:ext cx="3463610" cy="2315090"/>
            <a:chOff x="5661923" y="3795913"/>
            <a:chExt cx="3463610" cy="231509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294459" y="525283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012577" y="524762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cxnSpLocks/>
            </p:cNvCxnSpPr>
            <p:nvPr/>
          </p:nvCxnSpPr>
          <p:spPr bwMode="auto">
            <a:xfrm flipH="1">
              <a:off x="7698677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cxnSpLocks/>
            </p:cNvCxnSpPr>
            <p:nvPr/>
          </p:nvCxnSpPr>
          <p:spPr bwMode="auto">
            <a:xfrm flipV="1">
              <a:off x="7001611" y="4041888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 flipV="1">
              <a:off x="7015899" y="4656217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cxnSpLocks/>
            </p:cNvCxnSpPr>
            <p:nvPr/>
          </p:nvCxnSpPr>
          <p:spPr bwMode="auto">
            <a:xfrm>
              <a:off x="7718816" y="4041888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cxnSpLocks/>
            </p:cNvCxnSpPr>
            <p:nvPr/>
          </p:nvCxnSpPr>
          <p:spPr bwMode="auto">
            <a:xfrm flipH="1">
              <a:off x="6317839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矩形 45"/>
            <p:cNvSpPr/>
            <p:nvPr/>
          </p:nvSpPr>
          <p:spPr>
            <a:xfrm>
              <a:off x="6928722" y="571089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61923" y="5009690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&lt;4&gt;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644208" y="511751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60957" y="4380579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65146" y="4392757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97965" y="3795913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联系 52"/>
            <p:cNvSpPr/>
            <p:nvPr/>
          </p:nvSpPr>
          <p:spPr bwMode="auto">
            <a:xfrm flipH="1">
              <a:off x="7610816" y="3953372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联系 52">
              <a:extLst>
                <a:ext uri="{FF2B5EF4-FFF2-40B4-BE49-F238E27FC236}">
                  <a16:creationId xmlns:a16="http://schemas.microsoft.com/office/drawing/2014/main" id="{902AA628-BB6A-4EA6-886E-C7558B4C8FB5}"/>
                </a:ext>
              </a:extLst>
            </p:cNvPr>
            <p:cNvSpPr/>
            <p:nvPr/>
          </p:nvSpPr>
          <p:spPr bwMode="auto">
            <a:xfrm flipH="1">
              <a:off x="6917387" y="455540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流程图: 联系 52">
              <a:extLst>
                <a:ext uri="{FF2B5EF4-FFF2-40B4-BE49-F238E27FC236}">
                  <a16:creationId xmlns:a16="http://schemas.microsoft.com/office/drawing/2014/main" id="{2806C965-1B71-4CBD-83BD-3FF2EBF8C0AF}"/>
                </a:ext>
              </a:extLst>
            </p:cNvPr>
            <p:cNvSpPr/>
            <p:nvPr/>
          </p:nvSpPr>
          <p:spPr bwMode="auto">
            <a:xfrm flipH="1">
              <a:off x="8313335" y="455726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流程图: 联系 52">
              <a:extLst>
                <a:ext uri="{FF2B5EF4-FFF2-40B4-BE49-F238E27FC236}">
                  <a16:creationId xmlns:a16="http://schemas.microsoft.com/office/drawing/2014/main" id="{6CB5FC5C-31FB-492B-BD44-667851D006DF}"/>
                </a:ext>
              </a:extLst>
            </p:cNvPr>
            <p:cNvSpPr/>
            <p:nvPr/>
          </p:nvSpPr>
          <p:spPr bwMode="auto">
            <a:xfrm flipH="1">
              <a:off x="7604897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流程图: 联系 52">
              <a:extLst>
                <a:ext uri="{FF2B5EF4-FFF2-40B4-BE49-F238E27FC236}">
                  <a16:creationId xmlns:a16="http://schemas.microsoft.com/office/drawing/2014/main" id="{9D8ECED7-544A-4D1D-A94A-71DE94148C1A}"/>
                </a:ext>
              </a:extLst>
            </p:cNvPr>
            <p:cNvSpPr/>
            <p:nvPr/>
          </p:nvSpPr>
          <p:spPr bwMode="auto">
            <a:xfrm flipH="1">
              <a:off x="6916367" y="577506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流程图: 联系 52">
              <a:extLst>
                <a:ext uri="{FF2B5EF4-FFF2-40B4-BE49-F238E27FC236}">
                  <a16:creationId xmlns:a16="http://schemas.microsoft.com/office/drawing/2014/main" id="{FA1C9780-7FF8-4B25-B905-E83E72E8D15D}"/>
                </a:ext>
              </a:extLst>
            </p:cNvPr>
            <p:cNvSpPr/>
            <p:nvPr/>
          </p:nvSpPr>
          <p:spPr bwMode="auto">
            <a:xfrm flipH="1">
              <a:off x="6226594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451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14.19</a:t>
            </a:r>
            <a:r>
              <a:rPr lang="en-US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91E07-32D5-4B2D-96EA-1D4FD92671D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C6966-C296-4041-85F3-23C734D48A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43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是普通加法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是大于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分别表示矩阵加法和矩阵乘法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半群：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独异点：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为集合的对称差运算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 也是独异点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0990" y="210180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3669" y="2092109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430" y="210180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6954" y="2096956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0414" y="2092109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1945" y="263031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9928" y="263031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470" y="2637590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+&gt;,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3378" y="2632743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D817608-5E96-4C4C-ABF1-38720BFEB58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2B9C59-8E74-4EB0-B299-6BD4CE40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391675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DFBE35-1F04-4A65-9081-9BCEEB2D48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3916753"/>
            <a:ext cx="3962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A5099-1355-4461-9531-F9B1D665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4489959"/>
            <a:ext cx="3962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D57DC4-683D-4668-AB60-56555940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4489959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638D70-A3C5-40C1-8233-FC227DC4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5256" y="5591545"/>
            <a:ext cx="3962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2A2092-FC1E-46FE-99D3-CF33639F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5591545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72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 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E6712-7570-4547-A5BA-540272349A2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851CFB-BFB5-423E-B1F9-B3D2273F7D0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5207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ym typeface="Symbol" pitchFamily="18" charset="2"/>
              </a:rPr>
              <a:t></a:t>
            </a:r>
            <a:r>
              <a:rPr lang="en-US" altLang="zh-CN" sz="2400" dirty="0"/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整数加群，可以证明恰有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</a:t>
            </a:r>
            <a:r>
              <a:rPr lang="en-US" altLang="zh-CN" sz="2400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874341" y="4391369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6898" y="3286116"/>
            <a:ext cx="7578204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21A05F-1835-4BC8-B2D2-78CD2801C7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957B3-424A-4D39-8A5D-B03152AD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484" y="2788420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例：（续）</a:t>
            </a:r>
            <a:r>
              <a:rPr lang="en-US" altLang="zh-CN" sz="24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3)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的自同构，称为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B5BCA2-96C6-4086-AC79-1DA8CA7D2D5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635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504056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/>
              <a:t>1)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marL="609600" indent="-60960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</a:p>
          <a:p>
            <a:pPr marL="609600" indent="-609600">
              <a:buNone/>
            </a:pPr>
            <a:r>
              <a:rPr lang="en-US" altLang="zh-CN" sz="2400" baseline="-25000" dirty="0">
                <a:sym typeface="Symbol" pitchFamily="18" charset="2"/>
              </a:rPr>
              <a:t>    </a:t>
            </a:r>
            <a:r>
              <a:rPr lang="en-US" altLang="zh-CN" sz="2400" b="1" dirty="0">
                <a:sym typeface="Symbol" pitchFamily="18" charset="2"/>
              </a:rPr>
              <a:t>           </a:t>
            </a:r>
          </a:p>
          <a:p>
            <a:pPr marL="609600" indent="-609600">
              <a:buFont typeface="Wingdings" pitchFamily="2" charset="2"/>
              <a:buAutoNum type="arabicParenBoth"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6498" y="4962452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4616" y="4962451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346" y="4960618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6571" y="3288524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4928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>
                <a:sym typeface="Symbol" pitchFamily="18" charset="2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zh-CN" altLang="en-US" sz="2400" dirty="0">
                <a:sym typeface="Symbol" pitchFamily="18" charset="2"/>
              </a:rPr>
              <a:t> 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 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		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649" y="43966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073" y="4396613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14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1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四元群上所有的自同构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因此只有以下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个双射函数是同构映射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A8287-6DA5-4C68-B390-C46644F87DC0}"/>
              </a:ext>
            </a:extLst>
          </p:cNvPr>
          <p:cNvSpPr/>
          <p:nvPr/>
        </p:nvSpPr>
        <p:spPr>
          <a:xfrm>
            <a:off x="6860680" y="3131770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28429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&lt;Q*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&lt;Q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的双射性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b="1" dirty="0">
                <a:sym typeface="Symbol" pitchFamily="18" charset="2"/>
              </a:rPr>
              <a:t>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860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9074A-ACC6-4388-BFEE-96F820D5A83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14.20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是群，若存在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是循环群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651581" y="44120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1086" y="4412011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581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2058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B05BE3-BDF3-47FA-B483-49876EC11C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6FF31D-D40C-4B6D-8DC6-48FB655C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3883555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4FE78C-A644-47B0-B818-61C78D99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5002817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设循环群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，根据生成元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的阶可以分成两类：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是无限阶元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b="1" i="1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循环群一定是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为循环群，则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+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+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7675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400" y="1646238"/>
            <a:ext cx="960120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例：（续）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4)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{0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加法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5)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6)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为非零实数集合，∘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运算定义如下：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514D1-9C00-4F02-9231-9A2D1FCCF57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911450-13EE-4820-8F53-D5743A9A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2815919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7D404D-995A-4104-AD55-E48E8AA484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2815919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CFAD3-E3D6-40C7-A5F4-B26DC68A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3909037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FC3F61-4024-4C07-B329-B0AC7F14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3909037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36EC9-5E4C-4E0E-8972-E1C7A2FF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5002155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14.9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只有两个生成元，即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的自然数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注：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/>
              <a:t>例：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0506" y="224858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9458" y="2248580"/>
            <a:ext cx="5845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的正整数为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17.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452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12845-614D-4D87-8DAB-337F7AEB67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249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例：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阶循环群，小于或等于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的整数加群，小于或等于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根据定理，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上的运算是普通加法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是：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8226" y="26103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3069" y="26103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8226" y="3132132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262" y="4167812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1447" y="4163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2388" y="468959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775" y="5726542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FF7AF6-42E0-4D74-AC19-3B5CBBCC7C3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D5193-A9B4-4D42-A482-48AC77BE14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809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</a:rPr>
              <a:t>14.10 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是循环群，则</a:t>
            </a:r>
            <a:r>
              <a:rPr lang="en-US" altLang="zh-CN" sz="2400" dirty="0">
                <a:solidFill>
                  <a:schemeClr val="tx1"/>
                </a:solidFill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的子群仍是循环群；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都是无限循环群；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正因子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恰好含有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阶子群，就是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zh-CN" sz="2400" b="1" dirty="0">
                <a:solidFill>
                  <a:schemeClr val="tx1"/>
                </a:solidFill>
              </a:rPr>
              <a:t/>
            </a:r>
            <a:br>
              <a:rPr lang="en-US" altLang="zh-CN" sz="2400" b="1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A02A2B-BBCF-4B3D-B589-F8E9C6F19A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318506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是无限循环群，子群有：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&lt;0&gt; = { 0 } = 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{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53736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&lt;1&gt;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的正因子是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的子群有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个，分别是：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7807" y="2720614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&lt;0&gt; = {0}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8949" y="3281898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0535" y="3843182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807" y="4405177"/>
            <a:ext cx="3461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15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338" y="4964879"/>
            <a:ext cx="469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7807" y="5524580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&lt;5&gt; = &lt;7&gt; = &lt;11&gt; = &lt;13&gt; = &lt;17&gt; =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3974" y="21691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6E7121-C6CB-4E0E-8E79-9E171D0D56DC}"/>
              </a:ext>
            </a:extLst>
          </p:cNvPr>
          <p:cNvGrpSpPr/>
          <p:nvPr/>
        </p:nvGrpSpPr>
        <p:grpSpPr>
          <a:xfrm>
            <a:off x="7394865" y="2556697"/>
            <a:ext cx="3236397" cy="2309309"/>
            <a:chOff x="8058045" y="2303755"/>
            <a:chExt cx="3236397" cy="2309309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67B184E-044A-45EF-A4AD-8C6485176D31}"/>
                </a:ext>
              </a:extLst>
            </p:cNvPr>
            <p:cNvCxnSpPr/>
            <p:nvPr/>
          </p:nvCxnSpPr>
          <p:spPr bwMode="auto">
            <a:xfrm>
              <a:off x="9385906" y="381708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E8C621A-22AC-44D0-915F-C171696BD60A}"/>
                </a:ext>
              </a:extLst>
            </p:cNvPr>
            <p:cNvCxnSpPr/>
            <p:nvPr/>
          </p:nvCxnSpPr>
          <p:spPr bwMode="auto">
            <a:xfrm flipH="1">
              <a:off x="10104024" y="381187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506EB72-C2AC-4319-92F2-891DFC5EF5B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95765" y="3215271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BB95160-66CD-4AC7-A038-95FD2639F0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98699" y="2607346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96D5E8E-8242-47AA-93E4-D274CE6EED9B}"/>
                </a:ext>
              </a:extLst>
            </p:cNvPr>
            <p:cNvCxnSpPr/>
            <p:nvPr/>
          </p:nvCxnSpPr>
          <p:spPr bwMode="auto">
            <a:xfrm flipH="1" flipV="1">
              <a:off x="8712987" y="3221675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9B79578-A217-4361-8402-FC625753F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15904" y="2607346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B053BCE-B035-4702-BFF4-97E7CBFA2D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0360" y="320356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CC7DDA6-CEC9-430F-B0F5-CFEB322A4E08}"/>
                </a:ext>
              </a:extLst>
            </p:cNvPr>
            <p:cNvSpPr/>
            <p:nvPr/>
          </p:nvSpPr>
          <p:spPr>
            <a:xfrm>
              <a:off x="9439532" y="421295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0C7E7D3-0A73-4C67-B135-F921A9B5420D}"/>
                </a:ext>
              </a:extLst>
            </p:cNvPr>
            <p:cNvSpPr/>
            <p:nvPr/>
          </p:nvSpPr>
          <p:spPr>
            <a:xfrm>
              <a:off x="10692995" y="3469125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&lt;9&gt;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B601DB-66C8-471E-83C1-2EDB524160BB}"/>
                </a:ext>
              </a:extLst>
            </p:cNvPr>
            <p:cNvSpPr/>
            <p:nvPr/>
          </p:nvSpPr>
          <p:spPr>
            <a:xfrm>
              <a:off x="8747890" y="359538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3AC6478-51C2-43FD-B8A8-412B05DD4413}"/>
                </a:ext>
              </a:extLst>
            </p:cNvPr>
            <p:cNvSpPr/>
            <p:nvPr/>
          </p:nvSpPr>
          <p:spPr>
            <a:xfrm>
              <a:off x="8058045" y="2946037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7842CC-E16E-4762-8C7E-0C35781680A4}"/>
                </a:ext>
              </a:extLst>
            </p:cNvPr>
            <p:cNvSpPr/>
            <p:nvPr/>
          </p:nvSpPr>
          <p:spPr>
            <a:xfrm>
              <a:off x="10044418" y="2893239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7D918D-D6FA-4586-9BFD-28FB34F198C1}"/>
                </a:ext>
              </a:extLst>
            </p:cNvPr>
            <p:cNvSpPr/>
            <p:nvPr/>
          </p:nvSpPr>
          <p:spPr>
            <a:xfrm>
              <a:off x="9360985" y="2303755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联系 52">
              <a:extLst>
                <a:ext uri="{FF2B5EF4-FFF2-40B4-BE49-F238E27FC236}">
                  <a16:creationId xmlns:a16="http://schemas.microsoft.com/office/drawing/2014/main" id="{8D0B67D2-E310-42C1-8743-750A3407D4EB}"/>
                </a:ext>
              </a:extLst>
            </p:cNvPr>
            <p:cNvSpPr/>
            <p:nvPr/>
          </p:nvSpPr>
          <p:spPr bwMode="auto">
            <a:xfrm flipH="1">
              <a:off x="9307904" y="25188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流程图: 联系 52">
              <a:extLst>
                <a:ext uri="{FF2B5EF4-FFF2-40B4-BE49-F238E27FC236}">
                  <a16:creationId xmlns:a16="http://schemas.microsoft.com/office/drawing/2014/main" id="{B2B30DCE-4186-417E-9BDF-5BE27ED18433}"/>
                </a:ext>
              </a:extLst>
            </p:cNvPr>
            <p:cNvSpPr/>
            <p:nvPr/>
          </p:nvSpPr>
          <p:spPr bwMode="auto">
            <a:xfrm flipH="1">
              <a:off x="8614475" y="312085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流程图: 联系 52">
              <a:extLst>
                <a:ext uri="{FF2B5EF4-FFF2-40B4-BE49-F238E27FC236}">
                  <a16:creationId xmlns:a16="http://schemas.microsoft.com/office/drawing/2014/main" id="{B03B48A8-9AE9-4DD8-B1C4-AE7BADD897EC}"/>
                </a:ext>
              </a:extLst>
            </p:cNvPr>
            <p:cNvSpPr/>
            <p:nvPr/>
          </p:nvSpPr>
          <p:spPr bwMode="auto">
            <a:xfrm flipH="1">
              <a:off x="10010423" y="312272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流程图: 联系 52">
              <a:extLst>
                <a:ext uri="{FF2B5EF4-FFF2-40B4-BE49-F238E27FC236}">
                  <a16:creationId xmlns:a16="http://schemas.microsoft.com/office/drawing/2014/main" id="{FAEF42FA-6CA8-468E-A1C3-141340C2B4C7}"/>
                </a:ext>
              </a:extLst>
            </p:cNvPr>
            <p:cNvSpPr/>
            <p:nvPr/>
          </p:nvSpPr>
          <p:spPr bwMode="auto">
            <a:xfrm flipH="1">
              <a:off x="9301985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流程图: 联系 52">
              <a:extLst>
                <a:ext uri="{FF2B5EF4-FFF2-40B4-BE49-F238E27FC236}">
                  <a16:creationId xmlns:a16="http://schemas.microsoft.com/office/drawing/2014/main" id="{FB6FE882-36DD-4AD1-802E-DC923A111C66}"/>
                </a:ext>
              </a:extLst>
            </p:cNvPr>
            <p:cNvSpPr/>
            <p:nvPr/>
          </p:nvSpPr>
          <p:spPr bwMode="auto">
            <a:xfrm flipH="1">
              <a:off x="10007814" y="433931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流程图: 联系 52">
              <a:extLst>
                <a:ext uri="{FF2B5EF4-FFF2-40B4-BE49-F238E27FC236}">
                  <a16:creationId xmlns:a16="http://schemas.microsoft.com/office/drawing/2014/main" id="{2AF52DFE-9890-4C16-A210-A21DBCF15C53}"/>
                </a:ext>
              </a:extLst>
            </p:cNvPr>
            <p:cNvSpPr/>
            <p:nvPr/>
          </p:nvSpPr>
          <p:spPr bwMode="auto">
            <a:xfrm flipH="1">
              <a:off x="10692209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2237"/>
            <a:ext cx="9601200" cy="4250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&lt;3&gt;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&lt;10&gt;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C4A718-3D3E-48D4-9253-647C38C70489}"/>
              </a:ext>
            </a:extLst>
          </p:cNvPr>
          <p:cNvGrpSpPr/>
          <p:nvPr/>
        </p:nvGrpSpPr>
        <p:grpSpPr>
          <a:xfrm>
            <a:off x="7118316" y="3267967"/>
            <a:ext cx="3745627" cy="2906074"/>
            <a:chOff x="7877773" y="3347503"/>
            <a:chExt cx="3745627" cy="2906074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8548427" y="528077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9707570" y="529090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8565101" y="449543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9721556" y="4492505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9683441" y="5279522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8561232" y="448858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9705284" y="4486923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9725006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8560338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 flipV="1">
              <a:off x="8517948" y="450954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9684335" y="373280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10837636" y="4470218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矩形 50"/>
            <p:cNvSpPr/>
            <p:nvPr/>
          </p:nvSpPr>
          <p:spPr>
            <a:xfrm>
              <a:off x="9022344" y="585346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77773" y="499016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914182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893713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882365" y="418255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068372" y="419764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872670" y="419568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114872" y="334750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流程图: 联系 52"/>
            <p:cNvSpPr/>
            <p:nvPr/>
          </p:nvSpPr>
          <p:spPr bwMode="auto">
            <a:xfrm flipH="1">
              <a:off x="10787197" y="439457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联系 52"/>
            <p:cNvSpPr/>
            <p:nvPr/>
          </p:nvSpPr>
          <p:spPr bwMode="auto">
            <a:xfrm flipH="1">
              <a:off x="10785284" y="51921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流程图: 联系 52"/>
            <p:cNvSpPr/>
            <p:nvPr/>
          </p:nvSpPr>
          <p:spPr bwMode="auto">
            <a:xfrm flipH="1">
              <a:off x="9620307" y="598841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流程图: 联系 52"/>
            <p:cNvSpPr/>
            <p:nvPr/>
          </p:nvSpPr>
          <p:spPr bwMode="auto">
            <a:xfrm flipH="1">
              <a:off x="9623791" y="517675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流程图: 联系 52"/>
            <p:cNvSpPr/>
            <p:nvPr/>
          </p:nvSpPr>
          <p:spPr bwMode="auto">
            <a:xfrm flipH="1">
              <a:off x="9623791" y="4430094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流程图: 联系 52"/>
            <p:cNvSpPr/>
            <p:nvPr/>
          </p:nvSpPr>
          <p:spPr bwMode="auto">
            <a:xfrm flipH="1">
              <a:off x="9629666" y="3608938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联系 52"/>
            <p:cNvSpPr/>
            <p:nvPr/>
          </p:nvSpPr>
          <p:spPr bwMode="auto">
            <a:xfrm flipH="1">
              <a:off x="8467005" y="5198567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流程图: 联系 52"/>
            <p:cNvSpPr/>
            <p:nvPr/>
          </p:nvSpPr>
          <p:spPr bwMode="auto">
            <a:xfrm flipH="1">
              <a:off x="8468711" y="4392016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292FD5F7-2C97-4074-BF17-544B4EF3B9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236F0-F414-4FCA-A392-A4FC4B1268A8}"/>
              </a:ext>
            </a:extLst>
          </p:cNvPr>
          <p:cNvSpPr/>
          <p:nvPr/>
        </p:nvSpPr>
        <p:spPr>
          <a:xfrm>
            <a:off x="5200541" y="49198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29}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28}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25}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&lt;10&gt;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15}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48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706"/>
            <a:ext cx="9601199" cy="438833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cs typeface="Lucida Sans Unicode" pitchFamily="34" charset="0"/>
                <a:sym typeface="Symbol" pitchFamily="18" charset="2"/>
              </a:rPr>
              <a:t>的子群格 </a:t>
            </a:r>
            <a:r>
              <a:rPr lang="en-US" altLang="zh-CN" sz="2400" dirty="0">
                <a:cs typeface="Lucida Sans Unicode" pitchFamily="34" charset="0"/>
                <a:sym typeface="Symbol" pitchFamily="18" charset="2"/>
              </a:rPr>
              <a:t>.</a:t>
            </a:r>
            <a:endParaRPr lang="zh-CN" altLang="en-US" sz="2400" dirty="0">
              <a:cs typeface="Lucida Sans Unicode" pitchFamily="34" charset="0"/>
              <a:sym typeface="Symbol" pitchFamily="18" charset="2"/>
            </a:endParaRPr>
          </a:p>
          <a:p>
            <a:pPr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&lt;9&gt;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&lt;18&gt;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     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D8D33E7-8CCC-40D8-8690-C66665BBB5F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E828-7B53-45DF-B596-ED35635117F6}"/>
              </a:ext>
            </a:extLst>
          </p:cNvPr>
          <p:cNvSpPr/>
          <p:nvPr/>
        </p:nvSpPr>
        <p:spPr>
          <a:xfrm>
            <a:off x="5310717" y="3458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35}=Z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33}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32}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&lt;9&gt;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&lt;18&gt;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B2918-4FA2-400B-986F-63225020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027" y="2723834"/>
            <a:ext cx="3895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记为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ts val="4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都是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00532519"/>
              </p:ext>
            </p:extLst>
          </p:nvPr>
        </p:nvGraphicFramePr>
        <p:xfrm>
          <a:off x="4702175" y="3257688"/>
          <a:ext cx="27876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公式" r:id="rId4" imgW="1536480" imgH="431640" progId="Equation.3">
                  <p:embed/>
                </p:oleObj>
              </mc:Choice>
              <mc:Fallback>
                <p:oleObj name="公式" r:id="rId4" imgW="1536480" imgH="4316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257688"/>
                        <a:ext cx="27876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11030045"/>
              </p:ext>
            </p:extLst>
          </p:nvPr>
        </p:nvGraphicFramePr>
        <p:xfrm>
          <a:off x="3318536" y="4652966"/>
          <a:ext cx="60531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公式" r:id="rId6" imgW="2971800" imgH="431640" progId="Equation.3">
                  <p:embed/>
                </p:oleObj>
              </mc:Choice>
              <mc:Fallback>
                <p:oleObj name="公式" r:id="rId6" imgW="2971800" imgH="431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536" y="4652966"/>
                        <a:ext cx="60531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5300989" y="4083323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椭圆形标注 7"/>
          <p:cNvSpPr/>
          <p:nvPr/>
        </p:nvSpPr>
        <p:spPr bwMode="auto">
          <a:xfrm>
            <a:off x="7703379" y="3620770"/>
            <a:ext cx="1440160" cy="519390"/>
          </a:xfrm>
          <a:prstGeom prst="wedgeEllipseCallout">
            <a:avLst>
              <a:gd name="adj1" fmla="val -70242"/>
              <a:gd name="adj2" fmla="val 40034"/>
            </a:avLst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B782A8-3E3C-4F52-A6D0-56A207173D7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27525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元置换（续）</a:t>
            </a:r>
          </a:p>
          <a:p>
            <a:pPr lvl="0" eaLnBrk="1" hangingPunct="1"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: 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则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41367"/>
              </p:ext>
            </p:extLst>
          </p:nvPr>
        </p:nvGraphicFramePr>
        <p:xfrm>
          <a:off x="3310731" y="3429000"/>
          <a:ext cx="55705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4" imgW="2717640" imgH="457200" progId="Equation.DSMT4">
                  <p:embed/>
                </p:oleObj>
              </mc:Choice>
              <mc:Fallback>
                <p:oleObj name="Equation" r:id="rId4" imgW="2717640" imgH="457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10731" y="3429000"/>
                        <a:ext cx="5570538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70476"/>
              </p:ext>
            </p:extLst>
          </p:nvPr>
        </p:nvGraphicFramePr>
        <p:xfrm>
          <a:off x="2999657" y="4784329"/>
          <a:ext cx="3019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6" imgW="1473120" imgH="457200" progId="Equation.DSMT4">
                  <p:embed/>
                </p:oleObj>
              </mc:Choice>
              <mc:Fallback>
                <p:oleObj name="Equation" r:id="rId6" imgW="147312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99657" y="4784329"/>
                        <a:ext cx="301942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29896"/>
              </p:ext>
            </p:extLst>
          </p:nvPr>
        </p:nvGraphicFramePr>
        <p:xfrm>
          <a:off x="6456040" y="4767263"/>
          <a:ext cx="29146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8" imgW="1422360" imgH="457200" progId="Equation.DSMT4">
                  <p:embed/>
                </p:oleObj>
              </mc:Choice>
              <mc:Fallback>
                <p:oleObj name="Equation" r:id="rId8" imgW="142236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456040" y="4767263"/>
                        <a:ext cx="29146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5949D5CC-2703-436B-B6A1-5291C2E67B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8912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DFDE-DA66-4FB7-AD6E-BCFD804123C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295400" y="1646556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半群与独异点的幂运算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中，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，规定：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0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用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数学归纳法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不难证明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的幂遵从以下运算规则：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在半群中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，在独异点中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kumimoji="1"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19B563-4D1C-461A-B2B7-C13D538EA04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757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… 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且保持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中的其他元素不变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5026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也叫做对换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00000"/>
              </a:lnSpc>
              <a:buNone/>
            </a:pP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92865"/>
              </p:ext>
            </p:extLst>
          </p:nvPr>
        </p:nvGraphicFramePr>
        <p:xfrm>
          <a:off x="1905000" y="3060363"/>
          <a:ext cx="8382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4089240" imgH="457200" progId="Equation.DSMT4">
                  <p:embed/>
                </p:oleObj>
              </mc:Choice>
              <mc:Fallback>
                <p:oleObj name="Equation" r:id="rId4" imgW="408924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060363"/>
                        <a:ext cx="83820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33987" y="4379683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6126" y="437968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1 2 3 4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3987" y="497855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0012" y="497855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3987" y="555934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9999" y="556446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3 2 1 5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4927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6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20336" y="6248400"/>
            <a:ext cx="861864" cy="457200"/>
          </a:xfrm>
        </p:spPr>
        <p:txBody>
          <a:bodyPr/>
          <a:lstStyle/>
          <a:p>
            <a:pPr>
              <a:defRPr/>
            </a:pPr>
            <a:fld id="{AD7BCC34-7CF0-472C-A343-45E2F3EE0D2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350"/>
            <a:ext cx="9601200" cy="4608513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元置换分解为轮换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中分解出来的轮换式有：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的轮换表示式为：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5 2 3 6) (4) (7 8) = (1 5 2 3 6) (7 8)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的分解式为：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注</a:t>
            </a:r>
            <a:r>
              <a:rPr lang="zh-CN" altLang="en-US" sz="2400" b="1" dirty="0"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在轮换分解式中，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阶轮换（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）可以省略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/>
              <a:t>   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元置换都可以写为若干个轮换的乘积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147789"/>
              </p:ext>
            </p:extLst>
          </p:nvPr>
        </p:nvGraphicFramePr>
        <p:xfrm>
          <a:off x="2855913" y="2591651"/>
          <a:ext cx="61198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公式" r:id="rId3" imgW="2958840" imgH="431640" progId="Equation.3">
                  <p:embed/>
                </p:oleObj>
              </mc:Choice>
              <mc:Fallback>
                <p:oleObj name="公式" r:id="rId3" imgW="2958840" imgH="431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591651"/>
                        <a:ext cx="61198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68392" y="348894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(1 5 2 3 6)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1466" y="3488941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19514" y="348571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(7 8)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3005" y="4577854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8 3 4 2) (5 6 7)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710C11-B83D-4657-AFB5-1499061709B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6318-B15A-4DC7-A51D-E8DFA5A6A67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796" y="1646238"/>
            <a:ext cx="9601200" cy="4608512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分解成对换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可以分解成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的乘积，因为任何轮换都可以表示成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对换乘积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一种可行的表示方法是： 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…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19686"/>
              </p:ext>
            </p:extLst>
          </p:nvPr>
        </p:nvGraphicFramePr>
        <p:xfrm>
          <a:off x="4292171" y="3972245"/>
          <a:ext cx="36004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公式" r:id="rId4" imgW="1663560" imgH="863280" progId="Equation.3">
                  <p:embed/>
                </p:oleObj>
              </mc:Choice>
              <mc:Fallback>
                <p:oleObj name="公式" r:id="rId4" imgW="1663560" imgH="86328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171" y="3972245"/>
                        <a:ext cx="3600450" cy="18716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9315DE3-D388-417D-A269-3820DF5E00C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奇置换与偶置换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注：</a:t>
                </a: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轮换是可以交换的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，且分解式是唯一的；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(1 5 2 3 6)(7 8) = (7 8)(1 5 2 3 6) = (7 8)(2 3 6 1 5)</a:t>
                </a: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对换不能交换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，分解式也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不是唯一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的；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例如：上式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(1 5)(1 2)(1 3)(1 6)(7 8) ≠ (1 2)(1 5)(1 3)(1 6)(7 8)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又如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 2 3) = (1 2)(1 3) = (2 3)(2 1)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但是分解式含有对换个数的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奇偶性不变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50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blipFill>
                <a:blip r:embed="rId2"/>
                <a:stretch>
                  <a:fillRect l="-952" t="-1857" b="-2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902267DE-F3A3-48C7-850D-0591527276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奇置换与偶置换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元置换在它的对换表示式含有偶数个对换，则称为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偶置换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奇置换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使用一一对应的思想可以知道奇置换和偶置换的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个数都是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!/2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元置换的乘法与求逆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就是函数的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复合运算；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反函数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607951-8B51-4CDF-96DB-A8BB09DD7E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189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301" y="1646238"/>
            <a:ext cx="9601200" cy="53279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例：设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zh-CN" altLang="en-US" sz="2400" dirty="0"/>
              <a:t>使用轮换表示是：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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524001" y="2844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54315"/>
              </p:ext>
            </p:extLst>
          </p:nvPr>
        </p:nvGraphicFramePr>
        <p:xfrm>
          <a:off x="3503513" y="1929647"/>
          <a:ext cx="51847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公式" r:id="rId4" imgW="2831760" imgH="1320480" progId="Equation.3">
                  <p:embed/>
                </p:oleObj>
              </mc:Choice>
              <mc:Fallback>
                <p:oleObj name="公式" r:id="rId4" imgW="2831760" imgH="132048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513" y="1929647"/>
                        <a:ext cx="5184775" cy="2417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85946" y="4711612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 (2 3) (1 4 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7563" y="4707599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(1 5 2)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946" y="518995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( 1 4 2 3) (1 5 4) (2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317" y="5189954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(3 5 4)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946" y="5668296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(2 3)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2153" y="5668296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(4 5 1) (3 2)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2155" y="5668296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4 5) (2 3)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123117" y="4155095"/>
            <a:ext cx="184731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416716-2D0E-41C1-AB62-1BA0FCED71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179BF90B-1207-40AC-B338-853F37F22BF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4CD4B6E-1F74-4B72-B9A8-46F6F4FB9B0F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0FC8-3668-47E8-BE39-645922E766D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42796"/>
            <a:ext cx="9601200" cy="3920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考虑所有的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置换的乘法满足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乘法构成一个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元对称群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元对称群的子群称为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BA713D-F6EB-4307-8D3D-45144C4523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1499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(1 3 2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)}.</a:t>
            </a:r>
            <a:endParaRPr lang="zh-CN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BA713D-F6EB-4307-8D3D-45144C4523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3618007"/>
            <a:ext cx="10395857" cy="17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4CEFC-148D-4F79-90A5-6AA190F799F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07504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372750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91295"/>
              </p:ext>
            </p:extLst>
          </p:nvPr>
        </p:nvGraphicFramePr>
        <p:xfrm>
          <a:off x="2232025" y="2276475"/>
          <a:ext cx="7632700" cy="337868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2)       (1)      (1 2 3)    (1 3 2)     (1 3)       (2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3)    (1 3 2)      (1)       (1 2 3)     (2 3)       (1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(2 3)    (1 2 3)   (1 3 2)      (1)         (1 2)       (1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2 3)    (2 3)      (1 2)      (1 3)     (1 3 2)      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3 2)    (1 3)      (2 3)      (1 2)        (1)       (1 2 3) 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AE3247B-9C60-43DA-8B28-EDAF8AB5CF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38C2C-B219-486E-B390-01AF61E1DA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半群与独异点的子代数分别称为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子半群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子独异点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判定方法：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是半群，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是独异点，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，而且 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AF9DD2-0BD2-4398-8F1A-8BF1D3F2F7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所有的双射函数：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采用置换的表示为：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blipFill>
                <a:blip r:embed="rId3"/>
                <a:stretch>
                  <a:fillRect l="-952" t="-1180" b="-19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39049" y="5656798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0813" y="565679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303" y="5656798"/>
            <a:ext cx="947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9484" y="5656799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5664" y="566184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62821" y="5656800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3D36C7-7C2F-4A89-AC75-CFF503BD847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7711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是同态，则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所以，只有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为自同构，他们能满足同态映射条件，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映到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blipFill>
                <a:blip r:embed="rId3"/>
                <a:stretch>
                  <a:fillRect l="-952" t="-2404" b="-2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FDB9EFC-5322-4F75-9326-C748D5A936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86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0376" y="6248400"/>
            <a:ext cx="501824" cy="457200"/>
          </a:xfrm>
        </p:spPr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82</a:t>
            </a:fld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+&gt;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{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的转置，证明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显然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</a:pP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itchFamily="2" charset="-122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𝐻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根据子群判定定理，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blipFill>
                <a:blip r:embed="rId3"/>
                <a:stretch>
                  <a:fillRect l="-1016" t="-1905" b="-21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80D5870-7A3E-4ABD-907A-102D92007CD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4209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1000397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非空，因此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任取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的同态映射，所以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综上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是子群，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根据子群判定定理，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3763A3-2EA1-4C4C-B707-E8FE1F194C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175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群，证明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构成的群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至少含有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为同态映射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再由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为同构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如果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只含有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恒等映射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那么对于所有的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xa= 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=ax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ab=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F13CCF-E6F4-42CB-A016-1E7DD501C2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5424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4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的所有生成元和子群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循环群，含有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对于任何小于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en-US" altLang="zh-CN" sz="2400" i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互质的自然数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的所有生成元为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阶循环群，则对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的每个正因子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恰好含有一个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阶子群，就是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= 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，正因子有：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所以，子群有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891953" y="3275461"/>
            <a:ext cx="302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9817" y="5513606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&lt;8&gt;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&lt;4&gt;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&lt;1&gt;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ECD5B05-B127-4BE7-8C23-1B71DF2F35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7831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873344" cy="43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中的方程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是解，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即存在正整数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km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为整数，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容易验证以上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的幂都是方程的解，且两两不等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59988D-C6FB-48D5-A6E0-327EA2280D6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597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设多项式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找出使得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保持不变的所有下标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的置换，这些置换是否构成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解：所有的置换 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l"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                             </a:t>
            </a:r>
          </a:p>
          <a:p>
            <a:pPr algn="l" eaLnBrk="1" hangingPunct="1"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根据乘法的封闭性可知这些置换构成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142325" y="3444622"/>
            <a:ext cx="696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5345" y="3444623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498" y="3444623"/>
            <a:ext cx="1016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325" y="4121406"/>
            <a:ext cx="1549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3)(2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2221" y="4121405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4)(2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0498" y="413659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(1 4 2 3)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95946" y="4121404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(1 3 2 4)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95946" y="3444623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 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D249F61-C157-48C3-9A55-A5B62ADD89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945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4176464" cy="1857375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30000"/>
              </a:spcBef>
              <a:buNone/>
            </a:pPr>
            <a:endParaRPr lang="en-US" altLang="zh-CN" sz="2400" dirty="0"/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dirty="0"/>
              <a:t>14.18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r>
              <a:rPr lang="en-US" altLang="zh-CN" sz="2400" dirty="0"/>
              <a:t>14.19</a:t>
            </a:r>
          </a:p>
          <a:p>
            <a:pPr marL="0" indent="0" algn="just" eaLnBrk="1" hangingPunct="1">
              <a:spcBef>
                <a:spcPct val="30000"/>
              </a:spcBef>
              <a:buNone/>
            </a:pPr>
            <a:endParaRPr lang="en-US" altLang="zh-CN" sz="2400" dirty="0"/>
          </a:p>
          <a:p>
            <a:pPr marL="0" indent="0" algn="just">
              <a:buNone/>
            </a:pPr>
            <a:endParaRPr lang="en-US" altLang="zh-CN" sz="2400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E0EAC33-D3F6-4CD3-BDEF-A00F3AFA47C7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384B5-A418-42A4-AD38-685E21D5205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作 业</a:t>
            </a:r>
          </a:p>
        </p:txBody>
      </p:sp>
    </p:spTree>
    <p:extLst>
      <p:ext uri="{BB962C8B-B14F-4D97-AF65-F5344CB8AC3E}">
        <p14:creationId xmlns:p14="http://schemas.microsoft.com/office/powerpoint/2010/main" val="37148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8369"/>
            <a:ext cx="9601200" cy="4397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上的自同态，令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是交换群，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是任意给定的整数，令</a:t>
            </a: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的子群。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的所有生成元和子群，并画出子群格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9B1D32C-F463-48BD-AF9E-C2E74DE57EB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CB8362-0CD8-4C02-817F-243B2A95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22753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D1C4-5379-4EDA-9491-16878525CBA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368426" y="4222385"/>
            <a:ext cx="9528174" cy="18589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的子独异点吗？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3000"/>
              </a:spcBef>
              <a:spcAft>
                <a:spcPts val="1200"/>
              </a:spcAft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本身可以构成独异点，但不是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78129"/>
              </p:ext>
            </p:extLst>
          </p:nvPr>
        </p:nvGraphicFramePr>
        <p:xfrm>
          <a:off x="1368426" y="4673098"/>
          <a:ext cx="94019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4" imgW="457200" imgH="431640" progId="Equation.3">
                  <p:embed/>
                </p:oleObj>
              </mc:Choice>
              <mc:Fallback>
                <p:oleObj name="公式" r:id="rId4" imgW="457200" imgH="43164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6" y="4673098"/>
                        <a:ext cx="940195" cy="8718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68776"/>
              </p:ext>
            </p:extLst>
          </p:nvPr>
        </p:nvGraphicFramePr>
        <p:xfrm>
          <a:off x="2842388" y="2729543"/>
          <a:ext cx="650722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公式" r:id="rId6" imgW="2882880" imgH="457200" progId="Equation.3">
                  <p:embed/>
                </p:oleObj>
              </mc:Choice>
              <mc:Fallback>
                <p:oleObj name="公式" r:id="rId6" imgW="2882880" imgH="4572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8" y="2729543"/>
                        <a:ext cx="6507223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295400" y="1646238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368426" y="3691660"/>
            <a:ext cx="554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，且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01ED3C-9992-45F4-AF2F-8E8B0ECBC0B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6442</TotalTime>
  <Words>10900</Words>
  <Application>Microsoft Office PowerPoint</Application>
  <PresentationFormat>宽屏</PresentationFormat>
  <Paragraphs>1108</Paragraphs>
  <Slides>89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4" baseType="lpstr">
      <vt:lpstr>ˎ̥</vt:lpstr>
      <vt:lpstr>Kingsoft Phonetic Plain</vt:lpstr>
      <vt:lpstr>华文行楷</vt:lpstr>
      <vt:lpstr>宋体</vt:lpstr>
      <vt:lpstr>微软雅黑</vt:lpstr>
      <vt:lpstr>幼圆</vt:lpstr>
      <vt:lpstr>Arial</vt:lpstr>
      <vt:lpstr>Cambria Math</vt:lpstr>
      <vt:lpstr>Lucida Sans Unicode</vt:lpstr>
      <vt:lpstr>Symbol</vt:lpstr>
      <vt:lpstr>Times New Roman</vt:lpstr>
      <vt:lpstr>Wingdings</vt:lpstr>
      <vt:lpstr>菱形网格 16x9</vt:lpstr>
      <vt:lpstr>公式</vt:lpstr>
      <vt:lpstr>Equation</vt:lpstr>
      <vt:lpstr>PowerPoint 演示文稿</vt:lpstr>
      <vt:lpstr>14.3 几个典型的代数系统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S3 的运算表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Administrator</cp:lastModifiedBy>
  <cp:revision>285</cp:revision>
  <dcterms:created xsi:type="dcterms:W3CDTF">2021-04-22T13:50:06Z</dcterms:created>
  <dcterms:modified xsi:type="dcterms:W3CDTF">2023-01-03T13:10:15Z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