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B7251-FF9C-4426-B758-C48DEDE6988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74990-F2E8-487D-9D83-FC75889C5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6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74990-F2E8-487D-9D83-FC75889C51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1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C075-B66D-9F53-D971-3D6549A4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C4FE1-0AD3-2A2F-F240-2534A4ABF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FBD4-BDDE-255C-9D87-BED16BB8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9549-B648-4B7E-9C41-699F46F5D8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C47F-2EBF-6AFD-6538-E45649F2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1DF6-81E7-E391-8360-9539AF6C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2971-C447-4242-9F23-C4B10D16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4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3C7C-F6B8-34B5-EF16-1AEF80F3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8DB86-5B45-D3E9-91FC-62783A565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00F0-A5AE-6222-7F15-233C1FE8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9549-B648-4B7E-9C41-699F46F5D8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785F5-FAD0-DD56-22C3-3C4F31BB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22157-132C-564F-288C-9ECAC1AB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2971-C447-4242-9F23-C4B10D16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8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2E02C-2DA3-9F96-BF98-23C894B39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52196-727E-332A-8BFA-BC08CE971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75A5-507C-8DA6-301F-2AF4A866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9549-B648-4B7E-9C41-699F46F5D8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0F3EA-51FF-2840-E649-8E42D1ED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DC354-25DF-C8A9-4F15-8882E55E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2971-C447-4242-9F23-C4B10D16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AE58-0557-466B-8E96-F449369C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DE94-B7E5-9D74-D62B-892BECC8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F73B-4AE2-B5EA-C744-B2A6C0AC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9549-B648-4B7E-9C41-699F46F5D8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516D1-BE1C-2C27-8517-3B17310E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87B3-54DF-FD75-171C-0C0A95D9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2971-C447-4242-9F23-C4B10D16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0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FAB3-7122-B547-4006-C8389744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9A5B1-3A0F-340F-F230-7CDF085E9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1424-82F3-9B90-C941-C8C0C290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9549-B648-4B7E-9C41-699F46F5D8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C1624-1109-9F8B-7719-2596C4C8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5C1AE-F04A-3B49-1A4A-DAF233A4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2971-C447-4242-9F23-C4B10D16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8718-25F3-57A3-5AA4-91843849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50E0-1F95-0CB4-28D8-EF6740037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A414F-2BCC-2167-C7F3-D02CDA3D6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B812-F026-5251-09E1-0D1915C3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9549-B648-4B7E-9C41-699F46F5D8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3CAA0-BEC8-C0FA-264D-E5BD82F5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E947A-5616-BFF3-D757-2076AF91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2971-C447-4242-9F23-C4B10D16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0D70-EA5C-6CE7-D8A3-92144DAB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87D44-D5B2-3B5B-7C40-57E788F7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CD2EE-48CF-DCD9-3372-C1DBCD0D1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DCAF9-88BB-F545-1CA1-784353EA4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D5A17-FF7C-DCA7-9B49-1080C04DE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4C803-A977-76C2-EDC8-0A157869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9549-B648-4B7E-9C41-699F46F5D8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21CE0-96CE-7F5E-C3C2-9A3D5E21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F915C-62B7-3C2F-847C-77DAE80A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2971-C447-4242-9F23-C4B10D16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78E7-F2A9-E60B-85F9-1128129E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2C4D5-16A2-5149-96AF-D0E60B87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9549-B648-4B7E-9C41-699F46F5D8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87F58-3CD8-0CF1-9426-D7E58F23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28AAE-9358-BDD2-1B2F-A7E7F07F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2971-C447-4242-9F23-C4B10D16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6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AB2B3-F315-A53A-D841-E6268F55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9549-B648-4B7E-9C41-699F46F5D8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D217F-AD1C-B427-D772-768E71FB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731AD-536B-44C6-D088-4D8B41D0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2971-C447-4242-9F23-C4B10D16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3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392B-2470-7D7D-36D8-CDBFDF57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F803-62E7-9E4B-7A4F-647D4A7B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8CA06-67E2-6C09-200F-406B39C19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497A7-F672-E0BC-D735-D23F9FCA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9549-B648-4B7E-9C41-699F46F5D8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CD8E3-60C9-16A0-3451-C7ADBDB0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45CE9-1F2F-D252-22FA-322D78CF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2971-C447-4242-9F23-C4B10D16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7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0EDA-2024-AE6C-C7D0-5AF95FF4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DB748-3FBD-CC2D-ADFC-E1F8F4296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A7F5F-7975-1FBC-E147-EC20C6BCF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CE7AF-BE3C-6A00-C88D-63BE7AA0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9549-B648-4B7E-9C41-699F46F5D8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0581E-F1AF-F91D-A0C0-D8D36D52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3063-C12E-6A42-317E-290A23C7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2971-C447-4242-9F23-C4B10D16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0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9EC5E-A46C-F783-7F64-C6B6B142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25205-64DF-9B6D-33B8-E7586B99C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6701-343E-9BFD-FD28-F06A3640E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CF9549-B648-4B7E-9C41-699F46F5D8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D30D9-D695-3151-236C-58C9D120A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A8688-9F72-F912-C4BA-06AF3277C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02971-C447-4242-9F23-C4B10D16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mathworks.cn/help/ecoder/ug/design-custom-storage-classes-and-memory-section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2.mathworks.cn/help/ecoder/ug/separation-of-code-definitions-and-model-specific-data-and-function-configura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4E3789-3221-C20B-114D-D32FD75F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862"/>
            <a:ext cx="12192000" cy="66562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454EE9-7A20-692F-9241-37B53AC119C6}"/>
              </a:ext>
            </a:extLst>
          </p:cNvPr>
          <p:cNvSpPr/>
          <p:nvPr/>
        </p:nvSpPr>
        <p:spPr>
          <a:xfrm>
            <a:off x="1521995" y="1203158"/>
            <a:ext cx="2033337" cy="252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5C66F-DAAA-342C-43F0-9B263E3A2642}"/>
              </a:ext>
            </a:extLst>
          </p:cNvPr>
          <p:cNvSpPr txBox="1"/>
          <p:nvPr/>
        </p:nvSpPr>
        <p:spPr>
          <a:xfrm>
            <a:off x="643968" y="2188785"/>
            <a:ext cx="5562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如果是 </a:t>
            </a:r>
            <a:r>
              <a:rPr lang="en-US" altLang="zh-CN" dirty="0" err="1">
                <a:solidFill>
                  <a:srgbClr val="FF0000"/>
                </a:solidFill>
              </a:rPr>
              <a:t>ert.tlc</a:t>
            </a:r>
            <a:r>
              <a:rPr lang="zh-CN" altLang="en-US" dirty="0">
                <a:solidFill>
                  <a:srgbClr val="FF0000"/>
                </a:solidFill>
              </a:rPr>
              <a:t>，可以通过 </a:t>
            </a:r>
            <a:r>
              <a:rPr lang="en-US" altLang="zh-CN" dirty="0">
                <a:solidFill>
                  <a:srgbClr val="FF0000"/>
                </a:solidFill>
              </a:rPr>
              <a:t>code mapping </a:t>
            </a:r>
            <a:r>
              <a:rPr lang="zh-CN" altLang="en-US" dirty="0">
                <a:solidFill>
                  <a:srgbClr val="FF0000"/>
                </a:solidFill>
              </a:rPr>
              <a:t>设置内存段：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①打开 </a:t>
            </a:r>
            <a:r>
              <a:rPr lang="en-US" altLang="zh-CN" dirty="0">
                <a:solidFill>
                  <a:srgbClr val="FF0000"/>
                </a:solidFill>
              </a:rPr>
              <a:t>Embedded Coder Dictionary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7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B1FE1-15B7-1DDE-54EF-6FFC1F41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95"/>
            <a:ext cx="12192000" cy="66324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B5E3CA-2E40-9994-C384-349482D0F707}"/>
              </a:ext>
            </a:extLst>
          </p:cNvPr>
          <p:cNvSpPr/>
          <p:nvPr/>
        </p:nvSpPr>
        <p:spPr>
          <a:xfrm>
            <a:off x="5949616" y="4608095"/>
            <a:ext cx="318837" cy="210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29E-F303-215A-50D9-D87CFD988160}"/>
              </a:ext>
            </a:extLst>
          </p:cNvPr>
          <p:cNvSpPr/>
          <p:nvPr/>
        </p:nvSpPr>
        <p:spPr>
          <a:xfrm>
            <a:off x="6420853" y="3779921"/>
            <a:ext cx="1526005" cy="924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38AEF-73AF-3A05-DF9E-09B3E12BEBDA}"/>
              </a:ext>
            </a:extLst>
          </p:cNvPr>
          <p:cNvSpPr txBox="1"/>
          <p:nvPr/>
        </p:nvSpPr>
        <p:spPr>
          <a:xfrm>
            <a:off x="613889" y="985627"/>
            <a:ext cx="720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②创建一个 </a:t>
            </a:r>
            <a:r>
              <a:rPr lang="en-US" altLang="zh-CN" dirty="0">
                <a:solidFill>
                  <a:srgbClr val="FF0000"/>
                </a:solidFill>
              </a:rPr>
              <a:t>Memory Section</a:t>
            </a:r>
            <a:r>
              <a:rPr lang="zh-CN" altLang="en-US" dirty="0">
                <a:solidFill>
                  <a:srgbClr val="FF0000"/>
                </a:solidFill>
              </a:rPr>
              <a:t>，设置好 </a:t>
            </a:r>
            <a:r>
              <a:rPr lang="en-US" altLang="zh-CN" dirty="0">
                <a:solidFill>
                  <a:srgbClr val="FF0000"/>
                </a:solidFill>
              </a:rPr>
              <a:t>pre statement </a:t>
            </a:r>
            <a:r>
              <a:rPr lang="zh-CN" altLang="en-US" dirty="0">
                <a:solidFill>
                  <a:srgbClr val="FF0000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post statement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28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08E320-EB6A-58D7-2F0F-8E3183BA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585"/>
            <a:ext cx="12192000" cy="66328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E9B019-504D-374C-1640-9D06667405C3}"/>
              </a:ext>
            </a:extLst>
          </p:cNvPr>
          <p:cNvSpPr/>
          <p:nvPr/>
        </p:nvSpPr>
        <p:spPr>
          <a:xfrm>
            <a:off x="5949616" y="4608095"/>
            <a:ext cx="1082842" cy="180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F2644-8966-7718-4B46-A861161B250B}"/>
              </a:ext>
            </a:extLst>
          </p:cNvPr>
          <p:cNvSpPr/>
          <p:nvPr/>
        </p:nvSpPr>
        <p:spPr>
          <a:xfrm>
            <a:off x="170448" y="4146884"/>
            <a:ext cx="858252" cy="106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8EF189-2161-860C-EF7B-E12EC7450147}"/>
              </a:ext>
            </a:extLst>
          </p:cNvPr>
          <p:cNvSpPr/>
          <p:nvPr/>
        </p:nvSpPr>
        <p:spPr>
          <a:xfrm>
            <a:off x="170447" y="4305300"/>
            <a:ext cx="948489" cy="106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8080E-71CB-0BAA-76F3-AFEE2B48E0A9}"/>
              </a:ext>
            </a:extLst>
          </p:cNvPr>
          <p:cNvSpPr/>
          <p:nvPr/>
        </p:nvSpPr>
        <p:spPr>
          <a:xfrm>
            <a:off x="7188868" y="2827421"/>
            <a:ext cx="788069" cy="14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7C290A-6976-4463-38E9-9F8072415F45}"/>
              </a:ext>
            </a:extLst>
          </p:cNvPr>
          <p:cNvSpPr/>
          <p:nvPr/>
        </p:nvSpPr>
        <p:spPr>
          <a:xfrm>
            <a:off x="7188868" y="3124200"/>
            <a:ext cx="788069" cy="14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BAF54C-7820-5D38-5AF5-8FC69A145B8B}"/>
              </a:ext>
            </a:extLst>
          </p:cNvPr>
          <p:cNvSpPr/>
          <p:nvPr/>
        </p:nvSpPr>
        <p:spPr>
          <a:xfrm>
            <a:off x="7188867" y="3589422"/>
            <a:ext cx="788069" cy="14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AF049B-8D39-7EC5-C8AF-3D52FF786E5E}"/>
              </a:ext>
            </a:extLst>
          </p:cNvPr>
          <p:cNvSpPr/>
          <p:nvPr/>
        </p:nvSpPr>
        <p:spPr>
          <a:xfrm>
            <a:off x="7188867" y="3886201"/>
            <a:ext cx="788069" cy="14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6CC63C-3E7B-799D-956F-54A88DDC5988}"/>
              </a:ext>
            </a:extLst>
          </p:cNvPr>
          <p:cNvSpPr txBox="1"/>
          <p:nvPr/>
        </p:nvSpPr>
        <p:spPr>
          <a:xfrm>
            <a:off x="170447" y="2421359"/>
            <a:ext cx="73792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③打开 </a:t>
            </a:r>
            <a:r>
              <a:rPr lang="en-US" altLang="zh-CN" dirty="0">
                <a:solidFill>
                  <a:srgbClr val="FF0000"/>
                </a:solidFill>
              </a:rPr>
              <a:t>code mappings </a:t>
            </a:r>
            <a:r>
              <a:rPr lang="zh-CN" altLang="en-US" dirty="0">
                <a:solidFill>
                  <a:srgbClr val="FF0000"/>
                </a:solidFill>
              </a:rPr>
              <a:t>，为输出和内部数据配置对应的 </a:t>
            </a:r>
            <a:r>
              <a:rPr lang="en-US" altLang="zh-CN" dirty="0">
                <a:solidFill>
                  <a:srgbClr val="FF0000"/>
                </a:solidFill>
              </a:rPr>
              <a:t>Memory section</a:t>
            </a:r>
          </a:p>
          <a:p>
            <a:r>
              <a:rPr lang="zh-CN" altLang="en-US" sz="1400" dirty="0">
                <a:solidFill>
                  <a:srgbClr val="FF0000"/>
                </a:solidFill>
              </a:rPr>
              <a:t>代码生成后应该默认打开，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如果找不到，可以在第一页中 </a:t>
            </a:r>
            <a:r>
              <a:rPr lang="en-US" altLang="zh-CN" sz="1400" dirty="0">
                <a:solidFill>
                  <a:srgbClr val="FF0000"/>
                </a:solidFill>
              </a:rPr>
              <a:t>Code Interface </a:t>
            </a:r>
            <a:r>
              <a:rPr lang="zh-CN" altLang="en-US" sz="1400" dirty="0">
                <a:solidFill>
                  <a:srgbClr val="FF0000"/>
                </a:solidFill>
              </a:rPr>
              <a:t>菜单中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点击 </a:t>
            </a:r>
            <a:r>
              <a:rPr lang="en-US" altLang="zh-CN" sz="1400" dirty="0">
                <a:solidFill>
                  <a:srgbClr val="FF0000"/>
                </a:solidFill>
              </a:rPr>
              <a:t>individual element code mappings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7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5400A-8991-C181-A5F7-8B9880F330AC}"/>
              </a:ext>
            </a:extLst>
          </p:cNvPr>
          <p:cNvSpPr txBox="1"/>
          <p:nvPr/>
        </p:nvSpPr>
        <p:spPr>
          <a:xfrm>
            <a:off x="96531" y="83258"/>
            <a:ext cx="9750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如果是 </a:t>
            </a:r>
            <a:r>
              <a:rPr lang="en-US" altLang="zh-CN" dirty="0" err="1">
                <a:solidFill>
                  <a:srgbClr val="FF0000"/>
                </a:solidFill>
              </a:rPr>
              <a:t>autosar.tlc</a:t>
            </a:r>
            <a:r>
              <a:rPr lang="zh-CN" altLang="en-US" dirty="0">
                <a:solidFill>
                  <a:srgbClr val="FF0000"/>
                </a:solidFill>
              </a:rPr>
              <a:t>，稍微麻烦一点，需要在 </a:t>
            </a:r>
            <a:r>
              <a:rPr lang="en-US" altLang="zh-CN" dirty="0" err="1">
                <a:solidFill>
                  <a:srgbClr val="FF0000"/>
                </a:solidFill>
              </a:rPr>
              <a:t>cscdesigner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中配置一下我们使用的存储类包，例如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&gt;&gt; </a:t>
            </a:r>
            <a:r>
              <a:rPr lang="en-US" dirty="0" err="1">
                <a:solidFill>
                  <a:srgbClr val="FF0000"/>
                </a:solidFill>
              </a:rPr>
              <a:t>cscdesigner</a:t>
            </a:r>
            <a:r>
              <a:rPr lang="en-US" dirty="0">
                <a:solidFill>
                  <a:srgbClr val="FF0000"/>
                </a:solidFill>
              </a:rPr>
              <a:t>('</a:t>
            </a:r>
            <a:r>
              <a:rPr lang="en-US" dirty="0" err="1">
                <a:solidFill>
                  <a:srgbClr val="FF0000"/>
                </a:solidFill>
              </a:rPr>
              <a:t>MyCSC</a:t>
            </a:r>
            <a:r>
              <a:rPr lang="en-US" dirty="0">
                <a:solidFill>
                  <a:srgbClr val="FF0000"/>
                </a:solidFill>
              </a:rPr>
              <a:t>’)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召唤出如下窗口，新建一个 </a:t>
            </a:r>
            <a:r>
              <a:rPr lang="en-US" altLang="zh-CN" dirty="0">
                <a:solidFill>
                  <a:srgbClr val="FF0000"/>
                </a:solidFill>
              </a:rPr>
              <a:t>memory section</a:t>
            </a:r>
            <a:r>
              <a:rPr lang="zh-CN" altLang="en-US" dirty="0">
                <a:solidFill>
                  <a:srgbClr val="FF0000"/>
                </a:solidFill>
              </a:rPr>
              <a:t>，配置好前后的语句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64432-8485-9DDF-CAEE-D51E290A8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322" y="1322342"/>
            <a:ext cx="4257438" cy="4681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A8B49-0A39-DB29-F646-0DBE563F4F01}"/>
              </a:ext>
            </a:extLst>
          </p:cNvPr>
          <p:cNvSpPr txBox="1"/>
          <p:nvPr/>
        </p:nvSpPr>
        <p:spPr>
          <a:xfrm>
            <a:off x="0" y="6319511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（如果不知道如何创建存储类包，请参考</a:t>
            </a:r>
            <a:r>
              <a:rPr lang="zh-CN" altLang="en-US" dirty="0">
                <a:solidFill>
                  <a:srgbClr val="FF0000"/>
                </a:solidFill>
                <a:hlinkClick r:id="rId3"/>
              </a:rPr>
              <a:t>文档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D7E349-167E-75B6-AFE2-5DAC9DC6C192}"/>
              </a:ext>
            </a:extLst>
          </p:cNvPr>
          <p:cNvSpPr/>
          <p:nvPr/>
        </p:nvSpPr>
        <p:spPr>
          <a:xfrm>
            <a:off x="4108784" y="1732548"/>
            <a:ext cx="733927" cy="180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A2318F-947C-0ECB-120C-A9ED7385132B}"/>
              </a:ext>
            </a:extLst>
          </p:cNvPr>
          <p:cNvSpPr/>
          <p:nvPr/>
        </p:nvSpPr>
        <p:spPr>
          <a:xfrm>
            <a:off x="5362073" y="1913021"/>
            <a:ext cx="733927" cy="180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7E0F40-C1E7-98DD-829E-79570D4EB982}"/>
              </a:ext>
            </a:extLst>
          </p:cNvPr>
          <p:cNvSpPr/>
          <p:nvPr/>
        </p:nvSpPr>
        <p:spPr>
          <a:xfrm>
            <a:off x="3170322" y="4423610"/>
            <a:ext cx="1359567" cy="996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BADC17-EF5E-87E2-B65E-5C99D6A110EA}"/>
              </a:ext>
            </a:extLst>
          </p:cNvPr>
          <p:cNvSpPr txBox="1"/>
          <p:nvPr/>
        </p:nvSpPr>
        <p:spPr>
          <a:xfrm>
            <a:off x="275221" y="194055"/>
            <a:ext cx="104388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打开模型，执行以下语句：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&gt;&gt; </a:t>
            </a:r>
            <a:r>
              <a:rPr lang="en-US" dirty="0" err="1">
                <a:solidFill>
                  <a:srgbClr val="FF0000"/>
                </a:solidFill>
              </a:rPr>
              <a:t>set_param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bdroot</a:t>
            </a:r>
            <a:r>
              <a:rPr lang="en-US" dirty="0">
                <a:solidFill>
                  <a:srgbClr val="FF0000"/>
                </a:solidFill>
              </a:rPr>
              <a:t>,“</a:t>
            </a:r>
            <a:r>
              <a:rPr lang="en-US" dirty="0" err="1">
                <a:solidFill>
                  <a:srgbClr val="FF0000"/>
                </a:solidFill>
              </a:rPr>
              <a:t>MemSecPackage</a:t>
            </a:r>
            <a:r>
              <a:rPr lang="en-US" dirty="0">
                <a:solidFill>
                  <a:srgbClr val="FF0000"/>
                </a:solidFill>
              </a:rPr>
              <a:t>”,“</a:t>
            </a:r>
            <a:r>
              <a:rPr lang="en-US" dirty="0" err="1">
                <a:solidFill>
                  <a:srgbClr val="FF0000"/>
                </a:solidFill>
              </a:rPr>
              <a:t>MyCSC</a:t>
            </a:r>
            <a:r>
              <a:rPr lang="en-US" dirty="0">
                <a:solidFill>
                  <a:srgbClr val="FF0000"/>
                </a:solidFill>
              </a:rPr>
              <a:t>”) %</a:t>
            </a:r>
            <a:r>
              <a:rPr lang="zh-CN" altLang="en-US" dirty="0">
                <a:solidFill>
                  <a:srgbClr val="FF0000"/>
                </a:solidFill>
              </a:rPr>
              <a:t>配置加载存储类包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&gt;&gt; </a:t>
            </a:r>
            <a:r>
              <a:rPr lang="en-US" dirty="0" err="1">
                <a:solidFill>
                  <a:srgbClr val="FF0000"/>
                </a:solidFill>
              </a:rPr>
              <a:t>set_param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bdroot</a:t>
            </a:r>
            <a:r>
              <a:rPr lang="en-US" dirty="0">
                <a:solidFill>
                  <a:srgbClr val="FF0000"/>
                </a:solidFill>
              </a:rPr>
              <a:t>,“</a:t>
            </a:r>
            <a:r>
              <a:rPr lang="en-US" dirty="0" err="1">
                <a:solidFill>
                  <a:srgbClr val="FF0000"/>
                </a:solidFill>
              </a:rPr>
              <a:t>MemSecDataIO</a:t>
            </a:r>
            <a:r>
              <a:rPr lang="en-US" dirty="0">
                <a:solidFill>
                  <a:srgbClr val="FF0000"/>
                </a:solidFill>
              </a:rPr>
              <a:t>”,“</a:t>
            </a:r>
            <a:r>
              <a:rPr lang="en-US" dirty="0" err="1">
                <a:solidFill>
                  <a:srgbClr val="FF0000"/>
                </a:solidFill>
              </a:rPr>
              <a:t>MyMemSec</a:t>
            </a:r>
            <a:r>
              <a:rPr lang="en-US" dirty="0">
                <a:solidFill>
                  <a:srgbClr val="FF0000"/>
                </a:solidFill>
              </a:rPr>
              <a:t>”) %</a:t>
            </a:r>
            <a:r>
              <a:rPr lang="zh-CN" altLang="en-US" dirty="0">
                <a:solidFill>
                  <a:srgbClr val="FF0000"/>
                </a:solidFill>
              </a:rPr>
              <a:t>设置输入输出量的</a:t>
            </a:r>
            <a:r>
              <a:rPr lang="en-US" altLang="zh-CN" dirty="0">
                <a:solidFill>
                  <a:srgbClr val="FF0000"/>
                </a:solidFill>
              </a:rPr>
              <a:t>memory section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&gt;&gt; </a:t>
            </a:r>
            <a:r>
              <a:rPr lang="en-US" dirty="0" err="1">
                <a:solidFill>
                  <a:srgbClr val="FF0000"/>
                </a:solidFill>
              </a:rPr>
              <a:t>set_param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bdroot</a:t>
            </a:r>
            <a:r>
              <a:rPr lang="en-US" dirty="0">
                <a:solidFill>
                  <a:srgbClr val="FF0000"/>
                </a:solidFill>
              </a:rPr>
              <a:t>,“</a:t>
            </a:r>
            <a:r>
              <a:rPr lang="en-US" dirty="0" err="1">
                <a:solidFill>
                  <a:srgbClr val="FF0000"/>
                </a:solidFill>
              </a:rPr>
              <a:t>MemSecDataInternal</a:t>
            </a:r>
            <a:r>
              <a:rPr lang="en-US" dirty="0">
                <a:solidFill>
                  <a:srgbClr val="FF0000"/>
                </a:solidFill>
              </a:rPr>
              <a:t>”,“</a:t>
            </a:r>
            <a:r>
              <a:rPr lang="en-US" dirty="0" err="1">
                <a:solidFill>
                  <a:srgbClr val="FF0000"/>
                </a:solidFill>
              </a:rPr>
              <a:t>MyMemSec</a:t>
            </a:r>
            <a:r>
              <a:rPr lang="en-US" dirty="0">
                <a:solidFill>
                  <a:srgbClr val="FF0000"/>
                </a:solidFill>
              </a:rPr>
              <a:t>”) %</a:t>
            </a:r>
            <a:r>
              <a:rPr lang="zh-CN" altLang="en-US" dirty="0">
                <a:solidFill>
                  <a:srgbClr val="FF0000"/>
                </a:solidFill>
              </a:rPr>
              <a:t>设置内部状态量的</a:t>
            </a:r>
            <a:r>
              <a:rPr lang="en-US" altLang="zh-CN" dirty="0">
                <a:solidFill>
                  <a:srgbClr val="FF0000"/>
                </a:solidFill>
              </a:rPr>
              <a:t>memory section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体现在代码中：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9FF36-43BD-A0CA-27E9-05C0EB33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2" y="705398"/>
            <a:ext cx="4134427" cy="57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2F601-4378-589D-208C-CE96E6CA4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74" y="3002591"/>
            <a:ext cx="3839111" cy="71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C57B5E-06D3-3D5A-701D-8AB44D18C33E}"/>
              </a:ext>
            </a:extLst>
          </p:cNvPr>
          <p:cNvSpPr txBox="1"/>
          <p:nvPr/>
        </p:nvSpPr>
        <p:spPr>
          <a:xfrm>
            <a:off x="344674" y="3992024"/>
            <a:ext cx="10438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如果想了解更多内存段配置的参数名称（包括</a:t>
            </a:r>
            <a:r>
              <a:rPr lang="en-US" altLang="zh-CN" dirty="0">
                <a:solidFill>
                  <a:srgbClr val="FF0000"/>
                </a:solidFill>
              </a:rPr>
              <a:t>step</a:t>
            </a:r>
            <a:r>
              <a:rPr lang="zh-CN" altLang="en-US" dirty="0">
                <a:solidFill>
                  <a:srgbClr val="FF0000"/>
                </a:solidFill>
              </a:rPr>
              <a:t>函数、常量等），请参考</a:t>
            </a:r>
            <a:r>
              <a:rPr lang="zh-CN" altLang="en-US" dirty="0">
                <a:solidFill>
                  <a:srgbClr val="FF0000"/>
                </a:solidFill>
                <a:hlinkClick r:id="rId4"/>
              </a:rPr>
              <a:t>文档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300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Yan</dc:creator>
  <cp:lastModifiedBy>Lily Yan</cp:lastModifiedBy>
  <cp:revision>10</cp:revision>
  <dcterms:created xsi:type="dcterms:W3CDTF">2024-07-01T05:56:53Z</dcterms:created>
  <dcterms:modified xsi:type="dcterms:W3CDTF">2024-07-01T06:15:35Z</dcterms:modified>
</cp:coreProperties>
</file>