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62" r:id="rId2"/>
    <p:sldId id="263" r:id="rId3"/>
    <p:sldId id="264" r:id="rId4"/>
    <p:sldId id="265" r:id="rId5"/>
    <p:sldId id="266" r:id="rId6"/>
    <p:sldId id="325" r:id="rId7"/>
    <p:sldId id="290" r:id="rId8"/>
    <p:sldId id="291" r:id="rId9"/>
    <p:sldId id="292" r:id="rId10"/>
    <p:sldId id="326" r:id="rId11"/>
    <p:sldId id="294" r:id="rId12"/>
    <p:sldId id="327" r:id="rId13"/>
    <p:sldId id="296" r:id="rId14"/>
    <p:sldId id="297" r:id="rId15"/>
    <p:sldId id="298" r:id="rId16"/>
    <p:sldId id="299" r:id="rId17"/>
    <p:sldId id="301" r:id="rId18"/>
    <p:sldId id="300" r:id="rId19"/>
    <p:sldId id="337" r:id="rId20"/>
    <p:sldId id="341" r:id="rId21"/>
    <p:sldId id="302" r:id="rId22"/>
    <p:sldId id="342" r:id="rId23"/>
    <p:sldId id="303" r:id="rId24"/>
    <p:sldId id="331" r:id="rId25"/>
    <p:sldId id="304" r:id="rId26"/>
    <p:sldId id="305" r:id="rId27"/>
    <p:sldId id="343" r:id="rId28"/>
    <p:sldId id="307" r:id="rId29"/>
    <p:sldId id="328" r:id="rId30"/>
    <p:sldId id="329" r:id="rId31"/>
    <p:sldId id="330" r:id="rId32"/>
    <p:sldId id="344" r:id="rId33"/>
    <p:sldId id="30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6E6"/>
    <a:srgbClr val="FAFAFA"/>
    <a:srgbClr val="0000FF"/>
    <a:srgbClr val="F3F3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4" autoAdjust="0"/>
    <p:restoredTop sz="85347" autoAdjust="0"/>
  </p:normalViewPr>
  <p:slideViewPr>
    <p:cSldViewPr snapToGrid="0">
      <p:cViewPr varScale="1">
        <p:scale>
          <a:sx n="142" d="100"/>
          <a:sy n="142" d="100"/>
        </p:scale>
        <p:origin x="1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02BBD-70DB-462A-AFFE-757EE5565E96}" type="datetimeFigureOut">
              <a:rPr lang="zh-CN" altLang="en-US" smtClean="0"/>
              <a:t>2022/3/6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F3AD4-3AF9-45C6-A444-F10C733179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4616FD-8EF1-4A9A-AF4E-7A1BA5EADBEC}"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9F3AD4-3AF9-45C6-A444-F10C7331797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9F3AD4-3AF9-45C6-A444-F10C73317975}"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Optimization algorithms may fail to find a global minimum when there are multiple local minima or plateaus present. In the context of deep learning, we generally accept such solutions even though they are not truly minimal, so long as they correspond to significantly low values of the cost function.</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C49F3AD4-3AF9-45C6-A444-F10C73317975}"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Optimization algorithms may fail to find a global minimum when there are multiple local minima or plateaus present. In the context of deep learning, we generally accept such solutions even though they are not truly minimal, so long as they correspond to significantly low values of the cost function.</a:t>
            </a:r>
            <a:r>
              <a:rPr lang="en-US" altLang="zh-CN" dirty="0"/>
              <a:t>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C49F3AD4-3AF9-45C6-A444-F10C73317975}"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sSub>
                      <m:sSubPr>
                        <m:ctrlPr>
                          <a:rPr lang="en-US" altLang="zh-CN" sz="1200" i="1" dirty="0" smtClean="0">
                            <a:solidFill>
                              <a:srgbClr val="000000"/>
                            </a:solidFill>
                            <a:latin typeface="Cambria Math" panose="02040503050406030204" pitchFamily="18" charset="0"/>
                          </a:rPr>
                        </m:ctrlPr>
                      </m:sSubPr>
                      <m:e>
                        <m:r>
                          <a:rPr lang="en-US" altLang="zh-CN" sz="1200" i="1" dirty="0">
                            <a:solidFill>
                              <a:srgbClr val="000000"/>
                            </a:solidFill>
                            <a:latin typeface="Cambria Math" panose="02040503050406030204" pitchFamily="18" charset="0"/>
                          </a:rPr>
                          <m:t>𝐵</m:t>
                        </m:r>
                      </m:e>
                      <m:sub>
                        <m:r>
                          <a:rPr lang="en-US" altLang="zh-CN" sz="1200" i="1" dirty="0">
                            <a:solidFill>
                              <a:srgbClr val="000000"/>
                            </a:solidFill>
                            <a:latin typeface="Cambria Math" panose="02040503050406030204" pitchFamily="18" charset="0"/>
                          </a:rPr>
                          <m:t>𝑡</m:t>
                        </m:r>
                        <m:r>
                          <a:rPr lang="en-US" altLang="zh-CN" sz="1200" i="1" dirty="0">
                            <a:solidFill>
                              <a:srgbClr val="000000"/>
                            </a:solidFill>
                            <a:latin typeface="Cambria Math" panose="02040503050406030204" pitchFamily="18" charset="0"/>
                          </a:rPr>
                          <m:t>+1</m:t>
                        </m:r>
                      </m:sub>
                    </m:sSub>
                  </m:oMath>
                </a14:m>
                <a:r>
                  <a:rPr lang="en-US" altLang="zh-CN" sz="1200" i="1" dirty="0">
                    <a:solidFill>
                      <a:srgbClr val="000000"/>
                    </a:solidFill>
                    <a:latin typeface="Cambria Math" panose="02040503050406030204" pitchFamily="18" charset="0"/>
                  </a:rPr>
                  <a:t> </a:t>
                </a:r>
                <a:r>
                  <a:rPr lang="en-US" altLang="zh-CN" sz="1200" dirty="0">
                    <a:solidFill>
                      <a:srgbClr val="000000"/>
                    </a:solidFill>
                  </a:rPr>
                  <a:t>is generated by (2)  to satisfy the secant equation</a:t>
                </a:r>
                <a14:m>
                  <m:oMath xmlns:m="http://schemas.openxmlformats.org/officeDocument/2006/math">
                    <m:r>
                      <a:rPr lang="en-US" altLang="zh-CN" sz="1200" b="0" i="0" dirty="0" smtClean="0">
                        <a:solidFill>
                          <a:srgbClr val="000000"/>
                        </a:solidFill>
                        <a:latin typeface="Cambria Math" panose="02040503050406030204" pitchFamily="18" charset="0"/>
                      </a:rPr>
                      <m:t> </m:t>
                    </m:r>
                    <m:sSub>
                      <m:sSubPr>
                        <m:ctrlPr>
                          <a:rPr lang="en-US" altLang="zh-CN" sz="1200" i="1" dirty="0" smtClean="0">
                            <a:solidFill>
                              <a:srgbClr val="000000"/>
                            </a:solidFill>
                            <a:latin typeface="Cambria Math" panose="02040503050406030204" pitchFamily="18" charset="0"/>
                          </a:rPr>
                        </m:ctrlPr>
                      </m:sSubPr>
                      <m:e>
                        <m:r>
                          <a:rPr lang="en-US" altLang="zh-CN" sz="1200" i="1" dirty="0">
                            <a:solidFill>
                              <a:srgbClr val="000000"/>
                            </a:solidFill>
                            <a:latin typeface="Cambria Math" panose="02040503050406030204" pitchFamily="18" charset="0"/>
                          </a:rPr>
                          <m:t>𝐵</m:t>
                        </m:r>
                      </m:e>
                      <m:sub>
                        <m:r>
                          <a:rPr lang="en-US" altLang="zh-CN" sz="1200" i="1" dirty="0">
                            <a:solidFill>
                              <a:srgbClr val="000000"/>
                            </a:solidFill>
                            <a:latin typeface="Cambria Math" panose="02040503050406030204" pitchFamily="18" charset="0"/>
                          </a:rPr>
                          <m:t>𝑡</m:t>
                        </m:r>
                        <m:r>
                          <a:rPr lang="en-US" altLang="zh-CN" sz="1200" i="1" dirty="0">
                            <a:solidFill>
                              <a:srgbClr val="000000"/>
                            </a:solidFill>
                            <a:latin typeface="Cambria Math" panose="02040503050406030204" pitchFamily="18" charset="0"/>
                          </a:rPr>
                          <m:t>+1</m:t>
                        </m:r>
                      </m:sub>
                    </m:sSub>
                    <m:sSub>
                      <m:sSubPr>
                        <m:ctrlPr>
                          <a:rPr lang="en-US" altLang="zh-CN" sz="1200" i="1" dirty="0">
                            <a:solidFill>
                              <a:srgbClr val="000000"/>
                            </a:solidFill>
                            <a:latin typeface="Cambria Math" panose="02040503050406030204" pitchFamily="18" charset="0"/>
                          </a:rPr>
                        </m:ctrlPr>
                      </m:sSubPr>
                      <m:e>
                        <m:r>
                          <a:rPr lang="en-US" altLang="zh-CN" sz="1200" b="0" i="1" dirty="0" smtClean="0">
                            <a:solidFill>
                              <a:srgbClr val="000000"/>
                            </a:solidFill>
                            <a:latin typeface="Cambria Math" panose="02040503050406030204" pitchFamily="18" charset="0"/>
                          </a:rPr>
                          <m:t>𝑠</m:t>
                        </m:r>
                      </m:e>
                      <m:sub>
                        <m:r>
                          <a:rPr lang="en-US" altLang="zh-CN" sz="1200" i="1" dirty="0">
                            <a:solidFill>
                              <a:srgbClr val="000000"/>
                            </a:solidFill>
                            <a:latin typeface="Cambria Math" panose="02040503050406030204" pitchFamily="18" charset="0"/>
                          </a:rPr>
                          <m:t>𝑡</m:t>
                        </m:r>
                      </m:sub>
                    </m:sSub>
                    <m:r>
                      <a:rPr lang="en-US" altLang="zh-CN" sz="1200" b="0" i="1" dirty="0" smtClean="0">
                        <a:solidFill>
                          <a:srgbClr val="000000"/>
                        </a:solidFill>
                        <a:latin typeface="Cambria Math" panose="02040503050406030204" pitchFamily="18" charset="0"/>
                      </a:rPr>
                      <m:t>=</m:t>
                    </m:r>
                    <m:sSub>
                      <m:sSubPr>
                        <m:ctrlPr>
                          <a:rPr lang="en-US" altLang="zh-CN" sz="1200" i="1" dirty="0">
                            <a:solidFill>
                              <a:srgbClr val="000000"/>
                            </a:solidFill>
                            <a:latin typeface="Cambria Math" panose="02040503050406030204" pitchFamily="18" charset="0"/>
                          </a:rPr>
                        </m:ctrlPr>
                      </m:sSubPr>
                      <m:e>
                        <m:r>
                          <a:rPr lang="en-US" altLang="zh-CN" sz="1200" b="0" i="1" dirty="0" smtClean="0">
                            <a:solidFill>
                              <a:srgbClr val="000000"/>
                            </a:solidFill>
                            <a:latin typeface="Cambria Math" panose="02040503050406030204" pitchFamily="18" charset="0"/>
                          </a:rPr>
                          <m:t>𝑦</m:t>
                        </m:r>
                      </m:e>
                      <m:sub>
                        <m:r>
                          <a:rPr lang="en-US" altLang="zh-CN" sz="1200" i="1" dirty="0">
                            <a:solidFill>
                              <a:srgbClr val="000000"/>
                            </a:solidFill>
                            <a:latin typeface="Cambria Math" panose="02040503050406030204" pitchFamily="18" charset="0"/>
                          </a:rPr>
                          <m:t>𝑡</m:t>
                        </m:r>
                      </m:sub>
                    </m:sSub>
                  </m:oMath>
                </a14:m>
                <a:endParaRPr lang="zh-CN" altLang="en-US" sz="1200" dirty="0"/>
              </a:p>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en-US" altLang="en-US">
                    <a:noFill/>
                  </a:rPr>
                  <a:t> </a:t>
                </a:r>
              </a:p>
            </p:txBody>
          </p:sp>
        </mc:Fallback>
      </mc:AlternateContent>
      <p:sp>
        <p:nvSpPr>
          <p:cNvPr id="4" name="灯片编号占位符 3"/>
          <p:cNvSpPr>
            <a:spLocks noGrp="1"/>
          </p:cNvSpPr>
          <p:nvPr>
            <p:ph type="sldNum" sz="quarter" idx="10"/>
          </p:nvPr>
        </p:nvSpPr>
        <p:spPr/>
        <p:txBody>
          <a:bodyPr/>
          <a:lstStyle/>
          <a:p>
            <a:fld id="{C49F3AD4-3AF9-45C6-A444-F10C73317975}"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C49F3AD4-3AF9-45C6-A444-F10C73317975}" type="slidenum">
              <a:rPr lang="zh-CN" altLang="en-US" smtClean="0"/>
              <a:t>21</a:t>
            </a:fld>
            <a:endParaRPr lang="zh-CN" altLang="en-US"/>
          </a:p>
        </p:txBody>
      </p:sp>
    </p:spTree>
    <p:extLst>
      <p:ext uri="{BB962C8B-B14F-4D97-AF65-F5344CB8AC3E}">
        <p14:creationId xmlns:p14="http://schemas.microsoft.com/office/powerpoint/2010/main" val="52332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C49F3AD4-3AF9-45C6-A444-F10C73317975}" type="slidenum">
              <a:rPr lang="zh-CN" altLang="en-US" smtClean="0"/>
              <a:t>22</a:t>
            </a:fld>
            <a:endParaRPr lang="zh-CN" altLang="en-US"/>
          </a:p>
        </p:txBody>
      </p:sp>
    </p:spTree>
    <p:extLst>
      <p:ext uri="{BB962C8B-B14F-4D97-AF65-F5344CB8AC3E}">
        <p14:creationId xmlns:p14="http://schemas.microsoft.com/office/powerpoint/2010/main" val="1535835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9F3AD4-3AF9-45C6-A444-F10C73317975}" type="slidenum">
              <a:rPr lang="zh-CN" altLang="en-US" smtClean="0"/>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736FD4-A2CB-42B1-8E32-22ABDD215E71}" type="datetimeFigureOut">
              <a:rPr lang="zh-CN" altLang="en-US" smtClean="0"/>
              <a:t>2022/3/6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51A545-314B-4D07-8DB3-B45BF84DA0D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36FD4-A2CB-42B1-8E32-22ABDD215E71}" type="datetimeFigureOut">
              <a:rPr lang="zh-CN" altLang="en-US" smtClean="0"/>
              <a:t>2022/3/6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1A545-314B-4D07-8DB3-B45BF84DA0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2.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8.png"/><Relationship Id="rId4"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7858" y="2252008"/>
            <a:ext cx="11959941" cy="923330"/>
          </a:xfrm>
          <a:prstGeom prst="rect">
            <a:avLst/>
          </a:prstGeom>
          <a:noFill/>
        </p:spPr>
        <p:txBody>
          <a:bodyPr wrap="none" rtlCol="0">
            <a:spAutoFit/>
          </a:bodyPr>
          <a:lstStyle/>
          <a:p>
            <a:r>
              <a:rPr lang="en-US" altLang="zh-CN" sz="5400" b="1" dirty="0"/>
              <a:t>Machine Learning &amp; Pattern Recognition</a:t>
            </a:r>
            <a:endParaRPr lang="zh-CN" altLang="en-US" sz="5400" b="1" dirty="0"/>
          </a:p>
        </p:txBody>
      </p:sp>
      <p:sp>
        <p:nvSpPr>
          <p:cNvPr id="3" name="灯片编号占位符 2"/>
          <p:cNvSpPr>
            <a:spLocks noGrp="1"/>
          </p:cNvSpPr>
          <p:nvPr>
            <p:ph type="sldNum" sz="quarter" idx="4294967295"/>
          </p:nvPr>
        </p:nvSpPr>
        <p:spPr>
          <a:xfrm>
            <a:off x="8610600" y="6356350"/>
            <a:ext cx="2743200" cy="365125"/>
          </a:xfrm>
          <a:prstGeom prst="rect">
            <a:avLst/>
          </a:prstGeom>
        </p:spPr>
        <p:txBody>
          <a:bodyPr/>
          <a:lstStyle/>
          <a:p>
            <a:fld id="{C9CC7982-047F-42D2-9F1B-07D23845D18E}" type="slidenum">
              <a:rPr lang="zh-CN" altLang="en-US" smtClean="0"/>
              <a:t>1</a:t>
            </a:fld>
            <a:endParaRPr lang="zh-CN" altLang="en-US"/>
          </a:p>
        </p:txBody>
      </p:sp>
      <p:sp>
        <p:nvSpPr>
          <p:cNvPr id="5" name="矩形 3"/>
          <p:cNvSpPr/>
          <p:nvPr/>
        </p:nvSpPr>
        <p:spPr>
          <a:xfrm>
            <a:off x="4329881" y="4005636"/>
            <a:ext cx="3821239" cy="1495474"/>
          </a:xfrm>
          <a:prstGeom prst="rect">
            <a:avLst/>
          </a:prstGeom>
        </p:spPr>
        <p:txBody>
          <a:bodyPr wrap="none">
            <a:spAutoFit/>
          </a:bodyPr>
          <a:lstStyle/>
          <a:p>
            <a:pPr algn="ctr">
              <a:lnSpc>
                <a:spcPct val="115000"/>
              </a:lnSpc>
              <a:spcAft>
                <a:spcPts val="600"/>
              </a:spcAft>
            </a:pPr>
            <a:r>
              <a:rPr lang="en-US" altLang="zh-CN" sz="2400" b="1" dirty="0">
                <a:solidFill>
                  <a:prstClr val="black"/>
                </a:solidFill>
                <a:ea typeface="微软雅黑" panose="020B0503020204020204" pitchFamily="34" charset="-122"/>
                <a:cs typeface="Times New Roman" panose="02020603050405020304" pitchFamily="18" charset="0"/>
              </a:rPr>
              <a:t>Xin Xin(</a:t>
            </a:r>
            <a:r>
              <a:rPr lang="zh-CN" altLang="en-US" sz="2400" b="1" dirty="0">
                <a:solidFill>
                  <a:prstClr val="black"/>
                </a:solidFill>
                <a:ea typeface="微软雅黑" panose="020B0503020204020204" pitchFamily="34" charset="-122"/>
                <a:cs typeface="Times New Roman" panose="02020603050405020304" pitchFamily="18" charset="0"/>
              </a:rPr>
              <a:t>辛鑫</a:t>
            </a:r>
            <a:r>
              <a:rPr lang="en-US" altLang="zh-CN" sz="2400" b="1" dirty="0">
                <a:solidFill>
                  <a:prstClr val="black"/>
                </a:solidFill>
                <a:ea typeface="微软雅黑" panose="020B0503020204020204" pitchFamily="34" charset="-122"/>
                <a:cs typeface="Times New Roman" panose="02020603050405020304" pitchFamily="18" charset="0"/>
              </a:rPr>
              <a:t>)</a:t>
            </a:r>
          </a:p>
          <a:p>
            <a:pPr algn="ctr">
              <a:lnSpc>
                <a:spcPct val="115000"/>
              </a:lnSpc>
              <a:spcAft>
                <a:spcPts val="600"/>
              </a:spcAft>
            </a:pPr>
            <a:r>
              <a:rPr lang="en-US" altLang="zh-CN" sz="2400" b="1" dirty="0" err="1">
                <a:solidFill>
                  <a:prstClr val="black"/>
                </a:solidFill>
                <a:ea typeface="微软雅黑" panose="020B0503020204020204" pitchFamily="34" charset="-122"/>
                <a:cs typeface="Times New Roman" panose="02020603050405020304" pitchFamily="18" charset="0"/>
              </a:rPr>
              <a:t>xinxin@sdu.edu.cn</a:t>
            </a:r>
            <a:endParaRPr lang="en-US" altLang="zh-CN" sz="2400" b="1" dirty="0">
              <a:solidFill>
                <a:prstClr val="black"/>
              </a:solidFill>
              <a:ea typeface="微软雅黑" panose="020B0503020204020204" pitchFamily="34" charset="-122"/>
              <a:cs typeface="Times New Roman" panose="02020603050405020304" pitchFamily="18" charset="0"/>
            </a:endParaRPr>
          </a:p>
          <a:p>
            <a:pPr algn="ctr">
              <a:lnSpc>
                <a:spcPct val="115000"/>
              </a:lnSpc>
              <a:spcAft>
                <a:spcPts val="600"/>
              </a:spcAft>
            </a:pPr>
            <a:r>
              <a:rPr lang="en-US" altLang="zh-CN" sz="2400" b="1" dirty="0">
                <a:solidFill>
                  <a:prstClr val="black"/>
                </a:solidFill>
                <a:ea typeface="微软雅黑" panose="020B0503020204020204" pitchFamily="34" charset="-122"/>
                <a:cs typeface="Times New Roman" panose="02020603050405020304" pitchFamily="18" charset="0"/>
              </a:rPr>
              <a:t>https://</a:t>
            </a:r>
            <a:r>
              <a:rPr lang="en-US" altLang="zh-CN" sz="2400" b="1" dirty="0" err="1">
                <a:solidFill>
                  <a:prstClr val="black"/>
                </a:solidFill>
                <a:ea typeface="微软雅黑" panose="020B0503020204020204" pitchFamily="34" charset="-122"/>
                <a:cs typeface="Times New Roman" panose="02020603050405020304" pitchFamily="18" charset="0"/>
              </a:rPr>
              <a:t>xinxin-me.github.io</a:t>
            </a:r>
            <a:r>
              <a:rPr lang="en-US" altLang="zh-CN" sz="2400" b="1" dirty="0">
                <a:solidFill>
                  <a:prstClr val="black"/>
                </a:solidFill>
                <a:ea typeface="微软雅黑" panose="020B0503020204020204" pitchFamily="34" charset="-122"/>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91956" y="1264996"/>
            <a:ext cx="10929636" cy="3142149"/>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 name="矩形 1"/>
          <p:cNvSpPr/>
          <p:nvPr/>
        </p:nvSpPr>
        <p:spPr>
          <a:xfrm>
            <a:off x="391956" y="1360157"/>
            <a:ext cx="10863648" cy="3046988"/>
          </a:xfrm>
          <a:prstGeom prst="rect">
            <a:avLst/>
          </a:prstGeom>
        </p:spPr>
        <p:txBody>
          <a:bodyPr wrap="square">
            <a:spAutoFit/>
          </a:bodyPr>
          <a:lstStyle/>
          <a:p>
            <a:pPr marL="571500" indent="-571500" algn="just">
              <a:buFont typeface="Arial" panose="020B0604020202090204" pitchFamily="34" charset="0"/>
              <a:buChar char="•"/>
            </a:pPr>
            <a:r>
              <a:rPr lang="en-US" altLang="zh-CN" sz="3200" b="1" dirty="0">
                <a:solidFill>
                  <a:srgbClr val="000000"/>
                </a:solidFill>
              </a:rPr>
              <a:t>Deterministic Optimization</a:t>
            </a:r>
          </a:p>
          <a:p>
            <a:pPr marL="1028700" lvl="1" indent="-571500" algn="just">
              <a:buFont typeface="Arial" panose="020B0604020202090204" pitchFamily="34" charset="0"/>
              <a:buChar char="•"/>
            </a:pPr>
            <a:r>
              <a:rPr lang="en-US" altLang="zh-CN" sz="2800" dirty="0"/>
              <a:t>The data for the given problem are known accurately. </a:t>
            </a:r>
          </a:p>
          <a:p>
            <a:pPr marL="571500" indent="-571500" algn="just">
              <a:buFont typeface="Arial" panose="020B0604020202090204" pitchFamily="34" charset="0"/>
              <a:buChar char="•"/>
            </a:pPr>
            <a:endParaRPr lang="en-US" altLang="zh-CN" sz="4000" dirty="0">
              <a:solidFill>
                <a:srgbClr val="000000"/>
              </a:solidFill>
            </a:endParaRPr>
          </a:p>
          <a:p>
            <a:pPr marL="571500" indent="-571500" algn="just">
              <a:buFont typeface="Arial" panose="020B0604020202090204" pitchFamily="34" charset="0"/>
              <a:buChar char="•"/>
            </a:pPr>
            <a:r>
              <a:rPr lang="en-US" altLang="zh-CN" sz="3200" b="1" dirty="0">
                <a:solidFill>
                  <a:srgbClr val="FF0000"/>
                </a:solidFill>
              </a:rPr>
              <a:t>Stochastic Optimization</a:t>
            </a:r>
          </a:p>
          <a:p>
            <a:pPr marL="1028700" lvl="1" indent="-571500" algn="just">
              <a:buFont typeface="Arial" panose="020B0604020202090204" pitchFamily="34" charset="0"/>
              <a:buChar char="•"/>
            </a:pPr>
            <a:r>
              <a:rPr lang="en-US" altLang="zh-CN" sz="2800" dirty="0">
                <a:solidFill>
                  <a:srgbClr val="FF0000"/>
                </a:solidFill>
              </a:rPr>
              <a:t>Refers to a collection of methods for minimizing or maximizing an objective function when randomness is present.</a:t>
            </a:r>
            <a:endParaRPr lang="zh-CN" altLang="en-US" sz="2800" dirty="0">
              <a:solidFill>
                <a:srgbClr val="FF0000"/>
              </a:solidFill>
            </a:endParaRPr>
          </a:p>
        </p:txBody>
      </p:sp>
      <p:sp>
        <p:nvSpPr>
          <p:cNvPr id="3" name="文本框 2"/>
          <p:cNvSpPr txBox="1"/>
          <p:nvPr/>
        </p:nvSpPr>
        <p:spPr>
          <a:xfrm>
            <a:off x="391956" y="237002"/>
            <a:ext cx="4983287" cy="707886"/>
          </a:xfrm>
          <a:prstGeom prst="rect">
            <a:avLst/>
          </a:prstGeom>
          <a:noFill/>
        </p:spPr>
        <p:txBody>
          <a:bodyPr wrap="none" rtlCol="0">
            <a:spAutoFit/>
          </a:bodyPr>
          <a:lstStyle/>
          <a:p>
            <a:r>
              <a:rPr lang="en-US" altLang="zh-CN" sz="4000" b="1" dirty="0"/>
              <a:t>Optimization Methods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6"/>
          <p:cNvSpPr/>
          <p:nvPr/>
        </p:nvSpPr>
        <p:spPr>
          <a:xfrm>
            <a:off x="496108" y="4673285"/>
            <a:ext cx="11271358" cy="1819185"/>
          </a:xfrm>
          <a:prstGeom prst="roundRect">
            <a:avLst>
              <a:gd name="adj" fmla="val 3573"/>
            </a:avLst>
          </a:prstGeom>
          <a:solidFill>
            <a:srgbClr val="E6F5F0"/>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10" name="矩形: 圆角 16"/>
          <p:cNvSpPr/>
          <p:nvPr/>
        </p:nvSpPr>
        <p:spPr>
          <a:xfrm>
            <a:off x="496108" y="3118515"/>
            <a:ext cx="11271358" cy="1320136"/>
          </a:xfrm>
          <a:prstGeom prst="roundRect">
            <a:avLst>
              <a:gd name="adj" fmla="val 3573"/>
            </a:avLst>
          </a:prstGeom>
          <a:solidFill>
            <a:srgbClr val="F9E6E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9" name="矩形: 圆角 16"/>
          <p:cNvSpPr/>
          <p:nvPr/>
        </p:nvSpPr>
        <p:spPr>
          <a:xfrm>
            <a:off x="496108" y="1131692"/>
            <a:ext cx="11271358" cy="1752188"/>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6138732" cy="707886"/>
          </a:xfrm>
          <a:prstGeom prst="rect">
            <a:avLst/>
          </a:prstGeom>
          <a:noFill/>
        </p:spPr>
        <p:txBody>
          <a:bodyPr wrap="none" rtlCol="0">
            <a:spAutoFit/>
          </a:bodyPr>
          <a:lstStyle/>
          <a:p>
            <a:r>
              <a:rPr lang="en-US" altLang="zh-CN" sz="4000" b="1" dirty="0"/>
              <a:t>Stochastic Gradient Descent</a:t>
            </a:r>
          </a:p>
        </p:txBody>
      </p:sp>
      <p:sp>
        <p:nvSpPr>
          <p:cNvPr id="5" name="矩形 4"/>
          <p:cNvSpPr/>
          <p:nvPr/>
        </p:nvSpPr>
        <p:spPr>
          <a:xfrm>
            <a:off x="585489" y="1178030"/>
            <a:ext cx="11258177" cy="461665"/>
          </a:xfrm>
          <a:prstGeom prst="rect">
            <a:avLst/>
          </a:prstGeom>
        </p:spPr>
        <p:txBody>
          <a:bodyPr wrap="square">
            <a:spAutoFit/>
          </a:bodyPr>
          <a:lstStyle/>
          <a:p>
            <a:pPr algn="just"/>
            <a:r>
              <a:rPr lang="en-US" altLang="zh-CN" sz="2400" dirty="0"/>
              <a:t>We now minimize the </a:t>
            </a:r>
            <a:r>
              <a:rPr lang="en-US" altLang="zh-CN" sz="2400" i="1" dirty="0"/>
              <a:t>empirical risk</a:t>
            </a:r>
            <a:r>
              <a:rPr lang="en-US" altLang="zh-CN" sz="2400" dirty="0"/>
              <a:t>,</a:t>
            </a:r>
            <a:endParaRPr lang="zh-CN" altLang="en-US" sz="2400" dirty="0"/>
          </a:p>
        </p:txBody>
      </p:sp>
      <mc:AlternateContent xmlns:mc="http://schemas.openxmlformats.org/markup-compatibility/2006" xmlns:a14="http://schemas.microsoft.com/office/drawing/2010/main">
        <mc:Choice Requires="a14">
          <p:sp>
            <p:nvSpPr>
              <p:cNvPr id="6" name="文本框 5"/>
              <p:cNvSpPr txBox="1"/>
              <p:nvPr/>
            </p:nvSpPr>
            <p:spPr>
              <a:xfrm>
                <a:off x="2039922" y="1800861"/>
                <a:ext cx="7787388"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𝐽</m:t>
                      </m:r>
                      <m:d>
                        <m:dPr>
                          <m:ctrlPr>
                            <a:rPr lang="en-US" altLang="zh-CN" sz="2400" b="0" i="1" smtClean="0">
                              <a:latin typeface="Cambria Math" panose="02040503050406030204" pitchFamily="18" charset="0"/>
                            </a:rPr>
                          </m:ctrlPr>
                        </m:dPr>
                        <m:e>
                          <m:r>
                            <a:rPr lang="zh-CN" altLang="en-US" sz="2400" b="1" i="1" smtClean="0">
                              <a:latin typeface="Cambria Math" panose="02040503050406030204" pitchFamily="18" charset="0"/>
                            </a:rPr>
                            <m:t>𝜽</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𝔼</m:t>
                          </m:r>
                        </m:e>
                        <m:sub>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b="0" i="1" dirty="0" smtClean="0">
                                      <a:latin typeface="Cambria Math" panose="02040503050406030204" pitchFamily="18" charset="0"/>
                                    </a:rPr>
                                  </m:ctrlPr>
                                </m:accPr>
                                <m:e>
                                  <m:r>
                                    <a:rPr lang="en-US" altLang="zh-CN" sz="2400" b="0" i="1" dirty="0" smtClean="0">
                                      <a:latin typeface="Cambria Math" panose="02040503050406030204" pitchFamily="18" charset="0"/>
                                    </a:rPr>
                                    <m:t>𝑃</m:t>
                                  </m:r>
                                </m:e>
                              </m:acc>
                            </m:e>
                            <m:sub>
                              <m:r>
                                <a:rPr lang="en-US" altLang="zh-CN" sz="2400" i="1" dirty="0">
                                  <a:latin typeface="Cambria Math" panose="02040503050406030204" pitchFamily="18" charset="0"/>
                                </a:rPr>
                                <m:t>𝑑𝑎𝑡𝑎</m:t>
                              </m:r>
                            </m:sub>
                          </m:sSub>
                        </m:sub>
                      </m:sSub>
                      <m:r>
                        <a:rPr lang="en-US" altLang="zh-CN" sz="2400" b="0" i="1" smtClean="0">
                          <a:latin typeface="Cambria Math" panose="02040503050406030204" pitchFamily="18" charset="0"/>
                        </a:rPr>
                        <m:t>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1" i="1">
                                  <a:latin typeface="Cambria Math" panose="02040503050406030204" pitchFamily="18" charset="0"/>
                                </a:rPr>
                                <m:t>𝒙</m:t>
                              </m:r>
                              <m:r>
                                <a:rPr lang="en-US" altLang="zh-CN" sz="2400" b="0" i="1" smtClean="0">
                                  <a:latin typeface="Cambria Math" panose="02040503050406030204" pitchFamily="18" charset="0"/>
                                </a:rPr>
                                <m:t>,</m:t>
                              </m:r>
                              <m:r>
                                <a:rPr lang="zh-CN" altLang="en-US" sz="2400" b="1" i="1" smtClean="0">
                                  <a:latin typeface="Cambria Math" panose="02040503050406030204" pitchFamily="18" charset="0"/>
                                </a:rPr>
                                <m:t>𝜽</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𝑚</m:t>
                          </m:r>
                        </m:den>
                      </m:f>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r>
                            <a:rPr lang="en-US" altLang="zh-CN" sz="2400" i="1">
                              <a:latin typeface="Cambria Math" panose="02040503050406030204" pitchFamily="18" charset="0"/>
                            </a:rPr>
                            <m:t>𝐿</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𝒙</m:t>
                                      </m:r>
                                    </m:e>
                                    <m:sup>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zh-CN" altLang="en-US" sz="2400" b="1" i="1">
                                      <a:latin typeface="Cambria Math" panose="02040503050406030204" pitchFamily="18" charset="0"/>
                                    </a:rPr>
                                    <m:t>𝜽</m:t>
                                  </m:r>
                                </m:e>
                              </m:d>
                              <m:r>
                                <a:rPr lang="en-US" altLang="zh-CN" sz="2400" i="1">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e>
                          </m:d>
                        </m:e>
                      </m:nary>
                    </m:oMath>
                  </m:oMathPara>
                </a14:m>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039922" y="1800861"/>
                <a:ext cx="7787388" cy="1008225"/>
              </a:xfrm>
              <a:prstGeom prst="rect">
                <a:avLst/>
              </a:prstGeom>
              <a:blipFill rotWithShape="1">
                <a:blip r:embed="rId2"/>
                <a:stretch>
                  <a:fillRect l="-4" r="1" b="4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6806435" y="1178030"/>
                <a:ext cx="4957996" cy="461665"/>
              </a:xfrm>
              <a:prstGeom prst="rect">
                <a:avLst/>
              </a:prstGeom>
            </p:spPr>
            <p:txBody>
              <a:bodyPr wrap="square">
                <a:spAutoFit/>
              </a:bodyPr>
              <a:lstStyle/>
              <a:p>
                <a:pPr algn="just"/>
                <a14:m>
                  <m:oMath xmlns:m="http://schemas.openxmlformats.org/officeDocument/2006/math">
                    <m:r>
                      <a:rPr lang="en-US" altLang="zh-CN" sz="2400" i="1" dirty="0" smtClean="0">
                        <a:solidFill>
                          <a:srgbClr val="000000"/>
                        </a:solidFill>
                        <a:latin typeface="Cambria Math" panose="02040503050406030204" pitchFamily="18" charset="0"/>
                      </a:rPr>
                      <m:t>𝑚</m:t>
                    </m:r>
                  </m:oMath>
                </a14:m>
                <a:r>
                  <a:rPr lang="en-US" altLang="zh-CN" sz="2400" dirty="0">
                    <a:solidFill>
                      <a:srgbClr val="000000"/>
                    </a:solidFill>
                  </a:rPr>
                  <a:t> is the number of training examples.</a:t>
                </a:r>
                <a:r>
                  <a:rPr lang="en-US" altLang="zh-CN" sz="2400" dirty="0"/>
                  <a:t> </a:t>
                </a:r>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6806435" y="1178030"/>
                <a:ext cx="4957996" cy="461665"/>
              </a:xfrm>
              <a:prstGeom prst="rect">
                <a:avLst/>
              </a:prstGeom>
              <a:blipFill rotWithShape="1">
                <a:blip r:embed="rId3"/>
                <a:stretch>
                  <a:fillRect l="-10" t="-23" r="8" b="-81950"/>
                </a:stretch>
              </a:blipFill>
            </p:spPr>
            <p:txBody>
              <a:bodyPr/>
              <a:lstStyle/>
              <a:p>
                <a:r>
                  <a:rPr lang="en-US" altLang="en-US">
                    <a:noFill/>
                  </a:rPr>
                  <a:t> </a:t>
                </a:r>
              </a:p>
            </p:txBody>
          </p:sp>
        </mc:Fallback>
      </mc:AlternateContent>
      <p:sp>
        <p:nvSpPr>
          <p:cNvPr id="7" name="矩形 6"/>
          <p:cNvSpPr/>
          <p:nvPr/>
        </p:nvSpPr>
        <p:spPr>
          <a:xfrm>
            <a:off x="506254" y="3392152"/>
            <a:ext cx="11258177" cy="830997"/>
          </a:xfrm>
          <a:prstGeom prst="rect">
            <a:avLst/>
          </a:prstGeom>
        </p:spPr>
        <p:txBody>
          <a:bodyPr wrap="square">
            <a:spAutoFit/>
          </a:bodyPr>
          <a:lstStyle/>
          <a:p>
            <a:pPr marL="342900" indent="-342900" algn="just">
              <a:buFont typeface="Arial" panose="020B0604020202090204" pitchFamily="34" charset="0"/>
              <a:buChar char="•"/>
            </a:pPr>
            <a:r>
              <a:rPr lang="en-US" altLang="zh-CN" sz="2400" dirty="0">
                <a:solidFill>
                  <a:srgbClr val="000000"/>
                </a:solidFill>
              </a:rPr>
              <a:t>Optimization algorithms that use the entire training set simultaneously are called </a:t>
            </a:r>
            <a:r>
              <a:rPr lang="en-US" altLang="zh-CN" sz="2400" i="1" dirty="0">
                <a:solidFill>
                  <a:srgbClr val="FF0000"/>
                </a:solidFill>
              </a:rPr>
              <a:t>deterministic</a:t>
            </a:r>
            <a:r>
              <a:rPr lang="en-US" altLang="zh-CN" sz="2400" i="1" dirty="0">
                <a:solidFill>
                  <a:srgbClr val="000000"/>
                </a:solidFill>
              </a:rPr>
              <a:t> or </a:t>
            </a:r>
            <a:r>
              <a:rPr lang="en-US" altLang="zh-CN" sz="2400" i="1" dirty="0">
                <a:solidFill>
                  <a:srgbClr val="FF0000"/>
                </a:solidFill>
              </a:rPr>
              <a:t>batch</a:t>
            </a:r>
            <a:r>
              <a:rPr lang="en-US" altLang="zh-CN" sz="2400" i="1" dirty="0">
                <a:solidFill>
                  <a:srgbClr val="000000"/>
                </a:solidFill>
              </a:rPr>
              <a:t> </a:t>
            </a:r>
            <a:r>
              <a:rPr lang="en-US" altLang="zh-CN" sz="2400" dirty="0">
                <a:solidFill>
                  <a:srgbClr val="000000"/>
                </a:solidFill>
              </a:rPr>
              <a:t>gradient methods.</a:t>
            </a:r>
          </a:p>
        </p:txBody>
      </p:sp>
      <p:sp>
        <p:nvSpPr>
          <p:cNvPr id="8" name="矩形 7"/>
          <p:cNvSpPr/>
          <p:nvPr/>
        </p:nvSpPr>
        <p:spPr>
          <a:xfrm>
            <a:off x="496108" y="4788112"/>
            <a:ext cx="11100609" cy="1938992"/>
          </a:xfrm>
          <a:prstGeom prst="rect">
            <a:avLst/>
          </a:prstGeom>
        </p:spPr>
        <p:txBody>
          <a:bodyPr wrap="square">
            <a:spAutoFit/>
          </a:bodyPr>
          <a:lstStyle/>
          <a:p>
            <a:pPr marL="342900" indent="-342900" algn="just">
              <a:buFont typeface="Arial" panose="020B0604020202090204" pitchFamily="34" charset="0"/>
              <a:buChar char="•"/>
            </a:pPr>
            <a:r>
              <a:rPr lang="en-US" altLang="zh-CN" sz="2400" dirty="0">
                <a:solidFill>
                  <a:srgbClr val="000000"/>
                </a:solidFill>
              </a:rPr>
              <a:t>This terminology “</a:t>
            </a:r>
            <a:r>
              <a:rPr lang="en-US" altLang="zh-CN" sz="2400" dirty="0">
                <a:solidFill>
                  <a:srgbClr val="FF0000"/>
                </a:solidFill>
              </a:rPr>
              <a:t>batch</a:t>
            </a:r>
            <a:r>
              <a:rPr lang="en-US" altLang="zh-CN" sz="2400" dirty="0">
                <a:solidFill>
                  <a:srgbClr val="000000"/>
                </a:solidFill>
              </a:rPr>
              <a:t>” can be </a:t>
            </a:r>
            <a:r>
              <a:rPr lang="en-US" altLang="zh-CN" sz="2400" dirty="0"/>
              <a:t>somewhat</a:t>
            </a:r>
            <a:r>
              <a:rPr lang="en-US" altLang="zh-CN" sz="2400" dirty="0">
                <a:solidFill>
                  <a:srgbClr val="FF0000"/>
                </a:solidFill>
              </a:rPr>
              <a:t> confusing</a:t>
            </a:r>
            <a:r>
              <a:rPr lang="en-US" altLang="zh-CN" sz="2400" dirty="0">
                <a:solidFill>
                  <a:srgbClr val="000000"/>
                </a:solidFill>
              </a:rPr>
              <a:t>.</a:t>
            </a:r>
          </a:p>
          <a:p>
            <a:pPr marL="800100" lvl="1" indent="-342900" algn="just">
              <a:buFont typeface="Arial" panose="020B0604020202090204" pitchFamily="34" charset="0"/>
              <a:buChar char="•"/>
            </a:pPr>
            <a:r>
              <a:rPr lang="en-US" altLang="zh-CN" sz="2400" dirty="0">
                <a:solidFill>
                  <a:srgbClr val="000000"/>
                </a:solidFill>
              </a:rPr>
              <a:t>We use the term “</a:t>
            </a:r>
            <a:r>
              <a:rPr lang="en-US" altLang="zh-CN" sz="2400" dirty="0">
                <a:solidFill>
                  <a:srgbClr val="FF0000"/>
                </a:solidFill>
              </a:rPr>
              <a:t>batch size</a:t>
            </a:r>
            <a:r>
              <a:rPr lang="en-US" altLang="zh-CN" sz="2400" dirty="0">
                <a:solidFill>
                  <a:srgbClr val="000000"/>
                </a:solidFill>
              </a:rPr>
              <a:t>” to describe the size of a </a:t>
            </a:r>
            <a:r>
              <a:rPr lang="en-US" altLang="zh-CN" sz="2400" dirty="0" err="1">
                <a:solidFill>
                  <a:srgbClr val="000000"/>
                </a:solidFill>
              </a:rPr>
              <a:t>minibatch</a:t>
            </a:r>
            <a:r>
              <a:rPr lang="en-US" altLang="zh-CN" sz="2400" dirty="0">
                <a:solidFill>
                  <a:srgbClr val="000000"/>
                </a:solidFill>
              </a:rPr>
              <a:t> in the stochastic gradient descent. </a:t>
            </a:r>
          </a:p>
          <a:p>
            <a:pPr marL="800100" lvl="1" indent="-342900" algn="just">
              <a:buFont typeface="Arial" panose="020B0604020202090204" pitchFamily="34" charset="0"/>
              <a:buChar char="•"/>
            </a:pPr>
            <a:r>
              <a:rPr lang="en-US" altLang="zh-CN" sz="2400" dirty="0"/>
              <a:t>We use the term “</a:t>
            </a:r>
            <a:r>
              <a:rPr lang="en-US" altLang="zh-CN" sz="2400" dirty="0">
                <a:solidFill>
                  <a:srgbClr val="FF0000"/>
                </a:solidFill>
              </a:rPr>
              <a:t>batch gradient descent</a:t>
            </a:r>
            <a:r>
              <a:rPr lang="en-US" altLang="zh-CN" sz="2400" dirty="0"/>
              <a:t>” to imply the use of the full training set.</a:t>
            </a:r>
            <a:br>
              <a:rPr lang="en-US" altLang="zh-CN" sz="2400" dirty="0"/>
            </a:br>
            <a:endParaRPr lang="en-US" altLang="zh-CN"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16"/>
          <p:cNvSpPr/>
          <p:nvPr/>
        </p:nvSpPr>
        <p:spPr>
          <a:xfrm>
            <a:off x="496108" y="1131692"/>
            <a:ext cx="11271358" cy="923594"/>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6138732" cy="707886"/>
          </a:xfrm>
          <a:prstGeom prst="rect">
            <a:avLst/>
          </a:prstGeom>
          <a:noFill/>
        </p:spPr>
        <p:txBody>
          <a:bodyPr wrap="none" rtlCol="0">
            <a:spAutoFit/>
          </a:bodyPr>
          <a:lstStyle/>
          <a:p>
            <a:r>
              <a:rPr lang="en-US" altLang="zh-CN" sz="4000" b="1" dirty="0"/>
              <a:t>Stochastic Gradient Descent</a:t>
            </a:r>
          </a:p>
        </p:txBody>
      </p:sp>
      <p:sp>
        <p:nvSpPr>
          <p:cNvPr id="5" name="矩形 4"/>
          <p:cNvSpPr/>
          <p:nvPr/>
        </p:nvSpPr>
        <p:spPr>
          <a:xfrm>
            <a:off x="496108" y="1224289"/>
            <a:ext cx="11258177" cy="830997"/>
          </a:xfrm>
          <a:prstGeom prst="rect">
            <a:avLst/>
          </a:prstGeom>
        </p:spPr>
        <p:txBody>
          <a:bodyPr wrap="square">
            <a:spAutoFit/>
          </a:bodyPr>
          <a:lstStyle/>
          <a:p>
            <a:pPr marL="342900" indent="-342900" algn="just">
              <a:buFont typeface="Arial" panose="020B0604020202090204" pitchFamily="34" charset="0"/>
              <a:buChar char="•"/>
            </a:pPr>
            <a:r>
              <a:rPr lang="en-US" altLang="zh-CN" sz="2400" dirty="0">
                <a:solidFill>
                  <a:srgbClr val="000000"/>
                </a:solidFill>
              </a:rPr>
              <a:t>Optimization algorithms that use only a </a:t>
            </a:r>
            <a:r>
              <a:rPr lang="en-US" altLang="zh-CN" sz="2400" dirty="0">
                <a:solidFill>
                  <a:srgbClr val="FF0000"/>
                </a:solidFill>
              </a:rPr>
              <a:t>single</a:t>
            </a:r>
            <a:r>
              <a:rPr lang="en-US" altLang="zh-CN" sz="2400" dirty="0">
                <a:solidFill>
                  <a:srgbClr val="000000"/>
                </a:solidFill>
              </a:rPr>
              <a:t> example at a time are sometimes</a:t>
            </a:r>
            <a:br>
              <a:rPr lang="en-US" altLang="zh-CN" sz="2400" dirty="0">
                <a:solidFill>
                  <a:srgbClr val="000000"/>
                </a:solidFill>
              </a:rPr>
            </a:br>
            <a:r>
              <a:rPr lang="en-US" altLang="zh-CN" sz="2400" dirty="0">
                <a:solidFill>
                  <a:srgbClr val="000000"/>
                </a:solidFill>
              </a:rPr>
              <a:t>called </a:t>
            </a:r>
            <a:r>
              <a:rPr lang="en-US" altLang="zh-CN" sz="2400" i="1" dirty="0">
                <a:solidFill>
                  <a:srgbClr val="FF0000"/>
                </a:solidFill>
              </a:rPr>
              <a:t>stochastic</a:t>
            </a:r>
            <a:r>
              <a:rPr lang="en-US" altLang="zh-CN" sz="2400" i="1" dirty="0">
                <a:solidFill>
                  <a:srgbClr val="000000"/>
                </a:solidFill>
              </a:rPr>
              <a:t> </a:t>
            </a:r>
            <a:r>
              <a:rPr lang="en-US" altLang="zh-CN" sz="2400" dirty="0">
                <a:solidFill>
                  <a:srgbClr val="000000"/>
                </a:solidFill>
              </a:rPr>
              <a:t>or sometimes </a:t>
            </a:r>
            <a:r>
              <a:rPr lang="en-US" altLang="zh-CN" sz="2400" i="1" dirty="0">
                <a:solidFill>
                  <a:srgbClr val="FF0000"/>
                </a:solidFill>
              </a:rPr>
              <a:t>online</a:t>
            </a:r>
            <a:r>
              <a:rPr lang="en-US" altLang="zh-CN" sz="2400" i="1" dirty="0">
                <a:solidFill>
                  <a:srgbClr val="000000"/>
                </a:solidFill>
              </a:rPr>
              <a:t> </a:t>
            </a:r>
            <a:r>
              <a:rPr lang="en-US" altLang="zh-CN" sz="2400" dirty="0">
                <a:solidFill>
                  <a:srgbClr val="000000"/>
                </a:solidFill>
              </a:rPr>
              <a:t>methods. </a:t>
            </a:r>
          </a:p>
        </p:txBody>
      </p:sp>
      <p:pic>
        <p:nvPicPr>
          <p:cNvPr id="17" name="图片 1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641" y="3971920"/>
            <a:ext cx="5249008" cy="2657846"/>
          </a:xfrm>
          <a:prstGeom prst="rect">
            <a:avLst/>
          </a:prstGeom>
        </p:spPr>
      </p:pic>
      <p:pic>
        <p:nvPicPr>
          <p:cNvPr id="18" name="图片 1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288" y="2538709"/>
            <a:ext cx="3296110" cy="838317"/>
          </a:xfrm>
          <a:prstGeom prst="rect">
            <a:avLst/>
          </a:prstGeom>
        </p:spPr>
      </p:pic>
      <p:sp>
        <p:nvSpPr>
          <p:cNvPr id="19" name="矩形 18"/>
          <p:cNvSpPr/>
          <p:nvPr/>
        </p:nvSpPr>
        <p:spPr>
          <a:xfrm>
            <a:off x="509289" y="2170314"/>
            <a:ext cx="11258177" cy="1200329"/>
          </a:xfrm>
          <a:prstGeom prst="rect">
            <a:avLst/>
          </a:prstGeom>
        </p:spPr>
        <p:txBody>
          <a:bodyPr wrap="square">
            <a:spAutoFit/>
          </a:bodyPr>
          <a:lstStyle/>
          <a:p>
            <a:pPr marL="342900" indent="-342900" algn="just">
              <a:buFont typeface="Arial" panose="020B0604020202090204" pitchFamily="34" charset="0"/>
              <a:buChar char="•"/>
            </a:pPr>
            <a:r>
              <a:rPr lang="en-US" altLang="zh-CN" sz="2400" dirty="0">
                <a:solidFill>
                  <a:srgbClr val="000000"/>
                </a:solidFill>
              </a:rPr>
              <a:t>E.g., consider the cost function of linear regression as </a:t>
            </a:r>
          </a:p>
          <a:p>
            <a:pPr marL="342900" indent="-342900" algn="just">
              <a:buFont typeface="Arial" panose="020B0604020202090204" pitchFamily="34" charset="0"/>
              <a:buChar char="•"/>
            </a:pPr>
            <a:endParaRPr lang="en-US" altLang="zh-CN" sz="2400" dirty="0">
              <a:solidFill>
                <a:srgbClr val="000000"/>
              </a:solidFill>
            </a:endParaRPr>
          </a:p>
          <a:p>
            <a:pPr algn="just"/>
            <a:endParaRPr lang="en-US" altLang="zh-CN" sz="2400" dirty="0">
              <a:solidFill>
                <a:srgbClr val="000000"/>
              </a:solidFill>
            </a:endParaRPr>
          </a:p>
        </p:txBody>
      </p:sp>
      <mc:AlternateContent xmlns:mc="http://schemas.openxmlformats.org/markup-compatibility/2006" xmlns:a14="http://schemas.microsoft.com/office/drawing/2010/main">
        <mc:Choice Requires="a14">
          <p:sp>
            <p:nvSpPr>
              <p:cNvPr id="2" name="文本框 1"/>
              <p:cNvSpPr txBox="1"/>
              <p:nvPr/>
            </p:nvSpPr>
            <p:spPr>
              <a:xfrm>
                <a:off x="9261087" y="5633711"/>
                <a:ext cx="11694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𝒙</m:t>
                      </m:r>
                      <m:r>
                        <a:rPr lang="en-US" altLang="zh-CN" sz="280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i="1" smtClean="0">
                              <a:latin typeface="Cambria Math" panose="02040503050406030204" pitchFamily="18" charset="0"/>
                              <a:ea typeface="Cambria Math" panose="02040503050406030204" pitchFamily="18" charset="0"/>
                            </a:rPr>
                            <m:t>ℝ</m:t>
                          </m:r>
                        </m:e>
                        <m:sup>
                          <m:r>
                            <a:rPr lang="en-US" altLang="zh-CN" sz="2800" b="0" i="1" smtClean="0">
                              <a:latin typeface="Cambria Math" panose="02040503050406030204" pitchFamily="18" charset="0"/>
                              <a:ea typeface="Cambria Math" panose="02040503050406030204" pitchFamily="18" charset="0"/>
                            </a:rPr>
                            <m:t>𝑛</m:t>
                          </m:r>
                        </m:sup>
                      </m:sSup>
                    </m:oMath>
                  </m:oMathPara>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9261087" y="5633711"/>
                <a:ext cx="1169486" cy="430887"/>
              </a:xfrm>
              <a:prstGeom prst="rect">
                <a:avLst/>
              </a:prstGeom>
              <a:blipFill rotWithShape="1">
                <a:blip r:embed="rId4"/>
                <a:stretch>
                  <a:fillRect l="-21" t="-145" r="5" b="-1583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443145" y="3478172"/>
                <a:ext cx="7854523" cy="461665"/>
              </a:xfrm>
              <a:prstGeom prst="rect">
                <a:avLst/>
              </a:prstGeom>
            </p:spPr>
            <p:txBody>
              <a:bodyPr wrap="none">
                <a:spAutoFit/>
              </a:bodyPr>
              <a:lstStyle/>
              <a:p>
                <a:pPr marL="342900" indent="-342900" algn="just">
                  <a:buFont typeface="Arial" panose="020B0604020202090204" pitchFamily="34" charset="0"/>
                  <a:buChar char="•"/>
                </a:pPr>
                <a:r>
                  <a:rPr lang="en-US" altLang="zh-CN" sz="2400" dirty="0">
                    <a:solidFill>
                      <a:srgbClr val="000000"/>
                    </a:solidFill>
                  </a:rPr>
                  <a:t>Now, we ignore the superscript </a:t>
                </a:r>
                <a14:m>
                  <m:oMath xmlns:m="http://schemas.openxmlformats.org/officeDocument/2006/math">
                    <m:r>
                      <a:rPr lang="en-US" altLang="zh-CN" sz="2400" i="1" dirty="0" smtClean="0">
                        <a:solidFill>
                          <a:srgbClr val="000000"/>
                        </a:solidFill>
                        <a:latin typeface="Cambria Math" panose="02040503050406030204" pitchFamily="18" charset="0"/>
                      </a:rPr>
                      <m:t>𝑖</m:t>
                    </m:r>
                  </m:oMath>
                </a14:m>
                <a:r>
                  <a:rPr lang="en-US" altLang="zh-CN" sz="2400" dirty="0">
                    <a:solidFill>
                      <a:srgbClr val="000000"/>
                    </a:solidFill>
                  </a:rPr>
                  <a:t>, then for each </a:t>
                </a:r>
                <a14:m>
                  <m:oMath xmlns:m="http://schemas.openxmlformats.org/officeDocument/2006/math">
                    <m:r>
                      <a:rPr lang="en-US" altLang="zh-CN" sz="2400" i="1" dirty="0" smtClean="0">
                        <a:solidFill>
                          <a:srgbClr val="000000"/>
                        </a:solidFill>
                        <a:latin typeface="Cambria Math" panose="02040503050406030204" pitchFamily="18" charset="0"/>
                      </a:rPr>
                      <m:t>𝑥</m:t>
                    </m:r>
                  </m:oMath>
                </a14:m>
                <a:r>
                  <a:rPr lang="en-US" altLang="zh-CN" sz="2400" dirty="0">
                    <a:solidFill>
                      <a:srgbClr val="000000"/>
                    </a:solidFill>
                  </a:rPr>
                  <a:t> we have ,</a:t>
                </a:r>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443145" y="3478172"/>
                <a:ext cx="7854523" cy="461665"/>
              </a:xfrm>
              <a:prstGeom prst="rect">
                <a:avLst/>
              </a:prstGeom>
              <a:blipFill rotWithShape="1">
                <a:blip r:embed="rId5"/>
                <a:stretch>
                  <a:fillRect l="-7" t="-60" r="-9239" b="-2687"/>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6"/>
          <p:cNvSpPr/>
          <p:nvPr/>
        </p:nvSpPr>
        <p:spPr>
          <a:xfrm>
            <a:off x="391956" y="1130300"/>
            <a:ext cx="4840444" cy="1968500"/>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9719" y="3586040"/>
            <a:ext cx="6581433" cy="2409016"/>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719" y="1274007"/>
            <a:ext cx="6657633" cy="1532693"/>
          </a:xfrm>
          <a:prstGeom prst="rect">
            <a:avLst/>
          </a:prstGeom>
        </p:spPr>
      </p:pic>
      <p:sp>
        <p:nvSpPr>
          <p:cNvPr id="4" name="文本框 3"/>
          <p:cNvSpPr txBox="1"/>
          <p:nvPr/>
        </p:nvSpPr>
        <p:spPr>
          <a:xfrm>
            <a:off x="391956" y="237002"/>
            <a:ext cx="8033353" cy="707886"/>
          </a:xfrm>
          <a:prstGeom prst="rect">
            <a:avLst/>
          </a:prstGeom>
          <a:noFill/>
        </p:spPr>
        <p:txBody>
          <a:bodyPr wrap="none" rtlCol="0">
            <a:spAutoFit/>
          </a:bodyPr>
          <a:lstStyle/>
          <a:p>
            <a:r>
              <a:rPr lang="en-US" altLang="zh-CN" sz="4000" b="1" dirty="0"/>
              <a:t>Batch vs Stochastic Gradient Descent</a:t>
            </a:r>
          </a:p>
        </p:txBody>
      </p:sp>
      <mc:AlternateContent xmlns:mc="http://schemas.openxmlformats.org/markup-compatibility/2006" xmlns:a14="http://schemas.microsoft.com/office/drawing/2010/main">
        <mc:Choice Requires="a14">
          <p:sp>
            <p:nvSpPr>
              <p:cNvPr id="10" name="矩形 9"/>
              <p:cNvSpPr/>
              <p:nvPr/>
            </p:nvSpPr>
            <p:spPr>
              <a:xfrm>
                <a:off x="391956" y="1182902"/>
                <a:ext cx="4840444" cy="1569660"/>
              </a:xfrm>
              <a:prstGeom prst="rect">
                <a:avLst/>
              </a:prstGeom>
            </p:spPr>
            <p:txBody>
              <a:bodyPr wrap="square">
                <a:spAutoFit/>
              </a:bodyPr>
              <a:lstStyle/>
              <a:p>
                <a:pPr marL="342900" indent="-342900" algn="just">
                  <a:buFont typeface="Arial" panose="020B0604020202090204" pitchFamily="34" charset="0"/>
                  <a:buChar char="•"/>
                </a:pPr>
                <a:r>
                  <a:rPr lang="en-US" altLang="zh-CN" sz="2400" dirty="0">
                    <a:solidFill>
                      <a:srgbClr val="FF0000"/>
                    </a:solidFill>
                  </a:rPr>
                  <a:t>Batch</a:t>
                </a:r>
                <a:r>
                  <a:rPr lang="en-US" altLang="zh-CN" sz="2400" dirty="0"/>
                  <a:t> gradient descent has to scan through the entire training set before taking a single step—a costly operation if </a:t>
                </a:r>
                <a14:m>
                  <m:oMath xmlns:m="http://schemas.openxmlformats.org/officeDocument/2006/math">
                    <m:r>
                      <a:rPr lang="en-US" altLang="zh-CN" sz="2400" i="1" dirty="0">
                        <a:latin typeface="Cambria Math" panose="02040503050406030204" pitchFamily="18" charset="0"/>
                      </a:rPr>
                      <m:t>𝑚</m:t>
                    </m:r>
                  </m:oMath>
                </a14:m>
                <a:r>
                  <a:rPr lang="en-US" altLang="zh-CN" sz="2400" dirty="0"/>
                  <a:t> is large.</a:t>
                </a:r>
              </a:p>
            </p:txBody>
          </p:sp>
        </mc:Choice>
        <mc:Fallback xmlns="">
          <p:sp>
            <p:nvSpPr>
              <p:cNvPr id="10" name="矩形 9"/>
              <p:cNvSpPr>
                <a:spLocks noRot="1" noChangeAspect="1" noMove="1" noResize="1" noEditPoints="1" noAdjustHandles="1" noChangeArrowheads="1" noChangeShapeType="1" noTextEdit="1"/>
              </p:cNvSpPr>
              <p:nvPr/>
            </p:nvSpPr>
            <p:spPr>
              <a:xfrm>
                <a:off x="391956" y="1182902"/>
                <a:ext cx="4840444" cy="1569660"/>
              </a:xfrm>
              <a:prstGeom prst="rect">
                <a:avLst/>
              </a:prstGeom>
              <a:blipFill rotWithShape="1">
                <a:blip r:embed="rId4"/>
                <a:stretch>
                  <a:fillRect l="-3" t="-34" b="-23393"/>
                </a:stretch>
              </a:blipFill>
            </p:spPr>
            <p:txBody>
              <a:bodyPr/>
              <a:lstStyle/>
              <a:p>
                <a:r>
                  <a:rPr lang="en-US" altLang="en-US">
                    <a:noFill/>
                  </a:rPr>
                  <a:t> </a:t>
                </a:r>
              </a:p>
            </p:txBody>
          </p:sp>
        </mc:Fallback>
      </mc:AlternateContent>
      <p:sp>
        <p:nvSpPr>
          <p:cNvPr id="12" name="矩形: 圆角 16"/>
          <p:cNvSpPr/>
          <p:nvPr/>
        </p:nvSpPr>
        <p:spPr>
          <a:xfrm>
            <a:off x="391956" y="3497139"/>
            <a:ext cx="4840444" cy="2885957"/>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mc:AlternateContent xmlns:mc="http://schemas.openxmlformats.org/markup-compatibility/2006" xmlns:a14="http://schemas.microsoft.com/office/drawing/2010/main">
        <mc:Choice Requires="a14">
          <p:sp>
            <p:nvSpPr>
              <p:cNvPr id="13" name="矩形 12"/>
              <p:cNvSpPr/>
              <p:nvPr/>
            </p:nvSpPr>
            <p:spPr>
              <a:xfrm>
                <a:off x="391956" y="3587842"/>
                <a:ext cx="4840444" cy="2677656"/>
              </a:xfrm>
              <a:prstGeom prst="rect">
                <a:avLst/>
              </a:prstGeom>
            </p:spPr>
            <p:txBody>
              <a:bodyPr wrap="square">
                <a:spAutoFit/>
              </a:bodyPr>
              <a:lstStyle/>
              <a:p>
                <a:pPr marL="342900" indent="-342900" algn="just">
                  <a:buFont typeface="Arial" panose="020B0604020202090204" pitchFamily="34" charset="0"/>
                  <a:buChar char="•"/>
                </a:pPr>
                <a:r>
                  <a:rPr lang="en-US" altLang="zh-CN" sz="2400" dirty="0">
                    <a:solidFill>
                      <a:srgbClr val="FF0000"/>
                    </a:solidFill>
                  </a:rPr>
                  <a:t>SGD </a:t>
                </a:r>
                <a:r>
                  <a:rPr lang="en-US" altLang="zh-CN" sz="2400" dirty="0"/>
                  <a:t>can start making progress right away, and continues to make progress with each example it looks at. </a:t>
                </a:r>
              </a:p>
              <a:p>
                <a:pPr marL="342900" indent="-342900" algn="just">
                  <a:buFont typeface="Arial" panose="020B0604020202090204" pitchFamily="34" charset="0"/>
                  <a:buChar char="•"/>
                </a:pPr>
                <a:r>
                  <a:rPr lang="en-US" altLang="zh-CN" sz="2400" dirty="0"/>
                  <a:t>Often, SGD gets </a:t>
                </a:r>
                <a14:m>
                  <m:oMath xmlns:m="http://schemas.openxmlformats.org/officeDocument/2006/math">
                    <m:r>
                      <a:rPr lang="en-US" altLang="zh-CN" sz="2400" b="1" i="1" dirty="0">
                        <a:latin typeface="Cambria Math" panose="02040503050406030204" pitchFamily="18" charset="0"/>
                      </a:rPr>
                      <m:t>𝜽</m:t>
                    </m:r>
                  </m:oMath>
                </a14:m>
                <a:r>
                  <a:rPr lang="en-US" altLang="zh-CN" sz="2400" dirty="0"/>
                  <a:t> “close” to the minimum much </a:t>
                </a:r>
                <a:r>
                  <a:rPr lang="en-US" altLang="zh-CN" sz="2400" dirty="0">
                    <a:solidFill>
                      <a:srgbClr val="FF0000"/>
                    </a:solidFill>
                  </a:rPr>
                  <a:t>faster</a:t>
                </a:r>
                <a:r>
                  <a:rPr lang="en-US" altLang="zh-CN" sz="2400" dirty="0"/>
                  <a:t> than </a:t>
                </a:r>
                <a:r>
                  <a:rPr lang="en-US" altLang="zh-CN" sz="2400" dirty="0">
                    <a:solidFill>
                      <a:srgbClr val="FF0000"/>
                    </a:solidFill>
                  </a:rPr>
                  <a:t>batch</a:t>
                </a:r>
                <a:r>
                  <a:rPr lang="en-US" altLang="zh-CN" sz="2400" dirty="0"/>
                  <a:t> gradient descent. </a:t>
                </a:r>
              </a:p>
            </p:txBody>
          </p:sp>
        </mc:Choice>
        <mc:Fallback xmlns="">
          <p:sp>
            <p:nvSpPr>
              <p:cNvPr id="13" name="矩形 12"/>
              <p:cNvSpPr>
                <a:spLocks noRot="1" noChangeAspect="1" noMove="1" noResize="1" noEditPoints="1" noAdjustHandles="1" noChangeArrowheads="1" noChangeShapeType="1" noTextEdit="1"/>
              </p:cNvSpPr>
              <p:nvPr/>
            </p:nvSpPr>
            <p:spPr>
              <a:xfrm>
                <a:off x="391956" y="3587842"/>
                <a:ext cx="4840444" cy="2677656"/>
              </a:xfrm>
              <a:prstGeom prst="rect">
                <a:avLst/>
              </a:prstGeom>
              <a:blipFill rotWithShape="1">
                <a:blip r:embed="rId5"/>
                <a:stretch>
                  <a:fillRect l="-3" t="-3" b="22"/>
                </a:stretch>
              </a:blipFill>
            </p:spPr>
            <p:txBody>
              <a:bodyPr/>
              <a:lstStyle/>
              <a:p>
                <a:r>
                  <a:rPr lang="en-US" altLang="en-US">
                    <a:noFill/>
                  </a:rPr>
                  <a:t> </a:t>
                </a:r>
              </a:p>
            </p:txBody>
          </p:sp>
        </mc:Fallback>
      </mc:AlternateContent>
      <p:sp>
        <p:nvSpPr>
          <p:cNvPr id="15" name="矩形 14"/>
          <p:cNvSpPr/>
          <p:nvPr/>
        </p:nvSpPr>
        <p:spPr>
          <a:xfrm>
            <a:off x="7877796" y="2752562"/>
            <a:ext cx="1431289" cy="461665"/>
          </a:xfrm>
          <a:prstGeom prst="rect">
            <a:avLst/>
          </a:prstGeom>
        </p:spPr>
        <p:txBody>
          <a:bodyPr wrap="none">
            <a:spAutoFit/>
          </a:bodyPr>
          <a:lstStyle/>
          <a:p>
            <a:r>
              <a:rPr lang="en-US" altLang="zh-CN" sz="2400" b="1" dirty="0">
                <a:solidFill>
                  <a:srgbClr val="FF0000"/>
                </a:solidFill>
              </a:rPr>
              <a:t>Batch GD</a:t>
            </a:r>
            <a:r>
              <a:rPr lang="en-US" altLang="zh-CN" sz="2400" b="1" dirty="0"/>
              <a:t> </a:t>
            </a:r>
            <a:endParaRPr lang="zh-CN" altLang="en-US" sz="2400" b="1" dirty="0"/>
          </a:p>
        </p:txBody>
      </p:sp>
      <p:sp>
        <p:nvSpPr>
          <p:cNvPr id="16" name="矩形 15"/>
          <p:cNvSpPr/>
          <p:nvPr/>
        </p:nvSpPr>
        <p:spPr>
          <a:xfrm>
            <a:off x="8131796" y="5905204"/>
            <a:ext cx="720069" cy="461665"/>
          </a:xfrm>
          <a:prstGeom prst="rect">
            <a:avLst/>
          </a:prstGeom>
        </p:spPr>
        <p:txBody>
          <a:bodyPr wrap="none">
            <a:spAutoFit/>
          </a:bodyPr>
          <a:lstStyle/>
          <a:p>
            <a:r>
              <a:rPr lang="en-US" altLang="zh-CN" sz="2400" b="1" dirty="0">
                <a:solidFill>
                  <a:srgbClr val="FF0000"/>
                </a:solidFill>
              </a:rPr>
              <a:t>SGD</a:t>
            </a:r>
            <a:endParaRPr lang="zh-CN" altLang="en-US" sz="2400" b="1" dirty="0"/>
          </a:p>
        </p:txBody>
      </p:sp>
      <mc:AlternateContent xmlns:mc="http://schemas.openxmlformats.org/markup-compatibility/2006" xmlns:a14="http://schemas.microsoft.com/office/drawing/2010/main">
        <mc:Choice Requires="a14">
          <p:sp>
            <p:nvSpPr>
              <p:cNvPr id="5" name="文本框 4"/>
              <p:cNvSpPr txBox="1"/>
              <p:nvPr/>
            </p:nvSpPr>
            <p:spPr>
              <a:xfrm>
                <a:off x="5640636" y="2974554"/>
                <a:ext cx="3638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pitchFamily="18" charset="0"/>
                        </a:rPr>
                        <m:t>𝝀</m:t>
                      </m:r>
                      <m:r>
                        <a:rPr lang="en-US" altLang="zh-CN" b="1" i="1" smtClean="0">
                          <a:solidFill>
                            <a:srgbClr val="FF0000"/>
                          </a:solidFill>
                          <a:latin typeface="Cambria Math" panose="02040503050406030204" pitchFamily="18" charset="0"/>
                        </a:rPr>
                        <m:t>𝒘</m:t>
                      </m:r>
                    </m:oMath>
                  </m:oMathPara>
                </a14:m>
                <a:endParaRPr lang="zh-CN" altLang="en-US" b="1" dirty="0">
                  <a:solidFill>
                    <a:srgbClr val="FF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640636" y="2974554"/>
                <a:ext cx="363882" cy="276999"/>
              </a:xfrm>
              <a:prstGeom prst="rect">
                <a:avLst/>
              </a:prstGeom>
              <a:blipFill rotWithShape="1">
                <a:blip r:embed="rId6"/>
                <a:stretch>
                  <a:fillRect l="-156" t="-77" r="163" b="-15920"/>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16"/>
          <p:cNvSpPr/>
          <p:nvPr/>
        </p:nvSpPr>
        <p:spPr>
          <a:xfrm>
            <a:off x="391956" y="1209611"/>
            <a:ext cx="4840444" cy="4594289"/>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8033353" cy="707886"/>
          </a:xfrm>
          <a:prstGeom prst="rect">
            <a:avLst/>
          </a:prstGeom>
          <a:noFill/>
        </p:spPr>
        <p:txBody>
          <a:bodyPr wrap="none" rtlCol="0">
            <a:spAutoFit/>
          </a:bodyPr>
          <a:lstStyle/>
          <a:p>
            <a:r>
              <a:rPr lang="en-US" altLang="zh-CN" sz="4000" b="1" dirty="0"/>
              <a:t>Batch vs Stochastic Gradient Descent</a:t>
            </a:r>
          </a:p>
        </p:txBody>
      </p:sp>
      <mc:AlternateContent xmlns:mc="http://schemas.openxmlformats.org/markup-compatibility/2006" xmlns:a14="http://schemas.microsoft.com/office/drawing/2010/main">
        <mc:Choice Requires="a14">
          <p:sp>
            <p:nvSpPr>
              <p:cNvPr id="4" name="矩形 3"/>
              <p:cNvSpPr/>
              <p:nvPr/>
            </p:nvSpPr>
            <p:spPr>
              <a:xfrm>
                <a:off x="391956" y="1338788"/>
                <a:ext cx="4675344" cy="4154984"/>
              </a:xfrm>
              <a:prstGeom prst="rect">
                <a:avLst/>
              </a:prstGeom>
            </p:spPr>
            <p:txBody>
              <a:bodyPr wrap="square">
                <a:spAutoFit/>
              </a:bodyPr>
              <a:lstStyle/>
              <a:p>
                <a:pPr marL="342900" indent="-342900" algn="just">
                  <a:buFont typeface="Arial" panose="020B0604020202090204" pitchFamily="34" charset="0"/>
                  <a:buChar char="•"/>
                </a:pPr>
                <a:r>
                  <a:rPr lang="en-US" altLang="zh-CN" sz="2400" dirty="0"/>
                  <a:t>SGD may </a:t>
                </a:r>
                <a:r>
                  <a:rPr lang="en-US" altLang="zh-CN" sz="2400" dirty="0">
                    <a:solidFill>
                      <a:srgbClr val="FF0000"/>
                    </a:solidFill>
                  </a:rPr>
                  <a:t>never “converge” </a:t>
                </a:r>
                <a:r>
                  <a:rPr lang="en-US" altLang="zh-CN" sz="2400" dirty="0"/>
                  <a:t>to the minimum, and the parameters </a:t>
                </a:r>
                <a14:m>
                  <m:oMath xmlns:m="http://schemas.openxmlformats.org/officeDocument/2006/math">
                    <m:r>
                      <a:rPr lang="en-US" altLang="zh-CN" sz="2400" b="1" i="1" dirty="0">
                        <a:latin typeface="Cambria Math" panose="02040503050406030204" pitchFamily="18" charset="0"/>
                      </a:rPr>
                      <m:t>𝜽</m:t>
                    </m:r>
                  </m:oMath>
                </a14:m>
                <a:r>
                  <a:rPr lang="en-US" altLang="zh-CN" sz="2400" dirty="0"/>
                  <a:t> will keep oscillating around the minimum of </a:t>
                </a:r>
                <a14:m>
                  <m:oMath xmlns:m="http://schemas.openxmlformats.org/officeDocument/2006/math">
                    <m:r>
                      <a:rPr lang="en-US" altLang="zh-CN" sz="2400" i="1" dirty="0" smtClean="0">
                        <a:latin typeface="Cambria Math" panose="02040503050406030204" pitchFamily="18" charset="0"/>
                      </a:rPr>
                      <m:t>𝐽</m:t>
                    </m:r>
                    <m:r>
                      <a:rPr lang="en-US" altLang="zh-CN" sz="2400" i="1" dirty="0" smtClean="0">
                        <a:latin typeface="Cambria Math" panose="02040503050406030204" pitchFamily="18" charset="0"/>
                      </a:rPr>
                      <m:t>(</m:t>
                    </m:r>
                    <m:r>
                      <a:rPr lang="en-US" altLang="zh-CN" sz="2400" b="1" i="1" dirty="0" smtClean="0">
                        <a:latin typeface="Cambria Math" panose="02040503050406030204" pitchFamily="18" charset="0"/>
                      </a:rPr>
                      <m:t>𝜽</m:t>
                    </m:r>
                    <m:r>
                      <a:rPr lang="en-US" altLang="zh-CN" sz="2400" i="1" dirty="0" smtClean="0">
                        <a:latin typeface="Cambria Math" panose="02040503050406030204" pitchFamily="18" charset="0"/>
                      </a:rPr>
                      <m:t>)</m:t>
                    </m:r>
                  </m:oMath>
                </a14:m>
                <a:r>
                  <a:rPr lang="en-US" altLang="zh-CN" sz="2400" dirty="0"/>
                  <a:t>; </a:t>
                </a:r>
              </a:p>
              <a:p>
                <a:pPr marL="342900" indent="-342900" algn="just">
                  <a:buFont typeface="Arial" panose="020B0604020202090204" pitchFamily="34" charset="0"/>
                  <a:buChar char="•"/>
                </a:pPr>
                <a:r>
                  <a:rPr lang="en-US" altLang="zh-CN" sz="2400" dirty="0">
                    <a:solidFill>
                      <a:srgbClr val="FF0000"/>
                    </a:solidFill>
                  </a:rPr>
                  <a:t>But</a:t>
                </a:r>
                <a:r>
                  <a:rPr lang="en-US" altLang="zh-CN" sz="2400" dirty="0"/>
                  <a:t> </a:t>
                </a:r>
                <a:r>
                  <a:rPr lang="en-US" altLang="zh-CN" sz="2400" dirty="0">
                    <a:solidFill>
                      <a:srgbClr val="FF0000"/>
                    </a:solidFill>
                  </a:rPr>
                  <a:t>in practice </a:t>
                </a:r>
                <a:r>
                  <a:rPr lang="en-US" altLang="zh-CN" sz="2400" dirty="0"/>
                  <a:t>most of the values near the minimum will be reasonably </a:t>
                </a:r>
                <a:r>
                  <a:rPr lang="en-US" altLang="zh-CN" sz="2400" dirty="0">
                    <a:solidFill>
                      <a:srgbClr val="FF0000"/>
                    </a:solidFill>
                  </a:rPr>
                  <a:t>good</a:t>
                </a:r>
                <a:r>
                  <a:rPr lang="en-US" altLang="zh-CN" sz="2400" dirty="0"/>
                  <a:t> </a:t>
                </a:r>
                <a:r>
                  <a:rPr lang="en-US" altLang="zh-CN" sz="2400" dirty="0">
                    <a:solidFill>
                      <a:srgbClr val="FF0000"/>
                    </a:solidFill>
                  </a:rPr>
                  <a:t>approximations</a:t>
                </a:r>
                <a:r>
                  <a:rPr lang="en-US" altLang="zh-CN" sz="2400" dirty="0"/>
                  <a:t> to the true minimum.</a:t>
                </a:r>
              </a:p>
              <a:p>
                <a:pPr marL="342900" indent="-342900" algn="just">
                  <a:buFont typeface="Arial" panose="020B0604020202090204" pitchFamily="34" charset="0"/>
                  <a:buChar char="•"/>
                </a:pPr>
                <a:r>
                  <a:rPr lang="en-US" altLang="zh-CN" sz="2400" dirty="0"/>
                  <a:t>Therefore, when the training set is large, SGD is often preferred over batch gradient descent.</a:t>
                </a:r>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391956" y="1338788"/>
                <a:ext cx="4675344" cy="4154984"/>
              </a:xfrm>
              <a:prstGeom prst="rect">
                <a:avLst/>
              </a:prstGeom>
              <a:blipFill rotWithShape="1">
                <a:blip r:embed="rId2"/>
                <a:stretch>
                  <a:fillRect l="-3" t="-5" b="-27362"/>
                </a:stretch>
              </a:blipFill>
            </p:spPr>
            <p:txBody>
              <a:bodyPr/>
              <a:lstStyle/>
              <a:p>
                <a:r>
                  <a:rPr lang="en-US" altLang="en-US">
                    <a:noFill/>
                  </a:rPr>
                  <a:t> </a:t>
                </a:r>
              </a:p>
            </p:txBody>
          </p:sp>
        </mc:Fallback>
      </mc:AlternateContent>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719" y="3586040"/>
            <a:ext cx="6581433" cy="2409016"/>
          </a:xfrm>
          <a:prstGeom prst="rect">
            <a:avLst/>
          </a:prstGeom>
        </p:spPr>
      </p:pic>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9719" y="1274007"/>
            <a:ext cx="6657633" cy="1532693"/>
          </a:xfrm>
          <a:prstGeom prst="rect">
            <a:avLst/>
          </a:prstGeom>
        </p:spPr>
      </p:pic>
      <p:sp>
        <p:nvSpPr>
          <p:cNvPr id="11" name="矩形 10"/>
          <p:cNvSpPr/>
          <p:nvPr/>
        </p:nvSpPr>
        <p:spPr>
          <a:xfrm>
            <a:off x="7877796" y="2752562"/>
            <a:ext cx="1431289" cy="461665"/>
          </a:xfrm>
          <a:prstGeom prst="rect">
            <a:avLst/>
          </a:prstGeom>
        </p:spPr>
        <p:txBody>
          <a:bodyPr wrap="none">
            <a:spAutoFit/>
          </a:bodyPr>
          <a:lstStyle/>
          <a:p>
            <a:r>
              <a:rPr lang="en-US" altLang="zh-CN" sz="2400" b="1" dirty="0">
                <a:solidFill>
                  <a:srgbClr val="FF0000"/>
                </a:solidFill>
              </a:rPr>
              <a:t>Batch GD</a:t>
            </a:r>
            <a:r>
              <a:rPr lang="en-US" altLang="zh-CN" sz="2400" b="1" dirty="0"/>
              <a:t> </a:t>
            </a:r>
            <a:endParaRPr lang="zh-CN" altLang="en-US" sz="2400" b="1" dirty="0"/>
          </a:p>
        </p:txBody>
      </p:sp>
      <p:sp>
        <p:nvSpPr>
          <p:cNvPr id="12" name="矩形 11"/>
          <p:cNvSpPr/>
          <p:nvPr/>
        </p:nvSpPr>
        <p:spPr>
          <a:xfrm>
            <a:off x="8131796" y="5905204"/>
            <a:ext cx="720069" cy="461665"/>
          </a:xfrm>
          <a:prstGeom prst="rect">
            <a:avLst/>
          </a:prstGeom>
        </p:spPr>
        <p:txBody>
          <a:bodyPr wrap="none">
            <a:spAutoFit/>
          </a:bodyPr>
          <a:lstStyle/>
          <a:p>
            <a:r>
              <a:rPr lang="en-US" altLang="zh-CN" sz="2400" b="1" dirty="0">
                <a:solidFill>
                  <a:srgbClr val="FF0000"/>
                </a:solidFill>
              </a:rPr>
              <a:t>SGD</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16"/>
          <p:cNvSpPr/>
          <p:nvPr/>
        </p:nvSpPr>
        <p:spPr>
          <a:xfrm>
            <a:off x="391956" y="1130300"/>
            <a:ext cx="11457144" cy="1473200"/>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4" name="矩形 3"/>
          <p:cNvSpPr/>
          <p:nvPr/>
        </p:nvSpPr>
        <p:spPr>
          <a:xfrm>
            <a:off x="434688" y="1154624"/>
            <a:ext cx="11298508" cy="830997"/>
          </a:xfrm>
          <a:prstGeom prst="rect">
            <a:avLst/>
          </a:prstGeom>
        </p:spPr>
        <p:txBody>
          <a:bodyPr wrap="square">
            <a:spAutoFit/>
          </a:bodyPr>
          <a:lstStyle/>
          <a:p>
            <a:pPr marL="342900" indent="-342900" algn="just">
              <a:buFont typeface="Arial" panose="020B0604020202090204" pitchFamily="34" charset="0"/>
              <a:buChar char="•"/>
            </a:pPr>
            <a:r>
              <a:rPr lang="en-US" altLang="zh-CN" sz="2400" dirty="0">
                <a:solidFill>
                  <a:srgbClr val="000000"/>
                </a:solidFill>
              </a:rPr>
              <a:t>Most algorithms (called </a:t>
            </a:r>
            <a:r>
              <a:rPr lang="en-US" altLang="zh-CN" sz="2400" i="1" dirty="0" err="1">
                <a:solidFill>
                  <a:srgbClr val="FF0000"/>
                </a:solidFill>
              </a:rPr>
              <a:t>minibatch</a:t>
            </a:r>
            <a:r>
              <a:rPr lang="en-US" altLang="zh-CN" sz="2400" i="1" dirty="0">
                <a:solidFill>
                  <a:srgbClr val="FF0000"/>
                </a:solidFill>
              </a:rPr>
              <a:t> </a:t>
            </a:r>
            <a:r>
              <a:rPr lang="en-US" altLang="zh-CN" sz="2400" dirty="0">
                <a:solidFill>
                  <a:srgbClr val="000000"/>
                </a:solidFill>
              </a:rPr>
              <a:t>or </a:t>
            </a:r>
            <a:r>
              <a:rPr lang="en-US" altLang="zh-CN" sz="2400" i="1" dirty="0" err="1">
                <a:solidFill>
                  <a:srgbClr val="FF0000"/>
                </a:solidFill>
              </a:rPr>
              <a:t>minibatch</a:t>
            </a:r>
            <a:r>
              <a:rPr lang="en-US" altLang="zh-CN" sz="2400" i="1" dirty="0">
                <a:solidFill>
                  <a:srgbClr val="FF0000"/>
                </a:solidFill>
              </a:rPr>
              <a:t> </a:t>
            </a:r>
            <a:r>
              <a:rPr lang="en-US" altLang="zh-CN" sz="2400" i="1" dirty="0">
                <a:solidFill>
                  <a:srgbClr val="000000"/>
                </a:solidFill>
              </a:rPr>
              <a:t>stochastic </a:t>
            </a:r>
            <a:r>
              <a:rPr lang="en-US" altLang="zh-CN" sz="2400" dirty="0">
                <a:solidFill>
                  <a:srgbClr val="000000"/>
                </a:solidFill>
              </a:rPr>
              <a:t>methods) fall somewhere in between, using more than one but less than all of the training examples.</a:t>
            </a:r>
          </a:p>
        </p:txBody>
      </p:sp>
      <p:sp>
        <p:nvSpPr>
          <p:cNvPr id="5" name="矩形 4"/>
          <p:cNvSpPr/>
          <p:nvPr/>
        </p:nvSpPr>
        <p:spPr>
          <a:xfrm>
            <a:off x="391956" y="2037499"/>
            <a:ext cx="11215444" cy="461665"/>
          </a:xfrm>
          <a:prstGeom prst="rect">
            <a:avLst/>
          </a:prstGeom>
        </p:spPr>
        <p:txBody>
          <a:bodyPr wrap="square">
            <a:spAutoFit/>
          </a:bodyPr>
          <a:lstStyle/>
          <a:p>
            <a:pPr marL="342900" indent="-342900" algn="just">
              <a:buFont typeface="Arial" panose="020B0604020202090204" pitchFamily="34" charset="0"/>
              <a:buChar char="•"/>
            </a:pPr>
            <a:r>
              <a:rPr lang="en-US" altLang="zh-CN" sz="2400" b="1" dirty="0">
                <a:solidFill>
                  <a:srgbClr val="FF0000"/>
                </a:solidFill>
              </a:rPr>
              <a:t>Note</a:t>
            </a:r>
            <a:r>
              <a:rPr lang="en-US" altLang="zh-CN" sz="2400" dirty="0">
                <a:solidFill>
                  <a:srgbClr val="000000"/>
                </a:solidFill>
              </a:rPr>
              <a:t>: Confusing again…… It is now common to simply call them </a:t>
            </a:r>
            <a:r>
              <a:rPr lang="en-US" altLang="zh-CN" sz="2400" i="1" dirty="0">
                <a:solidFill>
                  <a:srgbClr val="FF0000"/>
                </a:solidFill>
              </a:rPr>
              <a:t>stochastic</a:t>
            </a:r>
            <a:r>
              <a:rPr lang="en-US" altLang="zh-CN" sz="2400" i="1" dirty="0">
                <a:solidFill>
                  <a:srgbClr val="000000"/>
                </a:solidFill>
              </a:rPr>
              <a:t> </a:t>
            </a:r>
            <a:r>
              <a:rPr lang="en-US" altLang="zh-CN" sz="2400" dirty="0">
                <a:solidFill>
                  <a:srgbClr val="000000"/>
                </a:solidFill>
              </a:rPr>
              <a:t>methods.</a:t>
            </a:r>
            <a:r>
              <a:rPr lang="en-US" altLang="zh-CN" sz="2400" dirty="0"/>
              <a:t> </a:t>
            </a:r>
            <a:endParaRPr lang="zh-CN" altLang="en-US" sz="2400" dirty="0"/>
          </a:p>
        </p:txBody>
      </p:sp>
      <p:sp>
        <p:nvSpPr>
          <p:cNvPr id="8" name="文本框 7"/>
          <p:cNvSpPr txBox="1"/>
          <p:nvPr/>
        </p:nvSpPr>
        <p:spPr>
          <a:xfrm>
            <a:off x="391956" y="237002"/>
            <a:ext cx="6138732" cy="707886"/>
          </a:xfrm>
          <a:prstGeom prst="rect">
            <a:avLst/>
          </a:prstGeom>
          <a:noFill/>
        </p:spPr>
        <p:txBody>
          <a:bodyPr wrap="none" rtlCol="0">
            <a:spAutoFit/>
          </a:bodyPr>
          <a:lstStyle/>
          <a:p>
            <a:r>
              <a:rPr lang="en-US" altLang="zh-CN" sz="4000" b="1" dirty="0"/>
              <a:t>Stochastic Gradient Descent</a:t>
            </a:r>
          </a:p>
        </p:txBody>
      </p:sp>
      <p:pic>
        <p:nvPicPr>
          <p:cNvPr id="9" name="图片 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490" y="2892820"/>
            <a:ext cx="10548610" cy="36059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4688" y="1154624"/>
            <a:ext cx="11298508" cy="2677656"/>
          </a:xfrm>
          <a:prstGeom prst="rect">
            <a:avLst/>
          </a:prstGeom>
        </p:spPr>
        <p:txBody>
          <a:bodyPr wrap="square">
            <a:spAutoFit/>
          </a:bodyPr>
          <a:lstStyle/>
          <a:p>
            <a:pPr marL="342900" indent="-342900">
              <a:lnSpc>
                <a:spcPct val="200000"/>
              </a:lnSpc>
              <a:buFont typeface="Arial" panose="020B0604020202090204" pitchFamily="34" charset="0"/>
              <a:buChar char="•"/>
            </a:pPr>
            <a:r>
              <a:rPr lang="en-US" altLang="zh-CN" sz="2800" b="1" dirty="0"/>
              <a:t>Polyak’s Classical Momentum </a:t>
            </a:r>
            <a:r>
              <a:rPr lang="en-US" altLang="zh-CN" sz="2800" dirty="0"/>
              <a:t>[</a:t>
            </a:r>
            <a:r>
              <a:rPr lang="en-US" altLang="zh-CN" sz="2800" dirty="0" err="1"/>
              <a:t>Polyak</a:t>
            </a:r>
            <a:r>
              <a:rPr lang="en-US" altLang="zh-CN" sz="2800" dirty="0"/>
              <a:t> 1964]</a:t>
            </a:r>
          </a:p>
          <a:p>
            <a:pPr marL="342900" indent="-342900">
              <a:lnSpc>
                <a:spcPct val="200000"/>
              </a:lnSpc>
              <a:buFont typeface="Arial" panose="020B0604020202090204" pitchFamily="34" charset="0"/>
              <a:buChar char="•"/>
            </a:pPr>
            <a:r>
              <a:rPr lang="en-US" altLang="zh-CN" sz="2800" b="1" dirty="0" err="1"/>
              <a:t>Nesterov’s</a:t>
            </a:r>
            <a:r>
              <a:rPr lang="en-US" altLang="zh-CN" sz="2800" b="1" dirty="0"/>
              <a:t> Momentum </a:t>
            </a:r>
            <a:r>
              <a:rPr lang="en-US" altLang="zh-CN" sz="2800" dirty="0"/>
              <a:t>[</a:t>
            </a:r>
            <a:r>
              <a:rPr lang="en-US" altLang="zh-CN" sz="2800" dirty="0" err="1"/>
              <a:t>Nesterov</a:t>
            </a:r>
            <a:r>
              <a:rPr lang="en-US" altLang="zh-CN" sz="2800" dirty="0"/>
              <a:t> 1983]</a:t>
            </a:r>
          </a:p>
          <a:p>
            <a:pPr marL="342900" indent="-342900">
              <a:lnSpc>
                <a:spcPct val="200000"/>
              </a:lnSpc>
              <a:buFont typeface="Arial" panose="020B0604020202090204" pitchFamily="34" charset="0"/>
              <a:buChar char="•"/>
            </a:pPr>
            <a:endParaRPr lang="en-US" altLang="zh-CN" sz="2800" dirty="0"/>
          </a:p>
        </p:txBody>
      </p:sp>
      <p:sp>
        <p:nvSpPr>
          <p:cNvPr id="8" name="文本框 7"/>
          <p:cNvSpPr txBox="1"/>
          <p:nvPr/>
        </p:nvSpPr>
        <p:spPr>
          <a:xfrm>
            <a:off x="391956" y="237002"/>
            <a:ext cx="7608558" cy="707886"/>
          </a:xfrm>
          <a:prstGeom prst="rect">
            <a:avLst/>
          </a:prstGeom>
          <a:noFill/>
        </p:spPr>
        <p:txBody>
          <a:bodyPr wrap="none" rtlCol="0">
            <a:spAutoFit/>
          </a:bodyPr>
          <a:lstStyle/>
          <a:p>
            <a:r>
              <a:rPr lang="en-US" altLang="zh-CN" sz="4000" b="1" dirty="0">
                <a:solidFill>
                  <a:srgbClr val="FF0000"/>
                </a:solidFill>
              </a:rPr>
              <a:t>Accelerated</a:t>
            </a:r>
            <a:r>
              <a:rPr lang="en-US" altLang="zh-CN" sz="4000" b="1" dirty="0"/>
              <a:t> SGD for Deep Learning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16"/>
          <p:cNvSpPr/>
          <p:nvPr/>
        </p:nvSpPr>
        <p:spPr>
          <a:xfrm>
            <a:off x="391956" y="1130300"/>
            <a:ext cx="11457144" cy="762000"/>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8820363" cy="707886"/>
          </a:xfrm>
          <a:prstGeom prst="rect">
            <a:avLst/>
          </a:prstGeom>
          <a:noFill/>
        </p:spPr>
        <p:txBody>
          <a:bodyPr wrap="none" rtlCol="0">
            <a:spAutoFit/>
          </a:bodyPr>
          <a:lstStyle/>
          <a:p>
            <a:r>
              <a:rPr lang="en-US" altLang="zh-CN" sz="4000" b="1" dirty="0" err="1"/>
              <a:t>Polyak’s</a:t>
            </a:r>
            <a:r>
              <a:rPr lang="en-US" altLang="zh-CN" sz="4000" b="1" dirty="0"/>
              <a:t> Classical Momentum </a:t>
            </a:r>
            <a:r>
              <a:rPr lang="en-US" altLang="zh-CN" sz="3200" dirty="0"/>
              <a:t>[</a:t>
            </a:r>
            <a:r>
              <a:rPr lang="en-US" altLang="zh-CN" sz="3200" dirty="0" err="1"/>
              <a:t>Polyak</a:t>
            </a:r>
            <a:r>
              <a:rPr lang="en-US" altLang="zh-CN" sz="3200" dirty="0"/>
              <a:t> 1964]</a:t>
            </a:r>
          </a:p>
        </p:txBody>
      </p:sp>
      <p:sp>
        <p:nvSpPr>
          <p:cNvPr id="5" name="矩形 4"/>
          <p:cNvSpPr/>
          <p:nvPr/>
        </p:nvSpPr>
        <p:spPr>
          <a:xfrm>
            <a:off x="391956" y="1249690"/>
            <a:ext cx="11258177" cy="523220"/>
          </a:xfrm>
          <a:prstGeom prst="rect">
            <a:avLst/>
          </a:prstGeom>
        </p:spPr>
        <p:txBody>
          <a:bodyPr wrap="square">
            <a:spAutoFit/>
          </a:bodyPr>
          <a:lstStyle/>
          <a:p>
            <a:pPr marL="285750" indent="-285750">
              <a:buFont typeface="Arial" panose="020B0604020202090204" pitchFamily="34" charset="0"/>
              <a:buChar char="•"/>
            </a:pPr>
            <a:r>
              <a:rPr lang="en-US" altLang="zh-CN" sz="2800" b="1" dirty="0"/>
              <a:t>Motivation</a:t>
            </a:r>
            <a:r>
              <a:rPr lang="en-US" altLang="zh-CN" sz="2800" dirty="0"/>
              <a:t>: Key problem of Gradient Descent is “zig-zagging”. </a:t>
            </a: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54" y="2266082"/>
            <a:ext cx="9312578" cy="3768828"/>
          </a:xfrm>
          <a:prstGeom prst="rect">
            <a:avLst/>
          </a:prstGeom>
        </p:spPr>
      </p:pic>
      <p:sp>
        <p:nvSpPr>
          <p:cNvPr id="2" name="矩形 1"/>
          <p:cNvSpPr/>
          <p:nvPr/>
        </p:nvSpPr>
        <p:spPr>
          <a:xfrm>
            <a:off x="2126875" y="6160789"/>
            <a:ext cx="3150606" cy="369332"/>
          </a:xfrm>
          <a:prstGeom prst="rect">
            <a:avLst/>
          </a:prstGeom>
        </p:spPr>
        <p:txBody>
          <a:bodyPr wrap="none">
            <a:spAutoFit/>
          </a:bodyPr>
          <a:lstStyle/>
          <a:p>
            <a:r>
              <a:rPr lang="en-US" altLang="zh-CN" dirty="0"/>
              <a:t>(a) Zig-zagging problem of GD. </a:t>
            </a:r>
          </a:p>
        </p:txBody>
      </p:sp>
      <p:sp>
        <p:nvSpPr>
          <p:cNvPr id="7" name="矩形 6"/>
          <p:cNvSpPr/>
          <p:nvPr/>
        </p:nvSpPr>
        <p:spPr>
          <a:xfrm>
            <a:off x="6591393" y="6160789"/>
            <a:ext cx="3849324" cy="369332"/>
          </a:xfrm>
          <a:prstGeom prst="rect">
            <a:avLst/>
          </a:prstGeom>
        </p:spPr>
        <p:txBody>
          <a:bodyPr wrap="none">
            <a:spAutoFit/>
          </a:bodyPr>
          <a:lstStyle/>
          <a:p>
            <a:r>
              <a:rPr lang="en-US" altLang="zh-CN" dirty="0"/>
              <a:t>(a) Trajectory of CM on same problem.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16"/>
          <p:cNvSpPr/>
          <p:nvPr/>
        </p:nvSpPr>
        <p:spPr>
          <a:xfrm>
            <a:off x="391954" y="4262624"/>
            <a:ext cx="11457146" cy="2011176"/>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8" name="矩形: 圆角 16"/>
          <p:cNvSpPr/>
          <p:nvPr/>
        </p:nvSpPr>
        <p:spPr>
          <a:xfrm>
            <a:off x="391956" y="1130300"/>
            <a:ext cx="11457144" cy="2743712"/>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8820363" cy="707886"/>
          </a:xfrm>
          <a:prstGeom prst="rect">
            <a:avLst/>
          </a:prstGeom>
          <a:noFill/>
        </p:spPr>
        <p:txBody>
          <a:bodyPr wrap="none" rtlCol="0">
            <a:spAutoFit/>
          </a:bodyPr>
          <a:lstStyle/>
          <a:p>
            <a:r>
              <a:rPr lang="en-US" altLang="zh-CN" sz="4000" b="1" dirty="0" err="1"/>
              <a:t>Polyak’s</a:t>
            </a:r>
            <a:r>
              <a:rPr lang="en-US" altLang="zh-CN" sz="4000" b="1" dirty="0"/>
              <a:t> Classical Momentum </a:t>
            </a:r>
            <a:r>
              <a:rPr lang="en-US" altLang="zh-CN" sz="3200" dirty="0"/>
              <a:t>[</a:t>
            </a:r>
            <a:r>
              <a:rPr lang="en-US" altLang="zh-CN" sz="3200" dirty="0" err="1"/>
              <a:t>Polyak</a:t>
            </a:r>
            <a:r>
              <a:rPr lang="en-US" altLang="zh-CN" sz="3200" dirty="0"/>
              <a:t> 1964]</a:t>
            </a:r>
          </a:p>
        </p:txBody>
      </p:sp>
      <mc:AlternateContent xmlns:mc="http://schemas.openxmlformats.org/markup-compatibility/2006" xmlns:a14="http://schemas.microsoft.com/office/drawing/2010/main">
        <mc:Choice Requires="a14">
          <p:sp>
            <p:nvSpPr>
              <p:cNvPr id="5" name="矩形 4"/>
              <p:cNvSpPr/>
              <p:nvPr/>
            </p:nvSpPr>
            <p:spPr>
              <a:xfrm>
                <a:off x="391955" y="1152166"/>
                <a:ext cx="11258177" cy="1384995"/>
              </a:xfrm>
              <a:prstGeom prst="rect">
                <a:avLst/>
              </a:prstGeom>
            </p:spPr>
            <p:txBody>
              <a:bodyPr wrap="square">
                <a:spAutoFit/>
              </a:bodyPr>
              <a:lstStyle/>
              <a:p>
                <a:pPr marL="285750" indent="-285750" algn="just">
                  <a:buFont typeface="Arial" panose="020B0604020202090204" pitchFamily="34" charset="0"/>
                  <a:buChar char="•"/>
                </a:pPr>
                <a:r>
                  <a:rPr lang="en-US" altLang="zh-CN" sz="2800" dirty="0"/>
                  <a:t>The classical momentum (CM) accumulates an </a:t>
                </a:r>
                <a:r>
                  <a:rPr lang="en-US" altLang="zh-CN" sz="2800" dirty="0">
                    <a:solidFill>
                      <a:srgbClr val="FF0000"/>
                    </a:solidFill>
                  </a:rPr>
                  <a:t>exponentially decaying moving average of past gradients </a:t>
                </a:r>
                <a:r>
                  <a:rPr lang="en-US" altLang="zh-CN" sz="2800" dirty="0"/>
                  <a:t>and continues to move in their direction. </a:t>
                </a:r>
              </a:p>
              <a:p>
                <a:pPr marL="285750" indent="-285750" algn="just">
                  <a:buFont typeface="Arial" panose="020B0604020202090204" pitchFamily="34" charset="0"/>
                  <a:buChar char="•"/>
                </a:pPr>
                <a:r>
                  <a:rPr lang="en-US" altLang="zh-CN" sz="2800" dirty="0"/>
                  <a:t>Letting </a:t>
                </a:r>
                <a14:m>
                  <m:oMath xmlns:m="http://schemas.openxmlformats.org/officeDocument/2006/math">
                    <m:r>
                      <a:rPr lang="zh-CN" altLang="en-US" sz="2800" i="1">
                        <a:latin typeface="Cambria Math" panose="02040503050406030204" pitchFamily="18" charset="0"/>
                      </a:rPr>
                      <m:t>𝜂</m:t>
                    </m:r>
                  </m:oMath>
                </a14:m>
                <a:r>
                  <a:rPr lang="en-US" altLang="zh-CN" sz="2800" dirty="0"/>
                  <a:t> be the learning rate.</a:t>
                </a:r>
              </a:p>
            </p:txBody>
          </p:sp>
        </mc:Choice>
        <mc:Fallback xmlns="">
          <p:sp>
            <p:nvSpPr>
              <p:cNvPr id="5" name="矩形 4"/>
              <p:cNvSpPr>
                <a:spLocks noRot="1" noChangeAspect="1" noMove="1" noResize="1" noEditPoints="1" noAdjustHandles="1" noChangeArrowheads="1" noChangeShapeType="1" noTextEdit="1"/>
              </p:cNvSpPr>
              <p:nvPr/>
            </p:nvSpPr>
            <p:spPr>
              <a:xfrm>
                <a:off x="391955" y="1152166"/>
                <a:ext cx="11258177" cy="1384995"/>
              </a:xfrm>
              <a:prstGeom prst="rect">
                <a:avLst/>
              </a:prstGeom>
              <a:blipFill rotWithShape="1">
                <a:blip r:embed="rId2"/>
                <a:stretch>
                  <a:fillRect l="-1" t="-20" r="4" b="-3179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4463431" y="2663299"/>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4463431" y="2663299"/>
                <a:ext cx="2698431" cy="461665"/>
              </a:xfrm>
              <a:prstGeom prst="rect">
                <a:avLst/>
              </a:prstGeom>
              <a:blipFill rotWithShape="1">
                <a:blip r:embed="rId3"/>
                <a:stretch>
                  <a:fillRect l="-1" t="-24" r="12" b="-272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463431" y="3252545"/>
                <a:ext cx="2860527"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4463431" y="3252545"/>
                <a:ext cx="2860527" cy="495328"/>
              </a:xfrm>
              <a:prstGeom prst="rect">
                <a:avLst/>
              </a:prstGeom>
              <a:blipFill rotWithShape="1">
                <a:blip r:embed="rId4"/>
                <a:stretch>
                  <a:fillRect l="-1" t="-15" r="18" b="-510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91955" y="4300724"/>
                <a:ext cx="11258177" cy="1815882"/>
              </a:xfrm>
              <a:prstGeom prst="rect">
                <a:avLst/>
              </a:prstGeom>
            </p:spPr>
            <p:txBody>
              <a:bodyPr wrap="square">
                <a:spAutoFit/>
              </a:bodyPr>
              <a:lstStyle/>
              <a:p>
                <a:pPr marL="285750" indent="-285750" algn="just">
                  <a:buFont typeface="Arial" panose="020B0604020202090204" pitchFamily="34" charset="0"/>
                  <a:buChar char="•"/>
                </a:pPr>
                <a:r>
                  <a:rPr lang="en-US" altLang="zh-CN" sz="2800" dirty="0"/>
                  <a:t>Velocity vector </a:t>
                </a:r>
                <a14:m>
                  <m:oMath xmlns:m="http://schemas.openxmlformats.org/officeDocument/2006/math">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𝒗</m:t>
                        </m:r>
                      </m:e>
                      <m:sub>
                        <m:r>
                          <a:rPr lang="en-US" altLang="zh-CN" sz="2800" i="1">
                            <a:latin typeface="Cambria Math" panose="02040503050406030204" pitchFamily="18" charset="0"/>
                          </a:rPr>
                          <m:t>𝑡</m:t>
                        </m:r>
                      </m:sub>
                    </m:sSub>
                  </m:oMath>
                </a14:m>
                <a:r>
                  <a:rPr lang="en-US" altLang="zh-CN" sz="2800" dirty="0"/>
                  <a:t>: a </a:t>
                </a:r>
                <a:r>
                  <a:rPr lang="en-US" altLang="zh-CN" sz="2800" dirty="0">
                    <a:solidFill>
                      <a:srgbClr val="FF0000"/>
                    </a:solidFill>
                  </a:rPr>
                  <a:t>memory</a:t>
                </a:r>
                <a:r>
                  <a:rPr lang="en-US" altLang="zh-CN" sz="2800" dirty="0"/>
                  <a:t> that accumulates the directions of reduction that were chosen in the previous</a:t>
                </a:r>
                <a14:m>
                  <m:oMath xmlns:m="http://schemas.openxmlformats.org/officeDocument/2006/math">
                    <m:r>
                      <a:rPr lang="en-US" altLang="zh-CN" sz="2800" i="1" dirty="0" smtClean="0">
                        <a:latin typeface="Cambria Math" panose="02040503050406030204" pitchFamily="18" charset="0"/>
                      </a:rPr>
                      <m:t> </m:t>
                    </m:r>
                    <m:r>
                      <a:rPr lang="en-US" altLang="zh-CN" sz="2800" i="1" dirty="0" smtClean="0">
                        <a:latin typeface="Cambria Math" panose="02040503050406030204" pitchFamily="18" charset="0"/>
                      </a:rPr>
                      <m:t>𝑡</m:t>
                    </m:r>
                    <m:r>
                      <a:rPr lang="en-US" altLang="zh-CN" sz="2800" i="1" dirty="0" smtClean="0">
                        <a:latin typeface="Cambria Math" panose="02040503050406030204" pitchFamily="18" charset="0"/>
                      </a:rPr>
                      <m:t> </m:t>
                    </m:r>
                  </m:oMath>
                </a14:m>
                <a:r>
                  <a:rPr lang="en-US" altLang="zh-CN" sz="2800" dirty="0"/>
                  <a:t>steps.</a:t>
                </a:r>
              </a:p>
              <a:p>
                <a:pPr marL="285750" indent="-285750" algn="just">
                  <a:buFont typeface="Arial" panose="020B0604020202090204" pitchFamily="34" charset="0"/>
                  <a:buChar char="•"/>
                </a:pPr>
                <a:r>
                  <a:rPr lang="en-US" altLang="zh-CN" sz="2800" dirty="0"/>
                  <a:t>The influence of </a:t>
                </a:r>
                <a14:m>
                  <m:oMath xmlns:m="http://schemas.openxmlformats.org/officeDocument/2006/math">
                    <m:r>
                      <a:rPr lang="en-US" altLang="zh-CN" sz="2800" b="1" i="1">
                        <a:latin typeface="Cambria Math" panose="02040503050406030204" pitchFamily="18" charset="0"/>
                      </a:rPr>
                      <m:t>𝒗</m:t>
                    </m:r>
                    <m:r>
                      <a:rPr lang="en-US" altLang="zh-CN" sz="2800" b="1" i="1">
                        <a:latin typeface="Cambria Math" panose="02040503050406030204" pitchFamily="18" charset="0"/>
                      </a:rPr>
                      <m:t> </m:t>
                    </m:r>
                  </m:oMath>
                </a14:m>
                <a:r>
                  <a:rPr lang="en-US" altLang="zh-CN" sz="2800" dirty="0"/>
                  <a:t>is controlled by the </a:t>
                </a:r>
                <a:r>
                  <a:rPr lang="en-US" altLang="zh-CN" sz="2800" i="1" dirty="0">
                    <a:solidFill>
                      <a:srgbClr val="FF0000"/>
                    </a:solidFill>
                  </a:rPr>
                  <a:t>momentum coefficient </a:t>
                </a:r>
                <a14:m>
                  <m:oMath xmlns:m="http://schemas.openxmlformats.org/officeDocument/2006/math">
                    <m:r>
                      <a:rPr lang="zh-CN" altLang="en-US" sz="2800" i="1">
                        <a:latin typeface="Cambria Math" panose="02040503050406030204" pitchFamily="18" charset="0"/>
                      </a:rPr>
                      <m:t>𝜇</m:t>
                    </m:r>
                    <m:r>
                      <a:rPr lang="zh-CN" altLang="en-US" sz="280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0,1</m:t>
                        </m:r>
                      </m:e>
                    </m:d>
                    <m:r>
                      <a:rPr lang="en-US" altLang="zh-CN" sz="2800" b="0" i="1" smtClean="0">
                        <a:latin typeface="Cambria Math" panose="02040503050406030204" pitchFamily="18" charset="0"/>
                      </a:rPr>
                      <m:t>.</m:t>
                    </m:r>
                    <m:r>
                      <a:rPr lang="zh-CN" altLang="en-US" sz="2800" i="1">
                        <a:latin typeface="Cambria Math" panose="02040503050406030204" pitchFamily="18" charset="0"/>
                      </a:rPr>
                      <m:t>𝜇</m:t>
                    </m:r>
                  </m:oMath>
                </a14:m>
                <a:r>
                  <a:rPr lang="en-US" altLang="zh-CN" sz="2800" dirty="0"/>
                  <a:t> is usually slightly less than 1.  When </a:t>
                </a:r>
                <a14:m>
                  <m:oMath xmlns:m="http://schemas.openxmlformats.org/officeDocument/2006/math">
                    <m:r>
                      <a:rPr lang="zh-CN" altLang="en-US" sz="2800" i="1">
                        <a:latin typeface="Cambria Math" panose="02040503050406030204" pitchFamily="18" charset="0"/>
                      </a:rPr>
                      <m:t>𝜇</m:t>
                    </m:r>
                    <m:r>
                      <a:rPr lang="en-US" altLang="zh-CN" sz="2800" b="0" i="1" smtClean="0">
                        <a:latin typeface="Cambria Math" panose="02040503050406030204" pitchFamily="18" charset="0"/>
                      </a:rPr>
                      <m:t>=0</m:t>
                    </m:r>
                  </m:oMath>
                </a14:m>
                <a:r>
                  <a:rPr lang="en-US" altLang="zh-CN" sz="2800" dirty="0"/>
                  <a:t>:</a:t>
                </a:r>
              </a:p>
            </p:txBody>
          </p:sp>
        </mc:Choice>
        <mc:Fallback xmlns="">
          <p:sp>
            <p:nvSpPr>
              <p:cNvPr id="7" name="矩形 6"/>
              <p:cNvSpPr>
                <a:spLocks noRot="1" noChangeAspect="1" noMove="1" noResize="1" noEditPoints="1" noAdjustHandles="1" noChangeArrowheads="1" noChangeShapeType="1" noTextEdit="1"/>
              </p:cNvSpPr>
              <p:nvPr/>
            </p:nvSpPr>
            <p:spPr>
              <a:xfrm>
                <a:off x="391955" y="4300724"/>
                <a:ext cx="11258177" cy="1815882"/>
              </a:xfrm>
              <a:prstGeom prst="rect">
                <a:avLst/>
              </a:prstGeom>
              <a:blipFill rotWithShape="1">
                <a:blip r:embed="rId5"/>
                <a:stretch>
                  <a:fillRect l="-1" t="-28" r="4" b="-12573"/>
                </a:stretch>
              </a:blipFill>
            </p:spPr>
            <p:txBody>
              <a:bodyPr/>
              <a:lstStyle/>
              <a:p>
                <a:r>
                  <a:rPr lang="en-US"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16"/>
          <p:cNvSpPr/>
          <p:nvPr/>
        </p:nvSpPr>
        <p:spPr>
          <a:xfrm>
            <a:off x="391954" y="4262624"/>
            <a:ext cx="11457146" cy="2011176"/>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8" name="矩形: 圆角 16"/>
          <p:cNvSpPr/>
          <p:nvPr/>
        </p:nvSpPr>
        <p:spPr>
          <a:xfrm>
            <a:off x="391956" y="1130300"/>
            <a:ext cx="11457144" cy="2743712"/>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8820363" cy="707886"/>
          </a:xfrm>
          <a:prstGeom prst="rect">
            <a:avLst/>
          </a:prstGeom>
          <a:noFill/>
        </p:spPr>
        <p:txBody>
          <a:bodyPr wrap="none" rtlCol="0">
            <a:spAutoFit/>
          </a:bodyPr>
          <a:lstStyle/>
          <a:p>
            <a:r>
              <a:rPr lang="en-US" altLang="zh-CN" sz="4000" b="1" dirty="0" err="1"/>
              <a:t>Polyak’s</a:t>
            </a:r>
            <a:r>
              <a:rPr lang="en-US" altLang="zh-CN" sz="4000" b="1" dirty="0"/>
              <a:t> Classical Momentum </a:t>
            </a:r>
            <a:r>
              <a:rPr lang="en-US" altLang="zh-CN" sz="3200" dirty="0"/>
              <a:t>[</a:t>
            </a:r>
            <a:r>
              <a:rPr lang="en-US" altLang="zh-CN" sz="3200" dirty="0" err="1"/>
              <a:t>Polyak</a:t>
            </a:r>
            <a:r>
              <a:rPr lang="en-US" altLang="zh-CN" sz="3200" dirty="0"/>
              <a:t> 1964]</a:t>
            </a:r>
          </a:p>
        </p:txBody>
      </p:sp>
      <mc:AlternateContent xmlns:mc="http://schemas.openxmlformats.org/markup-compatibility/2006" xmlns:a14="http://schemas.microsoft.com/office/drawing/2010/main">
        <mc:Choice Requires="a14">
          <p:sp>
            <p:nvSpPr>
              <p:cNvPr id="5" name="矩形 4"/>
              <p:cNvSpPr/>
              <p:nvPr/>
            </p:nvSpPr>
            <p:spPr>
              <a:xfrm>
                <a:off x="391955" y="1152166"/>
                <a:ext cx="11258177" cy="1384995"/>
              </a:xfrm>
              <a:prstGeom prst="rect">
                <a:avLst/>
              </a:prstGeom>
            </p:spPr>
            <p:txBody>
              <a:bodyPr wrap="square">
                <a:spAutoFit/>
              </a:bodyPr>
              <a:lstStyle/>
              <a:p>
                <a:pPr marL="285750" indent="-285750" algn="just">
                  <a:buFont typeface="Arial" panose="020B0604020202090204" pitchFamily="34" charset="0"/>
                  <a:buChar char="•"/>
                </a:pPr>
                <a:r>
                  <a:rPr lang="en-US" altLang="zh-CN" sz="2800" dirty="0"/>
                  <a:t>The classical momentum (CM) accumulates an </a:t>
                </a:r>
                <a:r>
                  <a:rPr lang="en-US" altLang="zh-CN" sz="2800" dirty="0">
                    <a:solidFill>
                      <a:srgbClr val="FF0000"/>
                    </a:solidFill>
                  </a:rPr>
                  <a:t>exponentially decaying moving average of past gradients </a:t>
                </a:r>
                <a:r>
                  <a:rPr lang="en-US" altLang="zh-CN" sz="2800" dirty="0"/>
                  <a:t>and continues to move in their direction. </a:t>
                </a:r>
              </a:p>
              <a:p>
                <a:pPr marL="285750" indent="-285750" algn="just">
                  <a:buFont typeface="Arial" panose="020B0604020202090204" pitchFamily="34" charset="0"/>
                  <a:buChar char="•"/>
                </a:pPr>
                <a:r>
                  <a:rPr lang="en-US" altLang="zh-CN" sz="2800" dirty="0"/>
                  <a:t>Letting </a:t>
                </a:r>
                <a14:m>
                  <m:oMath xmlns:m="http://schemas.openxmlformats.org/officeDocument/2006/math">
                    <m:r>
                      <a:rPr lang="zh-CN" altLang="en-US" sz="2800" i="1">
                        <a:latin typeface="Cambria Math" panose="02040503050406030204" pitchFamily="18" charset="0"/>
                      </a:rPr>
                      <m:t>𝜂</m:t>
                    </m:r>
                  </m:oMath>
                </a14:m>
                <a:r>
                  <a:rPr lang="en-US" altLang="zh-CN" sz="2800" dirty="0"/>
                  <a:t> be the learning rate.</a:t>
                </a:r>
              </a:p>
            </p:txBody>
          </p:sp>
        </mc:Choice>
        <mc:Fallback xmlns="">
          <p:sp>
            <p:nvSpPr>
              <p:cNvPr id="5" name="矩形 4"/>
              <p:cNvSpPr>
                <a:spLocks noRot="1" noChangeAspect="1" noMove="1" noResize="1" noEditPoints="1" noAdjustHandles="1" noChangeArrowheads="1" noChangeShapeType="1" noTextEdit="1"/>
              </p:cNvSpPr>
              <p:nvPr/>
            </p:nvSpPr>
            <p:spPr>
              <a:xfrm>
                <a:off x="391955" y="1152166"/>
                <a:ext cx="11258177" cy="1384995"/>
              </a:xfrm>
              <a:prstGeom prst="rect">
                <a:avLst/>
              </a:prstGeom>
              <a:blipFill rotWithShape="1">
                <a:blip r:embed="rId2"/>
                <a:stretch>
                  <a:fillRect l="-1" t="-20" r="4" b="-3179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4463431" y="2663299"/>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4463431" y="2663299"/>
                <a:ext cx="2698431" cy="461665"/>
              </a:xfrm>
              <a:prstGeom prst="rect">
                <a:avLst/>
              </a:prstGeom>
              <a:blipFill rotWithShape="1">
                <a:blip r:embed="rId3"/>
                <a:stretch>
                  <a:fillRect l="-1" t="-24" r="12" b="-272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463431" y="3252545"/>
                <a:ext cx="2860527"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4463431" y="3252545"/>
                <a:ext cx="2860527" cy="495328"/>
              </a:xfrm>
              <a:prstGeom prst="rect">
                <a:avLst/>
              </a:prstGeom>
              <a:blipFill rotWithShape="1">
                <a:blip r:embed="rId4"/>
                <a:stretch>
                  <a:fillRect l="-1" t="-15" r="18" b="-510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91955" y="4300724"/>
                <a:ext cx="11258177" cy="1815882"/>
              </a:xfrm>
              <a:prstGeom prst="rect">
                <a:avLst/>
              </a:prstGeom>
            </p:spPr>
            <p:txBody>
              <a:bodyPr wrap="square">
                <a:spAutoFit/>
              </a:bodyPr>
              <a:lstStyle/>
              <a:p>
                <a:pPr marL="285750" indent="-285750" algn="just">
                  <a:buFont typeface="Arial" panose="020B0604020202090204" pitchFamily="34" charset="0"/>
                  <a:buChar char="•"/>
                </a:pPr>
                <a:r>
                  <a:rPr lang="en-US" altLang="zh-CN" sz="2800" dirty="0"/>
                  <a:t>Velocity vector </a:t>
                </a:r>
                <a14:m>
                  <m:oMath xmlns:m="http://schemas.openxmlformats.org/officeDocument/2006/math">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𝒗</m:t>
                        </m:r>
                      </m:e>
                      <m:sub>
                        <m:r>
                          <a:rPr lang="en-US" altLang="zh-CN" sz="2800" i="1">
                            <a:latin typeface="Cambria Math" panose="02040503050406030204" pitchFamily="18" charset="0"/>
                          </a:rPr>
                          <m:t>𝑡</m:t>
                        </m:r>
                      </m:sub>
                    </m:sSub>
                  </m:oMath>
                </a14:m>
                <a:r>
                  <a:rPr lang="en-US" altLang="zh-CN" sz="2800" dirty="0"/>
                  <a:t>: a </a:t>
                </a:r>
                <a:r>
                  <a:rPr lang="en-US" altLang="zh-CN" sz="2800" dirty="0">
                    <a:solidFill>
                      <a:srgbClr val="FF0000"/>
                    </a:solidFill>
                  </a:rPr>
                  <a:t>memory</a:t>
                </a:r>
                <a:r>
                  <a:rPr lang="en-US" altLang="zh-CN" sz="2800" dirty="0"/>
                  <a:t> that accumulates the directions of reduction that were chosen in the previous</a:t>
                </a:r>
                <a14:m>
                  <m:oMath xmlns:m="http://schemas.openxmlformats.org/officeDocument/2006/math">
                    <m:r>
                      <a:rPr lang="en-US" altLang="zh-CN" sz="2800" i="1" dirty="0" smtClean="0">
                        <a:latin typeface="Cambria Math" panose="02040503050406030204" pitchFamily="18" charset="0"/>
                      </a:rPr>
                      <m:t> </m:t>
                    </m:r>
                    <m:r>
                      <a:rPr lang="en-US" altLang="zh-CN" sz="2800" i="1" dirty="0" smtClean="0">
                        <a:latin typeface="Cambria Math" panose="02040503050406030204" pitchFamily="18" charset="0"/>
                      </a:rPr>
                      <m:t>𝑡</m:t>
                    </m:r>
                    <m:r>
                      <a:rPr lang="en-US" altLang="zh-CN" sz="2800" i="1" dirty="0" smtClean="0">
                        <a:latin typeface="Cambria Math" panose="02040503050406030204" pitchFamily="18" charset="0"/>
                      </a:rPr>
                      <m:t> </m:t>
                    </m:r>
                  </m:oMath>
                </a14:m>
                <a:r>
                  <a:rPr lang="en-US" altLang="zh-CN" sz="2800" dirty="0"/>
                  <a:t>steps.</a:t>
                </a:r>
              </a:p>
              <a:p>
                <a:pPr marL="285750" indent="-285750" algn="just">
                  <a:buFont typeface="Arial" panose="020B0604020202090204" pitchFamily="34" charset="0"/>
                  <a:buChar char="•"/>
                </a:pPr>
                <a:r>
                  <a:rPr lang="en-US" altLang="zh-CN" sz="2800" dirty="0"/>
                  <a:t>The influence of </a:t>
                </a:r>
                <a14:m>
                  <m:oMath xmlns:m="http://schemas.openxmlformats.org/officeDocument/2006/math">
                    <m:r>
                      <a:rPr lang="en-US" altLang="zh-CN" sz="2800" b="1" i="1">
                        <a:latin typeface="Cambria Math" panose="02040503050406030204" pitchFamily="18" charset="0"/>
                      </a:rPr>
                      <m:t>𝒗</m:t>
                    </m:r>
                    <m:r>
                      <a:rPr lang="en-US" altLang="zh-CN" sz="2800" b="1" i="1">
                        <a:latin typeface="Cambria Math" panose="02040503050406030204" pitchFamily="18" charset="0"/>
                      </a:rPr>
                      <m:t> </m:t>
                    </m:r>
                  </m:oMath>
                </a14:m>
                <a:r>
                  <a:rPr lang="en-US" altLang="zh-CN" sz="2800" dirty="0"/>
                  <a:t>is controlled by the </a:t>
                </a:r>
                <a:r>
                  <a:rPr lang="en-US" altLang="zh-CN" sz="2800" i="1" dirty="0">
                    <a:solidFill>
                      <a:srgbClr val="FF0000"/>
                    </a:solidFill>
                  </a:rPr>
                  <a:t>momentum coefficient </a:t>
                </a:r>
                <a14:m>
                  <m:oMath xmlns:m="http://schemas.openxmlformats.org/officeDocument/2006/math">
                    <m:r>
                      <a:rPr lang="zh-CN" altLang="en-US" sz="2800" i="1">
                        <a:latin typeface="Cambria Math" panose="02040503050406030204" pitchFamily="18" charset="0"/>
                      </a:rPr>
                      <m:t>𝜇</m:t>
                    </m:r>
                    <m:r>
                      <a:rPr lang="zh-CN" altLang="en-US" sz="280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0,1</m:t>
                        </m:r>
                      </m:e>
                    </m:d>
                    <m:r>
                      <a:rPr lang="en-US" altLang="zh-CN" sz="2800" b="0" i="1" smtClean="0">
                        <a:latin typeface="Cambria Math" panose="02040503050406030204" pitchFamily="18" charset="0"/>
                      </a:rPr>
                      <m:t>.</m:t>
                    </m:r>
                    <m:r>
                      <a:rPr lang="zh-CN" altLang="en-US" sz="2800" i="1">
                        <a:latin typeface="Cambria Math" panose="02040503050406030204" pitchFamily="18" charset="0"/>
                      </a:rPr>
                      <m:t>𝜇</m:t>
                    </m:r>
                  </m:oMath>
                </a14:m>
                <a:r>
                  <a:rPr lang="en-US" altLang="zh-CN" sz="2800" dirty="0"/>
                  <a:t> is usually slightly less than 1.  When </a:t>
                </a:r>
                <a14:m>
                  <m:oMath xmlns:m="http://schemas.openxmlformats.org/officeDocument/2006/math">
                    <m:r>
                      <a:rPr lang="zh-CN" altLang="en-US" sz="2800" i="1">
                        <a:latin typeface="Cambria Math" panose="02040503050406030204" pitchFamily="18" charset="0"/>
                      </a:rPr>
                      <m:t>𝜇</m:t>
                    </m:r>
                    <m:r>
                      <a:rPr lang="en-US" altLang="zh-CN" sz="2800" b="0" i="1" smtClean="0">
                        <a:latin typeface="Cambria Math" panose="02040503050406030204" pitchFamily="18" charset="0"/>
                      </a:rPr>
                      <m:t>=0</m:t>
                    </m:r>
                  </m:oMath>
                </a14:m>
                <a:r>
                  <a:rPr lang="en-US" altLang="zh-CN" sz="2800" dirty="0"/>
                  <a:t>: it is just the </a:t>
                </a:r>
                <a:r>
                  <a:rPr lang="en-US" altLang="zh-CN" sz="2800" dirty="0">
                    <a:solidFill>
                      <a:srgbClr val="FF0000"/>
                    </a:solidFill>
                  </a:rPr>
                  <a:t>Gradient Descent</a:t>
                </a:r>
                <a:r>
                  <a:rPr lang="en-US" altLang="zh-CN" sz="2800" dirty="0"/>
                  <a:t>.</a:t>
                </a:r>
              </a:p>
            </p:txBody>
          </p:sp>
        </mc:Choice>
        <mc:Fallback xmlns="">
          <p:sp>
            <p:nvSpPr>
              <p:cNvPr id="7" name="矩形 6"/>
              <p:cNvSpPr>
                <a:spLocks noRot="1" noChangeAspect="1" noMove="1" noResize="1" noEditPoints="1" noAdjustHandles="1" noChangeArrowheads="1" noChangeShapeType="1" noTextEdit="1"/>
              </p:cNvSpPr>
              <p:nvPr/>
            </p:nvSpPr>
            <p:spPr>
              <a:xfrm>
                <a:off x="391955" y="4300724"/>
                <a:ext cx="11258177" cy="1815882"/>
              </a:xfrm>
              <a:prstGeom prst="rect">
                <a:avLst/>
              </a:prstGeom>
              <a:blipFill rotWithShape="1">
                <a:blip r:embed="rId5"/>
                <a:stretch>
                  <a:fillRect l="-1" t="-28" r="4" b="-36072"/>
                </a:stretch>
              </a:blipFill>
            </p:spPr>
            <p:txBody>
              <a:bodyPr/>
              <a:lstStyle/>
              <a:p>
                <a:r>
                  <a:rPr lang="en-US"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04765" y="2721114"/>
            <a:ext cx="7382470" cy="707886"/>
          </a:xfrm>
          <a:prstGeom prst="rect">
            <a:avLst/>
          </a:prstGeom>
          <a:noFill/>
        </p:spPr>
        <p:txBody>
          <a:bodyPr wrap="none" rtlCol="0">
            <a:spAutoFit/>
          </a:bodyPr>
          <a:lstStyle/>
          <a:p>
            <a:r>
              <a:rPr lang="en-US" altLang="zh-CN" sz="4000" b="1" dirty="0"/>
              <a:t>Iterative Optimization Technique </a:t>
            </a:r>
            <a:endParaRPr lang="zh-CN"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圆角 15"/>
          <p:cNvSpPr/>
          <p:nvPr/>
        </p:nvSpPr>
        <p:spPr>
          <a:xfrm>
            <a:off x="391955" y="5151337"/>
            <a:ext cx="11258178" cy="1518970"/>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14" name="矩形: 圆角 16"/>
          <p:cNvSpPr/>
          <p:nvPr/>
        </p:nvSpPr>
        <p:spPr>
          <a:xfrm>
            <a:off x="391955" y="1123290"/>
            <a:ext cx="11258178" cy="3853403"/>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8820363" cy="707886"/>
          </a:xfrm>
          <a:prstGeom prst="rect">
            <a:avLst/>
          </a:prstGeom>
          <a:noFill/>
        </p:spPr>
        <p:txBody>
          <a:bodyPr wrap="none" rtlCol="0">
            <a:spAutoFit/>
          </a:bodyPr>
          <a:lstStyle/>
          <a:p>
            <a:r>
              <a:rPr lang="en-US" altLang="zh-CN" sz="4000" b="1" dirty="0" err="1"/>
              <a:t>Polyak’s</a:t>
            </a:r>
            <a:r>
              <a:rPr lang="en-US" altLang="zh-CN" sz="4000" b="1" dirty="0"/>
              <a:t> Classical Momentum </a:t>
            </a:r>
            <a:r>
              <a:rPr lang="en-US" altLang="zh-CN" sz="3200" dirty="0"/>
              <a:t>[</a:t>
            </a:r>
            <a:r>
              <a:rPr lang="en-US" altLang="zh-CN" sz="3200" dirty="0" err="1"/>
              <a:t>Polyak</a:t>
            </a:r>
            <a:r>
              <a:rPr lang="en-US" altLang="zh-CN" sz="3200" dirty="0"/>
              <a:t> 1964]</a:t>
            </a:r>
          </a:p>
        </p:txBody>
      </p:sp>
      <mc:AlternateContent xmlns:mc="http://schemas.openxmlformats.org/markup-compatibility/2006" xmlns:a14="http://schemas.microsoft.com/office/drawing/2010/main">
        <mc:Choice Requires="a14">
          <p:sp>
            <p:nvSpPr>
              <p:cNvPr id="9" name="文本框 8"/>
              <p:cNvSpPr txBox="1"/>
              <p:nvPr/>
            </p:nvSpPr>
            <p:spPr>
              <a:xfrm>
                <a:off x="504543" y="1692953"/>
                <a:ext cx="2675861" cy="402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fName>
                        <m:e>
                          <m:r>
                            <a:rPr lang="en-US" altLang="zh-CN" sz="2400" b="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zh-CN" altLang="en-US" sz="2400" i="1">
                              <a:latin typeface="Cambria Math" panose="02040503050406030204" pitchFamily="18" charset="0"/>
                            </a:rPr>
                            <m:t>𝜂</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i="1">
                              <a:latin typeface="Cambria Math" panose="02040503050406030204" pitchFamily="18" charset="0"/>
                            </a:rPr>
                            <m:t>𝑓</m:t>
                          </m:r>
                        </m:e>
                      </m:func>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504543" y="1692953"/>
                <a:ext cx="2675861" cy="402995"/>
              </a:xfrm>
              <a:prstGeom prst="rect">
                <a:avLst/>
              </a:prstGeom>
              <a:blipFill rotWithShape="1">
                <a:blip r:embed="rId2"/>
                <a:stretch>
                  <a:fillRect l="-13" t="-11" r="12" b="-8082"/>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180404" y="1692953"/>
                <a:ext cx="4101187" cy="402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zh-CN" altLang="en-US" sz="2400" i="1">
                          <a:latin typeface="Cambria Math" panose="02040503050406030204" pitchFamily="18" charset="0"/>
                        </a:rPr>
                        <m:t>𝜇</m:t>
                      </m:r>
                      <m:r>
                        <a:rPr lang="en-US" altLang="zh-CN" sz="2400" i="1">
                          <a:latin typeface="Cambria Math" panose="02040503050406030204" pitchFamily="18" charset="0"/>
                        </a:rPr>
                        <m:t>(</m:t>
                      </m:r>
                      <m:r>
                        <a:rPr lang="zh-CN" altLang="en-US" sz="2400" i="1">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zh-CN" altLang="en-US" sz="2400" i="1">
                          <a:latin typeface="Cambria Math" panose="02040503050406030204" pitchFamily="18" charset="0"/>
                        </a:rPr>
                        <m:t>𝜂</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sub>
                      </m:sSub>
                      <m:r>
                        <a:rPr lang="en-US" altLang="zh-CN" sz="2400" i="1">
                          <a:latin typeface="Cambria Math" panose="02040503050406030204" pitchFamily="18" charset="0"/>
                        </a:rPr>
                        <m:t>𝑓</m:t>
                      </m:r>
                      <m:r>
                        <a:rPr lang="en-US" altLang="zh-CN" sz="2400" i="1">
                          <a:latin typeface="Cambria Math" panose="02040503050406030204" pitchFamily="18" charset="0"/>
                        </a:rPr>
                        <m:t>)−</m:t>
                      </m:r>
                      <m:r>
                        <a:rPr lang="zh-CN" altLang="en-US" sz="2400" i="1">
                          <a:latin typeface="Cambria Math" panose="02040503050406030204" pitchFamily="18" charset="0"/>
                        </a:rPr>
                        <m:t>𝜂</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i="1">
                          <a:latin typeface="Cambria Math" panose="02040503050406030204" pitchFamily="18" charset="0"/>
                        </a:rPr>
                        <m:t>𝑓</m:t>
                      </m:r>
                    </m:oMath>
                  </m:oMathPara>
                </a14:m>
                <a:endParaRPr 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3180404" y="1692953"/>
                <a:ext cx="4101187" cy="402995"/>
              </a:xfrm>
              <a:prstGeom prst="rect">
                <a:avLst/>
              </a:prstGeom>
              <a:blipFill rotWithShape="1">
                <a:blip r:embed="rId3"/>
                <a:stretch>
                  <a:fillRect l="-8" t="-11" r="1" b="-8082"/>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192344" y="2428642"/>
                <a:ext cx="6442213" cy="4097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altLang="zh-CN" sz="2400" i="1" smtClean="0">
                              <a:latin typeface="Cambria Math" panose="02040503050406030204" pitchFamily="18" charset="0"/>
                            </a:rPr>
                          </m:ctrlPr>
                        </m:sSupPr>
                        <m:e>
                          <m:r>
                            <a:rPr lang="zh-CN" altLang="en-US" sz="2400" i="1">
                              <a:latin typeface="Cambria Math" panose="02040503050406030204" pitchFamily="18" charset="0"/>
                            </a:rPr>
                            <m:t>𝜇</m:t>
                          </m:r>
                        </m:e>
                        <m:sup>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p>
                      </m:sSup>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𝜇</m:t>
                          </m:r>
                        </m:e>
                        <m:sup>
                          <m:r>
                            <a:rPr lang="en-US" altLang="zh-CN" sz="2400" i="1">
                              <a:latin typeface="Cambria Math" panose="02040503050406030204" pitchFamily="18" charset="0"/>
                            </a:rPr>
                            <m:t>𝑡</m:t>
                          </m:r>
                        </m:sup>
                      </m:sSup>
                      <m:r>
                        <a:rPr lang="zh-CN" altLang="en-US" sz="2400" i="1">
                          <a:latin typeface="Cambria Math" panose="02040503050406030204" pitchFamily="18" charset="0"/>
                        </a:rPr>
                        <m:t>𝜂</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b="0" i="1" smtClean="0">
                                  <a:latin typeface="Cambria Math" panose="02040503050406030204" pitchFamily="18" charset="0"/>
                                </a:rPr>
                                <m:t>0</m:t>
                              </m:r>
                            </m:sub>
                          </m:sSub>
                        </m:sub>
                      </m:sSub>
                      <m:r>
                        <a:rPr lang="en-US" altLang="zh-CN" sz="2400" i="1">
                          <a:latin typeface="Cambria Math" panose="02040503050406030204" pitchFamily="18" charset="0"/>
                        </a:rPr>
                        <m:t>𝑓</m:t>
                      </m:r>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𝜇</m:t>
                          </m:r>
                        </m:e>
                        <m:sup>
                          <m:r>
                            <a:rPr lang="en-US" altLang="zh-CN" sz="2400" i="1">
                              <a:latin typeface="Cambria Math" panose="02040503050406030204" pitchFamily="18" charset="0"/>
                            </a:rPr>
                            <m:t>1</m:t>
                          </m:r>
                        </m:sup>
                      </m:sSup>
                      <m:r>
                        <a:rPr lang="zh-CN" altLang="en-US" sz="2400" i="1">
                          <a:latin typeface="Cambria Math" panose="02040503050406030204" pitchFamily="18" charset="0"/>
                        </a:rPr>
                        <m:t>𝜂</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sub>
                      </m:sSub>
                      <m:r>
                        <a:rPr lang="en-US" altLang="zh-CN" sz="2400" i="1">
                          <a:latin typeface="Cambria Math" panose="02040503050406030204" pitchFamily="18" charset="0"/>
                        </a:rPr>
                        <m:t>𝑓</m:t>
                      </m:r>
                      <m:r>
                        <a:rPr lang="en-US" altLang="zh-CN" sz="2400" b="0" i="1" smtClean="0">
                          <a:latin typeface="Cambria Math" panose="02040503050406030204" pitchFamily="18" charset="0"/>
                        </a:rPr>
                        <m:t>+</m:t>
                      </m:r>
                      <m:r>
                        <a:rPr lang="zh-CN" altLang="en-US" sz="2400" i="1">
                          <a:latin typeface="Cambria Math" panose="02040503050406030204" pitchFamily="18" charset="0"/>
                        </a:rPr>
                        <m:t>𝜂</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i="1">
                          <a:latin typeface="Cambria Math" panose="02040503050406030204" pitchFamily="18" charset="0"/>
                        </a:rPr>
                        <m:t>𝑓</m:t>
                      </m:r>
                      <m:r>
                        <a:rPr lang="en-US" altLang="zh-CN" sz="2400" b="0" i="1" smtClean="0">
                          <a:latin typeface="Cambria Math" panose="02040503050406030204" pitchFamily="18" charset="0"/>
                        </a:rPr>
                        <m:t>)</m:t>
                      </m:r>
                    </m:oMath>
                  </m:oMathPara>
                </a14:m>
                <a:endParaRPr 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192344" y="2428642"/>
                <a:ext cx="6442213" cy="409792"/>
              </a:xfrm>
              <a:prstGeom prst="rect">
                <a:avLst/>
              </a:prstGeom>
              <a:blipFill rotWithShape="1">
                <a:blip r:embed="rId4"/>
                <a:stretch>
                  <a:fillRect l="-7" t="-98" r="9" b="15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4754094" y="4036858"/>
                <a:ext cx="1855316"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i="1">
                              <a:latin typeface="Cambria Math" panose="02040503050406030204" pitchFamily="18" charset="0"/>
                            </a:rPr>
                            <m:t>(1−</m:t>
                          </m:r>
                          <m:r>
                            <a:rPr lang="en-US" altLang="zh-CN" sz="2400" i="1">
                              <a:latin typeface="Cambria Math" panose="02040503050406030204" pitchFamily="18" charset="0"/>
                            </a:rPr>
                            <m:t>𝑥</m:t>
                          </m:r>
                          <m:r>
                            <a:rPr lang="en-US" altLang="zh-CN" sz="2400" i="1">
                              <a:latin typeface="Cambria Math" panose="02040503050406030204" pitchFamily="18" charset="0"/>
                            </a:rPr>
                            <m:t>)</m:t>
                          </m:r>
                        </m:e>
                        <m:sup>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𝑥</m:t>
                              </m:r>
                            </m:den>
                          </m:f>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𝑒</m:t>
                          </m:r>
                        </m:den>
                      </m:f>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4754094" y="4036858"/>
                <a:ext cx="1855316" cy="786241"/>
              </a:xfrm>
              <a:prstGeom prst="rect">
                <a:avLst/>
              </a:prstGeom>
              <a:blipFill rotWithShape="1">
                <a:blip r:embed="rId5"/>
                <a:stretch>
                  <a:fillRect l="-26" t="-21" r="18" b="35"/>
                </a:stretch>
              </a:blipFill>
            </p:spPr>
            <p:txBody>
              <a:bodyPr/>
              <a:lstStyle/>
              <a:p>
                <a:r>
                  <a:rPr lang="en-US" altLang="en-US">
                    <a:noFill/>
                  </a:rPr>
                  <a:t> </a:t>
                </a:r>
              </a:p>
            </p:txBody>
          </p:sp>
        </mc:Fallback>
      </mc:AlternateContent>
      <p:sp>
        <p:nvSpPr>
          <p:cNvPr id="15" name="矩形 14"/>
          <p:cNvSpPr/>
          <p:nvPr/>
        </p:nvSpPr>
        <p:spPr>
          <a:xfrm>
            <a:off x="504543" y="4199146"/>
            <a:ext cx="569323" cy="461665"/>
          </a:xfrm>
          <a:prstGeom prst="rect">
            <a:avLst/>
          </a:prstGeom>
        </p:spPr>
        <p:txBody>
          <a:bodyPr wrap="none">
            <a:spAutoFit/>
          </a:bodyPr>
          <a:lstStyle/>
          <a:p>
            <a:r>
              <a:rPr lang="en-US" altLang="zh-CN" sz="2400" dirty="0"/>
              <a:t>Let</a:t>
            </a:r>
            <a:endParaRPr lang="zh-CN" altLang="en-US" sz="2400" dirty="0"/>
          </a:p>
        </p:txBody>
      </p:sp>
      <mc:AlternateContent xmlns:mc="http://schemas.openxmlformats.org/markup-compatibility/2006" xmlns:a14="http://schemas.microsoft.com/office/drawing/2010/main">
        <mc:Choice Requires="a14">
          <p:sp>
            <p:nvSpPr>
              <p:cNvPr id="18" name="文本框 17"/>
              <p:cNvSpPr txBox="1"/>
              <p:nvPr/>
            </p:nvSpPr>
            <p:spPr>
              <a:xfrm>
                <a:off x="575393" y="5251506"/>
                <a:ext cx="10891301" cy="1262205"/>
              </a:xfrm>
              <a:prstGeom prst="rect">
                <a:avLst/>
              </a:prstGeom>
              <a:noFill/>
            </p:spPr>
            <p:txBody>
              <a:bodyPr wrap="square" lIns="0" tIns="0" rIns="0" bIns="0" rtlCol="0">
                <a:spAutoFit/>
              </a:bodyPr>
              <a:lstStyle/>
              <a:p>
                <a:r>
                  <a:rPr lang="en-US" altLang="zh-CN" sz="2400" dirty="0"/>
                  <a:t>We ‘</a:t>
                </a:r>
                <a:r>
                  <a:rPr lang="en-US" altLang="zh-CN" sz="2400" dirty="0">
                    <a:solidFill>
                      <a:srgbClr val="FF0000"/>
                    </a:solidFill>
                  </a:rPr>
                  <a:t>ignore</a:t>
                </a:r>
                <a:r>
                  <a:rPr lang="en-US" altLang="zh-CN" sz="2400" dirty="0"/>
                  <a:t>’ the terms whose weights decay to less than </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𝑒</m:t>
                        </m:r>
                      </m:den>
                    </m:f>
                  </m:oMath>
                </a14:m>
                <a:r>
                  <a:rPr lang="en-US" altLang="zh-CN" sz="2400" dirty="0"/>
                  <a:t>.</a:t>
                </a:r>
              </a:p>
              <a:p>
                <a:r>
                  <a:rPr lang="en-US" altLang="zh-CN" sz="2400" dirty="0"/>
                  <a:t>For example, if </a:t>
                </a:r>
                <a14:m>
                  <m:oMath xmlns:m="http://schemas.openxmlformats.org/officeDocument/2006/math">
                    <m:r>
                      <a:rPr lang="zh-CN" altLang="en-US" sz="2400" i="1">
                        <a:latin typeface="Cambria Math" panose="02040503050406030204" pitchFamily="18" charset="0"/>
                      </a:rPr>
                      <m:t>𝜇</m:t>
                    </m:r>
                    <m:r>
                      <a:rPr lang="en-US" altLang="zh-CN" sz="2400" b="0" i="1" smtClean="0">
                        <a:latin typeface="Cambria Math" panose="02040503050406030204" pitchFamily="18" charset="0"/>
                      </a:rPr>
                      <m:t>=0.9</m:t>
                    </m:r>
                  </m:oMath>
                </a14:m>
                <a:r>
                  <a:rPr lang="en-US" altLang="zh-CN" sz="2400" dirty="0"/>
                  <a:t> (</a:t>
                </a:r>
                <a14:m>
                  <m:oMath xmlns:m="http://schemas.openxmlformats.org/officeDocument/2006/math">
                    <m:r>
                      <a:rPr lang="en-US" altLang="zh-CN" sz="2400" b="0" i="1" smtClean="0">
                        <a:latin typeface="Cambria Math" panose="02040503050406030204" pitchFamily="18" charset="0"/>
                      </a:rPr>
                      <m:t>𝑥</m:t>
                    </m:r>
                    <m:r>
                      <a:rPr lang="en-US" altLang="zh-CN" sz="2400" b="0" i="0" smtClean="0">
                        <a:latin typeface="Cambria Math" panose="02040503050406030204" pitchFamily="18" charset="0"/>
                      </a:rPr>
                      <m:t>=0.1</m:t>
                    </m:r>
                  </m:oMath>
                </a14:m>
                <a:r>
                  <a:rPr lang="en-US" altLang="zh-CN" sz="2400" dirty="0"/>
                  <a:t>), to calculate </a:t>
                </a:r>
                <a14:m>
                  <m:oMath xmlns:m="http://schemas.openxmlformats.org/officeDocument/2006/math">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b="0" i="1" smtClean="0">
                            <a:latin typeface="Cambria Math" panose="02040503050406030204" pitchFamily="18" charset="0"/>
                          </a:rPr>
                          <m:t>100</m:t>
                        </m:r>
                      </m:sub>
                    </m:sSub>
                  </m:oMath>
                </a14:m>
                <a:r>
                  <a:rPr lang="en-US" altLang="zh-CN" sz="2400" dirty="0"/>
                  <a:t>, we only consider the last 10 steps (i.e., </a:t>
                </a:r>
                <a14:m>
                  <m:oMath xmlns:m="http://schemas.openxmlformats.org/officeDocument/2006/math">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b="0" i="1" smtClean="0">
                            <a:latin typeface="Cambria Math" panose="02040503050406030204" pitchFamily="18" charset="0"/>
                          </a:rPr>
                          <m:t>99</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9</m:t>
                        </m:r>
                        <m:r>
                          <a:rPr lang="en-US" altLang="zh-CN" sz="2400" b="0" i="1" smtClean="0">
                            <a:latin typeface="Cambria Math" panose="02040503050406030204" pitchFamily="18" charset="0"/>
                          </a:rPr>
                          <m:t>0</m:t>
                        </m:r>
                      </m:sub>
                    </m:sSub>
                  </m:oMath>
                </a14:m>
                <a:r>
                  <a:rPr lang="en-US" altLang="zh-CN" sz="2400" dirty="0"/>
                  <a:t>) as the valid memory.</a:t>
                </a:r>
              </a:p>
            </p:txBody>
          </p:sp>
        </mc:Choice>
        <mc:Fallback xmlns="">
          <p:sp>
            <p:nvSpPr>
              <p:cNvPr id="18" name="文本框 17"/>
              <p:cNvSpPr txBox="1">
                <a:spLocks noRot="1" noChangeAspect="1" noMove="1" noResize="1" noEditPoints="1" noAdjustHandles="1" noChangeArrowheads="1" noChangeShapeType="1" noTextEdit="1"/>
              </p:cNvSpPr>
              <p:nvPr/>
            </p:nvSpPr>
            <p:spPr>
              <a:xfrm>
                <a:off x="575393" y="5251506"/>
                <a:ext cx="10891301" cy="1262205"/>
              </a:xfrm>
              <a:prstGeom prst="rect">
                <a:avLst/>
              </a:prstGeom>
              <a:blipFill rotWithShape="1">
                <a:blip r:embed="rId6"/>
                <a:stretch>
                  <a:fillRect l="-1" t="-4" r="5" b="-921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2813168" y="3115909"/>
                <a:ext cx="2308709"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e>
                            <m:lim>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m:t>
                              </m:r>
                            </m:lim>
                          </m:limLow>
                        </m:fName>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e>
                            <m:sup>
                              <m:r>
                                <a:rPr lang="en-US" sz="2400" b="0" i="1" smtClean="0">
                                  <a:latin typeface="Cambria Math" panose="02040503050406030204" pitchFamily="18" charset="0"/>
                                </a:rPr>
                                <m:t>𝑛</m:t>
                              </m:r>
                            </m:sup>
                          </m:sSup>
                        </m:e>
                      </m:func>
                      <m:r>
                        <a:rPr lang="en-US" sz="2400" b="0" i="1" smtClean="0">
                          <a:latin typeface="Cambria Math" panose="02040503050406030204" pitchFamily="18" charset="0"/>
                        </a:rPr>
                        <m:t>=</m:t>
                      </m:r>
                      <m:r>
                        <a:rPr lang="en-US" sz="2400" i="1" smtClean="0">
                          <a:latin typeface="Cambria Math" panose="02040503050406030204" pitchFamily="18" charset="0"/>
                        </a:rPr>
                        <m:t>𝑒</m:t>
                      </m:r>
                    </m:oMath>
                  </m:oMathPara>
                </a14:m>
                <a:endParaRPr lang="en-US" sz="2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2813168" y="3115909"/>
                <a:ext cx="2308709" cy="693908"/>
              </a:xfrm>
              <a:prstGeom prst="rect">
                <a:avLst/>
              </a:prstGeom>
              <a:blipFill rotWithShape="1">
                <a:blip r:embed="rId7"/>
                <a:stretch>
                  <a:fillRect l="-5" t="-86" r="-937" b="6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1309953" y="4036858"/>
                <a:ext cx="1607107"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0</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309953" y="4036858"/>
                <a:ext cx="1607107" cy="786241"/>
              </a:xfrm>
              <a:prstGeom prst="rect">
                <a:avLst/>
              </a:prstGeom>
              <a:blipFill rotWithShape="1">
                <a:blip r:embed="rId8"/>
                <a:stretch>
                  <a:fillRect l="-36" t="-21" r="31" b="3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6095916" y="3113247"/>
                <a:ext cx="2319609"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e>
                            <m:lim>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m:t>
                              </m:r>
                            </m:lim>
                          </m:limLow>
                        </m:fName>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e>
                            <m:sup>
                              <m:r>
                                <a:rPr lang="en-US" sz="2400" b="0" i="1" smtClean="0">
                                  <a:latin typeface="Cambria Math" panose="02040503050406030204" pitchFamily="18" charset="0"/>
                                </a:rPr>
                                <m:t>𝑛</m:t>
                              </m:r>
                            </m:sup>
                          </m:sSup>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𝑒</m:t>
                          </m:r>
                        </m:den>
                      </m:f>
                    </m:oMath>
                  </m:oMathPara>
                </a14:m>
                <a:endParaRPr lang="en-US" sz="24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6095916" y="3113247"/>
                <a:ext cx="2319609" cy="693908"/>
              </a:xfrm>
              <a:prstGeom prst="rect">
                <a:avLst/>
              </a:prstGeom>
              <a:blipFill rotWithShape="1">
                <a:blip r:embed="rId9"/>
                <a:stretch>
                  <a:fillRect l="-24" t="-69" r="-1046" b="48"/>
                </a:stretch>
              </a:blipFill>
            </p:spPr>
            <p:txBody>
              <a:bodyPr/>
              <a:lstStyle/>
              <a:p>
                <a:r>
                  <a:rPr lang="en-US" altLang="en-US">
                    <a:noFill/>
                  </a:rPr>
                  <a:t> </a:t>
                </a:r>
              </a:p>
            </p:txBody>
          </p:sp>
        </mc:Fallback>
      </mc:AlternateContent>
      <p:sp>
        <p:nvSpPr>
          <p:cNvPr id="13" name="矩形 12"/>
          <p:cNvSpPr/>
          <p:nvPr/>
        </p:nvSpPr>
        <p:spPr>
          <a:xfrm>
            <a:off x="391956" y="1123290"/>
            <a:ext cx="11258177" cy="830997"/>
          </a:xfrm>
          <a:prstGeom prst="rect">
            <a:avLst/>
          </a:prstGeom>
        </p:spPr>
        <p:txBody>
          <a:bodyPr wrap="square">
            <a:spAutoFit/>
          </a:bodyPr>
          <a:lstStyle/>
          <a:p>
            <a:pPr marL="457200" indent="-457200" algn="just">
              <a:buFont typeface="Arial" panose="020B0604020202090204" pitchFamily="34" charset="0"/>
              <a:buChar char="•"/>
            </a:pPr>
            <a:r>
              <a:rPr lang="en-US" altLang="zh-CN" sz="2400" b="1" dirty="0">
                <a:solidFill>
                  <a:srgbClr val="FF0000"/>
                </a:solidFill>
              </a:rPr>
              <a:t>Exponential decay</a:t>
            </a:r>
          </a:p>
          <a:p>
            <a:pPr marL="457200" indent="-457200" algn="just">
              <a:buFont typeface="Arial" panose="020B0604020202090204" pitchFamily="34" charset="0"/>
              <a:buChar char="•"/>
            </a:pPr>
            <a:endParaRPr lang="zh-CN" altLang="en-US" sz="2400" dirty="0"/>
          </a:p>
        </p:txBody>
      </p:sp>
      <p:sp>
        <p:nvSpPr>
          <p:cNvPr id="16" name="矩形 15"/>
          <p:cNvSpPr/>
          <p:nvPr/>
        </p:nvSpPr>
        <p:spPr>
          <a:xfrm>
            <a:off x="504543" y="3259478"/>
            <a:ext cx="1932580" cy="461665"/>
          </a:xfrm>
          <a:prstGeom prst="rect">
            <a:avLst/>
          </a:prstGeom>
        </p:spPr>
        <p:txBody>
          <a:bodyPr wrap="none">
            <a:spAutoFit/>
          </a:bodyPr>
          <a:lstStyle/>
          <a:p>
            <a:r>
              <a:rPr lang="en-US" altLang="zh-CN" sz="2400" dirty="0"/>
              <a:t>We know that</a:t>
            </a:r>
            <a:endParaRPr lang="zh-CN" altLang="en-US" sz="2400" dirty="0"/>
          </a:p>
        </p:txBody>
      </p:sp>
      <p:sp>
        <p:nvSpPr>
          <p:cNvPr id="19" name="矩形 18"/>
          <p:cNvSpPr/>
          <p:nvPr/>
        </p:nvSpPr>
        <p:spPr>
          <a:xfrm>
            <a:off x="2758512" y="4199146"/>
            <a:ext cx="1364861" cy="461665"/>
          </a:xfrm>
          <a:prstGeom prst="rect">
            <a:avLst/>
          </a:prstGeom>
        </p:spPr>
        <p:txBody>
          <a:bodyPr wrap="none">
            <a:spAutoFit/>
          </a:bodyPr>
          <a:lstStyle/>
          <a:p>
            <a:r>
              <a:rPr lang="en-US" altLang="zh-CN" sz="2400" dirty="0"/>
              <a:t>, we have</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06" y="2628768"/>
            <a:ext cx="10360239" cy="3858660"/>
          </a:xfrm>
          <a:prstGeom prst="rect">
            <a:avLst/>
          </a:prstGeom>
        </p:spPr>
      </p:pic>
      <p:sp>
        <p:nvSpPr>
          <p:cNvPr id="3" name="文本框 2"/>
          <p:cNvSpPr txBox="1"/>
          <p:nvPr/>
        </p:nvSpPr>
        <p:spPr>
          <a:xfrm>
            <a:off x="391956" y="237002"/>
            <a:ext cx="8820363" cy="707886"/>
          </a:xfrm>
          <a:prstGeom prst="rect">
            <a:avLst/>
          </a:prstGeom>
          <a:noFill/>
        </p:spPr>
        <p:txBody>
          <a:bodyPr wrap="none" rtlCol="0">
            <a:spAutoFit/>
          </a:bodyPr>
          <a:lstStyle/>
          <a:p>
            <a:r>
              <a:rPr lang="en-US" altLang="zh-CN" sz="4000" b="1" dirty="0"/>
              <a:t>Polyak’s Classical Momentum </a:t>
            </a:r>
            <a:r>
              <a:rPr lang="en-US" altLang="zh-CN" sz="3200" dirty="0"/>
              <a:t>[</a:t>
            </a:r>
            <a:r>
              <a:rPr lang="en-US" altLang="zh-CN" sz="3200" dirty="0" err="1"/>
              <a:t>Polyak</a:t>
            </a:r>
            <a:r>
              <a:rPr lang="en-US" altLang="zh-CN" sz="3200" dirty="0"/>
              <a:t> 1964]</a:t>
            </a:r>
          </a:p>
        </p:txBody>
      </p:sp>
      <p:sp>
        <p:nvSpPr>
          <p:cNvPr id="8" name="矩形 7"/>
          <p:cNvSpPr/>
          <p:nvPr/>
        </p:nvSpPr>
        <p:spPr>
          <a:xfrm>
            <a:off x="391955" y="1152166"/>
            <a:ext cx="11258177" cy="523220"/>
          </a:xfrm>
          <a:prstGeom prst="rect">
            <a:avLst/>
          </a:prstGeom>
        </p:spPr>
        <p:txBody>
          <a:bodyPr wrap="square">
            <a:spAutoFit/>
          </a:bodyPr>
          <a:lstStyle/>
          <a:p>
            <a:pPr marL="285750" indent="-285750">
              <a:buFont typeface="Arial" panose="020B0604020202090204" pitchFamily="34" charset="0"/>
              <a:buChar char="•"/>
            </a:pPr>
            <a:r>
              <a:rPr lang="en-US" altLang="zh-CN" sz="2800" dirty="0"/>
              <a:t>The SGD algorithm with </a:t>
            </a:r>
            <a:r>
              <a:rPr lang="en-US" altLang="zh-CN" sz="2800" dirty="0">
                <a:solidFill>
                  <a:srgbClr val="FF0000"/>
                </a:solidFill>
              </a:rPr>
              <a:t>momentum</a:t>
            </a:r>
            <a:r>
              <a:rPr lang="en-US" altLang="zh-CN" sz="2800" dirty="0"/>
              <a:t> is given as follows.</a:t>
            </a:r>
          </a:p>
        </p:txBody>
      </p:sp>
      <mc:AlternateContent xmlns:mc="http://schemas.openxmlformats.org/markup-compatibility/2006" xmlns:a14="http://schemas.microsoft.com/office/drawing/2010/main">
        <mc:Choice Requires="a14">
          <p:sp>
            <p:nvSpPr>
              <p:cNvPr id="9" name="矩形 8"/>
              <p:cNvSpPr/>
              <p:nvPr/>
            </p:nvSpPr>
            <p:spPr>
              <a:xfrm>
                <a:off x="3257695" y="1831292"/>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257695" y="1831292"/>
                <a:ext cx="2698431" cy="461665"/>
              </a:xfrm>
              <a:prstGeom prst="rect">
                <a:avLst/>
              </a:prstGeom>
              <a:blipFill rotWithShape="1">
                <a:blip r:embed="rId4"/>
                <a:stretch>
                  <a:fillRect l="-5" t="-127" r="17" b="-261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366655" y="1814460"/>
                <a:ext cx="2860527"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366655" y="1814460"/>
                <a:ext cx="2860527" cy="495328"/>
              </a:xfrm>
              <a:prstGeom prst="rect">
                <a:avLst/>
              </a:prstGeom>
              <a:blipFill rotWithShape="1">
                <a:blip r:embed="rId5"/>
                <a:stretch>
                  <a:fillRect l="-5" t="-53" r="22" b="-5069"/>
                </a:stretch>
              </a:blipFill>
            </p:spPr>
            <p:txBody>
              <a:bodyPr/>
              <a:lstStyle/>
              <a:p>
                <a:r>
                  <a:rPr lang="en-US" altLang="en-US">
                    <a:noFill/>
                  </a:rPr>
                  <a:t> </a:t>
                </a:r>
              </a:p>
            </p:txBody>
          </p:sp>
        </mc:Fallback>
      </mc:AlternateContent>
      <p:sp>
        <p:nvSpPr>
          <p:cNvPr id="5" name="矩形 4"/>
          <p:cNvSpPr/>
          <p:nvPr/>
        </p:nvSpPr>
        <p:spPr>
          <a:xfrm>
            <a:off x="3994485" y="3246339"/>
            <a:ext cx="163629" cy="279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232214" y="3227089"/>
            <a:ext cx="163629" cy="279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矩形 1"/>
              <p:cNvSpPr/>
              <p:nvPr/>
            </p:nvSpPr>
            <p:spPr>
              <a:xfrm>
                <a:off x="7068589" y="3067767"/>
                <a:ext cx="4301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𝜇</m:t>
                      </m:r>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7068589" y="3067767"/>
                <a:ext cx="430182" cy="461665"/>
              </a:xfrm>
              <a:prstGeom prst="rect">
                <a:avLst/>
              </a:prstGeom>
              <a:blipFill rotWithShape="1">
                <a:blip r:embed="rId6"/>
                <a:stretch>
                  <a:fillRect l="-94" t="-18" r="13" b="-272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858699" y="3070392"/>
                <a:ext cx="4245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𝜂</m:t>
                      </m:r>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858699" y="3070392"/>
                <a:ext cx="424540" cy="461665"/>
              </a:xfrm>
              <a:prstGeom prst="rect">
                <a:avLst/>
              </a:prstGeom>
              <a:blipFill rotWithShape="1">
                <a:blip r:embed="rId7"/>
                <a:stretch>
                  <a:fillRect l="-103" t="-36" r="39" b="-2710"/>
                </a:stretch>
              </a:blipFill>
            </p:spPr>
            <p:txBody>
              <a:bodyPr/>
              <a:lstStyle/>
              <a:p>
                <a:r>
                  <a:rPr lang="en-US" altLang="en-US">
                    <a:noFill/>
                  </a:rPr>
                  <a:t> </a:t>
                </a:r>
              </a:p>
            </p:txBody>
          </p:sp>
        </mc:Fallback>
      </mc:AlternateContent>
      <p:sp>
        <p:nvSpPr>
          <p:cNvPr id="14" name="矩形 13"/>
          <p:cNvSpPr/>
          <p:nvPr/>
        </p:nvSpPr>
        <p:spPr>
          <a:xfrm flipH="1">
            <a:off x="4802137" y="5412604"/>
            <a:ext cx="2818165" cy="279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矩形 12"/>
              <p:cNvSpPr/>
              <p:nvPr/>
            </p:nvSpPr>
            <p:spPr>
              <a:xfrm>
                <a:off x="4810855" y="5278197"/>
                <a:ext cx="1810111" cy="430887"/>
              </a:xfrm>
              <a:prstGeom prst="rect">
                <a:avLst/>
              </a:prstGeom>
            </p:spPr>
            <p:txBody>
              <a:bodyPr wrap="none">
                <a:spAutoFit/>
              </a:bodyPr>
              <a:lstStyle/>
              <a:p>
                <a14:m>
                  <m:oMath xmlns:m="http://schemas.openxmlformats.org/officeDocument/2006/math">
                    <m:r>
                      <a:rPr lang="en-US" altLang="zh-CN" sz="2200" b="1" i="1" smtClean="0">
                        <a:latin typeface="Cambria Math" panose="02040503050406030204" pitchFamily="18" charset="0"/>
                      </a:rPr>
                      <m:t>𝒗</m:t>
                    </m:r>
                    <m:r>
                      <a:rPr lang="en-US" altLang="zh-CN" sz="2200" b="1" i="1" smtClean="0">
                        <a:latin typeface="Cambria Math" panose="02040503050406030204" pitchFamily="18" charset="0"/>
                        <a:ea typeface="Cambria Math" panose="02040503050406030204" pitchFamily="18" charset="0"/>
                      </a:rPr>
                      <m:t>←</m:t>
                    </m:r>
                    <m:r>
                      <a:rPr lang="zh-CN" altLang="en-US" sz="2200" b="0" i="1" smtClean="0">
                        <a:latin typeface="Cambria Math" panose="02040503050406030204" pitchFamily="18" charset="0"/>
                      </a:rPr>
                      <m:t>𝜇</m:t>
                    </m:r>
                    <m:r>
                      <a:rPr lang="en-US" altLang="zh-CN" sz="2200" b="1" i="1" smtClean="0">
                        <a:latin typeface="Cambria Math" panose="02040503050406030204" pitchFamily="18" charset="0"/>
                      </a:rPr>
                      <m:t>𝒗</m:t>
                    </m:r>
                    <m:r>
                      <a:rPr lang="en-US" altLang="zh-CN" sz="2200" b="0" i="1" smtClean="0">
                        <a:latin typeface="Cambria Math" panose="02040503050406030204" pitchFamily="18" charset="0"/>
                      </a:rPr>
                      <m:t>−</m:t>
                    </m:r>
                    <m:r>
                      <a:rPr lang="zh-CN" altLang="en-US" sz="2200" b="0" i="1" smtClean="0">
                        <a:latin typeface="Cambria Math" panose="02040503050406030204" pitchFamily="18" charset="0"/>
                      </a:rPr>
                      <m:t>𝜂</m:t>
                    </m:r>
                    <m:r>
                      <a:rPr lang="en-US" altLang="zh-CN" sz="2200" b="1" i="1" smtClean="0">
                        <a:latin typeface="Cambria Math" panose="02040503050406030204" pitchFamily="18" charset="0"/>
                      </a:rPr>
                      <m:t>𝒈</m:t>
                    </m:r>
                  </m:oMath>
                </a14:m>
                <a:r>
                  <a:rPr lang="en-US" altLang="zh-CN" sz="2200" dirty="0"/>
                  <a:t> </a:t>
                </a:r>
                <a:endParaRPr lang="zh-CN" altLang="en-US" sz="2200" dirty="0"/>
              </a:p>
            </p:txBody>
          </p:sp>
        </mc:Choice>
        <mc:Fallback xmlns="">
          <p:sp>
            <p:nvSpPr>
              <p:cNvPr id="13" name="矩形 12"/>
              <p:cNvSpPr>
                <a:spLocks noRot="1" noChangeAspect="1" noMove="1" noResize="1" noEditPoints="1" noAdjustHandles="1" noChangeArrowheads="1" noChangeShapeType="1" noTextEdit="1"/>
              </p:cNvSpPr>
              <p:nvPr/>
            </p:nvSpPr>
            <p:spPr>
              <a:xfrm>
                <a:off x="4810855" y="5278197"/>
                <a:ext cx="1810111" cy="430887"/>
              </a:xfrm>
              <a:prstGeom prst="rect">
                <a:avLst/>
              </a:prstGeom>
              <a:blipFill rotWithShape="1">
                <a:blip r:embed="rId8"/>
                <a:stretch>
                  <a:fillRect l="-5" t="-18" r="25" b="-1815"/>
                </a:stretch>
              </a:blipFill>
            </p:spPr>
            <p:txBody>
              <a:bodyPr/>
              <a:lstStyle/>
              <a:p>
                <a:r>
                  <a:rPr lang="en-US"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956" y="237002"/>
            <a:ext cx="8820363" cy="707886"/>
          </a:xfrm>
          <a:prstGeom prst="rect">
            <a:avLst/>
          </a:prstGeom>
          <a:noFill/>
        </p:spPr>
        <p:txBody>
          <a:bodyPr wrap="none" rtlCol="0">
            <a:spAutoFit/>
          </a:bodyPr>
          <a:lstStyle/>
          <a:p>
            <a:r>
              <a:rPr lang="en-US" altLang="zh-CN" sz="4000" b="1" dirty="0" err="1"/>
              <a:t>Polyak’s</a:t>
            </a:r>
            <a:r>
              <a:rPr lang="en-US" altLang="zh-CN" sz="4000" b="1" dirty="0"/>
              <a:t> Classical Momentum </a:t>
            </a:r>
            <a:r>
              <a:rPr lang="en-US" altLang="zh-CN" sz="3200" dirty="0"/>
              <a:t>[</a:t>
            </a:r>
            <a:r>
              <a:rPr lang="en-US" altLang="zh-CN" sz="3200" dirty="0" err="1"/>
              <a:t>Polyak</a:t>
            </a:r>
            <a:r>
              <a:rPr lang="en-US" altLang="zh-CN" sz="3200" dirty="0"/>
              <a:t> 1964]</a:t>
            </a:r>
          </a:p>
        </p:txBody>
      </p:sp>
      <p:pic>
        <p:nvPicPr>
          <p:cNvPr id="9" name="梯度下降的演变_000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335900" y="944888"/>
            <a:ext cx="9913593" cy="5578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769"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16"/>
          <p:cNvSpPr/>
          <p:nvPr/>
        </p:nvSpPr>
        <p:spPr>
          <a:xfrm>
            <a:off x="8204199" y="1161849"/>
            <a:ext cx="3210495" cy="1960431"/>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7" name="矩形: 圆角 16"/>
          <p:cNvSpPr/>
          <p:nvPr/>
        </p:nvSpPr>
        <p:spPr>
          <a:xfrm>
            <a:off x="391956" y="1181099"/>
            <a:ext cx="7291544" cy="1960431"/>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9923294" cy="707886"/>
          </a:xfrm>
          <a:prstGeom prst="rect">
            <a:avLst/>
          </a:prstGeom>
          <a:noFill/>
        </p:spPr>
        <p:txBody>
          <a:bodyPr wrap="none" rtlCol="0">
            <a:spAutoFit/>
          </a:bodyPr>
          <a:lstStyle/>
          <a:p>
            <a:r>
              <a:rPr lang="en-US" altLang="zh-CN" sz="4000" b="1" dirty="0" err="1"/>
              <a:t>Nesterov’s</a:t>
            </a:r>
            <a:r>
              <a:rPr lang="en-US" altLang="zh-CN" sz="4000" b="1" dirty="0"/>
              <a:t> Accelerated Gradient </a:t>
            </a:r>
            <a:r>
              <a:rPr lang="en-US" altLang="zh-CN" sz="3200" dirty="0"/>
              <a:t>[</a:t>
            </a:r>
            <a:r>
              <a:rPr lang="en-US" altLang="zh-CN" sz="3200" dirty="0" err="1"/>
              <a:t>Nesterov</a:t>
            </a:r>
            <a:r>
              <a:rPr lang="en-US" altLang="zh-CN" sz="3200" dirty="0"/>
              <a:t> 1983]</a:t>
            </a:r>
            <a:endParaRPr lang="en-US" altLang="zh-CN" sz="2400" dirty="0"/>
          </a:p>
        </p:txBody>
      </p:sp>
      <p:sp>
        <p:nvSpPr>
          <p:cNvPr id="8" name="矩形 7"/>
          <p:cNvSpPr/>
          <p:nvPr/>
        </p:nvSpPr>
        <p:spPr>
          <a:xfrm>
            <a:off x="391955" y="1202966"/>
            <a:ext cx="11258177" cy="523220"/>
          </a:xfrm>
          <a:prstGeom prst="rect">
            <a:avLst/>
          </a:prstGeom>
        </p:spPr>
        <p:txBody>
          <a:bodyPr wrap="square">
            <a:spAutoFit/>
          </a:bodyPr>
          <a:lstStyle/>
          <a:p>
            <a:pPr marL="285750" indent="-285750">
              <a:buFont typeface="Arial" panose="020B0604020202090204" pitchFamily="34" charset="0"/>
              <a:buChar char="•"/>
            </a:pPr>
            <a:r>
              <a:rPr lang="en-US" altLang="zh-CN" sz="2800" dirty="0"/>
              <a:t>The update equations of NAG are:</a:t>
            </a:r>
          </a:p>
        </p:txBody>
      </p:sp>
      <mc:AlternateContent xmlns:mc="http://schemas.openxmlformats.org/markup-compatibility/2006" xmlns:a14="http://schemas.microsoft.com/office/drawing/2010/main">
        <mc:Choice Requires="a14">
          <p:sp>
            <p:nvSpPr>
              <p:cNvPr id="9" name="矩形 8"/>
              <p:cNvSpPr/>
              <p:nvPr/>
            </p:nvSpPr>
            <p:spPr>
              <a:xfrm>
                <a:off x="4008466" y="1807064"/>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4008466" y="1807064"/>
                <a:ext cx="2698431" cy="461665"/>
              </a:xfrm>
              <a:prstGeom prst="rect">
                <a:avLst/>
              </a:prstGeom>
              <a:blipFill rotWithShape="1">
                <a:blip r:embed="rId2"/>
                <a:stretch>
                  <a:fillRect l="-13" t="-106" r="1" b="-264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008466" y="2396310"/>
                <a:ext cx="3436454"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4008466" y="2396310"/>
                <a:ext cx="3436454" cy="495328"/>
              </a:xfrm>
              <a:prstGeom prst="rect">
                <a:avLst/>
              </a:prstGeom>
              <a:blipFill rotWithShape="1">
                <a:blip r:embed="rId3"/>
                <a:stretch>
                  <a:fillRect l="-10" t="-92" r="5" b="-5030"/>
                </a:stretch>
              </a:blipFill>
            </p:spPr>
            <p:txBody>
              <a:bodyPr/>
              <a:lstStyle/>
              <a:p>
                <a:r>
                  <a:rPr lang="en-US" altLang="en-US">
                    <a:noFill/>
                  </a:rPr>
                  <a:t> </a:t>
                </a:r>
              </a:p>
            </p:txBody>
          </p:sp>
        </mc:Fallback>
      </mc:AlternateContent>
      <p:grpSp>
        <p:nvGrpSpPr>
          <p:cNvPr id="4" name="组合 3"/>
          <p:cNvGrpSpPr/>
          <p:nvPr/>
        </p:nvGrpSpPr>
        <p:grpSpPr>
          <a:xfrm>
            <a:off x="8554168" y="1807064"/>
            <a:ext cx="2860527" cy="1084574"/>
            <a:chOff x="8554168" y="1756264"/>
            <a:chExt cx="2860527" cy="1084574"/>
          </a:xfrm>
        </p:grpSpPr>
        <mc:AlternateContent xmlns:mc="http://schemas.openxmlformats.org/markup-compatibility/2006" xmlns:a14="http://schemas.microsoft.com/office/drawing/2010/main">
          <mc:Choice Requires="a14">
            <p:sp>
              <p:nvSpPr>
                <p:cNvPr id="11" name="矩形 10"/>
                <p:cNvSpPr/>
                <p:nvPr/>
              </p:nvSpPr>
              <p:spPr>
                <a:xfrm>
                  <a:off x="8554168" y="1756264"/>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8554168" y="1756264"/>
                  <a:ext cx="2698431" cy="461665"/>
                </a:xfrm>
                <a:prstGeom prst="rect">
                  <a:avLst/>
                </a:prstGeom>
                <a:blipFill rotWithShape="1">
                  <a:blip r:embed="rId2"/>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554168" y="2345510"/>
                  <a:ext cx="2860527"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8554168" y="2345510"/>
                  <a:ext cx="2860527" cy="495328"/>
                </a:xfrm>
                <a:prstGeom prst="rect">
                  <a:avLst/>
                </a:prstGeom>
                <a:blipFill rotWithShape="1">
                  <a:blip r:embed="rId4"/>
                </a:blipFill>
              </p:spPr>
              <p:txBody>
                <a:bodyPr/>
                <a:lstStyle/>
                <a:p>
                  <a:r>
                    <a:rPr lang="en-US" altLang="en-US">
                      <a:noFill/>
                    </a:rPr>
                    <a:t> </a:t>
                  </a:r>
                </a:p>
              </p:txBody>
            </p:sp>
          </mc:Fallback>
        </mc:AlternateContent>
      </p:grpSp>
      <p:sp>
        <p:nvSpPr>
          <p:cNvPr id="15" name="矩形 14"/>
          <p:cNvSpPr/>
          <p:nvPr/>
        </p:nvSpPr>
        <p:spPr>
          <a:xfrm>
            <a:off x="9675692" y="1255675"/>
            <a:ext cx="617477" cy="461665"/>
          </a:xfrm>
          <a:prstGeom prst="rect">
            <a:avLst/>
          </a:prstGeom>
        </p:spPr>
        <p:txBody>
          <a:bodyPr wrap="none">
            <a:spAutoFit/>
          </a:bodyPr>
          <a:lstStyle/>
          <a:p>
            <a:r>
              <a:rPr lang="en-US" altLang="zh-CN" sz="2400" b="1" dirty="0"/>
              <a:t>CM</a:t>
            </a:r>
            <a:endParaRPr lang="zh-CN" altLang="en-US" sz="2400" dirty="0"/>
          </a:p>
        </p:txBody>
      </p:sp>
      <p:sp>
        <p:nvSpPr>
          <p:cNvPr id="17" name="矩形 16"/>
          <p:cNvSpPr/>
          <p:nvPr/>
        </p:nvSpPr>
        <p:spPr>
          <a:xfrm>
            <a:off x="6200269" y="2643974"/>
            <a:ext cx="874299" cy="247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737334" y="2633777"/>
            <a:ext cx="322094" cy="247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8207" y="3564112"/>
            <a:ext cx="4114970" cy="1844218"/>
          </a:xfrm>
          <a:prstGeom prst="rect">
            <a:avLst/>
          </a:prstGeom>
        </p:spPr>
      </p:pic>
      <p:pic>
        <p:nvPicPr>
          <p:cNvPr id="21" name="图片 20"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4540" y="3645256"/>
            <a:ext cx="4161801" cy="1619785"/>
          </a:xfrm>
          <a:prstGeom prst="rect">
            <a:avLst/>
          </a:prstGeom>
        </p:spPr>
      </p:pic>
      <p:sp>
        <p:nvSpPr>
          <p:cNvPr id="22" name="矩形 21"/>
          <p:cNvSpPr/>
          <p:nvPr/>
        </p:nvSpPr>
        <p:spPr>
          <a:xfrm>
            <a:off x="9405142" y="5602325"/>
            <a:ext cx="1332192" cy="461665"/>
          </a:xfrm>
          <a:prstGeom prst="rect">
            <a:avLst/>
          </a:prstGeom>
        </p:spPr>
        <p:txBody>
          <a:bodyPr wrap="square">
            <a:spAutoFit/>
          </a:bodyPr>
          <a:lstStyle/>
          <a:p>
            <a:r>
              <a:rPr lang="en-US" altLang="zh-CN" sz="2400" b="1" dirty="0"/>
              <a:t>CM</a:t>
            </a:r>
            <a:endParaRPr lang="zh-CN" altLang="en-US" sz="2400" b="1" dirty="0"/>
          </a:p>
        </p:txBody>
      </p:sp>
      <p:sp>
        <p:nvSpPr>
          <p:cNvPr id="23" name="矩形 22"/>
          <p:cNvSpPr/>
          <p:nvPr/>
        </p:nvSpPr>
        <p:spPr>
          <a:xfrm>
            <a:off x="3201585" y="5684084"/>
            <a:ext cx="1332192" cy="461665"/>
          </a:xfrm>
          <a:prstGeom prst="rect">
            <a:avLst/>
          </a:prstGeom>
        </p:spPr>
        <p:txBody>
          <a:bodyPr wrap="square">
            <a:spAutoFit/>
          </a:bodyPr>
          <a:lstStyle/>
          <a:p>
            <a:r>
              <a:rPr lang="en-US" altLang="zh-CN" sz="2400" b="1" dirty="0"/>
              <a:t> NAG</a:t>
            </a:r>
            <a:endParaRPr lang="zh-CN" altLang="en-US" sz="2400" b="1" dirty="0"/>
          </a:p>
        </p:txBody>
      </p:sp>
      <p:sp>
        <p:nvSpPr>
          <p:cNvPr id="24" name="矩形 23"/>
          <p:cNvSpPr/>
          <p:nvPr/>
        </p:nvSpPr>
        <p:spPr>
          <a:xfrm>
            <a:off x="3563202" y="5225331"/>
            <a:ext cx="304479" cy="1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sp>
        <p:nvSpPr>
          <p:cNvPr id="26" name="矩形 25"/>
          <p:cNvSpPr/>
          <p:nvPr/>
        </p:nvSpPr>
        <p:spPr>
          <a:xfrm>
            <a:off x="2712259" y="6145749"/>
            <a:ext cx="7331627" cy="461665"/>
          </a:xfrm>
          <a:prstGeom prst="rect">
            <a:avLst/>
          </a:prstGeom>
        </p:spPr>
        <p:txBody>
          <a:bodyPr wrap="square">
            <a:spAutoFit/>
          </a:bodyPr>
          <a:lstStyle/>
          <a:p>
            <a:pPr algn="just"/>
            <a:r>
              <a:rPr lang="en-US" altLang="zh-CN" sz="2400" b="1" dirty="0"/>
              <a:t> Illustration of the comparison between CM and NAG.</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16"/>
          <p:cNvSpPr/>
          <p:nvPr/>
        </p:nvSpPr>
        <p:spPr>
          <a:xfrm>
            <a:off x="391956" y="1016001"/>
            <a:ext cx="11469844" cy="1270000"/>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9820702" cy="707886"/>
          </a:xfrm>
          <a:prstGeom prst="rect">
            <a:avLst/>
          </a:prstGeom>
          <a:noFill/>
        </p:spPr>
        <p:txBody>
          <a:bodyPr wrap="none" rtlCol="0">
            <a:spAutoFit/>
          </a:bodyPr>
          <a:lstStyle/>
          <a:p>
            <a:r>
              <a:rPr lang="en-US" altLang="zh-CN" sz="4000" b="1" dirty="0" err="1"/>
              <a:t>Nesterov’s</a:t>
            </a:r>
            <a:r>
              <a:rPr lang="en-US" altLang="zh-CN" sz="4000" b="1" dirty="0"/>
              <a:t> Accelerated Gradient </a:t>
            </a:r>
            <a:r>
              <a:rPr lang="en-US" altLang="zh-CN" sz="3200" dirty="0"/>
              <a:t>[</a:t>
            </a:r>
            <a:r>
              <a:rPr lang="en-US" altLang="zh-CN" sz="3200" dirty="0" err="1"/>
              <a:t>Nesterov</a:t>
            </a:r>
            <a:r>
              <a:rPr lang="en-US" altLang="zh-CN" sz="3200" dirty="0"/>
              <a:t> 1983]</a:t>
            </a:r>
            <a:endParaRPr lang="en-US" altLang="zh-CN" sz="2400" dirty="0"/>
          </a:p>
        </p:txBody>
      </p:sp>
      <p:pic>
        <p:nvPicPr>
          <p:cNvPr id="4" name="图片 3"/>
          <p:cNvPicPr>
            <a:picLocks noChangeAspect="1"/>
          </p:cNvPicPr>
          <p:nvPr/>
        </p:nvPicPr>
        <p:blipFill rotWithShape="1">
          <a:blip r:embed="rId2"/>
          <a:srcRect b="23525"/>
          <a:stretch>
            <a:fillRect/>
          </a:stretch>
        </p:blipFill>
        <p:spPr>
          <a:xfrm>
            <a:off x="30877" y="3489292"/>
            <a:ext cx="12192000" cy="2869517"/>
          </a:xfrm>
          <a:prstGeom prst="rect">
            <a:avLst/>
          </a:prstGeom>
        </p:spPr>
      </p:pic>
      <p:sp>
        <p:nvSpPr>
          <p:cNvPr id="5" name="矩形 4"/>
          <p:cNvSpPr/>
          <p:nvPr/>
        </p:nvSpPr>
        <p:spPr>
          <a:xfrm>
            <a:off x="391955" y="1152166"/>
            <a:ext cx="11469845" cy="954107"/>
          </a:xfrm>
          <a:prstGeom prst="rect">
            <a:avLst/>
          </a:prstGeom>
        </p:spPr>
        <p:txBody>
          <a:bodyPr wrap="square">
            <a:spAutoFit/>
          </a:bodyPr>
          <a:lstStyle/>
          <a:p>
            <a:pPr marL="285750" indent="-285750">
              <a:buFont typeface="Arial" panose="020B0604020202090204" pitchFamily="34" charset="0"/>
              <a:buChar char="•"/>
            </a:pPr>
            <a:r>
              <a:rPr lang="en-US" altLang="zh-CN" sz="2800" dirty="0">
                <a:solidFill>
                  <a:schemeClr val="accent2">
                    <a:lumMod val="75000"/>
                  </a:schemeClr>
                </a:solidFill>
              </a:rPr>
              <a:t>First</a:t>
            </a:r>
            <a:r>
              <a:rPr lang="en-US" altLang="zh-CN" sz="2800" dirty="0"/>
              <a:t> make a big jump in the direction of the previous accumulated gradient.</a:t>
            </a:r>
          </a:p>
          <a:p>
            <a:pPr marL="285750" indent="-285750">
              <a:buFont typeface="Arial" panose="020B0604020202090204" pitchFamily="34" charset="0"/>
              <a:buChar char="•"/>
            </a:pPr>
            <a:r>
              <a:rPr lang="en-US" altLang="zh-CN" sz="2800" dirty="0">
                <a:solidFill>
                  <a:srgbClr val="FF0000"/>
                </a:solidFill>
              </a:rPr>
              <a:t>Then</a:t>
            </a:r>
            <a:r>
              <a:rPr lang="en-US" altLang="zh-CN" sz="2800" dirty="0"/>
              <a:t> measure the gradient where you end up and make a </a:t>
            </a:r>
            <a:r>
              <a:rPr lang="en-US" altLang="zh-CN" sz="2800" dirty="0">
                <a:solidFill>
                  <a:srgbClr val="FF0000"/>
                </a:solidFill>
              </a:rPr>
              <a:t>correction</a:t>
            </a:r>
            <a:r>
              <a:rPr lang="en-US" altLang="zh-CN" sz="2800" dirty="0"/>
              <a:t>.</a:t>
            </a:r>
          </a:p>
        </p:txBody>
      </p:sp>
      <p:sp>
        <p:nvSpPr>
          <p:cNvPr id="10" name="矩形 9"/>
          <p:cNvSpPr/>
          <p:nvPr/>
        </p:nvSpPr>
        <p:spPr>
          <a:xfrm>
            <a:off x="1444036" y="3764590"/>
            <a:ext cx="1576871" cy="461665"/>
          </a:xfrm>
          <a:prstGeom prst="rect">
            <a:avLst/>
          </a:prstGeom>
        </p:spPr>
        <p:txBody>
          <a:bodyPr wrap="square">
            <a:spAutoFit/>
          </a:bodyPr>
          <a:lstStyle/>
          <a:p>
            <a:r>
              <a:rPr lang="en-US" altLang="zh-CN" sz="2400" b="1" dirty="0"/>
              <a:t>NAG</a:t>
            </a:r>
          </a:p>
        </p:txBody>
      </p:sp>
      <mc:AlternateContent xmlns:mc="http://schemas.openxmlformats.org/markup-compatibility/2006" xmlns:a14="http://schemas.microsoft.com/office/drawing/2010/main">
        <mc:Choice Requires="a14">
          <p:sp>
            <p:nvSpPr>
              <p:cNvPr id="11" name="矩形 10"/>
              <p:cNvSpPr/>
              <p:nvPr/>
            </p:nvSpPr>
            <p:spPr>
              <a:xfrm>
                <a:off x="391954" y="2538747"/>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91954" y="2538747"/>
                <a:ext cx="2698431" cy="461665"/>
              </a:xfrm>
              <a:prstGeom prst="rect">
                <a:avLst/>
              </a:prstGeom>
              <a:blipFill rotWithShape="1">
                <a:blip r:embed="rId3"/>
                <a:stretch>
                  <a:fillRect l="-6" t="-4" r="18" b="-274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91954" y="3127993"/>
                <a:ext cx="3436454"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391954" y="3127993"/>
                <a:ext cx="3436454" cy="495328"/>
              </a:xfrm>
              <a:prstGeom prst="rect">
                <a:avLst/>
              </a:prstGeom>
              <a:blipFill rotWithShape="1">
                <a:blip r:embed="rId4"/>
                <a:stretch>
                  <a:fillRect l="-5" t="-125" r="18" b="-4997"/>
                </a:stretch>
              </a:blipFill>
            </p:spPr>
            <p:txBody>
              <a:bodyPr/>
              <a:lstStyle/>
              <a:p>
                <a:r>
                  <a:rPr lang="en-US" altLang="en-US">
                    <a:noFill/>
                  </a:rPr>
                  <a:t> </a:t>
                </a:r>
              </a:p>
            </p:txBody>
          </p:sp>
        </mc:Fallback>
      </mc:AlternateContent>
      <p:grpSp>
        <p:nvGrpSpPr>
          <p:cNvPr id="13" name="组合 12"/>
          <p:cNvGrpSpPr/>
          <p:nvPr/>
        </p:nvGrpSpPr>
        <p:grpSpPr>
          <a:xfrm>
            <a:off x="9101616" y="2538747"/>
            <a:ext cx="2860527" cy="1084574"/>
            <a:chOff x="8554168" y="1756264"/>
            <a:chExt cx="2860527" cy="1084574"/>
          </a:xfrm>
        </p:grpSpPr>
        <mc:AlternateContent xmlns:mc="http://schemas.openxmlformats.org/markup-compatibility/2006" xmlns:a14="http://schemas.microsoft.com/office/drawing/2010/main">
          <mc:Choice Requires="a14">
            <p:sp>
              <p:nvSpPr>
                <p:cNvPr id="14" name="矩形 13"/>
                <p:cNvSpPr/>
                <p:nvPr/>
              </p:nvSpPr>
              <p:spPr>
                <a:xfrm>
                  <a:off x="8554168" y="1756264"/>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8554168" y="1756264"/>
                  <a:ext cx="2698431" cy="461665"/>
                </a:xfrm>
                <a:prstGeom prst="rect">
                  <a:avLst/>
                </a:prstGeom>
                <a:blipFill rotWithShape="1">
                  <a:blip r:embed="rId3"/>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8554168" y="2345510"/>
                  <a:ext cx="2860527"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8554168" y="2345510"/>
                  <a:ext cx="2860527" cy="495328"/>
                </a:xfrm>
                <a:prstGeom prst="rect">
                  <a:avLst/>
                </a:prstGeom>
                <a:blipFill rotWithShape="1">
                  <a:blip r:embed="rId5"/>
                </a:blipFill>
              </p:spPr>
              <p:txBody>
                <a:bodyPr/>
                <a:lstStyle/>
                <a:p>
                  <a:r>
                    <a:rPr lang="en-US" altLang="en-US">
                      <a:noFill/>
                    </a:rPr>
                    <a:t> </a:t>
                  </a:r>
                </a:p>
              </p:txBody>
            </p:sp>
          </mc:Fallback>
        </mc:AlternateContent>
      </p:grpSp>
      <p:sp>
        <p:nvSpPr>
          <p:cNvPr id="16" name="矩形 15"/>
          <p:cNvSpPr/>
          <p:nvPr/>
        </p:nvSpPr>
        <p:spPr>
          <a:xfrm>
            <a:off x="10142092" y="3764590"/>
            <a:ext cx="617477" cy="461665"/>
          </a:xfrm>
          <a:prstGeom prst="rect">
            <a:avLst/>
          </a:prstGeom>
        </p:spPr>
        <p:txBody>
          <a:bodyPr wrap="none">
            <a:spAutoFit/>
          </a:bodyPr>
          <a:lstStyle/>
          <a:p>
            <a:r>
              <a:rPr lang="en-US" altLang="zh-CN" sz="2400" b="1" dirty="0"/>
              <a:t>CM</a:t>
            </a:r>
            <a:endParaRPr lang="zh-CN" altLang="en-US" sz="2400" dirty="0"/>
          </a:p>
        </p:txBody>
      </p:sp>
      <p:sp>
        <p:nvSpPr>
          <p:cNvPr id="17" name="矩形 16"/>
          <p:cNvSpPr/>
          <p:nvPr/>
        </p:nvSpPr>
        <p:spPr>
          <a:xfrm>
            <a:off x="2583757" y="3375657"/>
            <a:ext cx="874299" cy="247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284782" y="3365460"/>
            <a:ext cx="322094" cy="247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2"/>
          <a:srcRect t="87230" r="57978" b="2252"/>
          <a:stretch>
            <a:fillRect/>
          </a:stretch>
        </p:blipFill>
        <p:spPr>
          <a:xfrm>
            <a:off x="30877" y="6410335"/>
            <a:ext cx="5123322" cy="39463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16"/>
          <p:cNvSpPr/>
          <p:nvPr/>
        </p:nvSpPr>
        <p:spPr>
          <a:xfrm>
            <a:off x="391956" y="3374646"/>
            <a:ext cx="11258176" cy="2983249"/>
          </a:xfrm>
          <a:prstGeom prst="roundRect">
            <a:avLst>
              <a:gd name="adj" fmla="val 3573"/>
            </a:avLst>
          </a:prstGeom>
          <a:solidFill>
            <a:srgbClr val="F9E6E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9820702" cy="707886"/>
          </a:xfrm>
          <a:prstGeom prst="rect">
            <a:avLst/>
          </a:prstGeom>
          <a:noFill/>
        </p:spPr>
        <p:txBody>
          <a:bodyPr wrap="none" rtlCol="0">
            <a:spAutoFit/>
          </a:bodyPr>
          <a:lstStyle/>
          <a:p>
            <a:r>
              <a:rPr lang="en-US" altLang="zh-CN" sz="4000" b="1" dirty="0" err="1"/>
              <a:t>Nesterov’s</a:t>
            </a:r>
            <a:r>
              <a:rPr lang="en-US" altLang="zh-CN" sz="4000" b="1" dirty="0"/>
              <a:t> Accelerated Gradient </a:t>
            </a:r>
            <a:r>
              <a:rPr lang="en-US" altLang="zh-CN" sz="3200" dirty="0"/>
              <a:t>[</a:t>
            </a:r>
            <a:r>
              <a:rPr lang="en-US" altLang="zh-CN" sz="3200" dirty="0" err="1"/>
              <a:t>Nesterov</a:t>
            </a:r>
            <a:r>
              <a:rPr lang="en-US" altLang="zh-CN" sz="3200" dirty="0"/>
              <a:t> 1983]</a:t>
            </a:r>
            <a:endParaRPr lang="en-US" altLang="zh-CN" sz="2400" dirty="0"/>
          </a:p>
        </p:txBody>
      </p:sp>
      <mc:AlternateContent xmlns:mc="http://schemas.openxmlformats.org/markup-compatibility/2006" xmlns:a14="http://schemas.microsoft.com/office/drawing/2010/main">
        <mc:Choice Requires="a14">
          <p:sp>
            <p:nvSpPr>
              <p:cNvPr id="16" name="矩形 15"/>
              <p:cNvSpPr/>
              <p:nvPr/>
            </p:nvSpPr>
            <p:spPr>
              <a:xfrm>
                <a:off x="391955" y="3393896"/>
                <a:ext cx="11258177" cy="2898358"/>
              </a:xfrm>
              <a:prstGeom prst="rect">
                <a:avLst/>
              </a:prstGeom>
            </p:spPr>
            <p:txBody>
              <a:bodyPr wrap="square">
                <a:spAutoFit/>
              </a:bodyPr>
              <a:lstStyle/>
              <a:p>
                <a:pPr marL="285750" indent="-285750" algn="just">
                  <a:buFont typeface="Arial" panose="020B0604020202090204" pitchFamily="34" charset="0"/>
                  <a:buChar char="•"/>
                </a:pPr>
                <a:r>
                  <a:rPr lang="en-US" altLang="zh-CN" sz="2800" dirty="0"/>
                  <a:t>CM </a:t>
                </a:r>
                <a14:m>
                  <m:oMath xmlns:m="http://schemas.openxmlformats.org/officeDocument/2006/math">
                    <m:r>
                      <a:rPr lang="en-US" altLang="zh-CN" sz="3600" i="1">
                        <a:latin typeface="Cambria Math" panose="02040503050406030204" pitchFamily="18" charset="0"/>
                        <a:ea typeface="Cambria Math" panose="02040503050406030204" pitchFamily="18" charset="0"/>
                      </a:rPr>
                      <m:t>→ </m:t>
                    </m:r>
                  </m:oMath>
                </a14:m>
                <a:r>
                  <a:rPr lang="en-US" altLang="zh-CN" sz="2800" dirty="0"/>
                  <a:t>inspecting the gradient at the </a:t>
                </a:r>
                <a:r>
                  <a:rPr lang="en-US" altLang="zh-CN" sz="2800" dirty="0">
                    <a:solidFill>
                      <a:srgbClr val="FF0000"/>
                    </a:solidFill>
                  </a:rPr>
                  <a:t>current iterate </a:t>
                </a:r>
                <a:r>
                  <a:rPr lang="en-US" altLang="zh-CN" sz="2800" dirty="0"/>
                  <a:t>of </a:t>
                </a:r>
                <a14:m>
                  <m:oMath xmlns:m="http://schemas.openxmlformats.org/officeDocument/2006/math">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𝒘</m:t>
                        </m:r>
                      </m:e>
                      <m:sub>
                        <m:r>
                          <a:rPr lang="en-US" altLang="zh-CN" sz="2800" i="1">
                            <a:latin typeface="Cambria Math" panose="02040503050406030204" pitchFamily="18" charset="0"/>
                          </a:rPr>
                          <m:t>𝑡</m:t>
                        </m:r>
                      </m:sub>
                    </m:sSub>
                  </m:oMath>
                </a14:m>
                <a:r>
                  <a:rPr lang="en-US" altLang="zh-CN" sz="2800" dirty="0"/>
                  <a:t>;</a:t>
                </a:r>
              </a:p>
              <a:p>
                <a:pPr marL="742950" lvl="1" indent="-285750" algn="just">
                  <a:buFont typeface="Arial" panose="020B0604020202090204" pitchFamily="34" charset="0"/>
                  <a:buChar char="•"/>
                </a:pPr>
                <a:r>
                  <a:rPr lang="en-US" altLang="zh-CN" sz="2800" dirty="0"/>
                  <a:t>Faithfully trusts the current iterate;</a:t>
                </a:r>
              </a:p>
              <a:p>
                <a:pPr marL="285750" indent="-285750" algn="just">
                  <a:buFont typeface="Arial" panose="020B0604020202090204" pitchFamily="34" charset="0"/>
                  <a:buChar char="•"/>
                </a:pPr>
                <a:r>
                  <a:rPr lang="en-US" altLang="zh-CN" sz="2800" dirty="0"/>
                  <a:t>NAG </a:t>
                </a:r>
                <a14:m>
                  <m:oMath xmlns:m="http://schemas.openxmlformats.org/officeDocument/2006/math">
                    <m:r>
                      <a:rPr lang="en-US" altLang="zh-CN" sz="2800" i="1">
                        <a:latin typeface="Cambria Math" panose="02040503050406030204" pitchFamily="18" charset="0"/>
                        <a:ea typeface="Cambria Math" panose="02040503050406030204" pitchFamily="18" charset="0"/>
                      </a:rPr>
                      <m:t>→ </m:t>
                    </m:r>
                  </m:oMath>
                </a14:m>
                <a:r>
                  <a:rPr lang="en-US" altLang="zh-CN" sz="2800" dirty="0"/>
                  <a:t>inspecting </a:t>
                </a:r>
                <a:r>
                  <a:rPr lang="en-US" altLang="zh-CN" sz="2800" dirty="0">
                    <a:solidFill>
                      <a:srgbClr val="FF0000"/>
                    </a:solidFill>
                  </a:rPr>
                  <a:t>the gradient at </a:t>
                </a:r>
                <a14:m>
                  <m:oMath xmlns:m="http://schemas.openxmlformats.org/officeDocument/2006/math">
                    <m:sSub>
                      <m:sSubPr>
                        <m:ctrlPr>
                          <a:rPr lang="en-US"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𝒘</m:t>
                        </m:r>
                      </m:e>
                      <m:sub>
                        <m:r>
                          <a:rPr lang="en-US" altLang="zh-CN" sz="2800" i="1">
                            <a:solidFill>
                              <a:srgbClr val="FF0000"/>
                            </a:solidFill>
                            <a:latin typeface="Cambria Math" panose="02040503050406030204" pitchFamily="18" charset="0"/>
                          </a:rPr>
                          <m:t>𝑡</m:t>
                        </m:r>
                      </m:sub>
                    </m:sSub>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𝜇</m:t>
                    </m:r>
                    <m:sSub>
                      <m:sSubPr>
                        <m:ctrlPr>
                          <a:rPr lang="en-US"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𝒗</m:t>
                        </m:r>
                      </m:e>
                      <m:sub>
                        <m:r>
                          <a:rPr lang="en-US" altLang="zh-CN" sz="2800" i="1">
                            <a:solidFill>
                              <a:srgbClr val="FF0000"/>
                            </a:solidFill>
                            <a:latin typeface="Cambria Math" panose="02040503050406030204" pitchFamily="18" charset="0"/>
                          </a:rPr>
                          <m:t>𝑡</m:t>
                        </m:r>
                      </m:sub>
                    </m:sSub>
                    <m:r>
                      <a:rPr lang="en-US" altLang="zh-CN" sz="2800" b="0" i="0" smtClean="0">
                        <a:latin typeface="Cambria Math" panose="02040503050406030204" pitchFamily="18" charset="0"/>
                      </a:rPr>
                      <m:t>.</m:t>
                    </m:r>
                  </m:oMath>
                </a14:m>
                <a:endParaRPr lang="en-US" altLang="zh-CN" sz="2800" dirty="0"/>
              </a:p>
              <a:p>
                <a:pPr marL="742950" lvl="1" indent="-285750" algn="just">
                  <a:buFont typeface="Arial" panose="020B0604020202090204" pitchFamily="34" charset="0"/>
                  <a:buChar char="•"/>
                </a:pPr>
                <a:r>
                  <a:rPr lang="en-US" altLang="zh-CN" sz="2800" dirty="0"/>
                  <a:t>Puts less faith into the current iterate and  </a:t>
                </a:r>
                <a:r>
                  <a:rPr lang="en-US" altLang="zh-CN" sz="2800" dirty="0">
                    <a:solidFill>
                      <a:srgbClr val="FF0000"/>
                    </a:solidFill>
                  </a:rPr>
                  <a:t>looks ahead </a:t>
                </a:r>
                <a:r>
                  <a:rPr lang="en-US" altLang="zh-CN" sz="2800" dirty="0"/>
                  <a:t>in the direction suggested by the velocity vector. </a:t>
                </a:r>
              </a:p>
              <a:p>
                <a:pPr marL="285750" indent="-285750" algn="just">
                  <a:buFont typeface="Arial" panose="020B0604020202090204" pitchFamily="34" charset="0"/>
                  <a:buChar char="•"/>
                </a:pPr>
                <a:r>
                  <a:rPr lang="en-US" altLang="zh-CN" sz="2800" dirty="0"/>
                  <a:t>The small difference allows NAG to adapt faster and in a more stable way.</a:t>
                </a:r>
              </a:p>
            </p:txBody>
          </p:sp>
        </mc:Choice>
        <mc:Fallback xmlns="">
          <p:sp>
            <p:nvSpPr>
              <p:cNvPr id="16" name="矩形 15"/>
              <p:cNvSpPr>
                <a:spLocks noRot="1" noChangeAspect="1" noMove="1" noResize="1" noEditPoints="1" noAdjustHandles="1" noChangeArrowheads="1" noChangeShapeType="1" noTextEdit="1"/>
              </p:cNvSpPr>
              <p:nvPr/>
            </p:nvSpPr>
            <p:spPr>
              <a:xfrm>
                <a:off x="391955" y="3393896"/>
                <a:ext cx="11258177" cy="2898358"/>
              </a:xfrm>
              <a:prstGeom prst="rect">
                <a:avLst/>
              </a:prstGeom>
              <a:blipFill rotWithShape="1">
                <a:blip r:embed="rId2"/>
                <a:stretch>
                  <a:fillRect l="-1" t="-16" r="4" b="-14590"/>
                </a:stretch>
              </a:blipFill>
            </p:spPr>
            <p:txBody>
              <a:bodyPr/>
              <a:lstStyle/>
              <a:p>
                <a:r>
                  <a:rPr lang="en-US" altLang="en-US">
                    <a:noFill/>
                  </a:rPr>
                  <a:t> </a:t>
                </a:r>
              </a:p>
            </p:txBody>
          </p:sp>
        </mc:Fallback>
      </mc:AlternateContent>
      <p:sp>
        <p:nvSpPr>
          <p:cNvPr id="19" name="矩形: 圆角 16"/>
          <p:cNvSpPr/>
          <p:nvPr/>
        </p:nvSpPr>
        <p:spPr>
          <a:xfrm>
            <a:off x="8204199" y="1111049"/>
            <a:ext cx="3210495" cy="1960431"/>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0" name="矩形: 圆角 16"/>
          <p:cNvSpPr/>
          <p:nvPr/>
        </p:nvSpPr>
        <p:spPr>
          <a:xfrm>
            <a:off x="391956" y="1130299"/>
            <a:ext cx="7291544" cy="1960431"/>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1" name="矩形 20"/>
          <p:cNvSpPr/>
          <p:nvPr/>
        </p:nvSpPr>
        <p:spPr>
          <a:xfrm>
            <a:off x="391955" y="1152166"/>
            <a:ext cx="11258177" cy="523220"/>
          </a:xfrm>
          <a:prstGeom prst="rect">
            <a:avLst/>
          </a:prstGeom>
        </p:spPr>
        <p:txBody>
          <a:bodyPr wrap="square">
            <a:spAutoFit/>
          </a:bodyPr>
          <a:lstStyle/>
          <a:p>
            <a:pPr marL="285750" indent="-285750">
              <a:buFont typeface="Arial" panose="020B0604020202090204" pitchFamily="34" charset="0"/>
              <a:buChar char="•"/>
            </a:pPr>
            <a:r>
              <a:rPr lang="en-US" altLang="zh-CN" sz="2800" dirty="0"/>
              <a:t>The update equations of NAG are:</a:t>
            </a:r>
          </a:p>
        </p:txBody>
      </p:sp>
      <mc:AlternateContent xmlns:mc="http://schemas.openxmlformats.org/markup-compatibility/2006" xmlns:a14="http://schemas.microsoft.com/office/drawing/2010/main">
        <mc:Choice Requires="a14">
          <p:sp>
            <p:nvSpPr>
              <p:cNvPr id="22" name="矩形 21"/>
              <p:cNvSpPr/>
              <p:nvPr/>
            </p:nvSpPr>
            <p:spPr>
              <a:xfrm>
                <a:off x="4008466" y="1756264"/>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4008466" y="1756264"/>
                <a:ext cx="2698431" cy="461665"/>
              </a:xfrm>
              <a:prstGeom prst="rect">
                <a:avLst/>
              </a:prstGeom>
              <a:blipFill rotWithShape="1">
                <a:blip r:embed="rId3"/>
                <a:stretch>
                  <a:fillRect l="-13" t="-106" r="1" b="-264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008466" y="2345510"/>
                <a:ext cx="3436454"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4008466" y="2345510"/>
                <a:ext cx="3436454" cy="495328"/>
              </a:xfrm>
              <a:prstGeom prst="rect">
                <a:avLst/>
              </a:prstGeom>
              <a:blipFill rotWithShape="1">
                <a:blip r:embed="rId4"/>
                <a:stretch>
                  <a:fillRect l="-10" t="-92" r="5" b="-5030"/>
                </a:stretch>
              </a:blipFill>
            </p:spPr>
            <p:txBody>
              <a:bodyPr/>
              <a:lstStyle/>
              <a:p>
                <a:r>
                  <a:rPr lang="en-US" altLang="en-US">
                    <a:noFill/>
                  </a:rPr>
                  <a:t> </a:t>
                </a:r>
              </a:p>
            </p:txBody>
          </p:sp>
        </mc:Fallback>
      </mc:AlternateContent>
      <p:grpSp>
        <p:nvGrpSpPr>
          <p:cNvPr id="24" name="组合 23"/>
          <p:cNvGrpSpPr/>
          <p:nvPr/>
        </p:nvGrpSpPr>
        <p:grpSpPr>
          <a:xfrm>
            <a:off x="8554168" y="1756264"/>
            <a:ext cx="2860527" cy="1084574"/>
            <a:chOff x="8554168" y="1756264"/>
            <a:chExt cx="2860527" cy="1084574"/>
          </a:xfrm>
        </p:grpSpPr>
        <mc:AlternateContent xmlns:mc="http://schemas.openxmlformats.org/markup-compatibility/2006" xmlns:a14="http://schemas.microsoft.com/office/drawing/2010/main">
          <mc:Choice Requires="a14">
            <p:sp>
              <p:nvSpPr>
                <p:cNvPr id="25" name="矩形 24"/>
                <p:cNvSpPr/>
                <p:nvPr/>
              </p:nvSpPr>
              <p:spPr>
                <a:xfrm>
                  <a:off x="8554168" y="1756264"/>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8554168" y="1756264"/>
                  <a:ext cx="2698431" cy="461665"/>
                </a:xfrm>
                <a:prstGeom prst="rect">
                  <a:avLst/>
                </a:prstGeom>
                <a:blipFill rotWithShape="1">
                  <a:blip r:embed="rId3"/>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8554168" y="2345510"/>
                  <a:ext cx="2860527"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26" name="矩形 25"/>
                <p:cNvSpPr>
                  <a:spLocks noRot="1" noChangeAspect="1" noMove="1" noResize="1" noEditPoints="1" noAdjustHandles="1" noChangeArrowheads="1" noChangeShapeType="1" noTextEdit="1"/>
                </p:cNvSpPr>
                <p:nvPr/>
              </p:nvSpPr>
              <p:spPr>
                <a:xfrm>
                  <a:off x="8554168" y="2345510"/>
                  <a:ext cx="2860527" cy="495328"/>
                </a:xfrm>
                <a:prstGeom prst="rect">
                  <a:avLst/>
                </a:prstGeom>
                <a:blipFill rotWithShape="1">
                  <a:blip r:embed="rId5"/>
                </a:blipFill>
              </p:spPr>
              <p:txBody>
                <a:bodyPr/>
                <a:lstStyle/>
                <a:p>
                  <a:r>
                    <a:rPr lang="en-US" altLang="en-US">
                      <a:noFill/>
                    </a:rPr>
                    <a:t> </a:t>
                  </a:r>
                </a:p>
              </p:txBody>
            </p:sp>
          </mc:Fallback>
        </mc:AlternateContent>
      </p:grpSp>
      <p:sp>
        <p:nvSpPr>
          <p:cNvPr id="27" name="矩形 26"/>
          <p:cNvSpPr/>
          <p:nvPr/>
        </p:nvSpPr>
        <p:spPr>
          <a:xfrm>
            <a:off x="9675692" y="1204875"/>
            <a:ext cx="617477" cy="461665"/>
          </a:xfrm>
          <a:prstGeom prst="rect">
            <a:avLst/>
          </a:prstGeom>
        </p:spPr>
        <p:txBody>
          <a:bodyPr wrap="none">
            <a:spAutoFit/>
          </a:bodyPr>
          <a:lstStyle/>
          <a:p>
            <a:r>
              <a:rPr lang="en-US" altLang="zh-CN" sz="2400" b="1" dirty="0"/>
              <a:t>CM</a:t>
            </a:r>
            <a:endParaRPr lang="zh-CN" altLang="en-US" sz="2400" dirty="0"/>
          </a:p>
        </p:txBody>
      </p:sp>
      <p:sp>
        <p:nvSpPr>
          <p:cNvPr id="28" name="矩形 27"/>
          <p:cNvSpPr/>
          <p:nvPr/>
        </p:nvSpPr>
        <p:spPr>
          <a:xfrm>
            <a:off x="6200269" y="2593174"/>
            <a:ext cx="874299" cy="247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737334" y="2582977"/>
            <a:ext cx="322094" cy="247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956" y="237002"/>
            <a:ext cx="9820702" cy="707886"/>
          </a:xfrm>
          <a:prstGeom prst="rect">
            <a:avLst/>
          </a:prstGeom>
          <a:noFill/>
        </p:spPr>
        <p:txBody>
          <a:bodyPr wrap="none" rtlCol="0">
            <a:spAutoFit/>
          </a:bodyPr>
          <a:lstStyle/>
          <a:p>
            <a:r>
              <a:rPr lang="en-US" altLang="zh-CN" sz="4000" b="1" dirty="0" err="1"/>
              <a:t>Nesterov’s</a:t>
            </a:r>
            <a:r>
              <a:rPr lang="en-US" altLang="zh-CN" sz="4000" b="1" dirty="0"/>
              <a:t> Accelerated Gradient </a:t>
            </a:r>
            <a:r>
              <a:rPr lang="en-US" altLang="zh-CN" sz="3200" dirty="0"/>
              <a:t>[</a:t>
            </a:r>
            <a:r>
              <a:rPr lang="en-US" altLang="zh-CN" sz="3200" dirty="0" err="1"/>
              <a:t>Nesterov</a:t>
            </a:r>
            <a:r>
              <a:rPr lang="en-US" altLang="zh-CN" sz="3200" dirty="0"/>
              <a:t> 1983]</a:t>
            </a:r>
            <a:endParaRPr lang="en-US" altLang="zh-CN" sz="2400" dirty="0"/>
          </a:p>
        </p:txBody>
      </p:sp>
      <p:sp>
        <p:nvSpPr>
          <p:cNvPr id="8" name="矩形 7"/>
          <p:cNvSpPr/>
          <p:nvPr/>
        </p:nvSpPr>
        <p:spPr>
          <a:xfrm>
            <a:off x="391955" y="1152166"/>
            <a:ext cx="11258177" cy="523220"/>
          </a:xfrm>
          <a:prstGeom prst="rect">
            <a:avLst/>
          </a:prstGeom>
        </p:spPr>
        <p:txBody>
          <a:bodyPr wrap="square">
            <a:spAutoFit/>
          </a:bodyPr>
          <a:lstStyle/>
          <a:p>
            <a:pPr marL="285750" indent="-285750">
              <a:buFont typeface="Arial" panose="020B0604020202090204" pitchFamily="34" charset="0"/>
              <a:buChar char="•"/>
            </a:pPr>
            <a:r>
              <a:rPr lang="en-US" altLang="zh-CN" sz="2800" dirty="0"/>
              <a:t>The complete </a:t>
            </a:r>
            <a:r>
              <a:rPr lang="en-US" altLang="zh-CN" sz="2800" dirty="0" err="1"/>
              <a:t>Nesterov</a:t>
            </a:r>
            <a:r>
              <a:rPr lang="en-US" altLang="zh-CN" sz="2800" dirty="0"/>
              <a:t> momentum algorithm is presented as follows.</a:t>
            </a:r>
          </a:p>
        </p:txBody>
      </p:sp>
      <mc:AlternateContent xmlns:mc="http://schemas.openxmlformats.org/markup-compatibility/2006" xmlns:a14="http://schemas.microsoft.com/office/drawing/2010/main">
        <mc:Choice Requires="a14">
          <p:sp>
            <p:nvSpPr>
              <p:cNvPr id="9" name="矩形 8"/>
              <p:cNvSpPr/>
              <p:nvPr/>
            </p:nvSpPr>
            <p:spPr>
              <a:xfrm>
                <a:off x="3257695" y="1831292"/>
                <a:ext cx="2698431" cy="461665"/>
              </a:xfrm>
              <a:prstGeom prst="rect">
                <a:avLst/>
              </a:prstGeom>
            </p:spPr>
            <p:txBody>
              <a:bodyPr wrap="none">
                <a:spAutoFit/>
              </a:bodyPr>
              <a:lstStyle/>
              <a:p>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oMath>
                </a14:m>
                <a:r>
                  <a:rPr lang="en-US" altLang="zh-CN" sz="2400" dirty="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257695" y="1831292"/>
                <a:ext cx="2698431" cy="461665"/>
              </a:xfrm>
              <a:prstGeom prst="rect">
                <a:avLst/>
              </a:prstGeom>
              <a:blipFill rotWithShape="1">
                <a:blip r:embed="rId2"/>
                <a:stretch>
                  <a:fillRect l="-5" t="-127" r="17" b="-261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366655" y="1814460"/>
                <a:ext cx="3436454" cy="495328"/>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𝜂</m:t>
                    </m:r>
                    <m:sSub>
                      <m:sSubPr>
                        <m:ctrlPr>
                          <a:rPr lang="en-US" altLang="zh-CN" sz="2400" b="0" i="1" smtClean="0">
                            <a:latin typeface="Cambria Math" panose="02040503050406030204" pitchFamily="18" charset="0"/>
                          </a:rPr>
                        </m:ctrlPr>
                      </m:sSubPr>
                      <m:e>
                        <m:r>
                          <a:rPr lang="zh-CN" altLang="en-US" sz="2400" i="1">
                            <a:latin typeface="Cambria Math" panose="02040503050406030204" pitchFamily="18" charset="0"/>
                          </a:rPr>
                          <m:t>𝛻</m:t>
                        </m:r>
                      </m:e>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𝒘</m:t>
                            </m:r>
                          </m:e>
                          <m:sub>
                            <m:r>
                              <a:rPr lang="en-US" altLang="zh-CN" sz="2400" i="1">
                                <a:latin typeface="Cambria Math" panose="02040503050406030204" pitchFamily="18" charset="0"/>
                              </a:rPr>
                              <m:t>𝑡</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𝜇</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i="1">
                                <a:latin typeface="Cambria Math" panose="02040503050406030204" pitchFamily="18" charset="0"/>
                              </a:rPr>
                              <m:t>𝑡</m:t>
                            </m:r>
                          </m:sub>
                        </m:sSub>
                      </m:sub>
                    </m:sSub>
                    <m:r>
                      <a:rPr lang="en-US" altLang="zh-CN" sz="2400" b="0" i="1" smtClean="0">
                        <a:latin typeface="Cambria Math" panose="02040503050406030204" pitchFamily="18" charset="0"/>
                      </a:rPr>
                      <m:t>𝑓</m:t>
                    </m:r>
                  </m:oMath>
                </a14:m>
                <a:r>
                  <a:rPr lang="en-US" altLang="zh-CN" sz="2400" dirty="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366655" y="1814460"/>
                <a:ext cx="3436454" cy="495328"/>
              </a:xfrm>
              <a:prstGeom prst="rect">
                <a:avLst/>
              </a:prstGeom>
              <a:blipFill rotWithShape="1">
                <a:blip r:embed="rId3"/>
                <a:stretch>
                  <a:fillRect l="-4" t="-53" r="18" b="-5069"/>
                </a:stretch>
              </a:blipFill>
            </p:spPr>
            <p:txBody>
              <a:bodyPr/>
              <a:lstStyle/>
              <a:p>
                <a:r>
                  <a:rPr lang="en-US" altLang="en-US">
                    <a:noFill/>
                  </a:rPr>
                  <a:t> </a:t>
                </a:r>
              </a:p>
            </p:txBody>
          </p:sp>
        </mc:Fallback>
      </mc:AlternateContent>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778" y="2448862"/>
            <a:ext cx="9799407" cy="4067442"/>
          </a:xfrm>
          <a:prstGeom prst="rect">
            <a:avLst/>
          </a:prstGeom>
        </p:spPr>
      </p:pic>
      <p:cxnSp>
        <p:nvCxnSpPr>
          <p:cNvPr id="6" name="直接箭头连接符 5"/>
          <p:cNvCxnSpPr/>
          <p:nvPr/>
        </p:nvCxnSpPr>
        <p:spPr>
          <a:xfrm flipV="1">
            <a:off x="5956126" y="2292957"/>
            <a:ext cx="2754737" cy="25004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8587335" y="2037914"/>
            <a:ext cx="874299" cy="2476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004110" y="3063464"/>
            <a:ext cx="163629" cy="279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068589" y="3063464"/>
            <a:ext cx="163629" cy="279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矩形 12"/>
              <p:cNvSpPr/>
              <p:nvPr/>
            </p:nvSpPr>
            <p:spPr>
              <a:xfrm>
                <a:off x="6904964" y="2904142"/>
                <a:ext cx="4301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𝜇</m:t>
                      </m:r>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6904964" y="2904142"/>
                <a:ext cx="430182" cy="461665"/>
              </a:xfrm>
              <a:prstGeom prst="rect">
                <a:avLst/>
              </a:prstGeom>
              <a:blipFill rotWithShape="1">
                <a:blip r:embed="rId5"/>
                <a:stretch>
                  <a:fillRect l="-142" t="-62" r="61" b="-268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868324" y="2887517"/>
                <a:ext cx="4245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𝜂</m:t>
                      </m:r>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3868324" y="2887517"/>
                <a:ext cx="424540" cy="461665"/>
              </a:xfrm>
              <a:prstGeom prst="rect">
                <a:avLst/>
              </a:prstGeom>
              <a:blipFill rotWithShape="1">
                <a:blip r:embed="rId6"/>
                <a:stretch>
                  <a:fillRect l="-127" t="-37" r="62" b="-2709"/>
                </a:stretch>
              </a:blipFill>
            </p:spPr>
            <p:txBody>
              <a:bodyPr/>
              <a:lstStyle/>
              <a:p>
                <a:r>
                  <a:rPr lang="en-US" altLang="en-US">
                    <a:noFill/>
                  </a:rPr>
                  <a:t> </a:t>
                </a:r>
              </a:p>
            </p:txBody>
          </p:sp>
        </mc:Fallback>
      </mc:AlternateContent>
      <p:sp>
        <p:nvSpPr>
          <p:cNvPr id="16" name="矩形 15"/>
          <p:cNvSpPr/>
          <p:nvPr/>
        </p:nvSpPr>
        <p:spPr>
          <a:xfrm>
            <a:off x="5498067" y="4750745"/>
            <a:ext cx="163629" cy="279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矩形 16"/>
              <p:cNvSpPr/>
              <p:nvPr/>
            </p:nvSpPr>
            <p:spPr>
              <a:xfrm>
                <a:off x="5353692" y="4601048"/>
                <a:ext cx="4301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𝜇</m:t>
                      </m:r>
                    </m:oMath>
                  </m:oMathPara>
                </a14:m>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5353692" y="4601048"/>
                <a:ext cx="430182" cy="461665"/>
              </a:xfrm>
              <a:prstGeom prst="rect">
                <a:avLst/>
              </a:prstGeom>
              <a:blipFill rotWithShape="1">
                <a:blip r:embed="rId5"/>
                <a:stretch>
                  <a:fillRect l="-2" t="-102" r="68" b="-2644"/>
                </a:stretch>
              </a:blipFill>
            </p:spPr>
            <p:txBody>
              <a:bodyPr/>
              <a:lstStyle/>
              <a:p>
                <a:r>
                  <a:rPr lang="en-US" altLang="en-US">
                    <a:noFill/>
                  </a:rPr>
                  <a:t> </a:t>
                </a:r>
              </a:p>
            </p:txBody>
          </p:sp>
        </mc:Fallback>
      </mc:AlternateContent>
      <p:sp>
        <p:nvSpPr>
          <p:cNvPr id="18" name="矩形 17"/>
          <p:cNvSpPr/>
          <p:nvPr/>
        </p:nvSpPr>
        <p:spPr>
          <a:xfrm flipH="1">
            <a:off x="4782887" y="5451104"/>
            <a:ext cx="2818165" cy="279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p:cNvSpPr/>
              <p:nvPr/>
            </p:nvSpPr>
            <p:spPr>
              <a:xfrm>
                <a:off x="4791605" y="5316697"/>
                <a:ext cx="1810111" cy="430887"/>
              </a:xfrm>
              <a:prstGeom prst="rect">
                <a:avLst/>
              </a:prstGeom>
            </p:spPr>
            <p:txBody>
              <a:bodyPr wrap="none">
                <a:spAutoFit/>
              </a:bodyPr>
              <a:lstStyle/>
              <a:p>
                <a14:m>
                  <m:oMath xmlns:m="http://schemas.openxmlformats.org/officeDocument/2006/math">
                    <m:r>
                      <a:rPr lang="en-US" altLang="zh-CN" sz="2200" b="1" i="1" smtClean="0">
                        <a:latin typeface="Cambria Math" panose="02040503050406030204" pitchFamily="18" charset="0"/>
                      </a:rPr>
                      <m:t>𝒗</m:t>
                    </m:r>
                    <m:r>
                      <a:rPr lang="en-US" altLang="zh-CN" sz="2200" b="1" i="1" smtClean="0">
                        <a:latin typeface="Cambria Math" panose="02040503050406030204" pitchFamily="18" charset="0"/>
                        <a:ea typeface="Cambria Math" panose="02040503050406030204" pitchFamily="18" charset="0"/>
                      </a:rPr>
                      <m:t>←</m:t>
                    </m:r>
                    <m:r>
                      <a:rPr lang="zh-CN" altLang="en-US" sz="2200" b="0" i="1" smtClean="0">
                        <a:latin typeface="Cambria Math" panose="02040503050406030204" pitchFamily="18" charset="0"/>
                      </a:rPr>
                      <m:t>𝜇</m:t>
                    </m:r>
                    <m:r>
                      <a:rPr lang="en-US" altLang="zh-CN" sz="2200" b="1" i="1" smtClean="0">
                        <a:latin typeface="Cambria Math" panose="02040503050406030204" pitchFamily="18" charset="0"/>
                      </a:rPr>
                      <m:t>𝒗</m:t>
                    </m:r>
                    <m:r>
                      <a:rPr lang="en-US" altLang="zh-CN" sz="2200" b="0" i="1" smtClean="0">
                        <a:latin typeface="Cambria Math" panose="02040503050406030204" pitchFamily="18" charset="0"/>
                      </a:rPr>
                      <m:t>−</m:t>
                    </m:r>
                    <m:r>
                      <a:rPr lang="zh-CN" altLang="en-US" sz="2200" b="0" i="1" smtClean="0">
                        <a:latin typeface="Cambria Math" panose="02040503050406030204" pitchFamily="18" charset="0"/>
                      </a:rPr>
                      <m:t>𝜂</m:t>
                    </m:r>
                    <m:r>
                      <a:rPr lang="en-US" altLang="zh-CN" sz="2200" b="1" i="1" smtClean="0">
                        <a:latin typeface="Cambria Math" panose="02040503050406030204" pitchFamily="18" charset="0"/>
                      </a:rPr>
                      <m:t>𝒈</m:t>
                    </m:r>
                  </m:oMath>
                </a14:m>
                <a:r>
                  <a:rPr lang="en-US" altLang="zh-CN" sz="2200" dirty="0"/>
                  <a:t> </a:t>
                </a:r>
                <a:endParaRPr lang="zh-CN" altLang="en-US" sz="2200" dirty="0"/>
              </a:p>
            </p:txBody>
          </p:sp>
        </mc:Choice>
        <mc:Fallback xmlns="">
          <p:sp>
            <p:nvSpPr>
              <p:cNvPr id="20" name="矩形 19"/>
              <p:cNvSpPr>
                <a:spLocks noRot="1" noChangeAspect="1" noMove="1" noResize="1" noEditPoints="1" noAdjustHandles="1" noChangeArrowheads="1" noChangeShapeType="1" noTextEdit="1"/>
              </p:cNvSpPr>
              <p:nvPr/>
            </p:nvSpPr>
            <p:spPr>
              <a:xfrm>
                <a:off x="4791605" y="5316697"/>
                <a:ext cx="1810111" cy="430887"/>
              </a:xfrm>
              <a:prstGeom prst="rect">
                <a:avLst/>
              </a:prstGeom>
              <a:blipFill rotWithShape="1">
                <a:blip r:embed="rId7"/>
                <a:stretch>
                  <a:fillRect l="-29" t="-111" r="14" b="-1722"/>
                </a:stretch>
              </a:blipFill>
            </p:spPr>
            <p:txBody>
              <a:bodyPr/>
              <a:lstStyle/>
              <a:p>
                <a:r>
                  <a:rPr lang="en-US"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16"/>
          <p:cNvSpPr/>
          <p:nvPr/>
        </p:nvSpPr>
        <p:spPr>
          <a:xfrm>
            <a:off x="579239" y="3470576"/>
            <a:ext cx="10691013" cy="2511583"/>
          </a:xfrm>
          <a:prstGeom prst="roundRect">
            <a:avLst>
              <a:gd name="adj" fmla="val 3573"/>
            </a:avLst>
          </a:prstGeom>
          <a:solidFill>
            <a:srgbClr val="F9E6E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5" name="矩形: 圆角 16"/>
          <p:cNvSpPr/>
          <p:nvPr/>
        </p:nvSpPr>
        <p:spPr>
          <a:xfrm>
            <a:off x="579241" y="1270769"/>
            <a:ext cx="10691013" cy="1960431"/>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 name="矩形 1"/>
          <p:cNvSpPr/>
          <p:nvPr/>
        </p:nvSpPr>
        <p:spPr>
          <a:xfrm>
            <a:off x="579241" y="1454858"/>
            <a:ext cx="10612916" cy="1384995"/>
          </a:xfrm>
          <a:prstGeom prst="rect">
            <a:avLst/>
          </a:prstGeom>
        </p:spPr>
        <p:txBody>
          <a:bodyPr wrap="square">
            <a:spAutoFit/>
          </a:bodyPr>
          <a:lstStyle/>
          <a:p>
            <a:pPr marL="457200" indent="-457200" algn="just">
              <a:buFont typeface="Arial" panose="020B0604020202090204" pitchFamily="34" charset="0"/>
              <a:buChar char="•"/>
            </a:pPr>
            <a:r>
              <a:rPr lang="en-US" altLang="zh-CN" sz="2800" dirty="0"/>
              <a:t>Researchers have long realized that the learning rate is the most difficult hyperparameter to set because it has a significant impact on model performance. </a:t>
            </a:r>
            <a:endParaRPr lang="zh-CN" altLang="en-US" sz="2800" dirty="0"/>
          </a:p>
        </p:txBody>
      </p:sp>
      <p:sp>
        <p:nvSpPr>
          <p:cNvPr id="3" name="矩形 2"/>
          <p:cNvSpPr/>
          <p:nvPr/>
        </p:nvSpPr>
        <p:spPr>
          <a:xfrm>
            <a:off x="667376" y="3719376"/>
            <a:ext cx="10524781" cy="2246769"/>
          </a:xfrm>
          <a:prstGeom prst="rect">
            <a:avLst/>
          </a:prstGeom>
        </p:spPr>
        <p:txBody>
          <a:bodyPr wrap="square">
            <a:spAutoFit/>
          </a:bodyPr>
          <a:lstStyle/>
          <a:p>
            <a:pPr marL="457200" indent="-457200" algn="just">
              <a:buFont typeface="Arial" panose="020B0604020202090204" pitchFamily="34" charset="0"/>
              <a:buChar char="•"/>
            </a:pPr>
            <a:r>
              <a:rPr lang="en-US" altLang="zh-CN" sz="2800" dirty="0"/>
              <a:t>Recently, a number of methods have been introduced that adapt the learning rates of model parameters.</a:t>
            </a:r>
          </a:p>
          <a:p>
            <a:pPr marL="800100" lvl="1" indent="-342900">
              <a:buFont typeface="Arial" panose="020B0604020202090204" pitchFamily="34" charset="0"/>
              <a:buChar char="•"/>
            </a:pPr>
            <a:r>
              <a:rPr lang="en-US" altLang="zh-CN" sz="2800" dirty="0" err="1"/>
              <a:t>Adagrad</a:t>
            </a:r>
            <a:endParaRPr lang="en-US" altLang="zh-CN" sz="2800" dirty="0"/>
          </a:p>
          <a:p>
            <a:pPr marL="800100" lvl="1" indent="-342900">
              <a:buFont typeface="Arial" panose="020B0604020202090204" pitchFamily="34" charset="0"/>
              <a:buChar char="•"/>
            </a:pPr>
            <a:r>
              <a:rPr lang="en-US" altLang="zh-CN" sz="2800" dirty="0" err="1"/>
              <a:t>RMSProp</a:t>
            </a:r>
            <a:r>
              <a:rPr lang="en-US" altLang="zh-CN" sz="2800" dirty="0"/>
              <a:t> </a:t>
            </a:r>
          </a:p>
          <a:p>
            <a:pPr marL="800100" lvl="1" indent="-342900">
              <a:buFont typeface="Arial" panose="020B0604020202090204" pitchFamily="34" charset="0"/>
              <a:buChar char="•"/>
            </a:pPr>
            <a:r>
              <a:rPr lang="en-US" altLang="zh-CN" sz="2800" dirty="0"/>
              <a:t>Adam </a:t>
            </a:r>
            <a:endParaRPr lang="zh-CN" altLang="en-US" sz="2800" dirty="0"/>
          </a:p>
        </p:txBody>
      </p:sp>
      <p:sp>
        <p:nvSpPr>
          <p:cNvPr id="4" name="矩形 3"/>
          <p:cNvSpPr/>
          <p:nvPr/>
        </p:nvSpPr>
        <p:spPr>
          <a:xfrm>
            <a:off x="370900" y="461787"/>
            <a:ext cx="8872251" cy="1200329"/>
          </a:xfrm>
          <a:prstGeom prst="rect">
            <a:avLst/>
          </a:prstGeom>
        </p:spPr>
        <p:txBody>
          <a:bodyPr wrap="square">
            <a:spAutoFit/>
          </a:bodyPr>
          <a:lstStyle/>
          <a:p>
            <a:r>
              <a:rPr lang="en-US" altLang="zh-CN" sz="3600" b="1" dirty="0">
                <a:solidFill>
                  <a:srgbClr val="000000"/>
                </a:solidFill>
                <a:latin typeface="ComputerModernBoldExtended"/>
              </a:rPr>
              <a:t>Algorithms with Adaptive Learning Rates</a:t>
            </a:r>
            <a:r>
              <a:rPr lang="en-US" altLang="zh-CN" sz="3600" dirty="0"/>
              <a:t> </a:t>
            </a:r>
            <a:br>
              <a:rPr lang="en-US" altLang="zh-CN" sz="3600" dirty="0"/>
            </a:br>
            <a:endParaRPr lang="zh-CN" altLang="en-US"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圆角 16"/>
          <p:cNvSpPr/>
          <p:nvPr/>
        </p:nvSpPr>
        <p:spPr>
          <a:xfrm>
            <a:off x="8410060" y="2813468"/>
            <a:ext cx="3210495" cy="1960431"/>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2199577" cy="707886"/>
          </a:xfrm>
          <a:prstGeom prst="rect">
            <a:avLst/>
          </a:prstGeom>
          <a:noFill/>
        </p:spPr>
        <p:txBody>
          <a:bodyPr wrap="none" rtlCol="0">
            <a:spAutoFit/>
          </a:bodyPr>
          <a:lstStyle/>
          <a:p>
            <a:r>
              <a:rPr lang="en-US" altLang="zh-CN" sz="4000" b="1" dirty="0" err="1"/>
              <a:t>Adagrad</a:t>
            </a:r>
            <a:r>
              <a:rPr lang="en-US" altLang="zh-CN" sz="4000" b="1" dirty="0"/>
              <a:t>  </a:t>
            </a:r>
            <a:endParaRPr lang="en-US" altLang="zh-CN"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314" y="3908712"/>
            <a:ext cx="4711947" cy="100335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130" y="3132084"/>
            <a:ext cx="3141929" cy="60811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6110" y="2395877"/>
            <a:ext cx="2355971" cy="553653"/>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391955" y="1129767"/>
                <a:ext cx="11194317" cy="1569660"/>
              </a:xfrm>
              <a:prstGeom prst="rect">
                <a:avLst/>
              </a:prstGeom>
            </p:spPr>
            <p:txBody>
              <a:bodyPr wrap="square">
                <a:spAutoFit/>
              </a:bodyPr>
              <a:lstStyle/>
              <a:p>
                <a:pPr algn="just"/>
                <a:r>
                  <a:rPr lang="en-US" altLang="zh-CN" sz="2400" b="1" dirty="0" err="1"/>
                  <a:t>Adagrad</a:t>
                </a:r>
                <a:r>
                  <a:rPr lang="en-US" altLang="zh-CN" sz="2400" b="1" dirty="0"/>
                  <a:t> </a:t>
                </a:r>
                <a:r>
                  <a:rPr lang="it-IT" sz="2400" dirty="0"/>
                  <a:t>(Duchi et al, COLT 2010) </a:t>
                </a:r>
                <a:r>
                  <a:rPr lang="en-US" sz="2400" dirty="0"/>
                  <a:t>uses a different learning rate for </a:t>
                </a:r>
                <a:r>
                  <a:rPr lang="en-US" sz="2400" dirty="0">
                    <a:solidFill>
                      <a:srgbClr val="FF0000"/>
                    </a:solidFill>
                  </a:rPr>
                  <a:t>every parameter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𝜃</m:t>
                        </m:r>
                      </m:e>
                      <m:sub>
                        <m:r>
                          <a:rPr lang="en-US" altLang="zh-CN" sz="2400" i="1" dirty="0">
                            <a:latin typeface="Cambria Math" panose="02040503050406030204" pitchFamily="18" charset="0"/>
                          </a:rPr>
                          <m:t>𝑖</m:t>
                        </m:r>
                      </m:sub>
                    </m:sSub>
                  </m:oMath>
                </a14:m>
                <a:r>
                  <a:rPr lang="en-US" sz="2400" i="1" dirty="0"/>
                  <a:t> </a:t>
                </a:r>
                <a:r>
                  <a:rPr lang="en-US" sz="2400" dirty="0"/>
                  <a:t>at </a:t>
                </a:r>
                <a:r>
                  <a:rPr lang="en-US" sz="2400" dirty="0">
                    <a:solidFill>
                      <a:srgbClr val="FF0000"/>
                    </a:solidFill>
                  </a:rPr>
                  <a:t>every time step </a:t>
                </a:r>
                <a14:m>
                  <m:oMath xmlns:m="http://schemas.openxmlformats.org/officeDocument/2006/math">
                    <m:r>
                      <a:rPr lang="en-US" sz="2400" i="1" dirty="0">
                        <a:latin typeface="Cambria Math" panose="02040503050406030204" pitchFamily="18" charset="0"/>
                      </a:rPr>
                      <m:t>𝑡</m:t>
                    </m:r>
                    <m:r>
                      <a:rPr lang="en-US" sz="2400" b="0" i="0" dirty="0" smtClean="0">
                        <a:latin typeface="Cambria Math" panose="02040503050406030204" pitchFamily="18" charset="0"/>
                      </a:rPr>
                      <m:t>.</m:t>
                    </m:r>
                  </m:oMath>
                </a14:m>
                <a:r>
                  <a:rPr lang="en-US" sz="2400" dirty="0"/>
                  <a:t> </a:t>
                </a:r>
                <a:r>
                  <a:rPr lang="en-US" altLang="zh-CN" sz="2400" dirty="0"/>
                  <a:t>It individually adapts the learning rates of all model parameters by scaling them inversely proportional to the square root of the sum of all of their historical squared values </a:t>
                </a:r>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91955" y="1129767"/>
                <a:ext cx="11194317" cy="1569660"/>
              </a:xfrm>
              <a:prstGeom prst="rect">
                <a:avLst/>
              </a:prstGeom>
              <a:blipFill rotWithShape="1">
                <a:blip r:embed="rId5"/>
                <a:stretch>
                  <a:fillRect l="-1" t="-6" r="1" b="-119"/>
                </a:stretch>
              </a:blipFill>
            </p:spPr>
            <p:txBody>
              <a:bodyPr/>
              <a:lstStyle/>
              <a:p>
                <a:r>
                  <a:rPr lang="en-US" altLang="en-US">
                    <a:noFill/>
                  </a:rPr>
                  <a:t> </a:t>
                </a:r>
              </a:p>
            </p:txBody>
          </p:sp>
        </mc:Fallback>
      </mc:AlternateContent>
      <p:sp>
        <p:nvSpPr>
          <p:cNvPr id="11" name="矩形 10"/>
          <p:cNvSpPr/>
          <p:nvPr/>
        </p:nvSpPr>
        <p:spPr>
          <a:xfrm>
            <a:off x="391956" y="2993518"/>
            <a:ext cx="3584154" cy="461665"/>
          </a:xfrm>
          <a:prstGeom prst="rect">
            <a:avLst/>
          </a:prstGeom>
        </p:spPr>
        <p:txBody>
          <a:bodyPr wrap="square">
            <a:spAutoFit/>
          </a:bodyPr>
          <a:lstStyle/>
          <a:p>
            <a:r>
              <a:rPr lang="en-US" sz="2400" dirty="0">
                <a:solidFill>
                  <a:srgbClr val="000000"/>
                </a:solidFill>
              </a:rPr>
              <a:t>The SGD update</a:t>
            </a:r>
            <a:r>
              <a:rPr lang="en-US" sz="2400" dirty="0"/>
              <a:t> </a:t>
            </a:r>
          </a:p>
        </p:txBody>
      </p:sp>
      <mc:AlternateContent xmlns:mc="http://schemas.openxmlformats.org/markup-compatibility/2006" xmlns:a14="http://schemas.microsoft.com/office/drawing/2010/main">
        <mc:Choice Requires="a14">
          <p:sp>
            <p:nvSpPr>
              <p:cNvPr id="16" name="矩形 15"/>
              <p:cNvSpPr/>
              <p:nvPr/>
            </p:nvSpPr>
            <p:spPr>
              <a:xfrm>
                <a:off x="8444344" y="2975319"/>
                <a:ext cx="3141929" cy="1662122"/>
              </a:xfrm>
              <a:prstGeom prst="rect">
                <a:avLst/>
              </a:prstGeom>
            </p:spPr>
            <p:txBody>
              <a:bodyPr wrap="square">
                <a:spAutoFit/>
              </a:bodyPr>
              <a:lstStyle/>
              <a:p>
                <a:pPr algn="just"/>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𝐺</m:t>
                        </m:r>
                      </m:e>
                      <m:sub>
                        <m:r>
                          <a:rPr lang="en-US" sz="2000" b="0" i="1" smtClean="0">
                            <a:solidFill>
                              <a:srgbClr val="000000"/>
                            </a:solidFill>
                            <a:latin typeface="Cambria Math" panose="02040503050406030204" pitchFamily="18" charset="0"/>
                          </a:rPr>
                          <m:t>𝑡</m:t>
                        </m:r>
                      </m:sub>
                    </m:sSub>
                    <m:r>
                      <a:rPr lang="en-US" sz="2000" i="1" smtClean="0">
                        <a:solidFill>
                          <a:srgbClr val="000000"/>
                        </a:solidFill>
                        <a:latin typeface="Cambria Math" panose="02040503050406030204" pitchFamily="18" charset="0"/>
                        <a:ea typeface="Cambria Math" panose="02040503050406030204" pitchFamily="18" charset="0"/>
                      </a:rPr>
                      <m:t>∈</m:t>
                    </m:r>
                    <m:sSup>
                      <m:sSupPr>
                        <m:ctrlPr>
                          <a:rPr lang="en-US" sz="2000" i="1" smtClean="0">
                            <a:solidFill>
                              <a:srgbClr val="000000"/>
                            </a:solidFill>
                            <a:latin typeface="Cambria Math" panose="02040503050406030204" pitchFamily="18" charset="0"/>
                            <a:ea typeface="Cambria Math" panose="02040503050406030204" pitchFamily="18" charset="0"/>
                          </a:rPr>
                        </m:ctrlPr>
                      </m:sSupPr>
                      <m:e>
                        <m:r>
                          <a:rPr lang="en-US" sz="2000" i="1" smtClean="0">
                            <a:solidFill>
                              <a:srgbClr val="000000"/>
                            </a:solidFill>
                            <a:latin typeface="Cambria Math" panose="02040503050406030204" pitchFamily="18" charset="0"/>
                            <a:ea typeface="Cambria Math" panose="02040503050406030204" pitchFamily="18" charset="0"/>
                          </a:rPr>
                          <m:t>ℝ</m:t>
                        </m:r>
                      </m:e>
                      <m:sup>
                        <m:r>
                          <a:rPr lang="en-US" sz="2000" b="0" i="1" smtClean="0">
                            <a:solidFill>
                              <a:srgbClr val="000000"/>
                            </a:solidFill>
                            <a:latin typeface="Cambria Math" panose="02040503050406030204" pitchFamily="18" charset="0"/>
                            <a:ea typeface="Cambria Math" panose="02040503050406030204" pitchFamily="18" charset="0"/>
                          </a:rPr>
                          <m:t>𝑑</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𝑑</m:t>
                        </m:r>
                      </m:sup>
                    </m:sSup>
                  </m:oMath>
                </a14:m>
                <a:r>
                  <a:rPr lang="en-US" sz="2000" dirty="0">
                    <a:solidFill>
                      <a:srgbClr val="000000"/>
                    </a:solidFill>
                  </a:rPr>
                  <a:t> is a diagonal matrix where each diagonal element </a:t>
                </a:r>
                <a14:m>
                  <m:oMath xmlns:m="http://schemas.openxmlformats.org/officeDocument/2006/math">
                    <m:r>
                      <a:rPr lang="en-US" sz="2000" i="1" dirty="0" smtClean="0">
                        <a:solidFill>
                          <a:srgbClr val="000000"/>
                        </a:solidFill>
                        <a:latin typeface="Cambria Math" panose="02040503050406030204" pitchFamily="18" charset="0"/>
                      </a:rPr>
                      <m:t>𝑖</m:t>
                    </m:r>
                    <m:r>
                      <a:rPr lang="en-US" sz="2000" b="0" i="1" dirty="0" smtClean="0">
                        <a:solidFill>
                          <a:srgbClr val="000000"/>
                        </a:solidFill>
                        <a:latin typeface="Cambria Math" panose="02040503050406030204" pitchFamily="18" charset="0"/>
                      </a:rPr>
                      <m:t>,</m:t>
                    </m:r>
                    <m:r>
                      <a:rPr lang="en-US" sz="2000" i="1" dirty="0">
                        <a:solidFill>
                          <a:srgbClr val="000000"/>
                        </a:solidFill>
                        <a:latin typeface="Cambria Math" panose="02040503050406030204" pitchFamily="18" charset="0"/>
                      </a:rPr>
                      <m:t> </m:t>
                    </m:r>
                    <m:r>
                      <a:rPr lang="en-US" sz="2000" i="1" dirty="0" err="1">
                        <a:solidFill>
                          <a:srgbClr val="000000"/>
                        </a:solidFill>
                        <a:latin typeface="Cambria Math" panose="02040503050406030204" pitchFamily="18" charset="0"/>
                      </a:rPr>
                      <m:t>𝑖</m:t>
                    </m:r>
                    <m:r>
                      <a:rPr lang="en-US" sz="2000" i="1" dirty="0">
                        <a:solidFill>
                          <a:srgbClr val="000000"/>
                        </a:solidFill>
                        <a:latin typeface="Cambria Math" panose="02040503050406030204" pitchFamily="18" charset="0"/>
                      </a:rPr>
                      <m:t> </m:t>
                    </m:r>
                  </m:oMath>
                </a14:m>
                <a:r>
                  <a:rPr lang="en-US" sz="2000" dirty="0">
                    <a:solidFill>
                      <a:srgbClr val="000000"/>
                    </a:solidFill>
                  </a:rPr>
                  <a:t>is </a:t>
                </a:r>
                <a:r>
                  <a:rPr lang="en-US" sz="2000" dirty="0">
                    <a:solidFill>
                      <a:srgbClr val="FF0000"/>
                    </a:solidFill>
                  </a:rPr>
                  <a:t>the sum </a:t>
                </a:r>
                <a:r>
                  <a:rPr lang="en-US" sz="2000" dirty="0"/>
                  <a:t>of the </a:t>
                </a:r>
                <a:r>
                  <a:rPr lang="en-US" sz="2000" dirty="0">
                    <a:solidFill>
                      <a:srgbClr val="FF0000"/>
                    </a:solidFill>
                  </a:rPr>
                  <a:t>squares </a:t>
                </a:r>
                <a:r>
                  <a:rPr lang="en-US" sz="2000" dirty="0"/>
                  <a:t>of the </a:t>
                </a:r>
                <a:r>
                  <a:rPr lang="en-US" sz="2000" dirty="0">
                    <a:solidFill>
                      <a:srgbClr val="FF0000"/>
                    </a:solidFill>
                  </a:rPr>
                  <a:t>gradients </a:t>
                </a:r>
                <a:r>
                  <a:rPr lang="en-US" sz="2000" dirty="0" err="1">
                    <a:solidFill>
                      <a:srgbClr val="000000"/>
                    </a:solidFill>
                  </a:rPr>
                  <a:t>w.r.t.</a:t>
                </a:r>
                <a:r>
                  <a:rPr lang="en-US" sz="2000" dirty="0">
                    <a:solidFill>
                      <a:srgbClr val="000000"/>
                    </a:solidFill>
                  </a:rPr>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𝜃</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 </m:t>
                    </m:r>
                  </m:oMath>
                </a14:m>
                <a:r>
                  <a:rPr lang="en-US" sz="2000" dirty="0">
                    <a:solidFill>
                      <a:srgbClr val="FF0000"/>
                    </a:solidFill>
                  </a:rPr>
                  <a:t>up to time step </a:t>
                </a:r>
                <a14:m>
                  <m:oMath xmlns:m="http://schemas.openxmlformats.org/officeDocument/2006/math">
                    <m:r>
                      <a:rPr lang="en-US" sz="2000" i="1" dirty="0" smtClean="0">
                        <a:solidFill>
                          <a:srgbClr val="FF0000"/>
                        </a:solidFill>
                        <a:latin typeface="Cambria Math" panose="02040503050406030204" pitchFamily="18" charset="0"/>
                      </a:rPr>
                      <m:t>𝑡</m:t>
                    </m:r>
                  </m:oMath>
                </a14:m>
                <a:r>
                  <a:rPr lang="en-US" sz="2000" i="1" dirty="0">
                    <a:solidFill>
                      <a:srgbClr val="FF0000"/>
                    </a:solidFill>
                  </a:rPr>
                  <a:t>. </a:t>
                </a:r>
                <a:endParaRPr lang="en-US" sz="2000" dirty="0"/>
              </a:p>
            </p:txBody>
          </p:sp>
        </mc:Choice>
        <mc:Fallback xmlns="">
          <p:sp>
            <p:nvSpPr>
              <p:cNvPr id="16" name="矩形 15"/>
              <p:cNvSpPr>
                <a:spLocks noRot="1" noChangeAspect="1" noMove="1" noResize="1" noEditPoints="1" noAdjustHandles="1" noChangeArrowheads="1" noChangeShapeType="1" noTextEdit="1"/>
              </p:cNvSpPr>
              <p:nvPr/>
            </p:nvSpPr>
            <p:spPr>
              <a:xfrm>
                <a:off x="8444344" y="2975319"/>
                <a:ext cx="3141929" cy="1662122"/>
              </a:xfrm>
              <a:prstGeom prst="rect">
                <a:avLst/>
              </a:prstGeom>
              <a:blipFill rotWithShape="1">
                <a:blip r:embed="rId6"/>
                <a:stretch>
                  <a:fillRect l="-4" t="-21" r="2" b="-25289"/>
                </a:stretch>
              </a:blipFill>
            </p:spPr>
            <p:txBody>
              <a:bodyPr/>
              <a:lstStyle/>
              <a:p>
                <a:r>
                  <a:rPr lang="en-US" altLang="en-US">
                    <a:noFill/>
                  </a:rPr>
                  <a:t> </a:t>
                </a:r>
              </a:p>
            </p:txBody>
          </p:sp>
        </mc:Fallback>
      </mc:AlternateContent>
      <p:sp>
        <p:nvSpPr>
          <p:cNvPr id="12" name="矩形: 圆角 16"/>
          <p:cNvSpPr/>
          <p:nvPr/>
        </p:nvSpPr>
        <p:spPr>
          <a:xfrm>
            <a:off x="408969" y="5389089"/>
            <a:ext cx="11374057" cy="1093616"/>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13" name="矩形 12"/>
          <p:cNvSpPr/>
          <p:nvPr/>
        </p:nvSpPr>
        <p:spPr>
          <a:xfrm>
            <a:off x="408972" y="5510998"/>
            <a:ext cx="11374054" cy="830997"/>
          </a:xfrm>
          <a:prstGeom prst="rect">
            <a:avLst/>
          </a:prstGeom>
        </p:spPr>
        <p:txBody>
          <a:bodyPr wrap="square">
            <a:spAutoFit/>
          </a:bodyPr>
          <a:lstStyle/>
          <a:p>
            <a:pPr algn="just"/>
            <a:r>
              <a:rPr lang="en-US" sz="2400" b="1" dirty="0">
                <a:solidFill>
                  <a:srgbClr val="FF0000"/>
                </a:solidFill>
              </a:rPr>
              <a:t>Weakness</a:t>
            </a:r>
            <a:r>
              <a:rPr lang="en-US" sz="2400" dirty="0"/>
              <a:t>:  Since every added term is positive, the accumulated sum </a:t>
            </a:r>
            <a:r>
              <a:rPr lang="en-US" sz="2400" dirty="0">
                <a:solidFill>
                  <a:srgbClr val="FF0000"/>
                </a:solidFill>
              </a:rPr>
              <a:t>keeps growing </a:t>
            </a:r>
            <a:r>
              <a:rPr lang="en-US" sz="2400" dirty="0"/>
              <a:t>which in turn causes the learning rate to </a:t>
            </a:r>
            <a:r>
              <a:rPr lang="en-US" sz="2400" dirty="0">
                <a:solidFill>
                  <a:srgbClr val="FF0000"/>
                </a:solidFill>
              </a:rPr>
              <a:t>shrink</a:t>
            </a:r>
            <a:r>
              <a:rPr lang="en-US" sz="2400" dirty="0"/>
              <a:t> and eventually become infinit</a:t>
            </a:r>
            <a:r>
              <a:rPr lang="en-US" altLang="zh-CN" sz="2400" dirty="0"/>
              <a:t>e</a:t>
            </a:r>
            <a:r>
              <a:rPr lang="en-US" sz="2400" dirty="0"/>
              <a:t>ly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16"/>
          <p:cNvSpPr/>
          <p:nvPr/>
        </p:nvSpPr>
        <p:spPr>
          <a:xfrm>
            <a:off x="425992" y="1027263"/>
            <a:ext cx="11374057" cy="1396211"/>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3" name="文本框 2"/>
          <p:cNvSpPr txBox="1"/>
          <p:nvPr/>
        </p:nvSpPr>
        <p:spPr>
          <a:xfrm>
            <a:off x="391956" y="237002"/>
            <a:ext cx="4801251" cy="707886"/>
          </a:xfrm>
          <a:prstGeom prst="rect">
            <a:avLst/>
          </a:prstGeom>
          <a:noFill/>
        </p:spPr>
        <p:txBody>
          <a:bodyPr wrap="none" rtlCol="0">
            <a:spAutoFit/>
          </a:bodyPr>
          <a:lstStyle/>
          <a:p>
            <a:r>
              <a:rPr lang="en-US" sz="4000" b="1" dirty="0" err="1"/>
              <a:t>Adadelta</a:t>
            </a:r>
            <a:r>
              <a:rPr lang="en-US" altLang="zh-CN" sz="4000" b="1" dirty="0"/>
              <a:t> &amp; </a:t>
            </a:r>
            <a:r>
              <a:rPr lang="en-US" sz="4000" b="1" dirty="0" err="1"/>
              <a:t>RMSprop</a:t>
            </a:r>
            <a:r>
              <a:rPr lang="en-US" altLang="zh-CN" sz="4000" b="1" dirty="0"/>
              <a:t> </a:t>
            </a:r>
            <a:endParaRPr lang="en-US" altLang="zh-CN" sz="2400" dirty="0"/>
          </a:p>
        </p:txBody>
      </p:sp>
      <p:sp>
        <p:nvSpPr>
          <p:cNvPr id="10" name="矩形 9"/>
          <p:cNvSpPr/>
          <p:nvPr/>
        </p:nvSpPr>
        <p:spPr>
          <a:xfrm>
            <a:off x="391955" y="1129767"/>
            <a:ext cx="11374053" cy="1200329"/>
          </a:xfrm>
          <a:prstGeom prst="rect">
            <a:avLst/>
          </a:prstGeom>
        </p:spPr>
        <p:txBody>
          <a:bodyPr wrap="square">
            <a:spAutoFit/>
          </a:bodyPr>
          <a:lstStyle/>
          <a:p>
            <a:pPr algn="just"/>
            <a:r>
              <a:rPr lang="en-US" sz="2400" b="1" dirty="0" err="1">
                <a:solidFill>
                  <a:srgbClr val="FF0000"/>
                </a:solidFill>
              </a:rPr>
              <a:t>Adadelta</a:t>
            </a:r>
            <a:r>
              <a:rPr lang="en-US" sz="2400" dirty="0"/>
              <a:t> is an extension of </a:t>
            </a:r>
            <a:r>
              <a:rPr lang="en-US" sz="2400" dirty="0" err="1"/>
              <a:t>Adagrad</a:t>
            </a:r>
            <a:r>
              <a:rPr lang="en-US" sz="2400" dirty="0"/>
              <a:t> that seeks to reduce its aggressive, monotonically decreasing learning rate. Instead of accumulating all past squared gradients, </a:t>
            </a:r>
            <a:r>
              <a:rPr lang="en-US" sz="2400" dirty="0" err="1"/>
              <a:t>Adadelta</a:t>
            </a:r>
            <a:r>
              <a:rPr lang="en-US" sz="2400" dirty="0"/>
              <a:t> </a:t>
            </a:r>
            <a:r>
              <a:rPr lang="en-US" sz="2400" dirty="0">
                <a:solidFill>
                  <a:srgbClr val="FF0000"/>
                </a:solidFill>
              </a:rPr>
              <a:t>restricts the window of </a:t>
            </a:r>
            <a:r>
              <a:rPr lang="en-US" sz="2400" dirty="0"/>
              <a:t>accumulated past gradients to some </a:t>
            </a:r>
            <a:r>
              <a:rPr lang="en-US" sz="2400" dirty="0">
                <a:solidFill>
                  <a:srgbClr val="FF0000"/>
                </a:solidFill>
              </a:rPr>
              <a:t>fixed size </a:t>
            </a:r>
            <a:r>
              <a:rPr lang="en-US" sz="2400" i="1" dirty="0">
                <a:solidFill>
                  <a:srgbClr val="FF0000"/>
                </a:solidFill>
              </a:rPr>
              <a:t>w</a:t>
            </a:r>
            <a:r>
              <a:rPr lang="en-US" sz="2400" dirty="0"/>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286" y="2594674"/>
            <a:ext cx="4230651" cy="664981"/>
          </a:xfrm>
          <a:prstGeom prst="rect">
            <a:avLst/>
          </a:prstGeom>
        </p:spPr>
      </p:pic>
      <p:sp>
        <p:nvSpPr>
          <p:cNvPr id="7" name="矩形 6"/>
          <p:cNvSpPr/>
          <p:nvPr/>
        </p:nvSpPr>
        <p:spPr>
          <a:xfrm>
            <a:off x="460029" y="2729925"/>
            <a:ext cx="3545907" cy="461665"/>
          </a:xfrm>
          <a:prstGeom prst="rect">
            <a:avLst/>
          </a:prstGeom>
        </p:spPr>
        <p:txBody>
          <a:bodyPr wrap="none">
            <a:spAutoFit/>
          </a:bodyPr>
          <a:lstStyle/>
          <a:p>
            <a:r>
              <a:rPr lang="en-US" altLang="zh-CN" sz="2400" dirty="0"/>
              <a:t>Via a</a:t>
            </a:r>
            <a:r>
              <a:rPr lang="en-US" sz="2400" dirty="0"/>
              <a:t> </a:t>
            </a:r>
            <a:r>
              <a:rPr lang="en-US" sz="2400" dirty="0">
                <a:solidFill>
                  <a:srgbClr val="FF0000"/>
                </a:solidFill>
              </a:rPr>
              <a:t>decaying </a:t>
            </a:r>
            <a:r>
              <a:rPr lang="en-US" sz="2400" dirty="0"/>
              <a:t>mechanism,</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286" y="5098242"/>
            <a:ext cx="4230651" cy="1496056"/>
          </a:xfrm>
          <a:prstGeom prst="rect">
            <a:avLst/>
          </a:prstGeom>
        </p:spPr>
      </p:pic>
      <p:sp>
        <p:nvSpPr>
          <p:cNvPr id="22" name="矩形: 圆角 16"/>
          <p:cNvSpPr/>
          <p:nvPr/>
        </p:nvSpPr>
        <p:spPr>
          <a:xfrm>
            <a:off x="425992" y="3480843"/>
            <a:ext cx="11374057" cy="1396211"/>
          </a:xfrm>
          <a:prstGeom prst="roundRect">
            <a:avLst>
              <a:gd name="adj" fmla="val 3573"/>
            </a:avLst>
          </a:prstGeom>
          <a:solidFill>
            <a:srgbClr val="FAFAFA"/>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3" name="矩形 22"/>
          <p:cNvSpPr/>
          <p:nvPr/>
        </p:nvSpPr>
        <p:spPr>
          <a:xfrm>
            <a:off x="391955" y="3583347"/>
            <a:ext cx="11374053" cy="1200329"/>
          </a:xfrm>
          <a:prstGeom prst="rect">
            <a:avLst/>
          </a:prstGeom>
        </p:spPr>
        <p:txBody>
          <a:bodyPr wrap="square">
            <a:spAutoFit/>
          </a:bodyPr>
          <a:lstStyle/>
          <a:p>
            <a:pPr algn="just"/>
            <a:r>
              <a:rPr lang="en-US" sz="2400" b="1" dirty="0" err="1">
                <a:solidFill>
                  <a:srgbClr val="FF0000"/>
                </a:solidFill>
              </a:rPr>
              <a:t>RMSprop</a:t>
            </a:r>
            <a:r>
              <a:rPr lang="en-US" sz="2400" dirty="0">
                <a:solidFill>
                  <a:srgbClr val="FF0000"/>
                </a:solidFill>
              </a:rPr>
              <a:t> </a:t>
            </a:r>
            <a:r>
              <a:rPr lang="en-US" sz="2400" dirty="0"/>
              <a:t>is an unpublished, adaptive learning rate method proposed by Geoff Hinton in his Coursera Class. </a:t>
            </a:r>
            <a:r>
              <a:rPr lang="en-US" sz="2400" dirty="0" err="1"/>
              <a:t>RMSprop</a:t>
            </a:r>
            <a:r>
              <a:rPr lang="en-US" sz="2400" dirty="0"/>
              <a:t> and </a:t>
            </a:r>
            <a:r>
              <a:rPr lang="en-US" sz="2400" dirty="0" err="1"/>
              <a:t>Adadelta</a:t>
            </a:r>
            <a:r>
              <a:rPr lang="en-US" sz="2400" dirty="0"/>
              <a:t> have both been developed </a:t>
            </a:r>
            <a:r>
              <a:rPr lang="en-US" sz="2400" dirty="0">
                <a:solidFill>
                  <a:srgbClr val="FF0000"/>
                </a:solidFill>
              </a:rPr>
              <a:t>independently</a:t>
            </a:r>
            <a:r>
              <a:rPr lang="en-US" sz="2400" dirty="0"/>
              <a:t> around the same time to resolve </a:t>
            </a:r>
            <a:r>
              <a:rPr lang="en-US" sz="2400" dirty="0" err="1"/>
              <a:t>Adagrad’s</a:t>
            </a:r>
            <a:r>
              <a:rPr lang="en-US" sz="2400" dirty="0"/>
              <a:t> radically diminishing learning rates. </a:t>
            </a:r>
          </a:p>
        </p:txBody>
      </p:sp>
      <p:sp>
        <p:nvSpPr>
          <p:cNvPr id="6" name="文本框 5"/>
          <p:cNvSpPr txBox="1"/>
          <p:nvPr/>
        </p:nvSpPr>
        <p:spPr>
          <a:xfrm>
            <a:off x="8626611" y="5224915"/>
            <a:ext cx="3294044" cy="830997"/>
          </a:xfrm>
          <a:prstGeom prst="rect">
            <a:avLst/>
          </a:prstGeom>
          <a:noFill/>
        </p:spPr>
        <p:txBody>
          <a:bodyPr wrap="square" rtlCol="0">
            <a:spAutoFit/>
          </a:bodyPr>
          <a:lstStyle/>
          <a:p>
            <a:r>
              <a:rPr lang="zh-CN" altLang="en-US" sz="2400" dirty="0"/>
              <a:t>采用指数衰减平均，以丢弃遥远过去的历史。</a:t>
            </a:r>
          </a:p>
        </p:txBody>
      </p:sp>
      <p:sp>
        <p:nvSpPr>
          <p:cNvPr id="8" name="文本框 7"/>
          <p:cNvSpPr txBox="1"/>
          <p:nvPr/>
        </p:nvSpPr>
        <p:spPr>
          <a:xfrm>
            <a:off x="1011311" y="5302539"/>
            <a:ext cx="2994625" cy="461665"/>
          </a:xfrm>
          <a:prstGeom prst="rect">
            <a:avLst/>
          </a:prstGeom>
          <a:noFill/>
          <a:ln w="19050">
            <a:solidFill>
              <a:srgbClr val="FF0000"/>
            </a:solidFill>
          </a:ln>
        </p:spPr>
        <p:txBody>
          <a:bodyPr wrap="square" rtlCol="0">
            <a:spAutoFit/>
          </a:bodyPr>
          <a:lstStyle/>
          <a:p>
            <a:r>
              <a:rPr lang="zh-CN" altLang="en-US" sz="2400" dirty="0"/>
              <a:t>衰减速率：可调超参</a:t>
            </a:r>
          </a:p>
        </p:txBody>
      </p:sp>
      <p:sp>
        <p:nvSpPr>
          <p:cNvPr id="25" name="矩形 24"/>
          <p:cNvSpPr/>
          <p:nvPr/>
        </p:nvSpPr>
        <p:spPr>
          <a:xfrm>
            <a:off x="5519451" y="5221995"/>
            <a:ext cx="609600" cy="506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连接符: 肘形 30"/>
          <p:cNvCxnSpPr>
            <a:stCxn id="8" idx="0"/>
            <a:endCxn id="25" idx="0"/>
          </p:cNvCxnSpPr>
          <p:nvPr/>
        </p:nvCxnSpPr>
        <p:spPr>
          <a:xfrm rot="5400000" flipH="1" flipV="1">
            <a:off x="4126165" y="3604454"/>
            <a:ext cx="80544" cy="3315627"/>
          </a:xfrm>
          <a:prstGeom prst="bentConnector3">
            <a:avLst>
              <a:gd name="adj1" fmla="val 38382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391956" y="1397940"/>
            <a:ext cx="10938124" cy="2370225"/>
          </a:xfrm>
          <a:prstGeom prst="roundRect">
            <a:avLst>
              <a:gd name="adj" fmla="val 3573"/>
            </a:avLst>
          </a:prstGeom>
          <a:solidFill>
            <a:srgbClr val="E6F5F0"/>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 name="文本框 1"/>
          <p:cNvSpPr txBox="1"/>
          <p:nvPr/>
        </p:nvSpPr>
        <p:spPr>
          <a:xfrm>
            <a:off x="391956" y="237002"/>
            <a:ext cx="4983287" cy="707886"/>
          </a:xfrm>
          <a:prstGeom prst="rect">
            <a:avLst/>
          </a:prstGeom>
          <a:noFill/>
        </p:spPr>
        <p:txBody>
          <a:bodyPr wrap="none" rtlCol="0">
            <a:spAutoFit/>
          </a:bodyPr>
          <a:lstStyle/>
          <a:p>
            <a:r>
              <a:rPr lang="en-US" altLang="zh-CN" sz="4000" b="1" dirty="0"/>
              <a:t>Optimization Methods</a:t>
            </a:r>
          </a:p>
        </p:txBody>
      </p:sp>
      <mc:AlternateContent xmlns:mc="http://schemas.openxmlformats.org/markup-compatibility/2006" xmlns:a14="http://schemas.microsoft.com/office/drawing/2010/main">
        <mc:Choice Requires="a14">
          <p:sp>
            <p:nvSpPr>
              <p:cNvPr id="4" name="矩形 3"/>
              <p:cNvSpPr/>
              <p:nvPr/>
            </p:nvSpPr>
            <p:spPr>
              <a:xfrm>
                <a:off x="513310" y="1504192"/>
                <a:ext cx="11358610" cy="1384995"/>
              </a:xfrm>
              <a:prstGeom prst="rect">
                <a:avLst/>
              </a:prstGeom>
            </p:spPr>
            <p:txBody>
              <a:bodyPr wrap="square">
                <a:spAutoFit/>
              </a:bodyPr>
              <a:lstStyle/>
              <a:p>
                <a:pPr marL="571500" indent="-571500">
                  <a:buFont typeface="Arial" panose="020B0604020202090204" pitchFamily="34" charset="0"/>
                  <a:buChar char="•"/>
                </a:pPr>
                <a:r>
                  <a:rPr lang="en-US" altLang="zh-CN" sz="2800" dirty="0">
                    <a:solidFill>
                      <a:srgbClr val="000000"/>
                    </a:solidFill>
                  </a:rPr>
                  <a:t>Optimization: either minimize or maximize some function </a:t>
                </a:r>
                <a14:m>
                  <m:oMath xmlns:m="http://schemas.openxmlformats.org/officeDocument/2006/math">
                    <m:r>
                      <a:rPr lang="en-US" altLang="zh-CN" sz="2800" i="1" dirty="0">
                        <a:solidFill>
                          <a:srgbClr val="000000"/>
                        </a:solidFill>
                        <a:latin typeface="Cambria Math" panose="02040503050406030204" pitchFamily="18" charset="0"/>
                      </a:rPr>
                      <m:t>𝑓</m:t>
                    </m:r>
                    <m:r>
                      <a:rPr lang="en-US" altLang="zh-CN" sz="2800" i="1" dirty="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rPr>
                      <m:t>𝑥</m:t>
                    </m:r>
                    <m:r>
                      <a:rPr lang="en-US" altLang="zh-CN" sz="2800" i="1" dirty="0">
                        <a:solidFill>
                          <a:srgbClr val="000000"/>
                        </a:solidFill>
                        <a:latin typeface="Cambria Math" panose="02040503050406030204" pitchFamily="18" charset="0"/>
                      </a:rPr>
                      <m:t>)</m:t>
                    </m:r>
                  </m:oMath>
                </a14:m>
                <a:r>
                  <a:rPr lang="zh-CN" altLang="en-US" sz="2800" dirty="0"/>
                  <a:t> </a:t>
                </a:r>
                <a:r>
                  <a:rPr lang="en-US" altLang="zh-CN" sz="2800" dirty="0"/>
                  <a:t>by altering </a:t>
                </a:r>
                <a14:m>
                  <m:oMath xmlns:m="http://schemas.openxmlformats.org/officeDocument/2006/math">
                    <m:r>
                      <a:rPr lang="en-US" altLang="zh-CN" sz="2800" i="1" dirty="0" smtClean="0">
                        <a:latin typeface="Cambria Math" panose="02040503050406030204" pitchFamily="18" charset="0"/>
                      </a:rPr>
                      <m:t>𝑥</m:t>
                    </m:r>
                    <m:r>
                      <a:rPr lang="en-US" altLang="zh-CN" sz="2800" i="1" dirty="0" smtClean="0">
                        <a:latin typeface="Cambria Math" panose="02040503050406030204" pitchFamily="18" charset="0"/>
                      </a:rPr>
                      <m:t>.</m:t>
                    </m:r>
                  </m:oMath>
                </a14:m>
                <a:endParaRPr lang="en-US" altLang="zh-CN" sz="2800" dirty="0"/>
              </a:p>
              <a:p>
                <a:pPr marL="571500" indent="-571500">
                  <a:buFont typeface="Arial" panose="020B0604020202090204" pitchFamily="34" charset="0"/>
                  <a:buChar char="•"/>
                </a:pPr>
                <a:r>
                  <a:rPr lang="en-US" altLang="zh-CN" sz="2800" dirty="0"/>
                  <a:t>In most cases, </a:t>
                </a:r>
                <a:r>
                  <a:rPr lang="en-US" altLang="zh-CN" sz="2800" dirty="0" err="1"/>
                  <a:t>optimizition</a:t>
                </a:r>
                <a:r>
                  <a:rPr lang="en-US" altLang="zh-CN" sz="2800" dirty="0"/>
                  <a:t> refers to the minimization of </a:t>
                </a:r>
                <a14:m>
                  <m:oMath xmlns:m="http://schemas.openxmlformats.org/officeDocument/2006/math">
                    <m:r>
                      <a:rPr lang="en-US" altLang="zh-CN" sz="2800" i="1" dirty="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b="0" i="1" dirty="0" smtClean="0">
                        <a:solidFill>
                          <a:srgbClr val="000000"/>
                        </a:solidFill>
                        <a:latin typeface="Cambria Math" panose="02040503050406030204" pitchFamily="18" charset="0"/>
                      </a:rPr>
                      <m:t>.</m:t>
                    </m:r>
                  </m:oMath>
                </a14:m>
                <a:endParaRPr lang="en-US" altLang="zh-CN" sz="2800" dirty="0"/>
              </a:p>
            </p:txBody>
          </p:sp>
        </mc:Choice>
        <mc:Fallback xmlns="">
          <p:sp>
            <p:nvSpPr>
              <p:cNvPr id="4" name="矩形 3"/>
              <p:cNvSpPr>
                <a:spLocks noRot="1" noChangeAspect="1" noMove="1" noResize="1" noEditPoints="1" noAdjustHandles="1" noChangeArrowheads="1" noChangeShapeType="1" noTextEdit="1"/>
              </p:cNvSpPr>
              <p:nvPr/>
            </p:nvSpPr>
            <p:spPr>
              <a:xfrm>
                <a:off x="513310" y="1504192"/>
                <a:ext cx="11358610" cy="1384995"/>
              </a:xfrm>
              <a:prstGeom prst="rect">
                <a:avLst/>
              </a:prstGeom>
              <a:blipFill rotWithShape="1">
                <a:blip r:embed="rId2"/>
                <a:stretch>
                  <a:fillRect l="-2" t="-37" r="5" b="-1151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113111" y="3190661"/>
                <a:ext cx="3088153" cy="523220"/>
              </a:xfrm>
              <a:prstGeom prst="rect">
                <a:avLst/>
              </a:prstGeom>
            </p:spPr>
            <p:txBody>
              <a:bodyPr wrap="none">
                <a:spAutoFit/>
              </a:bodyPr>
              <a:lstStyle/>
              <a:p>
                <a:r>
                  <a:rPr lang="en-US" altLang="zh-CN" sz="2800" b="1" dirty="0"/>
                  <a:t>Maximization </a:t>
                </a:r>
                <a14:m>
                  <m:oMath xmlns:m="http://schemas.openxmlformats.org/officeDocument/2006/math">
                    <m:r>
                      <a:rPr lang="en-US" altLang="zh-CN" sz="2800" i="1" dirty="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oMath>
                </a14:m>
                <a:r>
                  <a:rPr lang="en-US" altLang="zh-CN" sz="2800" b="1" dirty="0"/>
                  <a:t> </a:t>
                </a:r>
                <a:endParaRPr lang="zh-CN" altLang="en-US" sz="2800" b="1" dirty="0"/>
              </a:p>
            </p:txBody>
          </p:sp>
        </mc:Choice>
        <mc:Fallback xmlns="">
          <p:sp>
            <p:nvSpPr>
              <p:cNvPr id="11" name="矩形 10"/>
              <p:cNvSpPr>
                <a:spLocks noRot="1" noChangeAspect="1" noMove="1" noResize="1" noEditPoints="1" noAdjustHandles="1" noChangeArrowheads="1" noChangeShapeType="1" noTextEdit="1"/>
              </p:cNvSpPr>
              <p:nvPr/>
            </p:nvSpPr>
            <p:spPr>
              <a:xfrm>
                <a:off x="2113111" y="3190661"/>
                <a:ext cx="3088153" cy="523220"/>
              </a:xfrm>
              <a:prstGeom prst="rect">
                <a:avLst/>
              </a:prstGeom>
              <a:blipFill rotWithShape="1">
                <a:blip r:embed="rId3"/>
                <a:stretch>
                  <a:fillRect l="-15" t="-80" r="-9624" b="-417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293818" y="3185285"/>
                <a:ext cx="3296672" cy="523220"/>
              </a:xfrm>
              <a:prstGeom prst="rect">
                <a:avLst/>
              </a:prstGeom>
            </p:spPr>
            <p:txBody>
              <a:bodyPr wrap="none">
                <a:spAutoFit/>
              </a:bodyPr>
              <a:lstStyle/>
              <a:p>
                <a:r>
                  <a:rPr lang="en-US" altLang="zh-CN" sz="2800" b="1" dirty="0"/>
                  <a:t>Minimization </a:t>
                </a:r>
                <a14:m>
                  <m:oMath xmlns:m="http://schemas.openxmlformats.org/officeDocument/2006/math">
                    <m:r>
                      <a:rPr lang="en-US" altLang="zh-CN" sz="2800" b="1" i="0" dirty="0" smtClean="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oMath>
                </a14:m>
                <a:r>
                  <a:rPr lang="en-US" altLang="zh-CN" sz="2800" b="1" dirty="0"/>
                  <a:t> </a:t>
                </a:r>
                <a:endParaRPr lang="zh-CN" altLang="en-US" sz="2800" b="1" dirty="0"/>
              </a:p>
            </p:txBody>
          </p:sp>
        </mc:Choice>
        <mc:Fallback xmlns="">
          <p:sp>
            <p:nvSpPr>
              <p:cNvPr id="12" name="矩形 11"/>
              <p:cNvSpPr>
                <a:spLocks noRot="1" noChangeAspect="1" noMove="1" noResize="1" noEditPoints="1" noAdjustHandles="1" noChangeArrowheads="1" noChangeShapeType="1" noTextEdit="1"/>
              </p:cNvSpPr>
              <p:nvPr/>
            </p:nvSpPr>
            <p:spPr>
              <a:xfrm>
                <a:off x="6293818" y="3185285"/>
                <a:ext cx="3296672" cy="523220"/>
              </a:xfrm>
              <a:prstGeom prst="rect">
                <a:avLst/>
              </a:prstGeom>
              <a:blipFill rotWithShape="1">
                <a:blip r:embed="rId4"/>
                <a:stretch>
                  <a:fillRect l="-10" t="-24" r="-7933" b="-4228"/>
                </a:stretch>
              </a:blipFill>
            </p:spPr>
            <p:txBody>
              <a:bodyPr/>
              <a:lstStyle/>
              <a:p>
                <a:r>
                  <a:rPr lang="en-US" altLang="en-US">
                    <a:noFill/>
                  </a:rPr>
                  <a:t> </a:t>
                </a:r>
              </a:p>
            </p:txBody>
          </p:sp>
        </mc:Fallback>
      </mc:AlternateContent>
      <p:sp>
        <p:nvSpPr>
          <p:cNvPr id="13" name="左右箭头 12"/>
          <p:cNvSpPr/>
          <p:nvPr/>
        </p:nvSpPr>
        <p:spPr>
          <a:xfrm>
            <a:off x="5302954" y="3274414"/>
            <a:ext cx="782595" cy="439467"/>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p:cNvSpPr/>
              <p:nvPr/>
            </p:nvSpPr>
            <p:spPr>
              <a:xfrm>
                <a:off x="513309" y="4169133"/>
                <a:ext cx="11042164" cy="954107"/>
              </a:xfrm>
              <a:prstGeom prst="rect">
                <a:avLst/>
              </a:prstGeom>
            </p:spPr>
            <p:txBody>
              <a:bodyPr wrap="square">
                <a:spAutoFit/>
              </a:bodyPr>
              <a:lstStyle/>
              <a:p>
                <a:pPr marL="571500" indent="-571500">
                  <a:buFont typeface="Arial" panose="020B0604020202090204" pitchFamily="34" charset="0"/>
                  <a:buChar char="•"/>
                </a:pPr>
                <a14:m>
                  <m:oMath xmlns:m="http://schemas.openxmlformats.org/officeDocument/2006/math">
                    <m:r>
                      <a:rPr lang="en-US" altLang="zh-CN" sz="2800" i="1" dirty="0" smtClean="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r>
                      <a:rPr lang="en-US" altLang="zh-CN" sz="2800" b="0" i="0" dirty="0" smtClean="0">
                        <a:solidFill>
                          <a:srgbClr val="000000"/>
                        </a:solidFill>
                        <a:latin typeface="Cambria Math" panose="02040503050406030204" pitchFamily="18" charset="0"/>
                      </a:rPr>
                      <m:t>:</m:t>
                    </m:r>
                  </m:oMath>
                </a14:m>
                <a:r>
                  <a:rPr lang="en-US" altLang="zh-CN" sz="2800" dirty="0"/>
                  <a:t> objective function, cost function, loss function, error function. </a:t>
                </a:r>
              </a:p>
              <a:p>
                <a:pPr marL="571500" indent="-571500">
                  <a:buFont typeface="Arial" panose="020B0604020202090204" pitchFamily="34" charset="0"/>
                  <a:buChar char="•"/>
                </a:pPr>
                <a:r>
                  <a:rPr lang="en-US" altLang="zh-CN" sz="2800" dirty="0"/>
                  <a:t>The value that minimize</a:t>
                </a:r>
                <a:r>
                  <a:rPr lang="en-US" altLang="zh-CN" sz="2800" dirty="0">
                    <a:solidFill>
                      <a:srgbClr val="000000"/>
                    </a:solidFill>
                  </a:rPr>
                  <a:t> </a:t>
                </a:r>
                <a14:m>
                  <m:oMath xmlns:m="http://schemas.openxmlformats.org/officeDocument/2006/math">
                    <m:r>
                      <a:rPr lang="en-US" altLang="zh-CN" sz="2800" i="1" dirty="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oMath>
                </a14:m>
                <a:r>
                  <a:rPr lang="en-US" altLang="zh-CN" sz="2800" dirty="0"/>
                  <a:t>: </a:t>
                </a:r>
                <a14:m>
                  <m:oMath xmlns:m="http://schemas.openxmlformats.org/officeDocument/2006/math">
                    <m:sSup>
                      <m:sSupPr>
                        <m:ctrlPr>
                          <a:rPr lang="en-US" altLang="zh-CN" sz="2800" i="1" dirty="0" smtClean="0">
                            <a:solidFill>
                              <a:srgbClr val="000000"/>
                            </a:solidFill>
                            <a:latin typeface="Cambria Math" panose="02040503050406030204" pitchFamily="18" charset="0"/>
                          </a:rPr>
                        </m:ctrlPr>
                      </m:sSupPr>
                      <m:e>
                        <m:r>
                          <a:rPr lang="en-US" altLang="zh-CN" sz="2800" b="0" i="1" dirty="0" smtClean="0">
                            <a:solidFill>
                              <a:srgbClr val="000000"/>
                            </a:solidFill>
                            <a:latin typeface="Cambria Math" panose="02040503050406030204" pitchFamily="18" charset="0"/>
                          </a:rPr>
                          <m:t>𝑥</m:t>
                        </m:r>
                      </m:e>
                      <m:sup>
                        <m:r>
                          <a:rPr lang="en-US" altLang="zh-CN" sz="2800" i="1" dirty="0" smtClean="0">
                            <a:solidFill>
                              <a:srgbClr val="000000"/>
                            </a:solidFill>
                            <a:latin typeface="Cambria Math" panose="02040503050406030204" pitchFamily="18" charset="0"/>
                            <a:ea typeface="Cambria Math" panose="02040503050406030204" pitchFamily="18" charset="0"/>
                          </a:rPr>
                          <m:t>∗</m:t>
                        </m:r>
                      </m:sup>
                    </m:sSup>
                    <m:r>
                      <a:rPr lang="en-US" altLang="zh-CN" sz="2800" b="0" i="1" dirty="0" smtClean="0">
                        <a:solidFill>
                          <a:srgbClr val="000000"/>
                        </a:solidFill>
                        <a:latin typeface="Cambria Math" panose="02040503050406030204" pitchFamily="18" charset="0"/>
                      </a:rPr>
                      <m:t>=</m:t>
                    </m:r>
                    <m:func>
                      <m:funcPr>
                        <m:ctrlPr>
                          <a:rPr lang="en-US" altLang="zh-CN" sz="2800" b="0" i="1" dirty="0" smtClean="0">
                            <a:solidFill>
                              <a:srgbClr val="000000"/>
                            </a:solidFill>
                            <a:latin typeface="Cambria Math" panose="02040503050406030204" pitchFamily="18" charset="0"/>
                          </a:rPr>
                        </m:ctrlPr>
                      </m:funcPr>
                      <m:fName>
                        <m:r>
                          <m:rPr>
                            <m:sty m:val="p"/>
                          </m:rPr>
                          <a:rPr lang="en-US" altLang="zh-CN" sz="2800" b="0" i="0" dirty="0" smtClean="0">
                            <a:solidFill>
                              <a:srgbClr val="000000"/>
                            </a:solidFill>
                            <a:latin typeface="Cambria Math" panose="02040503050406030204" pitchFamily="18" charset="0"/>
                          </a:rPr>
                          <m:t>arg</m:t>
                        </m:r>
                      </m:fName>
                      <m:e>
                        <m:func>
                          <m:funcPr>
                            <m:ctrlPr>
                              <a:rPr lang="en-US" altLang="zh-CN" sz="2800" b="0" i="1" dirty="0" smtClean="0">
                                <a:solidFill>
                                  <a:srgbClr val="000000"/>
                                </a:solidFill>
                                <a:latin typeface="Cambria Math" panose="02040503050406030204" pitchFamily="18" charset="0"/>
                              </a:rPr>
                            </m:ctrlPr>
                          </m:funcPr>
                          <m:fName>
                            <m:r>
                              <m:rPr>
                                <m:sty m:val="p"/>
                              </m:rPr>
                              <a:rPr lang="en-US" altLang="zh-CN" sz="2800" b="0" i="0" dirty="0" smtClean="0">
                                <a:solidFill>
                                  <a:srgbClr val="000000"/>
                                </a:solidFill>
                                <a:latin typeface="Cambria Math" panose="02040503050406030204" pitchFamily="18" charset="0"/>
                              </a:rPr>
                              <m:t>min</m:t>
                            </m:r>
                          </m:fName>
                          <m:e>
                            <m:r>
                              <a:rPr lang="en-US" altLang="zh-CN" sz="2800" i="1" dirty="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r>
                                  <a:rPr lang="en-US" altLang="zh-CN" sz="2800" i="1" dirty="0">
                                    <a:solidFill>
                                      <a:srgbClr val="000000"/>
                                    </a:solidFill>
                                    <a:latin typeface="Cambria Math" panose="02040503050406030204" pitchFamily="18" charset="0"/>
                                  </a:rPr>
                                  <m:t>𝑥</m:t>
                                </m:r>
                              </m:e>
                            </m:d>
                          </m:e>
                        </m:func>
                      </m:e>
                    </m:func>
                    <m:r>
                      <a:rPr lang="en-US" altLang="zh-CN" sz="2800" b="0" i="1" dirty="0" smtClean="0">
                        <a:solidFill>
                          <a:srgbClr val="000000"/>
                        </a:solidFill>
                        <a:latin typeface="Cambria Math" panose="02040503050406030204" pitchFamily="18" charset="0"/>
                      </a:rPr>
                      <m:t>.</m:t>
                    </m:r>
                  </m:oMath>
                </a14:m>
                <a:endParaRPr lang="en-US" altLang="zh-CN" sz="2800" dirty="0"/>
              </a:p>
            </p:txBody>
          </p:sp>
        </mc:Choice>
        <mc:Fallback xmlns="">
          <p:sp>
            <p:nvSpPr>
              <p:cNvPr id="14" name="矩形 13"/>
              <p:cNvSpPr>
                <a:spLocks noRot="1" noChangeAspect="1" noMove="1" noResize="1" noEditPoints="1" noAdjustHandles="1" noChangeArrowheads="1" noChangeShapeType="1" noTextEdit="1"/>
              </p:cNvSpPr>
              <p:nvPr/>
            </p:nvSpPr>
            <p:spPr>
              <a:xfrm>
                <a:off x="513309" y="4169133"/>
                <a:ext cx="11042164" cy="954107"/>
              </a:xfrm>
              <a:prstGeom prst="rect">
                <a:avLst/>
              </a:prstGeom>
              <a:blipFill rotWithShape="1">
                <a:blip r:embed="rId5"/>
                <a:stretch>
                  <a:fillRect l="-2" t="-38" r="3" b="-54236"/>
                </a:stretch>
              </a:blipFill>
            </p:spPr>
            <p:txBody>
              <a:bodyPr/>
              <a:lstStyle/>
              <a:p>
                <a:r>
                  <a:rPr lang="en-US" alt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16"/>
          <p:cNvSpPr/>
          <p:nvPr/>
        </p:nvSpPr>
        <p:spPr>
          <a:xfrm>
            <a:off x="425992" y="1027264"/>
            <a:ext cx="11374057" cy="3709990"/>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90204" pitchFamily="34" charset="0"/>
              <a:buChar char="•"/>
            </a:pPr>
            <a:endParaRPr lang="zh-CN" altLang="en-US" sz="2800" b="1" dirty="0">
              <a:solidFill>
                <a:schemeClr val="tx1"/>
              </a:solidFill>
            </a:endParaRPr>
          </a:p>
        </p:txBody>
      </p:sp>
      <p:sp>
        <p:nvSpPr>
          <p:cNvPr id="3" name="文本框 2"/>
          <p:cNvSpPr txBox="1"/>
          <p:nvPr/>
        </p:nvSpPr>
        <p:spPr>
          <a:xfrm>
            <a:off x="391956" y="237002"/>
            <a:ext cx="1787669" cy="707886"/>
          </a:xfrm>
          <a:prstGeom prst="rect">
            <a:avLst/>
          </a:prstGeom>
          <a:noFill/>
        </p:spPr>
        <p:txBody>
          <a:bodyPr wrap="none" rtlCol="0">
            <a:spAutoFit/>
          </a:bodyPr>
          <a:lstStyle/>
          <a:p>
            <a:r>
              <a:rPr lang="en-US" altLang="zh-CN" sz="4000" b="1" dirty="0"/>
              <a:t>Adam</a:t>
            </a:r>
            <a:r>
              <a:rPr lang="zh-CN" altLang="en-US" sz="4000" b="1" dirty="0"/>
              <a:t> </a:t>
            </a:r>
            <a:r>
              <a:rPr lang="en-US" altLang="zh-CN" sz="4000" b="1" dirty="0"/>
              <a:t>  </a:t>
            </a:r>
            <a:endParaRPr lang="en-US" altLang="zh-CN" sz="2400" dirty="0"/>
          </a:p>
        </p:txBody>
      </p:sp>
      <mc:AlternateContent xmlns:mc="http://schemas.openxmlformats.org/markup-compatibility/2006" xmlns:a14="http://schemas.microsoft.com/office/drawing/2010/main">
        <mc:Choice Requires="a14">
          <p:sp>
            <p:nvSpPr>
              <p:cNvPr id="10" name="矩形 9"/>
              <p:cNvSpPr/>
              <p:nvPr/>
            </p:nvSpPr>
            <p:spPr>
              <a:xfrm>
                <a:off x="458057" y="1140784"/>
                <a:ext cx="11374053" cy="3416320"/>
              </a:xfrm>
              <a:prstGeom prst="rect">
                <a:avLst/>
              </a:prstGeom>
            </p:spPr>
            <p:txBody>
              <a:bodyPr wrap="square">
                <a:spAutoFit/>
              </a:bodyPr>
              <a:lstStyle/>
              <a:p>
                <a:pPr marL="342900" indent="-342900" algn="just">
                  <a:buFont typeface="Arial" panose="020B0604020202090204" pitchFamily="34" charset="0"/>
                  <a:buChar char="•"/>
                </a:pPr>
                <a:r>
                  <a:rPr lang="en-US" sz="2400" dirty="0">
                    <a:solidFill>
                      <a:srgbClr val="FF0000"/>
                    </a:solidFill>
                  </a:rPr>
                  <a:t>Adaptive Moment Estimation (Adam)</a:t>
                </a:r>
                <a:r>
                  <a:rPr lang="en-US" sz="2400" dirty="0"/>
                  <a:t> is another method that computes adaptive learning rates for each parameter. </a:t>
                </a:r>
              </a:p>
              <a:p>
                <a:pPr marL="342900" indent="-342900" algn="just">
                  <a:buFont typeface="Arial" panose="020B0604020202090204" pitchFamily="34" charset="0"/>
                  <a:buChar char="•"/>
                </a:pPr>
                <a:r>
                  <a:rPr lang="en-US" sz="2400" dirty="0"/>
                  <a:t>Adam was presented by </a:t>
                </a:r>
                <a:r>
                  <a:rPr lang="en-US" sz="2400" dirty="0" err="1"/>
                  <a:t>Diederik</a:t>
                </a:r>
                <a:r>
                  <a:rPr lang="en-US" sz="2400" dirty="0"/>
                  <a:t> </a:t>
                </a:r>
                <a:r>
                  <a:rPr lang="en-US" sz="2400" dirty="0" err="1"/>
                  <a:t>Kingma</a:t>
                </a:r>
                <a:r>
                  <a:rPr lang="en-US" sz="2400" dirty="0"/>
                  <a:t> from </a:t>
                </a:r>
                <a:r>
                  <a:rPr lang="en-US" sz="2400" dirty="0" err="1"/>
                  <a:t>OpenAI</a:t>
                </a:r>
                <a:r>
                  <a:rPr lang="en-US" sz="2400" dirty="0"/>
                  <a:t> and Jimmy Ba from the University of Toronto in their </a:t>
                </a:r>
                <a:r>
                  <a:rPr lang="en-US" sz="2400" dirty="0">
                    <a:solidFill>
                      <a:srgbClr val="FF0000"/>
                    </a:solidFill>
                  </a:rPr>
                  <a:t>2015</a:t>
                </a:r>
                <a:r>
                  <a:rPr lang="en-US" sz="2400" dirty="0"/>
                  <a:t> ICLR paper (poster) titled “Adam: A Method for Stochastic Optimization“. </a:t>
                </a:r>
              </a:p>
              <a:p>
                <a:pPr marL="914400" lvl="1" indent="-457200" algn="just">
                  <a:buFont typeface="+mj-lt"/>
                  <a:buAutoNum type="arabicPeriod"/>
                </a:pPr>
                <a:r>
                  <a:rPr lang="en-US" sz="2400" dirty="0"/>
                  <a:t>Adam stores an </a:t>
                </a:r>
                <a:r>
                  <a:rPr lang="en-US" sz="2400" dirty="0">
                    <a:solidFill>
                      <a:srgbClr val="FF0000"/>
                    </a:solidFill>
                  </a:rPr>
                  <a:t>exponentially decaying </a:t>
                </a:r>
                <a:r>
                  <a:rPr lang="en-US" sz="2400" dirty="0"/>
                  <a:t>average of past </a:t>
                </a:r>
                <a:r>
                  <a:rPr lang="en-US" sz="2400" dirty="0">
                    <a:solidFill>
                      <a:srgbClr val="FF0000"/>
                    </a:solidFill>
                  </a:rPr>
                  <a:t>squared gradients </a:t>
                </a:r>
                <a14:m>
                  <m:oMath xmlns:m="http://schemas.openxmlformats.org/officeDocument/2006/math">
                    <m:sSub>
                      <m:sSubPr>
                        <m:ctrlPr>
                          <a:rPr lang="en-US" sz="2400" i="1" dirty="0" smtClean="0">
                            <a:solidFill>
                              <a:srgbClr val="FF0000"/>
                            </a:solidFill>
                            <a:latin typeface="Cambria Math" panose="02040503050406030204" pitchFamily="18" charset="0"/>
                          </a:rPr>
                        </m:ctrlPr>
                      </m:sSubPr>
                      <m:e>
                        <m:r>
                          <a:rPr lang="en-US" sz="2400" b="1" i="1" dirty="0" smtClean="0">
                            <a:solidFill>
                              <a:srgbClr val="FF0000"/>
                            </a:solidFill>
                            <a:latin typeface="Cambria Math" panose="02040503050406030204" pitchFamily="18" charset="0"/>
                          </a:rPr>
                          <m:t>𝒗</m:t>
                        </m:r>
                      </m:e>
                      <m:sub>
                        <m:r>
                          <a:rPr lang="en-US" sz="2400" b="0" i="1" dirty="0" smtClean="0">
                            <a:solidFill>
                              <a:srgbClr val="FF0000"/>
                            </a:solidFill>
                            <a:latin typeface="Cambria Math" panose="02040503050406030204" pitchFamily="18" charset="0"/>
                          </a:rPr>
                          <m:t>𝑡</m:t>
                        </m:r>
                      </m:sub>
                    </m:sSub>
                  </m:oMath>
                </a14:m>
                <a:r>
                  <a:rPr lang="en-US" sz="2400" i="1" dirty="0">
                    <a:solidFill>
                      <a:srgbClr val="FF0000"/>
                    </a:solidFill>
                  </a:rPr>
                  <a:t> </a:t>
                </a:r>
                <a:r>
                  <a:rPr lang="en-US" altLang="zh-CN" sz="2400" dirty="0"/>
                  <a:t>(variance</a:t>
                </a:r>
                <a:r>
                  <a:rPr lang="en-US" sz="2400" dirty="0"/>
                  <a:t>) like </a:t>
                </a:r>
                <a:r>
                  <a:rPr lang="en-US" sz="2400" dirty="0" err="1">
                    <a:solidFill>
                      <a:srgbClr val="FF0000"/>
                    </a:solidFill>
                  </a:rPr>
                  <a:t>Adadelta</a:t>
                </a:r>
                <a:r>
                  <a:rPr lang="en-US" sz="2400" dirty="0">
                    <a:solidFill>
                      <a:srgbClr val="FF0000"/>
                    </a:solidFill>
                  </a:rPr>
                  <a:t> </a:t>
                </a:r>
                <a:r>
                  <a:rPr lang="en-US" sz="2400" dirty="0"/>
                  <a:t>and </a:t>
                </a:r>
                <a:r>
                  <a:rPr lang="en-US" sz="2400" dirty="0" err="1">
                    <a:solidFill>
                      <a:srgbClr val="FF0000"/>
                    </a:solidFill>
                  </a:rPr>
                  <a:t>RMSprop</a:t>
                </a:r>
                <a:r>
                  <a:rPr lang="en-US" sz="2400" dirty="0"/>
                  <a:t>. </a:t>
                </a:r>
              </a:p>
              <a:p>
                <a:pPr marL="914400" lvl="1" indent="-457200" algn="just">
                  <a:buFont typeface="+mj-lt"/>
                  <a:buAutoNum type="arabicPeriod"/>
                </a:pPr>
                <a:r>
                  <a:rPr lang="en-US" sz="2400" dirty="0"/>
                  <a:t>Adam also keeps an </a:t>
                </a:r>
                <a:r>
                  <a:rPr lang="en-US" sz="2400" dirty="0">
                    <a:solidFill>
                      <a:srgbClr val="FF0000"/>
                    </a:solidFill>
                  </a:rPr>
                  <a:t>exponentially decaying </a:t>
                </a:r>
                <a:r>
                  <a:rPr lang="en-US" sz="2400" dirty="0"/>
                  <a:t>average of </a:t>
                </a:r>
                <a:r>
                  <a:rPr lang="en-US" sz="2400" dirty="0">
                    <a:solidFill>
                      <a:srgbClr val="FF0000"/>
                    </a:solidFill>
                  </a:rPr>
                  <a:t>past gradients</a:t>
                </a:r>
                <a:r>
                  <a:rPr lang="en-US" sz="2400" dirty="0"/>
                  <a:t> </a:t>
                </a:r>
                <a14:m>
                  <m:oMath xmlns:m="http://schemas.openxmlformats.org/officeDocument/2006/math">
                    <m:sSub>
                      <m:sSubPr>
                        <m:ctrlPr>
                          <a:rPr lang="en-US" sz="2400" i="1" dirty="0" smtClean="0">
                            <a:solidFill>
                              <a:srgbClr val="FF0000"/>
                            </a:solidFill>
                            <a:latin typeface="Cambria Math" panose="02040503050406030204" pitchFamily="18" charset="0"/>
                          </a:rPr>
                        </m:ctrlPr>
                      </m:sSubPr>
                      <m:e>
                        <m:r>
                          <a:rPr lang="en-US" sz="2400" b="1" i="1" dirty="0" smtClean="0">
                            <a:solidFill>
                              <a:srgbClr val="FF0000"/>
                            </a:solidFill>
                            <a:latin typeface="Cambria Math" panose="02040503050406030204" pitchFamily="18" charset="0"/>
                          </a:rPr>
                          <m:t>𝒎</m:t>
                        </m:r>
                      </m:e>
                      <m:sub>
                        <m:r>
                          <a:rPr lang="en-US" sz="2400" i="1" dirty="0">
                            <a:solidFill>
                              <a:srgbClr val="FF0000"/>
                            </a:solidFill>
                            <a:latin typeface="Cambria Math" panose="02040503050406030204" pitchFamily="18" charset="0"/>
                          </a:rPr>
                          <m:t>𝑡</m:t>
                        </m:r>
                      </m:sub>
                    </m:sSub>
                  </m:oMath>
                </a14:m>
                <a:r>
                  <a:rPr lang="en-US" sz="2400" dirty="0"/>
                  <a:t> </a:t>
                </a:r>
                <a:r>
                  <a:rPr lang="en-US" altLang="zh-CN" sz="2400" dirty="0"/>
                  <a:t>(mean)</a:t>
                </a:r>
                <a:r>
                  <a:rPr lang="en-US" sz="2400" dirty="0"/>
                  <a:t>, similar to </a:t>
                </a:r>
                <a:r>
                  <a:rPr lang="en-US" sz="2400" dirty="0">
                    <a:solidFill>
                      <a:srgbClr val="FF0000"/>
                    </a:solidFill>
                  </a:rPr>
                  <a:t>momentum</a:t>
                </a:r>
                <a:r>
                  <a:rPr lang="en-US" sz="2400" dirty="0"/>
                  <a:t>.</a:t>
                </a:r>
              </a:p>
            </p:txBody>
          </p:sp>
        </mc:Choice>
        <mc:Fallback xmlns="">
          <p:sp>
            <p:nvSpPr>
              <p:cNvPr id="10" name="矩形 9"/>
              <p:cNvSpPr>
                <a:spLocks noRot="1" noChangeAspect="1" noMove="1" noResize="1" noEditPoints="1" noAdjustHandles="1" noChangeArrowheads="1" noChangeShapeType="1" noTextEdit="1"/>
              </p:cNvSpPr>
              <p:nvPr/>
            </p:nvSpPr>
            <p:spPr>
              <a:xfrm>
                <a:off x="458057" y="1140784"/>
                <a:ext cx="11374053" cy="3416320"/>
              </a:xfrm>
              <a:prstGeom prst="rect">
                <a:avLst/>
              </a:prstGeom>
              <a:blipFill rotWithShape="1">
                <a:blip r:embed="rId2"/>
                <a:stretch>
                  <a:fillRect l="-2" t="-9" r="1" b="-1365"/>
                </a:stretch>
              </a:blipFill>
            </p:spPr>
            <p:txBody>
              <a:bodyPr/>
              <a:lstStyle/>
              <a:p>
                <a:r>
                  <a:rPr lang="en-US"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956" y="237002"/>
            <a:ext cx="1787669" cy="707886"/>
          </a:xfrm>
          <a:prstGeom prst="rect">
            <a:avLst/>
          </a:prstGeom>
          <a:noFill/>
        </p:spPr>
        <p:txBody>
          <a:bodyPr wrap="none" rtlCol="0">
            <a:spAutoFit/>
          </a:bodyPr>
          <a:lstStyle/>
          <a:p>
            <a:r>
              <a:rPr lang="en-US" altLang="zh-CN" sz="4000" b="1" dirty="0"/>
              <a:t>Adam</a:t>
            </a:r>
            <a:r>
              <a:rPr lang="zh-CN" altLang="en-US" sz="4000" b="1" dirty="0"/>
              <a:t> </a:t>
            </a:r>
            <a:r>
              <a:rPr lang="en-US" altLang="zh-CN" sz="4000" b="1" dirty="0"/>
              <a:t>  </a:t>
            </a:r>
            <a:endParaRPr lang="en-US" altLang="zh-CN" sz="2400" dirty="0"/>
          </a:p>
        </p:txBody>
      </p:sp>
      <p:pic>
        <p:nvPicPr>
          <p:cNvPr id="6" name="图片 5"/>
          <p:cNvPicPr>
            <a:picLocks noChangeAspect="1"/>
          </p:cNvPicPr>
          <p:nvPr/>
        </p:nvPicPr>
        <p:blipFill>
          <a:blip r:embed="rId2"/>
          <a:stretch>
            <a:fillRect/>
          </a:stretch>
        </p:blipFill>
        <p:spPr>
          <a:xfrm>
            <a:off x="2638299" y="471637"/>
            <a:ext cx="9341946" cy="6256421"/>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96253" y="4936770"/>
                <a:ext cx="2373837" cy="1200329"/>
              </a:xfrm>
              <a:prstGeom prst="rect">
                <a:avLst/>
              </a:prstGeom>
            </p:spPr>
            <p:txBody>
              <a:bodyPr wrap="square">
                <a:spAutoFit/>
              </a:bodyPr>
              <a:lstStyle/>
              <a:p>
                <a:pPr algn="just"/>
                <a:r>
                  <a:rPr lang="en-US" altLang="zh-CN" dirty="0">
                    <a:solidFill>
                      <a:schemeClr val="tx1"/>
                    </a:solidFill>
                  </a:rPr>
                  <a:t>As </a:t>
                </a:r>
                <a14:m>
                  <m:oMath xmlns:m="http://schemas.openxmlformats.org/officeDocument/2006/math">
                    <m:sSub>
                      <m:sSubPr>
                        <m:ctrlPr>
                          <a:rPr lang="en-US" altLang="zh-CN" i="1" dirty="0">
                            <a:solidFill>
                              <a:schemeClr val="tx1"/>
                            </a:solidFill>
                            <a:latin typeface="Cambria Math" panose="02040503050406030204" pitchFamily="18" charset="0"/>
                          </a:rPr>
                        </m:ctrlPr>
                      </m:sSubPr>
                      <m:e>
                        <m:r>
                          <a:rPr lang="en-US" altLang="zh-CN" b="1" i="1" dirty="0" smtClean="0">
                            <a:solidFill>
                              <a:schemeClr val="tx1"/>
                            </a:solidFill>
                            <a:latin typeface="Cambria Math" panose="02040503050406030204" pitchFamily="18" charset="0"/>
                          </a:rPr>
                          <m:t>𝒎</m:t>
                        </m:r>
                      </m:e>
                      <m:sub>
                        <m:r>
                          <a:rPr lang="en-US" altLang="zh-CN" i="1" dirty="0">
                            <a:solidFill>
                              <a:schemeClr val="tx1"/>
                            </a:solidFill>
                            <a:latin typeface="Cambria Math" panose="02040503050406030204" pitchFamily="18" charset="0"/>
                          </a:rPr>
                          <m:t>𝑡</m:t>
                        </m:r>
                      </m:sub>
                    </m:sSub>
                    <m:r>
                      <a:rPr lang="en-US" altLang="zh-CN" b="0" i="0" dirty="0" smtClean="0">
                        <a:solidFill>
                          <a:schemeClr val="tx1"/>
                        </a:solidFill>
                        <a:latin typeface="Cambria Math" panose="02040503050406030204" pitchFamily="18" charset="0"/>
                      </a:rPr>
                      <m:t>,</m:t>
                    </m:r>
                    <m:sSub>
                      <m:sSubPr>
                        <m:ctrlPr>
                          <a:rPr lang="en-US" altLang="zh-CN" i="1" dirty="0">
                            <a:solidFill>
                              <a:schemeClr val="tx1"/>
                            </a:solidFill>
                            <a:latin typeface="Cambria Math" panose="02040503050406030204" pitchFamily="18" charset="0"/>
                          </a:rPr>
                        </m:ctrlPr>
                      </m:sSubPr>
                      <m:e>
                        <m:r>
                          <a:rPr lang="en-US" altLang="zh-CN" b="1" i="1" dirty="0">
                            <a:solidFill>
                              <a:schemeClr val="tx1"/>
                            </a:solidFill>
                            <a:latin typeface="Cambria Math" panose="02040503050406030204" pitchFamily="18" charset="0"/>
                          </a:rPr>
                          <m:t>𝒗</m:t>
                        </m:r>
                      </m:e>
                      <m:sub>
                        <m:r>
                          <a:rPr lang="en-US" altLang="zh-CN" i="1" dirty="0">
                            <a:solidFill>
                              <a:schemeClr val="tx1"/>
                            </a:solidFill>
                            <a:latin typeface="Cambria Math" panose="02040503050406030204" pitchFamily="18" charset="0"/>
                          </a:rPr>
                          <m:t>𝑡</m:t>
                        </m:r>
                      </m:sub>
                    </m:sSub>
                  </m:oMath>
                </a14:m>
                <a:r>
                  <a:rPr lang="en-US" altLang="zh-CN" i="1" dirty="0">
                    <a:solidFill>
                      <a:srgbClr val="000000"/>
                    </a:solidFill>
                  </a:rPr>
                  <a:t> </a:t>
                </a:r>
                <a:r>
                  <a:rPr lang="en-US" altLang="zh-CN" dirty="0">
                    <a:solidFill>
                      <a:srgbClr val="000000"/>
                    </a:solidFill>
                  </a:rPr>
                  <a:t>are initialized </a:t>
                </a:r>
                <a:r>
                  <a:rPr lang="en-US" altLang="zh-CN" dirty="0">
                    <a:solidFill>
                      <a:schemeClr val="tx1"/>
                    </a:solidFill>
                  </a:rPr>
                  <a:t>as </a:t>
                </a:r>
                <a14:m>
                  <m:oMath xmlns:m="http://schemas.openxmlformats.org/officeDocument/2006/math">
                    <m:r>
                      <a:rPr lang="en-US" altLang="zh-CN" i="1" dirty="0" smtClean="0">
                        <a:solidFill>
                          <a:schemeClr val="tx1"/>
                        </a:solidFill>
                        <a:latin typeface="Cambria Math" panose="02040503050406030204" pitchFamily="18" charset="0"/>
                      </a:rPr>
                      <m:t>0</m:t>
                    </m:r>
                  </m:oMath>
                </a14:m>
                <a:r>
                  <a:rPr lang="en-US" altLang="zh-CN" dirty="0">
                    <a:solidFill>
                      <a:srgbClr val="000000"/>
                    </a:solidFill>
                  </a:rPr>
                  <a:t>, they are biased towards 0, especially when </a:t>
                </a:r>
                <a14:m>
                  <m:oMath xmlns:m="http://schemas.openxmlformats.org/officeDocument/2006/math">
                    <m:sSub>
                      <m:sSubPr>
                        <m:ctrlPr>
                          <a:rPr lang="en-US" altLang="zh-CN" i="1" dirty="0">
                            <a:solidFill>
                              <a:srgbClr val="FF0000"/>
                            </a:solidFill>
                            <a:latin typeface="Cambria Math" panose="02040503050406030204" pitchFamily="18" charset="0"/>
                          </a:rPr>
                        </m:ctrlPr>
                      </m:sSubPr>
                      <m:e>
                        <m:r>
                          <a:rPr lang="zh-CN" altLang="en-US" b="0" i="1" dirty="0" smtClean="0">
                            <a:solidFill>
                              <a:srgbClr val="FF0000"/>
                            </a:solidFill>
                            <a:latin typeface="Cambria Math" panose="02040503050406030204" pitchFamily="18" charset="0"/>
                          </a:rPr>
                          <m:t>𝛽</m:t>
                        </m:r>
                      </m:e>
                      <m:sub>
                        <m:r>
                          <a:rPr lang="en-US" altLang="zh-CN" b="0" i="1" dirty="0" smtClean="0">
                            <a:solidFill>
                              <a:srgbClr val="FF0000"/>
                            </a:solidFill>
                            <a:latin typeface="Cambria Math" panose="02040503050406030204" pitchFamily="18" charset="0"/>
                          </a:rPr>
                          <m:t>1</m:t>
                        </m:r>
                      </m:sub>
                    </m:sSub>
                    <m:r>
                      <a:rPr lang="en-US" altLang="zh-CN" b="0" i="1" dirty="0" smtClean="0">
                        <a:solidFill>
                          <a:srgbClr val="FF0000"/>
                        </a:solidFill>
                        <a:latin typeface="Cambria Math" panose="02040503050406030204" pitchFamily="18" charset="0"/>
                        <a:ea typeface="Cambria Math" panose="02040503050406030204" pitchFamily="18" charset="0"/>
                      </a:rPr>
                      <m:t>→1,</m:t>
                    </m:r>
                    <m:sSub>
                      <m:sSubPr>
                        <m:ctrlPr>
                          <a:rPr lang="en-US" altLang="zh-CN" i="1" dirty="0">
                            <a:solidFill>
                              <a:srgbClr val="FF0000"/>
                            </a:solidFill>
                            <a:latin typeface="Cambria Math" panose="02040503050406030204" pitchFamily="18" charset="0"/>
                          </a:rPr>
                        </m:ctrlPr>
                      </m:sSubPr>
                      <m:e>
                        <m:r>
                          <a:rPr lang="zh-CN" altLang="en-US" b="0" i="1" dirty="0">
                            <a:solidFill>
                              <a:srgbClr val="FF0000"/>
                            </a:solidFill>
                            <a:latin typeface="Cambria Math" panose="02040503050406030204" pitchFamily="18" charset="0"/>
                          </a:rPr>
                          <m:t>𝛽</m:t>
                        </m:r>
                      </m:e>
                      <m:sub>
                        <m:r>
                          <a:rPr lang="en-US" altLang="zh-CN" b="0" i="1" dirty="0" smtClean="0">
                            <a:solidFill>
                              <a:srgbClr val="FF0000"/>
                            </a:solidFill>
                            <a:latin typeface="Cambria Math" panose="02040503050406030204" pitchFamily="18" charset="0"/>
                          </a:rPr>
                          <m:t>2</m:t>
                        </m:r>
                      </m:sub>
                    </m:sSub>
                    <m:r>
                      <a:rPr lang="en-US" altLang="zh-CN" b="0" i="1" dirty="0">
                        <a:solidFill>
                          <a:srgbClr val="FF0000"/>
                        </a:solidFill>
                        <a:latin typeface="Cambria Math" panose="02040503050406030204" pitchFamily="18" charset="0"/>
                        <a:ea typeface="Cambria Math" panose="02040503050406030204" pitchFamily="18" charset="0"/>
                      </a:rPr>
                      <m:t>→</m:t>
                    </m:r>
                    <m:r>
                      <a:rPr lang="en-US" altLang="zh-CN" i="1" dirty="0">
                        <a:solidFill>
                          <a:srgbClr val="FF0000"/>
                        </a:solidFill>
                        <a:latin typeface="Cambria Math" panose="02040503050406030204" pitchFamily="18" charset="0"/>
                        <a:ea typeface="Cambria Math" panose="02040503050406030204" pitchFamily="18" charset="0"/>
                      </a:rPr>
                      <m:t>1</m:t>
                    </m:r>
                    <m:r>
                      <a:rPr lang="en-US" altLang="zh-CN" b="0" i="0" dirty="0" smtClean="0">
                        <a:solidFill>
                          <a:srgbClr val="FF0000"/>
                        </a:solidFill>
                        <a:latin typeface="Cambria Math" panose="02040503050406030204" pitchFamily="18" charset="0"/>
                        <a:ea typeface="Cambria Math" panose="02040503050406030204" pitchFamily="18" charset="0"/>
                      </a:rPr>
                      <m:t>.</m:t>
                    </m:r>
                  </m:oMath>
                </a14:m>
                <a:endParaRPr lang="en-US" altLang="zh-CN" dirty="0">
                  <a:solidFill>
                    <a:srgbClr val="00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96253" y="4936770"/>
                <a:ext cx="2373837" cy="1200329"/>
              </a:xfrm>
              <a:prstGeom prst="rect">
                <a:avLst/>
              </a:prstGeom>
              <a:blipFill rotWithShape="1">
                <a:blip r:embed="rId3"/>
                <a:stretch>
                  <a:fillRect l="-16" t="-23" r="24" b="-33713"/>
                </a:stretch>
              </a:blipFill>
            </p:spPr>
            <p:txBody>
              <a:bodyPr/>
              <a:lstStyle/>
              <a:p>
                <a:r>
                  <a:rPr lang="en-US" altLang="en-US">
                    <a:noFill/>
                  </a:rPr>
                  <a:t> </a:t>
                </a:r>
              </a:p>
            </p:txBody>
          </p:sp>
        </mc:Fallback>
      </mc:AlternateContent>
      <p:cxnSp>
        <p:nvCxnSpPr>
          <p:cNvPr id="5" name="直接箭头连接符 4"/>
          <p:cNvCxnSpPr/>
          <p:nvPr/>
        </p:nvCxnSpPr>
        <p:spPr>
          <a:xfrm>
            <a:off x="2460466" y="5398435"/>
            <a:ext cx="55224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490" y="603987"/>
            <a:ext cx="9655019" cy="5650026"/>
          </a:xfrm>
          <a:prstGeom prst="rect">
            <a:avLst/>
          </a:prstGeom>
        </p:spPr>
      </p:pic>
      <p:cxnSp>
        <p:nvCxnSpPr>
          <p:cNvPr id="5" name="直接连接符 4"/>
          <p:cNvCxnSpPr/>
          <p:nvPr/>
        </p:nvCxnSpPr>
        <p:spPr>
          <a:xfrm>
            <a:off x="9386371" y="3723701"/>
            <a:ext cx="15371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68490" y="4096438"/>
            <a:ext cx="965501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268489" y="4480192"/>
            <a:ext cx="7688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956" y="237002"/>
            <a:ext cx="2333331" cy="707886"/>
          </a:xfrm>
          <a:prstGeom prst="rect">
            <a:avLst/>
          </a:prstGeom>
          <a:noFill/>
        </p:spPr>
        <p:txBody>
          <a:bodyPr wrap="none" rtlCol="0">
            <a:spAutoFit/>
          </a:bodyPr>
          <a:lstStyle/>
          <a:p>
            <a:r>
              <a:rPr lang="en-US" altLang="zh-CN" sz="4000" b="1" dirty="0"/>
              <a:t>Summary </a:t>
            </a:r>
            <a:endParaRPr lang="zh-CN" altLang="en-US" sz="4000" dirty="0"/>
          </a:p>
        </p:txBody>
      </p:sp>
      <p:sp>
        <p:nvSpPr>
          <p:cNvPr id="4" name="矩形 3"/>
          <p:cNvSpPr/>
          <p:nvPr/>
        </p:nvSpPr>
        <p:spPr>
          <a:xfrm>
            <a:off x="391955" y="1040669"/>
            <a:ext cx="11175755" cy="4154984"/>
          </a:xfrm>
          <a:prstGeom prst="rect">
            <a:avLst/>
          </a:prstGeom>
        </p:spPr>
        <p:txBody>
          <a:bodyPr wrap="square">
            <a:spAutoFit/>
          </a:bodyPr>
          <a:lstStyle/>
          <a:p>
            <a:pPr marL="571500" indent="-571500" algn="just">
              <a:buFont typeface="Arial" panose="020B0604020202090204" pitchFamily="34" charset="0"/>
              <a:buChar char="•"/>
            </a:pPr>
            <a:r>
              <a:rPr lang="en-US" altLang="zh-CN" sz="2400" b="1" dirty="0">
                <a:solidFill>
                  <a:srgbClr val="000000"/>
                </a:solidFill>
              </a:rPr>
              <a:t>Deterministic Optimization</a:t>
            </a:r>
          </a:p>
          <a:p>
            <a:pPr marL="1028700" lvl="1" indent="-571500" algn="just">
              <a:buFont typeface="Arial" panose="020B0604020202090204" pitchFamily="34" charset="0"/>
              <a:buChar char="•"/>
            </a:pPr>
            <a:r>
              <a:rPr lang="en-US" altLang="zh-CN" sz="2400" dirty="0"/>
              <a:t>The data for the given problem are known accurately. </a:t>
            </a:r>
          </a:p>
          <a:p>
            <a:pPr marL="1028700" lvl="1" indent="-571500" algn="just">
              <a:buFont typeface="Arial" panose="020B0604020202090204" pitchFamily="34" charset="0"/>
              <a:buChar char="•"/>
            </a:pPr>
            <a:r>
              <a:rPr lang="en-US" altLang="zh-CN" sz="2400" dirty="0">
                <a:solidFill>
                  <a:srgbClr val="FF0000"/>
                </a:solidFill>
              </a:rPr>
              <a:t>First</a:t>
            </a:r>
            <a:r>
              <a:rPr lang="en-US" altLang="zh-CN" sz="2400" dirty="0">
                <a:solidFill>
                  <a:srgbClr val="000000"/>
                </a:solidFill>
              </a:rPr>
              <a:t> order method: e.g., Gradient Descent.</a:t>
            </a:r>
          </a:p>
          <a:p>
            <a:pPr marL="1028700" lvl="1" indent="-571500" algn="just">
              <a:buFont typeface="Arial" panose="020B0604020202090204" pitchFamily="34" charset="0"/>
              <a:buChar char="•"/>
            </a:pPr>
            <a:r>
              <a:rPr lang="en-US" altLang="zh-CN" sz="2400">
                <a:solidFill>
                  <a:srgbClr val="FF0000"/>
                </a:solidFill>
              </a:rPr>
              <a:t>Second</a:t>
            </a:r>
            <a:r>
              <a:rPr lang="en-US" altLang="zh-CN" sz="2400">
                <a:solidFill>
                  <a:srgbClr val="000000"/>
                </a:solidFill>
              </a:rPr>
              <a:t> </a:t>
            </a:r>
            <a:r>
              <a:rPr lang="en-US" altLang="zh-CN" sz="2400" dirty="0">
                <a:solidFill>
                  <a:srgbClr val="000000"/>
                </a:solidFill>
              </a:rPr>
              <a:t>order method: e.g., </a:t>
            </a:r>
            <a:r>
              <a:rPr lang="en-US" altLang="zh-CN" sz="2400" dirty="0">
                <a:solidFill>
                  <a:srgbClr val="FF0000"/>
                </a:solidFill>
              </a:rPr>
              <a:t>Newton’s</a:t>
            </a:r>
            <a:r>
              <a:rPr lang="en-US" altLang="zh-CN" sz="2400" dirty="0">
                <a:solidFill>
                  <a:srgbClr val="000000"/>
                </a:solidFill>
              </a:rPr>
              <a:t> method,</a:t>
            </a:r>
            <a:r>
              <a:rPr lang="en-US" altLang="zh-CN" sz="2400" dirty="0"/>
              <a:t> Quasi Newton’s Methods (BFGS). </a:t>
            </a:r>
          </a:p>
          <a:p>
            <a:pPr marL="571500" indent="-571500" algn="just">
              <a:buFont typeface="Arial" panose="020B0604020202090204" pitchFamily="34" charset="0"/>
              <a:buChar char="•"/>
            </a:pPr>
            <a:r>
              <a:rPr lang="en-US" altLang="zh-CN" sz="2400" b="1" dirty="0">
                <a:solidFill>
                  <a:srgbClr val="000000"/>
                </a:solidFill>
              </a:rPr>
              <a:t>Stochastic Optimization</a:t>
            </a:r>
          </a:p>
          <a:p>
            <a:pPr marL="1028700" lvl="1" indent="-571500" algn="just">
              <a:buFont typeface="Arial" panose="020B0604020202090204" pitchFamily="34" charset="0"/>
              <a:buChar char="•"/>
            </a:pPr>
            <a:r>
              <a:rPr lang="en-US" altLang="zh-CN" sz="2400" dirty="0">
                <a:solidFill>
                  <a:srgbClr val="000000"/>
                </a:solidFill>
              </a:rPr>
              <a:t>Using several samples of the training examples (minibatch).</a:t>
            </a:r>
          </a:p>
          <a:p>
            <a:pPr marL="1028700" lvl="1" indent="-571500" algn="just">
              <a:buFont typeface="Arial" panose="020B0604020202090204" pitchFamily="34" charset="0"/>
              <a:buChar char="•"/>
            </a:pPr>
            <a:r>
              <a:rPr lang="en-US" altLang="zh-CN" sz="2400" dirty="0">
                <a:solidFill>
                  <a:srgbClr val="000000"/>
                </a:solidFill>
              </a:rPr>
              <a:t>SGD</a:t>
            </a:r>
          </a:p>
          <a:p>
            <a:pPr marL="1028700" lvl="1" indent="-571500" algn="just">
              <a:buFont typeface="Arial" panose="020B0604020202090204" pitchFamily="34" charset="0"/>
              <a:buChar char="•"/>
            </a:pPr>
            <a:r>
              <a:rPr lang="en-US" altLang="zh-CN" sz="2400" dirty="0" err="1">
                <a:solidFill>
                  <a:srgbClr val="000000"/>
                </a:solidFill>
              </a:rPr>
              <a:t>SGD+Accelaration</a:t>
            </a:r>
            <a:endParaRPr lang="en-US" altLang="zh-CN" sz="2400" dirty="0">
              <a:solidFill>
                <a:srgbClr val="000000"/>
              </a:solidFill>
            </a:endParaRPr>
          </a:p>
          <a:p>
            <a:pPr marL="1485900" lvl="2" indent="-571500" algn="just">
              <a:buFont typeface="Arial" panose="020B0604020202090204" pitchFamily="34" charset="0"/>
              <a:buChar char="•"/>
            </a:pPr>
            <a:r>
              <a:rPr lang="en-US" altLang="zh-CN" sz="2400" dirty="0" err="1">
                <a:solidFill>
                  <a:srgbClr val="000000"/>
                </a:solidFill>
              </a:rPr>
              <a:t>Polyak’s</a:t>
            </a:r>
            <a:r>
              <a:rPr lang="en-US" altLang="zh-CN" sz="2400" dirty="0">
                <a:solidFill>
                  <a:srgbClr val="000000"/>
                </a:solidFill>
              </a:rPr>
              <a:t> Classical Momentum </a:t>
            </a:r>
          </a:p>
          <a:p>
            <a:pPr marL="1485900" lvl="2" indent="-571500" algn="just">
              <a:buFont typeface="Arial" panose="020B0604020202090204" pitchFamily="34" charset="0"/>
              <a:buChar char="•"/>
            </a:pPr>
            <a:r>
              <a:rPr lang="en-US" altLang="zh-CN" sz="2400" dirty="0" err="1">
                <a:solidFill>
                  <a:srgbClr val="FF0000"/>
                </a:solidFill>
              </a:rPr>
              <a:t>Nesterov’s</a:t>
            </a:r>
            <a:r>
              <a:rPr lang="en-US" altLang="zh-CN" sz="2400" dirty="0">
                <a:solidFill>
                  <a:srgbClr val="FF0000"/>
                </a:solidFill>
              </a:rPr>
              <a:t> Momentum</a:t>
            </a:r>
          </a:p>
          <a:p>
            <a:pPr marL="1485900" lvl="2" indent="-571500" algn="just">
              <a:buFont typeface="Arial" panose="020B0604020202090204" pitchFamily="34" charset="0"/>
              <a:buChar char="•"/>
            </a:pPr>
            <a:r>
              <a:rPr lang="en-US" altLang="zh-CN" sz="2400" dirty="0" err="1">
                <a:solidFill>
                  <a:srgbClr val="000000"/>
                </a:solidFill>
              </a:rPr>
              <a:t>Agrad</a:t>
            </a:r>
            <a:r>
              <a:rPr lang="en-US" altLang="zh-CN" sz="2400" dirty="0">
                <a:solidFill>
                  <a:srgbClr val="000000"/>
                </a:solidFill>
              </a:rPr>
              <a:t>/</a:t>
            </a:r>
            <a:r>
              <a:rPr lang="en-US" sz="2400" dirty="0" err="1"/>
              <a:t>Adadelta</a:t>
            </a:r>
            <a:r>
              <a:rPr lang="en-US" sz="2400" dirty="0"/>
              <a:t>/</a:t>
            </a:r>
            <a:r>
              <a:rPr lang="en-US" sz="2400" dirty="0" err="1"/>
              <a:t>RMSprop</a:t>
            </a:r>
            <a:r>
              <a:rPr lang="en-US" altLang="zh-CN" sz="2400" dirty="0">
                <a:solidFill>
                  <a:srgbClr val="000000"/>
                </a:solidFill>
              </a:rPr>
              <a:t>/</a:t>
            </a:r>
            <a:r>
              <a:rPr lang="en-US" altLang="zh-CN" sz="2400" dirty="0">
                <a:solidFill>
                  <a:srgbClr val="FF0000"/>
                </a:solidFill>
              </a:rPr>
              <a:t>Adam </a:t>
            </a:r>
            <a:endParaRPr lang="en-US" altLang="zh-CN" sz="1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91956" y="1264996"/>
            <a:ext cx="10929636" cy="3142149"/>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 name="矩形 1"/>
          <p:cNvSpPr/>
          <p:nvPr/>
        </p:nvSpPr>
        <p:spPr>
          <a:xfrm>
            <a:off x="391956" y="1360157"/>
            <a:ext cx="10863648" cy="3046988"/>
          </a:xfrm>
          <a:prstGeom prst="rect">
            <a:avLst/>
          </a:prstGeom>
        </p:spPr>
        <p:txBody>
          <a:bodyPr wrap="square">
            <a:spAutoFit/>
          </a:bodyPr>
          <a:lstStyle/>
          <a:p>
            <a:pPr marL="571500" indent="-571500" algn="just">
              <a:buFont typeface="Arial" panose="020B0604020202090204" pitchFamily="34" charset="0"/>
              <a:buChar char="•"/>
            </a:pPr>
            <a:r>
              <a:rPr lang="en-US" altLang="zh-CN" sz="3200" b="1" dirty="0">
                <a:solidFill>
                  <a:srgbClr val="000000"/>
                </a:solidFill>
              </a:rPr>
              <a:t>Deterministic Optimization</a:t>
            </a:r>
          </a:p>
          <a:p>
            <a:pPr marL="1028700" lvl="1" indent="-571500" algn="just">
              <a:buFont typeface="Arial" panose="020B0604020202090204" pitchFamily="34" charset="0"/>
              <a:buChar char="•"/>
            </a:pPr>
            <a:r>
              <a:rPr lang="en-US" altLang="zh-CN" sz="2800" dirty="0"/>
              <a:t>The data for the given problem are known accurately. </a:t>
            </a:r>
          </a:p>
          <a:p>
            <a:pPr marL="571500" indent="-571500" algn="just">
              <a:buFont typeface="Arial" panose="020B0604020202090204" pitchFamily="34" charset="0"/>
              <a:buChar char="•"/>
            </a:pPr>
            <a:endParaRPr lang="en-US" altLang="zh-CN" sz="4000" dirty="0">
              <a:solidFill>
                <a:srgbClr val="000000"/>
              </a:solidFill>
            </a:endParaRPr>
          </a:p>
          <a:p>
            <a:pPr marL="571500" indent="-571500" algn="just">
              <a:buFont typeface="Arial" panose="020B0604020202090204" pitchFamily="34" charset="0"/>
              <a:buChar char="•"/>
            </a:pPr>
            <a:r>
              <a:rPr lang="en-US" altLang="zh-CN" sz="3200" b="1" dirty="0">
                <a:solidFill>
                  <a:srgbClr val="000000"/>
                </a:solidFill>
              </a:rPr>
              <a:t>Stochastic Optimization</a:t>
            </a:r>
          </a:p>
          <a:p>
            <a:pPr marL="1028700" lvl="1" indent="-571500" algn="just">
              <a:buFont typeface="Arial" panose="020B0604020202090204" pitchFamily="34" charset="0"/>
              <a:buChar char="•"/>
            </a:pPr>
            <a:r>
              <a:rPr lang="en-US" altLang="zh-CN" sz="2800" dirty="0"/>
              <a:t>Refers to a collection of methods for minimizing or maximizing an objective function when randomness is present.</a:t>
            </a:r>
            <a:endParaRPr lang="zh-CN" altLang="en-US" sz="2800" dirty="0"/>
          </a:p>
        </p:txBody>
      </p:sp>
      <p:sp>
        <p:nvSpPr>
          <p:cNvPr id="3" name="文本框 2"/>
          <p:cNvSpPr txBox="1"/>
          <p:nvPr/>
        </p:nvSpPr>
        <p:spPr>
          <a:xfrm>
            <a:off x="391956" y="237002"/>
            <a:ext cx="4983287" cy="707886"/>
          </a:xfrm>
          <a:prstGeom prst="rect">
            <a:avLst/>
          </a:prstGeom>
          <a:noFill/>
        </p:spPr>
        <p:txBody>
          <a:bodyPr wrap="none" rtlCol="0">
            <a:spAutoFit/>
          </a:bodyPr>
          <a:lstStyle/>
          <a:p>
            <a:r>
              <a:rPr lang="en-US" altLang="zh-CN" sz="4000" b="1" dirty="0"/>
              <a:t>Optimization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391956" y="1279704"/>
            <a:ext cx="10938124" cy="1695208"/>
          </a:xfrm>
          <a:prstGeom prst="roundRect">
            <a:avLst>
              <a:gd name="adj" fmla="val 3573"/>
            </a:avLst>
          </a:prstGeom>
          <a:solidFill>
            <a:srgbClr val="FFFBD6"/>
          </a:solidFill>
          <a:ln>
            <a:solidFill>
              <a:srgbClr val="FFFBD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b="1" dirty="0">
              <a:solidFill>
                <a:schemeClr val="tx1"/>
              </a:solidFill>
            </a:endParaRPr>
          </a:p>
        </p:txBody>
      </p:sp>
      <p:sp>
        <p:nvSpPr>
          <p:cNvPr id="2" name="文本框 1"/>
          <p:cNvSpPr txBox="1"/>
          <p:nvPr/>
        </p:nvSpPr>
        <p:spPr>
          <a:xfrm>
            <a:off x="391956" y="237002"/>
            <a:ext cx="5925020" cy="707886"/>
          </a:xfrm>
          <a:prstGeom prst="rect">
            <a:avLst/>
          </a:prstGeom>
          <a:noFill/>
        </p:spPr>
        <p:txBody>
          <a:bodyPr wrap="none" rtlCol="0">
            <a:spAutoFit/>
          </a:bodyPr>
          <a:lstStyle/>
          <a:p>
            <a:r>
              <a:rPr lang="en-US" altLang="zh-CN" sz="4000" b="1" dirty="0"/>
              <a:t>Deterministic Optimization</a:t>
            </a:r>
          </a:p>
        </p:txBody>
      </p:sp>
      <p:sp>
        <p:nvSpPr>
          <p:cNvPr id="4" name="矩形 3"/>
          <p:cNvSpPr/>
          <p:nvPr/>
        </p:nvSpPr>
        <p:spPr>
          <a:xfrm>
            <a:off x="391956" y="1139039"/>
            <a:ext cx="10124046" cy="1695208"/>
          </a:xfrm>
          <a:prstGeom prst="rect">
            <a:avLst/>
          </a:prstGeom>
        </p:spPr>
        <p:txBody>
          <a:bodyPr wrap="square">
            <a:spAutoFit/>
          </a:bodyPr>
          <a:lstStyle/>
          <a:p>
            <a:pPr marL="285750" indent="-285750">
              <a:lnSpc>
                <a:spcPct val="200000"/>
              </a:lnSpc>
              <a:buFont typeface="Arial" panose="020B0604020202090204" pitchFamily="34" charset="0"/>
              <a:buChar char="•"/>
            </a:pPr>
            <a:r>
              <a:rPr lang="en-US" altLang="zh-CN" sz="2800" dirty="0"/>
              <a:t>First-order methods: methods that use only the gradient.</a:t>
            </a:r>
          </a:p>
          <a:p>
            <a:pPr marL="285750" indent="-285750">
              <a:lnSpc>
                <a:spcPct val="200000"/>
              </a:lnSpc>
              <a:buFont typeface="Arial" panose="020B0604020202090204" pitchFamily="34" charset="0"/>
              <a:buChar char="•"/>
            </a:pPr>
            <a:r>
              <a:rPr lang="en-US" altLang="zh-CN" sz="2800" dirty="0"/>
              <a:t>Second-order methods: methods that also use the Hessian matrix.</a:t>
            </a:r>
            <a:endParaRPr lang="zh-CN" altLang="en-US" sz="2800" dirty="0"/>
          </a:p>
        </p:txBody>
      </p:sp>
      <mc:AlternateContent xmlns:mc="http://schemas.openxmlformats.org/markup-compatibility/2006" xmlns:a14="http://schemas.microsoft.com/office/drawing/2010/main">
        <mc:Choice Requires="a14">
          <p:sp>
            <p:nvSpPr>
              <p:cNvPr id="5" name="矩形 4"/>
              <p:cNvSpPr/>
              <p:nvPr/>
            </p:nvSpPr>
            <p:spPr>
              <a:xfrm>
                <a:off x="3828314" y="3115577"/>
                <a:ext cx="3289702" cy="937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1" i="1">
                              <a:latin typeface="Cambria Math" panose="02040503050406030204" pitchFamily="18" charset="0"/>
                            </a:rPr>
                            <m:t>𝑯</m:t>
                          </m:r>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zh-CN" altLang="en-US" sz="2400" b="0" i="1" smtClean="0">
                                  <a:latin typeface="Cambria Math" panose="02040503050406030204" pitchFamily="18" charset="0"/>
                                </a:rPr>
                                <m:t>𝜕</m:t>
                              </m:r>
                            </m:e>
                            <m:sup>
                              <m:r>
                                <a:rPr lang="en-US" altLang="zh-CN" sz="2400" b="0" i="1" smtClean="0">
                                  <a:latin typeface="Cambria Math" panose="02040503050406030204" pitchFamily="18" charset="0"/>
                                </a:rPr>
                                <m:t>2</m:t>
                              </m:r>
                            </m:sup>
                          </m:sSup>
                        </m:num>
                        <m:den>
                          <m:r>
                            <a:rPr lang="zh-CN" altLang="en-US"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𝑗</m:t>
                              </m:r>
                            </m:sub>
                          </m:sSub>
                        </m:den>
                      </m:f>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3828314" y="3115577"/>
                <a:ext cx="3289702" cy="937693"/>
              </a:xfrm>
              <a:prstGeom prst="rect">
                <a:avLst/>
              </a:prstGeom>
              <a:blipFill rotWithShape="1">
                <a:blip r:embed="rId3"/>
                <a:stretch>
                  <a:fillRect l="-16" t="-28" r="9" b="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67235" y="4247421"/>
                <a:ext cx="4548040" cy="523220"/>
              </a:xfrm>
              <a:prstGeom prst="rect">
                <a:avLst/>
              </a:prstGeom>
            </p:spPr>
            <p:txBody>
              <a:bodyPr wrap="none">
                <a:spAutoFit/>
              </a:bodyPr>
              <a:lstStyle/>
              <a:p>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 </m:t>
                    </m:r>
                  </m:oMath>
                </a14:m>
                <a:r>
                  <a:rPr lang="en-US" altLang="zh-CN" sz="2800" dirty="0"/>
                  <a:t>: multiple input dimensions.</a:t>
                </a:r>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3667235" y="4247421"/>
                <a:ext cx="4548040" cy="523220"/>
              </a:xfrm>
              <a:prstGeom prst="rect">
                <a:avLst/>
              </a:prstGeom>
              <a:blipFill rotWithShape="1">
                <a:blip r:embed="rId4"/>
                <a:stretch>
                  <a:fillRect l="-2" t="-103" r="-5230" b="-4148"/>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956" y="237002"/>
            <a:ext cx="4350999" cy="707886"/>
          </a:xfrm>
          <a:prstGeom prst="rect">
            <a:avLst/>
          </a:prstGeom>
          <a:noFill/>
        </p:spPr>
        <p:txBody>
          <a:bodyPr wrap="none" rtlCol="0">
            <a:spAutoFit/>
          </a:bodyPr>
          <a:lstStyle/>
          <a:p>
            <a:r>
              <a:rPr lang="en-US" altLang="zh-CN" sz="4000" b="1" dirty="0"/>
              <a:t>Newton’s Methods</a:t>
            </a:r>
            <a:endParaRPr lang="en-US" altLang="zh-CN" sz="3200" dirty="0"/>
          </a:p>
        </p:txBody>
      </p:sp>
      <mc:AlternateContent xmlns:mc="http://schemas.openxmlformats.org/markup-compatibility/2006" xmlns:a14="http://schemas.microsoft.com/office/drawing/2010/main">
        <mc:Choice Requires="a14">
          <p:sp>
            <p:nvSpPr>
              <p:cNvPr id="7" name="矩形 6"/>
              <p:cNvSpPr/>
              <p:nvPr/>
            </p:nvSpPr>
            <p:spPr>
              <a:xfrm>
                <a:off x="391956" y="1080871"/>
                <a:ext cx="11528196" cy="523220"/>
              </a:xfrm>
              <a:prstGeom prst="rect">
                <a:avLst/>
              </a:prstGeom>
            </p:spPr>
            <p:txBody>
              <a:bodyPr wrap="square">
                <a:spAutoFit/>
              </a:bodyPr>
              <a:lstStyle/>
              <a:p>
                <a:pPr marL="457200" indent="-457200" algn="just">
                  <a:buFont typeface="Arial" panose="020B0604020202090204" pitchFamily="34" charset="0"/>
                  <a:buChar char="•"/>
                </a:pPr>
                <a:r>
                  <a:rPr lang="en-US" altLang="zh-CN" sz="2800" dirty="0"/>
                  <a:t>Motivation: to minimize the local </a:t>
                </a:r>
                <a:r>
                  <a:rPr lang="en-US" altLang="zh-CN" sz="2800" dirty="0">
                    <a:solidFill>
                      <a:srgbClr val="FF0000"/>
                    </a:solidFill>
                  </a:rPr>
                  <a:t>second-order</a:t>
                </a:r>
                <a:r>
                  <a:rPr lang="en-US" altLang="zh-CN" sz="2800" dirty="0"/>
                  <a:t> </a:t>
                </a:r>
                <a:r>
                  <a:rPr lang="en-US" altLang="zh-CN" sz="2800" dirty="0">
                    <a:solidFill>
                      <a:srgbClr val="FF0000"/>
                    </a:solidFill>
                  </a:rPr>
                  <a:t>Taylor</a:t>
                </a:r>
                <a:r>
                  <a:rPr lang="en-US" altLang="zh-CN" sz="2800" dirty="0"/>
                  <a:t> approximation of </a:t>
                </a:r>
                <a14:m>
                  <m:oMath xmlns:m="http://schemas.openxmlformats.org/officeDocument/2006/math">
                    <m:r>
                      <a:rPr lang="en-US" altLang="zh-CN" sz="2800" i="1" dirty="0">
                        <a:solidFill>
                          <a:srgbClr val="000000"/>
                        </a:solidFill>
                        <a:latin typeface="Cambria Math" panose="02040503050406030204" pitchFamily="18" charset="0"/>
                        <a:ea typeface="Cambria Math" panose="02040503050406030204" pitchFamily="18" charset="0"/>
                      </a:rPr>
                      <m:t>𝑓</m:t>
                    </m:r>
                  </m:oMath>
                </a14:m>
                <a:r>
                  <a:rPr lang="en-US" altLang="zh-CN" sz="2800" dirty="0"/>
                  <a:t>.</a:t>
                </a:r>
              </a:p>
            </p:txBody>
          </p:sp>
        </mc:Choice>
        <mc:Fallback xmlns="">
          <p:sp>
            <p:nvSpPr>
              <p:cNvPr id="7" name="矩形 6"/>
              <p:cNvSpPr>
                <a:spLocks noRot="1" noChangeAspect="1" noMove="1" noResize="1" noEditPoints="1" noAdjustHandles="1" noChangeArrowheads="1" noChangeShapeType="1" noTextEdit="1"/>
              </p:cNvSpPr>
              <p:nvPr/>
            </p:nvSpPr>
            <p:spPr>
              <a:xfrm>
                <a:off x="391956" y="1080871"/>
                <a:ext cx="11528196" cy="523220"/>
              </a:xfrm>
              <a:prstGeom prst="rect">
                <a:avLst/>
              </a:prstGeom>
              <a:blipFill rotWithShape="1">
                <a:blip r:embed="rId3"/>
                <a:stretch>
                  <a:fillRect l="-1" t="-19" r="5" b="-8578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59169" y="1778660"/>
                <a:ext cx="11193770" cy="739626"/>
              </a:xfrm>
              <a:prstGeom prst="rect">
                <a:avLst/>
              </a:prstGeom>
            </p:spPr>
            <p:txBody>
              <a:bodyPr wrap="none">
                <a:spAutoFit/>
              </a:bodyPr>
              <a:lstStyle/>
              <a:p>
                <a14:m>
                  <m:oMath xmlns:m="http://schemas.openxmlformats.org/officeDocument/2006/math">
                    <m:func>
                      <m:funcPr>
                        <m:ctrlPr>
                          <a:rPr lang="en-US" altLang="zh-CN" sz="2800" i="1" dirty="0" smtClean="0">
                            <a:solidFill>
                              <a:srgbClr val="000000"/>
                            </a:solidFill>
                            <a:latin typeface="Cambria Math" panose="02040503050406030204" pitchFamily="18" charset="0"/>
                          </a:rPr>
                        </m:ctrlPr>
                      </m:funcPr>
                      <m:fName>
                        <m:limLow>
                          <m:limLowPr>
                            <m:ctrlPr>
                              <a:rPr lang="en-US" altLang="zh-CN" sz="2800" i="1" dirty="0" smtClean="0">
                                <a:solidFill>
                                  <a:srgbClr val="000000"/>
                                </a:solidFill>
                                <a:latin typeface="Cambria Math" panose="02040503050406030204" pitchFamily="18" charset="0"/>
                              </a:rPr>
                            </m:ctrlPr>
                          </m:limLowPr>
                          <m:e>
                            <m:r>
                              <m:rPr>
                                <m:sty m:val="p"/>
                              </m:rPr>
                              <a:rPr lang="en-US" altLang="zh-CN" sz="2800" i="0" dirty="0" smtClean="0">
                                <a:solidFill>
                                  <a:srgbClr val="000000"/>
                                </a:solidFill>
                                <a:latin typeface="Cambria Math" panose="02040503050406030204" pitchFamily="18" charset="0"/>
                              </a:rPr>
                              <m:t>min</m:t>
                            </m:r>
                          </m:e>
                          <m:lim>
                            <m:r>
                              <a:rPr lang="en-US" altLang="zh-CN" sz="2800" b="1" i="1" dirty="0" smtClean="0">
                                <a:solidFill>
                                  <a:srgbClr val="000000"/>
                                </a:solidFill>
                                <a:latin typeface="Cambria Math" panose="02040503050406030204" pitchFamily="18" charset="0"/>
                              </a:rPr>
                              <m:t>𝒙</m:t>
                            </m:r>
                          </m:lim>
                        </m:limLow>
                      </m:fName>
                      <m:e>
                        <m:r>
                          <a:rPr lang="en-US" altLang="zh-CN" sz="2800" b="0" i="1" dirty="0" smtClean="0">
                            <a:solidFill>
                              <a:srgbClr val="000000"/>
                            </a:solidFill>
                            <a:latin typeface="Cambria Math" panose="02040503050406030204" pitchFamily="18" charset="0"/>
                          </a:rPr>
                          <m:t>𝑓</m:t>
                        </m:r>
                        <m:r>
                          <a:rPr lang="en-US" altLang="zh-CN" sz="2800" b="0" i="1" dirty="0" smtClean="0">
                            <a:solidFill>
                              <a:srgbClr val="000000"/>
                            </a:solidFill>
                            <a:latin typeface="Cambria Math" panose="02040503050406030204" pitchFamily="18" charset="0"/>
                          </a:rPr>
                          <m:t>(</m:t>
                        </m:r>
                        <m:r>
                          <a:rPr lang="en-US" altLang="zh-CN" sz="2800" b="1" i="1" dirty="0" smtClean="0">
                            <a:solidFill>
                              <a:srgbClr val="000000"/>
                            </a:solidFill>
                            <a:latin typeface="Cambria Math" panose="02040503050406030204" pitchFamily="18" charset="0"/>
                          </a:rPr>
                          <m:t>𝒙</m:t>
                        </m:r>
                        <m:r>
                          <a:rPr lang="en-US" altLang="zh-CN" sz="2800" b="0" i="1" dirty="0" smtClean="0">
                            <a:solidFill>
                              <a:srgbClr val="000000"/>
                            </a:solidFill>
                            <a:latin typeface="Cambria Math" panose="02040503050406030204" pitchFamily="18" charset="0"/>
                          </a:rPr>
                          <m:t>)</m:t>
                        </m:r>
                      </m:e>
                    </m:func>
                    <m:r>
                      <a:rPr lang="en-US" altLang="zh-CN" sz="2800" i="1" dirty="0" smtClean="0">
                        <a:solidFill>
                          <a:srgbClr val="000000"/>
                        </a:solidFill>
                        <a:latin typeface="Cambria Math" panose="02040503050406030204" pitchFamily="18" charset="0"/>
                        <a:ea typeface="Cambria Math" panose="02040503050406030204" pitchFamily="18" charset="0"/>
                      </a:rPr>
                      <m:t>≈</m:t>
                    </m:r>
                    <m:func>
                      <m:funcPr>
                        <m:ctrlPr>
                          <a:rPr lang="en-US" altLang="zh-CN" sz="2800" i="1" dirty="0">
                            <a:solidFill>
                              <a:srgbClr val="000000"/>
                            </a:solidFill>
                            <a:latin typeface="Cambria Math" panose="02040503050406030204" pitchFamily="18" charset="0"/>
                          </a:rPr>
                        </m:ctrlPr>
                      </m:funcPr>
                      <m:fName>
                        <m:limLow>
                          <m:limLowPr>
                            <m:ctrlPr>
                              <a:rPr lang="en-US" altLang="zh-CN" sz="2800" i="1" dirty="0">
                                <a:solidFill>
                                  <a:srgbClr val="000000"/>
                                </a:solidFill>
                                <a:latin typeface="Cambria Math" panose="02040503050406030204" pitchFamily="18" charset="0"/>
                              </a:rPr>
                            </m:ctrlPr>
                          </m:limLowPr>
                          <m:e>
                            <m:r>
                              <m:rPr>
                                <m:sty m:val="p"/>
                              </m:rPr>
                              <a:rPr lang="en-US" altLang="zh-CN" sz="2800" dirty="0">
                                <a:solidFill>
                                  <a:srgbClr val="000000"/>
                                </a:solidFill>
                                <a:latin typeface="Cambria Math" panose="02040503050406030204" pitchFamily="18" charset="0"/>
                              </a:rPr>
                              <m:t>min</m:t>
                            </m:r>
                          </m:e>
                          <m:lim>
                            <m:r>
                              <a:rPr lang="en-US" altLang="zh-CN" sz="2800" b="1" i="1" dirty="0">
                                <a:solidFill>
                                  <a:srgbClr val="000000"/>
                                </a:solidFill>
                                <a:latin typeface="Cambria Math" panose="02040503050406030204" pitchFamily="18" charset="0"/>
                              </a:rPr>
                              <m:t>𝒙</m:t>
                            </m:r>
                          </m:lim>
                        </m:limLow>
                      </m:fName>
                      <m:e>
                        <m:r>
                          <a:rPr lang="en-US" altLang="zh-CN" sz="2800" i="1" dirty="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sSub>
                              <m:sSubPr>
                                <m:ctrlPr>
                                  <a:rPr lang="en-US" altLang="zh-CN" sz="2800" i="1" dirty="0" smtClean="0">
                                    <a:solidFill>
                                      <a:srgbClr val="000000"/>
                                    </a:solidFill>
                                    <a:latin typeface="Cambria Math" panose="02040503050406030204" pitchFamily="18" charset="0"/>
                                  </a:rPr>
                                </m:ctrlPr>
                              </m:sSubPr>
                              <m:e>
                                <m:r>
                                  <a:rPr lang="en-US" altLang="zh-CN" sz="2800" b="1" i="1" dirty="0" smtClean="0">
                                    <a:solidFill>
                                      <a:srgbClr val="000000"/>
                                    </a:solidFill>
                                    <a:latin typeface="Cambria Math" panose="02040503050406030204" pitchFamily="18" charset="0"/>
                                  </a:rPr>
                                  <m:t>𝒙</m:t>
                                </m:r>
                              </m:e>
                              <m:sub>
                                <m:r>
                                  <a:rPr lang="en-US" altLang="zh-CN" sz="2800" b="0" i="1" dirty="0" smtClean="0">
                                    <a:solidFill>
                                      <a:srgbClr val="000000"/>
                                    </a:solidFill>
                                    <a:latin typeface="Cambria Math" panose="02040503050406030204" pitchFamily="18" charset="0"/>
                                  </a:rPr>
                                  <m:t>𝑡</m:t>
                                </m:r>
                              </m:sub>
                            </m:sSub>
                          </m:e>
                        </m:d>
                        <m:r>
                          <a:rPr lang="en-US" altLang="zh-CN" sz="2800" b="0" i="1" dirty="0" smtClean="0">
                            <a:solidFill>
                              <a:srgbClr val="000000"/>
                            </a:solidFill>
                            <a:latin typeface="Cambria Math" panose="02040503050406030204" pitchFamily="18" charset="0"/>
                          </a:rPr>
                          <m:t>+</m:t>
                        </m:r>
                        <m:r>
                          <a:rPr lang="en-US" altLang="zh-CN" sz="2800" b="0" i="1" dirty="0" smtClean="0">
                            <a:solidFill>
                              <a:srgbClr val="000000"/>
                            </a:solidFill>
                            <a:latin typeface="Cambria Math" panose="02040503050406030204" pitchFamily="18" charset="0"/>
                            <a:ea typeface="Cambria Math" panose="02040503050406030204" pitchFamily="18" charset="0"/>
                          </a:rPr>
                          <m:t>𝛻</m:t>
                        </m:r>
                        <m:r>
                          <a:rPr lang="en-US" altLang="zh-CN" sz="2800" b="0" i="1" dirty="0" smtClean="0">
                            <a:solidFill>
                              <a:srgbClr val="000000"/>
                            </a:solidFill>
                            <a:latin typeface="Cambria Math" panose="02040503050406030204" pitchFamily="18" charset="0"/>
                            <a:ea typeface="Cambria Math" panose="02040503050406030204" pitchFamily="18" charset="0"/>
                          </a:rPr>
                          <m:t>𝑓</m:t>
                        </m:r>
                        <m:sSup>
                          <m:sSupPr>
                            <m:ctrlPr>
                              <a:rPr lang="en-US" altLang="zh-CN" sz="2800" b="0" i="1" dirty="0" smtClean="0">
                                <a:solidFill>
                                  <a:srgbClr val="000000"/>
                                </a:solidFill>
                                <a:latin typeface="Cambria Math" panose="02040503050406030204" pitchFamily="18" charset="0"/>
                                <a:ea typeface="Cambria Math" panose="02040503050406030204" pitchFamily="18" charset="0"/>
                              </a:rPr>
                            </m:ctrlPr>
                          </m:sSupPr>
                          <m:e>
                            <m:d>
                              <m:dPr>
                                <m:ctrlPr>
                                  <a:rPr lang="en-US" altLang="zh-CN" sz="2800" b="0" i="1" dirty="0" smtClean="0">
                                    <a:solidFill>
                                      <a:srgbClr val="000000"/>
                                    </a:solidFill>
                                    <a:latin typeface="Cambria Math" panose="02040503050406030204" pitchFamily="18" charset="0"/>
                                    <a:ea typeface="Cambria Math" panose="02040503050406030204" pitchFamily="18" charset="0"/>
                                  </a:rPr>
                                </m:ctrlPr>
                              </m:dPr>
                              <m:e>
                                <m:sSub>
                                  <m:sSubPr>
                                    <m:ctrlPr>
                                      <a:rPr lang="en-US" altLang="zh-CN" sz="2800"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𝒙</m:t>
                                    </m:r>
                                  </m:e>
                                  <m:sub>
                                    <m:r>
                                      <a:rPr lang="en-US" altLang="zh-CN" sz="2800" i="1" dirty="0">
                                        <a:solidFill>
                                          <a:srgbClr val="000000"/>
                                        </a:solidFill>
                                        <a:latin typeface="Cambria Math" panose="02040503050406030204" pitchFamily="18" charset="0"/>
                                      </a:rPr>
                                      <m:t>𝑡</m:t>
                                    </m:r>
                                  </m:sub>
                                </m:sSub>
                              </m:e>
                            </m:d>
                          </m:e>
                          <m:sup>
                            <m:r>
                              <a:rPr lang="en-US" altLang="zh-CN" sz="2800" b="0" i="1" dirty="0" smtClean="0">
                                <a:solidFill>
                                  <a:srgbClr val="000000"/>
                                </a:solidFill>
                                <a:latin typeface="Cambria Math" panose="02040503050406030204" pitchFamily="18" charset="0"/>
                                <a:ea typeface="Cambria Math" panose="02040503050406030204" pitchFamily="18" charset="0"/>
                              </a:rPr>
                              <m:t>𝑇</m:t>
                            </m:r>
                          </m:sup>
                        </m:sSup>
                        <m:d>
                          <m:dPr>
                            <m:ctrlPr>
                              <a:rPr lang="en-US" altLang="zh-CN" sz="2800" b="0" i="1" dirty="0" smtClean="0">
                                <a:solidFill>
                                  <a:srgbClr val="000000"/>
                                </a:solidFill>
                                <a:latin typeface="Cambria Math" panose="02040503050406030204" pitchFamily="18" charset="0"/>
                                <a:ea typeface="Cambria Math" panose="02040503050406030204" pitchFamily="18" charset="0"/>
                              </a:rPr>
                            </m:ctrlPr>
                          </m:dPr>
                          <m:e>
                            <m:r>
                              <a:rPr lang="en-US" altLang="zh-CN" sz="2800" b="1" i="1" dirty="0">
                                <a:solidFill>
                                  <a:srgbClr val="000000"/>
                                </a:solidFill>
                                <a:latin typeface="Cambria Math" panose="02040503050406030204" pitchFamily="18" charset="0"/>
                              </a:rPr>
                              <m:t>𝒙</m:t>
                            </m:r>
                            <m:r>
                              <a:rPr lang="en-US" altLang="zh-CN" sz="2800" i="1" dirty="0">
                                <a:solidFill>
                                  <a:srgbClr val="000000"/>
                                </a:solidFill>
                                <a:latin typeface="Cambria Math" panose="02040503050406030204" pitchFamily="18" charset="0"/>
                              </a:rPr>
                              <m:t>−</m:t>
                            </m:r>
                            <m:sSub>
                              <m:sSubPr>
                                <m:ctrlPr>
                                  <a:rPr lang="en-US" altLang="zh-CN" sz="2800"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𝒙</m:t>
                                </m:r>
                              </m:e>
                              <m:sub>
                                <m:r>
                                  <a:rPr lang="en-US" altLang="zh-CN" sz="2800" i="1" dirty="0">
                                    <a:solidFill>
                                      <a:srgbClr val="000000"/>
                                    </a:solidFill>
                                    <a:latin typeface="Cambria Math" panose="02040503050406030204" pitchFamily="18" charset="0"/>
                                  </a:rPr>
                                  <m:t>𝑡</m:t>
                                </m:r>
                              </m:sub>
                            </m:sSub>
                          </m:e>
                        </m:d>
                        <m:r>
                          <a:rPr lang="en-US" altLang="zh-CN" sz="2800" b="0" i="1" dirty="0" smtClean="0">
                            <a:solidFill>
                              <a:srgbClr val="000000"/>
                            </a:solidFill>
                            <a:latin typeface="Cambria Math" panose="02040503050406030204" pitchFamily="18" charset="0"/>
                          </a:rPr>
                          <m:t>+</m:t>
                        </m:r>
                        <m:f>
                          <m:fPr>
                            <m:ctrlPr>
                              <a:rPr lang="en-US" altLang="zh-CN" sz="2800" b="0" i="1" dirty="0" smtClean="0">
                                <a:solidFill>
                                  <a:srgbClr val="000000"/>
                                </a:solidFill>
                                <a:latin typeface="Cambria Math" panose="02040503050406030204" pitchFamily="18" charset="0"/>
                              </a:rPr>
                            </m:ctrlPr>
                          </m:fPr>
                          <m:num>
                            <m:r>
                              <a:rPr lang="en-US" altLang="zh-CN" sz="2800" b="0" i="1" dirty="0" smtClean="0">
                                <a:solidFill>
                                  <a:srgbClr val="000000"/>
                                </a:solidFill>
                                <a:latin typeface="Cambria Math" panose="02040503050406030204" pitchFamily="18" charset="0"/>
                              </a:rPr>
                              <m:t>1</m:t>
                            </m:r>
                          </m:num>
                          <m:den>
                            <m:r>
                              <a:rPr lang="en-US" altLang="zh-CN" sz="2800" b="0" i="1" dirty="0" smtClean="0">
                                <a:solidFill>
                                  <a:srgbClr val="000000"/>
                                </a:solidFill>
                                <a:latin typeface="Cambria Math" panose="02040503050406030204" pitchFamily="18" charset="0"/>
                              </a:rPr>
                              <m:t>2</m:t>
                            </m:r>
                          </m:den>
                        </m:f>
                        <m:sSup>
                          <m:sSupPr>
                            <m:ctrlPr>
                              <a:rPr lang="en-US" altLang="zh-CN" sz="2800" i="1" dirty="0">
                                <a:solidFill>
                                  <a:srgbClr val="000000"/>
                                </a:solidFill>
                                <a:latin typeface="Cambria Math" panose="02040503050406030204" pitchFamily="18" charset="0"/>
                                <a:ea typeface="Cambria Math" panose="02040503050406030204" pitchFamily="18" charset="0"/>
                              </a:rPr>
                            </m:ctrlPr>
                          </m:sSupPr>
                          <m:e>
                            <m:d>
                              <m:dPr>
                                <m:ctrlPr>
                                  <a:rPr lang="en-US" altLang="zh-CN" sz="2800" i="1" dirty="0">
                                    <a:solidFill>
                                      <a:srgbClr val="000000"/>
                                    </a:solidFill>
                                    <a:latin typeface="Cambria Math" panose="02040503050406030204" pitchFamily="18" charset="0"/>
                                    <a:ea typeface="Cambria Math" panose="02040503050406030204" pitchFamily="18" charset="0"/>
                                  </a:rPr>
                                </m:ctrlPr>
                              </m:dPr>
                              <m:e>
                                <m:r>
                                  <a:rPr lang="en-US" altLang="zh-CN" sz="2800" b="1" i="1" dirty="0">
                                    <a:solidFill>
                                      <a:srgbClr val="000000"/>
                                    </a:solidFill>
                                    <a:latin typeface="Cambria Math" panose="02040503050406030204" pitchFamily="18" charset="0"/>
                                  </a:rPr>
                                  <m:t>𝒙</m:t>
                                </m:r>
                                <m:r>
                                  <a:rPr lang="en-US" altLang="zh-CN" sz="2800" i="1" dirty="0">
                                    <a:solidFill>
                                      <a:srgbClr val="000000"/>
                                    </a:solidFill>
                                    <a:latin typeface="Cambria Math" panose="02040503050406030204" pitchFamily="18" charset="0"/>
                                  </a:rPr>
                                  <m:t>−</m:t>
                                </m:r>
                                <m:sSub>
                                  <m:sSubPr>
                                    <m:ctrlPr>
                                      <a:rPr lang="en-US" altLang="zh-CN" sz="2800"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𝒙</m:t>
                                    </m:r>
                                  </m:e>
                                  <m:sub>
                                    <m:r>
                                      <a:rPr lang="en-US" altLang="zh-CN" sz="2800" i="1" dirty="0">
                                        <a:solidFill>
                                          <a:srgbClr val="000000"/>
                                        </a:solidFill>
                                        <a:latin typeface="Cambria Math" panose="02040503050406030204" pitchFamily="18" charset="0"/>
                                      </a:rPr>
                                      <m:t>𝑡</m:t>
                                    </m:r>
                                  </m:sub>
                                </m:sSub>
                              </m:e>
                            </m:d>
                          </m:e>
                          <m:sup>
                            <m:r>
                              <a:rPr lang="en-US" altLang="zh-CN" sz="2800" i="1" dirty="0">
                                <a:solidFill>
                                  <a:srgbClr val="000000"/>
                                </a:solidFill>
                                <a:latin typeface="Cambria Math" panose="02040503050406030204" pitchFamily="18" charset="0"/>
                                <a:ea typeface="Cambria Math" panose="02040503050406030204" pitchFamily="18" charset="0"/>
                              </a:rPr>
                              <m:t>𝑇</m:t>
                            </m:r>
                          </m:sup>
                        </m:sSup>
                        <m:sSup>
                          <m:sSupPr>
                            <m:ctrlPr>
                              <a:rPr lang="en-US" altLang="zh-CN" sz="2800" i="1" dirty="0" smtClean="0">
                                <a:solidFill>
                                  <a:srgbClr val="000000"/>
                                </a:solidFill>
                                <a:latin typeface="Cambria Math" panose="02040503050406030204" pitchFamily="18" charset="0"/>
                                <a:ea typeface="Cambria Math" panose="02040503050406030204" pitchFamily="18" charset="0"/>
                              </a:rPr>
                            </m:ctrlPr>
                          </m:sSupPr>
                          <m:e>
                            <m:r>
                              <a:rPr lang="en-US" altLang="zh-CN" sz="2800" i="1" dirty="0">
                                <a:solidFill>
                                  <a:srgbClr val="000000"/>
                                </a:solidFill>
                                <a:latin typeface="Cambria Math" panose="02040503050406030204" pitchFamily="18" charset="0"/>
                                <a:ea typeface="Cambria Math" panose="02040503050406030204" pitchFamily="18" charset="0"/>
                              </a:rPr>
                              <m:t>𝛻</m:t>
                            </m:r>
                          </m:e>
                          <m:sup>
                            <m:r>
                              <a:rPr lang="en-US" altLang="zh-CN" sz="2800" b="0" i="1" dirty="0" smtClean="0">
                                <a:solidFill>
                                  <a:srgbClr val="000000"/>
                                </a:solidFill>
                                <a:latin typeface="Cambria Math" panose="02040503050406030204" pitchFamily="18" charset="0"/>
                                <a:ea typeface="Cambria Math" panose="02040503050406030204" pitchFamily="18" charset="0"/>
                              </a:rPr>
                              <m:t>2</m:t>
                            </m:r>
                          </m:sup>
                        </m:sSup>
                        <m:r>
                          <a:rPr lang="en-US" altLang="zh-CN" sz="2800" b="0" i="1" dirty="0" smtClean="0">
                            <a:solidFill>
                              <a:srgbClr val="000000"/>
                            </a:solidFill>
                            <a:latin typeface="Cambria Math" panose="02040503050406030204" pitchFamily="18" charset="0"/>
                            <a:ea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sSub>
                              <m:sSubPr>
                                <m:ctrlPr>
                                  <a:rPr lang="en-US" altLang="zh-CN" sz="2800"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𝒙</m:t>
                                </m:r>
                              </m:e>
                              <m:sub>
                                <m:r>
                                  <a:rPr lang="en-US" altLang="zh-CN" sz="2800" i="1" dirty="0">
                                    <a:solidFill>
                                      <a:srgbClr val="000000"/>
                                    </a:solidFill>
                                    <a:latin typeface="Cambria Math" panose="02040503050406030204" pitchFamily="18" charset="0"/>
                                  </a:rPr>
                                  <m:t>𝑡</m:t>
                                </m:r>
                              </m:sub>
                            </m:sSub>
                          </m:e>
                        </m:d>
                        <m:d>
                          <m:dPr>
                            <m:ctrlPr>
                              <a:rPr lang="en-US" altLang="zh-CN" sz="2800" i="1" dirty="0">
                                <a:solidFill>
                                  <a:srgbClr val="000000"/>
                                </a:solidFill>
                                <a:latin typeface="Cambria Math" panose="02040503050406030204" pitchFamily="18" charset="0"/>
                                <a:ea typeface="Cambria Math" panose="02040503050406030204" pitchFamily="18" charset="0"/>
                              </a:rPr>
                            </m:ctrlPr>
                          </m:dPr>
                          <m:e>
                            <m:r>
                              <a:rPr lang="en-US" altLang="zh-CN" sz="2800" b="1" i="1" dirty="0">
                                <a:solidFill>
                                  <a:srgbClr val="000000"/>
                                </a:solidFill>
                                <a:latin typeface="Cambria Math" panose="02040503050406030204" pitchFamily="18" charset="0"/>
                              </a:rPr>
                              <m:t>𝒙</m:t>
                            </m:r>
                            <m:r>
                              <a:rPr lang="en-US" altLang="zh-CN" sz="2800" i="1" dirty="0">
                                <a:solidFill>
                                  <a:srgbClr val="000000"/>
                                </a:solidFill>
                                <a:latin typeface="Cambria Math" panose="02040503050406030204" pitchFamily="18" charset="0"/>
                              </a:rPr>
                              <m:t>−</m:t>
                            </m:r>
                            <m:sSub>
                              <m:sSubPr>
                                <m:ctrlPr>
                                  <a:rPr lang="en-US" altLang="zh-CN" sz="2800"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𝒙</m:t>
                                </m:r>
                              </m:e>
                              <m:sub>
                                <m:r>
                                  <a:rPr lang="en-US" altLang="zh-CN" sz="2800" i="1" dirty="0">
                                    <a:solidFill>
                                      <a:srgbClr val="000000"/>
                                    </a:solidFill>
                                    <a:latin typeface="Cambria Math" panose="02040503050406030204" pitchFamily="18" charset="0"/>
                                  </a:rPr>
                                  <m:t>𝑡</m:t>
                                </m:r>
                              </m:sub>
                            </m:sSub>
                          </m:e>
                        </m:d>
                      </m:e>
                    </m:func>
                  </m:oMath>
                </a14:m>
                <a:r>
                  <a:rPr lang="zh-CN" altLang="en-US" sz="2800" dirty="0"/>
                  <a:t> </a:t>
                </a:r>
              </a:p>
            </p:txBody>
          </p:sp>
        </mc:Choice>
        <mc:Fallback xmlns="">
          <p:sp>
            <p:nvSpPr>
              <p:cNvPr id="5" name="矩形 4"/>
              <p:cNvSpPr>
                <a:spLocks noRot="1" noChangeAspect="1" noMove="1" noResize="1" noEditPoints="1" noAdjustHandles="1" noChangeArrowheads="1" noChangeShapeType="1" noTextEdit="1"/>
              </p:cNvSpPr>
              <p:nvPr/>
            </p:nvSpPr>
            <p:spPr>
              <a:xfrm>
                <a:off x="559169" y="1778660"/>
                <a:ext cx="11193770" cy="739626"/>
              </a:xfrm>
              <a:prstGeom prst="rect">
                <a:avLst/>
              </a:prstGeom>
              <a:blipFill rotWithShape="1">
                <a:blip r:embed="rId4"/>
                <a:stretch>
                  <a:fillRect l="-3" t="-3" r="3" b="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91956" y="2808071"/>
                <a:ext cx="11528196" cy="523220"/>
              </a:xfrm>
              <a:prstGeom prst="rect">
                <a:avLst/>
              </a:prstGeom>
            </p:spPr>
            <p:txBody>
              <a:bodyPr wrap="square">
                <a:spAutoFit/>
              </a:bodyPr>
              <a:lstStyle/>
              <a:p>
                <a:pPr marL="457200" indent="-457200" algn="just">
                  <a:buFont typeface="Arial" panose="020B0604020202090204" pitchFamily="34" charset="0"/>
                  <a:buChar char="•"/>
                </a:pPr>
                <a:r>
                  <a:rPr lang="en-US" altLang="zh-CN" sz="2800" dirty="0"/>
                  <a:t>Take the derivative of </a:t>
                </a:r>
                <a14:m>
                  <m:oMath xmlns:m="http://schemas.openxmlformats.org/officeDocument/2006/math">
                    <m:r>
                      <a:rPr lang="en-US" altLang="zh-CN" sz="2800" b="1" i="1" dirty="0">
                        <a:solidFill>
                          <a:srgbClr val="000000"/>
                        </a:solidFill>
                        <a:latin typeface="Cambria Math" panose="02040503050406030204" pitchFamily="18" charset="0"/>
                      </a:rPr>
                      <m:t>𝒙</m:t>
                    </m:r>
                  </m:oMath>
                </a14:m>
                <a:r>
                  <a:rPr lang="en-US" altLang="zh-CN" sz="2800" dirty="0"/>
                  <a:t> on both side, we have,</a:t>
                </a:r>
              </a:p>
            </p:txBody>
          </p:sp>
        </mc:Choice>
        <mc:Fallback xmlns="">
          <p:sp>
            <p:nvSpPr>
              <p:cNvPr id="6" name="矩形 5"/>
              <p:cNvSpPr>
                <a:spLocks noRot="1" noChangeAspect="1" noMove="1" noResize="1" noEditPoints="1" noAdjustHandles="1" noChangeArrowheads="1" noChangeShapeType="1" noTextEdit="1"/>
              </p:cNvSpPr>
              <p:nvPr/>
            </p:nvSpPr>
            <p:spPr>
              <a:xfrm>
                <a:off x="391956" y="2808071"/>
                <a:ext cx="11528196" cy="523220"/>
              </a:xfrm>
              <a:prstGeom prst="rect">
                <a:avLst/>
              </a:prstGeom>
              <a:blipFill rotWithShape="1">
                <a:blip r:embed="rId5"/>
                <a:stretch>
                  <a:fillRect l="-1" t="-19" r="5" b="-4232"/>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920255" y="3556106"/>
                <a:ext cx="6344557" cy="9130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800" i="1" dirty="0" smtClean="0">
                              <a:solidFill>
                                <a:srgbClr val="000000"/>
                              </a:solidFill>
                              <a:latin typeface="Cambria Math" panose="02040503050406030204" pitchFamily="18" charset="0"/>
                            </a:rPr>
                          </m:ctrlPr>
                        </m:fPr>
                        <m:num>
                          <m:r>
                            <a:rPr lang="en-US" altLang="zh-CN" sz="2800" i="1" dirty="0">
                              <a:solidFill>
                                <a:srgbClr val="000000"/>
                              </a:solidFill>
                              <a:latin typeface="Cambria Math" panose="02040503050406030204" pitchFamily="18" charset="0"/>
                            </a:rPr>
                            <m:t>𝑑𝑓</m:t>
                          </m:r>
                          <m:r>
                            <a:rPr lang="en-US" altLang="zh-CN" sz="2800" i="1" dirty="0">
                              <a:solidFill>
                                <a:srgbClr val="000000"/>
                              </a:solidFill>
                              <a:latin typeface="Cambria Math" panose="02040503050406030204" pitchFamily="18" charset="0"/>
                            </a:rPr>
                            <m:t>(</m:t>
                          </m:r>
                          <m:r>
                            <a:rPr lang="en-US" altLang="zh-CN" sz="2800" b="1" i="1" dirty="0">
                              <a:solidFill>
                                <a:srgbClr val="000000"/>
                              </a:solidFill>
                              <a:latin typeface="Cambria Math" panose="02040503050406030204" pitchFamily="18" charset="0"/>
                            </a:rPr>
                            <m:t>𝒙</m:t>
                          </m:r>
                          <m:r>
                            <a:rPr lang="en-US" altLang="zh-CN" sz="2800" i="1" dirty="0">
                              <a:solidFill>
                                <a:srgbClr val="000000"/>
                              </a:solidFill>
                              <a:latin typeface="Cambria Math" panose="02040503050406030204" pitchFamily="18" charset="0"/>
                            </a:rPr>
                            <m:t>)</m:t>
                          </m:r>
                        </m:num>
                        <m:den>
                          <m:r>
                            <a:rPr lang="en-US" altLang="zh-CN" sz="2800" b="0" i="1" dirty="0" smtClean="0">
                              <a:solidFill>
                                <a:srgbClr val="000000"/>
                              </a:solidFill>
                              <a:latin typeface="Cambria Math" panose="02040503050406030204" pitchFamily="18" charset="0"/>
                            </a:rPr>
                            <m:t>𝑑</m:t>
                          </m:r>
                          <m:r>
                            <a:rPr lang="en-US" altLang="zh-CN" sz="2800" b="1" i="1" dirty="0" smtClean="0">
                              <a:solidFill>
                                <a:srgbClr val="000000"/>
                              </a:solidFill>
                              <a:latin typeface="Cambria Math" panose="02040503050406030204" pitchFamily="18" charset="0"/>
                            </a:rPr>
                            <m:t>𝒙</m:t>
                          </m:r>
                        </m:den>
                      </m:f>
                      <m:r>
                        <a:rPr lang="en-US" altLang="zh-CN" sz="2800" b="0" i="1" dirty="0" smtClean="0">
                          <a:solidFill>
                            <a:srgbClr val="000000"/>
                          </a:solidFill>
                          <a:latin typeface="Cambria Math" panose="02040503050406030204" pitchFamily="18" charset="0"/>
                        </a:rPr>
                        <m:t>=</m:t>
                      </m:r>
                      <m:r>
                        <a:rPr lang="en-US" altLang="zh-CN" sz="2800" i="1" dirty="0">
                          <a:solidFill>
                            <a:srgbClr val="000000"/>
                          </a:solidFill>
                          <a:latin typeface="Cambria Math" panose="02040503050406030204" pitchFamily="18" charset="0"/>
                          <a:ea typeface="Cambria Math" panose="02040503050406030204" pitchFamily="18" charset="0"/>
                        </a:rPr>
                        <m:t>𝛻</m:t>
                      </m:r>
                      <m:r>
                        <a:rPr lang="en-US" altLang="zh-CN" sz="2800" i="1" dirty="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sSub>
                            <m:sSubPr>
                              <m:ctrlPr>
                                <a:rPr lang="en-US" altLang="zh-CN" sz="2800" i="1" dirty="0">
                                  <a:solidFill>
                                    <a:srgbClr val="000000"/>
                                  </a:solidFill>
                                  <a:latin typeface="Cambria Math" panose="02040503050406030204" pitchFamily="18" charset="0"/>
                                </a:rPr>
                              </m:ctrlPr>
                            </m:sSubPr>
                            <m:e>
                              <m:r>
                                <a:rPr lang="en-US" altLang="zh-CN" sz="2800" i="1" dirty="0">
                                  <a:solidFill>
                                    <a:srgbClr val="000000"/>
                                  </a:solidFill>
                                  <a:latin typeface="Cambria Math" panose="02040503050406030204" pitchFamily="18" charset="0"/>
                                </a:rPr>
                                <m:t>𝑥</m:t>
                              </m:r>
                            </m:e>
                            <m:sub>
                              <m:r>
                                <a:rPr lang="en-US" altLang="zh-CN" sz="2800" i="1" dirty="0">
                                  <a:solidFill>
                                    <a:srgbClr val="000000"/>
                                  </a:solidFill>
                                  <a:latin typeface="Cambria Math" panose="02040503050406030204" pitchFamily="18" charset="0"/>
                                </a:rPr>
                                <m:t>𝑡</m:t>
                              </m:r>
                            </m:sub>
                          </m:sSub>
                        </m:e>
                      </m:d>
                      <m:r>
                        <a:rPr lang="en-US" altLang="zh-CN" sz="2800" i="1" dirty="0">
                          <a:solidFill>
                            <a:srgbClr val="000000"/>
                          </a:solidFill>
                          <a:latin typeface="Cambria Math" panose="02040503050406030204" pitchFamily="18" charset="0"/>
                        </a:rPr>
                        <m:t>+</m:t>
                      </m:r>
                      <m:sSup>
                        <m:sSupPr>
                          <m:ctrlPr>
                            <a:rPr lang="en-US" altLang="zh-CN" sz="2800" i="1" dirty="0">
                              <a:solidFill>
                                <a:srgbClr val="000000"/>
                              </a:solidFill>
                              <a:latin typeface="Cambria Math" panose="02040503050406030204" pitchFamily="18" charset="0"/>
                              <a:ea typeface="Cambria Math" panose="02040503050406030204" pitchFamily="18" charset="0"/>
                            </a:rPr>
                          </m:ctrlPr>
                        </m:sSupPr>
                        <m:e>
                          <m:r>
                            <a:rPr lang="en-US" altLang="zh-CN" sz="2800" i="1" dirty="0">
                              <a:solidFill>
                                <a:srgbClr val="000000"/>
                              </a:solidFill>
                              <a:latin typeface="Cambria Math" panose="02040503050406030204" pitchFamily="18" charset="0"/>
                              <a:ea typeface="Cambria Math" panose="02040503050406030204" pitchFamily="18" charset="0"/>
                            </a:rPr>
                            <m:t>𝛻</m:t>
                          </m:r>
                        </m:e>
                        <m:sup>
                          <m:r>
                            <a:rPr lang="en-US" altLang="zh-CN" sz="2800" i="1" dirty="0">
                              <a:solidFill>
                                <a:srgbClr val="000000"/>
                              </a:solidFill>
                              <a:latin typeface="Cambria Math" panose="02040503050406030204" pitchFamily="18" charset="0"/>
                              <a:ea typeface="Cambria Math" panose="02040503050406030204" pitchFamily="18" charset="0"/>
                            </a:rPr>
                            <m:t>2</m:t>
                          </m:r>
                        </m:sup>
                      </m:sSup>
                      <m:r>
                        <a:rPr lang="en-US" altLang="zh-CN" sz="2800" i="1" dirty="0">
                          <a:solidFill>
                            <a:srgbClr val="000000"/>
                          </a:solidFill>
                          <a:latin typeface="Cambria Math" panose="02040503050406030204" pitchFamily="18" charset="0"/>
                          <a:ea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sSub>
                            <m:sSubPr>
                              <m:ctrlPr>
                                <a:rPr lang="en-US" altLang="zh-CN" sz="2800"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𝒙</m:t>
                              </m:r>
                            </m:e>
                            <m:sub>
                              <m:r>
                                <a:rPr lang="en-US" altLang="zh-CN" sz="2800" i="1" dirty="0">
                                  <a:solidFill>
                                    <a:srgbClr val="000000"/>
                                  </a:solidFill>
                                  <a:latin typeface="Cambria Math" panose="02040503050406030204" pitchFamily="18" charset="0"/>
                                </a:rPr>
                                <m:t>𝑡</m:t>
                              </m:r>
                            </m:sub>
                          </m:sSub>
                        </m:e>
                      </m:d>
                      <m:d>
                        <m:dPr>
                          <m:ctrlPr>
                            <a:rPr lang="en-US" altLang="zh-CN" sz="2800" i="1" dirty="0">
                              <a:solidFill>
                                <a:srgbClr val="000000"/>
                              </a:solidFill>
                              <a:latin typeface="Cambria Math" panose="02040503050406030204" pitchFamily="18" charset="0"/>
                              <a:ea typeface="Cambria Math" panose="02040503050406030204" pitchFamily="18" charset="0"/>
                            </a:rPr>
                          </m:ctrlPr>
                        </m:dPr>
                        <m:e>
                          <m:r>
                            <a:rPr lang="en-US" altLang="zh-CN" sz="2800" b="1" i="1" dirty="0">
                              <a:solidFill>
                                <a:srgbClr val="000000"/>
                              </a:solidFill>
                              <a:latin typeface="Cambria Math" panose="02040503050406030204" pitchFamily="18" charset="0"/>
                            </a:rPr>
                            <m:t>𝒙</m:t>
                          </m:r>
                          <m:r>
                            <a:rPr lang="en-US" altLang="zh-CN" sz="2800" i="1" dirty="0">
                              <a:solidFill>
                                <a:srgbClr val="000000"/>
                              </a:solidFill>
                              <a:latin typeface="Cambria Math" panose="02040503050406030204" pitchFamily="18" charset="0"/>
                            </a:rPr>
                            <m:t>−</m:t>
                          </m:r>
                          <m:sSub>
                            <m:sSubPr>
                              <m:ctrlPr>
                                <a:rPr lang="en-US" altLang="zh-CN" sz="2800" i="1" dirty="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𝒙</m:t>
                              </m:r>
                            </m:e>
                            <m:sub>
                              <m:r>
                                <a:rPr lang="en-US" altLang="zh-CN" sz="2800" i="1" dirty="0">
                                  <a:solidFill>
                                    <a:srgbClr val="000000"/>
                                  </a:solidFill>
                                  <a:latin typeface="Cambria Math" panose="02040503050406030204" pitchFamily="18" charset="0"/>
                                </a:rPr>
                                <m:t>𝑡</m:t>
                              </m:r>
                            </m:sub>
                          </m:sSub>
                        </m:e>
                      </m:d>
                      <m:r>
                        <a:rPr lang="en-US" altLang="zh-CN" sz="2800" b="1" i="1" dirty="0" smtClean="0">
                          <a:solidFill>
                            <a:srgbClr val="000000"/>
                          </a:solidFill>
                          <a:latin typeface="Cambria Math" panose="02040503050406030204" pitchFamily="18" charset="0"/>
                        </a:rPr>
                        <m:t>=</m:t>
                      </m:r>
                      <m:r>
                        <a:rPr lang="en-US" altLang="zh-CN" sz="2800" b="1" i="1" dirty="0" smtClean="0">
                          <a:solidFill>
                            <a:srgbClr val="000000"/>
                          </a:solidFill>
                          <a:latin typeface="Cambria Math" panose="02040503050406030204" pitchFamily="18" charset="0"/>
                        </a:rPr>
                        <m:t>𝟎</m:t>
                      </m:r>
                    </m:oMath>
                  </m:oMathPara>
                </a14:m>
                <a:endParaRPr lang="zh-CN" altLang="en-US" sz="2800" b="1" dirty="0"/>
              </a:p>
            </p:txBody>
          </p:sp>
        </mc:Choice>
        <mc:Fallback xmlns="">
          <p:sp>
            <p:nvSpPr>
              <p:cNvPr id="8" name="矩形 7"/>
              <p:cNvSpPr>
                <a:spLocks noRot="1" noChangeAspect="1" noMove="1" noResize="1" noEditPoints="1" noAdjustHandles="1" noChangeArrowheads="1" noChangeShapeType="1" noTextEdit="1"/>
              </p:cNvSpPr>
              <p:nvPr/>
            </p:nvSpPr>
            <p:spPr>
              <a:xfrm>
                <a:off x="1920255" y="3556106"/>
                <a:ext cx="6344557" cy="913007"/>
              </a:xfrm>
              <a:prstGeom prst="rect">
                <a:avLst/>
              </a:prstGeom>
              <a:blipFill rotWithShape="1">
                <a:blip r:embed="rId6"/>
                <a:stretch>
                  <a:fillRect t="-12" r="5" b="6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919495" y="5355083"/>
                <a:ext cx="45995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solidFill>
                            <a:srgbClr val="000000"/>
                          </a:solidFill>
                          <a:latin typeface="Cambria Math" panose="02040503050406030204" pitchFamily="18" charset="0"/>
                        </a:rPr>
                        <m:t>𝒙</m:t>
                      </m:r>
                      <m:r>
                        <a:rPr lang="en-US" altLang="zh-CN" sz="2800" b="0" i="1" dirty="0" smtClean="0">
                          <a:solidFill>
                            <a:srgbClr val="000000"/>
                          </a:solidFill>
                          <a:latin typeface="Cambria Math" panose="02040503050406030204" pitchFamily="18" charset="0"/>
                        </a:rPr>
                        <m:t>=</m:t>
                      </m:r>
                      <m:sSub>
                        <m:sSubPr>
                          <m:ctrlPr>
                            <a:rPr lang="en-US" altLang="zh-CN" sz="2800" i="1" dirty="0" smtClean="0">
                              <a:solidFill>
                                <a:srgbClr val="000000"/>
                              </a:solidFill>
                              <a:latin typeface="Cambria Math" panose="02040503050406030204" pitchFamily="18" charset="0"/>
                            </a:rPr>
                          </m:ctrlPr>
                        </m:sSubPr>
                        <m:e>
                          <m:r>
                            <a:rPr lang="en-US" altLang="zh-CN" sz="2800" b="1" i="1" dirty="0">
                              <a:solidFill>
                                <a:srgbClr val="000000"/>
                              </a:solidFill>
                              <a:latin typeface="Cambria Math" panose="02040503050406030204" pitchFamily="18" charset="0"/>
                            </a:rPr>
                            <m:t>𝒙</m:t>
                          </m:r>
                        </m:e>
                        <m:sub>
                          <m:r>
                            <a:rPr lang="en-US" altLang="zh-CN" sz="2800" i="1" dirty="0">
                              <a:solidFill>
                                <a:srgbClr val="000000"/>
                              </a:solidFill>
                              <a:latin typeface="Cambria Math" panose="02040503050406030204" pitchFamily="18" charset="0"/>
                            </a:rPr>
                            <m:t>𝑡</m:t>
                          </m:r>
                        </m:sub>
                      </m:sSub>
                      <m:r>
                        <a:rPr lang="en-US" altLang="zh-CN" sz="2800" b="0" i="1" dirty="0" smtClean="0">
                          <a:solidFill>
                            <a:srgbClr val="000000"/>
                          </a:solidFill>
                          <a:latin typeface="Cambria Math" panose="02040503050406030204" pitchFamily="18" charset="0"/>
                          <a:ea typeface="Cambria Math" panose="02040503050406030204" pitchFamily="18" charset="0"/>
                        </a:rPr>
                        <m:t>−</m:t>
                      </m:r>
                      <m:sSup>
                        <m:sSupPr>
                          <m:ctrlPr>
                            <a:rPr lang="en-US" altLang="zh-CN" sz="2800" i="1" dirty="0">
                              <a:solidFill>
                                <a:srgbClr val="000000"/>
                              </a:solidFill>
                              <a:latin typeface="Cambria Math" panose="02040503050406030204" pitchFamily="18" charset="0"/>
                            </a:rPr>
                          </m:ctrlPr>
                        </m:sSupPr>
                        <m:e>
                          <m:r>
                            <a:rPr lang="en-US" altLang="zh-CN" sz="2800" i="1" dirty="0">
                              <a:solidFill>
                                <a:srgbClr val="000000"/>
                              </a:solidFill>
                              <a:latin typeface="Cambria Math" panose="02040503050406030204" pitchFamily="18" charset="0"/>
                            </a:rPr>
                            <m:t>[</m:t>
                          </m:r>
                          <m:sSup>
                            <m:sSupPr>
                              <m:ctrlPr>
                                <a:rPr lang="en-US" altLang="zh-CN" sz="2800" i="1" dirty="0">
                                  <a:solidFill>
                                    <a:srgbClr val="000000"/>
                                  </a:solidFill>
                                  <a:latin typeface="Cambria Math" panose="02040503050406030204" pitchFamily="18" charset="0"/>
                                  <a:ea typeface="Cambria Math" panose="02040503050406030204" pitchFamily="18" charset="0"/>
                                </a:rPr>
                              </m:ctrlPr>
                            </m:sSupPr>
                            <m:e>
                              <m:r>
                                <a:rPr lang="en-US" altLang="zh-CN" sz="2800" i="1" dirty="0">
                                  <a:solidFill>
                                    <a:srgbClr val="000000"/>
                                  </a:solidFill>
                                  <a:latin typeface="Cambria Math" panose="02040503050406030204" pitchFamily="18" charset="0"/>
                                  <a:ea typeface="Cambria Math" panose="02040503050406030204" pitchFamily="18" charset="0"/>
                                </a:rPr>
                                <m:t>𝛻</m:t>
                              </m:r>
                            </m:e>
                            <m:sup>
                              <m:r>
                                <a:rPr lang="en-US" altLang="zh-CN" sz="2800" i="1" dirty="0">
                                  <a:solidFill>
                                    <a:srgbClr val="000000"/>
                                  </a:solidFill>
                                  <a:latin typeface="Cambria Math" panose="02040503050406030204" pitchFamily="18" charset="0"/>
                                  <a:ea typeface="Cambria Math" panose="02040503050406030204" pitchFamily="18" charset="0"/>
                                </a:rPr>
                                <m:t>2</m:t>
                              </m:r>
                            </m:sup>
                          </m:sSup>
                          <m:r>
                            <a:rPr lang="en-US" altLang="zh-CN" sz="2800" i="1" dirty="0">
                              <a:solidFill>
                                <a:srgbClr val="000000"/>
                              </a:solidFill>
                              <a:latin typeface="Cambria Math" panose="02040503050406030204" pitchFamily="18" charset="0"/>
                              <a:ea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sSub>
                                <m:sSubPr>
                                  <m:ctrlPr>
                                    <a:rPr lang="en-US" altLang="zh-CN" sz="2800" i="1" dirty="0">
                                      <a:solidFill>
                                        <a:srgbClr val="000000"/>
                                      </a:solidFill>
                                      <a:latin typeface="Cambria Math" panose="02040503050406030204" pitchFamily="18" charset="0"/>
                                    </a:rPr>
                                  </m:ctrlPr>
                                </m:sSubPr>
                                <m:e>
                                  <m:r>
                                    <a:rPr lang="en-US" altLang="zh-CN" sz="2800" i="1" dirty="0">
                                      <a:solidFill>
                                        <a:srgbClr val="000000"/>
                                      </a:solidFill>
                                      <a:latin typeface="Cambria Math" panose="02040503050406030204" pitchFamily="18" charset="0"/>
                                    </a:rPr>
                                    <m:t>𝑥</m:t>
                                  </m:r>
                                </m:e>
                                <m:sub>
                                  <m:r>
                                    <a:rPr lang="en-US" altLang="zh-CN" sz="2800" i="1" dirty="0">
                                      <a:solidFill>
                                        <a:srgbClr val="000000"/>
                                      </a:solidFill>
                                      <a:latin typeface="Cambria Math" panose="02040503050406030204" pitchFamily="18" charset="0"/>
                                    </a:rPr>
                                    <m:t>𝑡</m:t>
                                  </m:r>
                                </m:sub>
                              </m:sSub>
                            </m:e>
                          </m:d>
                          <m:r>
                            <a:rPr lang="en-US" altLang="zh-CN" sz="2800" i="1" dirty="0">
                              <a:solidFill>
                                <a:srgbClr val="000000"/>
                              </a:solidFill>
                              <a:latin typeface="Cambria Math" panose="02040503050406030204" pitchFamily="18" charset="0"/>
                            </a:rPr>
                            <m:t>]</m:t>
                          </m:r>
                        </m:e>
                        <m:sup>
                          <m:r>
                            <a:rPr lang="en-US" altLang="zh-CN" sz="2800" i="1" dirty="0">
                              <a:solidFill>
                                <a:srgbClr val="000000"/>
                              </a:solidFill>
                              <a:latin typeface="Cambria Math" panose="02040503050406030204" pitchFamily="18" charset="0"/>
                            </a:rPr>
                            <m:t>−1</m:t>
                          </m:r>
                        </m:sup>
                      </m:sSup>
                      <m:r>
                        <a:rPr lang="en-US" altLang="zh-CN" sz="2800" i="1" dirty="0">
                          <a:solidFill>
                            <a:srgbClr val="000000"/>
                          </a:solidFill>
                          <a:latin typeface="Cambria Math" panose="02040503050406030204" pitchFamily="18" charset="0"/>
                          <a:ea typeface="Cambria Math" panose="02040503050406030204" pitchFamily="18" charset="0"/>
                        </a:rPr>
                        <m:t>𝛻</m:t>
                      </m:r>
                      <m:r>
                        <a:rPr lang="en-US" altLang="zh-CN" sz="2800" i="1" dirty="0">
                          <a:solidFill>
                            <a:srgbClr val="000000"/>
                          </a:solidFill>
                          <a:latin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sSub>
                            <m:sSubPr>
                              <m:ctrlPr>
                                <a:rPr lang="en-US" altLang="zh-CN" sz="2800" i="1" dirty="0">
                                  <a:solidFill>
                                    <a:srgbClr val="000000"/>
                                  </a:solidFill>
                                  <a:latin typeface="Cambria Math" panose="02040503050406030204" pitchFamily="18" charset="0"/>
                                </a:rPr>
                              </m:ctrlPr>
                            </m:sSubPr>
                            <m:e>
                              <m:r>
                                <a:rPr lang="en-US" altLang="zh-CN" sz="2800" i="1" dirty="0">
                                  <a:solidFill>
                                    <a:srgbClr val="000000"/>
                                  </a:solidFill>
                                  <a:latin typeface="Cambria Math" panose="02040503050406030204" pitchFamily="18" charset="0"/>
                                </a:rPr>
                                <m:t>𝑥</m:t>
                              </m:r>
                            </m:e>
                            <m:sub>
                              <m:r>
                                <a:rPr lang="en-US" altLang="zh-CN" sz="2800" i="1" dirty="0">
                                  <a:solidFill>
                                    <a:srgbClr val="000000"/>
                                  </a:solidFill>
                                  <a:latin typeface="Cambria Math" panose="02040503050406030204" pitchFamily="18" charset="0"/>
                                </a:rPr>
                                <m:t>𝑡</m:t>
                              </m:r>
                            </m:sub>
                          </m:sSub>
                        </m:e>
                      </m:d>
                    </m:oMath>
                  </m:oMathPara>
                </a14:m>
                <a:endParaRPr lang="zh-CN" altLang="en-US" sz="2800" b="1" dirty="0"/>
              </a:p>
            </p:txBody>
          </p:sp>
        </mc:Choice>
        <mc:Fallback xmlns="">
          <p:sp>
            <p:nvSpPr>
              <p:cNvPr id="12" name="矩形 11"/>
              <p:cNvSpPr>
                <a:spLocks noRot="1" noChangeAspect="1" noMove="1" noResize="1" noEditPoints="1" noAdjustHandles="1" noChangeArrowheads="1" noChangeShapeType="1" noTextEdit="1"/>
              </p:cNvSpPr>
              <p:nvPr/>
            </p:nvSpPr>
            <p:spPr>
              <a:xfrm>
                <a:off x="2919495" y="5355083"/>
                <a:ext cx="4599529" cy="523220"/>
              </a:xfrm>
              <a:prstGeom prst="rect">
                <a:avLst/>
              </a:prstGeom>
              <a:blipFill rotWithShape="1">
                <a:blip r:embed="rId7"/>
                <a:stretch>
                  <a:fillRect l="-9" t="-24" r="14" b="-4227"/>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91956" y="4650488"/>
                <a:ext cx="11528196" cy="523220"/>
              </a:xfrm>
              <a:prstGeom prst="rect">
                <a:avLst/>
              </a:prstGeom>
            </p:spPr>
            <p:txBody>
              <a:bodyPr wrap="square">
                <a:spAutoFit/>
              </a:bodyPr>
              <a:lstStyle/>
              <a:p>
                <a:pPr marL="457200" indent="-457200" algn="just">
                  <a:buFont typeface="Arial" panose="020B0604020202090204" pitchFamily="34" charset="0"/>
                  <a:buChar char="•"/>
                </a:pPr>
                <a:r>
                  <a:rPr lang="en-US" altLang="zh-CN" sz="2800" dirty="0"/>
                  <a:t>Update rule: suppose </a:t>
                </a:r>
                <a14:m>
                  <m:oMath xmlns:m="http://schemas.openxmlformats.org/officeDocument/2006/math">
                    <m:sSup>
                      <m:sSupPr>
                        <m:ctrlPr>
                          <a:rPr lang="en-US" altLang="zh-CN" sz="2800" i="1" dirty="0">
                            <a:solidFill>
                              <a:srgbClr val="000000"/>
                            </a:solidFill>
                            <a:latin typeface="Cambria Math" panose="02040503050406030204" pitchFamily="18" charset="0"/>
                            <a:ea typeface="Cambria Math" panose="02040503050406030204" pitchFamily="18" charset="0"/>
                          </a:rPr>
                        </m:ctrlPr>
                      </m:sSupPr>
                      <m:e>
                        <m:r>
                          <a:rPr lang="en-US" altLang="zh-CN" sz="2800" i="1" dirty="0">
                            <a:solidFill>
                              <a:srgbClr val="000000"/>
                            </a:solidFill>
                            <a:latin typeface="Cambria Math" panose="02040503050406030204" pitchFamily="18" charset="0"/>
                            <a:ea typeface="Cambria Math" panose="02040503050406030204" pitchFamily="18" charset="0"/>
                          </a:rPr>
                          <m:t>𝛻</m:t>
                        </m:r>
                      </m:e>
                      <m:sup>
                        <m:r>
                          <a:rPr lang="en-US" altLang="zh-CN" sz="2800" i="1" dirty="0">
                            <a:solidFill>
                              <a:srgbClr val="000000"/>
                            </a:solidFill>
                            <a:latin typeface="Cambria Math" panose="02040503050406030204" pitchFamily="18" charset="0"/>
                            <a:ea typeface="Cambria Math" panose="02040503050406030204" pitchFamily="18" charset="0"/>
                          </a:rPr>
                          <m:t>2</m:t>
                        </m:r>
                      </m:sup>
                    </m:sSup>
                    <m:r>
                      <a:rPr lang="en-US" altLang="zh-CN" sz="2800" i="1" dirty="0">
                        <a:solidFill>
                          <a:srgbClr val="000000"/>
                        </a:solidFill>
                        <a:latin typeface="Cambria Math" panose="02040503050406030204" pitchFamily="18" charset="0"/>
                        <a:ea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sSub>
                          <m:sSubPr>
                            <m:ctrlPr>
                              <a:rPr lang="en-US" altLang="zh-CN" sz="2800" i="1" dirty="0">
                                <a:solidFill>
                                  <a:srgbClr val="000000"/>
                                </a:solidFill>
                                <a:latin typeface="Cambria Math" panose="02040503050406030204" pitchFamily="18" charset="0"/>
                              </a:rPr>
                            </m:ctrlPr>
                          </m:sSubPr>
                          <m:e>
                            <m:r>
                              <a:rPr lang="en-US" altLang="zh-CN" sz="2800" i="1" dirty="0">
                                <a:solidFill>
                                  <a:srgbClr val="000000"/>
                                </a:solidFill>
                                <a:latin typeface="Cambria Math" panose="02040503050406030204" pitchFamily="18" charset="0"/>
                              </a:rPr>
                              <m:t>𝑥</m:t>
                            </m:r>
                          </m:e>
                          <m:sub>
                            <m:r>
                              <a:rPr lang="en-US" altLang="zh-CN" sz="2800" i="1" dirty="0">
                                <a:solidFill>
                                  <a:srgbClr val="000000"/>
                                </a:solidFill>
                                <a:latin typeface="Cambria Math" panose="02040503050406030204" pitchFamily="18" charset="0"/>
                              </a:rPr>
                              <m:t>𝑡</m:t>
                            </m:r>
                          </m:sub>
                        </m:sSub>
                      </m:e>
                    </m:d>
                  </m:oMath>
                </a14:m>
                <a:r>
                  <a:rPr lang="en-US" altLang="zh-CN" sz="2800" dirty="0"/>
                  <a:t> is positive definite,  </a:t>
                </a:r>
              </a:p>
            </p:txBody>
          </p:sp>
        </mc:Choice>
        <mc:Fallback xmlns="">
          <p:sp>
            <p:nvSpPr>
              <p:cNvPr id="13" name="矩形 12"/>
              <p:cNvSpPr>
                <a:spLocks noRot="1" noChangeAspect="1" noMove="1" noResize="1" noEditPoints="1" noAdjustHandles="1" noChangeArrowheads="1" noChangeShapeType="1" noTextEdit="1"/>
              </p:cNvSpPr>
              <p:nvPr/>
            </p:nvSpPr>
            <p:spPr>
              <a:xfrm>
                <a:off x="391956" y="4650488"/>
                <a:ext cx="11528196" cy="523220"/>
              </a:xfrm>
              <a:prstGeom prst="rect">
                <a:avLst/>
              </a:prstGeom>
              <a:blipFill rotWithShape="1">
                <a:blip r:embed="rId8"/>
                <a:stretch>
                  <a:fillRect l="-1" t="-73" r="5" b="-4178"/>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956" y="237002"/>
            <a:ext cx="4350999" cy="707886"/>
          </a:xfrm>
          <a:prstGeom prst="rect">
            <a:avLst/>
          </a:prstGeom>
          <a:noFill/>
        </p:spPr>
        <p:txBody>
          <a:bodyPr wrap="none" rtlCol="0">
            <a:spAutoFit/>
          </a:bodyPr>
          <a:lstStyle/>
          <a:p>
            <a:r>
              <a:rPr lang="en-US" altLang="zh-CN" sz="4000" b="1" dirty="0"/>
              <a:t>Newton’s Methods</a:t>
            </a:r>
            <a:endParaRPr lang="en-US" altLang="zh-CN" sz="3200" dirty="0"/>
          </a:p>
        </p:txBody>
      </p:sp>
      <p:sp>
        <p:nvSpPr>
          <p:cNvPr id="9" name="矩形 8"/>
          <p:cNvSpPr/>
          <p:nvPr/>
        </p:nvSpPr>
        <p:spPr>
          <a:xfrm>
            <a:off x="391956" y="1435211"/>
            <a:ext cx="11290323" cy="3447098"/>
          </a:xfrm>
          <a:prstGeom prst="rect">
            <a:avLst/>
          </a:prstGeom>
        </p:spPr>
        <p:txBody>
          <a:bodyPr wrap="square">
            <a:spAutoFit/>
          </a:bodyPr>
          <a:lstStyle/>
          <a:p>
            <a:pPr marL="457200" indent="-457200" algn="just">
              <a:spcBef>
                <a:spcPts val="600"/>
              </a:spcBef>
              <a:spcAft>
                <a:spcPts val="600"/>
              </a:spcAft>
              <a:buFont typeface="Arial" panose="020B0604020202090204" pitchFamily="34" charset="0"/>
              <a:buChar char="•"/>
            </a:pPr>
            <a:r>
              <a:rPr lang="en-US" altLang="zh-CN" sz="2800" b="1" dirty="0">
                <a:solidFill>
                  <a:srgbClr val="FF0000"/>
                </a:solidFill>
              </a:rPr>
              <a:t>Advantage:</a:t>
            </a:r>
          </a:p>
          <a:p>
            <a:pPr marL="914400" lvl="1" indent="-457200" algn="just">
              <a:spcBef>
                <a:spcPts val="600"/>
              </a:spcBef>
              <a:spcAft>
                <a:spcPts val="600"/>
              </a:spcAft>
              <a:buFont typeface="Wingdings" panose="05000000000000000000" pitchFamily="2" charset="2"/>
              <a:buChar char="Ø"/>
            </a:pPr>
            <a:r>
              <a:rPr lang="en-US" altLang="zh-CN" sz="2800" dirty="0"/>
              <a:t>More </a:t>
            </a:r>
            <a:r>
              <a:rPr lang="en-US" altLang="zh-CN" sz="2800" dirty="0">
                <a:solidFill>
                  <a:srgbClr val="FF0000"/>
                </a:solidFill>
              </a:rPr>
              <a:t>accurate</a:t>
            </a:r>
            <a:r>
              <a:rPr lang="en-US" altLang="zh-CN" sz="2800" dirty="0"/>
              <a:t> local approximation of the objective, </a:t>
            </a:r>
          </a:p>
          <a:p>
            <a:pPr marL="914400" lvl="1" indent="-457200" algn="just">
              <a:spcBef>
                <a:spcPts val="600"/>
              </a:spcBef>
              <a:spcAft>
                <a:spcPts val="600"/>
              </a:spcAft>
              <a:buFont typeface="Wingdings" panose="05000000000000000000" pitchFamily="2" charset="2"/>
              <a:buChar char="Ø"/>
            </a:pPr>
            <a:r>
              <a:rPr lang="en-US" altLang="zh-CN" sz="2800" dirty="0"/>
              <a:t>The convergence is much </a:t>
            </a:r>
            <a:r>
              <a:rPr lang="en-US" altLang="zh-CN" sz="2800" dirty="0">
                <a:solidFill>
                  <a:srgbClr val="FF0000"/>
                </a:solidFill>
              </a:rPr>
              <a:t>faster</a:t>
            </a:r>
            <a:r>
              <a:rPr lang="en-US" altLang="zh-CN" sz="2800" dirty="0"/>
              <a:t>.</a:t>
            </a:r>
          </a:p>
          <a:p>
            <a:pPr marL="457200" indent="-457200" algn="just">
              <a:spcBef>
                <a:spcPts val="600"/>
              </a:spcBef>
              <a:spcAft>
                <a:spcPts val="600"/>
              </a:spcAft>
              <a:buFont typeface="Arial" panose="020B0604020202090204" pitchFamily="34" charset="0"/>
              <a:buChar char="•"/>
            </a:pPr>
            <a:r>
              <a:rPr lang="en-US" altLang="zh-CN" sz="2800" b="1" dirty="0">
                <a:solidFill>
                  <a:srgbClr val="FF0000"/>
                </a:solidFill>
              </a:rPr>
              <a:t>Disadvantage:</a:t>
            </a:r>
          </a:p>
          <a:p>
            <a:pPr marL="914400" lvl="1" indent="-457200" algn="just">
              <a:spcBef>
                <a:spcPts val="600"/>
              </a:spcBef>
              <a:spcAft>
                <a:spcPts val="600"/>
              </a:spcAft>
              <a:buFont typeface="Wingdings" panose="05000000000000000000" pitchFamily="2" charset="2"/>
              <a:buChar char="Ø"/>
            </a:pPr>
            <a:r>
              <a:rPr lang="en-US" altLang="zh-CN" sz="2800" dirty="0"/>
              <a:t>Need to compute the </a:t>
            </a:r>
            <a:r>
              <a:rPr lang="en-US" altLang="zh-CN" sz="2800" dirty="0">
                <a:solidFill>
                  <a:srgbClr val="FF0000"/>
                </a:solidFill>
              </a:rPr>
              <a:t>second derivatives</a:t>
            </a:r>
          </a:p>
          <a:p>
            <a:pPr marL="914400" lvl="1" indent="-457200" algn="just">
              <a:spcBef>
                <a:spcPts val="600"/>
              </a:spcBef>
              <a:spcAft>
                <a:spcPts val="600"/>
              </a:spcAft>
              <a:buFont typeface="Wingdings" panose="05000000000000000000" pitchFamily="2" charset="2"/>
              <a:buChar char="Ø"/>
            </a:pPr>
            <a:r>
              <a:rPr lang="en-US" altLang="zh-CN" sz="2800" dirty="0"/>
              <a:t>Need to compute the </a:t>
            </a:r>
            <a:r>
              <a:rPr lang="en-US" altLang="zh-CN" sz="2800" dirty="0">
                <a:solidFill>
                  <a:srgbClr val="FF0000"/>
                </a:solidFill>
              </a:rPr>
              <a:t>inverse</a:t>
            </a:r>
            <a:r>
              <a:rPr lang="en-US" altLang="zh-CN" sz="2800" dirty="0"/>
              <a:t> of Hessian (time/storage consuming)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956" y="237002"/>
            <a:ext cx="5668668" cy="707886"/>
          </a:xfrm>
          <a:prstGeom prst="rect">
            <a:avLst/>
          </a:prstGeom>
          <a:noFill/>
        </p:spPr>
        <p:txBody>
          <a:bodyPr wrap="none" rtlCol="0">
            <a:spAutoFit/>
          </a:bodyPr>
          <a:lstStyle/>
          <a:p>
            <a:r>
              <a:rPr lang="en-US" altLang="zh-CN" sz="4000" b="1" dirty="0"/>
              <a:t>Quasi Newton’s Methods </a:t>
            </a:r>
          </a:p>
        </p:txBody>
      </p:sp>
      <mc:AlternateContent xmlns:mc="http://schemas.openxmlformats.org/markup-compatibility/2006" xmlns:a14="http://schemas.microsoft.com/office/drawing/2010/main">
        <mc:Choice Requires="a14">
          <p:sp>
            <p:nvSpPr>
              <p:cNvPr id="4" name="矩形 3"/>
              <p:cNvSpPr/>
              <p:nvPr/>
            </p:nvSpPr>
            <p:spPr>
              <a:xfrm>
                <a:off x="391956" y="1080871"/>
                <a:ext cx="11528196" cy="1384995"/>
              </a:xfrm>
              <a:prstGeom prst="rect">
                <a:avLst/>
              </a:prstGeom>
            </p:spPr>
            <p:txBody>
              <a:bodyPr wrap="square">
                <a:spAutoFit/>
              </a:bodyPr>
              <a:lstStyle/>
              <a:p>
                <a:pPr marL="457200" indent="-457200" algn="just">
                  <a:buFont typeface="Arial" panose="020B0604020202090204" pitchFamily="34" charset="0"/>
                  <a:buChar char="•"/>
                </a:pPr>
                <a:r>
                  <a:rPr lang="en-US" altLang="zh-CN" sz="2800" b="1" dirty="0">
                    <a:solidFill>
                      <a:srgbClr val="FF0000"/>
                    </a:solidFill>
                  </a:rPr>
                  <a:t>Main Idea: </a:t>
                </a:r>
                <a:r>
                  <a:rPr lang="en-US" altLang="zh-CN" sz="2800" dirty="0"/>
                  <a:t>To </a:t>
                </a:r>
                <a:r>
                  <a:rPr lang="en-US" altLang="zh-CN" sz="2800" dirty="0">
                    <a:solidFill>
                      <a:srgbClr val="FF0000"/>
                    </a:solidFill>
                  </a:rPr>
                  <a:t>approximate the inverse </a:t>
                </a:r>
                <a:r>
                  <a:rPr lang="en-US" altLang="zh-CN" sz="2800" dirty="0"/>
                  <a:t>with a matrix </a:t>
                </a:r>
                <a14:m>
                  <m:oMath xmlns:m="http://schemas.openxmlformats.org/officeDocument/2006/math">
                    <m:sSub>
                      <m:sSubPr>
                        <m:ctrlPr>
                          <a:rPr lang="en-US" altLang="zh-CN" sz="2800" i="1" dirty="0">
                            <a:solidFill>
                              <a:srgbClr val="000000"/>
                            </a:solidFill>
                            <a:latin typeface="Cambria Math" panose="02040503050406030204" pitchFamily="18" charset="0"/>
                          </a:rPr>
                        </m:ctrlPr>
                      </m:sSubPr>
                      <m:e>
                        <m:r>
                          <a:rPr lang="en-US" altLang="zh-CN" sz="2800" i="1" dirty="0">
                            <a:solidFill>
                              <a:srgbClr val="000000"/>
                            </a:solidFill>
                            <a:latin typeface="Cambria Math" panose="02040503050406030204" pitchFamily="18" charset="0"/>
                          </a:rPr>
                          <m:t>𝐵</m:t>
                        </m:r>
                      </m:e>
                      <m:sub>
                        <m:r>
                          <a:rPr lang="en-US" altLang="zh-CN" sz="2800" i="1" dirty="0">
                            <a:solidFill>
                              <a:srgbClr val="000000"/>
                            </a:solidFill>
                            <a:latin typeface="Cambria Math" panose="02040503050406030204" pitchFamily="18" charset="0"/>
                          </a:rPr>
                          <m:t>𝑡</m:t>
                        </m:r>
                      </m:sub>
                    </m:sSub>
                  </m:oMath>
                </a14:m>
                <a:r>
                  <a:rPr lang="en-US" altLang="zh-CN" sz="2800" dirty="0"/>
                  <a:t> that is iteratively refined by low rank updates to become a better approximation of </a:t>
                </a:r>
                <a14:m>
                  <m:oMath xmlns:m="http://schemas.openxmlformats.org/officeDocument/2006/math">
                    <m:sSup>
                      <m:sSupPr>
                        <m:ctrlPr>
                          <a:rPr lang="en-US" altLang="zh-CN" sz="2800" i="1" dirty="0">
                            <a:solidFill>
                              <a:srgbClr val="000000"/>
                            </a:solidFill>
                            <a:latin typeface="Cambria Math" panose="02040503050406030204" pitchFamily="18" charset="0"/>
                          </a:rPr>
                        </m:ctrlPr>
                      </m:sSupPr>
                      <m:e>
                        <m:r>
                          <a:rPr lang="en-US" altLang="zh-CN" sz="2800" i="1" dirty="0">
                            <a:solidFill>
                              <a:srgbClr val="000000"/>
                            </a:solidFill>
                            <a:latin typeface="Cambria Math" panose="02040503050406030204" pitchFamily="18" charset="0"/>
                          </a:rPr>
                          <m:t>[</m:t>
                        </m:r>
                        <m:sSup>
                          <m:sSupPr>
                            <m:ctrlPr>
                              <a:rPr lang="en-US" altLang="zh-CN" sz="2800" i="1" dirty="0">
                                <a:solidFill>
                                  <a:srgbClr val="000000"/>
                                </a:solidFill>
                                <a:latin typeface="Cambria Math" panose="02040503050406030204" pitchFamily="18" charset="0"/>
                                <a:ea typeface="Cambria Math" panose="02040503050406030204" pitchFamily="18" charset="0"/>
                              </a:rPr>
                            </m:ctrlPr>
                          </m:sSupPr>
                          <m:e>
                            <m:r>
                              <a:rPr lang="en-US" altLang="zh-CN" sz="2800" i="1" dirty="0">
                                <a:solidFill>
                                  <a:srgbClr val="000000"/>
                                </a:solidFill>
                                <a:latin typeface="Cambria Math" panose="02040503050406030204" pitchFamily="18" charset="0"/>
                                <a:ea typeface="Cambria Math" panose="02040503050406030204" pitchFamily="18" charset="0"/>
                              </a:rPr>
                              <m:t>𝛻</m:t>
                            </m:r>
                          </m:e>
                          <m:sup>
                            <m:r>
                              <a:rPr lang="en-US" altLang="zh-CN" sz="2800" i="1" dirty="0">
                                <a:solidFill>
                                  <a:srgbClr val="000000"/>
                                </a:solidFill>
                                <a:latin typeface="Cambria Math" panose="02040503050406030204" pitchFamily="18" charset="0"/>
                                <a:ea typeface="Cambria Math" panose="02040503050406030204" pitchFamily="18" charset="0"/>
                              </a:rPr>
                              <m:t>2</m:t>
                            </m:r>
                          </m:sup>
                        </m:sSup>
                        <m:r>
                          <a:rPr lang="en-US" altLang="zh-CN" sz="2800" i="1" dirty="0">
                            <a:solidFill>
                              <a:srgbClr val="000000"/>
                            </a:solidFill>
                            <a:latin typeface="Cambria Math" panose="02040503050406030204" pitchFamily="18" charset="0"/>
                            <a:ea typeface="Cambria Math" panose="02040503050406030204" pitchFamily="18" charset="0"/>
                          </a:rPr>
                          <m:t>𝑓</m:t>
                        </m:r>
                        <m:d>
                          <m:dPr>
                            <m:ctrlPr>
                              <a:rPr lang="en-US" altLang="zh-CN" sz="2800" i="1" dirty="0">
                                <a:solidFill>
                                  <a:srgbClr val="000000"/>
                                </a:solidFill>
                                <a:latin typeface="Cambria Math" panose="02040503050406030204" pitchFamily="18" charset="0"/>
                              </a:rPr>
                            </m:ctrlPr>
                          </m:dPr>
                          <m:e>
                            <m:sSub>
                              <m:sSubPr>
                                <m:ctrlPr>
                                  <a:rPr lang="en-US" altLang="zh-CN" sz="2800" i="1" dirty="0">
                                    <a:solidFill>
                                      <a:srgbClr val="000000"/>
                                    </a:solidFill>
                                    <a:latin typeface="Cambria Math" panose="02040503050406030204" pitchFamily="18" charset="0"/>
                                  </a:rPr>
                                </m:ctrlPr>
                              </m:sSubPr>
                              <m:e>
                                <m:r>
                                  <a:rPr lang="en-US" altLang="zh-CN" sz="2800" i="1" dirty="0">
                                    <a:solidFill>
                                      <a:srgbClr val="000000"/>
                                    </a:solidFill>
                                    <a:latin typeface="Cambria Math" panose="02040503050406030204" pitchFamily="18" charset="0"/>
                                  </a:rPr>
                                  <m:t>𝑥</m:t>
                                </m:r>
                              </m:e>
                              <m:sub>
                                <m:r>
                                  <a:rPr lang="en-US" altLang="zh-CN" sz="2800" i="1" dirty="0">
                                    <a:solidFill>
                                      <a:srgbClr val="000000"/>
                                    </a:solidFill>
                                    <a:latin typeface="Cambria Math" panose="02040503050406030204" pitchFamily="18" charset="0"/>
                                  </a:rPr>
                                  <m:t>𝑡</m:t>
                                </m:r>
                              </m:sub>
                            </m:sSub>
                          </m:e>
                        </m:d>
                        <m:r>
                          <a:rPr lang="en-US" altLang="zh-CN" sz="2800" i="1" dirty="0">
                            <a:solidFill>
                              <a:srgbClr val="000000"/>
                            </a:solidFill>
                            <a:latin typeface="Cambria Math" panose="02040503050406030204" pitchFamily="18" charset="0"/>
                          </a:rPr>
                          <m:t>]</m:t>
                        </m:r>
                      </m:e>
                      <m:sup>
                        <m:r>
                          <a:rPr lang="en-US" altLang="zh-CN" sz="2800" i="1" dirty="0">
                            <a:solidFill>
                              <a:srgbClr val="000000"/>
                            </a:solidFill>
                            <a:latin typeface="Cambria Math" panose="02040503050406030204" pitchFamily="18" charset="0"/>
                          </a:rPr>
                          <m:t>−1</m:t>
                        </m:r>
                      </m:sup>
                    </m:sSup>
                  </m:oMath>
                </a14:m>
                <a:r>
                  <a:rPr lang="en-US" altLang="zh-CN" sz="2800" dirty="0"/>
                  <a:t>.</a:t>
                </a:r>
              </a:p>
            </p:txBody>
          </p:sp>
        </mc:Choice>
        <mc:Fallback xmlns="">
          <p:sp>
            <p:nvSpPr>
              <p:cNvPr id="4" name="矩形 3"/>
              <p:cNvSpPr>
                <a:spLocks noRot="1" noChangeAspect="1" noMove="1" noResize="1" noEditPoints="1" noAdjustHandles="1" noChangeArrowheads="1" noChangeShapeType="1" noTextEdit="1"/>
              </p:cNvSpPr>
              <p:nvPr/>
            </p:nvSpPr>
            <p:spPr>
              <a:xfrm>
                <a:off x="391956" y="1080871"/>
                <a:ext cx="11528196" cy="1384995"/>
              </a:xfrm>
              <a:prstGeom prst="rect">
                <a:avLst/>
              </a:prstGeom>
              <a:blipFill rotWithShape="1">
                <a:blip r:embed="rId2"/>
                <a:stretch>
                  <a:fillRect l="-1" t="-7" r="5" b="-6270"/>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1956" y="237002"/>
            <a:ext cx="5668668" cy="707886"/>
          </a:xfrm>
          <a:prstGeom prst="rect">
            <a:avLst/>
          </a:prstGeom>
          <a:noFill/>
        </p:spPr>
        <p:txBody>
          <a:bodyPr wrap="none" rtlCol="0">
            <a:spAutoFit/>
          </a:bodyPr>
          <a:lstStyle/>
          <a:p>
            <a:r>
              <a:rPr lang="en-US" altLang="zh-CN" sz="4000" b="1" dirty="0"/>
              <a:t>Quasi Newton’s Methods </a:t>
            </a:r>
          </a:p>
        </p:txBody>
      </p:sp>
      <p:pic>
        <p:nvPicPr>
          <p:cNvPr id="25" name="图片 2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284" y="1519817"/>
            <a:ext cx="7573432" cy="5191850"/>
          </a:xfrm>
          <a:prstGeom prst="rect">
            <a:avLst/>
          </a:prstGeom>
        </p:spPr>
      </p:pic>
      <p:sp>
        <p:nvSpPr>
          <p:cNvPr id="27" name="矩形 26"/>
          <p:cNvSpPr/>
          <p:nvPr/>
        </p:nvSpPr>
        <p:spPr>
          <a:xfrm>
            <a:off x="391956" y="996597"/>
            <a:ext cx="11528196" cy="523220"/>
          </a:xfrm>
          <a:prstGeom prst="rect">
            <a:avLst/>
          </a:prstGeom>
        </p:spPr>
        <p:txBody>
          <a:bodyPr wrap="square">
            <a:spAutoFit/>
          </a:bodyPr>
          <a:lstStyle/>
          <a:p>
            <a:pPr marL="457200" indent="-457200" algn="just">
              <a:buFont typeface="Arial" panose="020B0604020202090204" pitchFamily="34" charset="0"/>
              <a:buChar char="•"/>
            </a:pPr>
            <a:r>
              <a:rPr lang="en-US" altLang="zh-CN" sz="2800" b="1" dirty="0"/>
              <a:t>BFGS (</a:t>
            </a:r>
            <a:r>
              <a:rPr lang="en-US" altLang="zh-CN" sz="2800" b="1" dirty="0" err="1"/>
              <a:t>Broyden</a:t>
            </a:r>
            <a:r>
              <a:rPr lang="en-US" altLang="zh-CN" sz="2800" b="1" dirty="0"/>
              <a:t>–Fletcher–Goldfarb–</a:t>
            </a:r>
            <a:r>
              <a:rPr lang="en-US" altLang="zh-CN" sz="2800" b="1" dirty="0" err="1"/>
              <a:t>Shanno</a:t>
            </a:r>
            <a:r>
              <a:rPr lang="en-US" altLang="zh-CN" sz="2800" b="1" dirty="0"/>
              <a:t>):</a:t>
            </a:r>
            <a:r>
              <a:rPr lang="en-US" altLang="zh-CN" sz="2800" dirty="0"/>
              <a:t>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1958</Words>
  <Application>Microsoft Macintosh PowerPoint</Application>
  <PresentationFormat>Widescreen</PresentationFormat>
  <Paragraphs>207</Paragraphs>
  <Slides>33</Slides>
  <Notes>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ComputerModernBoldExtended</vt:lpstr>
      <vt:lpstr>Arial</vt:lpstr>
      <vt:lpstr>Calibri</vt:lpstr>
      <vt:lpstr>Calibri Light</vt:lpstr>
      <vt:lpstr>Cambria Math</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xuemeng song</dc:creator>
  <cp:lastModifiedBy>Microsoft Office User</cp:lastModifiedBy>
  <cp:revision>496</cp:revision>
  <dcterms:created xsi:type="dcterms:W3CDTF">2022-03-06T11:44:37Z</dcterms:created>
  <dcterms:modified xsi:type="dcterms:W3CDTF">2022-03-06T12:01:45Z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1033-3.9.6.6441</vt:lpwstr>
  </property>
</Properties>
</file>