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62" r:id="rId2"/>
    <p:sldId id="358" r:id="rId3"/>
    <p:sldId id="359" r:id="rId4"/>
    <p:sldId id="456" r:id="rId5"/>
    <p:sldId id="460" r:id="rId6"/>
    <p:sldId id="399" r:id="rId7"/>
    <p:sldId id="474" r:id="rId8"/>
    <p:sldId id="475" r:id="rId9"/>
    <p:sldId id="409" r:id="rId10"/>
    <p:sldId id="410" r:id="rId11"/>
    <p:sldId id="483" r:id="rId12"/>
    <p:sldId id="412" r:id="rId13"/>
    <p:sldId id="433" r:id="rId14"/>
    <p:sldId id="432" r:id="rId15"/>
    <p:sldId id="416" r:id="rId16"/>
    <p:sldId id="417" r:id="rId17"/>
    <p:sldId id="418" r:id="rId18"/>
    <p:sldId id="436" r:id="rId19"/>
    <p:sldId id="437" r:id="rId20"/>
    <p:sldId id="440" r:id="rId21"/>
    <p:sldId id="438" r:id="rId22"/>
    <p:sldId id="439" r:id="rId23"/>
    <p:sldId id="441" r:id="rId24"/>
    <p:sldId id="442" r:id="rId25"/>
    <p:sldId id="443" r:id="rId26"/>
    <p:sldId id="444" r:id="rId27"/>
    <p:sldId id="445" r:id="rId28"/>
    <p:sldId id="446" r:id="rId29"/>
    <p:sldId id="476" r:id="rId30"/>
    <p:sldId id="419" r:id="rId31"/>
    <p:sldId id="404" r:id="rId32"/>
    <p:sldId id="468" r:id="rId33"/>
    <p:sldId id="484" r:id="rId34"/>
    <p:sldId id="471" r:id="rId35"/>
    <p:sldId id="472" r:id="rId36"/>
    <p:sldId id="420" r:id="rId37"/>
    <p:sldId id="422" r:id="rId38"/>
    <p:sldId id="426" r:id="rId39"/>
    <p:sldId id="427" r:id="rId40"/>
    <p:sldId id="428" r:id="rId41"/>
    <p:sldId id="435" r:id="rId42"/>
    <p:sldId id="447" r:id="rId43"/>
    <p:sldId id="448" r:id="rId44"/>
    <p:sldId id="449" r:id="rId45"/>
    <p:sldId id="450" r:id="rId46"/>
    <p:sldId id="451" r:id="rId47"/>
    <p:sldId id="453" r:id="rId48"/>
    <p:sldId id="485" r:id="rId49"/>
    <p:sldId id="461" r:id="rId50"/>
    <p:sldId id="477" r:id="rId51"/>
    <p:sldId id="478" r:id="rId52"/>
    <p:sldId id="479" r:id="rId53"/>
    <p:sldId id="480" r:id="rId54"/>
    <p:sldId id="481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9E6E6"/>
    <a:srgbClr val="FFF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15" autoAdjust="0"/>
    <p:restoredTop sz="94660"/>
  </p:normalViewPr>
  <p:slideViewPr>
    <p:cSldViewPr snapToGrid="0">
      <p:cViewPr varScale="1">
        <p:scale>
          <a:sx n="210" d="100"/>
          <a:sy n="210" d="100"/>
        </p:scale>
        <p:origin x="1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713DA-502A-475A-B34E-BA5C27AEDBC9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6A2A1-DF58-4547-B353-9D8BDE5B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02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616FD-8EF1-4A9A-AF4E-7A1BA5EADBE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61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F3AD4-3AF9-45C6-A444-F10C7331797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071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F3AD4-3AF9-45C6-A444-F10C7331797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702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TW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69CBE94-7DB8-46A2-8D7C-F21F7363E37F}" type="slidenum">
              <a:rPr lang="en-US" altLang="zh-TW"/>
              <a:pPr/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6079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TW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69CBE94-7DB8-46A2-8D7C-F21F7363E37F}" type="slidenum">
              <a:rPr lang="en-US" altLang="zh-TW"/>
              <a:pPr/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6960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947" name="Notes Placeholder 2"/>
              <p:cNvSpPr>
                <a:spLocks noGrp="1"/>
              </p:cNvSpPr>
              <p:nvPr>
                <p:ph type="body" idx="1"/>
              </p:nvPr>
            </p:nvSpPr>
            <p:spPr bwMode="auto">
              <a:noFill/>
            </p:spPr>
            <p:txBody>
              <a:bodyPr wrap="square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d>
                              <m:d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</m:e>
                        </m:nary>
                      </m:e>
                    </m:nary>
                    <m:r>
                      <a:rPr lang="en-US" altLang="zh-CN" sz="12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d>
                          <m:dPr>
                            <m:ctrlPr>
                              <a:rPr lang="en-US" altLang="zh-CN" sz="1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nary>
                  </m:oMath>
                </a14:m>
                <a:r>
                  <a:rPr lang="en-US" sz="12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</m:d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1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200" i="1" dirty="0"/>
              </a:p>
              <a:p>
                <a:endParaRPr lang="en-US" sz="1200" i="1" dirty="0"/>
              </a:p>
              <a:p>
                <a:pPr>
                  <a:spcBef>
                    <a:spcPct val="0"/>
                  </a:spcBef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82947" name="Notes Placeholder 2"/>
              <p:cNvSpPr>
                <a:spLocks noGrp="1"/>
              </p:cNvSpPr>
              <p:nvPr>
                <p:ph type="body" idx="1"/>
              </p:nvPr>
            </p:nvSpPr>
            <p:spPr bwMode="auto">
              <a:noFill/>
            </p:spPr>
            <p:txBody>
              <a:bodyPr wrap="square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200" i="0">
                    <a:latin typeface="Cambria Math" panose="02040503050406030204" pitchFamily="18" charset="0"/>
                  </a:rPr>
                  <a:t>1/𝑁</a:t>
                </a:r>
                <a:r>
                  <a:rPr lang="en-US" sz="1200" b="1" i="0">
                    <a:latin typeface="Cambria Math" panose="02040503050406030204" pitchFamily="18" charset="0"/>
                  </a:rPr>
                  <a:t> ∑</a:t>
                </a:r>
                <a:r>
                  <a:rPr lang="en-US" altLang="zh-CN" sz="1200" b="1" i="0">
                    <a:latin typeface="Cambria Math" panose="02040503050406030204" pitchFamily="18" charset="0"/>
                  </a:rPr>
                  <a:t>_(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𝑖=1</a:t>
                </a:r>
                <a:r>
                  <a:rPr lang="en-US" altLang="zh-CN" sz="1200" b="1" i="0">
                    <a:latin typeface="Cambria Math" panose="02040503050406030204" pitchFamily="18" charset="0"/>
                  </a:rPr>
                  <a:t>)^</a:t>
                </a:r>
                <a:r>
                  <a:rPr lang="en-US" sz="1200" i="0">
                    <a:latin typeface="Cambria Math" panose="02040503050406030204" pitchFamily="18" charset="0"/>
                  </a:rPr>
                  <a:t>𝐶</a:t>
                </a:r>
                <a:r>
                  <a:rPr lang="en-US" sz="1200" b="1" i="0">
                    <a:latin typeface="Cambria Math" panose="02040503050406030204" pitchFamily="18" charset="0"/>
                  </a:rPr>
                  <a:t>▒∑_(</a:t>
                </a:r>
                <a:r>
                  <a:rPr lang="en-US" sz="1200" i="0">
                    <a:latin typeface="Cambria Math" panose="02040503050406030204" pitchFamily="18" charset="0"/>
                  </a:rPr>
                  <a:t>𝑗=1</a:t>
                </a:r>
                <a:r>
                  <a:rPr lang="en-US" sz="1200" b="1" i="0">
                    <a:latin typeface="Cambria Math" panose="02040503050406030204" pitchFamily="18" charset="0"/>
                  </a:rPr>
                  <a:t>)^(</a:t>
                </a:r>
                <a:r>
                  <a:rPr lang="en-US" sz="1200" i="0">
                    <a:latin typeface="Cambria Math" panose="02040503050406030204" pitchFamily="18" charset="0"/>
                  </a:rPr>
                  <a:t>𝑛_𝑖)</a:t>
                </a:r>
                <a:r>
                  <a:rPr lang="en-US" sz="1200" b="1" i="0">
                    <a:latin typeface="Cambria Math" panose="02040503050406030204" pitchFamily="18" charset="0"/>
                  </a:rPr>
                  <a:t>▒〖</a:t>
                </a:r>
                <a:r>
                  <a:rPr lang="en-US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1200" b="1" i="0">
                    <a:latin typeface="Cambria Math" panose="02040503050406030204" pitchFamily="18" charset="0"/>
                  </a:rPr>
                  <a:t>𝒙_</a:t>
                </a:r>
                <a:r>
                  <a:rPr lang="en-US" sz="1200" i="0">
                    <a:latin typeface="Cambria Math" panose="02040503050406030204" pitchFamily="18" charset="0"/>
                  </a:rPr>
                  <a:t>𝑖𝑗</a:t>
                </a:r>
                <a:r>
                  <a:rPr lang="en-US" sz="1200" b="1" i="0">
                    <a:latin typeface="Cambria Math" panose="02040503050406030204" pitchFamily="18" charset="0"/>
                  </a:rPr>
                  <a:t>−</a:t>
                </a:r>
                <a:r>
                  <a:rPr lang="en-US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𝝁_</a:t>
                </a:r>
                <a:r>
                  <a:rPr lang="en-US" sz="1200" i="0">
                    <a:latin typeface="Cambria Math" panose="02040503050406030204" pitchFamily="18" charset="0"/>
                  </a:rPr>
                  <a:t>𝑖</a:t>
                </a:r>
                <a:r>
                  <a:rPr lang="en-US" sz="1200" b="1" i="0">
                    <a:latin typeface="Cambria Math" panose="02040503050406030204" pitchFamily="18" charset="0"/>
                  </a:rPr>
                  <a:t> ) 〖</a:t>
                </a:r>
                <a:r>
                  <a:rPr lang="en-US" altLang="zh-CN" sz="1200" b="1" i="0">
                    <a:latin typeface="Cambria Math" panose="02040503050406030204" pitchFamily="18" charset="0"/>
                  </a:rPr>
                  <a:t>(</a:t>
                </a:r>
                <a:r>
                  <a:rPr lang="en-US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𝝁_</a:t>
                </a:r>
                <a:r>
                  <a:rPr lang="en-US" sz="1200" i="0">
                    <a:latin typeface="Cambria Math" panose="02040503050406030204" pitchFamily="18" charset="0"/>
                  </a:rPr>
                  <a:t>𝑖</a:t>
                </a:r>
                <a:r>
                  <a:rPr lang="en-US" sz="1200" b="1" i="0">
                    <a:latin typeface="Cambria Math" panose="02040503050406030204" pitchFamily="18" charset="0"/>
                  </a:rPr>
                  <a:t>−</a:t>
                </a:r>
                <a:r>
                  <a:rPr lang="en-US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𝝁</a:t>
                </a:r>
                <a:r>
                  <a:rPr lang="en-US" sz="1200" b="1" i="0">
                    <a:latin typeface="Cambria Math" panose="02040503050406030204" pitchFamily="18" charset="0"/>
                  </a:rPr>
                  <a:t>)〗^𝑻 〗</a:t>
                </a:r>
                <a:r>
                  <a:rPr lang="en-US" altLang="zh-CN" sz="1200" b="1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1/𝑁</a:t>
                </a:r>
                <a:r>
                  <a:rPr lang="en-US" sz="1200" b="1" i="0">
                    <a:latin typeface="Cambria Math" panose="02040503050406030204" pitchFamily="18" charset="0"/>
                  </a:rPr>
                  <a:t> ∑</a:t>
                </a:r>
                <a:r>
                  <a:rPr lang="en-US" altLang="zh-CN" sz="1200" b="1" i="0">
                    <a:latin typeface="Cambria Math" panose="02040503050406030204" pitchFamily="18" charset="0"/>
                  </a:rPr>
                  <a:t>_(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𝑖=1</a:t>
                </a:r>
                <a:r>
                  <a:rPr lang="en-US" altLang="zh-CN" sz="1200" b="1" i="0">
                    <a:latin typeface="Cambria Math" panose="02040503050406030204" pitchFamily="18" charset="0"/>
                  </a:rPr>
                  <a:t>)^</a:t>
                </a:r>
                <a:r>
                  <a:rPr lang="en-US" sz="1200" i="0">
                    <a:latin typeface="Cambria Math" panose="02040503050406030204" pitchFamily="18" charset="0"/>
                  </a:rPr>
                  <a:t>𝐶</a:t>
                </a:r>
                <a:r>
                  <a:rPr lang="en-US" sz="1200" b="1" i="0">
                    <a:latin typeface="Cambria Math" panose="02040503050406030204" pitchFamily="18" charset="0"/>
                  </a:rPr>
                  <a:t>▒</a:t>
                </a:r>
                <a:r>
                  <a:rPr lang="en-US" altLang="zh-CN" sz="1200" b="1" i="0">
                    <a:latin typeface="Cambria Math" panose="02040503050406030204" pitchFamily="18" charset="0"/>
                  </a:rPr>
                  <a:t>(∑_(</a:t>
                </a:r>
                <a:r>
                  <a:rPr lang="en-US" sz="1200" i="0">
                    <a:latin typeface="Cambria Math" panose="02040503050406030204" pitchFamily="18" charset="0"/>
                  </a:rPr>
                  <a:t>𝑗=1)^(𝑛_𝑖)▒</a:t>
                </a:r>
                <a:r>
                  <a:rPr lang="en-US" sz="1200" b="1" i="0">
                    <a:latin typeface="Cambria Math" panose="02040503050406030204" pitchFamily="18" charset="0"/>
                  </a:rPr>
                  <a:t>𝒙_</a:t>
                </a:r>
                <a:r>
                  <a:rPr lang="en-US" sz="1200" i="0">
                    <a:latin typeface="Cambria Math" panose="02040503050406030204" pitchFamily="18" charset="0"/>
                  </a:rPr>
                  <a:t>𝑖𝑗 −∑_(𝑗=1)^(𝑛_𝑖)▒</a:t>
                </a:r>
                <a:r>
                  <a:rPr lang="en-US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𝝁_</a:t>
                </a:r>
                <a:r>
                  <a:rPr lang="en-US" sz="1200" i="0">
                    <a:latin typeface="Cambria Math" panose="02040503050406030204" pitchFamily="18" charset="0"/>
                  </a:rPr>
                  <a:t>𝑖 </a:t>
                </a:r>
                <a:r>
                  <a:rPr lang="en-US" sz="1200" b="1" i="0">
                    <a:latin typeface="Cambria Math" panose="02040503050406030204" pitchFamily="18" charset="0"/>
                  </a:rPr>
                  <a:t>) </a:t>
                </a:r>
                <a:r>
                  <a:rPr lang="en-US" sz="1200" b="1" dirty="0"/>
                  <a:t> </a:t>
                </a:r>
                <a:r>
                  <a:rPr lang="en-US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(𝝁_</a:t>
                </a:r>
                <a:r>
                  <a:rPr lang="en-US" sz="1200" i="0">
                    <a:latin typeface="Cambria Math" panose="02040503050406030204" pitchFamily="18" charset="0"/>
                  </a:rPr>
                  <a:t>𝑖</a:t>
                </a:r>
                <a:r>
                  <a:rPr lang="en-US" sz="1200" b="1" i="0">
                    <a:latin typeface="Cambria Math" panose="02040503050406030204" pitchFamily="18" charset="0"/>
                  </a:rPr>
                  <a:t>−</a:t>
                </a:r>
                <a:r>
                  <a:rPr lang="en-US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𝝁)^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𝑻</a:t>
                </a:r>
                <a:r>
                  <a:rPr lang="en-US" altLang="zh-CN" sz="1200" b="1" i="0">
                    <a:latin typeface="Cambria Math" panose="02040503050406030204" pitchFamily="18" charset="0"/>
                  </a:rPr>
                  <a:t>=</a:t>
                </a:r>
                <a:r>
                  <a:rPr lang="en-US" sz="1200" b="0" i="0">
                    <a:latin typeface="Cambria Math" panose="02040503050406030204" pitchFamily="18" charset="0"/>
                  </a:rPr>
                  <a:t>0</a:t>
                </a:r>
                <a:endParaRPr lang="en-US" sz="1200" i="1" dirty="0"/>
              </a:p>
              <a:p>
                <a:endParaRPr lang="en-US" sz="1200" i="1" dirty="0"/>
              </a:p>
              <a:p>
                <a:pPr>
                  <a:spcBef>
                    <a:spcPct val="0"/>
                  </a:spcBef>
                </a:pPr>
                <a:endParaRPr lang="en-US" altLang="zh-TW" dirty="0"/>
              </a:p>
            </p:txBody>
          </p:sp>
        </mc:Fallback>
      </mc:AlternateContent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B991051-ECD1-41EB-9FCD-415DCDA7B8BE}" type="slidenum">
              <a:rPr lang="en-US" altLang="zh-TW"/>
              <a:pPr/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6967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TW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0DAA885-F23B-4769-AC30-2A7F33ABE925}" type="slidenum">
              <a:rPr lang="en-US" altLang="zh-TW"/>
              <a:pPr/>
              <a:t>39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9561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TW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0825F3A-E1C2-4509-BECD-BCCB4BA76DAC}" type="slidenum">
              <a:rPr lang="en-US" altLang="zh-TW"/>
              <a:pPr/>
              <a:t>49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126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0DE5F-5029-452E-9723-CD7B26FF9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CD6BA9-9639-4EFC-9802-851F51CAB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307E2B-CD6B-4B05-A2E2-5B7B8D4F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DAD4-8021-4604-AC59-DBD61A6F4D4D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80BC5-B5DF-4A68-8A55-98201967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6AE2C7-B5DC-4CD5-816B-02E2FDBB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C8CB-B1F3-45A5-9BFA-7EFDD2B01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7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1A6D6-1157-490C-8541-35DE8BE8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86FAC7-7EFA-4C18-8440-378BA82C8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F1B1E-F370-49DD-B87E-A8D656A1D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DAD4-8021-4604-AC59-DBD61A6F4D4D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206B7C-59C8-4F7C-89E7-222B61C7C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3AC9A3-43FA-4256-A33E-84AF9369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C8CB-B1F3-45A5-9BFA-7EFDD2B01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04AE36-29B2-41FA-9157-B2F11E167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3C8A81-0881-43D4-A7B1-F5EAC4511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ABCEB9-956E-427D-8092-058D559A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DAD4-8021-4604-AC59-DBD61A6F4D4D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92B49E-3695-45D3-9DD3-F7E82F7B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2E8807-C800-4F5B-AFAE-880004E4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C8CB-B1F3-45A5-9BFA-7EFDD2B01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2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BD655-DCAE-4E75-8FF0-E5C8B82E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73CAE6-F061-401C-8227-D37837AFE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F0FFAD-A2DD-4292-95D6-50ACFC8D6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DAD4-8021-4604-AC59-DBD61A6F4D4D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6A493B-B6BA-4725-9727-E44C7FC9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B8A626-D842-4534-BAE8-105DF4955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C8CB-B1F3-45A5-9BFA-7EFDD2B01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CE9DD-99A6-4DF9-8575-88E62F44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41E467-7CE5-4D64-801A-35D514C32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D5C01B-C061-457B-B02E-60080A7D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DAD4-8021-4604-AC59-DBD61A6F4D4D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DAF96E-40AF-4162-8F87-4BFF00534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644CF9-7638-4A7B-9A59-EF989EFC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C8CB-B1F3-45A5-9BFA-7EFDD2B01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9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FE095-F244-4EDE-B1DB-FA451AD8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5C31F9-2836-4EB1-8A22-861D9D04C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B31B66-EFDD-4A65-9269-3EEBB50C8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C4FA0C-8852-41B3-8129-6E78B7B3A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DAD4-8021-4604-AC59-DBD61A6F4D4D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0A9736-15D8-45FE-8C97-631D4EF2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6C444B-04D9-4612-BCDE-726F7556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C8CB-B1F3-45A5-9BFA-7EFDD2B01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2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A1F01-D846-4ABE-9D33-87D7B1B1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220DA-058C-4C15-9626-6C32F388A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AE182D-8C06-408E-B0BF-BDE15B420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255355-5E5F-4CFE-BCAA-3FF759B6A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D00AC1-B3CF-48C0-8233-E454ADCDF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AFAC3F-4A0D-4F1D-8D3C-10DEF6D68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DAD4-8021-4604-AC59-DBD61A6F4D4D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88817E-2C96-4B86-9081-E095B312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94AD7B-A3B9-4A9B-BCE3-04A5C410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C8CB-B1F3-45A5-9BFA-7EFDD2B01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5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EB27F-AE24-4F1F-AF55-B11765B9F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C8DDB2-FF0C-481C-8043-02AA576B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DAD4-8021-4604-AC59-DBD61A6F4D4D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66EEA0-B95F-4991-9137-B0A2E8A2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D450C2-9634-454E-AEFE-AD67705A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C8CB-B1F3-45A5-9BFA-7EFDD2B01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1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1C2C10-A5F8-4FCD-B9C1-8AFCB13F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DAD4-8021-4604-AC59-DBD61A6F4D4D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721425-92D5-4217-AE16-5D013FCF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0E128E-71F5-4743-83C6-13A3ADFEC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C8CB-B1F3-45A5-9BFA-7EFDD2B01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7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0350B-16C4-48F7-B8E2-13A7305E2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D43271-5ACE-4907-BA0D-223990054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3EBF43-8DCE-4B51-9ECD-A7CE630E4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7F6415-13EA-4899-BAD7-63AAAEDCA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DAD4-8021-4604-AC59-DBD61A6F4D4D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073392-EEFB-4911-8673-E0A518C3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C1C04A-B679-4958-B800-1ED14B3F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C8CB-B1F3-45A5-9BFA-7EFDD2B01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15152-1935-4E10-88B8-C91D54A05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31B34F-65CE-4009-9065-D233D0DA8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0D33B5-77DD-43CE-964A-4F223957E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B4A90B-DD17-4A1E-BAC1-7DE5065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DAD4-8021-4604-AC59-DBD61A6F4D4D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DDC75D-674A-4F2B-989B-3F21F5B8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D6C72E-9EE3-4313-BC57-D59DF7AB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C8CB-B1F3-45A5-9BFA-7EFDD2B01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9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D0A0C8-B360-432D-920E-51B3DB5D2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1741EC-FDB4-4480-B086-E36CCADDD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8F6F6-7932-4C41-934D-FC16EB98C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0DAD4-8021-4604-AC59-DBD61A6F4D4D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93B04-BC01-4505-B98D-52997ED18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B97C2E-F95D-41F8-B487-AA3655236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DC8CB-B1F3-45A5-9BFA-7EFDD2B01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3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7.png"/><Relationship Id="rId7" Type="http://schemas.openxmlformats.org/officeDocument/2006/relationships/image" Target="../media/image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image" Target="../media/image170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4.png"/><Relationship Id="rId4" Type="http://schemas.openxmlformats.org/officeDocument/2006/relationships/image" Target="../media/image1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100.png"/><Relationship Id="rId7" Type="http://schemas.openxmlformats.org/officeDocument/2006/relationships/image" Target="../media/image131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100.png"/><Relationship Id="rId7" Type="http://schemas.openxmlformats.org/officeDocument/2006/relationships/image" Target="../media/image55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10" Type="http://schemas.openxmlformats.org/officeDocument/2006/relationships/image" Target="../media/image71.png"/><Relationship Id="rId4" Type="http://schemas.openxmlformats.org/officeDocument/2006/relationships/image" Target="../media/image121.png"/><Relationship Id="rId9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13" Type="http://schemas.openxmlformats.org/officeDocument/2006/relationships/image" Target="../media/image123.png"/><Relationship Id="rId3" Type="http://schemas.openxmlformats.org/officeDocument/2006/relationships/image" Target="../media/image1100.png"/><Relationship Id="rId7" Type="http://schemas.openxmlformats.org/officeDocument/2006/relationships/image" Target="../media/image19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23.png"/><Relationship Id="rId5" Type="http://schemas.openxmlformats.org/officeDocument/2006/relationships/image" Target="../media/image122.png"/><Relationship Id="rId10" Type="http://schemas.openxmlformats.org/officeDocument/2006/relationships/image" Target="../media/image22.png"/><Relationship Id="rId4" Type="http://schemas.openxmlformats.org/officeDocument/2006/relationships/image" Target="../media/image121.png"/><Relationship Id="rId9" Type="http://schemas.openxmlformats.org/officeDocument/2006/relationships/image" Target="../media/image21.png"/><Relationship Id="rId1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mp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mp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mp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mp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mp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tmp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tmp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7" Type="http://schemas.openxmlformats.org/officeDocument/2006/relationships/image" Target="../media/image33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mp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7" Type="http://schemas.openxmlformats.org/officeDocument/2006/relationships/image" Target="../media/image25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tmp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40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png"/><Relationship Id="rId10" Type="http://schemas.openxmlformats.org/officeDocument/2006/relationships/image" Target="../media/image139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7" Type="http://schemas.openxmlformats.org/officeDocument/2006/relationships/image" Target="../media/image148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5" Type="http://schemas.openxmlformats.org/officeDocument/2006/relationships/image" Target="../media/image1050.png"/><Relationship Id="rId4" Type="http://schemas.openxmlformats.org/officeDocument/2006/relationships/image" Target="../media/image45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13" Type="http://schemas.openxmlformats.org/officeDocument/2006/relationships/image" Target="../media/image140.png"/><Relationship Id="rId3" Type="http://schemas.openxmlformats.org/officeDocument/2006/relationships/image" Target="../media/image460.png"/><Relationship Id="rId7" Type="http://schemas.openxmlformats.org/officeDocument/2006/relationships/image" Target="../media/image153.png"/><Relationship Id="rId12" Type="http://schemas.openxmlformats.org/officeDocument/2006/relationships/image" Target="../media/image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11" Type="http://schemas.openxmlformats.org/officeDocument/2006/relationships/image" Target="../media/image490.png"/><Relationship Id="rId5" Type="http://schemas.openxmlformats.org/officeDocument/2006/relationships/image" Target="../media/image151.png"/><Relationship Id="rId10" Type="http://schemas.openxmlformats.org/officeDocument/2006/relationships/image" Target="../media/image480.png"/><Relationship Id="rId4" Type="http://schemas.openxmlformats.org/officeDocument/2006/relationships/image" Target="../media/image150.png"/><Relationship Id="rId9" Type="http://schemas.openxmlformats.org/officeDocument/2006/relationships/image" Target="../media/image470.png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3" Type="http://schemas.openxmlformats.org/officeDocument/2006/relationships/image" Target="../media/image260.png"/><Relationship Id="rId7" Type="http://schemas.openxmlformats.org/officeDocument/2006/relationships/image" Target="../media/image56.png"/><Relationship Id="rId12" Type="http://schemas.openxmlformats.org/officeDocument/2006/relationships/image" Target="../media/image1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4.png"/><Relationship Id="rId5" Type="http://schemas.openxmlformats.org/officeDocument/2006/relationships/image" Target="../media/image272.png"/><Relationship Id="rId4" Type="http://schemas.openxmlformats.org/officeDocument/2006/relationships/image" Target="../media/image250.png"/><Relationship Id="rId1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atent_Dirichlet_allocation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3" Type="http://schemas.openxmlformats.org/officeDocument/2006/relationships/image" Target="../media/image510.png"/><Relationship Id="rId7" Type="http://schemas.openxmlformats.org/officeDocument/2006/relationships/image" Target="../media/image5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40.png"/><Relationship Id="rId5" Type="http://schemas.openxmlformats.org/officeDocument/2006/relationships/image" Target="../media/image530.png"/><Relationship Id="rId4" Type="http://schemas.openxmlformats.org/officeDocument/2006/relationships/image" Target="../media/image5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0" Type="http://schemas.openxmlformats.org/officeDocument/2006/relationships/image" Target="../media/image350.png"/><Relationship Id="rId4" Type="http://schemas.openxmlformats.org/officeDocument/2006/relationships/image" Target="../media/image291.png"/><Relationship Id="rId9" Type="http://schemas.openxmlformats.org/officeDocument/2006/relationships/image" Target="../media/image34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391.png"/><Relationship Id="rId7" Type="http://schemas.openxmlformats.org/officeDocument/2006/relationships/image" Target="../media/image401.png"/><Relationship Id="rId2" Type="http://schemas.openxmlformats.org/officeDocument/2006/relationships/image" Target="../media/image3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2.png"/><Relationship Id="rId5" Type="http://schemas.openxmlformats.org/officeDocument/2006/relationships/image" Target="../media/image412.png"/><Relationship Id="rId4" Type="http://schemas.openxmlformats.org/officeDocument/2006/relationships/image" Target="../media/image402.png"/><Relationship Id="rId9" Type="http://schemas.openxmlformats.org/officeDocument/2006/relationships/image" Target="../media/image43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7858" y="2252008"/>
            <a:ext cx="11802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/>
              <a:t>Machine Learning </a:t>
            </a:r>
            <a:r>
              <a:rPr lang="en-US" altLang="zh-CN" sz="5400" b="1" dirty="0"/>
              <a:t>&amp; Pattern Recognition</a:t>
            </a:r>
            <a:endParaRPr lang="zh-CN" altLang="en-US" sz="5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CC7982-047F-42D2-9F1B-07D23845D18E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6755C43C-2C76-AF48-B2AD-539B061CB0B1}"/>
              </a:ext>
            </a:extLst>
          </p:cNvPr>
          <p:cNvSpPr/>
          <p:nvPr/>
        </p:nvSpPr>
        <p:spPr>
          <a:xfrm>
            <a:off x="4329881" y="4005636"/>
            <a:ext cx="3821239" cy="14954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Xin Xin(</a:t>
            </a:r>
            <a:r>
              <a:rPr lang="zh-CN" altLang="en-US" sz="2400" b="1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辛鑫</a:t>
            </a:r>
            <a:r>
              <a:rPr lang="en-US" altLang="zh-CN" sz="2400" b="1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en-US" altLang="zh-CN" sz="2400" b="1" dirty="0" err="1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xinxin@sdu.edu.cn</a:t>
            </a:r>
            <a:endParaRPr lang="en-US" altLang="zh-CN" sz="2400" b="1" dirty="0">
              <a:solidFill>
                <a:prstClr val="black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https://</a:t>
            </a:r>
            <a:r>
              <a:rPr lang="en-US" altLang="zh-CN" sz="2400" b="1" dirty="0" err="1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xinxin-me.github.io</a:t>
            </a:r>
            <a:r>
              <a:rPr lang="en-US" altLang="zh-CN" sz="2400" b="1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051825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7">
            <a:extLst>
              <a:ext uri="{FF2B5EF4-FFF2-40B4-BE49-F238E27FC236}">
                <a16:creationId xmlns:a16="http://schemas.microsoft.com/office/drawing/2014/main" id="{A9C46DA5-6C85-4E11-B122-EC4EA994D98F}"/>
              </a:ext>
            </a:extLst>
          </p:cNvPr>
          <p:cNvSpPr/>
          <p:nvPr/>
        </p:nvSpPr>
        <p:spPr>
          <a:xfrm>
            <a:off x="603639" y="1200149"/>
            <a:ext cx="11089251" cy="2741643"/>
          </a:xfrm>
          <a:prstGeom prst="roundRect">
            <a:avLst>
              <a:gd name="adj" fmla="val 3573"/>
            </a:avLst>
          </a:prstGeom>
          <a:solidFill>
            <a:srgbClr val="FFFBD6"/>
          </a:solidFill>
          <a:ln>
            <a:solidFill>
              <a:srgbClr val="FFFBD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32">
                <a:extLst>
                  <a:ext uri="{FF2B5EF4-FFF2-40B4-BE49-F238E27FC236}">
                    <a16:creationId xmlns:a16="http://schemas.microsoft.com/office/drawing/2014/main" id="{6C3DD6B2-F69C-42F4-BB33-1501B26C614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51958" y="1368452"/>
                <a:ext cx="10992612" cy="20376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dirty="0"/>
                  <a:t>The mean vector of each class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feature space is:</a:t>
                </a:r>
              </a:p>
              <a:p>
                <a:pPr algn="just"/>
                <a:endParaRPr lang="en-US" dirty="0"/>
              </a:p>
              <a:p>
                <a:pPr algn="just"/>
                <a:endParaRPr lang="en-US" b="1" dirty="0"/>
              </a:p>
              <a:p>
                <a:pPr marL="457200" lvl="1" indent="0" algn="just">
                  <a:buNone/>
                </a:pPr>
                <a:endParaRPr lang="en-US" sz="2800" dirty="0"/>
              </a:p>
              <a:p>
                <a:pPr algn="just"/>
                <a:r>
                  <a:rPr lang="en-US" dirty="0"/>
                  <a:t>Projecting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will lead to projecting the mean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the mean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1" dirty="0"/>
                  <a:t>.</a:t>
                </a:r>
              </a:p>
            </p:txBody>
          </p:sp>
        </mc:Choice>
        <mc:Fallback xmlns="">
          <p:sp>
            <p:nvSpPr>
              <p:cNvPr id="61" name="Rectangle 32">
                <a:extLst>
                  <a:ext uri="{FF2B5EF4-FFF2-40B4-BE49-F238E27FC236}">
                    <a16:creationId xmlns:a16="http://schemas.microsoft.com/office/drawing/2014/main" id="{6C3DD6B2-F69C-42F4-BB33-1501B26C6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58" y="1368452"/>
                <a:ext cx="10992612" cy="2037688"/>
              </a:xfrm>
              <a:prstGeom prst="rect">
                <a:avLst/>
              </a:prstGeom>
              <a:blipFill>
                <a:blip r:embed="rId2"/>
                <a:stretch>
                  <a:fillRect l="-998" t="-4776" b="-2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9E40B93-436E-40DD-A8DC-4296D9FC86FD}"/>
                  </a:ext>
                </a:extLst>
              </p:cNvPr>
              <p:cNvSpPr/>
              <p:nvPr/>
            </p:nvSpPr>
            <p:spPr>
              <a:xfrm>
                <a:off x="1878456" y="2106376"/>
                <a:ext cx="1987980" cy="1036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9E40B93-436E-40DD-A8DC-4296D9FC86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456" y="2106376"/>
                <a:ext cx="1987980" cy="10366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E31D176-CA72-4B38-9555-FA1546B07D4A}"/>
                  </a:ext>
                </a:extLst>
              </p:cNvPr>
              <p:cNvSpPr/>
              <p:nvPr/>
            </p:nvSpPr>
            <p:spPr>
              <a:xfrm>
                <a:off x="4884585" y="2106376"/>
                <a:ext cx="4963795" cy="1036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E31D176-CA72-4B38-9555-FA1546B07D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585" y="2106376"/>
                <a:ext cx="4963795" cy="1036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D22EF8A8-79DB-4095-8909-B6606ED598C6}"/>
              </a:ext>
            </a:extLst>
          </p:cNvPr>
          <p:cNvSpPr txBox="1"/>
          <p:nvPr/>
        </p:nvSpPr>
        <p:spPr>
          <a:xfrm>
            <a:off x="340749" y="317061"/>
            <a:ext cx="8930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Linear Discriminant Analysis—Two</a:t>
            </a:r>
            <a:r>
              <a:rPr lang="zh-CN" altLang="en-US" sz="4000" dirty="0"/>
              <a:t> </a:t>
            </a:r>
            <a:r>
              <a:rPr lang="en-US" altLang="zh-CN" sz="4000" dirty="0"/>
              <a:t>Classes</a:t>
            </a:r>
          </a:p>
        </p:txBody>
      </p:sp>
      <p:sp>
        <p:nvSpPr>
          <p:cNvPr id="14" name="圆角矩形 26">
            <a:extLst>
              <a:ext uri="{FF2B5EF4-FFF2-40B4-BE49-F238E27FC236}">
                <a16:creationId xmlns:a16="http://schemas.microsoft.com/office/drawing/2014/main" id="{9D1F137B-3017-4575-96D8-291A4E0FC6C9}"/>
              </a:ext>
            </a:extLst>
          </p:cNvPr>
          <p:cNvSpPr/>
          <p:nvPr/>
        </p:nvSpPr>
        <p:spPr>
          <a:xfrm>
            <a:off x="540932" y="4110095"/>
            <a:ext cx="11110136" cy="2455462"/>
          </a:xfrm>
          <a:prstGeom prst="roundRect">
            <a:avLst>
              <a:gd name="adj" fmla="val 9884"/>
            </a:avLst>
          </a:prstGeom>
          <a:solidFill>
            <a:srgbClr val="E6F5F0"/>
          </a:solidFill>
          <a:ln>
            <a:solidFill>
              <a:srgbClr val="FFFBD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BD2BE4E-DA96-4687-9657-6D012478ED5C}"/>
                  </a:ext>
                </a:extLst>
              </p:cNvPr>
              <p:cNvSpPr/>
              <p:nvPr/>
            </p:nvSpPr>
            <p:spPr>
              <a:xfrm>
                <a:off x="865774" y="4825090"/>
                <a:ext cx="5163785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BD2BE4E-DA96-4687-9657-6D012478ED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74" y="4825090"/>
                <a:ext cx="5163785" cy="470000"/>
              </a:xfrm>
              <a:prstGeom prst="rect">
                <a:avLst/>
              </a:prstGeom>
              <a:blipFill>
                <a:blip r:embed="rId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6CCE7C0-8251-42DC-83F8-B54631082CA4}"/>
                  </a:ext>
                </a:extLst>
              </p:cNvPr>
              <p:cNvSpPr/>
              <p:nvPr/>
            </p:nvSpPr>
            <p:spPr>
              <a:xfrm>
                <a:off x="651957" y="4219228"/>
                <a:ext cx="1090186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Choose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CN" sz="2800" dirty="0"/>
                  <a:t> to maximize the distance between the projected means:</a:t>
                </a:r>
                <a:endParaRPr lang="en-US" altLang="zh-CN" sz="2800" b="1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6CCE7C0-8251-42DC-83F8-B54631082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57" y="4219228"/>
                <a:ext cx="10901867" cy="523220"/>
              </a:xfrm>
              <a:prstGeom prst="rect">
                <a:avLst/>
              </a:prstGeom>
              <a:blipFill>
                <a:blip r:embed="rId6"/>
                <a:stretch>
                  <a:fillRect l="-1007"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7C6538B-B625-4CFD-9802-7BBCD5415231}"/>
                  </a:ext>
                </a:extLst>
              </p:cNvPr>
              <p:cNvSpPr/>
              <p:nvPr/>
            </p:nvSpPr>
            <p:spPr>
              <a:xfrm>
                <a:off x="5811463" y="4825988"/>
                <a:ext cx="5104218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7C6538B-B625-4CFD-9802-7BBCD54152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463" y="4825988"/>
                <a:ext cx="5104218" cy="468205"/>
              </a:xfrm>
              <a:prstGeom prst="rect">
                <a:avLst/>
              </a:prstGeom>
              <a:blipFill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A55EA5D-80A3-419A-921D-AFF2398DEB1F}"/>
                  </a:ext>
                </a:extLst>
              </p:cNvPr>
              <p:cNvSpPr/>
              <p:nvPr/>
            </p:nvSpPr>
            <p:spPr>
              <a:xfrm>
                <a:off x="5936003" y="5586453"/>
                <a:ext cx="4551022" cy="468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A55EA5D-80A3-419A-921D-AFF2398DEB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003" y="5586453"/>
                <a:ext cx="4551022" cy="468205"/>
              </a:xfrm>
              <a:prstGeom prst="rect">
                <a:avLst/>
              </a:prstGeom>
              <a:blipFill>
                <a:blip r:embed="rId8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AD280CE1-044B-47F2-A813-0A822825F72A}"/>
              </a:ext>
            </a:extLst>
          </p:cNvPr>
          <p:cNvSpPr/>
          <p:nvPr/>
        </p:nvSpPr>
        <p:spPr>
          <a:xfrm>
            <a:off x="1115523" y="564505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/>
              <a:t>Between-class scatter (</a:t>
            </a:r>
            <a:r>
              <a:rPr lang="zh-CN" altLang="en-US" sz="2400" dirty="0"/>
              <a:t>类间散度矩阵</a:t>
            </a:r>
            <a:r>
              <a:rPr lang="en-US" altLang="zh-TW" sz="2400" dirty="0"/>
              <a:t>):</a:t>
            </a:r>
            <a:endParaRPr lang="en-US" altLang="zh-TW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79C6DE6-DECE-4E1A-A5D6-09C95C420523}"/>
                  </a:ext>
                </a:extLst>
              </p:cNvPr>
              <p:cNvSpPr/>
              <p:nvPr/>
            </p:nvSpPr>
            <p:spPr>
              <a:xfrm>
                <a:off x="10097027" y="5578471"/>
                <a:ext cx="1637308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79C6DE6-DECE-4E1A-A5D6-09C95C4205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027" y="5578471"/>
                <a:ext cx="1637308" cy="468205"/>
              </a:xfrm>
              <a:prstGeom prst="rect">
                <a:avLst/>
              </a:prstGeom>
              <a:blipFill>
                <a:blip r:embed="rId9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14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14" grpId="0" animBg="1"/>
      <p:bldP spid="10" grpId="0"/>
      <p:bldP spid="7" grpId="0"/>
      <p:bldP spid="19" grpId="0"/>
      <p:bldP spid="20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7">
            <a:extLst>
              <a:ext uri="{FF2B5EF4-FFF2-40B4-BE49-F238E27FC236}">
                <a16:creationId xmlns:a16="http://schemas.microsoft.com/office/drawing/2014/main" id="{A9C46DA5-6C85-4E11-B122-EC4EA994D98F}"/>
              </a:ext>
            </a:extLst>
          </p:cNvPr>
          <p:cNvSpPr/>
          <p:nvPr/>
        </p:nvSpPr>
        <p:spPr>
          <a:xfrm>
            <a:off x="551374" y="1217672"/>
            <a:ext cx="11089251" cy="3268603"/>
          </a:xfrm>
          <a:prstGeom prst="roundRect">
            <a:avLst>
              <a:gd name="adj" fmla="val 3573"/>
            </a:avLst>
          </a:prstGeom>
          <a:solidFill>
            <a:srgbClr val="FFFBD6"/>
          </a:solidFill>
          <a:ln>
            <a:solidFill>
              <a:srgbClr val="FFFBD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003108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32">
                <a:extLst>
                  <a:ext uri="{FF2B5EF4-FFF2-40B4-BE49-F238E27FC236}">
                    <a16:creationId xmlns:a16="http://schemas.microsoft.com/office/drawing/2014/main" id="{6C3DD6B2-F69C-42F4-BB33-1501B26C614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76161" y="2199574"/>
                <a:ext cx="10992612" cy="1046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dirty="0"/>
                  <a:t>We define the total within-class variance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/>
              </a:p>
              <a:p>
                <a:pPr algn="just"/>
                <a:r>
                  <a:rPr lang="en-US" dirty="0"/>
                  <a:t>We want to choose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minimize</a:t>
                </a:r>
              </a:p>
            </p:txBody>
          </p:sp>
        </mc:Choice>
        <mc:Fallback xmlns="">
          <p:sp>
            <p:nvSpPr>
              <p:cNvPr id="61" name="Rectangle 32">
                <a:extLst>
                  <a:ext uri="{FF2B5EF4-FFF2-40B4-BE49-F238E27FC236}">
                    <a16:creationId xmlns:a16="http://schemas.microsoft.com/office/drawing/2014/main" id="{6C3DD6B2-F69C-42F4-BB33-1501B26C6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61" y="2199574"/>
                <a:ext cx="10992612" cy="1046600"/>
              </a:xfrm>
              <a:prstGeom prst="rect">
                <a:avLst/>
              </a:prstGeom>
              <a:blipFill>
                <a:blip r:embed="rId2"/>
                <a:stretch>
                  <a:fillRect l="-998" t="-9302" b="-110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D22EF8A8-79DB-4095-8909-B6606ED598C6}"/>
              </a:ext>
            </a:extLst>
          </p:cNvPr>
          <p:cNvSpPr txBox="1"/>
          <p:nvPr/>
        </p:nvSpPr>
        <p:spPr>
          <a:xfrm>
            <a:off x="340749" y="317061"/>
            <a:ext cx="8930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Linear Discriminant Analysis—Two</a:t>
            </a:r>
            <a:r>
              <a:rPr lang="zh-CN" altLang="en-US" sz="4000" dirty="0"/>
              <a:t> </a:t>
            </a:r>
            <a:r>
              <a:rPr lang="en-US" altLang="zh-CN" sz="4000" dirty="0"/>
              <a:t>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E55ED3A-1766-4775-AE85-5155C3FC85F8}"/>
                  </a:ext>
                </a:extLst>
              </p:cNvPr>
              <p:cNvSpPr/>
              <p:nvPr/>
            </p:nvSpPr>
            <p:spPr>
              <a:xfrm>
                <a:off x="2853804" y="3239055"/>
                <a:ext cx="6588920" cy="10323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E55ED3A-1766-4775-AE85-5155C3FC85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804" y="3239055"/>
                <a:ext cx="6588920" cy="10323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: 圆角 7">
            <a:extLst>
              <a:ext uri="{FF2B5EF4-FFF2-40B4-BE49-F238E27FC236}">
                <a16:creationId xmlns:a16="http://schemas.microsoft.com/office/drawing/2014/main" id="{052E1762-08B9-4D8B-9C89-CD86F0C10E14}"/>
              </a:ext>
            </a:extLst>
          </p:cNvPr>
          <p:cNvSpPr/>
          <p:nvPr/>
        </p:nvSpPr>
        <p:spPr>
          <a:xfrm>
            <a:off x="551374" y="4813062"/>
            <a:ext cx="11089251" cy="1467271"/>
          </a:xfrm>
          <a:prstGeom prst="roundRect">
            <a:avLst>
              <a:gd name="adj" fmla="val 3573"/>
            </a:avLst>
          </a:prstGeom>
          <a:solidFill>
            <a:srgbClr val="F9E6E6"/>
          </a:solidFill>
          <a:ln>
            <a:solidFill>
              <a:srgbClr val="FFFBD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Vertical Text Placeholder 9">
            <a:extLst>
              <a:ext uri="{FF2B5EF4-FFF2-40B4-BE49-F238E27FC236}">
                <a16:creationId xmlns:a16="http://schemas.microsoft.com/office/drawing/2014/main" id="{259A2D2C-C212-4C04-B741-8C1D434DC809}"/>
              </a:ext>
            </a:extLst>
          </p:cNvPr>
          <p:cNvSpPr txBox="1">
            <a:spLocks/>
          </p:cNvSpPr>
          <p:nvPr/>
        </p:nvSpPr>
        <p:spPr>
          <a:xfrm>
            <a:off x="654244" y="5005787"/>
            <a:ext cx="8686800" cy="51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/>
              <a:t>Within-class scatter (</a:t>
            </a:r>
            <a:r>
              <a:rPr lang="zh-CN" altLang="en-US" sz="2400" dirty="0"/>
              <a:t>类内散度矩阵</a:t>
            </a:r>
            <a:r>
              <a:rPr lang="en-US" altLang="zh-TW" sz="2400" dirty="0"/>
              <a:t>): </a:t>
            </a:r>
            <a:br>
              <a:rPr lang="en-US" altLang="zh-TW" sz="2400" dirty="0"/>
            </a:br>
            <a:br>
              <a:rPr lang="en-US" altLang="zh-TW" sz="2400" dirty="0"/>
            </a:br>
            <a:br>
              <a:rPr lang="en-US" altLang="zh-TW" sz="2400" dirty="0"/>
            </a:br>
            <a:br>
              <a:rPr lang="en-US" altLang="zh-TW" sz="2400" dirty="0"/>
            </a:br>
            <a:endParaRPr lang="en-US" altLang="zh-TW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635E8C2-3E47-424B-9EDA-6BC50EB72F61}"/>
                  </a:ext>
                </a:extLst>
              </p:cNvPr>
              <p:cNvSpPr/>
              <p:nvPr/>
            </p:nvSpPr>
            <p:spPr>
              <a:xfrm>
                <a:off x="2217147" y="5570558"/>
                <a:ext cx="7736798" cy="519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i="1" dirty="0"/>
                  <a:t> </a:t>
                </a: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635E8C2-3E47-424B-9EDA-6BC50EB72F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147" y="5570558"/>
                <a:ext cx="7736798" cy="519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7C383B8-02DC-49CA-B583-3D9D964A5270}"/>
                  </a:ext>
                </a:extLst>
              </p:cNvPr>
              <p:cNvSpPr/>
              <p:nvPr/>
            </p:nvSpPr>
            <p:spPr>
              <a:xfrm>
                <a:off x="9982093" y="5596110"/>
                <a:ext cx="1686680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CN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7C383B8-02DC-49CA-B583-3D9D964A52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093" y="5596110"/>
                <a:ext cx="1686680" cy="4682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32">
            <a:extLst>
              <a:ext uri="{FF2B5EF4-FFF2-40B4-BE49-F238E27FC236}">
                <a16:creationId xmlns:a16="http://schemas.microsoft.com/office/drawing/2014/main" id="{DCF9E91A-645A-4423-8696-D6F78AD02F55}"/>
              </a:ext>
            </a:extLst>
          </p:cNvPr>
          <p:cNvSpPr txBox="1">
            <a:spLocks noChangeArrowheads="1"/>
          </p:cNvSpPr>
          <p:nvPr/>
        </p:nvSpPr>
        <p:spPr>
          <a:xfrm>
            <a:off x="651958" y="1311302"/>
            <a:ext cx="10992612" cy="131794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400" indent="-230400" algn="just"/>
            <a:r>
              <a:rPr lang="en-US" altLang="zh-CN" dirty="0"/>
              <a:t>Meanwhile, to achieve a small variance within each class, i.e., minimizing the class overlap,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D6476AF-55C6-4E86-A295-FB20DC8FB4A4}"/>
                  </a:ext>
                </a:extLst>
              </p:cNvPr>
              <p:cNvSpPr/>
              <p:nvPr/>
            </p:nvSpPr>
            <p:spPr>
              <a:xfrm>
                <a:off x="8768835" y="1970273"/>
                <a:ext cx="2771207" cy="1035155"/>
              </a:xfrm>
              <a:prstGeom prst="rect">
                <a:avLst/>
              </a:prstGeom>
              <a:ln w="28575">
                <a:solidFill>
                  <a:srgbClr val="0000FF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D6476AF-55C6-4E86-A295-FB20DC8FB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835" y="1970273"/>
                <a:ext cx="2771207" cy="10351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箭头: 下 1">
            <a:extLst>
              <a:ext uri="{FF2B5EF4-FFF2-40B4-BE49-F238E27FC236}">
                <a16:creationId xmlns:a16="http://schemas.microsoft.com/office/drawing/2014/main" id="{C43DB00F-A52B-4D11-AA96-8F0D567B7C4D}"/>
              </a:ext>
            </a:extLst>
          </p:cNvPr>
          <p:cNvSpPr/>
          <p:nvPr/>
        </p:nvSpPr>
        <p:spPr>
          <a:xfrm>
            <a:off x="8751694" y="4114733"/>
            <a:ext cx="394215" cy="976712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0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16" grpId="0" animBg="1"/>
      <p:bldP spid="17" grpId="0"/>
      <p:bldP spid="18" grpId="0"/>
      <p:bldP spid="19" grpId="0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7">
            <a:extLst>
              <a:ext uri="{FF2B5EF4-FFF2-40B4-BE49-F238E27FC236}">
                <a16:creationId xmlns:a16="http://schemas.microsoft.com/office/drawing/2014/main" id="{7F09BB15-36E6-4333-A1AF-6C75E3F92722}"/>
              </a:ext>
            </a:extLst>
          </p:cNvPr>
          <p:cNvSpPr/>
          <p:nvPr/>
        </p:nvSpPr>
        <p:spPr>
          <a:xfrm>
            <a:off x="603639" y="1200149"/>
            <a:ext cx="11089251" cy="3436001"/>
          </a:xfrm>
          <a:prstGeom prst="roundRect">
            <a:avLst>
              <a:gd name="adj" fmla="val 3573"/>
            </a:avLst>
          </a:prstGeom>
          <a:solidFill>
            <a:srgbClr val="FFFBD6"/>
          </a:solidFill>
          <a:ln>
            <a:solidFill>
              <a:srgbClr val="FFFBD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32">
                <a:extLst>
                  <a:ext uri="{FF2B5EF4-FFF2-40B4-BE49-F238E27FC236}">
                    <a16:creationId xmlns:a16="http://schemas.microsoft.com/office/drawing/2014/main" id="{6C3DD6B2-F69C-42F4-BB33-1501B26C614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03639" y="1394493"/>
                <a:ext cx="10992612" cy="88223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dirty="0"/>
                  <a:t>We can finally express the Fisher criterion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1" name="Rectangle 32">
                <a:extLst>
                  <a:ext uri="{FF2B5EF4-FFF2-40B4-BE49-F238E27FC236}">
                    <a16:creationId xmlns:a16="http://schemas.microsoft.com/office/drawing/2014/main" id="{6C3DD6B2-F69C-42F4-BB33-1501B26C6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39" y="1394493"/>
                <a:ext cx="10992612" cy="882238"/>
              </a:xfrm>
              <a:prstGeom prst="rect">
                <a:avLst/>
              </a:prstGeom>
              <a:blipFill>
                <a:blip r:embed="rId2"/>
                <a:stretch>
                  <a:fillRect l="-998" t="-1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F8E107C-2690-459A-B68C-92D6B9194315}"/>
                  </a:ext>
                </a:extLst>
              </p:cNvPr>
              <p:cNvSpPr/>
              <p:nvPr/>
            </p:nvSpPr>
            <p:spPr>
              <a:xfrm>
                <a:off x="4480444" y="1935140"/>
                <a:ext cx="4452501" cy="10423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F8E107C-2690-459A-B68C-92D6B9194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444" y="1935140"/>
                <a:ext cx="4452501" cy="10423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F4C4488B-80E6-4EE8-92BD-5CCA146E6525}"/>
              </a:ext>
            </a:extLst>
          </p:cNvPr>
          <p:cNvGrpSpPr/>
          <p:nvPr/>
        </p:nvGrpSpPr>
        <p:grpSpPr>
          <a:xfrm>
            <a:off x="4539694" y="3144409"/>
            <a:ext cx="2457238" cy="1364456"/>
            <a:chOff x="4206319" y="3144409"/>
            <a:chExt cx="2457238" cy="1364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EC14CEE5-5EBC-4808-A1CE-6B7E5067CAE9}"/>
                    </a:ext>
                  </a:extLst>
                </p:cNvPr>
                <p:cNvSpPr/>
                <p:nvPr/>
              </p:nvSpPr>
              <p:spPr>
                <a:xfrm>
                  <a:off x="4206319" y="3144409"/>
                  <a:ext cx="2201692" cy="6705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</m:e>
                              <m:lim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fun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EC14CEE5-5EBC-4808-A1CE-6B7E5067CA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319" y="3144409"/>
                  <a:ext cx="2201692" cy="67056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17CEADCB-951A-4DD5-B97B-192CB835B0CC}"/>
                    </a:ext>
                  </a:extLst>
                </p:cNvPr>
                <p:cNvSpPr/>
                <p:nvPr/>
              </p:nvSpPr>
              <p:spPr>
                <a:xfrm>
                  <a:off x="4227634" y="3977950"/>
                  <a:ext cx="2435923" cy="5309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800" dirty="0">
                      <a:ea typeface="Cambria Math" panose="02040503050406030204" pitchFamily="18" charset="0"/>
                    </a:rPr>
                    <a:t>s.t.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8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17CEADCB-951A-4DD5-B97B-192CB835B0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7634" y="3977950"/>
                  <a:ext cx="2435923" cy="530915"/>
                </a:xfrm>
                <a:prstGeom prst="rect">
                  <a:avLst/>
                </a:prstGeom>
                <a:blipFill>
                  <a:blip r:embed="rId5"/>
                  <a:stretch>
                    <a:fillRect l="-5263" t="-10345" b="-321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68E783A-DAE0-49F2-8DDD-D58C6AC4621B}"/>
              </a:ext>
            </a:extLst>
          </p:cNvPr>
          <p:cNvGrpSpPr/>
          <p:nvPr/>
        </p:nvGrpSpPr>
        <p:grpSpPr>
          <a:xfrm>
            <a:off x="540932" y="4977280"/>
            <a:ext cx="11110136" cy="1563659"/>
            <a:chOff x="540932" y="4977280"/>
            <a:chExt cx="11110136" cy="1563659"/>
          </a:xfrm>
        </p:grpSpPr>
        <p:sp>
          <p:nvSpPr>
            <p:cNvPr id="13" name="圆角矩形 26">
              <a:extLst>
                <a:ext uri="{FF2B5EF4-FFF2-40B4-BE49-F238E27FC236}">
                  <a16:creationId xmlns:a16="http://schemas.microsoft.com/office/drawing/2014/main" id="{9482A02A-D232-4C31-8BE5-FD221E768223}"/>
                </a:ext>
              </a:extLst>
            </p:cNvPr>
            <p:cNvSpPr/>
            <p:nvPr/>
          </p:nvSpPr>
          <p:spPr>
            <a:xfrm>
              <a:off x="540932" y="4977280"/>
              <a:ext cx="11110136" cy="1563659"/>
            </a:xfrm>
            <a:prstGeom prst="roundRect">
              <a:avLst>
                <a:gd name="adj" fmla="val 9884"/>
              </a:avLst>
            </a:prstGeom>
            <a:solidFill>
              <a:srgbClr val="E6F5F0"/>
            </a:solidFill>
            <a:ln>
              <a:solidFill>
                <a:srgbClr val="FFFBD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B226D881-ADEE-49F7-8249-93DCDBC7F287}"/>
                    </a:ext>
                  </a:extLst>
                </p:cNvPr>
                <p:cNvSpPr/>
                <p:nvPr/>
              </p:nvSpPr>
              <p:spPr>
                <a:xfrm>
                  <a:off x="647700" y="5129486"/>
                  <a:ext cx="503426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altLang="zh-CN" sz="2800" dirty="0"/>
                    <a:t>Let </a:t>
                  </a:r>
                  <a14:m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en-US" altLang="zh-CN" sz="2800" dirty="0"/>
                    <a:t> be a </a:t>
                  </a:r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Lagrange multiplier</a:t>
                  </a: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B226D881-ADEE-49F7-8249-93DCDBC7F2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" y="5129486"/>
                  <a:ext cx="5034263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2179" t="-10465" r="-1211" b="-325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430A38C5-79D5-4984-9698-32891BC99D53}"/>
                    </a:ext>
                  </a:extLst>
                </p:cNvPr>
                <p:cNvSpPr/>
                <p:nvPr/>
              </p:nvSpPr>
              <p:spPr>
                <a:xfrm>
                  <a:off x="2924025" y="5759109"/>
                  <a:ext cx="6111930" cy="6705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</m:e>
                              <m:lim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fun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430A38C5-79D5-4984-9698-32891BC99D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025" y="5759109"/>
                  <a:ext cx="6111930" cy="67056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21ED0AA8-2D55-4E9D-8B9D-2FA0EDB90AB8}"/>
              </a:ext>
            </a:extLst>
          </p:cNvPr>
          <p:cNvSpPr txBox="1"/>
          <p:nvPr/>
        </p:nvSpPr>
        <p:spPr>
          <a:xfrm>
            <a:off x="340749" y="317061"/>
            <a:ext cx="8930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Linear Discriminant Analysis—Two</a:t>
            </a:r>
            <a:r>
              <a:rPr lang="zh-CN" altLang="en-US" sz="4000" dirty="0"/>
              <a:t> </a:t>
            </a:r>
            <a:r>
              <a:rPr lang="en-US" altLang="zh-CN" sz="4000" dirty="0"/>
              <a:t>Classes</a:t>
            </a:r>
          </a:p>
        </p:txBody>
      </p:sp>
      <p:sp>
        <p:nvSpPr>
          <p:cNvPr id="3" name="箭头: 左弧形 2">
            <a:extLst>
              <a:ext uri="{FF2B5EF4-FFF2-40B4-BE49-F238E27FC236}">
                <a16:creationId xmlns:a16="http://schemas.microsoft.com/office/drawing/2014/main" id="{36807987-AEE6-478B-926B-3077A32D5CE7}"/>
              </a:ext>
            </a:extLst>
          </p:cNvPr>
          <p:cNvSpPr/>
          <p:nvPr/>
        </p:nvSpPr>
        <p:spPr>
          <a:xfrm>
            <a:off x="3728085" y="2640330"/>
            <a:ext cx="537210" cy="1337620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32">
                <a:extLst>
                  <a:ext uri="{FF2B5EF4-FFF2-40B4-BE49-F238E27FC236}">
                    <a16:creationId xmlns:a16="http://schemas.microsoft.com/office/drawing/2014/main" id="{19524AB9-2937-498F-9D05-E911DE8A748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38201" y="2787971"/>
                <a:ext cx="2747010" cy="104233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sz="2400" dirty="0"/>
                  <a:t>I</a:t>
                </a:r>
                <a:r>
                  <a:rPr lang="en-US" altLang="zh-CN" sz="2400" dirty="0"/>
                  <a:t>f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400" dirty="0"/>
                  <a:t> is one solution,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400" dirty="0"/>
                  <a:t> would also be a solution.</a:t>
                </a:r>
              </a:p>
            </p:txBody>
          </p:sp>
        </mc:Choice>
        <mc:Fallback xmlns="">
          <p:sp>
            <p:nvSpPr>
              <p:cNvPr id="15" name="Rectangle 32">
                <a:extLst>
                  <a:ext uri="{FF2B5EF4-FFF2-40B4-BE49-F238E27FC236}">
                    <a16:creationId xmlns:a16="http://schemas.microsoft.com/office/drawing/2014/main" id="{19524AB9-2937-498F-9D05-E911DE8A7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2787971"/>
                <a:ext cx="2747010" cy="1042337"/>
              </a:xfrm>
              <a:prstGeom prst="rect">
                <a:avLst/>
              </a:prstGeom>
              <a:blipFill>
                <a:blip r:embed="rId8"/>
                <a:stretch>
                  <a:fillRect l="-3556" t="-11111" r="-3556" b="-7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964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: 圆角 7">
            <a:extLst>
              <a:ext uri="{FF2B5EF4-FFF2-40B4-BE49-F238E27FC236}">
                <a16:creationId xmlns:a16="http://schemas.microsoft.com/office/drawing/2014/main" id="{F26B9029-D222-4390-9F7F-311BBC323D6F}"/>
              </a:ext>
            </a:extLst>
          </p:cNvPr>
          <p:cNvSpPr/>
          <p:nvPr/>
        </p:nvSpPr>
        <p:spPr>
          <a:xfrm>
            <a:off x="596600" y="3871195"/>
            <a:ext cx="11089251" cy="2564543"/>
          </a:xfrm>
          <a:prstGeom prst="roundRect">
            <a:avLst>
              <a:gd name="adj" fmla="val 3573"/>
            </a:avLst>
          </a:prstGeom>
          <a:solidFill>
            <a:srgbClr val="E6F5F0"/>
          </a:solidFill>
          <a:ln>
            <a:solidFill>
              <a:srgbClr val="FFFBD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2" name="矩形: 圆角 7">
            <a:extLst>
              <a:ext uri="{FF2B5EF4-FFF2-40B4-BE49-F238E27FC236}">
                <a16:creationId xmlns:a16="http://schemas.microsoft.com/office/drawing/2014/main" id="{F26B9029-D222-4390-9F7F-311BBC323D6F}"/>
              </a:ext>
            </a:extLst>
          </p:cNvPr>
          <p:cNvSpPr/>
          <p:nvPr/>
        </p:nvSpPr>
        <p:spPr>
          <a:xfrm>
            <a:off x="603639" y="1200149"/>
            <a:ext cx="11089251" cy="2564543"/>
          </a:xfrm>
          <a:prstGeom prst="roundRect">
            <a:avLst>
              <a:gd name="adj" fmla="val 3573"/>
            </a:avLst>
          </a:prstGeom>
          <a:solidFill>
            <a:srgbClr val="FFFBD6"/>
          </a:solidFill>
          <a:ln>
            <a:solidFill>
              <a:srgbClr val="FFFBD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C1BBA47-33FA-4C3A-9426-37E72696C855}"/>
                  </a:ext>
                </a:extLst>
              </p:cNvPr>
              <p:cNvSpPr/>
              <p:nvPr/>
            </p:nvSpPr>
            <p:spPr>
              <a:xfrm>
                <a:off x="603638" y="1385066"/>
                <a:ext cx="50342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Let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800" dirty="0"/>
                  <a:t> be a 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Lagrange multiplier</a:t>
                </a: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C1BBA47-33FA-4C3A-9426-37E72696C8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38" y="1385066"/>
                <a:ext cx="5034263" cy="523220"/>
              </a:xfrm>
              <a:prstGeom prst="rect">
                <a:avLst/>
              </a:prstGeom>
              <a:blipFill>
                <a:blip r:embed="rId2"/>
                <a:stretch>
                  <a:fillRect l="-2179" t="-10465" r="-1211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0206002-E0C6-46CF-AFEF-502BA4FB1036}"/>
                  </a:ext>
                </a:extLst>
              </p:cNvPr>
              <p:cNvSpPr/>
              <p:nvPr/>
            </p:nvSpPr>
            <p:spPr>
              <a:xfrm>
                <a:off x="2836530" y="2035801"/>
                <a:ext cx="6091091" cy="670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8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8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0206002-E0C6-46CF-AFEF-502BA4FB10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530" y="2035801"/>
                <a:ext cx="6091091" cy="670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1993D98-E4A9-47E8-BADA-92792D8A4BA7}"/>
                  </a:ext>
                </a:extLst>
              </p:cNvPr>
              <p:cNvSpPr/>
              <p:nvPr/>
            </p:nvSpPr>
            <p:spPr>
              <a:xfrm>
                <a:off x="1332246" y="2812872"/>
                <a:ext cx="1310680" cy="809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den>
                      </m:f>
                      <m:r>
                        <a:rPr lang="en-US" altLang="zh-CN" sz="2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1993D98-E4A9-47E8-BADA-92792D8A4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246" y="2812872"/>
                <a:ext cx="1310680" cy="8090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26DBA17-DCB0-4E99-AA37-BF366B9769B7}"/>
                  </a:ext>
                </a:extLst>
              </p:cNvPr>
              <p:cNvSpPr/>
              <p:nvPr/>
            </p:nvSpPr>
            <p:spPr>
              <a:xfrm flipH="1">
                <a:off x="7448205" y="2971603"/>
                <a:ext cx="26151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26DBA17-DCB0-4E99-AA37-BF366B976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448205" y="2971603"/>
                <a:ext cx="2615184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A10669E-EF26-4244-8607-67055C86DDCF}"/>
                  </a:ext>
                </a:extLst>
              </p:cNvPr>
              <p:cNvSpPr txBox="1"/>
              <p:nvPr/>
            </p:nvSpPr>
            <p:spPr>
              <a:xfrm>
                <a:off x="6327173" y="3041119"/>
                <a:ext cx="5049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A10669E-EF26-4244-8607-67055C86D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173" y="3041119"/>
                <a:ext cx="50494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907C3187-0299-423F-8C5F-A21ABF14504F}"/>
              </a:ext>
            </a:extLst>
          </p:cNvPr>
          <p:cNvSpPr txBox="1"/>
          <p:nvPr/>
        </p:nvSpPr>
        <p:spPr>
          <a:xfrm>
            <a:off x="340749" y="317061"/>
            <a:ext cx="8930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Linear Discriminant Analysis—Two</a:t>
            </a:r>
            <a:r>
              <a:rPr lang="zh-CN" altLang="en-US" sz="4000" dirty="0"/>
              <a:t> </a:t>
            </a:r>
            <a:r>
              <a:rPr lang="en-US" altLang="zh-CN" sz="4000" dirty="0"/>
              <a:t>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C1BBA47-33FA-4C3A-9426-37E72696C855}"/>
                  </a:ext>
                </a:extLst>
              </p:cNvPr>
              <p:cNvSpPr/>
              <p:nvPr/>
            </p:nvSpPr>
            <p:spPr>
              <a:xfrm>
                <a:off x="603637" y="3983005"/>
                <a:ext cx="10517751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800" dirty="0"/>
                  <a:t> the eigenvectors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sz="2800" dirty="0"/>
                  <a:t>, and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8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800" dirty="0"/>
                  <a:t>is the corresponding eigenvalue</a:t>
                </a:r>
                <a:r>
                  <a:rPr lang="en-US" altLang="zh-CN" sz="2800" b="1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b="1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How to choose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CN" sz="2800" dirty="0"/>
                  <a:t>?</a:t>
                </a: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C1BBA47-33FA-4C3A-9426-37E72696C8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37" y="3983005"/>
                <a:ext cx="10517751" cy="1384995"/>
              </a:xfrm>
              <a:prstGeom prst="rect">
                <a:avLst/>
              </a:prstGeom>
              <a:blipFill rotWithShape="0">
                <a:blip r:embed="rId7"/>
                <a:stretch>
                  <a:fillRect l="-1043" t="-3947" r="-116" b="-11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5E2B194-CB94-4A5D-A4B6-921DDB146CD7}"/>
                  </a:ext>
                </a:extLst>
              </p:cNvPr>
              <p:cNvSpPr/>
              <p:nvPr/>
            </p:nvSpPr>
            <p:spPr>
              <a:xfrm>
                <a:off x="2135403" y="3025729"/>
                <a:ext cx="33466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/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5E2B194-CB94-4A5D-A4B6-921DDB146C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403" y="3025729"/>
                <a:ext cx="3346622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76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" grpId="0"/>
      <p:bldP spid="23" grpId="0"/>
      <p:bldP spid="15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: 圆角 7">
            <a:extLst>
              <a:ext uri="{FF2B5EF4-FFF2-40B4-BE49-F238E27FC236}">
                <a16:creationId xmlns:a16="http://schemas.microsoft.com/office/drawing/2014/main" id="{F26B9029-D222-4390-9F7F-311BBC323D6F}"/>
              </a:ext>
            </a:extLst>
          </p:cNvPr>
          <p:cNvSpPr/>
          <p:nvPr/>
        </p:nvSpPr>
        <p:spPr>
          <a:xfrm>
            <a:off x="596600" y="3871195"/>
            <a:ext cx="11089251" cy="2564543"/>
          </a:xfrm>
          <a:prstGeom prst="roundRect">
            <a:avLst>
              <a:gd name="adj" fmla="val 3573"/>
            </a:avLst>
          </a:prstGeom>
          <a:solidFill>
            <a:srgbClr val="E6F5F0"/>
          </a:solidFill>
          <a:ln>
            <a:solidFill>
              <a:srgbClr val="FFFBD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2" name="矩形: 圆角 7">
            <a:extLst>
              <a:ext uri="{FF2B5EF4-FFF2-40B4-BE49-F238E27FC236}">
                <a16:creationId xmlns:a16="http://schemas.microsoft.com/office/drawing/2014/main" id="{F26B9029-D222-4390-9F7F-311BBC323D6F}"/>
              </a:ext>
            </a:extLst>
          </p:cNvPr>
          <p:cNvSpPr/>
          <p:nvPr/>
        </p:nvSpPr>
        <p:spPr>
          <a:xfrm>
            <a:off x="603639" y="1200149"/>
            <a:ext cx="11089251" cy="2564543"/>
          </a:xfrm>
          <a:prstGeom prst="roundRect">
            <a:avLst>
              <a:gd name="adj" fmla="val 3573"/>
            </a:avLst>
          </a:prstGeom>
          <a:solidFill>
            <a:srgbClr val="FFFBD6"/>
          </a:solidFill>
          <a:ln>
            <a:solidFill>
              <a:srgbClr val="FFFBD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C1BBA47-33FA-4C3A-9426-37E72696C855}"/>
                  </a:ext>
                </a:extLst>
              </p:cNvPr>
              <p:cNvSpPr/>
              <p:nvPr/>
            </p:nvSpPr>
            <p:spPr>
              <a:xfrm>
                <a:off x="603638" y="1385066"/>
                <a:ext cx="50342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Let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800" dirty="0"/>
                  <a:t> be a 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Lagrange multiplier</a:t>
                </a: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C1BBA47-33FA-4C3A-9426-37E72696C8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38" y="1385066"/>
                <a:ext cx="5034263" cy="523220"/>
              </a:xfrm>
              <a:prstGeom prst="rect">
                <a:avLst/>
              </a:prstGeom>
              <a:blipFill>
                <a:blip r:embed="rId2"/>
                <a:stretch>
                  <a:fillRect l="-2179" t="-10465" r="-1211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0206002-E0C6-46CF-AFEF-502BA4FB1036}"/>
                  </a:ext>
                </a:extLst>
              </p:cNvPr>
              <p:cNvSpPr/>
              <p:nvPr/>
            </p:nvSpPr>
            <p:spPr>
              <a:xfrm>
                <a:off x="2836530" y="2035801"/>
                <a:ext cx="6091091" cy="670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8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8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0206002-E0C6-46CF-AFEF-502BA4FB10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530" y="2035801"/>
                <a:ext cx="6091091" cy="670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1993D98-E4A9-47E8-BADA-92792D8A4BA7}"/>
                  </a:ext>
                </a:extLst>
              </p:cNvPr>
              <p:cNvSpPr/>
              <p:nvPr/>
            </p:nvSpPr>
            <p:spPr>
              <a:xfrm>
                <a:off x="1343923" y="2815118"/>
                <a:ext cx="4121577" cy="809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den>
                          </m:f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1993D98-E4A9-47E8-BADA-92792D8A4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923" y="2815118"/>
                <a:ext cx="4121577" cy="8090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26DBA17-DCB0-4E99-AA37-BF366B9769B7}"/>
                  </a:ext>
                </a:extLst>
              </p:cNvPr>
              <p:cNvSpPr/>
              <p:nvPr/>
            </p:nvSpPr>
            <p:spPr>
              <a:xfrm flipH="1">
                <a:off x="7448205" y="2971603"/>
                <a:ext cx="26151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26DBA17-DCB0-4E99-AA37-BF366B976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448205" y="2971603"/>
                <a:ext cx="2615184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A10669E-EF26-4244-8607-67055C86DDCF}"/>
                  </a:ext>
                </a:extLst>
              </p:cNvPr>
              <p:cNvSpPr txBox="1"/>
              <p:nvPr/>
            </p:nvSpPr>
            <p:spPr>
              <a:xfrm>
                <a:off x="6327173" y="3041119"/>
                <a:ext cx="5049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A10669E-EF26-4244-8607-67055C86D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173" y="3041119"/>
                <a:ext cx="50494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907C3187-0299-423F-8C5F-A21ABF14504F}"/>
              </a:ext>
            </a:extLst>
          </p:cNvPr>
          <p:cNvSpPr txBox="1"/>
          <p:nvPr/>
        </p:nvSpPr>
        <p:spPr>
          <a:xfrm>
            <a:off x="340749" y="317061"/>
            <a:ext cx="8930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Linear Discriminant Analysis—Two</a:t>
            </a:r>
            <a:r>
              <a:rPr lang="zh-CN" altLang="en-US" sz="4000" dirty="0"/>
              <a:t> </a:t>
            </a:r>
            <a:r>
              <a:rPr lang="en-US" altLang="zh-CN" sz="4000" dirty="0"/>
              <a:t>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902871" y="4531018"/>
                <a:ext cx="2435795" cy="1271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in</m:t>
                                      </m:r>
                                    </m:e>
                                    <m:lim>
                                      <m:r>
                                        <a:rPr lang="en-US" altLang="zh-CN" sz="2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altLang="zh-CN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func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CN" sz="2400" dirty="0"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>
                                  <a:ea typeface="Cambria Math" panose="02040503050406030204" pitchFamily="18" charset="0"/>
                                </a:rPr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>
                                  <a:ea typeface="Cambria Math" panose="02040503050406030204" pitchFamily="18" charset="0"/>
                                </a:rPr>
                                <m:t>. </m:t>
                              </m:r>
                              <m:sSup>
                                <m:sSup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altLang="zh-CN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871" y="4531018"/>
                <a:ext cx="2435795" cy="127143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0C1BBA47-33FA-4C3A-9426-37E72696C855}"/>
              </a:ext>
            </a:extLst>
          </p:cNvPr>
          <p:cNvSpPr/>
          <p:nvPr/>
        </p:nvSpPr>
        <p:spPr>
          <a:xfrm>
            <a:off x="603637" y="3875911"/>
            <a:ext cx="55433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Remember the objective function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26DBA17-DCB0-4E99-AA37-BF366B9769B7}"/>
                  </a:ext>
                </a:extLst>
              </p:cNvPr>
              <p:cNvSpPr/>
              <p:nvPr/>
            </p:nvSpPr>
            <p:spPr>
              <a:xfrm flipH="1">
                <a:off x="3964461" y="4641548"/>
                <a:ext cx="26151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26DBA17-DCB0-4E99-AA37-BF366B976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64461" y="4641548"/>
                <a:ext cx="2615184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A10669E-EF26-4244-8607-67055C86DDCF}"/>
                  </a:ext>
                </a:extLst>
              </p:cNvPr>
              <p:cNvSpPr txBox="1"/>
              <p:nvPr/>
            </p:nvSpPr>
            <p:spPr>
              <a:xfrm>
                <a:off x="4941958" y="4992950"/>
                <a:ext cx="5049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A10669E-EF26-4244-8607-67055C86D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958" y="4992950"/>
                <a:ext cx="504945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26DBA17-DCB0-4E99-AA37-BF366B9769B7}"/>
                  </a:ext>
                </a:extLst>
              </p:cNvPr>
              <p:cNvSpPr/>
              <p:nvPr/>
            </p:nvSpPr>
            <p:spPr>
              <a:xfrm flipH="1">
                <a:off x="6579645" y="4948080"/>
                <a:ext cx="4986280" cy="5047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CN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CN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26DBA17-DCB0-4E99-AA37-BF366B976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579645" y="4948080"/>
                <a:ext cx="4986280" cy="50475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603637" y="5856470"/>
            <a:ext cx="31532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How to choose? 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A2F2AA-609E-4A4A-A20A-46C3F96FFC53}"/>
              </a:ext>
            </a:extLst>
          </p:cNvPr>
          <p:cNvSpPr/>
          <p:nvPr/>
        </p:nvSpPr>
        <p:spPr>
          <a:xfrm>
            <a:off x="3648098" y="5856470"/>
            <a:ext cx="81447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The eigenvector corresponds to the </a:t>
            </a:r>
            <a:r>
              <a:rPr lang="en-US" altLang="zh-CN" sz="2800" dirty="0">
                <a:solidFill>
                  <a:srgbClr val="FF0000"/>
                </a:solidFill>
              </a:rPr>
              <a:t>largest</a:t>
            </a:r>
            <a:r>
              <a:rPr lang="en-US" altLang="zh-CN" sz="2800" dirty="0"/>
              <a:t> eigenvalue.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9706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: 圆角 7">
            <a:extLst>
              <a:ext uri="{FF2B5EF4-FFF2-40B4-BE49-F238E27FC236}">
                <a16:creationId xmlns:a16="http://schemas.microsoft.com/office/drawing/2014/main" id="{F26B9029-D222-4390-9F7F-311BBC323D6F}"/>
              </a:ext>
            </a:extLst>
          </p:cNvPr>
          <p:cNvSpPr/>
          <p:nvPr/>
        </p:nvSpPr>
        <p:spPr>
          <a:xfrm>
            <a:off x="596600" y="3871195"/>
            <a:ext cx="11089251" cy="2564543"/>
          </a:xfrm>
          <a:prstGeom prst="roundRect">
            <a:avLst>
              <a:gd name="adj" fmla="val 3573"/>
            </a:avLst>
          </a:prstGeom>
          <a:solidFill>
            <a:srgbClr val="F9E6E6"/>
          </a:solidFill>
          <a:ln>
            <a:solidFill>
              <a:srgbClr val="FFFBD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2" name="矩形: 圆角 7">
            <a:extLst>
              <a:ext uri="{FF2B5EF4-FFF2-40B4-BE49-F238E27FC236}">
                <a16:creationId xmlns:a16="http://schemas.microsoft.com/office/drawing/2014/main" id="{F26B9029-D222-4390-9F7F-311BBC323D6F}"/>
              </a:ext>
            </a:extLst>
          </p:cNvPr>
          <p:cNvSpPr/>
          <p:nvPr/>
        </p:nvSpPr>
        <p:spPr>
          <a:xfrm>
            <a:off x="603639" y="1200149"/>
            <a:ext cx="11089251" cy="2564543"/>
          </a:xfrm>
          <a:prstGeom prst="roundRect">
            <a:avLst>
              <a:gd name="adj" fmla="val 3573"/>
            </a:avLst>
          </a:prstGeom>
          <a:solidFill>
            <a:srgbClr val="FFFBD6"/>
          </a:solidFill>
          <a:ln>
            <a:solidFill>
              <a:srgbClr val="FFFBD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C1BBA47-33FA-4C3A-9426-37E72696C855}"/>
                  </a:ext>
                </a:extLst>
              </p:cNvPr>
              <p:cNvSpPr/>
              <p:nvPr/>
            </p:nvSpPr>
            <p:spPr>
              <a:xfrm>
                <a:off x="603638" y="1385066"/>
                <a:ext cx="50342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Let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800" dirty="0"/>
                  <a:t> be a 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Lagrange multiplier</a:t>
                </a: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C1BBA47-33FA-4C3A-9426-37E72696C8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38" y="1385066"/>
                <a:ext cx="5034263" cy="523220"/>
              </a:xfrm>
              <a:prstGeom prst="rect">
                <a:avLst/>
              </a:prstGeom>
              <a:blipFill>
                <a:blip r:embed="rId2"/>
                <a:stretch>
                  <a:fillRect l="-2179" t="-10465" r="-1211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0206002-E0C6-46CF-AFEF-502BA4FB1036}"/>
                  </a:ext>
                </a:extLst>
              </p:cNvPr>
              <p:cNvSpPr/>
              <p:nvPr/>
            </p:nvSpPr>
            <p:spPr>
              <a:xfrm>
                <a:off x="2836530" y="2035801"/>
                <a:ext cx="6091091" cy="670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8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8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0206002-E0C6-46CF-AFEF-502BA4FB10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530" y="2035801"/>
                <a:ext cx="6091091" cy="670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1993D98-E4A9-47E8-BADA-92792D8A4BA7}"/>
                  </a:ext>
                </a:extLst>
              </p:cNvPr>
              <p:cNvSpPr/>
              <p:nvPr/>
            </p:nvSpPr>
            <p:spPr>
              <a:xfrm>
                <a:off x="1343923" y="2815118"/>
                <a:ext cx="4121577" cy="809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den>
                          </m:f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1993D98-E4A9-47E8-BADA-92792D8A4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923" y="2815118"/>
                <a:ext cx="4121577" cy="8090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26DBA17-DCB0-4E99-AA37-BF366B9769B7}"/>
                  </a:ext>
                </a:extLst>
              </p:cNvPr>
              <p:cNvSpPr/>
              <p:nvPr/>
            </p:nvSpPr>
            <p:spPr>
              <a:xfrm flipH="1">
                <a:off x="7448205" y="2971603"/>
                <a:ext cx="26151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26DBA17-DCB0-4E99-AA37-BF366B976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448205" y="2971603"/>
                <a:ext cx="2615184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26DEA8B-3E83-4154-B0E5-719F104E8CB4}"/>
                  </a:ext>
                </a:extLst>
              </p:cNvPr>
              <p:cNvSpPr/>
              <p:nvPr/>
            </p:nvSpPr>
            <p:spPr>
              <a:xfrm>
                <a:off x="7375386" y="4052699"/>
                <a:ext cx="4100353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26DEA8B-3E83-4154-B0E5-719F104E8C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386" y="4052699"/>
                <a:ext cx="4100353" cy="468205"/>
              </a:xfrm>
              <a:prstGeom prst="rect">
                <a:avLst/>
              </a:prstGeom>
              <a:blipFill>
                <a:blip r:embed="rId6"/>
                <a:stretch>
                  <a:fillRect b="-7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A19EF69D-69C2-431F-A8DE-92DC4ECDBE1A}"/>
              </a:ext>
            </a:extLst>
          </p:cNvPr>
          <p:cNvSpPr/>
          <p:nvPr/>
        </p:nvSpPr>
        <p:spPr>
          <a:xfrm>
            <a:off x="9706950" y="4052699"/>
            <a:ext cx="1768788" cy="547645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F818575-C1E0-4BAD-8213-C3243B4ED3A1}"/>
                  </a:ext>
                </a:extLst>
              </p:cNvPr>
              <p:cNvSpPr/>
              <p:nvPr/>
            </p:nvSpPr>
            <p:spPr>
              <a:xfrm>
                <a:off x="10714785" y="4662480"/>
                <a:ext cx="564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F818575-C1E0-4BAD-8213-C3243B4ED3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4785" y="4662480"/>
                <a:ext cx="564514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5D1A3430-9847-423F-B248-F53F66034D38}"/>
              </a:ext>
            </a:extLst>
          </p:cNvPr>
          <p:cNvGrpSpPr/>
          <p:nvPr/>
        </p:nvGrpSpPr>
        <p:grpSpPr>
          <a:xfrm>
            <a:off x="614860" y="5382982"/>
            <a:ext cx="8772145" cy="1018820"/>
            <a:chOff x="614860" y="5382982"/>
            <a:chExt cx="8772145" cy="10188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A1EF2089-5A53-4AE4-B50C-8366405AC869}"/>
                    </a:ext>
                  </a:extLst>
                </p:cNvPr>
                <p:cNvSpPr/>
                <p:nvPr/>
              </p:nvSpPr>
              <p:spPr>
                <a:xfrm>
                  <a:off x="4233991" y="5940137"/>
                  <a:ext cx="280782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A1EF2089-5A53-4AE4-B50C-8366405AC8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3991" y="5940137"/>
                  <a:ext cx="2807820" cy="461665"/>
                </a:xfrm>
                <a:prstGeom prst="rect">
                  <a:avLst/>
                </a:prstGeom>
                <a:blipFill>
                  <a:blip r:embed="rId8"/>
                  <a:stretch>
                    <a:fillRect r="-217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70555AFD-07BB-4429-9F7B-E9782A320088}"/>
                    </a:ext>
                  </a:extLst>
                </p:cNvPr>
                <p:cNvSpPr/>
                <p:nvPr/>
              </p:nvSpPr>
              <p:spPr>
                <a:xfrm>
                  <a:off x="614860" y="5382982"/>
                  <a:ext cx="87721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800" dirty="0">
                      <a:ea typeface="Cambria Math" panose="02040503050406030204" pitchFamily="18" charset="0"/>
                    </a:rPr>
                    <a:t>The scale of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8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sz="28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800" dirty="0"/>
                    <a:t>does not matter, only direction matters. </a:t>
                  </a:r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70555AFD-07BB-4429-9F7B-E9782A3200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860" y="5382982"/>
                  <a:ext cx="8772145" cy="523220"/>
                </a:xfrm>
                <a:prstGeom prst="rect">
                  <a:avLst/>
                </a:prstGeom>
                <a:blipFill>
                  <a:blip r:embed="rId9"/>
                  <a:stretch>
                    <a:fillRect l="-1251" t="-10465" r="-417" b="-325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4E39A1-BF4A-4229-9E5D-463C0D42438A}"/>
              </a:ext>
            </a:extLst>
          </p:cNvPr>
          <p:cNvGrpSpPr/>
          <p:nvPr/>
        </p:nvGrpSpPr>
        <p:grpSpPr>
          <a:xfrm>
            <a:off x="603639" y="4707547"/>
            <a:ext cx="7909068" cy="523220"/>
            <a:chOff x="603639" y="4707547"/>
            <a:chExt cx="7909068" cy="52322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76E1E7B-8471-4354-8849-7A7F2B71671D}"/>
                </a:ext>
              </a:extLst>
            </p:cNvPr>
            <p:cNvSpPr/>
            <p:nvPr/>
          </p:nvSpPr>
          <p:spPr>
            <a:xfrm>
              <a:off x="603639" y="4707547"/>
              <a:ext cx="512159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altLang="zh-CN" sz="2800" dirty="0"/>
                <a:t>Let                                       then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78296C96-C1D5-40BE-AC83-94029435039B}"/>
                    </a:ext>
                  </a:extLst>
                </p:cNvPr>
                <p:cNvSpPr/>
                <p:nvPr/>
              </p:nvSpPr>
              <p:spPr>
                <a:xfrm>
                  <a:off x="1600022" y="4753356"/>
                  <a:ext cx="277697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78296C96-C1D5-40BE-AC83-9402943503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022" y="4753356"/>
                  <a:ext cx="2776979" cy="461665"/>
                </a:xfrm>
                <a:prstGeom prst="rect">
                  <a:avLst/>
                </a:prstGeom>
                <a:blipFill>
                  <a:blip r:embed="rId10"/>
                  <a:stretch>
                    <a:fillRect r="-219" b="-18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84ECFAD1-CE59-4E2E-819E-E099A8C451B3}"/>
                    </a:ext>
                  </a:extLst>
                </p:cNvPr>
                <p:cNvSpPr/>
                <p:nvPr/>
              </p:nvSpPr>
              <p:spPr>
                <a:xfrm>
                  <a:off x="5523427" y="4753356"/>
                  <a:ext cx="29892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84ECFAD1-CE59-4E2E-819E-E099A8C451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3427" y="4753356"/>
                  <a:ext cx="2989280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A10669E-EF26-4244-8607-67055C86DDCF}"/>
                  </a:ext>
                </a:extLst>
              </p:cNvPr>
              <p:cNvSpPr txBox="1"/>
              <p:nvPr/>
            </p:nvSpPr>
            <p:spPr>
              <a:xfrm>
                <a:off x="6327173" y="3041119"/>
                <a:ext cx="5049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A10669E-EF26-4244-8607-67055C86D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173" y="3041119"/>
                <a:ext cx="504945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907C3187-0299-423F-8C5F-A21ABF14504F}"/>
              </a:ext>
            </a:extLst>
          </p:cNvPr>
          <p:cNvSpPr txBox="1"/>
          <p:nvPr/>
        </p:nvSpPr>
        <p:spPr>
          <a:xfrm>
            <a:off x="340749" y="317061"/>
            <a:ext cx="8930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Linear Discriminant Analysis—Two</a:t>
            </a:r>
            <a:r>
              <a:rPr lang="zh-CN" altLang="en-US" sz="4000" dirty="0"/>
              <a:t> </a:t>
            </a:r>
            <a:r>
              <a:rPr lang="en-US" altLang="zh-CN" sz="4000" dirty="0"/>
              <a:t>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BEE5D4E-3FE5-436A-AD4B-1A642AC1A755}"/>
                  </a:ext>
                </a:extLst>
              </p:cNvPr>
              <p:cNvSpPr/>
              <p:nvPr/>
            </p:nvSpPr>
            <p:spPr>
              <a:xfrm>
                <a:off x="603640" y="3996813"/>
                <a:ext cx="679884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b="1" dirty="0">
                    <a:solidFill>
                      <a:srgbClr val="0000FF"/>
                    </a:solidFill>
                  </a:rPr>
                  <a:t>Alternatively</a:t>
                </a:r>
                <a:r>
                  <a:rPr lang="en-US" altLang="zh-CN" sz="2800" dirty="0"/>
                  <a:t>, as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zh-CN" sz="2400" dirty="0"/>
                  <a:t>, </a:t>
                </a: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BEE5D4E-3FE5-436A-AD4B-1A642AC1A7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40" y="3996813"/>
                <a:ext cx="6798849" cy="523220"/>
              </a:xfrm>
              <a:prstGeom prst="rect">
                <a:avLst/>
              </a:prstGeom>
              <a:blipFill>
                <a:blip r:embed="rId14"/>
                <a:stretch>
                  <a:fillRect l="-1614" t="-11765" r="-538" b="-3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96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7">
            <a:extLst>
              <a:ext uri="{FF2B5EF4-FFF2-40B4-BE49-F238E27FC236}">
                <a16:creationId xmlns:a16="http://schemas.microsoft.com/office/drawing/2014/main" id="{15E86E12-C945-4393-9C4A-047E63FA82DF}"/>
              </a:ext>
            </a:extLst>
          </p:cNvPr>
          <p:cNvSpPr/>
          <p:nvPr/>
        </p:nvSpPr>
        <p:spPr>
          <a:xfrm>
            <a:off x="603639" y="1268729"/>
            <a:ext cx="11089251" cy="4960621"/>
          </a:xfrm>
          <a:prstGeom prst="roundRect">
            <a:avLst>
              <a:gd name="adj" fmla="val 3573"/>
            </a:avLst>
          </a:prstGeom>
          <a:solidFill>
            <a:srgbClr val="FFFBD6"/>
          </a:solidFill>
          <a:ln>
            <a:solidFill>
              <a:srgbClr val="FFFBD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C1BBA47-33FA-4C3A-9426-37E72696C855}"/>
              </a:ext>
            </a:extLst>
          </p:cNvPr>
          <p:cNvSpPr/>
          <p:nvPr/>
        </p:nvSpPr>
        <p:spPr>
          <a:xfrm>
            <a:off x="603639" y="1407878"/>
            <a:ext cx="7288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Workflow of LDA for the binary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1EF2089-5A53-4AE4-B50C-8366405AC869}"/>
                  </a:ext>
                </a:extLst>
              </p:cNvPr>
              <p:cNvSpPr/>
              <p:nvPr/>
            </p:nvSpPr>
            <p:spPr>
              <a:xfrm>
                <a:off x="1063187" y="2138827"/>
                <a:ext cx="6829242" cy="3928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514350" indent="-514350">
                  <a:buAutoNum type="arabicPeriod"/>
                </a:pPr>
                <a:r>
                  <a:rPr lang="en-US" sz="2800" dirty="0">
                    <a:ea typeface="Cambria Math" panose="02040503050406030204" pitchFamily="18" charset="0"/>
                  </a:rPr>
                  <a:t>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from the training set</a:t>
                </a:r>
              </a:p>
              <a:p>
                <a:pPr marL="514350" indent="-514350">
                  <a:buFontTx/>
                  <a:buAutoNum type="arabicPeriod"/>
                </a:pPr>
                <a:r>
                  <a:rPr lang="en-US" altLang="zh-CN" sz="2800" dirty="0">
                    <a:ea typeface="Cambria Math" panose="02040503050406030204" pitchFamily="18" charset="0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ea typeface="Cambria Math" panose="02040503050406030204" pitchFamily="18" charset="0"/>
                </a:endParaRPr>
              </a:p>
              <a:p>
                <a:pPr marL="514350" indent="-514350">
                  <a:buAutoNum type="arabicPeriod"/>
                </a:pPr>
                <a:r>
                  <a:rPr lang="en-US" sz="2800" dirty="0">
                    <a:ea typeface="Cambria Math" panose="02040503050406030204" pitchFamily="18" charset="0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US" sz="2800" dirty="0">
                  <a:ea typeface="Cambria Math" panose="02040503050406030204" pitchFamily="18" charset="0"/>
                </a:endParaRPr>
              </a:p>
              <a:p>
                <a:pPr marL="514350" indent="-514350">
                  <a:buAutoNum type="arabicPeriod"/>
                </a:pPr>
                <a:r>
                  <a:rPr lang="en-US" sz="2800" dirty="0">
                    <a:ea typeface="Cambria Math" panose="02040503050406030204" pitchFamily="18" charset="0"/>
                  </a:rPr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sz="2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sz="2800" dirty="0">
                  <a:ea typeface="Cambria Math" panose="02040503050406030204" pitchFamily="18" charset="0"/>
                </a:endParaRPr>
              </a:p>
              <a:p>
                <a:pPr marL="514350" indent="-514350">
                  <a:buAutoNum type="arabicPeriod"/>
                </a:pPr>
                <a:r>
                  <a:rPr lang="en-US" altLang="zh-CN" sz="2800" dirty="0">
                    <a:ea typeface="Cambria Math" panose="02040503050406030204" pitchFamily="18" charset="0"/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2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sz="2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2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ea typeface="Cambria Math" panose="02040503050406030204" pitchFamily="18" charset="0"/>
                </a:endParaRPr>
              </a:p>
              <a:p>
                <a:pPr marL="514350" indent="-514350">
                  <a:buAutoNum type="arabicPeriod"/>
                </a:pPr>
                <a:r>
                  <a:rPr lang="en-US" sz="2800" dirty="0">
                    <a:ea typeface="Cambria Math" panose="02040503050406030204" pitchFamily="18" charset="0"/>
                  </a:rPr>
                  <a:t>G</a:t>
                </a:r>
                <a:r>
                  <a:rPr lang="en-US" altLang="zh-CN" sz="2800" dirty="0">
                    <a:ea typeface="Cambria Math" panose="02040503050406030204" pitchFamily="18" charset="0"/>
                  </a:rPr>
                  <a:t>iven</a:t>
                </a:r>
                <a:r>
                  <a:rPr lang="en-US" sz="2800" dirty="0">
                    <a:ea typeface="Cambria Math" panose="02040503050406030204" pitchFamily="18" charset="0"/>
                  </a:rPr>
                  <a:t> a testing sample,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p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800" dirty="0"/>
              </a:p>
              <a:p>
                <a:pPr marL="514350" indent="-514350">
                  <a:buAutoNum type="arabicPeriod"/>
                </a:pPr>
                <a:r>
                  <a:rPr lang="en-US" altLang="zh-CN" sz="2800" dirty="0"/>
                  <a:t>Set the t</a:t>
                </a:r>
                <a:r>
                  <a:rPr lang="en-US" sz="2800" dirty="0"/>
                  <a:t>hreshold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sup>
                            <m:r>
                              <a:rPr lang="en-US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/>
                  <a:t>.</a:t>
                </a:r>
              </a:p>
              <a:p>
                <a:pPr marL="514350" indent="-514350">
                  <a:buAutoNum type="arabicPeriod"/>
                </a:pPr>
                <a:r>
                  <a:rPr lang="en-US" sz="2800" dirty="0"/>
                  <a:t>Compare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/>
                  <a:t> to determine the class. </a:t>
                </a: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1EF2089-5A53-4AE4-B50C-8366405AC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87" y="2138827"/>
                <a:ext cx="6829242" cy="3928961"/>
              </a:xfrm>
              <a:prstGeom prst="rect">
                <a:avLst/>
              </a:prstGeom>
              <a:blipFill>
                <a:blip r:embed="rId2"/>
                <a:stretch>
                  <a:fillRect l="-1873" t="-1708" r="-803" b="-3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2BA16430-BD1B-428F-8D3D-68BFD96191AC}"/>
              </a:ext>
            </a:extLst>
          </p:cNvPr>
          <p:cNvSpPr txBox="1"/>
          <p:nvPr/>
        </p:nvSpPr>
        <p:spPr>
          <a:xfrm>
            <a:off x="340749" y="317061"/>
            <a:ext cx="8930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Linear Discriminant Analysis—Two</a:t>
            </a:r>
            <a:r>
              <a:rPr lang="zh-CN" altLang="en-US" sz="4000" dirty="0"/>
              <a:t> </a:t>
            </a:r>
            <a:r>
              <a:rPr lang="en-US" altLang="zh-CN" sz="4000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3869902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7">
            <a:extLst>
              <a:ext uri="{FF2B5EF4-FFF2-40B4-BE49-F238E27FC236}">
                <a16:creationId xmlns:a16="http://schemas.microsoft.com/office/drawing/2014/main" id="{79206C22-207A-49C8-BB1E-CF6A7AC5A9C0}"/>
              </a:ext>
            </a:extLst>
          </p:cNvPr>
          <p:cNvSpPr/>
          <p:nvPr/>
        </p:nvSpPr>
        <p:spPr>
          <a:xfrm>
            <a:off x="625311" y="1183888"/>
            <a:ext cx="11089251" cy="1569660"/>
          </a:xfrm>
          <a:prstGeom prst="roundRect">
            <a:avLst>
              <a:gd name="adj" fmla="val 3573"/>
            </a:avLst>
          </a:prstGeom>
          <a:solidFill>
            <a:srgbClr val="FFFBD6"/>
          </a:solidFill>
          <a:ln>
            <a:solidFill>
              <a:srgbClr val="FFFBD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A16430-BD1B-428F-8D3D-68BFD96191AC}"/>
              </a:ext>
            </a:extLst>
          </p:cNvPr>
          <p:cNvSpPr txBox="1"/>
          <p:nvPr/>
        </p:nvSpPr>
        <p:spPr>
          <a:xfrm>
            <a:off x="340749" y="317061"/>
            <a:ext cx="2057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71F2F60-AA15-465D-8E2D-2DDDDDEF7478}"/>
                  </a:ext>
                </a:extLst>
              </p:cNvPr>
              <p:cNvSpPr/>
              <p:nvPr/>
            </p:nvSpPr>
            <p:spPr>
              <a:xfrm>
                <a:off x="764956" y="1322033"/>
                <a:ext cx="1101855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</a:rPr>
                  <a:t>Compute the Linear Discriminant projection for the following two dimensional dataset.</a:t>
                </a:r>
                <a:br>
                  <a:rPr lang="en-US" sz="2400" dirty="0">
                    <a:solidFill>
                      <a:srgbClr val="000000"/>
                    </a:solidFill>
                  </a:rPr>
                </a:br>
                <a:r>
                  <a:rPr lang="en-US" sz="2400" dirty="0">
                    <a:solidFill>
                      <a:srgbClr val="000000"/>
                    </a:solidFill>
                  </a:rPr>
                  <a:t>– Samples for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)={(4,2),(2,4),(2,3),(3,6),(4,4)}</m:t>
                    </m:r>
                  </m:oMath>
                </a14:m>
                <a:br>
                  <a:rPr lang="en-US" sz="2400" dirty="0">
                    <a:solidFill>
                      <a:srgbClr val="000000"/>
                    </a:solidFill>
                  </a:rPr>
                </a:br>
                <a:r>
                  <a:rPr lang="en-US" sz="2400" dirty="0">
                    <a:solidFill>
                      <a:srgbClr val="000000"/>
                    </a:solidFill>
                  </a:rPr>
                  <a:t>– Sample for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)={(9,10),(6,8),(9,5),(8,7),(10,8)}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71F2F60-AA15-465D-8E2D-2DDDDDEF7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56" y="1322033"/>
                <a:ext cx="11018550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830" t="-3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425B77DF-66B0-4617-AFD4-BD423BC98F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2332" y="2879890"/>
            <a:ext cx="4604324" cy="36378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697CC19-E872-4D8D-A72D-95651398C024}"/>
                  </a:ext>
                </a:extLst>
              </p:cNvPr>
              <p:cNvSpPr/>
              <p:nvPr/>
            </p:nvSpPr>
            <p:spPr>
              <a:xfrm>
                <a:off x="3131270" y="6286928"/>
                <a:ext cx="5495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697CC19-E872-4D8D-A72D-95651398C0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270" y="6286928"/>
                <a:ext cx="549574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F6FBBB0-45B7-497C-92D2-E803B309F3DA}"/>
                  </a:ext>
                </a:extLst>
              </p:cNvPr>
              <p:cNvSpPr/>
              <p:nvPr/>
            </p:nvSpPr>
            <p:spPr>
              <a:xfrm>
                <a:off x="625311" y="4329848"/>
                <a:ext cx="5566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F6FBBB0-45B7-497C-92D2-E803B309F3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11" y="4329848"/>
                <a:ext cx="55669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C1F6A221-A42B-49F4-A7FC-D1703DECA722}"/>
              </a:ext>
            </a:extLst>
          </p:cNvPr>
          <p:cNvSpPr/>
          <p:nvPr/>
        </p:nvSpPr>
        <p:spPr>
          <a:xfrm>
            <a:off x="1649691" y="2870463"/>
            <a:ext cx="387441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6F6AD58-1A10-4F62-8800-2C9EAB4CDEA2}"/>
              </a:ext>
            </a:extLst>
          </p:cNvPr>
          <p:cNvSpPr/>
          <p:nvPr/>
        </p:nvSpPr>
        <p:spPr>
          <a:xfrm>
            <a:off x="5010149" y="2951008"/>
            <a:ext cx="97200" cy="972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527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7">
            <a:extLst>
              <a:ext uri="{FF2B5EF4-FFF2-40B4-BE49-F238E27FC236}">
                <a16:creationId xmlns:a16="http://schemas.microsoft.com/office/drawing/2014/main" id="{79206C22-207A-49C8-BB1E-CF6A7AC5A9C0}"/>
              </a:ext>
            </a:extLst>
          </p:cNvPr>
          <p:cNvSpPr/>
          <p:nvPr/>
        </p:nvSpPr>
        <p:spPr>
          <a:xfrm>
            <a:off x="625311" y="1183888"/>
            <a:ext cx="11089251" cy="1569660"/>
          </a:xfrm>
          <a:prstGeom prst="roundRect">
            <a:avLst>
              <a:gd name="adj" fmla="val 3573"/>
            </a:avLst>
          </a:prstGeom>
          <a:solidFill>
            <a:srgbClr val="FFFBD6"/>
          </a:solidFill>
          <a:ln>
            <a:solidFill>
              <a:srgbClr val="FFFBD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A16430-BD1B-428F-8D3D-68BFD96191AC}"/>
              </a:ext>
            </a:extLst>
          </p:cNvPr>
          <p:cNvSpPr txBox="1"/>
          <p:nvPr/>
        </p:nvSpPr>
        <p:spPr>
          <a:xfrm>
            <a:off x="340749" y="317061"/>
            <a:ext cx="2057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Example 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216DCA8-904C-4FDE-B6A0-20B4231C73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2332" y="2879890"/>
            <a:ext cx="4604324" cy="36378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71F2F60-AA15-465D-8E2D-2DDDDDEF7478}"/>
                  </a:ext>
                </a:extLst>
              </p:cNvPr>
              <p:cNvSpPr/>
              <p:nvPr/>
            </p:nvSpPr>
            <p:spPr>
              <a:xfrm>
                <a:off x="764956" y="1322033"/>
                <a:ext cx="1101855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</a:rPr>
                  <a:t>Compute the Linear Discriminant projection for the following two dimensional dataset.</a:t>
                </a:r>
                <a:br>
                  <a:rPr lang="en-US" sz="2400" dirty="0">
                    <a:solidFill>
                      <a:srgbClr val="000000"/>
                    </a:solidFill>
                  </a:rPr>
                </a:br>
                <a:r>
                  <a:rPr lang="en-US" sz="2400" dirty="0">
                    <a:solidFill>
                      <a:srgbClr val="000000"/>
                    </a:solidFill>
                  </a:rPr>
                  <a:t>– Samples for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)={(4,2),(2,4),(2,3),(3,6),(4,4)}</m:t>
                    </m:r>
                  </m:oMath>
                </a14:m>
                <a:br>
                  <a:rPr lang="en-US" sz="2400" dirty="0">
                    <a:solidFill>
                      <a:srgbClr val="000000"/>
                    </a:solidFill>
                  </a:rPr>
                </a:br>
                <a:r>
                  <a:rPr lang="en-US" sz="2400" dirty="0">
                    <a:solidFill>
                      <a:srgbClr val="000000"/>
                    </a:solidFill>
                  </a:rPr>
                  <a:t>– Sample for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)={(9,10),(6,8),(9,5),(8,7),(10,8)}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71F2F60-AA15-465D-8E2D-2DDDDDEF7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56" y="1322033"/>
                <a:ext cx="11018550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830" t="-3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76053F1-94DC-40A6-9454-A5F12449903C}"/>
                  </a:ext>
                </a:extLst>
              </p:cNvPr>
              <p:cNvSpPr/>
              <p:nvPr/>
            </p:nvSpPr>
            <p:spPr>
              <a:xfrm>
                <a:off x="3131270" y="6286928"/>
                <a:ext cx="5495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76053F1-94DC-40A6-9454-A5F124499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270" y="6286928"/>
                <a:ext cx="549574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14D5283-49FF-4402-9F18-339E681D737D}"/>
                  </a:ext>
                </a:extLst>
              </p:cNvPr>
              <p:cNvSpPr/>
              <p:nvPr/>
            </p:nvSpPr>
            <p:spPr>
              <a:xfrm>
                <a:off x="625311" y="4329848"/>
                <a:ext cx="5566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14D5283-49FF-4402-9F18-339E681D73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11" y="4329848"/>
                <a:ext cx="55669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0CA5827-7B19-42CF-A389-455811E8E5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32" y="3620582"/>
            <a:ext cx="6214891" cy="215482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E64ECA0-86B9-4971-B9B7-98D1721DF75A}"/>
              </a:ext>
            </a:extLst>
          </p:cNvPr>
          <p:cNvSpPr/>
          <p:nvPr/>
        </p:nvSpPr>
        <p:spPr>
          <a:xfrm>
            <a:off x="1649691" y="2870463"/>
            <a:ext cx="387441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D4FF945-34AE-460A-946A-A3ED716FAA01}"/>
              </a:ext>
            </a:extLst>
          </p:cNvPr>
          <p:cNvSpPr/>
          <p:nvPr/>
        </p:nvSpPr>
        <p:spPr>
          <a:xfrm>
            <a:off x="6096000" y="3010960"/>
            <a:ext cx="31213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Mean of each </a:t>
            </a:r>
            <a:r>
              <a:rPr lang="en-US" sz="2400" dirty="0"/>
              <a:t>class: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9A93602-4FAC-463E-8F4C-FC6B14CCFF70}"/>
              </a:ext>
            </a:extLst>
          </p:cNvPr>
          <p:cNvSpPr/>
          <p:nvPr/>
        </p:nvSpPr>
        <p:spPr>
          <a:xfrm>
            <a:off x="5010149" y="2951008"/>
            <a:ext cx="97200" cy="972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870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7">
            <a:extLst>
              <a:ext uri="{FF2B5EF4-FFF2-40B4-BE49-F238E27FC236}">
                <a16:creationId xmlns:a16="http://schemas.microsoft.com/office/drawing/2014/main" id="{79206C22-207A-49C8-BB1E-CF6A7AC5A9C0}"/>
              </a:ext>
            </a:extLst>
          </p:cNvPr>
          <p:cNvSpPr/>
          <p:nvPr/>
        </p:nvSpPr>
        <p:spPr>
          <a:xfrm>
            <a:off x="625311" y="1183888"/>
            <a:ext cx="11089251" cy="1569660"/>
          </a:xfrm>
          <a:prstGeom prst="roundRect">
            <a:avLst>
              <a:gd name="adj" fmla="val 3573"/>
            </a:avLst>
          </a:prstGeom>
          <a:solidFill>
            <a:srgbClr val="FFFBD6"/>
          </a:solidFill>
          <a:ln>
            <a:solidFill>
              <a:srgbClr val="FFFBD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A16430-BD1B-428F-8D3D-68BFD96191AC}"/>
              </a:ext>
            </a:extLst>
          </p:cNvPr>
          <p:cNvSpPr txBox="1"/>
          <p:nvPr/>
        </p:nvSpPr>
        <p:spPr>
          <a:xfrm>
            <a:off x="340749" y="317061"/>
            <a:ext cx="2057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71F2F60-AA15-465D-8E2D-2DDDDDEF7478}"/>
                  </a:ext>
                </a:extLst>
              </p:cNvPr>
              <p:cNvSpPr/>
              <p:nvPr/>
            </p:nvSpPr>
            <p:spPr>
              <a:xfrm>
                <a:off x="764956" y="1322033"/>
                <a:ext cx="1101855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</a:rPr>
                  <a:t>Compute the Linear Discriminant projection for the following two dimensional dataset.</a:t>
                </a:r>
                <a:br>
                  <a:rPr lang="en-US" sz="2400" dirty="0">
                    <a:solidFill>
                      <a:srgbClr val="000000"/>
                    </a:solidFill>
                  </a:rPr>
                </a:br>
                <a:r>
                  <a:rPr lang="en-US" sz="2400" dirty="0">
                    <a:solidFill>
                      <a:srgbClr val="000000"/>
                    </a:solidFill>
                  </a:rPr>
                  <a:t>– Samples for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)={(4,2),(2,4),(2,3),(3,6),(4,4)}</m:t>
                    </m:r>
                  </m:oMath>
                </a14:m>
                <a:br>
                  <a:rPr lang="en-US" sz="2400" dirty="0">
                    <a:solidFill>
                      <a:srgbClr val="000000"/>
                    </a:solidFill>
                  </a:rPr>
                </a:br>
                <a:r>
                  <a:rPr lang="en-US" sz="2400" dirty="0">
                    <a:solidFill>
                      <a:srgbClr val="000000"/>
                    </a:solidFill>
                  </a:rPr>
                  <a:t>– Sample for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)={(9,10),(6,8),(9,5),(8,7),(10,8)}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71F2F60-AA15-465D-8E2D-2DDDDDEF7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56" y="1322033"/>
                <a:ext cx="11018550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830" t="-3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425B77DF-66B0-4617-AFD4-BD423BC98F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2332" y="2879890"/>
            <a:ext cx="4604324" cy="36378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697CC19-E872-4D8D-A72D-95651398C024}"/>
                  </a:ext>
                </a:extLst>
              </p:cNvPr>
              <p:cNvSpPr/>
              <p:nvPr/>
            </p:nvSpPr>
            <p:spPr>
              <a:xfrm>
                <a:off x="3131270" y="6286928"/>
                <a:ext cx="5495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697CC19-E872-4D8D-A72D-95651398C0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270" y="6286928"/>
                <a:ext cx="549574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F6FBBB0-45B7-497C-92D2-E803B309F3DA}"/>
                  </a:ext>
                </a:extLst>
              </p:cNvPr>
              <p:cNvSpPr/>
              <p:nvPr/>
            </p:nvSpPr>
            <p:spPr>
              <a:xfrm>
                <a:off x="625311" y="4329848"/>
                <a:ext cx="5566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F6FBBB0-45B7-497C-92D2-E803B309F3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11" y="4329848"/>
                <a:ext cx="55669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C1F6A221-A42B-49F4-A7FC-D1703DECA722}"/>
              </a:ext>
            </a:extLst>
          </p:cNvPr>
          <p:cNvSpPr/>
          <p:nvPr/>
        </p:nvSpPr>
        <p:spPr>
          <a:xfrm>
            <a:off x="1649691" y="2870463"/>
            <a:ext cx="387441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DABD8F3-040D-42C5-A18F-F518344BBC75}"/>
              </a:ext>
            </a:extLst>
          </p:cNvPr>
          <p:cNvSpPr/>
          <p:nvPr/>
        </p:nvSpPr>
        <p:spPr>
          <a:xfrm>
            <a:off x="6096000" y="3010960"/>
            <a:ext cx="49569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Covariance matrix of the first class: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40F2B7-854F-4788-A04A-2B576655B8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04" b="68952"/>
          <a:stretch/>
        </p:blipFill>
        <p:spPr>
          <a:xfrm>
            <a:off x="6249418" y="3857226"/>
            <a:ext cx="2180208" cy="68729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CAE13E2-BC7D-4E46-B504-41CD5180378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9" t="68952" r="48039"/>
          <a:stretch/>
        </p:blipFill>
        <p:spPr>
          <a:xfrm>
            <a:off x="8429626" y="3857226"/>
            <a:ext cx="1809750" cy="68729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80DC896D-1F94-41AB-BED7-2735DCCD7964}"/>
              </a:ext>
            </a:extLst>
          </p:cNvPr>
          <p:cNvSpPr/>
          <p:nvPr/>
        </p:nvSpPr>
        <p:spPr>
          <a:xfrm>
            <a:off x="5010149" y="2951008"/>
            <a:ext cx="97200" cy="972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97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5244" y="976058"/>
            <a:ext cx="6544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Supervised Feature Extraction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6ACD5D4-3FFE-4B8B-ADEF-EA0E6BC01771}"/>
              </a:ext>
            </a:extLst>
          </p:cNvPr>
          <p:cNvSpPr/>
          <p:nvPr/>
        </p:nvSpPr>
        <p:spPr>
          <a:xfrm>
            <a:off x="1828703" y="2336130"/>
            <a:ext cx="6561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3200" b="1" dirty="0"/>
              <a:t>Linear Discriminant Analysis (LDA)</a:t>
            </a:r>
          </a:p>
        </p:txBody>
      </p:sp>
    </p:spTree>
    <p:extLst>
      <p:ext uri="{BB962C8B-B14F-4D97-AF65-F5344CB8AC3E}">
        <p14:creationId xmlns:p14="http://schemas.microsoft.com/office/powerpoint/2010/main" val="1924008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7">
            <a:extLst>
              <a:ext uri="{FF2B5EF4-FFF2-40B4-BE49-F238E27FC236}">
                <a16:creationId xmlns:a16="http://schemas.microsoft.com/office/drawing/2014/main" id="{79206C22-207A-49C8-BB1E-CF6A7AC5A9C0}"/>
              </a:ext>
            </a:extLst>
          </p:cNvPr>
          <p:cNvSpPr/>
          <p:nvPr/>
        </p:nvSpPr>
        <p:spPr>
          <a:xfrm>
            <a:off x="625311" y="1183888"/>
            <a:ext cx="11089251" cy="1569660"/>
          </a:xfrm>
          <a:prstGeom prst="roundRect">
            <a:avLst>
              <a:gd name="adj" fmla="val 3573"/>
            </a:avLst>
          </a:prstGeom>
          <a:solidFill>
            <a:srgbClr val="FFFBD6"/>
          </a:solidFill>
          <a:ln>
            <a:solidFill>
              <a:srgbClr val="FFFBD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A16430-BD1B-428F-8D3D-68BFD96191AC}"/>
              </a:ext>
            </a:extLst>
          </p:cNvPr>
          <p:cNvSpPr txBox="1"/>
          <p:nvPr/>
        </p:nvSpPr>
        <p:spPr>
          <a:xfrm>
            <a:off x="340749" y="317061"/>
            <a:ext cx="2057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71F2F60-AA15-465D-8E2D-2DDDDDEF7478}"/>
                  </a:ext>
                </a:extLst>
              </p:cNvPr>
              <p:cNvSpPr/>
              <p:nvPr/>
            </p:nvSpPr>
            <p:spPr>
              <a:xfrm>
                <a:off x="764956" y="1322033"/>
                <a:ext cx="1101855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</a:rPr>
                  <a:t>Compute the Linear Discriminant projection for the following two dimensional dataset.</a:t>
                </a:r>
                <a:br>
                  <a:rPr lang="en-US" sz="2400" dirty="0">
                    <a:solidFill>
                      <a:srgbClr val="000000"/>
                    </a:solidFill>
                  </a:rPr>
                </a:br>
                <a:r>
                  <a:rPr lang="en-US" sz="2400" dirty="0">
                    <a:solidFill>
                      <a:srgbClr val="000000"/>
                    </a:solidFill>
                  </a:rPr>
                  <a:t>– Samples for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)={(4,2),(2,4),(2,3),(3,6),(4,4)}</m:t>
                    </m:r>
                  </m:oMath>
                </a14:m>
                <a:br>
                  <a:rPr lang="en-US" sz="2400" dirty="0">
                    <a:solidFill>
                      <a:srgbClr val="000000"/>
                    </a:solidFill>
                  </a:rPr>
                </a:br>
                <a:r>
                  <a:rPr lang="en-US" sz="2400" dirty="0">
                    <a:solidFill>
                      <a:srgbClr val="000000"/>
                    </a:solidFill>
                  </a:rPr>
                  <a:t>– Sample for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)={(9,10),(6,8),(9,5),(8,7),(10,8)}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71F2F60-AA15-465D-8E2D-2DDDDDEF7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56" y="1322033"/>
                <a:ext cx="11018550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830" t="-3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425B77DF-66B0-4617-AFD4-BD423BC98F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2332" y="2879890"/>
            <a:ext cx="4604324" cy="36378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697CC19-E872-4D8D-A72D-95651398C024}"/>
                  </a:ext>
                </a:extLst>
              </p:cNvPr>
              <p:cNvSpPr/>
              <p:nvPr/>
            </p:nvSpPr>
            <p:spPr>
              <a:xfrm>
                <a:off x="3131270" y="6286928"/>
                <a:ext cx="5495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697CC19-E872-4D8D-A72D-95651398C0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270" y="6286928"/>
                <a:ext cx="549574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F6FBBB0-45B7-497C-92D2-E803B309F3DA}"/>
                  </a:ext>
                </a:extLst>
              </p:cNvPr>
              <p:cNvSpPr/>
              <p:nvPr/>
            </p:nvSpPr>
            <p:spPr>
              <a:xfrm>
                <a:off x="625311" y="4329848"/>
                <a:ext cx="5566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F6FBBB0-45B7-497C-92D2-E803B309F3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11" y="4329848"/>
                <a:ext cx="55669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C1F6A221-A42B-49F4-A7FC-D1703DECA722}"/>
              </a:ext>
            </a:extLst>
          </p:cNvPr>
          <p:cNvSpPr/>
          <p:nvPr/>
        </p:nvSpPr>
        <p:spPr>
          <a:xfrm>
            <a:off x="1649691" y="2870463"/>
            <a:ext cx="387441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13EB540E-B0A5-46CF-8F7C-024D7D1B227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296"/>
          <a:stretch/>
        </p:blipFill>
        <p:spPr>
          <a:xfrm>
            <a:off x="6300197" y="3751867"/>
            <a:ext cx="5503860" cy="75539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DABD8F3-040D-42C5-A18F-F518344BBC75}"/>
              </a:ext>
            </a:extLst>
          </p:cNvPr>
          <p:cNvSpPr/>
          <p:nvPr/>
        </p:nvSpPr>
        <p:spPr>
          <a:xfrm>
            <a:off x="6096000" y="3010960"/>
            <a:ext cx="5357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Covariance matrix of the second class: 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E6C7C34-997B-485A-BE93-8C757FBA971D}"/>
              </a:ext>
            </a:extLst>
          </p:cNvPr>
          <p:cNvSpPr/>
          <p:nvPr/>
        </p:nvSpPr>
        <p:spPr>
          <a:xfrm>
            <a:off x="8534400" y="3676650"/>
            <a:ext cx="3153856" cy="866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17CA6C2-1AE7-42BD-BDB5-0E751FC79C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1" t="72802" r="47812"/>
          <a:stretch/>
        </p:blipFill>
        <p:spPr>
          <a:xfrm>
            <a:off x="8534400" y="3897667"/>
            <a:ext cx="1817774" cy="609599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758C0075-4392-4DEC-B37F-22606A92C7EF}"/>
              </a:ext>
            </a:extLst>
          </p:cNvPr>
          <p:cNvSpPr/>
          <p:nvPr/>
        </p:nvSpPr>
        <p:spPr>
          <a:xfrm>
            <a:off x="5010149" y="2951008"/>
            <a:ext cx="97200" cy="972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643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7">
            <a:extLst>
              <a:ext uri="{FF2B5EF4-FFF2-40B4-BE49-F238E27FC236}">
                <a16:creationId xmlns:a16="http://schemas.microsoft.com/office/drawing/2014/main" id="{79206C22-207A-49C8-BB1E-CF6A7AC5A9C0}"/>
              </a:ext>
            </a:extLst>
          </p:cNvPr>
          <p:cNvSpPr/>
          <p:nvPr/>
        </p:nvSpPr>
        <p:spPr>
          <a:xfrm>
            <a:off x="625311" y="1183888"/>
            <a:ext cx="11089251" cy="1569660"/>
          </a:xfrm>
          <a:prstGeom prst="roundRect">
            <a:avLst>
              <a:gd name="adj" fmla="val 3573"/>
            </a:avLst>
          </a:prstGeom>
          <a:solidFill>
            <a:srgbClr val="FFFBD6"/>
          </a:solidFill>
          <a:ln>
            <a:solidFill>
              <a:srgbClr val="FFFBD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A16430-BD1B-428F-8D3D-68BFD96191AC}"/>
              </a:ext>
            </a:extLst>
          </p:cNvPr>
          <p:cNvSpPr txBox="1"/>
          <p:nvPr/>
        </p:nvSpPr>
        <p:spPr>
          <a:xfrm>
            <a:off x="340749" y="317061"/>
            <a:ext cx="2057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71F2F60-AA15-465D-8E2D-2DDDDDEF7478}"/>
                  </a:ext>
                </a:extLst>
              </p:cNvPr>
              <p:cNvSpPr/>
              <p:nvPr/>
            </p:nvSpPr>
            <p:spPr>
              <a:xfrm>
                <a:off x="764956" y="1322033"/>
                <a:ext cx="1101855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</a:rPr>
                  <a:t>Compute the Linear Discriminant projection for the following two dimensional dataset.</a:t>
                </a:r>
                <a:br>
                  <a:rPr lang="en-US" sz="2400" dirty="0">
                    <a:solidFill>
                      <a:srgbClr val="000000"/>
                    </a:solidFill>
                  </a:rPr>
                </a:br>
                <a:r>
                  <a:rPr lang="en-US" sz="2400" dirty="0">
                    <a:solidFill>
                      <a:srgbClr val="000000"/>
                    </a:solidFill>
                  </a:rPr>
                  <a:t>– Samples for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)={(4,2),(2,4),(2,3),(3,6),(4,4)}</m:t>
                    </m:r>
                  </m:oMath>
                </a14:m>
                <a:br>
                  <a:rPr lang="en-US" sz="2400" dirty="0">
                    <a:solidFill>
                      <a:srgbClr val="000000"/>
                    </a:solidFill>
                  </a:rPr>
                </a:br>
                <a:r>
                  <a:rPr lang="en-US" sz="2400" dirty="0">
                    <a:solidFill>
                      <a:srgbClr val="000000"/>
                    </a:solidFill>
                  </a:rPr>
                  <a:t>– Sample for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)={(9,10),(6,8),(9,5),(8,7),(10,8)}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71F2F60-AA15-465D-8E2D-2DDDDDEF7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56" y="1322033"/>
                <a:ext cx="11018550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830" t="-3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425B77DF-66B0-4617-AFD4-BD423BC98F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2332" y="2879890"/>
            <a:ext cx="4604324" cy="36378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697CC19-E872-4D8D-A72D-95651398C024}"/>
                  </a:ext>
                </a:extLst>
              </p:cNvPr>
              <p:cNvSpPr/>
              <p:nvPr/>
            </p:nvSpPr>
            <p:spPr>
              <a:xfrm>
                <a:off x="3131270" y="6286928"/>
                <a:ext cx="5495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697CC19-E872-4D8D-A72D-95651398C0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270" y="6286928"/>
                <a:ext cx="549574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F6FBBB0-45B7-497C-92D2-E803B309F3DA}"/>
                  </a:ext>
                </a:extLst>
              </p:cNvPr>
              <p:cNvSpPr/>
              <p:nvPr/>
            </p:nvSpPr>
            <p:spPr>
              <a:xfrm>
                <a:off x="625311" y="4329848"/>
                <a:ext cx="5566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F6FBBB0-45B7-497C-92D2-E803B309F3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11" y="4329848"/>
                <a:ext cx="55669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C1F6A221-A42B-49F4-A7FC-D1703DECA722}"/>
              </a:ext>
            </a:extLst>
          </p:cNvPr>
          <p:cNvSpPr/>
          <p:nvPr/>
        </p:nvSpPr>
        <p:spPr>
          <a:xfrm>
            <a:off x="1649691" y="2870463"/>
            <a:ext cx="387441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C3301B-CDC7-4A1D-BFF9-3B0344BAAF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476" y="3735137"/>
            <a:ext cx="5061210" cy="165108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E5E88AF-2DD1-47F7-82A8-65A25B035C4C}"/>
              </a:ext>
            </a:extLst>
          </p:cNvPr>
          <p:cNvSpPr/>
          <p:nvPr/>
        </p:nvSpPr>
        <p:spPr>
          <a:xfrm>
            <a:off x="6096000" y="3010960"/>
            <a:ext cx="3929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Within-class scatter matrix: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E1E42E-4398-4421-97BF-3A3D8EC42CBB}"/>
              </a:ext>
            </a:extLst>
          </p:cNvPr>
          <p:cNvSpPr/>
          <p:nvPr/>
        </p:nvSpPr>
        <p:spPr>
          <a:xfrm>
            <a:off x="5010149" y="2951008"/>
            <a:ext cx="97200" cy="972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06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7">
            <a:extLst>
              <a:ext uri="{FF2B5EF4-FFF2-40B4-BE49-F238E27FC236}">
                <a16:creationId xmlns:a16="http://schemas.microsoft.com/office/drawing/2014/main" id="{79206C22-207A-49C8-BB1E-CF6A7AC5A9C0}"/>
              </a:ext>
            </a:extLst>
          </p:cNvPr>
          <p:cNvSpPr/>
          <p:nvPr/>
        </p:nvSpPr>
        <p:spPr>
          <a:xfrm>
            <a:off x="625311" y="1183888"/>
            <a:ext cx="11089251" cy="1569660"/>
          </a:xfrm>
          <a:prstGeom prst="roundRect">
            <a:avLst>
              <a:gd name="adj" fmla="val 3573"/>
            </a:avLst>
          </a:prstGeom>
          <a:solidFill>
            <a:srgbClr val="FFFBD6"/>
          </a:solidFill>
          <a:ln>
            <a:solidFill>
              <a:srgbClr val="FFFBD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A16430-BD1B-428F-8D3D-68BFD96191AC}"/>
              </a:ext>
            </a:extLst>
          </p:cNvPr>
          <p:cNvSpPr txBox="1"/>
          <p:nvPr/>
        </p:nvSpPr>
        <p:spPr>
          <a:xfrm>
            <a:off x="340749" y="317061"/>
            <a:ext cx="2057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71F2F60-AA15-465D-8E2D-2DDDDDEF7478}"/>
                  </a:ext>
                </a:extLst>
              </p:cNvPr>
              <p:cNvSpPr/>
              <p:nvPr/>
            </p:nvSpPr>
            <p:spPr>
              <a:xfrm>
                <a:off x="764956" y="1322033"/>
                <a:ext cx="1101855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</a:rPr>
                  <a:t>Compute the Linear Discriminant projection for the following two dimensional dataset.</a:t>
                </a:r>
                <a:br>
                  <a:rPr lang="en-US" sz="2400" dirty="0">
                    <a:solidFill>
                      <a:srgbClr val="000000"/>
                    </a:solidFill>
                  </a:rPr>
                </a:br>
                <a:r>
                  <a:rPr lang="en-US" sz="2400" dirty="0">
                    <a:solidFill>
                      <a:srgbClr val="000000"/>
                    </a:solidFill>
                  </a:rPr>
                  <a:t>– Samples for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)={(4,2),(2,4),(2,3),(3,6),(4,4)}</m:t>
                    </m:r>
                  </m:oMath>
                </a14:m>
                <a:br>
                  <a:rPr lang="en-US" sz="2400" dirty="0">
                    <a:solidFill>
                      <a:srgbClr val="000000"/>
                    </a:solidFill>
                  </a:rPr>
                </a:br>
                <a:r>
                  <a:rPr lang="en-US" sz="2400" dirty="0">
                    <a:solidFill>
                      <a:srgbClr val="000000"/>
                    </a:solidFill>
                  </a:rPr>
                  <a:t>– Sample for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)={(9,10),(6,8),(9,5),(8,7),(10,8)}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71F2F60-AA15-465D-8E2D-2DDDDDEF7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56" y="1322033"/>
                <a:ext cx="11018550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830" t="-3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425B77DF-66B0-4617-AFD4-BD423BC98F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2332" y="2879890"/>
            <a:ext cx="4604324" cy="36378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697CC19-E872-4D8D-A72D-95651398C024}"/>
                  </a:ext>
                </a:extLst>
              </p:cNvPr>
              <p:cNvSpPr/>
              <p:nvPr/>
            </p:nvSpPr>
            <p:spPr>
              <a:xfrm>
                <a:off x="3131270" y="6286928"/>
                <a:ext cx="5495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697CC19-E872-4D8D-A72D-95651398C0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270" y="6286928"/>
                <a:ext cx="549574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F6FBBB0-45B7-497C-92D2-E803B309F3DA}"/>
                  </a:ext>
                </a:extLst>
              </p:cNvPr>
              <p:cNvSpPr/>
              <p:nvPr/>
            </p:nvSpPr>
            <p:spPr>
              <a:xfrm>
                <a:off x="625311" y="4329848"/>
                <a:ext cx="5566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F6FBBB0-45B7-497C-92D2-E803B309F3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11" y="4329848"/>
                <a:ext cx="55669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C1F6A221-A42B-49F4-A7FC-D1703DECA722}"/>
              </a:ext>
            </a:extLst>
          </p:cNvPr>
          <p:cNvSpPr/>
          <p:nvPr/>
        </p:nvSpPr>
        <p:spPr>
          <a:xfrm>
            <a:off x="1649691" y="2870463"/>
            <a:ext cx="387441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7BFF15-0771-469A-826A-A4D5A0D1FE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480" y="3633667"/>
            <a:ext cx="3937202" cy="285764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313119A-6A31-4F66-8182-536A3BA8DA69}"/>
              </a:ext>
            </a:extLst>
          </p:cNvPr>
          <p:cNvSpPr/>
          <p:nvPr/>
        </p:nvSpPr>
        <p:spPr>
          <a:xfrm>
            <a:off x="9211558" y="5682821"/>
            <a:ext cx="2110033" cy="8349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9357D7-08CA-4D8A-BF74-40698D3AE815}"/>
              </a:ext>
            </a:extLst>
          </p:cNvPr>
          <p:cNvSpPr/>
          <p:nvPr/>
        </p:nvSpPr>
        <p:spPr>
          <a:xfrm>
            <a:off x="6096000" y="3010960"/>
            <a:ext cx="42647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Between-class scatter matrix: 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7E34F9-097A-41DA-BB04-BF34ABFEC40B}"/>
              </a:ext>
            </a:extLst>
          </p:cNvPr>
          <p:cNvSpPr/>
          <p:nvPr/>
        </p:nvSpPr>
        <p:spPr>
          <a:xfrm>
            <a:off x="5010149" y="2951008"/>
            <a:ext cx="97200" cy="972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872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7">
            <a:extLst>
              <a:ext uri="{FF2B5EF4-FFF2-40B4-BE49-F238E27FC236}">
                <a16:creationId xmlns:a16="http://schemas.microsoft.com/office/drawing/2014/main" id="{79206C22-207A-49C8-BB1E-CF6A7AC5A9C0}"/>
              </a:ext>
            </a:extLst>
          </p:cNvPr>
          <p:cNvSpPr/>
          <p:nvPr/>
        </p:nvSpPr>
        <p:spPr>
          <a:xfrm>
            <a:off x="625311" y="1183888"/>
            <a:ext cx="11089251" cy="1569660"/>
          </a:xfrm>
          <a:prstGeom prst="roundRect">
            <a:avLst>
              <a:gd name="adj" fmla="val 3573"/>
            </a:avLst>
          </a:prstGeom>
          <a:solidFill>
            <a:srgbClr val="FFFBD6"/>
          </a:solidFill>
          <a:ln>
            <a:solidFill>
              <a:srgbClr val="FFFBD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A16430-BD1B-428F-8D3D-68BFD96191AC}"/>
              </a:ext>
            </a:extLst>
          </p:cNvPr>
          <p:cNvSpPr txBox="1"/>
          <p:nvPr/>
        </p:nvSpPr>
        <p:spPr>
          <a:xfrm>
            <a:off x="340749" y="317061"/>
            <a:ext cx="2057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71F2F60-AA15-465D-8E2D-2DDDDDEF7478}"/>
                  </a:ext>
                </a:extLst>
              </p:cNvPr>
              <p:cNvSpPr/>
              <p:nvPr/>
            </p:nvSpPr>
            <p:spPr>
              <a:xfrm>
                <a:off x="764956" y="1322033"/>
                <a:ext cx="1101855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</a:rPr>
                  <a:t>Compute the Linear Discriminant projection for the following two dimensional dataset.</a:t>
                </a:r>
                <a:br>
                  <a:rPr lang="en-US" sz="2400" dirty="0">
                    <a:solidFill>
                      <a:srgbClr val="000000"/>
                    </a:solidFill>
                  </a:rPr>
                </a:br>
                <a:r>
                  <a:rPr lang="en-US" sz="2400" dirty="0">
                    <a:solidFill>
                      <a:srgbClr val="000000"/>
                    </a:solidFill>
                  </a:rPr>
                  <a:t>– Samples for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)={(4,2),(2,4),(2,3),(3,6),(4,4)}</m:t>
                    </m:r>
                  </m:oMath>
                </a14:m>
                <a:br>
                  <a:rPr lang="en-US" sz="2400" dirty="0">
                    <a:solidFill>
                      <a:srgbClr val="000000"/>
                    </a:solidFill>
                  </a:rPr>
                </a:br>
                <a:r>
                  <a:rPr lang="en-US" sz="2400" dirty="0">
                    <a:solidFill>
                      <a:srgbClr val="000000"/>
                    </a:solidFill>
                  </a:rPr>
                  <a:t>– Sample for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)={(9,10),(6,8),(9,5),(8,7),(10,8)}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71F2F60-AA15-465D-8E2D-2DDDDDEF7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56" y="1322033"/>
                <a:ext cx="11018550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830" t="-3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425B77DF-66B0-4617-AFD4-BD423BC98F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2332" y="2879890"/>
            <a:ext cx="4604324" cy="36378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697CC19-E872-4D8D-A72D-95651398C024}"/>
                  </a:ext>
                </a:extLst>
              </p:cNvPr>
              <p:cNvSpPr/>
              <p:nvPr/>
            </p:nvSpPr>
            <p:spPr>
              <a:xfrm>
                <a:off x="3131270" y="6286928"/>
                <a:ext cx="5495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697CC19-E872-4D8D-A72D-95651398C0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270" y="6286928"/>
                <a:ext cx="549574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F6FBBB0-45B7-497C-92D2-E803B309F3DA}"/>
                  </a:ext>
                </a:extLst>
              </p:cNvPr>
              <p:cNvSpPr/>
              <p:nvPr/>
            </p:nvSpPr>
            <p:spPr>
              <a:xfrm>
                <a:off x="625311" y="4329848"/>
                <a:ext cx="5566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F6FBBB0-45B7-497C-92D2-E803B309F3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11" y="4329848"/>
                <a:ext cx="55669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C1F6A221-A42B-49F4-A7FC-D1703DECA722}"/>
              </a:ext>
            </a:extLst>
          </p:cNvPr>
          <p:cNvSpPr/>
          <p:nvPr/>
        </p:nvSpPr>
        <p:spPr>
          <a:xfrm>
            <a:off x="1649691" y="2870463"/>
            <a:ext cx="387441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13119A-6A31-4F66-8182-536A3BA8DA69}"/>
              </a:ext>
            </a:extLst>
          </p:cNvPr>
          <p:cNvSpPr/>
          <p:nvPr/>
        </p:nvSpPr>
        <p:spPr>
          <a:xfrm>
            <a:off x="9211558" y="5682821"/>
            <a:ext cx="2110033" cy="8349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A0E08F-117F-44CF-AE2B-E6516D564A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867" y="2962010"/>
            <a:ext cx="4733309" cy="374150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0A98387-4E12-45BB-92F7-50DD1A634057}"/>
              </a:ext>
            </a:extLst>
          </p:cNvPr>
          <p:cNvSpPr/>
          <p:nvPr/>
        </p:nvSpPr>
        <p:spPr>
          <a:xfrm>
            <a:off x="5010149" y="2951008"/>
            <a:ext cx="97200" cy="972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831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7">
            <a:extLst>
              <a:ext uri="{FF2B5EF4-FFF2-40B4-BE49-F238E27FC236}">
                <a16:creationId xmlns:a16="http://schemas.microsoft.com/office/drawing/2014/main" id="{79206C22-207A-49C8-BB1E-CF6A7AC5A9C0}"/>
              </a:ext>
            </a:extLst>
          </p:cNvPr>
          <p:cNvSpPr/>
          <p:nvPr/>
        </p:nvSpPr>
        <p:spPr>
          <a:xfrm>
            <a:off x="625311" y="1183888"/>
            <a:ext cx="11089251" cy="1569660"/>
          </a:xfrm>
          <a:prstGeom prst="roundRect">
            <a:avLst>
              <a:gd name="adj" fmla="val 3573"/>
            </a:avLst>
          </a:prstGeom>
          <a:solidFill>
            <a:srgbClr val="FFFBD6"/>
          </a:solidFill>
          <a:ln>
            <a:solidFill>
              <a:srgbClr val="FFFBD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A16430-BD1B-428F-8D3D-68BFD96191AC}"/>
              </a:ext>
            </a:extLst>
          </p:cNvPr>
          <p:cNvSpPr txBox="1"/>
          <p:nvPr/>
        </p:nvSpPr>
        <p:spPr>
          <a:xfrm>
            <a:off x="340749" y="317061"/>
            <a:ext cx="2057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71F2F60-AA15-465D-8E2D-2DDDDDEF7478}"/>
                  </a:ext>
                </a:extLst>
              </p:cNvPr>
              <p:cNvSpPr/>
              <p:nvPr/>
            </p:nvSpPr>
            <p:spPr>
              <a:xfrm>
                <a:off x="764956" y="1322033"/>
                <a:ext cx="1101855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</a:rPr>
                  <a:t>Compute the Linear Discriminant projection for the following two dimensional dataset.</a:t>
                </a:r>
                <a:br>
                  <a:rPr lang="en-US" sz="2400" dirty="0">
                    <a:solidFill>
                      <a:srgbClr val="000000"/>
                    </a:solidFill>
                  </a:rPr>
                </a:br>
                <a:r>
                  <a:rPr lang="en-US" sz="2400" dirty="0">
                    <a:solidFill>
                      <a:srgbClr val="000000"/>
                    </a:solidFill>
                  </a:rPr>
                  <a:t>– Samples for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)={(4,2),(2,4),(2,3),(3,6),(4,4)}</m:t>
                    </m:r>
                  </m:oMath>
                </a14:m>
                <a:br>
                  <a:rPr lang="en-US" sz="2400" dirty="0">
                    <a:solidFill>
                      <a:srgbClr val="000000"/>
                    </a:solidFill>
                  </a:rPr>
                </a:br>
                <a:r>
                  <a:rPr lang="en-US" sz="2400" dirty="0">
                    <a:solidFill>
                      <a:srgbClr val="000000"/>
                    </a:solidFill>
                  </a:rPr>
                  <a:t>– Sample for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)={(9,10),(6,8),(9,5),(8,7),(10,8)}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71F2F60-AA15-465D-8E2D-2DDDDDEF7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56" y="1322033"/>
                <a:ext cx="11018550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830" t="-3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425B77DF-66B0-4617-AFD4-BD423BC98F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2332" y="2879890"/>
            <a:ext cx="4604324" cy="36378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697CC19-E872-4D8D-A72D-95651398C024}"/>
                  </a:ext>
                </a:extLst>
              </p:cNvPr>
              <p:cNvSpPr/>
              <p:nvPr/>
            </p:nvSpPr>
            <p:spPr>
              <a:xfrm>
                <a:off x="3131270" y="6286928"/>
                <a:ext cx="5495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697CC19-E872-4D8D-A72D-95651398C0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270" y="6286928"/>
                <a:ext cx="549574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F6FBBB0-45B7-497C-92D2-E803B309F3DA}"/>
                  </a:ext>
                </a:extLst>
              </p:cNvPr>
              <p:cNvSpPr/>
              <p:nvPr/>
            </p:nvSpPr>
            <p:spPr>
              <a:xfrm>
                <a:off x="625311" y="4329848"/>
                <a:ext cx="5566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F6FBBB0-45B7-497C-92D2-E803B309F3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11" y="4329848"/>
                <a:ext cx="55669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C1F6A221-A42B-49F4-A7FC-D1703DECA722}"/>
              </a:ext>
            </a:extLst>
          </p:cNvPr>
          <p:cNvSpPr/>
          <p:nvPr/>
        </p:nvSpPr>
        <p:spPr>
          <a:xfrm>
            <a:off x="1649691" y="2870463"/>
            <a:ext cx="387441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13119A-6A31-4F66-8182-536A3BA8DA69}"/>
              </a:ext>
            </a:extLst>
          </p:cNvPr>
          <p:cNvSpPr/>
          <p:nvPr/>
        </p:nvSpPr>
        <p:spPr>
          <a:xfrm>
            <a:off x="9211558" y="5682821"/>
            <a:ext cx="2110033" cy="8349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A0E08F-117F-44CF-AE2B-E6516D564A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867" y="2962010"/>
            <a:ext cx="4733309" cy="374150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3C80B4D-A919-4715-BC89-DD80470D5C19}"/>
              </a:ext>
            </a:extLst>
          </p:cNvPr>
          <p:cNvSpPr/>
          <p:nvPr/>
        </p:nvSpPr>
        <p:spPr>
          <a:xfrm>
            <a:off x="7720553" y="6391373"/>
            <a:ext cx="1112362" cy="3121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20AA66-A024-43A8-8C59-2D6A095FFAF5}"/>
              </a:ext>
            </a:extLst>
          </p:cNvPr>
          <p:cNvSpPr/>
          <p:nvPr/>
        </p:nvSpPr>
        <p:spPr>
          <a:xfrm>
            <a:off x="5010149" y="2951008"/>
            <a:ext cx="97200" cy="972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245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7">
            <a:extLst>
              <a:ext uri="{FF2B5EF4-FFF2-40B4-BE49-F238E27FC236}">
                <a16:creationId xmlns:a16="http://schemas.microsoft.com/office/drawing/2014/main" id="{79206C22-207A-49C8-BB1E-CF6A7AC5A9C0}"/>
              </a:ext>
            </a:extLst>
          </p:cNvPr>
          <p:cNvSpPr/>
          <p:nvPr/>
        </p:nvSpPr>
        <p:spPr>
          <a:xfrm>
            <a:off x="625311" y="1183888"/>
            <a:ext cx="11089251" cy="1569660"/>
          </a:xfrm>
          <a:prstGeom prst="roundRect">
            <a:avLst>
              <a:gd name="adj" fmla="val 3573"/>
            </a:avLst>
          </a:prstGeom>
          <a:solidFill>
            <a:srgbClr val="FFFBD6"/>
          </a:solidFill>
          <a:ln>
            <a:solidFill>
              <a:srgbClr val="FFFBD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A16430-BD1B-428F-8D3D-68BFD96191AC}"/>
              </a:ext>
            </a:extLst>
          </p:cNvPr>
          <p:cNvSpPr txBox="1"/>
          <p:nvPr/>
        </p:nvSpPr>
        <p:spPr>
          <a:xfrm>
            <a:off x="340749" y="317061"/>
            <a:ext cx="2057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71F2F60-AA15-465D-8E2D-2DDDDDEF7478}"/>
                  </a:ext>
                </a:extLst>
              </p:cNvPr>
              <p:cNvSpPr/>
              <p:nvPr/>
            </p:nvSpPr>
            <p:spPr>
              <a:xfrm>
                <a:off x="764956" y="1322033"/>
                <a:ext cx="1101855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</a:rPr>
                  <a:t>Compute the Linear Discriminant projection for the following two dimensional dataset.</a:t>
                </a:r>
                <a:br>
                  <a:rPr lang="en-US" sz="2400" dirty="0">
                    <a:solidFill>
                      <a:srgbClr val="000000"/>
                    </a:solidFill>
                  </a:rPr>
                </a:br>
                <a:r>
                  <a:rPr lang="en-US" sz="2400" dirty="0">
                    <a:solidFill>
                      <a:srgbClr val="000000"/>
                    </a:solidFill>
                  </a:rPr>
                  <a:t>– Samples for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)={(4,2),(2,4),(2,3),(3,6),(4,4)}</m:t>
                    </m:r>
                  </m:oMath>
                </a14:m>
                <a:br>
                  <a:rPr lang="en-US" sz="2400" dirty="0">
                    <a:solidFill>
                      <a:srgbClr val="000000"/>
                    </a:solidFill>
                  </a:rPr>
                </a:br>
                <a:r>
                  <a:rPr lang="en-US" sz="2400" dirty="0">
                    <a:solidFill>
                      <a:srgbClr val="000000"/>
                    </a:solidFill>
                  </a:rPr>
                  <a:t>– Sample for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)={(9,10),(6,8),(9,5),(8,7),(10,8)}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71F2F60-AA15-465D-8E2D-2DDDDDEF7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56" y="1322033"/>
                <a:ext cx="11018550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830" t="-3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425B77DF-66B0-4617-AFD4-BD423BC98F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2332" y="2879890"/>
            <a:ext cx="4604324" cy="36378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697CC19-E872-4D8D-A72D-95651398C024}"/>
                  </a:ext>
                </a:extLst>
              </p:cNvPr>
              <p:cNvSpPr/>
              <p:nvPr/>
            </p:nvSpPr>
            <p:spPr>
              <a:xfrm>
                <a:off x="3131270" y="6286928"/>
                <a:ext cx="5495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697CC19-E872-4D8D-A72D-95651398C0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270" y="6286928"/>
                <a:ext cx="549574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F6FBBB0-45B7-497C-92D2-E803B309F3DA}"/>
                  </a:ext>
                </a:extLst>
              </p:cNvPr>
              <p:cNvSpPr/>
              <p:nvPr/>
            </p:nvSpPr>
            <p:spPr>
              <a:xfrm>
                <a:off x="625311" y="4329848"/>
                <a:ext cx="5566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F6FBBB0-45B7-497C-92D2-E803B309F3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11" y="4329848"/>
                <a:ext cx="55669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C1F6A221-A42B-49F4-A7FC-D1703DECA722}"/>
              </a:ext>
            </a:extLst>
          </p:cNvPr>
          <p:cNvSpPr/>
          <p:nvPr/>
        </p:nvSpPr>
        <p:spPr>
          <a:xfrm>
            <a:off x="1649691" y="2870463"/>
            <a:ext cx="387441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13119A-6A31-4F66-8182-536A3BA8DA69}"/>
              </a:ext>
            </a:extLst>
          </p:cNvPr>
          <p:cNvSpPr/>
          <p:nvPr/>
        </p:nvSpPr>
        <p:spPr>
          <a:xfrm>
            <a:off x="9211558" y="5682821"/>
            <a:ext cx="2110033" cy="8349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254F4A-BA6A-4552-924A-BE42B5C9B8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975" y="3758117"/>
            <a:ext cx="4182269" cy="2790608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9195F983-AADF-4843-A724-795EA3F6E664}"/>
              </a:ext>
            </a:extLst>
          </p:cNvPr>
          <p:cNvSpPr/>
          <p:nvPr/>
        </p:nvSpPr>
        <p:spPr>
          <a:xfrm>
            <a:off x="10099042" y="3714195"/>
            <a:ext cx="1046376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FF7D831-68BF-4A57-BA71-58565E5A57F9}"/>
                  </a:ext>
                </a:extLst>
              </p:cNvPr>
              <p:cNvSpPr/>
              <p:nvPr/>
            </p:nvSpPr>
            <p:spPr>
              <a:xfrm>
                <a:off x="6096000" y="2897836"/>
                <a:ext cx="5968181" cy="837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</a:rPr>
                  <a:t>The optimal projection is the one that minimizes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FF7D831-68BF-4A57-BA71-58565E5A57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897836"/>
                <a:ext cx="5968181" cy="837537"/>
              </a:xfrm>
              <a:prstGeom prst="rect">
                <a:avLst/>
              </a:prstGeom>
              <a:blipFill>
                <a:blip r:embed="rId7"/>
                <a:stretch>
                  <a:fillRect l="-1328" t="-5797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830676B7-FDEA-4E11-B858-62372390E35F}"/>
              </a:ext>
            </a:extLst>
          </p:cNvPr>
          <p:cNvSpPr/>
          <p:nvPr/>
        </p:nvSpPr>
        <p:spPr>
          <a:xfrm>
            <a:off x="5010149" y="2951008"/>
            <a:ext cx="97200" cy="972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312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7">
            <a:extLst>
              <a:ext uri="{FF2B5EF4-FFF2-40B4-BE49-F238E27FC236}">
                <a16:creationId xmlns:a16="http://schemas.microsoft.com/office/drawing/2014/main" id="{79206C22-207A-49C8-BB1E-CF6A7AC5A9C0}"/>
              </a:ext>
            </a:extLst>
          </p:cNvPr>
          <p:cNvSpPr/>
          <p:nvPr/>
        </p:nvSpPr>
        <p:spPr>
          <a:xfrm>
            <a:off x="625311" y="1183888"/>
            <a:ext cx="11089251" cy="1569660"/>
          </a:xfrm>
          <a:prstGeom prst="roundRect">
            <a:avLst>
              <a:gd name="adj" fmla="val 3573"/>
            </a:avLst>
          </a:prstGeom>
          <a:solidFill>
            <a:srgbClr val="FFFBD6"/>
          </a:solidFill>
          <a:ln>
            <a:solidFill>
              <a:srgbClr val="FFFBD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A16430-BD1B-428F-8D3D-68BFD96191AC}"/>
              </a:ext>
            </a:extLst>
          </p:cNvPr>
          <p:cNvSpPr txBox="1"/>
          <p:nvPr/>
        </p:nvSpPr>
        <p:spPr>
          <a:xfrm>
            <a:off x="340749" y="317061"/>
            <a:ext cx="2057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71F2F60-AA15-465D-8E2D-2DDDDDEF7478}"/>
                  </a:ext>
                </a:extLst>
              </p:cNvPr>
              <p:cNvSpPr/>
              <p:nvPr/>
            </p:nvSpPr>
            <p:spPr>
              <a:xfrm>
                <a:off x="764956" y="1322033"/>
                <a:ext cx="1101855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</a:rPr>
                  <a:t>Compute the Linear Discriminant projection for the following two dimensional dataset.</a:t>
                </a:r>
                <a:br>
                  <a:rPr lang="en-US" sz="2400" dirty="0">
                    <a:solidFill>
                      <a:srgbClr val="000000"/>
                    </a:solidFill>
                  </a:rPr>
                </a:br>
                <a:r>
                  <a:rPr lang="en-US" sz="2400" dirty="0">
                    <a:solidFill>
                      <a:srgbClr val="000000"/>
                    </a:solidFill>
                  </a:rPr>
                  <a:t>– Samples for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)={(4,2),(2,4),(2,3),(3,6),(4,4)}</m:t>
                    </m:r>
                  </m:oMath>
                </a14:m>
                <a:br>
                  <a:rPr lang="en-US" sz="2400" dirty="0">
                    <a:solidFill>
                      <a:srgbClr val="000000"/>
                    </a:solidFill>
                  </a:rPr>
                </a:br>
                <a:r>
                  <a:rPr lang="en-US" sz="2400" dirty="0">
                    <a:solidFill>
                      <a:srgbClr val="000000"/>
                    </a:solidFill>
                  </a:rPr>
                  <a:t>– Sample for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)={(9,10),(6,8),(9,5),(8,7),(10,8)}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71F2F60-AA15-465D-8E2D-2DDDDDEF7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56" y="1322033"/>
                <a:ext cx="11018550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830" t="-3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425B77DF-66B0-4617-AFD4-BD423BC98F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2332" y="2879890"/>
            <a:ext cx="4604324" cy="36378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697CC19-E872-4D8D-A72D-95651398C024}"/>
                  </a:ext>
                </a:extLst>
              </p:cNvPr>
              <p:cNvSpPr/>
              <p:nvPr/>
            </p:nvSpPr>
            <p:spPr>
              <a:xfrm>
                <a:off x="3131270" y="6286928"/>
                <a:ext cx="5495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697CC19-E872-4D8D-A72D-95651398C0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270" y="6286928"/>
                <a:ext cx="549574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F6FBBB0-45B7-497C-92D2-E803B309F3DA}"/>
                  </a:ext>
                </a:extLst>
              </p:cNvPr>
              <p:cNvSpPr/>
              <p:nvPr/>
            </p:nvSpPr>
            <p:spPr>
              <a:xfrm>
                <a:off x="625311" y="4329848"/>
                <a:ext cx="5566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F6FBBB0-45B7-497C-92D2-E803B309F3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11" y="4329848"/>
                <a:ext cx="55669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C1F6A221-A42B-49F4-A7FC-D1703DECA722}"/>
              </a:ext>
            </a:extLst>
          </p:cNvPr>
          <p:cNvSpPr/>
          <p:nvPr/>
        </p:nvSpPr>
        <p:spPr>
          <a:xfrm>
            <a:off x="1649691" y="2870463"/>
            <a:ext cx="387441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13119A-6A31-4F66-8182-536A3BA8DA69}"/>
              </a:ext>
            </a:extLst>
          </p:cNvPr>
          <p:cNvSpPr/>
          <p:nvPr/>
        </p:nvSpPr>
        <p:spPr>
          <a:xfrm>
            <a:off x="9211558" y="5682821"/>
            <a:ext cx="2110033" cy="8349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195F983-AADF-4843-A724-795EA3F6E664}"/>
              </a:ext>
            </a:extLst>
          </p:cNvPr>
          <p:cNvSpPr/>
          <p:nvPr/>
        </p:nvSpPr>
        <p:spPr>
          <a:xfrm>
            <a:off x="10099042" y="3714195"/>
            <a:ext cx="1046376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FF7D831-68BF-4A57-BA71-58565E5A57F9}"/>
              </a:ext>
            </a:extLst>
          </p:cNvPr>
          <p:cNvSpPr/>
          <p:nvPr/>
        </p:nvSpPr>
        <p:spPr>
          <a:xfrm>
            <a:off x="6096000" y="2897836"/>
            <a:ext cx="59681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</a:rPr>
              <a:t>Or directly,</a:t>
            </a:r>
            <a:endParaRPr 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643DAD-ECB5-4EC5-B87F-B8DE14C85D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677" y="3527702"/>
            <a:ext cx="5893303" cy="259029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485CBF0-1439-42E8-A468-72DAC46BDAE0}"/>
              </a:ext>
            </a:extLst>
          </p:cNvPr>
          <p:cNvSpPr/>
          <p:nvPr/>
        </p:nvSpPr>
        <p:spPr>
          <a:xfrm>
            <a:off x="5010149" y="2951008"/>
            <a:ext cx="97200" cy="972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0BE539-62CC-4DF1-81C6-176716F3F2ED}"/>
              </a:ext>
            </a:extLst>
          </p:cNvPr>
          <p:cNvSpPr/>
          <p:nvPr/>
        </p:nvSpPr>
        <p:spPr>
          <a:xfrm>
            <a:off x="8734425" y="5476875"/>
            <a:ext cx="400050" cy="447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5CA70BA-CEAC-4FFB-B70E-96FCDADFA65F}"/>
                  </a:ext>
                </a:extLst>
              </p:cNvPr>
              <p:cNvSpPr txBox="1"/>
              <p:nvPr/>
            </p:nvSpPr>
            <p:spPr>
              <a:xfrm>
                <a:off x="8914625" y="5544321"/>
                <a:ext cx="2148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5CA70BA-CEAC-4FFB-B70E-96FCDADFA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625" y="5544321"/>
                <a:ext cx="214802" cy="276999"/>
              </a:xfrm>
              <a:prstGeom prst="rect">
                <a:avLst/>
              </a:prstGeom>
              <a:blipFill>
                <a:blip r:embed="rId7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48E6D56-13CB-40BA-BC6D-E6115AF19A2E}"/>
              </a:ext>
            </a:extLst>
          </p:cNvPr>
          <p:cNvCxnSpPr>
            <a:endCxn id="5" idx="2"/>
          </p:cNvCxnSpPr>
          <p:nvPr/>
        </p:nvCxnSpPr>
        <p:spPr>
          <a:xfrm flipV="1">
            <a:off x="8496300" y="5821320"/>
            <a:ext cx="525726" cy="296676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D3B3F1D-C28D-49FD-B8A3-BC99C3055FCB}"/>
              </a:ext>
            </a:extLst>
          </p:cNvPr>
          <p:cNvSpPr txBox="1"/>
          <p:nvPr/>
        </p:nvSpPr>
        <p:spPr>
          <a:xfrm>
            <a:off x="8037462" y="62015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归一化</a:t>
            </a:r>
          </a:p>
        </p:txBody>
      </p:sp>
    </p:spTree>
    <p:extLst>
      <p:ext uri="{BB962C8B-B14F-4D97-AF65-F5344CB8AC3E}">
        <p14:creationId xmlns:p14="http://schemas.microsoft.com/office/powerpoint/2010/main" val="3992151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BA16430-BD1B-428F-8D3D-68BFD96191AC}"/>
              </a:ext>
            </a:extLst>
          </p:cNvPr>
          <p:cNvSpPr txBox="1"/>
          <p:nvPr/>
        </p:nvSpPr>
        <p:spPr>
          <a:xfrm>
            <a:off x="340749" y="317061"/>
            <a:ext cx="20605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Example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697543-198B-4B67-B64F-966B2BA87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726" y="671004"/>
            <a:ext cx="8748247" cy="602828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997F9F5-2D16-47E3-AD49-94188377B83F}"/>
              </a:ext>
            </a:extLst>
          </p:cNvPr>
          <p:cNvSpPr/>
          <p:nvPr/>
        </p:nvSpPr>
        <p:spPr>
          <a:xfrm>
            <a:off x="340749" y="1148057"/>
            <a:ext cx="2185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LDA-</a:t>
            </a:r>
            <a:r>
              <a:rPr lang="en-US" altLang="zh-CN" sz="2400" b="1" dirty="0"/>
              <a:t>-</a:t>
            </a:r>
            <a:r>
              <a:rPr lang="en-US" sz="2400" b="1" dirty="0"/>
              <a:t>Projection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A5FC69C-BC73-4A2A-88FF-D8D362D18EF7}"/>
              </a:ext>
            </a:extLst>
          </p:cNvPr>
          <p:cNvSpPr/>
          <p:nvPr/>
        </p:nvSpPr>
        <p:spPr>
          <a:xfrm>
            <a:off x="4292640" y="6495209"/>
            <a:ext cx="543820" cy="26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E1ADF89-EDA7-404F-859A-D63FFF1829E3}"/>
                  </a:ext>
                </a:extLst>
              </p:cNvPr>
              <p:cNvSpPr/>
              <p:nvPr/>
            </p:nvSpPr>
            <p:spPr>
              <a:xfrm>
                <a:off x="4286886" y="6396335"/>
                <a:ext cx="549574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E1ADF89-EDA7-404F-859A-D63FFF1829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886" y="6396335"/>
                <a:ext cx="549574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F3BFECEC-77B6-4488-B647-EA8BA74D8BDC}"/>
              </a:ext>
            </a:extLst>
          </p:cNvPr>
          <p:cNvSpPr/>
          <p:nvPr/>
        </p:nvSpPr>
        <p:spPr>
          <a:xfrm>
            <a:off x="1969463" y="4122194"/>
            <a:ext cx="431785" cy="534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F09D646B-0DE7-4E7A-8DFF-A4F9BB073F8A}"/>
                  </a:ext>
                </a:extLst>
              </p:cNvPr>
              <p:cNvSpPr/>
              <p:nvPr/>
            </p:nvSpPr>
            <p:spPr>
              <a:xfrm>
                <a:off x="1969464" y="4122194"/>
                <a:ext cx="5566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F09D646B-0DE7-4E7A-8DFF-A4F9BB073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464" y="4122194"/>
                <a:ext cx="556691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90109B7A-275D-4E38-89A8-556A8D6546EC}"/>
              </a:ext>
            </a:extLst>
          </p:cNvPr>
          <p:cNvSpPr txBox="1"/>
          <p:nvPr/>
        </p:nvSpPr>
        <p:spPr>
          <a:xfrm>
            <a:off x="6324600" y="378616"/>
            <a:ext cx="173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概率密度函数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59750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BA16430-BD1B-428F-8D3D-68BFD96191AC}"/>
              </a:ext>
            </a:extLst>
          </p:cNvPr>
          <p:cNvSpPr txBox="1"/>
          <p:nvPr/>
        </p:nvSpPr>
        <p:spPr>
          <a:xfrm>
            <a:off x="340749" y="317061"/>
            <a:ext cx="20605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Example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97F9F5-2D16-47E3-AD49-94188377B83F}"/>
              </a:ext>
            </a:extLst>
          </p:cNvPr>
          <p:cNvSpPr/>
          <p:nvPr/>
        </p:nvSpPr>
        <p:spPr>
          <a:xfrm>
            <a:off x="340749" y="1148057"/>
            <a:ext cx="2185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LDA-</a:t>
            </a:r>
            <a:r>
              <a:rPr lang="en-US" altLang="zh-CN" sz="2400" b="1" dirty="0"/>
              <a:t>-</a:t>
            </a:r>
            <a:r>
              <a:rPr lang="en-US" sz="2400" b="1" dirty="0"/>
              <a:t>Projection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97ECFF-8A41-43AF-A3EF-8621C7C3E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248" y="-22610"/>
            <a:ext cx="9122920" cy="656354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C0F3B92-256A-4A3F-9EDB-879CB3DD2D0F}"/>
              </a:ext>
            </a:extLst>
          </p:cNvPr>
          <p:cNvSpPr/>
          <p:nvPr/>
        </p:nvSpPr>
        <p:spPr>
          <a:xfrm>
            <a:off x="4292640" y="6333284"/>
            <a:ext cx="543820" cy="26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1FDA1C9-8B02-4069-A31A-2705C0096521}"/>
                  </a:ext>
                </a:extLst>
              </p:cNvPr>
              <p:cNvSpPr/>
              <p:nvPr/>
            </p:nvSpPr>
            <p:spPr>
              <a:xfrm>
                <a:off x="4429761" y="6186785"/>
                <a:ext cx="549574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1FDA1C9-8B02-4069-A31A-2705C0096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761" y="6186785"/>
                <a:ext cx="54957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01E34EE8-5A91-4E5D-8F0D-0E06066E1DD6}"/>
              </a:ext>
            </a:extLst>
          </p:cNvPr>
          <p:cNvSpPr/>
          <p:nvPr/>
        </p:nvSpPr>
        <p:spPr>
          <a:xfrm>
            <a:off x="1969463" y="4122194"/>
            <a:ext cx="431785" cy="534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7D7939F-4230-40BD-B783-388F16E238FC}"/>
                  </a:ext>
                </a:extLst>
              </p:cNvPr>
              <p:cNvSpPr/>
              <p:nvPr/>
            </p:nvSpPr>
            <p:spPr>
              <a:xfrm>
                <a:off x="1969464" y="4122194"/>
                <a:ext cx="5566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7D7939F-4230-40BD-B783-388F16E23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464" y="4122194"/>
                <a:ext cx="556691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315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7">
            <a:extLst>
              <a:ext uri="{FF2B5EF4-FFF2-40B4-BE49-F238E27FC236}">
                <a16:creationId xmlns:a16="http://schemas.microsoft.com/office/drawing/2014/main" id="{15E86E12-C945-4393-9C4A-047E63FA82DF}"/>
              </a:ext>
            </a:extLst>
          </p:cNvPr>
          <p:cNvSpPr/>
          <p:nvPr/>
        </p:nvSpPr>
        <p:spPr>
          <a:xfrm>
            <a:off x="603639" y="1268729"/>
            <a:ext cx="11089251" cy="4960621"/>
          </a:xfrm>
          <a:prstGeom prst="roundRect">
            <a:avLst>
              <a:gd name="adj" fmla="val 3573"/>
            </a:avLst>
          </a:prstGeom>
          <a:solidFill>
            <a:srgbClr val="FFFBD6"/>
          </a:solidFill>
          <a:ln>
            <a:solidFill>
              <a:srgbClr val="FFFBD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C1BBA47-33FA-4C3A-9426-37E72696C855}"/>
              </a:ext>
            </a:extLst>
          </p:cNvPr>
          <p:cNvSpPr/>
          <p:nvPr/>
        </p:nvSpPr>
        <p:spPr>
          <a:xfrm>
            <a:off x="603639" y="1407878"/>
            <a:ext cx="7288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Workflow of LDA for the binary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1EF2089-5A53-4AE4-B50C-8366405AC869}"/>
                  </a:ext>
                </a:extLst>
              </p:cNvPr>
              <p:cNvSpPr/>
              <p:nvPr/>
            </p:nvSpPr>
            <p:spPr>
              <a:xfrm>
                <a:off x="1063187" y="2138827"/>
                <a:ext cx="6829242" cy="3928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514350" indent="-514350">
                  <a:buAutoNum type="arabicPeriod"/>
                </a:pPr>
                <a:r>
                  <a:rPr lang="en-US" sz="2800" dirty="0">
                    <a:ea typeface="Cambria Math" panose="02040503050406030204" pitchFamily="18" charset="0"/>
                  </a:rPr>
                  <a:t>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from the training set</a:t>
                </a:r>
              </a:p>
              <a:p>
                <a:pPr marL="514350" indent="-514350">
                  <a:buFontTx/>
                  <a:buAutoNum type="arabicPeriod"/>
                </a:pPr>
                <a:r>
                  <a:rPr lang="en-US" altLang="zh-CN" sz="2800" dirty="0">
                    <a:ea typeface="Cambria Math" panose="02040503050406030204" pitchFamily="18" charset="0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ea typeface="Cambria Math" panose="02040503050406030204" pitchFamily="18" charset="0"/>
                </a:endParaRPr>
              </a:p>
              <a:p>
                <a:pPr marL="514350" indent="-514350">
                  <a:buAutoNum type="arabicPeriod"/>
                </a:pPr>
                <a:r>
                  <a:rPr lang="en-US" sz="2800" dirty="0">
                    <a:ea typeface="Cambria Math" panose="02040503050406030204" pitchFamily="18" charset="0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US" sz="2800" dirty="0">
                  <a:ea typeface="Cambria Math" panose="02040503050406030204" pitchFamily="18" charset="0"/>
                </a:endParaRPr>
              </a:p>
              <a:p>
                <a:pPr marL="514350" indent="-514350">
                  <a:buAutoNum type="arabicPeriod"/>
                </a:pPr>
                <a:r>
                  <a:rPr lang="en-US" sz="2800" dirty="0">
                    <a:ea typeface="Cambria Math" panose="02040503050406030204" pitchFamily="18" charset="0"/>
                  </a:rPr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sz="2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sz="2800" dirty="0">
                  <a:ea typeface="Cambria Math" panose="02040503050406030204" pitchFamily="18" charset="0"/>
                </a:endParaRPr>
              </a:p>
              <a:p>
                <a:pPr marL="514350" indent="-514350">
                  <a:buAutoNum type="arabicPeriod"/>
                </a:pPr>
                <a:r>
                  <a:rPr lang="en-US" altLang="zh-CN" sz="2800" dirty="0">
                    <a:ea typeface="Cambria Math" panose="02040503050406030204" pitchFamily="18" charset="0"/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2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sz="2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2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ea typeface="Cambria Math" panose="02040503050406030204" pitchFamily="18" charset="0"/>
                </a:endParaRPr>
              </a:p>
              <a:p>
                <a:pPr marL="514350" indent="-514350">
                  <a:buAutoNum type="arabicPeriod"/>
                </a:pPr>
                <a:r>
                  <a:rPr lang="en-US" sz="2800" dirty="0">
                    <a:ea typeface="Cambria Math" panose="02040503050406030204" pitchFamily="18" charset="0"/>
                  </a:rPr>
                  <a:t>G</a:t>
                </a:r>
                <a:r>
                  <a:rPr lang="en-US" altLang="zh-CN" sz="2800" dirty="0">
                    <a:ea typeface="Cambria Math" panose="02040503050406030204" pitchFamily="18" charset="0"/>
                  </a:rPr>
                  <a:t>iven</a:t>
                </a:r>
                <a:r>
                  <a:rPr lang="en-US" sz="2800" dirty="0">
                    <a:ea typeface="Cambria Math" panose="02040503050406030204" pitchFamily="18" charset="0"/>
                  </a:rPr>
                  <a:t> a testing sample,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p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800" dirty="0"/>
              </a:p>
              <a:p>
                <a:pPr marL="514350" indent="-514350">
                  <a:buAutoNum type="arabicPeriod"/>
                </a:pPr>
                <a:r>
                  <a:rPr lang="en-US" altLang="zh-CN" sz="2800" dirty="0"/>
                  <a:t>Set the t</a:t>
                </a:r>
                <a:r>
                  <a:rPr lang="en-US" sz="2800" dirty="0"/>
                  <a:t>hreshold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sup>
                            <m:r>
                              <a:rPr lang="en-US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/>
                  <a:t>.</a:t>
                </a:r>
              </a:p>
              <a:p>
                <a:pPr marL="514350" indent="-514350">
                  <a:buAutoNum type="arabicPeriod"/>
                </a:pPr>
                <a:r>
                  <a:rPr lang="en-US" sz="2800" dirty="0"/>
                  <a:t>Compare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/>
                  <a:t> to determine the class. </a:t>
                </a: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1EF2089-5A53-4AE4-B50C-8366405AC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87" y="2138827"/>
                <a:ext cx="6829242" cy="3928961"/>
              </a:xfrm>
              <a:prstGeom prst="rect">
                <a:avLst/>
              </a:prstGeom>
              <a:blipFill>
                <a:blip r:embed="rId2"/>
                <a:stretch>
                  <a:fillRect l="-1873" t="-1708" r="-803" b="-3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2BA16430-BD1B-428F-8D3D-68BFD96191AC}"/>
              </a:ext>
            </a:extLst>
          </p:cNvPr>
          <p:cNvSpPr txBox="1"/>
          <p:nvPr/>
        </p:nvSpPr>
        <p:spPr>
          <a:xfrm>
            <a:off x="340749" y="317061"/>
            <a:ext cx="8930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Linear Discriminant Analysis—Two</a:t>
            </a:r>
            <a:r>
              <a:rPr lang="zh-CN" altLang="en-US" sz="4000" dirty="0"/>
              <a:t> </a:t>
            </a:r>
            <a:r>
              <a:rPr lang="en-US" altLang="zh-CN" sz="4000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84720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7">
            <a:extLst>
              <a:ext uri="{FF2B5EF4-FFF2-40B4-BE49-F238E27FC236}">
                <a16:creationId xmlns:a16="http://schemas.microsoft.com/office/drawing/2014/main" id="{A21AEBF9-E078-42C1-AB86-2466387D466F}"/>
              </a:ext>
            </a:extLst>
          </p:cNvPr>
          <p:cNvSpPr/>
          <p:nvPr/>
        </p:nvSpPr>
        <p:spPr>
          <a:xfrm>
            <a:off x="603639" y="1455788"/>
            <a:ext cx="10988593" cy="3894481"/>
          </a:xfrm>
          <a:prstGeom prst="roundRect">
            <a:avLst>
              <a:gd name="adj" fmla="val 3573"/>
            </a:avLst>
          </a:prstGeom>
          <a:solidFill>
            <a:srgbClr val="FFFBD6"/>
          </a:solidFill>
          <a:ln>
            <a:solidFill>
              <a:srgbClr val="FFFBD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50EA3F2-16E2-42F5-B835-DD899CF46BBC}"/>
              </a:ext>
            </a:extLst>
          </p:cNvPr>
          <p:cNvSpPr/>
          <p:nvPr/>
        </p:nvSpPr>
        <p:spPr>
          <a:xfrm>
            <a:off x="603639" y="1555201"/>
            <a:ext cx="107825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Feature extraction (dimensionality reduction/feature reduction) refers to the mapping of the original </a:t>
            </a:r>
            <a:r>
              <a:rPr lang="en-US" sz="2800" b="1" dirty="0">
                <a:solidFill>
                  <a:srgbClr val="FF0000"/>
                </a:solidFill>
              </a:rPr>
              <a:t>high‐dimensional </a:t>
            </a:r>
            <a:r>
              <a:rPr lang="en-US" sz="2800" dirty="0">
                <a:solidFill>
                  <a:srgbClr val="000000"/>
                </a:solidFill>
              </a:rPr>
              <a:t>data into a </a:t>
            </a:r>
            <a:r>
              <a:rPr lang="en-US" sz="2800" b="1" dirty="0">
                <a:solidFill>
                  <a:srgbClr val="FF0000"/>
                </a:solidFill>
              </a:rPr>
              <a:t>low‐dimensional </a:t>
            </a:r>
            <a:r>
              <a:rPr lang="en-US" sz="2800" dirty="0">
                <a:solidFill>
                  <a:srgbClr val="000000"/>
                </a:solidFill>
              </a:rPr>
              <a:t>space.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Criterion for feature reduction can be different based on different problem setting</a:t>
            </a: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0000"/>
                </a:solidFill>
              </a:rPr>
              <a:t>Unsupervised setting: minimize the information loss</a:t>
            </a: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0000"/>
                </a:solidFill>
              </a:rPr>
              <a:t>Supervised setting: maximize the class discrimination</a:t>
            </a:r>
          </a:p>
          <a:p>
            <a:pPr lvl="2" algn="just"/>
            <a:endParaRPr 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9F1ABB-9467-497C-BD01-1CE6A65F4AF8}"/>
              </a:ext>
            </a:extLst>
          </p:cNvPr>
          <p:cNvSpPr txBox="1"/>
          <p:nvPr/>
        </p:nvSpPr>
        <p:spPr>
          <a:xfrm>
            <a:off x="410681" y="120127"/>
            <a:ext cx="44709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/>
              <a:t>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3831556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7">
            <a:extLst>
              <a:ext uri="{FF2B5EF4-FFF2-40B4-BE49-F238E27FC236}">
                <a16:creationId xmlns:a16="http://schemas.microsoft.com/office/drawing/2014/main" id="{4FADDE8C-9193-421E-BA10-CD71AAB5FEDF}"/>
              </a:ext>
            </a:extLst>
          </p:cNvPr>
          <p:cNvSpPr/>
          <p:nvPr/>
        </p:nvSpPr>
        <p:spPr>
          <a:xfrm>
            <a:off x="603639" y="1268730"/>
            <a:ext cx="11089251" cy="3989070"/>
          </a:xfrm>
          <a:prstGeom prst="roundRect">
            <a:avLst>
              <a:gd name="adj" fmla="val 3573"/>
            </a:avLst>
          </a:prstGeom>
          <a:solidFill>
            <a:srgbClr val="FFFBD6"/>
          </a:solidFill>
          <a:ln>
            <a:solidFill>
              <a:srgbClr val="FFFBD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2">
                <a:extLst>
                  <a:ext uri="{FF2B5EF4-FFF2-40B4-BE49-F238E27FC236}">
                    <a16:creationId xmlns:a16="http://schemas.microsoft.com/office/drawing/2014/main" id="{11BE71B8-0C6B-4F92-AC99-7049D582BB9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03639" y="1390824"/>
                <a:ext cx="10992612" cy="218983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zh-CN" dirty="0">
                    <a:ea typeface="宋体" pitchFamily="2" charset="-122"/>
                  </a:rPr>
                  <a:t>Assume we have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itchFamily="2" charset="-122"/>
                      </a:rPr>
                      <m:t>𝐶</m:t>
                    </m:r>
                  </m:oMath>
                </a14:m>
                <a:r>
                  <a:rPr lang="en-US" altLang="zh-CN" dirty="0">
                    <a:ea typeface="宋体" pitchFamily="2" charset="-122"/>
                  </a:rPr>
                  <a:t> classes, each class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𝑛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itchFamily="2" charset="-122"/>
                      </a:rPr>
                      <m:t>𝑑</m:t>
                    </m:r>
                  </m:oMath>
                </a14:m>
                <a:r>
                  <a:rPr lang="en-US" altLang="zh-CN" dirty="0">
                    <a:ea typeface="宋体" pitchFamily="2" charset="-122"/>
                  </a:rPr>
                  <a:t>-dimensional samples, where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itchFamily="2" charset="-122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itchFamily="2" charset="-122"/>
                      </a:rPr>
                      <m:t>=1,2,…,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itchFamily="2" charset="-122"/>
                      </a:rPr>
                      <m:t>𝐶</m:t>
                    </m:r>
                  </m:oMath>
                </a14:m>
                <a:endParaRPr lang="en-US" altLang="zh-CN" dirty="0">
                  <a:ea typeface="宋体" pitchFamily="2" charset="-122"/>
                </a:endParaRPr>
              </a:p>
              <a:p>
                <a:pPr algn="just"/>
                <a:r>
                  <a:rPr lang="en-US" altLang="zh-TW" dirty="0"/>
                  <a:t>A transformation </a:t>
                </a:r>
                <a14:m>
                  <m:oMath xmlns:m="http://schemas.openxmlformats.org/officeDocument/2006/math"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zh-TW" dirty="0"/>
                  <a:t> : project the samples in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zh-TW" dirty="0"/>
                  <a:t> onto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dirty="0">
                    <a:ea typeface="宋体" pitchFamily="2" charset="-122"/>
                  </a:rPr>
                  <a:t> In fact,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>
                    <a:ea typeface="宋体" pitchFamily="2" charset="-122"/>
                  </a:rPr>
                  <a:t>, we will see later.</a:t>
                </a:r>
              </a:p>
            </p:txBody>
          </p:sp>
        </mc:Choice>
        <mc:Fallback xmlns="">
          <p:sp>
            <p:nvSpPr>
              <p:cNvPr id="14" name="Rectangle 32">
                <a:extLst>
                  <a:ext uri="{FF2B5EF4-FFF2-40B4-BE49-F238E27FC236}">
                    <a16:creationId xmlns:a16="http://schemas.microsoft.com/office/drawing/2014/main" id="{11BE71B8-0C6B-4F92-AC99-7049D582B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39" y="1390824"/>
                <a:ext cx="10992612" cy="2189830"/>
              </a:xfrm>
              <a:prstGeom prst="rect">
                <a:avLst/>
              </a:prstGeom>
              <a:blipFill>
                <a:blip r:embed="rId2"/>
                <a:stretch>
                  <a:fillRect l="-998" t="-4457" r="-11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8623088-EAD7-4A9D-A49B-E1BED639236C}"/>
                  </a:ext>
                </a:extLst>
              </p:cNvPr>
              <p:cNvSpPr/>
              <p:nvPr/>
            </p:nvSpPr>
            <p:spPr>
              <a:xfrm>
                <a:off x="4859046" y="3153051"/>
                <a:ext cx="1587486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400" b="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 dirty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  <m:sup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8623088-EAD7-4A9D-A49B-E1BED63923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046" y="3153051"/>
                <a:ext cx="1587486" cy="468205"/>
              </a:xfrm>
              <a:prstGeom prst="rect">
                <a:avLst/>
              </a:prstGeom>
              <a:blipFill>
                <a:blip r:embed="rId3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093E2CB-B088-4866-9BEC-917864E518B1}"/>
                  </a:ext>
                </a:extLst>
              </p:cNvPr>
              <p:cNvSpPr/>
              <p:nvPr/>
            </p:nvSpPr>
            <p:spPr>
              <a:xfrm>
                <a:off x="1753056" y="3717655"/>
                <a:ext cx="1593321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093E2CB-B088-4866-9BEC-917864E518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056" y="3717655"/>
                <a:ext cx="1593321" cy="14529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ED85F0C-E2AD-4307-AE2C-9C1B30A959DB}"/>
                  </a:ext>
                </a:extLst>
              </p:cNvPr>
              <p:cNvSpPr/>
              <p:nvPr/>
            </p:nvSpPr>
            <p:spPr>
              <a:xfrm>
                <a:off x="4026864" y="3702748"/>
                <a:ext cx="1593898" cy="14713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ED85F0C-E2AD-4307-AE2C-9C1B30A95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864" y="3702748"/>
                <a:ext cx="1593898" cy="1471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D973D1C-0EBC-4E81-9AFC-0F980540EEDC}"/>
                  </a:ext>
                </a:extLst>
              </p:cNvPr>
              <p:cNvSpPr/>
              <p:nvPr/>
            </p:nvSpPr>
            <p:spPr>
              <a:xfrm>
                <a:off x="6715466" y="4241133"/>
                <a:ext cx="3790268" cy="516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dirty="0" smtClean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dirty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2400" b="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dirty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dirty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D973D1C-0EBC-4E81-9AFC-0F980540E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466" y="4241133"/>
                <a:ext cx="3790268" cy="5166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E5B6254-0B33-4671-AF40-973283F9AEB7}"/>
                  </a:ext>
                </a:extLst>
              </p:cNvPr>
              <p:cNvSpPr txBox="1"/>
              <p:nvPr/>
            </p:nvSpPr>
            <p:spPr>
              <a:xfrm>
                <a:off x="340749" y="317061"/>
                <a:ext cx="867122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dirty="0"/>
                  <a:t>Linear Discriminant Analysis—</a:t>
                </a:r>
                <a14:m>
                  <m:oMath xmlns:m="http://schemas.openxmlformats.org/officeDocument/2006/math">
                    <m:r>
                      <a:rPr lang="en-US" altLang="zh-CN" sz="40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4000" dirty="0"/>
                  <a:t> </a:t>
                </a:r>
                <a:r>
                  <a:rPr lang="en-US" altLang="zh-CN" sz="4000" dirty="0"/>
                  <a:t>Classes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E5B6254-0B33-4671-AF40-973283F9A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49" y="317061"/>
                <a:ext cx="8671220" cy="707886"/>
              </a:xfrm>
              <a:prstGeom prst="rect">
                <a:avLst/>
              </a:prstGeom>
              <a:blipFill>
                <a:blip r:embed="rId11"/>
                <a:stretch>
                  <a:fillRect l="-2532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440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7">
            <a:extLst>
              <a:ext uri="{FF2B5EF4-FFF2-40B4-BE49-F238E27FC236}">
                <a16:creationId xmlns:a16="http://schemas.microsoft.com/office/drawing/2014/main" id="{348B8349-E009-4890-9FF1-FDF3602F0CE2}"/>
              </a:ext>
            </a:extLst>
          </p:cNvPr>
          <p:cNvSpPr/>
          <p:nvPr/>
        </p:nvSpPr>
        <p:spPr>
          <a:xfrm>
            <a:off x="603639" y="819149"/>
            <a:ext cx="11089251" cy="3133419"/>
          </a:xfrm>
          <a:prstGeom prst="roundRect">
            <a:avLst>
              <a:gd name="adj" fmla="val 3573"/>
            </a:avLst>
          </a:prstGeom>
          <a:solidFill>
            <a:srgbClr val="FFFBD6"/>
          </a:solidFill>
          <a:ln>
            <a:solidFill>
              <a:srgbClr val="FFFBD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32">
                <a:extLst>
                  <a:ext uri="{FF2B5EF4-FFF2-40B4-BE49-F238E27FC236}">
                    <a16:creationId xmlns:a16="http://schemas.microsoft.com/office/drawing/2014/main" id="{6C3DD6B2-F69C-42F4-BB33-1501B26C614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11888" y="977614"/>
                <a:ext cx="10829542" cy="260397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zh-CN" sz="2400" dirty="0">
                    <a:ea typeface="宋体" pitchFamily="2" charset="-122"/>
                  </a:rPr>
                  <a:t>We have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400" dirty="0"/>
                  <a:t>-dimensional samples from</a:t>
                </a:r>
                <a:r>
                  <a:rPr lang="en-US" altLang="zh-CN" sz="2400" dirty="0"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itchFamily="2" charset="-122"/>
                      </a:rPr>
                      <m:t>𝐶</m:t>
                    </m:r>
                  </m:oMath>
                </a14:m>
                <a:r>
                  <a:rPr lang="en-US" altLang="zh-CN" sz="2400" dirty="0">
                    <a:ea typeface="宋体" pitchFamily="2" charset="-122"/>
                  </a:rPr>
                  <a:t> classes, e.g., seabass, tuna, …</a:t>
                </a:r>
              </a:p>
              <a:p>
                <a:pPr algn="just"/>
                <a:r>
                  <a:rPr lang="en-US" altLang="zh-CN" sz="2400" dirty="0">
                    <a:ea typeface="宋体" pitchFamily="2" charset="-122"/>
                  </a:rPr>
                  <a:t>Each class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pitchFamily="2" charset="-122"/>
                  </a:rPr>
                  <a:t> samples, where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itchFamily="2" charset="-122"/>
                      </a:rPr>
                      <m:t>𝑖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itchFamily="2" charset="-122"/>
                      </a:rPr>
                      <m:t>=1,2,…,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itchFamily="2" charset="-122"/>
                      </a:rPr>
                      <m:t>𝐶</m:t>
                    </m:r>
                  </m:oMath>
                </a14:m>
                <a:endParaRPr lang="en-US" altLang="zh-CN" sz="2400" dirty="0">
                  <a:ea typeface="宋体" pitchFamily="2" charset="-122"/>
                </a:endParaRPr>
              </a:p>
              <a:p>
                <a:pPr algn="just"/>
                <a:r>
                  <a:rPr lang="en-US" altLang="zh-CN" sz="2400" dirty="0">
                    <a:ea typeface="宋体" pitchFamily="2" charset="-122"/>
                  </a:rPr>
                  <a:t>Stacking these samples from different classes into one big fat matrix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宋体" pitchFamily="2" charset="-122"/>
                      </a:rPr>
                      <m:t>𝑿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CN" sz="2400" dirty="0">
                    <a:ea typeface="宋体" pitchFamily="2" charset="-122"/>
                  </a:rPr>
                  <a:t>such that each column represents one sample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宋体" pitchFamily="2" charset="-122"/>
                      </a:rPr>
                      <m:t>𝒙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altLang="zh-CN" sz="2400" dirty="0">
                    <a:ea typeface="宋体" pitchFamily="2" charset="-122"/>
                  </a:rPr>
                  <a:t>.</a:t>
                </a:r>
              </a:p>
              <a:p>
                <a:pPr algn="just"/>
                <a:r>
                  <a:rPr lang="en-US" altLang="zh-TW" sz="2400" dirty="0"/>
                  <a:t>We </a:t>
                </a:r>
                <a:r>
                  <a:rPr lang="en-US" altLang="zh-CN" sz="2400" dirty="0"/>
                  <a:t>aim</a:t>
                </a:r>
                <a:r>
                  <a:rPr lang="en-US" altLang="zh-TW" sz="2400" dirty="0"/>
                  <a:t> to obtain a transformation </a:t>
                </a:r>
                <a14:m>
                  <m:oMath xmlns:m="http://schemas.openxmlformats.org/officeDocument/2006/math">
                    <m:r>
                      <a:rPr lang="zh-CN" altLang="en-US" sz="2400" b="1" i="1" dirty="0"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zh-TW" sz="2400" dirty="0"/>
                  <a:t> to project the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TW" sz="2400" dirty="0"/>
                  <a:t>-dimensional samples in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zh-TW" sz="2400" dirty="0"/>
                  <a:t> onto a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TW" sz="2400" dirty="0"/>
                  <a:t>-dimensional subspace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/>
                  <a:t>, s</a:t>
                </a:r>
                <a:r>
                  <a:rPr lang="en-US" altLang="zh-CN" sz="2400" dirty="0">
                    <a:ea typeface="宋体" pitchFamily="2" charset="-122"/>
                  </a:rPr>
                  <a:t>uch that</a:t>
                </a:r>
                <a:r>
                  <a:rPr lang="en-US" altLang="zh-TW" sz="2400" dirty="0"/>
                  <a:t> after the projection we have:</a:t>
                </a:r>
                <a:endParaRPr lang="en-US" altLang="zh-CN" sz="2400" dirty="0"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61" name="Rectangle 32">
                <a:extLst>
                  <a:ext uri="{FF2B5EF4-FFF2-40B4-BE49-F238E27FC236}">
                    <a16:creationId xmlns:a16="http://schemas.microsoft.com/office/drawing/2014/main" id="{6C3DD6B2-F69C-42F4-BB33-1501B26C6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88" y="977614"/>
                <a:ext cx="10829542" cy="2603977"/>
              </a:xfrm>
              <a:prstGeom prst="rect">
                <a:avLst/>
              </a:prstGeom>
              <a:blipFill>
                <a:blip r:embed="rId2"/>
                <a:stretch>
                  <a:fillRect l="-732" t="-3271" r="-1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DEFF18C-B984-44FC-A399-1FDE95302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64519"/>
              </p:ext>
            </p:extLst>
          </p:nvPr>
        </p:nvGraphicFramePr>
        <p:xfrm>
          <a:off x="1337310" y="4170851"/>
          <a:ext cx="974979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8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just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class means to be as 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far apart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from each other as possible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the </a:t>
                      </a:r>
                      <a:r>
                        <a:rPr lang="en-US" altLang="zh-TW" sz="2400" b="1" dirty="0">
                          <a:solidFill>
                            <a:schemeClr val="tx1"/>
                          </a:solidFill>
                        </a:rPr>
                        <a:t>between-class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 scatter to be </a:t>
                      </a:r>
                      <a:r>
                        <a:rPr lang="en-US" altLang="zh-TW" sz="2400" b="1" dirty="0">
                          <a:solidFill>
                            <a:schemeClr val="tx1"/>
                          </a:solidFill>
                        </a:rPr>
                        <a:t>large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altLang="zh-TW" sz="2400" dirty="0"/>
                        <a:t>samples from the same class to be as </a:t>
                      </a:r>
                      <a:r>
                        <a:rPr lang="en-US" altLang="zh-TW" sz="2400" b="1" dirty="0">
                          <a:solidFill>
                            <a:srgbClr val="FF0000"/>
                          </a:solidFill>
                        </a:rPr>
                        <a:t>close</a:t>
                      </a:r>
                      <a:r>
                        <a:rPr lang="en-US" altLang="zh-TW" sz="2400" dirty="0"/>
                        <a:t> to</a:t>
                      </a:r>
                      <a:r>
                        <a:rPr lang="en-US" altLang="zh-TW" sz="2400" baseline="0" dirty="0"/>
                        <a:t> their mean as possible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the </a:t>
                      </a:r>
                      <a:r>
                        <a:rPr lang="en-US" altLang="zh-TW" sz="2400" b="1" dirty="0"/>
                        <a:t>within-class</a:t>
                      </a:r>
                      <a:r>
                        <a:rPr lang="en-US" altLang="zh-TW" sz="2400" dirty="0"/>
                        <a:t> scatter to be </a:t>
                      </a:r>
                      <a:r>
                        <a:rPr lang="en-US" altLang="zh-TW" sz="2400" b="1" dirty="0"/>
                        <a:t>small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向右箭號 43">
            <a:extLst>
              <a:ext uri="{FF2B5EF4-FFF2-40B4-BE49-F238E27FC236}">
                <a16:creationId xmlns:a16="http://schemas.microsoft.com/office/drawing/2014/main" id="{49E57BFC-BC85-44BE-B4B2-72E24F3DACCA}"/>
              </a:ext>
            </a:extLst>
          </p:cNvPr>
          <p:cNvSpPr/>
          <p:nvPr/>
        </p:nvSpPr>
        <p:spPr>
          <a:xfrm>
            <a:off x="5364879" y="5386241"/>
            <a:ext cx="381000" cy="179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000"/>
          </a:p>
        </p:txBody>
      </p:sp>
      <p:sp>
        <p:nvSpPr>
          <p:cNvPr id="7" name="向右箭號 31">
            <a:extLst>
              <a:ext uri="{FF2B5EF4-FFF2-40B4-BE49-F238E27FC236}">
                <a16:creationId xmlns:a16="http://schemas.microsoft.com/office/drawing/2014/main" id="{E851BD4A-4F2B-4532-A01B-0B387E9D3624}"/>
              </a:ext>
            </a:extLst>
          </p:cNvPr>
          <p:cNvSpPr/>
          <p:nvPr/>
        </p:nvSpPr>
        <p:spPr>
          <a:xfrm>
            <a:off x="5364879" y="4471841"/>
            <a:ext cx="381000" cy="179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809644C-7AA7-4A7F-812C-C84E9DA1A73E}"/>
                  </a:ext>
                </a:extLst>
              </p:cNvPr>
              <p:cNvSpPr txBox="1"/>
              <p:nvPr/>
            </p:nvSpPr>
            <p:spPr>
              <a:xfrm>
                <a:off x="410681" y="120127"/>
                <a:ext cx="839710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dirty="0"/>
                  <a:t>Linear Discriminant Analysis—</a:t>
                </a:r>
                <a14:m>
                  <m:oMath xmlns:m="http://schemas.openxmlformats.org/officeDocument/2006/math">
                    <m:r>
                      <a:rPr lang="en-US" altLang="zh-CN" sz="40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4000" dirty="0"/>
                  <a:t> </a:t>
                </a:r>
                <a:r>
                  <a:rPr lang="en-US" altLang="zh-CN" sz="4000" dirty="0"/>
                  <a:t>Classes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809644C-7AA7-4A7F-812C-C84E9DA1A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81" y="120127"/>
                <a:ext cx="8397107" cy="707886"/>
              </a:xfrm>
              <a:prstGeom prst="rect">
                <a:avLst/>
              </a:prstGeom>
              <a:blipFill>
                <a:blip r:embed="rId3"/>
                <a:stretch>
                  <a:fillRect l="-2540" t="-15517" r="-1379" b="-3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0A45EDC1-B64D-4F41-B21A-6981AC50379A}"/>
              </a:ext>
            </a:extLst>
          </p:cNvPr>
          <p:cNvSpPr/>
          <p:nvPr/>
        </p:nvSpPr>
        <p:spPr>
          <a:xfrm>
            <a:off x="3299762" y="3438804"/>
            <a:ext cx="41302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In fact, </a:t>
            </a:r>
            <a:r>
              <a:rPr lang="zh-CN" altLang="en-US" sz="2400" dirty="0"/>
              <a:t>𝑝≤𝐶−</a:t>
            </a:r>
            <a:r>
              <a:rPr lang="en-US" altLang="zh-CN" sz="2400" dirty="0"/>
              <a:t>1, we will see later.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449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7">
            <a:extLst>
              <a:ext uri="{FF2B5EF4-FFF2-40B4-BE49-F238E27FC236}">
                <a16:creationId xmlns:a16="http://schemas.microsoft.com/office/drawing/2014/main" id="{1635B54F-D9E9-4E32-9CAC-E1409F6D5E4C}"/>
              </a:ext>
            </a:extLst>
          </p:cNvPr>
          <p:cNvSpPr/>
          <p:nvPr/>
        </p:nvSpPr>
        <p:spPr>
          <a:xfrm>
            <a:off x="582414" y="1182144"/>
            <a:ext cx="11089251" cy="2773955"/>
          </a:xfrm>
          <a:prstGeom prst="roundRect">
            <a:avLst>
              <a:gd name="adj" fmla="val 3573"/>
            </a:avLst>
          </a:prstGeom>
          <a:solidFill>
            <a:srgbClr val="F9E6E6"/>
          </a:solidFill>
          <a:ln>
            <a:solidFill>
              <a:srgbClr val="FFFBD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30" name="Vertical Text Placeholder 9"/>
          <p:cNvSpPr>
            <a:spLocks noGrp="1"/>
          </p:cNvSpPr>
          <p:nvPr>
            <p:ph type="body" orient="vert" idx="1"/>
          </p:nvPr>
        </p:nvSpPr>
        <p:spPr>
          <a:xfrm>
            <a:off x="685284" y="3282070"/>
            <a:ext cx="8686800" cy="513393"/>
          </a:xfrm>
        </p:spPr>
        <p:txBody>
          <a:bodyPr vert="horz">
            <a:noAutofit/>
          </a:bodyPr>
          <a:lstStyle/>
          <a:p>
            <a:pPr marL="0" indent="0">
              <a:buNone/>
            </a:pPr>
            <a:r>
              <a:rPr lang="en-US" altLang="zh-TW" sz="2400" dirty="0"/>
              <a:t>Class mean vector (sample): </a:t>
            </a:r>
            <a:br>
              <a:rPr lang="en-US" altLang="zh-TW" sz="2400" dirty="0"/>
            </a:br>
            <a:endParaRPr lang="en-US" altLang="zh-TW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2DAD975-E268-4432-812C-B16DBEFFED55}"/>
                  </a:ext>
                </a:extLst>
              </p:cNvPr>
              <p:cNvSpPr/>
              <p:nvPr/>
            </p:nvSpPr>
            <p:spPr>
              <a:xfrm>
                <a:off x="4766341" y="3146042"/>
                <a:ext cx="3575402" cy="6713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nary>
                  </m:oMath>
                </a14:m>
                <a:r>
                  <a:rPr lang="en-US" sz="2400" b="1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sz="2400" b="1" i="1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2DAD975-E268-4432-812C-B16DBEFFE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341" y="3146042"/>
                <a:ext cx="3575402" cy="671338"/>
              </a:xfrm>
              <a:prstGeom prst="rect">
                <a:avLst/>
              </a:prstGeom>
              <a:blipFill>
                <a:blip r:embed="rId3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9C845F3-F553-4CC8-B813-A654FE34D349}"/>
                  </a:ext>
                </a:extLst>
              </p:cNvPr>
              <p:cNvSpPr txBox="1"/>
              <p:nvPr/>
            </p:nvSpPr>
            <p:spPr>
              <a:xfrm>
                <a:off x="340749" y="317061"/>
                <a:ext cx="839710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dirty="0"/>
                  <a:t>Linear Discriminant Analysis—</a:t>
                </a:r>
                <a14:m>
                  <m:oMath xmlns:m="http://schemas.openxmlformats.org/officeDocument/2006/math">
                    <m:r>
                      <a:rPr lang="en-US" altLang="zh-CN" sz="40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4000" dirty="0"/>
                  <a:t> </a:t>
                </a:r>
                <a:r>
                  <a:rPr lang="en-US" altLang="zh-CN" sz="4000" dirty="0"/>
                  <a:t>Classes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9C845F3-F553-4CC8-B813-A654FE34D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49" y="317061"/>
                <a:ext cx="8397107" cy="707886"/>
              </a:xfrm>
              <a:prstGeom prst="rect">
                <a:avLst/>
              </a:prstGeom>
              <a:blipFill>
                <a:blip r:embed="rId4"/>
                <a:stretch>
                  <a:fillRect l="-2614" t="-15517" r="-1380" b="-3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: 圆角 7">
            <a:extLst>
              <a:ext uri="{FF2B5EF4-FFF2-40B4-BE49-F238E27FC236}">
                <a16:creationId xmlns:a16="http://schemas.microsoft.com/office/drawing/2014/main" id="{B6000701-34DF-4A0C-8E0B-CA2192AB7587}"/>
              </a:ext>
            </a:extLst>
          </p:cNvPr>
          <p:cNvSpPr/>
          <p:nvPr/>
        </p:nvSpPr>
        <p:spPr>
          <a:xfrm>
            <a:off x="582414" y="4167426"/>
            <a:ext cx="11089251" cy="2262312"/>
          </a:xfrm>
          <a:prstGeom prst="roundRect">
            <a:avLst>
              <a:gd name="adj" fmla="val 3573"/>
            </a:avLst>
          </a:prstGeom>
          <a:solidFill>
            <a:srgbClr val="E6F5F0"/>
          </a:solidFill>
          <a:ln>
            <a:solidFill>
              <a:srgbClr val="FFFBD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Vertical Text Placeholder 9"/>
              <p:cNvSpPr txBox="1">
                <a:spLocks/>
              </p:cNvSpPr>
              <p:nvPr/>
            </p:nvSpPr>
            <p:spPr>
              <a:xfrm>
                <a:off x="706507" y="1307768"/>
                <a:ext cx="10965158" cy="5133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400" dirty="0"/>
                  <a:t>The generalization of the within-class covariance matrix to the case of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400" dirty="0"/>
                  <a:t> classes. </a:t>
                </a:r>
                <a:endParaRPr lang="zh-CN" alt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TW" sz="2400" dirty="0"/>
                  <a:t>Within-class scatter: </a:t>
                </a:r>
                <a:br>
                  <a:rPr lang="en-US" altLang="zh-TW" sz="2400" dirty="0"/>
                </a:br>
                <a:br>
                  <a:rPr lang="en-US" altLang="zh-TW" sz="2400" dirty="0"/>
                </a:br>
                <a:br>
                  <a:rPr lang="en-US" altLang="zh-TW" sz="2400" dirty="0"/>
                </a:br>
                <a:br>
                  <a:rPr lang="en-US" altLang="zh-TW" sz="2400" dirty="0"/>
                </a:br>
                <a:endParaRPr lang="en-US" altLang="zh-TW" sz="2400" dirty="0"/>
              </a:p>
            </p:txBody>
          </p:sp>
        </mc:Choice>
        <mc:Fallback xmlns="">
          <p:sp>
            <p:nvSpPr>
              <p:cNvPr id="20" name="Vertical Tex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07" y="1307768"/>
                <a:ext cx="10965158" cy="513393"/>
              </a:xfrm>
              <a:prstGeom prst="rect">
                <a:avLst/>
              </a:prstGeom>
              <a:blipFill>
                <a:blip r:embed="rId5"/>
                <a:stretch>
                  <a:fillRect l="-889" t="-16667" b="-98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62DAD975-E268-4432-812C-B16DBEFFED55}"/>
                  </a:ext>
                </a:extLst>
              </p:cNvPr>
              <p:cNvSpPr/>
              <p:nvPr/>
            </p:nvSpPr>
            <p:spPr>
              <a:xfrm>
                <a:off x="1887496" y="2393612"/>
                <a:ext cx="2138342" cy="4863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i="1" dirty="0"/>
                  <a:t> </a:t>
                </a: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62DAD975-E268-4432-812C-B16DBEFFE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496" y="2393612"/>
                <a:ext cx="2138342" cy="4863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65BB6FA1-6DAB-4996-9723-8C1D0A07E1FB}"/>
              </a:ext>
            </a:extLst>
          </p:cNvPr>
          <p:cNvSpPr/>
          <p:nvPr/>
        </p:nvSpPr>
        <p:spPr>
          <a:xfrm>
            <a:off x="685284" y="4280651"/>
            <a:ext cx="109243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2400" dirty="0"/>
              <a:t>In order to find a generalization of the between-class covariance matrix, we follow </a:t>
            </a:r>
            <a:r>
              <a:rPr lang="en-US" altLang="zh-TW" sz="2400" dirty="0" err="1"/>
              <a:t>Duda</a:t>
            </a:r>
            <a:r>
              <a:rPr lang="en-US" altLang="zh-TW" sz="2400" dirty="0"/>
              <a:t> and Hart (1973) and consider the total covariance matrix first.</a:t>
            </a:r>
            <a:endParaRPr lang="en-US" altLang="zh-TW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B65D6E5-EF67-40D7-9E6D-D306223D7B56}"/>
                  </a:ext>
                </a:extLst>
              </p:cNvPr>
              <p:cNvSpPr/>
              <p:nvPr/>
            </p:nvSpPr>
            <p:spPr>
              <a:xfrm>
                <a:off x="9210808" y="2402686"/>
                <a:ext cx="1672957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B65D6E5-EF67-40D7-9E6D-D306223D7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808" y="2402686"/>
                <a:ext cx="1672957" cy="4682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439972" y="2375948"/>
                <a:ext cx="4228145" cy="521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𝑤𝑖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400" i="1" dirty="0"/>
                  <a:t>  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972" y="2375948"/>
                <a:ext cx="4228145" cy="521681"/>
              </a:xfrm>
              <a:prstGeom prst="rect">
                <a:avLst/>
              </a:prstGeom>
              <a:blipFill>
                <a:blip r:embed="rId8"/>
                <a:stretch>
                  <a:fillRect l="-288" t="-112941" b="-167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C224495-D28E-4432-B0C2-8B9B6B5AD81C}"/>
                  </a:ext>
                </a:extLst>
              </p:cNvPr>
              <p:cNvSpPr/>
              <p:nvPr/>
            </p:nvSpPr>
            <p:spPr>
              <a:xfrm>
                <a:off x="1894182" y="5123598"/>
                <a:ext cx="4872913" cy="1130822"/>
              </a:xfrm>
              <a:prstGeom prst="rect">
                <a:avLst/>
              </a:prstGeom>
              <a:ln w="28575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C224495-D28E-4432-B0C2-8B9B6B5AD8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182" y="5123598"/>
                <a:ext cx="4872913" cy="113082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6C98EB2-3D48-495F-98B3-421D15919B0F}"/>
                  </a:ext>
                </a:extLst>
              </p:cNvPr>
              <p:cNvSpPr/>
              <p:nvPr/>
            </p:nvSpPr>
            <p:spPr>
              <a:xfrm>
                <a:off x="6554043" y="5111648"/>
                <a:ext cx="1771382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en-US" sz="2400" b="1" i="1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6C98EB2-3D48-495F-98B3-421D15919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043" y="5111648"/>
                <a:ext cx="1771382" cy="113082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956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E710-5F3F-4A41-88EF-D4EF776DC950}" type="slidenum">
              <a:rPr lang="en-US" altLang="zh-TW"/>
              <a:pPr/>
              <a:t>33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9C845F3-F553-4CC8-B813-A654FE34D349}"/>
                  </a:ext>
                </a:extLst>
              </p:cNvPr>
              <p:cNvSpPr txBox="1"/>
              <p:nvPr/>
            </p:nvSpPr>
            <p:spPr>
              <a:xfrm>
                <a:off x="340749" y="317061"/>
                <a:ext cx="839710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dirty="0"/>
                  <a:t>Linear Discriminant Analysis—</a:t>
                </a:r>
                <a14:m>
                  <m:oMath xmlns:m="http://schemas.openxmlformats.org/officeDocument/2006/math">
                    <m:r>
                      <a:rPr lang="en-US" altLang="zh-CN" sz="40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4000" dirty="0"/>
                  <a:t> </a:t>
                </a:r>
                <a:r>
                  <a:rPr lang="en-US" altLang="zh-CN" sz="4000" dirty="0"/>
                  <a:t>Classes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9C845F3-F553-4CC8-B813-A654FE34D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49" y="317061"/>
                <a:ext cx="8397107" cy="707886"/>
              </a:xfrm>
              <a:prstGeom prst="rect">
                <a:avLst/>
              </a:prstGeom>
              <a:blipFill>
                <a:blip r:embed="rId3"/>
                <a:stretch>
                  <a:fillRect l="-2614" t="-15517" r="-1380" b="-3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: 圆角 7">
            <a:extLst>
              <a:ext uri="{FF2B5EF4-FFF2-40B4-BE49-F238E27FC236}">
                <a16:creationId xmlns:a16="http://schemas.microsoft.com/office/drawing/2014/main" id="{B6000701-34DF-4A0C-8E0B-CA2192AB7587}"/>
              </a:ext>
            </a:extLst>
          </p:cNvPr>
          <p:cNvSpPr/>
          <p:nvPr/>
        </p:nvSpPr>
        <p:spPr>
          <a:xfrm>
            <a:off x="582413" y="2999965"/>
            <a:ext cx="11089251" cy="1509181"/>
          </a:xfrm>
          <a:prstGeom prst="roundRect">
            <a:avLst>
              <a:gd name="adj" fmla="val 3573"/>
            </a:avLst>
          </a:prstGeom>
          <a:solidFill>
            <a:srgbClr val="E6F5F0"/>
          </a:solidFill>
          <a:ln>
            <a:solidFill>
              <a:srgbClr val="FFFBD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矩形: 圆角 7">
            <a:extLst>
              <a:ext uri="{FF2B5EF4-FFF2-40B4-BE49-F238E27FC236}">
                <a16:creationId xmlns:a16="http://schemas.microsoft.com/office/drawing/2014/main" id="{1635B54F-D9E9-4E32-9CAC-E1409F6D5E4C}"/>
              </a:ext>
            </a:extLst>
          </p:cNvPr>
          <p:cNvSpPr/>
          <p:nvPr/>
        </p:nvSpPr>
        <p:spPr>
          <a:xfrm>
            <a:off x="582414" y="1260800"/>
            <a:ext cx="11089251" cy="1317323"/>
          </a:xfrm>
          <a:prstGeom prst="roundRect">
            <a:avLst>
              <a:gd name="adj" fmla="val 3573"/>
            </a:avLst>
          </a:prstGeom>
          <a:solidFill>
            <a:srgbClr val="F9E6E6"/>
          </a:solidFill>
          <a:ln>
            <a:solidFill>
              <a:srgbClr val="FFFBD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Vertical Text Placeholder 9"/>
          <p:cNvSpPr txBox="1">
            <a:spLocks/>
          </p:cNvSpPr>
          <p:nvPr/>
        </p:nvSpPr>
        <p:spPr>
          <a:xfrm>
            <a:off x="706507" y="1386424"/>
            <a:ext cx="10965158" cy="51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The total covariance matrix can be decomposed into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62DAD975-E268-4432-812C-B16DBEFFED55}"/>
                  </a:ext>
                </a:extLst>
              </p:cNvPr>
              <p:cNvSpPr/>
              <p:nvPr/>
            </p:nvSpPr>
            <p:spPr>
              <a:xfrm>
                <a:off x="4762846" y="1968880"/>
                <a:ext cx="20184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sz="2400" i="1" dirty="0"/>
                  <a:t> </a:t>
                </a: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62DAD975-E268-4432-812C-B16DBEFFE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846" y="1968880"/>
                <a:ext cx="2018438" cy="461665"/>
              </a:xfrm>
              <a:prstGeom prst="rect">
                <a:avLst/>
              </a:prstGeom>
              <a:blipFill>
                <a:blip r:embed="rId4"/>
                <a:stretch>
                  <a:fillRect l="-302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BEE7DEE-2444-4BA4-915E-41809AEE7039}"/>
                  </a:ext>
                </a:extLst>
              </p:cNvPr>
              <p:cNvSpPr/>
              <p:nvPr/>
            </p:nvSpPr>
            <p:spPr>
              <a:xfrm>
                <a:off x="886139" y="3663863"/>
                <a:ext cx="9901606" cy="613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nary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i="1" dirty="0"/>
                  <a:t> </a:t>
                </a: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BEE7DEE-2444-4BA4-915E-41809AEE70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39" y="3663863"/>
                <a:ext cx="9901606" cy="613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65BB6FA1-6DAB-4996-9723-8C1D0A07E1FB}"/>
              </a:ext>
            </a:extLst>
          </p:cNvPr>
          <p:cNvSpPr/>
          <p:nvPr/>
        </p:nvSpPr>
        <p:spPr>
          <a:xfrm>
            <a:off x="685284" y="311319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/>
              <a:t>Between-class scatter:</a:t>
            </a:r>
            <a:endParaRPr lang="en-US" altLang="zh-TW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94E2020-6B70-4DEF-8556-703C1CA4E404}"/>
                  </a:ext>
                </a:extLst>
              </p:cNvPr>
              <p:cNvSpPr/>
              <p:nvPr/>
            </p:nvSpPr>
            <p:spPr>
              <a:xfrm>
                <a:off x="10013133" y="3809544"/>
                <a:ext cx="1637308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94E2020-6B70-4DEF-8556-703C1CA4E4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133" y="3809544"/>
                <a:ext cx="1637308" cy="468205"/>
              </a:xfrm>
              <a:prstGeom prst="rect">
                <a:avLst/>
              </a:prstGeom>
              <a:blipFill>
                <a:blip r:embed="rId6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625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26">
            <a:extLst>
              <a:ext uri="{FF2B5EF4-FFF2-40B4-BE49-F238E27FC236}">
                <a16:creationId xmlns:a16="http://schemas.microsoft.com/office/drawing/2014/main" id="{433A3BF7-F9BC-4239-803C-D3675467A6C7}"/>
              </a:ext>
            </a:extLst>
          </p:cNvPr>
          <p:cNvSpPr/>
          <p:nvPr/>
        </p:nvSpPr>
        <p:spPr>
          <a:xfrm>
            <a:off x="603638" y="6015936"/>
            <a:ext cx="11110136" cy="648996"/>
          </a:xfrm>
          <a:prstGeom prst="roundRect">
            <a:avLst>
              <a:gd name="adj" fmla="val 9884"/>
            </a:avLst>
          </a:prstGeom>
          <a:solidFill>
            <a:srgbClr val="E6F5F0"/>
          </a:solidFill>
          <a:ln>
            <a:solidFill>
              <a:srgbClr val="FFFBD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6">
            <a:extLst>
              <a:ext uri="{FF2B5EF4-FFF2-40B4-BE49-F238E27FC236}">
                <a16:creationId xmlns:a16="http://schemas.microsoft.com/office/drawing/2014/main" id="{2A846585-EBF6-419A-893C-36B094C98786}"/>
              </a:ext>
            </a:extLst>
          </p:cNvPr>
          <p:cNvSpPr/>
          <p:nvPr/>
        </p:nvSpPr>
        <p:spPr>
          <a:xfrm>
            <a:off x="603638" y="2854056"/>
            <a:ext cx="11110136" cy="2952384"/>
          </a:xfrm>
          <a:prstGeom prst="roundRect">
            <a:avLst>
              <a:gd name="adj" fmla="val 5801"/>
            </a:avLst>
          </a:prstGeom>
          <a:solidFill>
            <a:srgbClr val="F9E6E6"/>
          </a:solidFill>
          <a:ln>
            <a:solidFill>
              <a:srgbClr val="FFFBD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7">
            <a:extLst>
              <a:ext uri="{FF2B5EF4-FFF2-40B4-BE49-F238E27FC236}">
                <a16:creationId xmlns:a16="http://schemas.microsoft.com/office/drawing/2014/main" id="{61DD4931-92AB-4413-9304-00920B2E6023}"/>
              </a:ext>
            </a:extLst>
          </p:cNvPr>
          <p:cNvSpPr/>
          <p:nvPr/>
        </p:nvSpPr>
        <p:spPr>
          <a:xfrm>
            <a:off x="603639" y="1200149"/>
            <a:ext cx="11089251" cy="1467271"/>
          </a:xfrm>
          <a:prstGeom prst="roundRect">
            <a:avLst>
              <a:gd name="adj" fmla="val 3573"/>
            </a:avLst>
          </a:prstGeom>
          <a:solidFill>
            <a:srgbClr val="FFFBD6"/>
          </a:solidFill>
          <a:ln>
            <a:solidFill>
              <a:srgbClr val="FFFBD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4586-E22E-4D21-844E-A150BE09BB66}" type="slidenum">
              <a:rPr lang="en-US" altLang="zh-TW"/>
              <a:pPr/>
              <a:t>34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0D49905-A7DE-4B41-BA2C-A968C8AA2D56}"/>
                  </a:ext>
                </a:extLst>
              </p:cNvPr>
              <p:cNvSpPr/>
              <p:nvPr/>
            </p:nvSpPr>
            <p:spPr>
              <a:xfrm>
                <a:off x="729369" y="3030082"/>
                <a:ext cx="8183316" cy="4805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nary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0D49905-A7DE-4B41-BA2C-A968C8AA2D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69" y="3030082"/>
                <a:ext cx="8183316" cy="480581"/>
              </a:xfrm>
              <a:prstGeom prst="rect">
                <a:avLst/>
              </a:prstGeom>
              <a:blipFill>
                <a:blip r:embed="rId3"/>
                <a:stretch>
                  <a:fillRect t="-96203" b="-141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4962164-F925-4058-B298-3D4C605F727D}"/>
                  </a:ext>
                </a:extLst>
              </p:cNvPr>
              <p:cNvSpPr/>
              <p:nvPr/>
            </p:nvSpPr>
            <p:spPr>
              <a:xfrm>
                <a:off x="7907103" y="3091071"/>
                <a:ext cx="1080424" cy="424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4962164-F925-4058-B298-3D4C605F72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103" y="3091071"/>
                <a:ext cx="1080424" cy="424796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0864C0C-C0FD-4FB1-ABA9-A940406DD756}"/>
                  </a:ext>
                </a:extLst>
              </p:cNvPr>
              <p:cNvSpPr/>
              <p:nvPr/>
            </p:nvSpPr>
            <p:spPr>
              <a:xfrm>
                <a:off x="603637" y="3685528"/>
                <a:ext cx="8183316" cy="4805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+(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][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+(</m:t>
                                </m:r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0864C0C-C0FD-4FB1-ABA9-A940406DD7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37" y="3685528"/>
                <a:ext cx="8183316" cy="480581"/>
              </a:xfrm>
              <a:prstGeom prst="rect">
                <a:avLst/>
              </a:prstGeom>
              <a:blipFill>
                <a:blip r:embed="rId5"/>
                <a:stretch>
                  <a:fillRect l="-1565" t="-97436" b="-1448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8F5D489-93C2-4071-8022-384B8DC6DEDD}"/>
                  </a:ext>
                </a:extLst>
              </p:cNvPr>
              <p:cNvSpPr/>
              <p:nvPr/>
            </p:nvSpPr>
            <p:spPr>
              <a:xfrm>
                <a:off x="603638" y="4391223"/>
                <a:ext cx="11408428" cy="554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d>
                              <m:d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] </m:t>
                            </m:r>
                          </m:e>
                        </m:nary>
                      </m:e>
                    </m:nary>
                  </m:oMath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8F5D489-93C2-4071-8022-384B8DC6DE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38" y="4391223"/>
                <a:ext cx="11408428" cy="554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B9D7C58-FD7A-423E-8D88-750B66A13C19}"/>
                  </a:ext>
                </a:extLst>
              </p:cNvPr>
              <p:cNvSpPr/>
              <p:nvPr/>
            </p:nvSpPr>
            <p:spPr>
              <a:xfrm>
                <a:off x="1779116" y="5993896"/>
                <a:ext cx="13662967" cy="9528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d>
                              <m:d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</m:e>
                        </m:nary>
                      </m:e>
                    </m:nary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d>
                          <m:d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i="1" dirty="0"/>
              </a:p>
              <a:p>
                <a:endParaRPr lang="en-US" sz="2000" i="1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B9D7C58-FD7A-423E-8D88-750B66A13C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116" y="5993896"/>
                <a:ext cx="13662967" cy="9528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B0691D2-5A17-4CEF-8029-E7465C4ABC61}"/>
                  </a:ext>
                </a:extLst>
              </p:cNvPr>
              <p:cNvSpPr/>
              <p:nvPr/>
            </p:nvSpPr>
            <p:spPr>
              <a:xfrm>
                <a:off x="607540" y="5083959"/>
                <a:ext cx="10643774" cy="5624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0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1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𝝁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𝝁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1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sz="2000" i="1" dirty="0"/>
                  <a:t>    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B0691D2-5A17-4CEF-8029-E7465C4ABC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40" y="5083959"/>
                <a:ext cx="10643774" cy="5624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0654D70-347E-49B6-9E7B-BB1F66ECF319}"/>
                  </a:ext>
                </a:extLst>
              </p:cNvPr>
              <p:cNvSpPr txBox="1"/>
              <p:nvPr/>
            </p:nvSpPr>
            <p:spPr>
              <a:xfrm>
                <a:off x="340749" y="317061"/>
                <a:ext cx="839710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dirty="0"/>
                  <a:t>Linear Discriminant Analysis—</a:t>
                </a:r>
                <a14:m>
                  <m:oMath xmlns:m="http://schemas.openxmlformats.org/officeDocument/2006/math">
                    <m:r>
                      <a:rPr lang="en-US" altLang="zh-CN" sz="40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4000" dirty="0"/>
                  <a:t> </a:t>
                </a:r>
                <a:r>
                  <a:rPr lang="en-US" altLang="zh-CN" sz="4000" dirty="0"/>
                  <a:t>Classes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0654D70-347E-49B6-9E7B-BB1F66ECF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49" y="317061"/>
                <a:ext cx="8397107" cy="707886"/>
              </a:xfrm>
              <a:prstGeom prst="rect">
                <a:avLst/>
              </a:prstGeom>
              <a:blipFill>
                <a:blip r:embed="rId10"/>
                <a:stretch>
                  <a:fillRect l="-2614" t="-15517" r="-1380" b="-3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5FC9EB5-D452-497D-A23F-E725081BDE32}"/>
                  </a:ext>
                </a:extLst>
              </p:cNvPr>
              <p:cNvSpPr/>
              <p:nvPr/>
            </p:nvSpPr>
            <p:spPr>
              <a:xfrm>
                <a:off x="1351482" y="1330841"/>
                <a:ext cx="9155890" cy="468205"/>
              </a:xfrm>
              <a:prstGeom prst="rect">
                <a:avLst/>
              </a:prstGeom>
              <a:ln w="28575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nary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400" i="1" dirty="0"/>
                  <a:t> </a:t>
                </a: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5FC9EB5-D452-497D-A23F-E725081BDE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482" y="1330841"/>
                <a:ext cx="9155890" cy="468205"/>
              </a:xfrm>
              <a:prstGeom prst="rect">
                <a:avLst/>
              </a:prstGeom>
              <a:blipFill>
                <a:blip r:embed="rId11"/>
                <a:stretch>
                  <a:fillRect t="-127273" b="-192208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6E90012A-30B7-44B1-A588-8809DBD5A24E}"/>
                  </a:ext>
                </a:extLst>
              </p:cNvPr>
              <p:cNvSpPr/>
              <p:nvPr/>
            </p:nvSpPr>
            <p:spPr>
              <a:xfrm>
                <a:off x="819947" y="1993058"/>
                <a:ext cx="4727641" cy="5298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4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sz="2400" i="1" dirty="0"/>
                  <a:t> </a:t>
                </a: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6E90012A-30B7-44B1-A588-8809DBD5A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47" y="1993058"/>
                <a:ext cx="4727641" cy="5298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9C6E0B0-3B3C-4BFA-8C6C-CA135F242E0C}"/>
                  </a:ext>
                </a:extLst>
              </p:cNvPr>
              <p:cNvSpPr/>
              <p:nvPr/>
            </p:nvSpPr>
            <p:spPr>
              <a:xfrm>
                <a:off x="7372032" y="1993722"/>
                <a:ext cx="4787518" cy="4863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i="1" dirty="0"/>
                  <a:t> </a:t>
                </a: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9C6E0B0-3B3C-4BFA-8C6C-CA135F242E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032" y="1993722"/>
                <a:ext cx="4787518" cy="4863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9B0F0028-C63C-4082-B803-B13884D7FCAF}"/>
              </a:ext>
            </a:extLst>
          </p:cNvPr>
          <p:cNvSpPr/>
          <p:nvPr/>
        </p:nvSpPr>
        <p:spPr>
          <a:xfrm>
            <a:off x="6735097" y="4827639"/>
            <a:ext cx="2007140" cy="1288026"/>
          </a:xfrm>
          <a:custGeom>
            <a:avLst/>
            <a:gdLst>
              <a:gd name="connsiteX0" fmla="*/ 0 w 2007140"/>
              <a:gd name="connsiteY0" fmla="*/ 0 h 1288026"/>
              <a:gd name="connsiteX1" fmla="*/ 0 w 2007140"/>
              <a:gd name="connsiteY1" fmla="*/ 0 h 1288026"/>
              <a:gd name="connsiteX2" fmla="*/ 462116 w 2007140"/>
              <a:gd name="connsiteY2" fmla="*/ 49161 h 1288026"/>
              <a:gd name="connsiteX3" fmla="*/ 1071716 w 2007140"/>
              <a:gd name="connsiteY3" fmla="*/ 157316 h 1288026"/>
              <a:gd name="connsiteX4" fmla="*/ 1288026 w 2007140"/>
              <a:gd name="connsiteY4" fmla="*/ 206477 h 1288026"/>
              <a:gd name="connsiteX5" fmla="*/ 1504335 w 2007140"/>
              <a:gd name="connsiteY5" fmla="*/ 304800 h 1288026"/>
              <a:gd name="connsiteX6" fmla="*/ 1838632 w 2007140"/>
              <a:gd name="connsiteY6" fmla="*/ 540774 h 1288026"/>
              <a:gd name="connsiteX7" fmla="*/ 1887793 w 2007140"/>
              <a:gd name="connsiteY7" fmla="*/ 589935 h 1288026"/>
              <a:gd name="connsiteX8" fmla="*/ 1966451 w 2007140"/>
              <a:gd name="connsiteY8" fmla="*/ 737419 h 1288026"/>
              <a:gd name="connsiteX9" fmla="*/ 1995948 w 2007140"/>
              <a:gd name="connsiteY9" fmla="*/ 796413 h 1288026"/>
              <a:gd name="connsiteX10" fmla="*/ 1995948 w 2007140"/>
              <a:gd name="connsiteY10" fmla="*/ 1061884 h 1288026"/>
              <a:gd name="connsiteX11" fmla="*/ 1986116 w 2007140"/>
              <a:gd name="connsiteY11" fmla="*/ 1101213 h 1288026"/>
              <a:gd name="connsiteX12" fmla="*/ 1936955 w 2007140"/>
              <a:gd name="connsiteY12" fmla="*/ 1199535 h 1288026"/>
              <a:gd name="connsiteX13" fmla="*/ 1868129 w 2007140"/>
              <a:gd name="connsiteY13" fmla="*/ 1238864 h 1288026"/>
              <a:gd name="connsiteX14" fmla="*/ 1838632 w 2007140"/>
              <a:gd name="connsiteY14" fmla="*/ 1248696 h 1288026"/>
              <a:gd name="connsiteX15" fmla="*/ 1809135 w 2007140"/>
              <a:gd name="connsiteY15" fmla="*/ 1268361 h 1288026"/>
              <a:gd name="connsiteX16" fmla="*/ 1779638 w 2007140"/>
              <a:gd name="connsiteY16" fmla="*/ 1278193 h 1288026"/>
              <a:gd name="connsiteX17" fmla="*/ 1759974 w 2007140"/>
              <a:gd name="connsiteY17" fmla="*/ 1288026 h 128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07140" h="1288026">
                <a:moveTo>
                  <a:pt x="0" y="0"/>
                </a:moveTo>
                <a:lnTo>
                  <a:pt x="0" y="0"/>
                </a:lnTo>
                <a:cubicBezTo>
                  <a:pt x="184830" y="14217"/>
                  <a:pt x="229424" y="15919"/>
                  <a:pt x="462116" y="49161"/>
                </a:cubicBezTo>
                <a:cubicBezTo>
                  <a:pt x="1021913" y="129132"/>
                  <a:pt x="712112" y="88162"/>
                  <a:pt x="1071716" y="157316"/>
                </a:cubicBezTo>
                <a:cubicBezTo>
                  <a:pt x="1165451" y="175342"/>
                  <a:pt x="1174042" y="158984"/>
                  <a:pt x="1288026" y="206477"/>
                </a:cubicBezTo>
                <a:cubicBezTo>
                  <a:pt x="1376395" y="243297"/>
                  <a:pt x="1422466" y="259317"/>
                  <a:pt x="1504335" y="304800"/>
                </a:cubicBezTo>
                <a:cubicBezTo>
                  <a:pt x="1639655" y="379978"/>
                  <a:pt x="1726592" y="428734"/>
                  <a:pt x="1838632" y="540774"/>
                </a:cubicBezTo>
                <a:cubicBezTo>
                  <a:pt x="1855019" y="557161"/>
                  <a:pt x="1873118" y="571999"/>
                  <a:pt x="1887793" y="589935"/>
                </a:cubicBezTo>
                <a:cubicBezTo>
                  <a:pt x="1931927" y="643876"/>
                  <a:pt x="1935415" y="670914"/>
                  <a:pt x="1966451" y="737419"/>
                </a:cubicBezTo>
                <a:cubicBezTo>
                  <a:pt x="1975748" y="757342"/>
                  <a:pt x="1986116" y="776748"/>
                  <a:pt x="1995948" y="796413"/>
                </a:cubicBezTo>
                <a:cubicBezTo>
                  <a:pt x="2010287" y="925464"/>
                  <a:pt x="2011444" y="891428"/>
                  <a:pt x="1995948" y="1061884"/>
                </a:cubicBezTo>
                <a:cubicBezTo>
                  <a:pt x="1994725" y="1075342"/>
                  <a:pt x="1991439" y="1088792"/>
                  <a:pt x="1986116" y="1101213"/>
                </a:cubicBezTo>
                <a:cubicBezTo>
                  <a:pt x="1971682" y="1134893"/>
                  <a:pt x="1967443" y="1179209"/>
                  <a:pt x="1936955" y="1199535"/>
                </a:cubicBezTo>
                <a:cubicBezTo>
                  <a:pt x="1907331" y="1219285"/>
                  <a:pt x="1903060" y="1223894"/>
                  <a:pt x="1868129" y="1238864"/>
                </a:cubicBezTo>
                <a:cubicBezTo>
                  <a:pt x="1858603" y="1242947"/>
                  <a:pt x="1848464" y="1245419"/>
                  <a:pt x="1838632" y="1248696"/>
                </a:cubicBezTo>
                <a:cubicBezTo>
                  <a:pt x="1828800" y="1255251"/>
                  <a:pt x="1819704" y="1263076"/>
                  <a:pt x="1809135" y="1268361"/>
                </a:cubicBezTo>
                <a:cubicBezTo>
                  <a:pt x="1799865" y="1272996"/>
                  <a:pt x="1789261" y="1274344"/>
                  <a:pt x="1779638" y="1278193"/>
                </a:cubicBezTo>
                <a:cubicBezTo>
                  <a:pt x="1772834" y="1280915"/>
                  <a:pt x="1766529" y="1284748"/>
                  <a:pt x="1759974" y="12880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09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2" grpId="0" animBg="1"/>
      <p:bldP spid="15" grpId="0"/>
      <p:bldP spid="2" grpId="0"/>
      <p:bldP spid="16" grpId="0"/>
      <p:bldP spid="17" grpId="0"/>
      <p:bldP spid="19" grpId="0"/>
      <p:bldP spid="3" grpId="0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26">
            <a:extLst>
              <a:ext uri="{FF2B5EF4-FFF2-40B4-BE49-F238E27FC236}">
                <a16:creationId xmlns:a16="http://schemas.microsoft.com/office/drawing/2014/main" id="{49A544E1-F440-4497-9E44-7385ED96D685}"/>
              </a:ext>
            </a:extLst>
          </p:cNvPr>
          <p:cNvSpPr/>
          <p:nvPr/>
        </p:nvSpPr>
        <p:spPr>
          <a:xfrm>
            <a:off x="539968" y="5544556"/>
            <a:ext cx="11110136" cy="709843"/>
          </a:xfrm>
          <a:prstGeom prst="roundRect">
            <a:avLst>
              <a:gd name="adj" fmla="val 9884"/>
            </a:avLst>
          </a:prstGeom>
          <a:solidFill>
            <a:srgbClr val="E6F5F0"/>
          </a:solidFill>
          <a:ln>
            <a:solidFill>
              <a:srgbClr val="FFFBD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7">
            <a:extLst>
              <a:ext uri="{FF2B5EF4-FFF2-40B4-BE49-F238E27FC236}">
                <a16:creationId xmlns:a16="http://schemas.microsoft.com/office/drawing/2014/main" id="{4FADDE8C-9193-421E-BA10-CD71AAB5FEDF}"/>
              </a:ext>
            </a:extLst>
          </p:cNvPr>
          <p:cNvSpPr/>
          <p:nvPr/>
        </p:nvSpPr>
        <p:spPr>
          <a:xfrm>
            <a:off x="603639" y="1268730"/>
            <a:ext cx="11089251" cy="3989070"/>
          </a:xfrm>
          <a:prstGeom prst="roundRect">
            <a:avLst>
              <a:gd name="adj" fmla="val 3573"/>
            </a:avLst>
          </a:prstGeom>
          <a:solidFill>
            <a:srgbClr val="FFFBD6"/>
          </a:solidFill>
          <a:ln>
            <a:solidFill>
              <a:srgbClr val="FFFBD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2">
                <a:extLst>
                  <a:ext uri="{FF2B5EF4-FFF2-40B4-BE49-F238E27FC236}">
                    <a16:creationId xmlns:a16="http://schemas.microsoft.com/office/drawing/2014/main" id="{11BE71B8-0C6B-4F92-AC99-7049D582BB9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03639" y="1390824"/>
                <a:ext cx="10992612" cy="218983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zh-CN" dirty="0">
                    <a:ea typeface="宋体" pitchFamily="2" charset="-122"/>
                  </a:rPr>
                  <a:t>Assume we have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itchFamily="2" charset="-122"/>
                      </a:rPr>
                      <m:t>𝐶</m:t>
                    </m:r>
                  </m:oMath>
                </a14:m>
                <a:r>
                  <a:rPr lang="en-US" altLang="zh-CN" dirty="0">
                    <a:ea typeface="宋体" pitchFamily="2" charset="-122"/>
                  </a:rPr>
                  <a:t> classes, each class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𝑛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itchFamily="2" charset="-122"/>
                      </a:rPr>
                      <m:t>𝑑</m:t>
                    </m:r>
                  </m:oMath>
                </a14:m>
                <a:r>
                  <a:rPr lang="en-US" altLang="zh-CN" dirty="0">
                    <a:ea typeface="宋体" pitchFamily="2" charset="-122"/>
                  </a:rPr>
                  <a:t>-dimensional samples, where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itchFamily="2" charset="-122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itchFamily="2" charset="-122"/>
                      </a:rPr>
                      <m:t>=1,2,…,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itchFamily="2" charset="-122"/>
                      </a:rPr>
                      <m:t>𝐶</m:t>
                    </m:r>
                  </m:oMath>
                </a14:m>
                <a:endParaRPr lang="en-US" altLang="zh-CN" dirty="0">
                  <a:ea typeface="宋体" pitchFamily="2" charset="-122"/>
                </a:endParaRPr>
              </a:p>
              <a:p>
                <a:pPr algn="just"/>
                <a:r>
                  <a:rPr lang="en-US" altLang="zh-TW" dirty="0"/>
                  <a:t>A transformation </a:t>
                </a:r>
                <a14:m>
                  <m:oMath xmlns:m="http://schemas.openxmlformats.org/officeDocument/2006/math"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zh-TW" dirty="0"/>
                  <a:t> : project the samples in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zh-TW" dirty="0"/>
                  <a:t> onto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dirty="0">
                    <a:ea typeface="宋体" pitchFamily="2" charset="-122"/>
                  </a:rPr>
                  <a:t> In fact,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>
                    <a:ea typeface="宋体" pitchFamily="2" charset="-122"/>
                  </a:rPr>
                  <a:t>, we will see later.</a:t>
                </a:r>
              </a:p>
            </p:txBody>
          </p:sp>
        </mc:Choice>
        <mc:Fallback xmlns="">
          <p:sp>
            <p:nvSpPr>
              <p:cNvPr id="14" name="Rectangle 32">
                <a:extLst>
                  <a:ext uri="{FF2B5EF4-FFF2-40B4-BE49-F238E27FC236}">
                    <a16:creationId xmlns:a16="http://schemas.microsoft.com/office/drawing/2014/main" id="{11BE71B8-0C6B-4F92-AC99-7049D582B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39" y="1390824"/>
                <a:ext cx="10992612" cy="2189830"/>
              </a:xfrm>
              <a:prstGeom prst="rect">
                <a:avLst/>
              </a:prstGeom>
              <a:blipFill>
                <a:blip r:embed="rId2"/>
                <a:stretch>
                  <a:fillRect l="-998" t="-4457" r="-11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8623088-EAD7-4A9D-A49B-E1BED639236C}"/>
                  </a:ext>
                </a:extLst>
              </p:cNvPr>
              <p:cNvSpPr/>
              <p:nvPr/>
            </p:nvSpPr>
            <p:spPr>
              <a:xfrm>
                <a:off x="4859046" y="3153051"/>
                <a:ext cx="1587486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400" b="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 dirty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  <m:sup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8623088-EAD7-4A9D-A49B-E1BED63923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046" y="3153051"/>
                <a:ext cx="1587486" cy="468205"/>
              </a:xfrm>
              <a:prstGeom prst="rect">
                <a:avLst/>
              </a:prstGeom>
              <a:blipFill>
                <a:blip r:embed="rId3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093E2CB-B088-4866-9BEC-917864E518B1}"/>
                  </a:ext>
                </a:extLst>
              </p:cNvPr>
              <p:cNvSpPr/>
              <p:nvPr/>
            </p:nvSpPr>
            <p:spPr>
              <a:xfrm>
                <a:off x="1753056" y="3717655"/>
                <a:ext cx="1593321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093E2CB-B088-4866-9BEC-917864E518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056" y="3717655"/>
                <a:ext cx="1593321" cy="14529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ED85F0C-E2AD-4307-AE2C-9C1B30A959DB}"/>
                  </a:ext>
                </a:extLst>
              </p:cNvPr>
              <p:cNvSpPr/>
              <p:nvPr/>
            </p:nvSpPr>
            <p:spPr>
              <a:xfrm>
                <a:off x="4026864" y="3702748"/>
                <a:ext cx="1593898" cy="14713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ED85F0C-E2AD-4307-AE2C-9C1B30A95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864" y="3702748"/>
                <a:ext cx="1593898" cy="1471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D973D1C-0EBC-4E81-9AFC-0F980540EEDC}"/>
                  </a:ext>
                </a:extLst>
              </p:cNvPr>
              <p:cNvSpPr/>
              <p:nvPr/>
            </p:nvSpPr>
            <p:spPr>
              <a:xfrm>
                <a:off x="6715466" y="4241133"/>
                <a:ext cx="3790268" cy="516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dirty="0" smtClean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dirty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2400" b="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dirty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dirty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D973D1C-0EBC-4E81-9AFC-0F980540E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466" y="4241133"/>
                <a:ext cx="3790268" cy="5166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112BF57-83BB-4221-B8A5-0271F74B0636}"/>
                  </a:ext>
                </a:extLst>
              </p:cNvPr>
              <p:cNvSpPr/>
              <p:nvPr/>
            </p:nvSpPr>
            <p:spPr>
              <a:xfrm>
                <a:off x="1245622" y="5702933"/>
                <a:ext cx="2008691" cy="470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 dirty="0">
                              <a:latin typeface="Cambria Math" panose="02040503050406030204" pitchFamily="18" charset="0"/>
                            </a:rPr>
                            <m:t>𝜣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zh-CN" altLang="en-US" sz="2400" b="1" i="1" dirty="0">
                          <a:latin typeface="Cambria Math" panose="02040503050406030204" pitchFamily="18" charset="0"/>
                        </a:rPr>
                        <m:t>𝜣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112BF57-83BB-4221-B8A5-0271F74B0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622" y="5702933"/>
                <a:ext cx="2008691" cy="470706"/>
              </a:xfrm>
              <a:prstGeom prst="rect">
                <a:avLst/>
              </a:prstGeom>
              <a:blipFill>
                <a:blip r:embed="rId7"/>
                <a:stretch>
                  <a:fillRect t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8754137-4FFC-4815-BD75-4E0358338088}"/>
                  </a:ext>
                </a:extLst>
              </p:cNvPr>
              <p:cNvSpPr/>
              <p:nvPr/>
            </p:nvSpPr>
            <p:spPr>
              <a:xfrm>
                <a:off x="3647057" y="5702933"/>
                <a:ext cx="1909945" cy="470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 dirty="0">
                              <a:latin typeface="Cambria Math" panose="02040503050406030204" pitchFamily="18" charset="0"/>
                            </a:rPr>
                            <m:t>𝜣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zh-CN" altLang="en-US" sz="2400" b="1" i="1" dirty="0">
                          <a:latin typeface="Cambria Math" panose="02040503050406030204" pitchFamily="18" charset="0"/>
                        </a:rPr>
                        <m:t>𝜣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8754137-4FFC-4815-BD75-4E03583380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057" y="5702933"/>
                <a:ext cx="1909945" cy="470706"/>
              </a:xfrm>
              <a:prstGeom prst="rect">
                <a:avLst/>
              </a:prstGeom>
              <a:blipFill>
                <a:blip r:embed="rId8"/>
                <a:stretch>
                  <a:fillRect t="-7792"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DFEE43AD-4A63-4147-8D05-2475354B22A1}"/>
                  </a:ext>
                </a:extLst>
              </p:cNvPr>
              <p:cNvSpPr/>
              <p:nvPr/>
            </p:nvSpPr>
            <p:spPr>
              <a:xfrm>
                <a:off x="5814574" y="5707454"/>
                <a:ext cx="1616981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 dirty="0">
                              <a:latin typeface="Cambria Math" panose="02040503050406030204" pitchFamily="18" charset="0"/>
                            </a:rPr>
                            <m:t>𝜣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DFEE43AD-4A63-4147-8D05-2475354B22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574" y="5707454"/>
                <a:ext cx="1616981" cy="468205"/>
              </a:xfrm>
              <a:prstGeom prst="rect">
                <a:avLst/>
              </a:prstGeom>
              <a:blipFill>
                <a:blip r:embed="rId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70AB821-A85C-4CDE-BC5F-70D5D4F8E629}"/>
                  </a:ext>
                </a:extLst>
              </p:cNvPr>
              <p:cNvSpPr/>
              <p:nvPr/>
            </p:nvSpPr>
            <p:spPr>
              <a:xfrm>
                <a:off x="7970851" y="5707454"/>
                <a:ext cx="1424749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</m:acc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 dirty="0">
                              <a:latin typeface="Cambria Math" panose="02040503050406030204" pitchFamily="18" charset="0"/>
                            </a:rPr>
                            <m:t>𝜣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70AB821-A85C-4CDE-BC5F-70D5D4F8E6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851" y="5707454"/>
                <a:ext cx="1424749" cy="468205"/>
              </a:xfrm>
              <a:prstGeom prst="rect">
                <a:avLst/>
              </a:prstGeom>
              <a:blipFill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E5B6254-0B33-4671-AF40-973283F9AEB7}"/>
                  </a:ext>
                </a:extLst>
              </p:cNvPr>
              <p:cNvSpPr txBox="1"/>
              <p:nvPr/>
            </p:nvSpPr>
            <p:spPr>
              <a:xfrm>
                <a:off x="340749" y="317061"/>
                <a:ext cx="867122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dirty="0"/>
                  <a:t>Linear Discriminant Analysis—</a:t>
                </a:r>
                <a14:m>
                  <m:oMath xmlns:m="http://schemas.openxmlformats.org/officeDocument/2006/math">
                    <m:r>
                      <a:rPr lang="en-US" altLang="zh-CN" sz="40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4000" dirty="0"/>
                  <a:t> </a:t>
                </a:r>
                <a:r>
                  <a:rPr lang="en-US" altLang="zh-CN" sz="4000" dirty="0"/>
                  <a:t>Classes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E5B6254-0B33-4671-AF40-973283F9A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49" y="317061"/>
                <a:ext cx="8671220" cy="707886"/>
              </a:xfrm>
              <a:prstGeom prst="rect">
                <a:avLst/>
              </a:prstGeom>
              <a:blipFill>
                <a:blip r:embed="rId11"/>
                <a:stretch>
                  <a:fillRect l="-2532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794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7">
            <a:extLst>
              <a:ext uri="{FF2B5EF4-FFF2-40B4-BE49-F238E27FC236}">
                <a16:creationId xmlns:a16="http://schemas.microsoft.com/office/drawing/2014/main" id="{332A1205-4A5B-4A4E-88F4-76FD59C73BFA}"/>
              </a:ext>
            </a:extLst>
          </p:cNvPr>
          <p:cNvSpPr/>
          <p:nvPr/>
        </p:nvSpPr>
        <p:spPr>
          <a:xfrm>
            <a:off x="603639" y="1268730"/>
            <a:ext cx="11089251" cy="4171512"/>
          </a:xfrm>
          <a:prstGeom prst="roundRect">
            <a:avLst>
              <a:gd name="adj" fmla="val 3573"/>
            </a:avLst>
          </a:prstGeom>
          <a:solidFill>
            <a:srgbClr val="FFFBD6"/>
          </a:solidFill>
          <a:ln>
            <a:solidFill>
              <a:srgbClr val="FFFBD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2AAE1EB-D73F-4B08-B140-668B3BDC5827}"/>
                  </a:ext>
                </a:extLst>
              </p:cNvPr>
              <p:cNvSpPr/>
              <p:nvPr/>
            </p:nvSpPr>
            <p:spPr>
              <a:xfrm>
                <a:off x="2281981" y="2096113"/>
                <a:ext cx="5487015" cy="9292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 dirty="0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d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dirty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CN" altLang="en-US" sz="2400" b="1" i="1" dirty="0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4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b="1" i="1" dirty="0"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4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b="1" i="1" dirty="0"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dirty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CN" altLang="en-US" sz="2400" b="1" i="1" dirty="0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 dirty="0">
                                      <a:latin typeface="Cambria Math" panose="02040503050406030204" pitchFamily="18" charset="0"/>
                                    </a:rPr>
                                    <m:t>𝚯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zh-CN" altLang="en-US" sz="2400" b="1" i="1" dirty="0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 dirty="0">
                                      <a:latin typeface="Cambria Math" panose="02040503050406030204" pitchFamily="18" charset="0"/>
                                    </a:rPr>
                                    <m:t>𝚯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zh-CN" altLang="en-US" sz="2400" b="1" i="1" dirty="0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2AAE1EB-D73F-4B08-B140-668B3BDC5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981" y="2096113"/>
                <a:ext cx="5487015" cy="9292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C88FAA8D-39D6-4E22-A616-0F409F146DCA}"/>
              </a:ext>
            </a:extLst>
          </p:cNvPr>
          <p:cNvSpPr/>
          <p:nvPr/>
        </p:nvSpPr>
        <p:spPr>
          <a:xfrm>
            <a:off x="729369" y="1410231"/>
            <a:ext cx="41221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P</a:t>
            </a:r>
            <a:r>
              <a:rPr lang="en-US" altLang="zh-CN" sz="2800" dirty="0"/>
              <a:t>opular objective function:</a:t>
            </a:r>
            <a:endParaRPr lang="en-US" altLang="zh-TW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61707E4-C71E-4A8E-B69C-821DD568B02C}"/>
                  </a:ext>
                </a:extLst>
              </p:cNvPr>
              <p:cNvSpPr/>
              <p:nvPr/>
            </p:nvSpPr>
            <p:spPr>
              <a:xfrm>
                <a:off x="2140579" y="3321757"/>
                <a:ext cx="7715638" cy="5927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 dirty="0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d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dirty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zh-CN" altLang="en-US" sz="2400" b="1" i="1" dirty="0">
                                      <a:latin typeface="Cambria Math" panose="02040503050406030204" pitchFamily="18" charset="0"/>
                                    </a:rPr>
                                    <m:t>𝚯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4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b="1" i="1" dirty="0"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4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b="1" i="1" dirty="0"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func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dirty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CN" altLang="en-US" sz="2400" b="1" i="1" dirty="0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 dirty="0">
                                      <a:latin typeface="Cambria Math" panose="02040503050406030204" pitchFamily="18" charset="0"/>
                                    </a:rPr>
                                    <m:t>𝚯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zh-CN" altLang="en-US" sz="2400" b="1" i="1" dirty="0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 dirty="0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zh-CN" altLang="en-US" sz="2400" b="1" i="1" dirty="0">
                              <a:latin typeface="Cambria Math" panose="02040503050406030204" pitchFamily="18" charset="0"/>
                            </a:rPr>
                            <m:t>𝚯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61707E4-C71E-4A8E-B69C-821DD568B0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579" y="3321757"/>
                <a:ext cx="7715638" cy="5927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2D95F7-2D9F-4AA5-9951-565C8A6C0C51}"/>
                  </a:ext>
                </a:extLst>
              </p:cNvPr>
              <p:cNvSpPr/>
              <p:nvPr/>
            </p:nvSpPr>
            <p:spPr>
              <a:xfrm>
                <a:off x="2281981" y="4210834"/>
                <a:ext cx="1945148" cy="9260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 dirty="0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d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zh-CN" sz="24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1" i="1" dirty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zh-CN" sz="24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1" i="1" dirty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2D95F7-2D9F-4AA5-9951-565C8A6C0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981" y="4210834"/>
                <a:ext cx="1945148" cy="926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FBB30CA-F11D-422A-94A5-5734BABB182E}"/>
                  </a:ext>
                </a:extLst>
              </p:cNvPr>
              <p:cNvSpPr txBox="1"/>
              <p:nvPr/>
            </p:nvSpPr>
            <p:spPr>
              <a:xfrm>
                <a:off x="340749" y="317061"/>
                <a:ext cx="867122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dirty="0"/>
                  <a:t>Linear Discriminant Analysis—</a:t>
                </a:r>
                <a14:m>
                  <m:oMath xmlns:m="http://schemas.openxmlformats.org/officeDocument/2006/math">
                    <m:r>
                      <a:rPr lang="en-US" altLang="zh-CN" sz="40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4000" dirty="0"/>
                  <a:t> </a:t>
                </a:r>
                <a:r>
                  <a:rPr lang="en-US" altLang="zh-CN" sz="4000" dirty="0"/>
                  <a:t>Classes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FBB30CA-F11D-422A-94A5-5734BABB1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49" y="317061"/>
                <a:ext cx="8671220" cy="707886"/>
              </a:xfrm>
              <a:prstGeom prst="rect">
                <a:avLst/>
              </a:prstGeom>
              <a:blipFill>
                <a:blip r:embed="rId5"/>
                <a:stretch>
                  <a:fillRect l="-2532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圆角矩形 26">
            <a:extLst>
              <a:ext uri="{FF2B5EF4-FFF2-40B4-BE49-F238E27FC236}">
                <a16:creationId xmlns:a16="http://schemas.microsoft.com/office/drawing/2014/main" id="{A42EE500-FF82-4A6E-B7A0-159976FF3933}"/>
              </a:ext>
            </a:extLst>
          </p:cNvPr>
          <p:cNvSpPr/>
          <p:nvPr/>
        </p:nvSpPr>
        <p:spPr>
          <a:xfrm>
            <a:off x="540932" y="5602904"/>
            <a:ext cx="11110136" cy="1037926"/>
          </a:xfrm>
          <a:prstGeom prst="roundRect">
            <a:avLst>
              <a:gd name="adj" fmla="val 9884"/>
            </a:avLst>
          </a:prstGeom>
          <a:solidFill>
            <a:srgbClr val="E6F5F0"/>
          </a:solidFill>
          <a:ln>
            <a:solidFill>
              <a:srgbClr val="FFFBD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8839BB0-37FC-4F62-8F20-EE2EBA6C469F}"/>
              </a:ext>
            </a:extLst>
          </p:cNvPr>
          <p:cNvSpPr/>
          <p:nvPr/>
        </p:nvSpPr>
        <p:spPr>
          <a:xfrm>
            <a:off x="615068" y="5694344"/>
            <a:ext cx="110474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zh-TW" sz="2400" dirty="0"/>
              <a:t>This technique was developed by R. A. Fisher (1936) for </a:t>
            </a:r>
            <a:r>
              <a:rPr lang="en-US" altLang="zh-TW" sz="2400" b="1" dirty="0"/>
              <a:t>the two-class case</a:t>
            </a:r>
            <a:r>
              <a:rPr lang="en-US" altLang="zh-TW" sz="2400" dirty="0"/>
              <a:t> and extended by C. R. Rao (1948)</a:t>
            </a:r>
            <a:r>
              <a:rPr lang="en-US" altLang="zh-TW" sz="2400" i="1" dirty="0"/>
              <a:t> </a:t>
            </a:r>
            <a:r>
              <a:rPr lang="en-US" altLang="zh-TW" sz="2400" dirty="0"/>
              <a:t>to handle </a:t>
            </a:r>
            <a:r>
              <a:rPr lang="en-US" altLang="zh-TW" sz="2400" b="1" dirty="0"/>
              <a:t>the multiclass case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074829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7">
            <a:extLst>
              <a:ext uri="{FF2B5EF4-FFF2-40B4-BE49-F238E27FC236}">
                <a16:creationId xmlns:a16="http://schemas.microsoft.com/office/drawing/2014/main" id="{728DB8F3-58F7-49C8-AE41-A4559C6669D6}"/>
              </a:ext>
            </a:extLst>
          </p:cNvPr>
          <p:cNvSpPr/>
          <p:nvPr/>
        </p:nvSpPr>
        <p:spPr>
          <a:xfrm>
            <a:off x="603639" y="1268730"/>
            <a:ext cx="11089251" cy="3497580"/>
          </a:xfrm>
          <a:prstGeom prst="roundRect">
            <a:avLst>
              <a:gd name="adj" fmla="val 3573"/>
            </a:avLst>
          </a:prstGeom>
          <a:solidFill>
            <a:srgbClr val="FFFBD6"/>
          </a:solidFill>
          <a:ln>
            <a:solidFill>
              <a:srgbClr val="FFFBD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7031656-17C3-431A-8BF9-B0E12BFFB040}"/>
                  </a:ext>
                </a:extLst>
              </p:cNvPr>
              <p:cNvSpPr/>
              <p:nvPr/>
            </p:nvSpPr>
            <p:spPr>
              <a:xfrm>
                <a:off x="2353812" y="3434715"/>
                <a:ext cx="6981207" cy="1070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1" i="1" dirty="0">
                            <a:latin typeface="Cambria Math" panose="02040503050406030204" pitchFamily="18" charset="0"/>
                          </a:rPr>
                          <m:t>𝚯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zh-CN" altLang="en-US" sz="2000" b="1" i="1" dirty="0"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000" b="1" i="1" dirty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bSup>
                          </m:e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000" b="1" i="1" dirty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 dirty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2000" b="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 dirty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2000" b="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 dirty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000" b="1" i="1" dirty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bSup>
                          </m:e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000" b="1" i="1" dirty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en-US" sz="2000" b="1" dirty="0"/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 dirty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2000" b="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zh-CN" altLang="en-US" sz="2000" b="1" i="1" dirty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2000" b="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zh-CN" altLang="en-US" sz="2000" b="1" i="1" dirty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7031656-17C3-431A-8BF9-B0E12BFFB0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812" y="3434715"/>
                <a:ext cx="6981207" cy="10705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E4E92FFA-9335-49F6-B857-60D62A5C01E1}"/>
              </a:ext>
            </a:extLst>
          </p:cNvPr>
          <p:cNvGrpSpPr/>
          <p:nvPr/>
        </p:nvGrpSpPr>
        <p:grpSpPr>
          <a:xfrm>
            <a:off x="540932" y="5010094"/>
            <a:ext cx="11110136" cy="1442830"/>
            <a:chOff x="540932" y="5010094"/>
            <a:chExt cx="11110136" cy="1442830"/>
          </a:xfrm>
        </p:grpSpPr>
        <p:sp>
          <p:nvSpPr>
            <p:cNvPr id="15" name="圆角矩形 26">
              <a:extLst>
                <a:ext uri="{FF2B5EF4-FFF2-40B4-BE49-F238E27FC236}">
                  <a16:creationId xmlns:a16="http://schemas.microsoft.com/office/drawing/2014/main" id="{3A1FBBC0-B5D9-4D1B-A14F-608B5EF88ECE}"/>
                </a:ext>
              </a:extLst>
            </p:cNvPr>
            <p:cNvSpPr/>
            <p:nvPr/>
          </p:nvSpPr>
          <p:spPr>
            <a:xfrm>
              <a:off x="540932" y="5010094"/>
              <a:ext cx="11110136" cy="1442830"/>
            </a:xfrm>
            <a:prstGeom prst="roundRect">
              <a:avLst>
                <a:gd name="adj" fmla="val 9884"/>
              </a:avLst>
            </a:prstGeom>
            <a:solidFill>
              <a:srgbClr val="E6F5F0"/>
            </a:solidFill>
            <a:ln>
              <a:solidFill>
                <a:srgbClr val="FFFBD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6726D0F7-1591-4D16-AC9D-F2844EB695C5}"/>
                    </a:ext>
                  </a:extLst>
                </p:cNvPr>
                <p:cNvSpPr/>
                <p:nvPr/>
              </p:nvSpPr>
              <p:spPr>
                <a:xfrm>
                  <a:off x="1702302" y="5159490"/>
                  <a:ext cx="3530903" cy="11005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1" i="1" dirty="0">
                                <a:latin typeface="Cambria Math" panose="02040503050406030204" pitchFamily="18" charset="0"/>
                              </a:rPr>
                              <m:t>𝚯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𝚯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b="1" i="1" dirty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 dirty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6726D0F7-1591-4D16-AC9D-F2844EB69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2302" y="5159490"/>
                  <a:ext cx="3530903" cy="110055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A78002BB-F9E7-470E-AC75-1451DB2AAC4E}"/>
                    </a:ext>
                  </a:extLst>
                </p:cNvPr>
                <p:cNvSpPr/>
                <p:nvPr/>
              </p:nvSpPr>
              <p:spPr>
                <a:xfrm>
                  <a:off x="5835409" y="5159489"/>
                  <a:ext cx="3779496" cy="11005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1" i="1" dirty="0">
                                <a:latin typeface="Cambria Math" panose="02040503050406030204" pitchFamily="18" charset="0"/>
                              </a:rPr>
                              <m:t>𝚯</m:t>
                            </m:r>
                          </m:e>
                          <m:sup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𝚯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b="1" i="1" dirty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 dirty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A78002BB-F9E7-470E-AC75-1451DB2AAC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5409" y="5159489"/>
                  <a:ext cx="3779496" cy="110055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88FAA8D-39D6-4E22-A616-0F409F146DCA}"/>
                  </a:ext>
                </a:extLst>
              </p:cNvPr>
              <p:cNvSpPr/>
              <p:nvPr/>
            </p:nvSpPr>
            <p:spPr>
              <a:xfrm>
                <a:off x="603639" y="1417758"/>
                <a:ext cx="62743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 dirty="0">
                            <a:latin typeface="Cambria Math" panose="02040503050406030204" pitchFamily="18" charset="0"/>
                          </a:rPr>
                          <m:t>𝚯</m:t>
                        </m:r>
                      </m:e>
                    </m:d>
                  </m:oMath>
                </a14:m>
                <a:r>
                  <a:rPr lang="en-US" altLang="zh-TW" sz="2800" dirty="0"/>
                  <a:t>, what is the meaning of “</a:t>
                </a:r>
                <a:r>
                  <a:rPr lang="en-US" altLang="zh-TW" sz="2800" b="1" dirty="0"/>
                  <a:t>trace”</a:t>
                </a:r>
                <a:r>
                  <a:rPr lang="en-US" altLang="zh-TW" sz="2800" dirty="0"/>
                  <a:t>? 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88FAA8D-39D6-4E22-A616-0F409F146D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39" y="1417758"/>
                <a:ext cx="6274346" cy="523220"/>
              </a:xfrm>
              <a:prstGeom prst="rect">
                <a:avLst/>
              </a:prstGeom>
              <a:blipFill>
                <a:blip r:embed="rId5"/>
                <a:stretch>
                  <a:fillRect l="-1944" t="-11765" r="-1069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DC64A8F-5834-443E-9998-C1342382E33B}"/>
                  </a:ext>
                </a:extLst>
              </p:cNvPr>
              <p:cNvSpPr/>
              <p:nvPr/>
            </p:nvSpPr>
            <p:spPr>
              <a:xfrm>
                <a:off x="2647741" y="2184761"/>
                <a:ext cx="5536387" cy="9292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 dirty="0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d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dirty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CN" altLang="en-US" sz="2400" b="1" i="1" dirty="0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4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b="1" i="1" dirty="0"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4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b="1" i="1" dirty="0"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dirty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CN" altLang="en-US" sz="2400" b="1" i="1" dirty="0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 dirty="0">
                                      <a:latin typeface="Cambria Math" panose="02040503050406030204" pitchFamily="18" charset="0"/>
                                    </a:rPr>
                                    <m:t>𝚯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zh-CN" altLang="en-US" sz="2400" b="1" i="1" dirty="0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 dirty="0">
                                      <a:latin typeface="Cambria Math" panose="02040503050406030204" pitchFamily="18" charset="0"/>
                                    </a:rPr>
                                    <m:t>𝚯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zh-CN" altLang="en-US" sz="2400" b="1" i="1" dirty="0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DC64A8F-5834-443E-9998-C1342382E3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741" y="2184761"/>
                <a:ext cx="5536387" cy="9292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58E80AF-BE91-4899-AC01-57E64AEDCFCF}"/>
                  </a:ext>
                </a:extLst>
              </p:cNvPr>
              <p:cNvSpPr txBox="1"/>
              <p:nvPr/>
            </p:nvSpPr>
            <p:spPr>
              <a:xfrm>
                <a:off x="340749" y="317061"/>
                <a:ext cx="834247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dirty="0"/>
                  <a:t>Linear Discriminant Analysis—</a:t>
                </a:r>
                <a14:m>
                  <m:oMath xmlns:m="http://schemas.openxmlformats.org/officeDocument/2006/math">
                    <m:r>
                      <a:rPr lang="en-US" altLang="zh-CN" sz="4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4000" dirty="0"/>
                  <a:t> </a:t>
                </a:r>
                <a:r>
                  <a:rPr lang="en-US" altLang="zh-CN" sz="4000" dirty="0"/>
                  <a:t>Classes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58E80AF-BE91-4899-AC01-57E64AEDC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49" y="317061"/>
                <a:ext cx="8342477" cy="707886"/>
              </a:xfrm>
              <a:prstGeom prst="rect">
                <a:avLst/>
              </a:prstGeom>
              <a:blipFill>
                <a:blip r:embed="rId7"/>
                <a:stretch>
                  <a:fillRect l="-2632" t="-15517" r="-204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94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: 圆角 7">
            <a:extLst>
              <a:ext uri="{FF2B5EF4-FFF2-40B4-BE49-F238E27FC236}">
                <a16:creationId xmlns:a16="http://schemas.microsoft.com/office/drawing/2014/main" id="{6BF6C605-0C43-4A8D-9515-DD4A1D91DB74}"/>
              </a:ext>
            </a:extLst>
          </p:cNvPr>
          <p:cNvSpPr/>
          <p:nvPr/>
        </p:nvSpPr>
        <p:spPr>
          <a:xfrm>
            <a:off x="603639" y="1291590"/>
            <a:ext cx="11089251" cy="3497580"/>
          </a:xfrm>
          <a:prstGeom prst="roundRect">
            <a:avLst>
              <a:gd name="adj" fmla="val 3573"/>
            </a:avLst>
          </a:prstGeom>
          <a:solidFill>
            <a:srgbClr val="FFFBD6"/>
          </a:solidFill>
          <a:ln>
            <a:solidFill>
              <a:srgbClr val="FFFBD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88FAA8D-39D6-4E22-A616-0F409F146DCA}"/>
                  </a:ext>
                </a:extLst>
              </p:cNvPr>
              <p:cNvSpPr/>
              <p:nvPr/>
            </p:nvSpPr>
            <p:spPr>
              <a:xfrm>
                <a:off x="603639" y="1428305"/>
                <a:ext cx="307186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/>
                  <a:t>Optimization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 dirty="0">
                            <a:latin typeface="Cambria Math" panose="02040503050406030204" pitchFamily="18" charset="0"/>
                          </a:rPr>
                          <m:t>𝚯</m:t>
                        </m:r>
                      </m:e>
                    </m:d>
                  </m:oMath>
                </a14:m>
                <a:r>
                  <a:rPr lang="en-US" altLang="zh-TW" sz="2800" dirty="0"/>
                  <a:t>: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88FAA8D-39D6-4E22-A616-0F409F146D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39" y="1428305"/>
                <a:ext cx="3071867" cy="523220"/>
              </a:xfrm>
              <a:prstGeom prst="rect">
                <a:avLst/>
              </a:prstGeom>
              <a:blipFill>
                <a:blip r:embed="rId2"/>
                <a:stretch>
                  <a:fillRect l="-3968" t="-10465" r="-337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D86C2BC-F48B-4BEE-AA72-8DB373F6AF53}"/>
                  </a:ext>
                </a:extLst>
              </p:cNvPr>
              <p:cNvSpPr/>
              <p:nvPr/>
            </p:nvSpPr>
            <p:spPr>
              <a:xfrm>
                <a:off x="603639" y="1940978"/>
                <a:ext cx="11228697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000000"/>
                    </a:solidFill>
                  </a:rPr>
                  <a:t>Recall in two-classes case, we solved the eigenvalue problem.</a:t>
                </a:r>
                <a:r>
                  <a:rPr lang="en-US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-classes case, we have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projection vectors,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D86C2BC-F48B-4BEE-AA72-8DB373F6AF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39" y="1940978"/>
                <a:ext cx="11228697" cy="2677656"/>
              </a:xfrm>
              <a:prstGeom prst="rect">
                <a:avLst/>
              </a:prstGeom>
              <a:blipFill>
                <a:blip r:embed="rId3"/>
                <a:stretch>
                  <a:fillRect l="-977" t="-20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DFB674F-3F7D-42FD-ABB0-11A606E2FD22}"/>
                  </a:ext>
                </a:extLst>
              </p:cNvPr>
              <p:cNvSpPr/>
              <p:nvPr/>
            </p:nvSpPr>
            <p:spPr>
              <a:xfrm flipH="1">
                <a:off x="6240978" y="2790618"/>
                <a:ext cx="261518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8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8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DFB674F-3F7D-42FD-ABB0-11A606E2FD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40978" y="2790618"/>
                <a:ext cx="2615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B8409E0-E58D-4BE4-BA69-1AB201CC6FB1}"/>
                  </a:ext>
                </a:extLst>
              </p:cNvPr>
              <p:cNvSpPr/>
              <p:nvPr/>
            </p:nvSpPr>
            <p:spPr>
              <a:xfrm>
                <a:off x="2951724" y="2552566"/>
                <a:ext cx="1912190" cy="587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B8409E0-E58D-4BE4-BA69-1AB201CC6F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724" y="2552566"/>
                <a:ext cx="1912190" cy="587918"/>
              </a:xfrm>
              <a:prstGeom prst="rect">
                <a:avLst/>
              </a:prstGeom>
              <a:blipFill>
                <a:blip r:embed="rId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AD40F65-1479-4038-A429-1DC87B0289D9}"/>
                  </a:ext>
                </a:extLst>
              </p:cNvPr>
              <p:cNvSpPr/>
              <p:nvPr/>
            </p:nvSpPr>
            <p:spPr>
              <a:xfrm>
                <a:off x="2857568" y="3223071"/>
                <a:ext cx="2108269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s.t.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AD40F65-1479-4038-A429-1DC87B0289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68" y="3223071"/>
                <a:ext cx="2108269" cy="468205"/>
              </a:xfrm>
              <a:prstGeom prst="rect">
                <a:avLst/>
              </a:prstGeom>
              <a:blipFill>
                <a:blip r:embed="rId6"/>
                <a:stretch>
                  <a:fillRect l="-4624"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575328F-1867-40AD-8276-89D46E5247A6}"/>
                  </a:ext>
                </a:extLst>
              </p:cNvPr>
              <p:cNvSpPr txBox="1"/>
              <p:nvPr/>
            </p:nvSpPr>
            <p:spPr>
              <a:xfrm>
                <a:off x="5635461" y="2828148"/>
                <a:ext cx="44884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575328F-1867-40AD-8276-89D46E524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461" y="2828148"/>
                <a:ext cx="44884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D8134B2-A715-4695-944E-987E63B39F95}"/>
                  </a:ext>
                </a:extLst>
              </p:cNvPr>
              <p:cNvSpPr/>
              <p:nvPr/>
            </p:nvSpPr>
            <p:spPr>
              <a:xfrm flipH="1">
                <a:off x="2760268" y="4277698"/>
                <a:ext cx="618584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 dirty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 dirty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D8134B2-A715-4695-944E-987E63B39F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60268" y="4277698"/>
                <a:ext cx="6185848" cy="461665"/>
              </a:xfrm>
              <a:prstGeom prst="rect">
                <a:avLst/>
              </a:prstGeom>
              <a:blipFill>
                <a:blip r:embed="rId8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BBB0AE3D-DC7B-40D3-B990-B453EA537F68}"/>
              </a:ext>
            </a:extLst>
          </p:cNvPr>
          <p:cNvGrpSpPr/>
          <p:nvPr/>
        </p:nvGrpSpPr>
        <p:grpSpPr>
          <a:xfrm>
            <a:off x="540932" y="5010094"/>
            <a:ext cx="11110136" cy="1442830"/>
            <a:chOff x="540932" y="5010094"/>
            <a:chExt cx="11110136" cy="1442830"/>
          </a:xfrm>
        </p:grpSpPr>
        <p:sp>
          <p:nvSpPr>
            <p:cNvPr id="20" name="圆角矩形 26">
              <a:extLst>
                <a:ext uri="{FF2B5EF4-FFF2-40B4-BE49-F238E27FC236}">
                  <a16:creationId xmlns:a16="http://schemas.microsoft.com/office/drawing/2014/main" id="{0BF9665D-7A6D-4450-98F6-4A289B5F9B7F}"/>
                </a:ext>
              </a:extLst>
            </p:cNvPr>
            <p:cNvSpPr/>
            <p:nvPr/>
          </p:nvSpPr>
          <p:spPr>
            <a:xfrm>
              <a:off x="540932" y="5010094"/>
              <a:ext cx="11110136" cy="1442830"/>
            </a:xfrm>
            <a:prstGeom prst="roundRect">
              <a:avLst>
                <a:gd name="adj" fmla="val 9884"/>
              </a:avLst>
            </a:prstGeom>
            <a:solidFill>
              <a:srgbClr val="E6F5F0"/>
            </a:solidFill>
            <a:ln>
              <a:solidFill>
                <a:srgbClr val="FFFBD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30F71C93-9365-43A1-B23A-5931CBDEE4B3}"/>
                    </a:ext>
                  </a:extLst>
                </p:cNvPr>
                <p:cNvSpPr/>
                <p:nvPr/>
              </p:nvSpPr>
              <p:spPr>
                <a:xfrm flipH="1">
                  <a:off x="2902997" y="5611756"/>
                  <a:ext cx="2732464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1" i="1" dirty="0">
                                <a:latin typeface="Cambria Math" panose="02040503050406030204" pitchFamily="18" charset="0"/>
                              </a:rPr>
                              <m:t>𝚯</m:t>
                            </m:r>
                          </m:e>
                          <m:sup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1" i="1" dirty="0">
                                <a:latin typeface="Cambria Math" panose="02040503050406030204" pitchFamily="18" charset="0"/>
                              </a:rPr>
                              <m:t>𝚯</m:t>
                            </m:r>
                          </m:e>
                          <m:sup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2400" i="1" dirty="0"/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30F71C93-9365-43A1-B23A-5931CBDEE4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902997" y="5611756"/>
                  <a:ext cx="2732464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4DB5F561-E8AD-41FB-991C-8F746AD2293E}"/>
                    </a:ext>
                  </a:extLst>
                </p:cNvPr>
                <p:cNvSpPr/>
                <p:nvPr/>
              </p:nvSpPr>
              <p:spPr>
                <a:xfrm>
                  <a:off x="6004932" y="5584280"/>
                  <a:ext cx="2851230" cy="5166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1" i="1" dirty="0">
                                <a:latin typeface="Cambria Math" panose="02040503050406030204" pitchFamily="18" charset="0"/>
                              </a:rPr>
                              <m:t>𝚯</m:t>
                            </m:r>
                          </m:e>
                          <m:sup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b="1" i="1" dirty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b="1" i="1" dirty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b="1" i="1" dirty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4DB5F561-E8AD-41FB-991C-8F746AD229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4932" y="5584280"/>
                  <a:ext cx="2851230" cy="51661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72432513-CD47-4F3A-90BD-178D0427B044}"/>
                    </a:ext>
                  </a:extLst>
                </p:cNvPr>
                <p:cNvSpPr/>
                <p:nvPr/>
              </p:nvSpPr>
              <p:spPr>
                <a:xfrm>
                  <a:off x="603639" y="5059528"/>
                  <a:ext cx="10815751" cy="89255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800" dirty="0"/>
                    <a:t>Columns of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 dirty="0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  <m:sup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2400" dirty="0"/>
                    <a:t> </a:t>
                  </a:r>
                  <a:r>
                    <a:rPr lang="en-US" sz="2800" dirty="0"/>
                    <a:t>are eigenvectors corresponding to the largest eigenvalues:</a:t>
                  </a:r>
                </a:p>
                <a:p>
                  <a:endParaRPr lang="en-US" sz="2400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72432513-CD47-4F3A-90BD-178D0427B0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639" y="5059528"/>
                  <a:ext cx="10815751" cy="892552"/>
                </a:xfrm>
                <a:prstGeom prst="rect">
                  <a:avLst/>
                </a:prstGeom>
                <a:blipFill>
                  <a:blip r:embed="rId11"/>
                  <a:stretch>
                    <a:fillRect l="-1127" t="-68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86E0DE7-8B84-414D-BC60-875117E503B0}"/>
                  </a:ext>
                </a:extLst>
              </p:cNvPr>
              <p:cNvSpPr/>
              <p:nvPr/>
            </p:nvSpPr>
            <p:spPr>
              <a:xfrm>
                <a:off x="9119978" y="5904697"/>
                <a:ext cx="22994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, why?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86E0DE7-8B84-414D-BC60-875117E50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978" y="5904697"/>
                <a:ext cx="2299412" cy="461665"/>
              </a:xfrm>
              <a:prstGeom prst="rect">
                <a:avLst/>
              </a:prstGeom>
              <a:blipFill>
                <a:blip r:embed="rId12"/>
                <a:stretch>
                  <a:fillRect l="-796" t="-10667" r="-3448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1A15863-917F-4CB3-BB19-1A319AA95392}"/>
                  </a:ext>
                </a:extLst>
              </p:cNvPr>
              <p:cNvSpPr txBox="1"/>
              <p:nvPr/>
            </p:nvSpPr>
            <p:spPr>
              <a:xfrm>
                <a:off x="340749" y="317061"/>
                <a:ext cx="867122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dirty="0"/>
                  <a:t>Linear Discriminant Analysis—</a:t>
                </a:r>
                <a14:m>
                  <m:oMath xmlns:m="http://schemas.openxmlformats.org/officeDocument/2006/math">
                    <m:r>
                      <a:rPr lang="en-US" altLang="zh-CN" sz="40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4000" dirty="0"/>
                  <a:t> </a:t>
                </a:r>
                <a:r>
                  <a:rPr lang="en-US" altLang="zh-CN" sz="4000" dirty="0"/>
                  <a:t>Classes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1A15863-917F-4CB3-BB19-1A319AA95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49" y="317061"/>
                <a:ext cx="8671220" cy="707886"/>
              </a:xfrm>
              <a:prstGeom prst="rect">
                <a:avLst/>
              </a:prstGeom>
              <a:blipFill>
                <a:blip r:embed="rId13"/>
                <a:stretch>
                  <a:fillRect l="-2532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54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7">
            <a:extLst>
              <a:ext uri="{FF2B5EF4-FFF2-40B4-BE49-F238E27FC236}">
                <a16:creationId xmlns:a16="http://schemas.microsoft.com/office/drawing/2014/main" id="{FB9558DB-EB0F-40F8-88C6-2411A57336C2}"/>
              </a:ext>
            </a:extLst>
          </p:cNvPr>
          <p:cNvSpPr/>
          <p:nvPr/>
        </p:nvSpPr>
        <p:spPr>
          <a:xfrm>
            <a:off x="432189" y="1024947"/>
            <a:ext cx="11089251" cy="1539337"/>
          </a:xfrm>
          <a:prstGeom prst="roundRect">
            <a:avLst>
              <a:gd name="adj" fmla="val 3573"/>
            </a:avLst>
          </a:prstGeom>
          <a:solidFill>
            <a:srgbClr val="FFFBD6"/>
          </a:solidFill>
          <a:ln>
            <a:solidFill>
              <a:srgbClr val="FFFBD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71" name="Vertical Text Placeholder 9"/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-76095" y="1110672"/>
                <a:ext cx="10917801" cy="1333794"/>
              </a:xfrm>
            </p:spPr>
            <p:txBody>
              <a:bodyPr vert="horz">
                <a:noAutofit/>
              </a:bodyPr>
              <a:lstStyle/>
              <a:p>
                <a:pPr lvl="1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TW" sz="2800" dirty="0"/>
                  <a:t> has a maximum rank of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TW" sz="2800" dirty="0"/>
                  <a:t>.</a:t>
                </a:r>
              </a:p>
              <a:p>
                <a:pPr lvl="2"/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TW" sz="2400" dirty="0"/>
                  <a:t> is the sum of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altLang="zh-TW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/>
                  <a:t>matrices, and because only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TW" sz="2400" dirty="0"/>
                  <a:t> of these are independent,</a:t>
                </a:r>
              </a:p>
            </p:txBody>
          </p:sp>
        </mc:Choice>
        <mc:Fallback xmlns="">
          <p:sp>
            <p:nvSpPr>
              <p:cNvPr id="15371" name="Vertical Tex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-76095" y="1110672"/>
                <a:ext cx="10917801" cy="1333794"/>
              </a:xfrm>
              <a:blipFill>
                <a:blip r:embed="rId3"/>
                <a:stretch>
                  <a:fillRect t="-7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19534F9-B34F-4F02-8B84-08C8D9471811}" type="slidenum">
              <a:rPr lang="en-US" altLang="zh-TW"/>
              <a:pPr/>
              <a:t>39</a:t>
            </a:fld>
            <a:endParaRPr lang="en-US" altLang="zh-TW" dirty="0"/>
          </a:p>
        </p:txBody>
      </p:sp>
      <p:sp>
        <p:nvSpPr>
          <p:cNvPr id="15377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en-US">
              <a:latin typeface="Calibri" pitchFamily="34" charset="0"/>
            </a:endParaRPr>
          </a:p>
        </p:txBody>
      </p:sp>
      <p:sp>
        <p:nvSpPr>
          <p:cNvPr id="15378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en-US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0D221F4-97BF-4C9E-AF31-DA91EFF986A0}"/>
                  </a:ext>
                </a:extLst>
              </p:cNvPr>
              <p:cNvSpPr/>
              <p:nvPr/>
            </p:nvSpPr>
            <p:spPr>
              <a:xfrm>
                <a:off x="5425440" y="3047466"/>
                <a:ext cx="6096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/>
                <a:r>
                  <a:rPr lang="en-US" altLang="zh-CN" sz="2400" dirty="0"/>
                  <a:t>Given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1" dirty="0"/>
                  <a:t> </a:t>
                </a:r>
                <a:r>
                  <a:rPr lang="en-US" altLang="zh-CN" sz="2400" dirty="0"/>
                  <a:t>and</a:t>
                </a: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b="1" dirty="0"/>
                  <a:t>,</a:t>
                </a:r>
              </a:p>
              <a:p>
                <a:pPr marL="571500" indent="-571500" algn="just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sz="2400" dirty="0"/>
              </a:p>
              <a:p>
                <a:pPr marL="571500" indent="-571500" algn="just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0D221F4-97BF-4C9E-AF31-DA91EFF986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440" y="3047466"/>
                <a:ext cx="6096000" cy="1200329"/>
              </a:xfrm>
              <a:prstGeom prst="rect">
                <a:avLst/>
              </a:prstGeom>
              <a:blipFill>
                <a:blip r:embed="rId4"/>
                <a:stretch>
                  <a:fillRect l="-1500" t="-4061" b="-9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6FFA89E-14DF-44C5-A81E-86A639E8E1BA}"/>
                  </a:ext>
                </a:extLst>
              </p:cNvPr>
              <p:cNvSpPr/>
              <p:nvPr/>
            </p:nvSpPr>
            <p:spPr>
              <a:xfrm>
                <a:off x="495257" y="4664477"/>
                <a:ext cx="5577168" cy="552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𝑟𝑎𝑛𝑘</m:t>
                      </m:r>
                      <m:d>
                        <m:d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 dirty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000" b="1" i="1" dirty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b="1" i="1" dirty="0" smtClean="0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000" b="1" i="1" dirty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𝑟𝑎𝑛𝑘</m:t>
                      </m:r>
                      <m:d>
                        <m:d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 dirty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b="1" i="1" dirty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6FFA89E-14DF-44C5-A81E-86A639E8E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57" y="4664477"/>
                <a:ext cx="5577168" cy="5529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978965F-575A-4389-84AB-345AD4EC1A21}"/>
                  </a:ext>
                </a:extLst>
              </p:cNvPr>
              <p:cNvSpPr/>
              <p:nvPr/>
            </p:nvSpPr>
            <p:spPr>
              <a:xfrm>
                <a:off x="894233" y="3102076"/>
                <a:ext cx="3695861" cy="959558"/>
              </a:xfrm>
              <a:prstGeom prst="rect">
                <a:avLst/>
              </a:prstGeom>
              <a:ln w="28575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978965F-575A-4389-84AB-345AD4EC1A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233" y="3102076"/>
                <a:ext cx="3695861" cy="9595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E16D2145-8104-443A-970D-B5042EC44E8D}"/>
              </a:ext>
            </a:extLst>
          </p:cNvPr>
          <p:cNvSpPr/>
          <p:nvPr/>
        </p:nvSpPr>
        <p:spPr>
          <a:xfrm>
            <a:off x="5374386" y="2894539"/>
            <a:ext cx="5871032" cy="148000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539EDD6-90A5-4028-9067-19B32E25CF8B}"/>
                  </a:ext>
                </a:extLst>
              </p:cNvPr>
              <p:cNvSpPr/>
              <p:nvPr/>
            </p:nvSpPr>
            <p:spPr>
              <a:xfrm>
                <a:off x="6371031" y="4740908"/>
                <a:ext cx="402071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𝑟𝑎𝑛𝑘</m:t>
                      </m:r>
                      <m:d>
                        <m:d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𝑟𝑎𝑛𝑘</m:t>
                      </m:r>
                      <m:d>
                        <m:d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539EDD6-90A5-4028-9067-19B32E25C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031" y="4740908"/>
                <a:ext cx="4020716" cy="400110"/>
              </a:xfrm>
              <a:prstGeom prst="rect">
                <a:avLst/>
              </a:prstGeom>
              <a:blipFill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F8B60AF-7D17-4F06-9B9B-67E45EB486FE}"/>
                  </a:ext>
                </a:extLst>
              </p:cNvPr>
              <p:cNvSpPr txBox="1"/>
              <p:nvPr/>
            </p:nvSpPr>
            <p:spPr>
              <a:xfrm>
                <a:off x="340749" y="317061"/>
                <a:ext cx="867122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dirty="0"/>
                  <a:t>Linear Discriminant Analysis—</a:t>
                </a:r>
                <a14:m>
                  <m:oMath xmlns:m="http://schemas.openxmlformats.org/officeDocument/2006/math">
                    <m:r>
                      <a:rPr lang="en-US" altLang="zh-CN" sz="40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4000" dirty="0"/>
                  <a:t> </a:t>
                </a:r>
                <a:r>
                  <a:rPr lang="en-US" altLang="zh-CN" sz="4000" dirty="0"/>
                  <a:t>Classes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F8B60AF-7D17-4F06-9B9B-67E45EB48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49" y="317061"/>
                <a:ext cx="8671220" cy="707886"/>
              </a:xfrm>
              <a:prstGeom prst="rect">
                <a:avLst/>
              </a:prstGeom>
              <a:blipFill>
                <a:blip r:embed="rId12"/>
                <a:stretch>
                  <a:fillRect l="-2532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Vertical Text Placeholder 9">
            <a:extLst>
              <a:ext uri="{FF2B5EF4-FFF2-40B4-BE49-F238E27FC236}">
                <a16:creationId xmlns:a16="http://schemas.microsoft.com/office/drawing/2014/main" id="{6DD5B3F7-EA39-4F2B-915A-3A6D3454548E}"/>
              </a:ext>
            </a:extLst>
          </p:cNvPr>
          <p:cNvSpPr txBox="1">
            <a:spLocks/>
          </p:cNvSpPr>
          <p:nvPr/>
        </p:nvSpPr>
        <p:spPr>
          <a:xfrm>
            <a:off x="17856" y="5494930"/>
            <a:ext cx="10917801" cy="13337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TW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BCB8E51-945C-48E4-B156-81744DE6F755}"/>
                  </a:ext>
                </a:extLst>
              </p:cNvPr>
              <p:cNvSpPr/>
              <p:nvPr/>
            </p:nvSpPr>
            <p:spPr>
              <a:xfrm>
                <a:off x="615897" y="5418499"/>
                <a:ext cx="60749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has at most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/>
                  <a:t> nonzero eigenvalues. 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BCB8E51-945C-48E4-B156-81744DE6F7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97" y="5418499"/>
                <a:ext cx="6074933" cy="461665"/>
              </a:xfrm>
              <a:prstGeom prst="rect">
                <a:avLst/>
              </a:prstGeom>
              <a:blipFill>
                <a:blip r:embed="rId13"/>
                <a:stretch>
                  <a:fillRect l="-201" t="-10526" r="-50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B243B2B-F0D1-40E5-9138-F8E4E3BC9CF2}"/>
                  </a:ext>
                </a:extLst>
              </p:cNvPr>
              <p:cNvSpPr/>
              <p:nvPr/>
            </p:nvSpPr>
            <p:spPr>
              <a:xfrm>
                <a:off x="615897" y="5978445"/>
                <a:ext cx="64670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/>
                  <a:t>Zero eigenvalue does not alter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𝚯</m:t>
                        </m:r>
                      </m:e>
                    </m:d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B243B2B-F0D1-40E5-9138-F8E4E3BC9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97" y="5978445"/>
                <a:ext cx="6467091" cy="461665"/>
              </a:xfrm>
              <a:prstGeom prst="rect">
                <a:avLst/>
              </a:prstGeom>
              <a:blipFill>
                <a:blip r:embed="rId14"/>
                <a:stretch>
                  <a:fillRect l="-1414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50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2A88CA-FEBA-4CDB-B119-AE6A6716005B}"/>
              </a:ext>
            </a:extLst>
          </p:cNvPr>
          <p:cNvSpPr txBox="1"/>
          <p:nvPr/>
        </p:nvSpPr>
        <p:spPr>
          <a:xfrm>
            <a:off x="340749" y="317061"/>
            <a:ext cx="59956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Linear Discriminant Analysis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2559CF9-D600-4775-A841-3F92BB9CFF7C}"/>
              </a:ext>
            </a:extLst>
          </p:cNvPr>
          <p:cNvSpPr/>
          <p:nvPr/>
        </p:nvSpPr>
        <p:spPr>
          <a:xfrm>
            <a:off x="6366218" y="1871278"/>
            <a:ext cx="55680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Latent Dirichlet Allocation</a:t>
            </a:r>
          </a:p>
        </p:txBody>
      </p:sp>
      <p:pic>
        <p:nvPicPr>
          <p:cNvPr id="1026" name="Picture 2" descr="https://upload.wikimedia.org/wikipedia/commons/thumb/d/d3/Latent_Dirichlet_allocation.svg/593px-Latent_Dirichlet_allocation.svg.png">
            <a:extLst>
              <a:ext uri="{FF2B5EF4-FFF2-40B4-BE49-F238E27FC236}">
                <a16:creationId xmlns:a16="http://schemas.microsoft.com/office/drawing/2014/main" id="{AE62023C-8B44-480C-8FA6-E3F7F9BF5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304" y="2888298"/>
            <a:ext cx="3963283" cy="207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1985651-A13C-4657-BCAA-28BC19E0F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95" y="1212644"/>
            <a:ext cx="4089600" cy="254257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D26036C-7376-4D8B-ACA4-CC4A5D146D54}"/>
              </a:ext>
            </a:extLst>
          </p:cNvPr>
          <p:cNvSpPr/>
          <p:nvPr/>
        </p:nvSpPr>
        <p:spPr>
          <a:xfrm>
            <a:off x="5976593" y="5275985"/>
            <a:ext cx="617769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In natural language processing, latent Dirichlet allocation (LDA)  is an example of a </a:t>
            </a:r>
            <a:r>
              <a:rPr lang="en-US" sz="2400" dirty="0">
                <a:solidFill>
                  <a:srgbClr val="FF0000"/>
                </a:solidFill>
              </a:rPr>
              <a:t>topic</a:t>
            </a:r>
            <a:r>
              <a:rPr lang="en-US" sz="2400" dirty="0"/>
              <a:t> model.</a:t>
            </a:r>
          </a:p>
          <a:p>
            <a:pPr algn="just"/>
            <a:r>
              <a:rPr lang="en-US" sz="2000" dirty="0">
                <a:hlinkClick r:id="rId4"/>
              </a:rPr>
              <a:t>https://en.wikipedia.org/wiki/Latent_Dirichlet_allocation</a:t>
            </a:r>
            <a:r>
              <a:rPr lang="en-US" sz="2000" dirty="0"/>
              <a:t> 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129A29-B152-4D24-A9F9-1374B2938BB9}"/>
              </a:ext>
            </a:extLst>
          </p:cNvPr>
          <p:cNvSpPr/>
          <p:nvPr/>
        </p:nvSpPr>
        <p:spPr>
          <a:xfrm>
            <a:off x="340749" y="4133382"/>
            <a:ext cx="54712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Linear Discriminant Analysis, a method </a:t>
            </a:r>
            <a:r>
              <a:rPr lang="en-US" altLang="zh-CN" sz="2400" dirty="0"/>
              <a:t>t</a:t>
            </a:r>
            <a:r>
              <a:rPr lang="en-US" sz="2400" dirty="0"/>
              <a:t>o find a linear combination of features that </a:t>
            </a:r>
            <a:r>
              <a:rPr lang="en-US" sz="2400" dirty="0">
                <a:solidFill>
                  <a:srgbClr val="FF0000"/>
                </a:solidFill>
              </a:rPr>
              <a:t>separates</a:t>
            </a:r>
            <a:r>
              <a:rPr lang="en-US" sz="2400" dirty="0"/>
              <a:t> two or more classes of objects.</a:t>
            </a:r>
          </a:p>
        </p:txBody>
      </p:sp>
    </p:spTree>
    <p:extLst>
      <p:ext uri="{BB962C8B-B14F-4D97-AF65-F5344CB8AC3E}">
        <p14:creationId xmlns:p14="http://schemas.microsoft.com/office/powerpoint/2010/main" val="8461203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7">
            <a:extLst>
              <a:ext uri="{FF2B5EF4-FFF2-40B4-BE49-F238E27FC236}">
                <a16:creationId xmlns:a16="http://schemas.microsoft.com/office/drawing/2014/main" id="{4CB918C2-A300-4703-BD82-5EA1C5602786}"/>
              </a:ext>
            </a:extLst>
          </p:cNvPr>
          <p:cNvSpPr/>
          <p:nvPr/>
        </p:nvSpPr>
        <p:spPr>
          <a:xfrm>
            <a:off x="603639" y="1291590"/>
            <a:ext cx="11089251" cy="3909060"/>
          </a:xfrm>
          <a:prstGeom prst="roundRect">
            <a:avLst>
              <a:gd name="adj" fmla="val 3573"/>
            </a:avLst>
          </a:prstGeom>
          <a:solidFill>
            <a:srgbClr val="FFFBD6"/>
          </a:solidFill>
          <a:ln>
            <a:solidFill>
              <a:srgbClr val="FFFBD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C1BBA47-33FA-4C3A-9426-37E72696C855}"/>
                  </a:ext>
                </a:extLst>
              </p:cNvPr>
              <p:cNvSpPr/>
              <p:nvPr/>
            </p:nvSpPr>
            <p:spPr>
              <a:xfrm>
                <a:off x="603639" y="1407878"/>
                <a:ext cx="65578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b="1" dirty="0"/>
                  <a:t>Workflow of LDA for the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altLang="zh-CN" sz="2800" b="1" dirty="0"/>
                  <a:t>-classification</a:t>
                </a: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="" id="{0C1BBA47-33FA-4C3A-9426-37E72696C8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39" y="1407878"/>
                <a:ext cx="6557821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673" t="-11628" r="-1208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1EF2089-5A53-4AE4-B50C-8366405AC869}"/>
                  </a:ext>
                </a:extLst>
              </p:cNvPr>
              <p:cNvSpPr/>
              <p:nvPr/>
            </p:nvSpPr>
            <p:spPr>
              <a:xfrm>
                <a:off x="1115829" y="2047386"/>
                <a:ext cx="11076171" cy="27440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>
                  <a:buFontTx/>
                  <a:buAutoNum type="arabicPeriod"/>
                </a:pPr>
                <a:r>
                  <a:rPr lang="en-US" altLang="zh-CN" sz="2800" dirty="0">
                    <a:ea typeface="Cambria Math" panose="02040503050406030204" pitchFamily="18" charset="0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800" dirty="0">
                  <a:ea typeface="Cambria Math" panose="02040503050406030204" pitchFamily="18" charset="0"/>
                </a:endParaRPr>
              </a:p>
              <a:p>
                <a:pPr marL="514350" indent="-514350">
                  <a:buFontTx/>
                  <a:buAutoNum type="arabicPeriod"/>
                </a:pPr>
                <a:r>
                  <a:rPr lang="en-US" sz="2800" dirty="0">
                    <a:ea typeface="Cambria Math" panose="02040503050406030204" pitchFamily="18" charset="0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sz="2800" dirty="0">
                  <a:ea typeface="Cambria Math" panose="02040503050406030204" pitchFamily="18" charset="0"/>
                </a:endParaRPr>
              </a:p>
              <a:p>
                <a:pPr marL="514350" indent="-514350">
                  <a:buAutoNum type="arabicPeriod"/>
                </a:pPr>
                <a:r>
                  <a:rPr lang="en-US" sz="2800" dirty="0">
                    <a:ea typeface="Cambria Math" panose="02040503050406030204" pitchFamily="18" charset="0"/>
                  </a:rPr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sz="2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sz="2800" dirty="0">
                  <a:ea typeface="Cambria Math" panose="02040503050406030204" pitchFamily="18" charset="0"/>
                </a:endParaRPr>
              </a:p>
              <a:p>
                <a:pPr marL="514350" indent="-514350">
                  <a:buAutoNum type="arabicPeriod"/>
                </a:pPr>
                <a:r>
                  <a:rPr lang="en-US" altLang="zh-CN" sz="2800" dirty="0">
                    <a:ea typeface="Cambria Math" panose="02040503050406030204" pitchFamily="18" charset="0"/>
                  </a:rPr>
                  <a:t>Compute the largest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>
                    <a:ea typeface="Cambria Math" panose="02040503050406030204" pitchFamily="18" charset="0"/>
                  </a:rPr>
                  <a:t> eigenvalues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Cambria Math" panose="02040503050406030204" pitchFamily="18" charset="0"/>
                  </a:rPr>
                  <a:t> and the corresponding eigenvectors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Cambria Math" panose="02040503050406030204" pitchFamily="18" charset="0"/>
                  </a:rPr>
                  <a:t>}.</a:t>
                </a:r>
              </a:p>
              <a:p>
                <a:pPr marL="514350" indent="-514350">
                  <a:buAutoNum type="arabicPeriod"/>
                </a:pPr>
                <a:r>
                  <a:rPr lang="en-US" altLang="zh-CN" sz="2800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l-GR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800" dirty="0">
                    <a:ea typeface="Cambria Math" panose="02040503050406030204" pitchFamily="18" charset="0"/>
                  </a:rPr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8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𝚯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1EF2089-5A53-4AE4-B50C-8366405AC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829" y="2047386"/>
                <a:ext cx="11076171" cy="2744085"/>
              </a:xfrm>
              <a:prstGeom prst="rect">
                <a:avLst/>
              </a:prstGeom>
              <a:blipFill>
                <a:blip r:embed="rId3"/>
                <a:stretch>
                  <a:fillRect l="-1156" t="-2444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056DC6C-0164-474C-8DEA-A98D62AF325A}"/>
                  </a:ext>
                </a:extLst>
              </p:cNvPr>
              <p:cNvSpPr txBox="1"/>
              <p:nvPr/>
            </p:nvSpPr>
            <p:spPr>
              <a:xfrm>
                <a:off x="340749" y="317061"/>
                <a:ext cx="867122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dirty="0"/>
                  <a:t>Linear Discriminant Analysis—</a:t>
                </a:r>
                <a14:m>
                  <m:oMath xmlns:m="http://schemas.openxmlformats.org/officeDocument/2006/math">
                    <m:r>
                      <a:rPr lang="en-US" altLang="zh-CN" sz="40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4000" dirty="0"/>
                  <a:t> </a:t>
                </a:r>
                <a:r>
                  <a:rPr lang="en-US" altLang="zh-CN" sz="4000" dirty="0"/>
                  <a:t>Classes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056DC6C-0164-474C-8DEA-A98D62AF3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49" y="317061"/>
                <a:ext cx="8671220" cy="707886"/>
              </a:xfrm>
              <a:prstGeom prst="rect">
                <a:avLst/>
              </a:prstGeom>
              <a:blipFill>
                <a:blip r:embed="rId4"/>
                <a:stretch>
                  <a:fillRect l="-2532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4593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56DC6C-0164-474C-8DEA-A98D62AF325A}"/>
              </a:ext>
            </a:extLst>
          </p:cNvPr>
          <p:cNvSpPr txBox="1"/>
          <p:nvPr/>
        </p:nvSpPr>
        <p:spPr>
          <a:xfrm>
            <a:off x="340749" y="317061"/>
            <a:ext cx="44468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Illustration-3 Classes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C12A8F-0B0E-4C76-9947-900687D9A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124" y="1168930"/>
            <a:ext cx="6877742" cy="547560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B344D52-8B42-4A44-BC9D-3200E581B034}"/>
              </a:ext>
            </a:extLst>
          </p:cNvPr>
          <p:cNvSpPr/>
          <p:nvPr/>
        </p:nvSpPr>
        <p:spPr>
          <a:xfrm>
            <a:off x="8753180" y="1024947"/>
            <a:ext cx="687372" cy="24710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329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04FD52-EF52-4BB7-9546-0206B503F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21" y="89094"/>
            <a:ext cx="9892481" cy="667981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588BFCF-0F11-4C61-A0EC-3FD9A05C435B}"/>
              </a:ext>
            </a:extLst>
          </p:cNvPr>
          <p:cNvSpPr/>
          <p:nvPr/>
        </p:nvSpPr>
        <p:spPr>
          <a:xfrm>
            <a:off x="3095134" y="27359"/>
            <a:ext cx="1747001" cy="313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524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3A97CF-1A95-47C0-89C5-5228F7243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898" y="74994"/>
            <a:ext cx="9666203" cy="67080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36F3DF7-4EE9-469D-B95C-44FCC6994987}"/>
              </a:ext>
            </a:extLst>
          </p:cNvPr>
          <p:cNvSpPr txBox="1"/>
          <p:nvPr/>
        </p:nvSpPr>
        <p:spPr>
          <a:xfrm>
            <a:off x="8474698" y="5180030"/>
            <a:ext cx="292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243094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838936-3CAD-46D6-AA44-62D9366C1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99" y="206123"/>
            <a:ext cx="10087601" cy="6515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B4EAD7F-898C-4F37-8E37-EC51D3E9436D}"/>
                  </a:ext>
                </a:extLst>
              </p:cNvPr>
              <p:cNvSpPr/>
              <p:nvPr/>
            </p:nvSpPr>
            <p:spPr>
              <a:xfrm>
                <a:off x="7827413" y="67501"/>
                <a:ext cx="1410322" cy="483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B4EAD7F-898C-4F37-8E37-EC51D3E943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13" y="67501"/>
                <a:ext cx="1410322" cy="4837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7139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7AF302-B9F9-4E72-8785-14D2BEFE1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94" y="211941"/>
            <a:ext cx="9576090" cy="65893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A650048-2F4B-4B6B-ABF5-3E0C89BF714B}"/>
                  </a:ext>
                </a:extLst>
              </p:cNvPr>
              <p:cNvSpPr/>
              <p:nvPr/>
            </p:nvSpPr>
            <p:spPr>
              <a:xfrm>
                <a:off x="7827413" y="67501"/>
                <a:ext cx="1410322" cy="483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A650048-2F4B-4B6B-ABF5-3E0C89BF71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13" y="67501"/>
                <a:ext cx="1410322" cy="4837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5017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59FA24-E3FE-4F10-B2D7-FB9BDA8A3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18" y="1178351"/>
            <a:ext cx="10669717" cy="5679649"/>
          </a:xfrm>
          <a:prstGeom prst="rect">
            <a:avLst/>
          </a:prstGeom>
        </p:spPr>
      </p:pic>
      <p:sp>
        <p:nvSpPr>
          <p:cNvPr id="7" name="矩形: 圆角 7">
            <a:extLst>
              <a:ext uri="{FF2B5EF4-FFF2-40B4-BE49-F238E27FC236}">
                <a16:creationId xmlns:a16="http://schemas.microsoft.com/office/drawing/2014/main" id="{4E054372-D2AE-4983-994F-7B594A09B833}"/>
              </a:ext>
            </a:extLst>
          </p:cNvPr>
          <p:cNvSpPr/>
          <p:nvPr/>
        </p:nvSpPr>
        <p:spPr>
          <a:xfrm>
            <a:off x="719843" y="207390"/>
            <a:ext cx="10823539" cy="830997"/>
          </a:xfrm>
          <a:prstGeom prst="roundRect">
            <a:avLst>
              <a:gd name="adj" fmla="val 3573"/>
            </a:avLst>
          </a:prstGeom>
          <a:solidFill>
            <a:srgbClr val="FFFBD6"/>
          </a:solidFill>
          <a:ln>
            <a:solidFill>
              <a:srgbClr val="FFFBD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8B9F26-3E27-49D9-B0D1-0234A9DD7772}"/>
              </a:ext>
            </a:extLst>
          </p:cNvPr>
          <p:cNvSpPr/>
          <p:nvPr/>
        </p:nvSpPr>
        <p:spPr>
          <a:xfrm>
            <a:off x="802440" y="235671"/>
            <a:ext cx="106697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A</a:t>
            </a:r>
            <a:r>
              <a:rPr lang="en-US" altLang="zh-CN" sz="2400" dirty="0"/>
              <a:t>pparently, </a:t>
            </a:r>
            <a:r>
              <a:rPr lang="en-US" sz="2400" dirty="0"/>
              <a:t>the projection vector that has the highest eigenvalue provides higher discrimination power between classes.</a:t>
            </a:r>
          </a:p>
        </p:txBody>
      </p:sp>
    </p:spTree>
    <p:extLst>
      <p:ext uri="{BB962C8B-B14F-4D97-AF65-F5344CB8AC3E}">
        <p14:creationId xmlns:p14="http://schemas.microsoft.com/office/powerpoint/2010/main" val="19404406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7">
            <a:extLst>
              <a:ext uri="{FF2B5EF4-FFF2-40B4-BE49-F238E27FC236}">
                <a16:creationId xmlns:a16="http://schemas.microsoft.com/office/drawing/2014/main" id="{E3536244-E3F4-4E37-8C10-C9D4BCC3FE00}"/>
              </a:ext>
            </a:extLst>
          </p:cNvPr>
          <p:cNvSpPr/>
          <p:nvPr/>
        </p:nvSpPr>
        <p:spPr>
          <a:xfrm>
            <a:off x="406997" y="1157342"/>
            <a:ext cx="11369343" cy="4979507"/>
          </a:xfrm>
          <a:prstGeom prst="roundRect">
            <a:avLst>
              <a:gd name="adj" fmla="val 3573"/>
            </a:avLst>
          </a:prstGeom>
          <a:solidFill>
            <a:srgbClr val="FFFBD6"/>
          </a:solidFill>
          <a:ln>
            <a:solidFill>
              <a:srgbClr val="FFFBD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5660" y="1349320"/>
                <a:ext cx="11255413" cy="4351338"/>
              </a:xfrm>
            </p:spPr>
            <p:txBody>
              <a:bodyPr>
                <a:noAutofit/>
              </a:bodyPr>
              <a:lstStyle/>
              <a:p>
                <a:pPr marL="457200" indent="-457200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altLang="zh-CN" sz="2400" dirty="0"/>
                  <a:t>Linear Discriminant Analysis—Two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Classes</a:t>
                </a:r>
              </a:p>
              <a:p>
                <a:pPr marL="914400" lvl="1" indent="-457200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altLang="zh-TW" dirty="0"/>
                  <a:t>Minimize within-class scatter</a:t>
                </a:r>
              </a:p>
              <a:p>
                <a:pPr marL="914400" lvl="1" indent="-457200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altLang="zh-TW" dirty="0"/>
                  <a:t>Maximize between-class scatter</a:t>
                </a:r>
              </a:p>
              <a:p>
                <a:pPr marL="914400" lvl="1" indent="-457200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altLang="zh-CN" dirty="0"/>
                  <a:t>The eigenvector of 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largest</a:t>
                </a:r>
                <a:r>
                  <a:rPr lang="en-US" altLang="zh-CN" dirty="0"/>
                  <a:t> eigenvalue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dirty="0"/>
                  <a:t> (as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0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CN" sz="20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p>
                      <m:sSup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0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CN" sz="20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sSup>
                      <m:sSup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marL="914400" lvl="1" indent="-457200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altLang="zh-CN" dirty="0"/>
                  <a:t>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457200" indent="-457200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altLang="zh-CN" sz="2400" dirty="0"/>
                  <a:t>Linear Discriminant Analysis—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Classes</a:t>
                </a:r>
              </a:p>
              <a:p>
                <a:pPr marL="914400" lvl="1" indent="-457200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>
                    <a:solidFill>
                      <a:srgbClr val="FF0000"/>
                    </a:solidFill>
                  </a:rPr>
                  <a:t>Dimension reduction. </a:t>
                </a:r>
                <a14:m>
                  <m:oMath xmlns:m="http://schemas.openxmlformats.org/officeDocument/2006/math"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zh-TW" dirty="0"/>
                  <a:t> : 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dirty="0">
                    <a:ea typeface="宋体" pitchFamily="2" charset="-122"/>
                  </a:rPr>
                  <a:t> In fact,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914400" lvl="1" indent="-457200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/>
                  <a:t>Columns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 dirty="0">
                            <a:latin typeface="Cambria Math" panose="02040503050406030204" pitchFamily="18" charset="0"/>
                          </a:rPr>
                          <m:t>𝚯</m:t>
                        </m:r>
                      </m:e>
                      <m:sup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are eigenvectors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corresponding to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largest eigenvalues.</a:t>
                </a:r>
              </a:p>
              <a:p>
                <a:pPr marL="914400" lvl="1" indent="-457200">
                  <a:lnSpc>
                    <a:spcPct val="120000"/>
                  </a:lnSpc>
                  <a:spcBef>
                    <a:spcPts val="600"/>
                  </a:spcBef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660" y="1349320"/>
                <a:ext cx="11255413" cy="4351338"/>
              </a:xfrm>
              <a:blipFill>
                <a:blip r:embed="rId2"/>
                <a:stretch>
                  <a:fillRect l="-704" t="-140" r="-379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046F04-6229-4DAC-A963-EE6D2779C1C0}"/>
              </a:ext>
            </a:extLst>
          </p:cNvPr>
          <p:cNvSpPr txBox="1"/>
          <p:nvPr/>
        </p:nvSpPr>
        <p:spPr>
          <a:xfrm>
            <a:off x="340749" y="317061"/>
            <a:ext cx="2285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26345163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046F04-6229-4DAC-A963-EE6D2779C1C0}"/>
              </a:ext>
            </a:extLst>
          </p:cNvPr>
          <p:cNvSpPr txBox="1"/>
          <p:nvPr/>
        </p:nvSpPr>
        <p:spPr>
          <a:xfrm>
            <a:off x="4596294" y="2721114"/>
            <a:ext cx="29994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34115985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26">
            <a:extLst>
              <a:ext uri="{FF2B5EF4-FFF2-40B4-BE49-F238E27FC236}">
                <a16:creationId xmlns:a16="http://schemas.microsoft.com/office/drawing/2014/main" id="{E78432E0-5FC9-4AE8-A1C0-3AE66DA24ACC}"/>
              </a:ext>
            </a:extLst>
          </p:cNvPr>
          <p:cNvSpPr/>
          <p:nvPr/>
        </p:nvSpPr>
        <p:spPr>
          <a:xfrm>
            <a:off x="603638" y="2865486"/>
            <a:ext cx="11110136" cy="3638856"/>
          </a:xfrm>
          <a:prstGeom prst="roundRect">
            <a:avLst>
              <a:gd name="adj" fmla="val 9884"/>
            </a:avLst>
          </a:prstGeom>
          <a:solidFill>
            <a:srgbClr val="F9E6E6"/>
          </a:solidFill>
          <a:ln>
            <a:solidFill>
              <a:srgbClr val="FFFBD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7">
            <a:extLst>
              <a:ext uri="{FF2B5EF4-FFF2-40B4-BE49-F238E27FC236}">
                <a16:creationId xmlns:a16="http://schemas.microsoft.com/office/drawing/2014/main" id="{65C7A5E8-5F29-4956-87CA-E90C47891B3F}"/>
              </a:ext>
            </a:extLst>
          </p:cNvPr>
          <p:cNvSpPr/>
          <p:nvPr/>
        </p:nvSpPr>
        <p:spPr>
          <a:xfrm>
            <a:off x="603639" y="1200149"/>
            <a:ext cx="11089251" cy="1467271"/>
          </a:xfrm>
          <a:prstGeom prst="roundRect">
            <a:avLst>
              <a:gd name="adj" fmla="val 3573"/>
            </a:avLst>
          </a:prstGeom>
          <a:solidFill>
            <a:srgbClr val="FFFBD6"/>
          </a:solidFill>
          <a:ln>
            <a:solidFill>
              <a:srgbClr val="FFFBD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53" name="Vertical Text Placeholder 9"/>
          <p:cNvSpPr>
            <a:spLocks noGrp="1"/>
          </p:cNvSpPr>
          <p:nvPr>
            <p:ph type="body" orient="vert" idx="1"/>
          </p:nvPr>
        </p:nvSpPr>
        <p:spPr>
          <a:xfrm>
            <a:off x="699765" y="1365504"/>
            <a:ext cx="8686800" cy="445562"/>
          </a:xfrm>
        </p:spPr>
        <p:txBody>
          <a:bodyPr vert="horz"/>
          <a:lstStyle/>
          <a:p>
            <a:pPr marL="0" indent="0">
              <a:buNone/>
            </a:pPr>
            <a:r>
              <a:rPr lang="en-US" altLang="zh-TW" sz="2400" dirty="0"/>
              <a:t>Between-class scatter:</a:t>
            </a:r>
            <a:endParaRPr lang="en-US" altLang="zh-TW" sz="16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55E0-1F60-45C4-A766-C70322367A1D}" type="slidenum">
              <a:rPr lang="en-US" altLang="zh-TW"/>
              <a:pPr/>
              <a:t>49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66C80E0-3B56-48A8-AA43-FEFB371462A9}"/>
                  </a:ext>
                </a:extLst>
              </p:cNvPr>
              <p:cNvSpPr/>
              <p:nvPr/>
            </p:nvSpPr>
            <p:spPr>
              <a:xfrm>
                <a:off x="1656324" y="1897018"/>
                <a:ext cx="9270756" cy="613886"/>
              </a:xfrm>
              <a:prstGeom prst="rect">
                <a:avLst/>
              </a:prstGeom>
              <a:ln w="28575"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nary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i="1" dirty="0"/>
                  <a:t> </a:t>
                </a: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66C80E0-3B56-48A8-AA43-FEFB37146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324" y="1897018"/>
                <a:ext cx="9270756" cy="613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BBAF868-DDD8-4DEC-885E-27442F274C60}"/>
                  </a:ext>
                </a:extLst>
              </p:cNvPr>
              <p:cNvSpPr/>
              <p:nvPr/>
            </p:nvSpPr>
            <p:spPr>
              <a:xfrm>
                <a:off x="727229" y="3726598"/>
                <a:ext cx="10986545" cy="5269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</m:d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+(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BBAF868-DDD8-4DEC-885E-27442F274C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29" y="3726598"/>
                <a:ext cx="10986545" cy="526939"/>
              </a:xfrm>
              <a:prstGeom prst="rect">
                <a:avLst/>
              </a:prstGeom>
              <a:blipFill rotWithShape="0">
                <a:blip r:embed="rId4"/>
                <a:stretch>
                  <a:fillRect t="-80460" b="-1264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03EB7E3-5608-4465-BA31-332E5CB7D664}"/>
                  </a:ext>
                </a:extLst>
              </p:cNvPr>
              <p:cNvSpPr/>
              <p:nvPr/>
            </p:nvSpPr>
            <p:spPr>
              <a:xfrm>
                <a:off x="727229" y="4531430"/>
                <a:ext cx="7937535" cy="5269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</m:d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+(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03EB7E3-5608-4465-BA31-332E5CB7D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29" y="4531430"/>
                <a:ext cx="7937535" cy="526939"/>
              </a:xfrm>
              <a:prstGeom prst="rect">
                <a:avLst/>
              </a:prstGeom>
              <a:blipFill rotWithShape="0">
                <a:blip r:embed="rId5"/>
                <a:stretch>
                  <a:fillRect t="-80460" b="-1264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2F29384-CA6F-4CD2-BFAD-66332B67A397}"/>
                  </a:ext>
                </a:extLst>
              </p:cNvPr>
              <p:cNvSpPr/>
              <p:nvPr/>
            </p:nvSpPr>
            <p:spPr>
              <a:xfrm>
                <a:off x="1031235" y="2919726"/>
                <a:ext cx="10491975" cy="5269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)+(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)]</m:t>
                        </m:r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d>
                              <m:d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2F29384-CA6F-4CD2-BFAD-66332B67A3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35" y="2919726"/>
                <a:ext cx="10491975" cy="526939"/>
              </a:xfrm>
              <a:prstGeom prst="rect">
                <a:avLst/>
              </a:prstGeom>
              <a:blipFill rotWithShape="0">
                <a:blip r:embed="rId6"/>
                <a:stretch>
                  <a:fillRect l="-755" t="-81395" b="-1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F2B1D43-419C-43E9-BF81-592A7E948DFA}"/>
                  </a:ext>
                </a:extLst>
              </p:cNvPr>
              <p:cNvSpPr/>
              <p:nvPr/>
            </p:nvSpPr>
            <p:spPr>
              <a:xfrm>
                <a:off x="727229" y="5286008"/>
                <a:ext cx="10376641" cy="5269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</m:d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nary>
                    <m:r>
                      <a:rPr lang="en-US" sz="2000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2B1D43-419C-43E9-BF81-592A7E948D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29" y="5286008"/>
                <a:ext cx="10376641" cy="526939"/>
              </a:xfrm>
              <a:prstGeom prst="rect">
                <a:avLst/>
              </a:prstGeom>
              <a:blipFill rotWithShape="0">
                <a:blip r:embed="rId7"/>
                <a:stretch>
                  <a:fillRect t="-80460" b="-1264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3377281-7144-4E6D-A243-AC8516A04B87}"/>
                  </a:ext>
                </a:extLst>
              </p:cNvPr>
              <p:cNvSpPr/>
              <p:nvPr/>
            </p:nvSpPr>
            <p:spPr>
              <a:xfrm>
                <a:off x="727228" y="6001769"/>
                <a:ext cx="10376641" cy="4207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</m:d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nary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3377281-7144-4E6D-A243-AC8516A04B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28" y="6001769"/>
                <a:ext cx="10376641" cy="420756"/>
              </a:xfrm>
              <a:prstGeom prst="rect">
                <a:avLst/>
              </a:prstGeom>
              <a:blipFill rotWithShape="0">
                <a:blip r:embed="rId8"/>
                <a:stretch>
                  <a:fillRect l="-1057" t="-113043" b="-17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A1B13808-658F-489C-96BF-1A2287BCA76C}"/>
              </a:ext>
            </a:extLst>
          </p:cNvPr>
          <p:cNvSpPr txBox="1"/>
          <p:nvPr/>
        </p:nvSpPr>
        <p:spPr>
          <a:xfrm>
            <a:off x="340749" y="317061"/>
            <a:ext cx="3343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Statistical Facts</a:t>
            </a:r>
          </a:p>
        </p:txBody>
      </p:sp>
    </p:spTree>
    <p:extLst>
      <p:ext uri="{BB962C8B-B14F-4D97-AF65-F5344CB8AC3E}">
        <p14:creationId xmlns:p14="http://schemas.microsoft.com/office/powerpoint/2010/main" val="313991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8AF452B-2C83-4937-90FC-A597B7BCD948}"/>
                  </a:ext>
                </a:extLst>
              </p:cNvPr>
              <p:cNvSpPr txBox="1"/>
              <p:nvPr/>
            </p:nvSpPr>
            <p:spPr>
              <a:xfrm>
                <a:off x="410681" y="1294262"/>
                <a:ext cx="8140195" cy="1924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3200" dirty="0"/>
                  <a:t>Linear Discriminant Analysis—</a:t>
                </a:r>
                <a:r>
                  <a:rPr lang="en-US" altLang="zh-CN" sz="3200" dirty="0">
                    <a:solidFill>
                      <a:srgbClr val="FF0000"/>
                    </a:solidFill>
                  </a:rPr>
                  <a:t>2</a:t>
                </a:r>
                <a:r>
                  <a:rPr lang="zh-CN" altLang="en-US" sz="3200" dirty="0"/>
                  <a:t> </a:t>
                </a:r>
                <a:r>
                  <a:rPr lang="en-US" altLang="zh-CN" sz="3200" dirty="0">
                    <a:solidFill>
                      <a:srgbClr val="FF0000"/>
                    </a:solidFill>
                  </a:rPr>
                  <a:t>Classes</a:t>
                </a: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3200" dirty="0"/>
                  <a:t>Linear Discriminant Analysis—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>
                    <a:solidFill>
                      <a:srgbClr val="FF0000"/>
                    </a:solidFill>
                  </a:rPr>
                  <a:t>Classes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8AF452B-2C83-4937-90FC-A597B7BCD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81" y="1294262"/>
                <a:ext cx="8140195" cy="1924245"/>
              </a:xfrm>
              <a:prstGeom prst="rect">
                <a:avLst/>
              </a:prstGeom>
              <a:blipFill>
                <a:blip r:embed="rId2"/>
                <a:stretch>
                  <a:fillRect l="-1722" b="-9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26830D68-93A3-4AB1-9C4A-26DE39E34018}"/>
              </a:ext>
            </a:extLst>
          </p:cNvPr>
          <p:cNvSpPr txBox="1"/>
          <p:nvPr/>
        </p:nvSpPr>
        <p:spPr>
          <a:xfrm>
            <a:off x="340749" y="317061"/>
            <a:ext cx="6111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Linear Discriminant Analysis </a:t>
            </a:r>
          </a:p>
        </p:txBody>
      </p:sp>
    </p:spTree>
    <p:extLst>
      <p:ext uri="{BB962C8B-B14F-4D97-AF65-F5344CB8AC3E}">
        <p14:creationId xmlns:p14="http://schemas.microsoft.com/office/powerpoint/2010/main" val="41780095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72796A3-131D-427F-A494-F7A7E6089592}"/>
              </a:ext>
            </a:extLst>
          </p:cNvPr>
          <p:cNvGrpSpPr/>
          <p:nvPr/>
        </p:nvGrpSpPr>
        <p:grpSpPr>
          <a:xfrm>
            <a:off x="603639" y="1268729"/>
            <a:ext cx="11089251" cy="2185627"/>
            <a:chOff x="603639" y="1268729"/>
            <a:chExt cx="11089251" cy="2185627"/>
          </a:xfrm>
        </p:grpSpPr>
        <p:sp>
          <p:nvSpPr>
            <p:cNvPr id="7" name="矩形: 圆角 7">
              <a:extLst>
                <a:ext uri="{FF2B5EF4-FFF2-40B4-BE49-F238E27FC236}">
                  <a16:creationId xmlns:a16="http://schemas.microsoft.com/office/drawing/2014/main" id="{15E86E12-C945-4393-9C4A-047E63FA82DF}"/>
                </a:ext>
              </a:extLst>
            </p:cNvPr>
            <p:cNvSpPr/>
            <p:nvPr/>
          </p:nvSpPr>
          <p:spPr>
            <a:xfrm>
              <a:off x="603639" y="1268729"/>
              <a:ext cx="11089251" cy="2185627"/>
            </a:xfrm>
            <a:prstGeom prst="roundRect">
              <a:avLst>
                <a:gd name="adj" fmla="val 3573"/>
              </a:avLst>
            </a:prstGeom>
            <a:solidFill>
              <a:srgbClr val="FFFBD6"/>
            </a:solidFill>
            <a:ln>
              <a:solidFill>
                <a:srgbClr val="FFFBD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1EF2089-5A53-4AE4-B50C-8366405AC869}"/>
                </a:ext>
              </a:extLst>
            </p:cNvPr>
            <p:cNvSpPr/>
            <p:nvPr/>
          </p:nvSpPr>
          <p:spPr>
            <a:xfrm>
              <a:off x="745433" y="1502270"/>
              <a:ext cx="10842927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2800" dirty="0">
                  <a:ea typeface="Cambria Math" panose="02040503050406030204" pitchFamily="18" charset="0"/>
                </a:rPr>
                <a:t>The least-squares approach: based on the goal of making the model predictions as close as possible to a set of target values. 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altLang="zh-CN" sz="2800" dirty="0"/>
                <a:t>By contrast, t</a:t>
              </a:r>
              <a:r>
                <a:rPr lang="en-US" sz="2800" dirty="0">
                  <a:ea typeface="Cambria Math" panose="02040503050406030204" pitchFamily="18" charset="0"/>
                </a:rPr>
                <a:t>he LDA (</a:t>
              </a:r>
              <a:r>
                <a:rPr lang="en-US" altLang="zh-CN" sz="2800" dirty="0"/>
                <a:t>Fisher criterion</a:t>
              </a:r>
              <a:r>
                <a:rPr lang="en-US" sz="2800" dirty="0">
                  <a:ea typeface="Cambria Math" panose="02040503050406030204" pitchFamily="18" charset="0"/>
                </a:rPr>
                <a:t>) was derived by requiring maximum class separation in the output space.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2BA16430-BD1B-428F-8D3D-68BFD96191AC}"/>
              </a:ext>
            </a:extLst>
          </p:cNvPr>
          <p:cNvSpPr txBox="1"/>
          <p:nvPr/>
        </p:nvSpPr>
        <p:spPr>
          <a:xfrm>
            <a:off x="340749" y="317061"/>
            <a:ext cx="5374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Relation to Least Squares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745AC63-E8BD-4A1E-9231-96820BB1EEBF}"/>
              </a:ext>
            </a:extLst>
          </p:cNvPr>
          <p:cNvGrpSpPr/>
          <p:nvPr/>
        </p:nvGrpSpPr>
        <p:grpSpPr>
          <a:xfrm>
            <a:off x="603639" y="3926941"/>
            <a:ext cx="11730157" cy="1104518"/>
            <a:chOff x="603638" y="4122001"/>
            <a:chExt cx="11730157" cy="1104518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B10C2A4F-615B-48F7-AD03-1EB0708DDB3A}"/>
                </a:ext>
              </a:extLst>
            </p:cNvPr>
            <p:cNvSpPr/>
            <p:nvPr/>
          </p:nvSpPr>
          <p:spPr>
            <a:xfrm>
              <a:off x="603638" y="4122001"/>
              <a:ext cx="11089251" cy="1104518"/>
            </a:xfrm>
            <a:prstGeom prst="roundRect">
              <a:avLst>
                <a:gd name="adj" fmla="val 3573"/>
              </a:avLst>
            </a:prstGeom>
            <a:solidFill>
              <a:srgbClr val="E6F5F0"/>
            </a:solidFill>
            <a:ln>
              <a:solidFill>
                <a:srgbClr val="FFFBD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CE6C632-00DE-42F1-9F9C-EC6B4818B87F}"/>
                </a:ext>
              </a:extLst>
            </p:cNvPr>
            <p:cNvSpPr/>
            <p:nvPr/>
          </p:nvSpPr>
          <p:spPr>
            <a:xfrm>
              <a:off x="745433" y="4412650"/>
              <a:ext cx="1158836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2800" dirty="0"/>
                <a:t>It is interesting to see the relationship between these two approaches.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642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B10C2A4F-615B-48F7-AD03-1EB0708DDB3A}"/>
              </a:ext>
            </a:extLst>
          </p:cNvPr>
          <p:cNvSpPr/>
          <p:nvPr/>
        </p:nvSpPr>
        <p:spPr>
          <a:xfrm>
            <a:off x="603639" y="4950016"/>
            <a:ext cx="11089251" cy="1104518"/>
          </a:xfrm>
          <a:prstGeom prst="roundRect">
            <a:avLst>
              <a:gd name="adj" fmla="val 3573"/>
            </a:avLst>
          </a:prstGeom>
          <a:solidFill>
            <a:srgbClr val="E6F5F0"/>
          </a:solidFill>
          <a:ln>
            <a:solidFill>
              <a:srgbClr val="FFFBD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矩形: 圆角 7">
            <a:extLst>
              <a:ext uri="{FF2B5EF4-FFF2-40B4-BE49-F238E27FC236}">
                <a16:creationId xmlns:a16="http://schemas.microsoft.com/office/drawing/2014/main" id="{15E86E12-C945-4393-9C4A-047E63FA82DF}"/>
              </a:ext>
            </a:extLst>
          </p:cNvPr>
          <p:cNvSpPr/>
          <p:nvPr/>
        </p:nvSpPr>
        <p:spPr>
          <a:xfrm>
            <a:off x="603639" y="1268728"/>
            <a:ext cx="11089251" cy="3379472"/>
          </a:xfrm>
          <a:prstGeom prst="roundRect">
            <a:avLst>
              <a:gd name="adj" fmla="val 3573"/>
            </a:avLst>
          </a:prstGeom>
          <a:solidFill>
            <a:srgbClr val="FFFBD6"/>
          </a:solidFill>
          <a:ln>
            <a:solidFill>
              <a:srgbClr val="FFFBD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1EF2089-5A53-4AE4-B50C-8366405AC869}"/>
                  </a:ext>
                </a:extLst>
              </p:cNvPr>
              <p:cNvSpPr/>
              <p:nvPr/>
            </p:nvSpPr>
            <p:spPr>
              <a:xfrm>
                <a:off x="726798" y="1400415"/>
                <a:ext cx="10842927" cy="3141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sz="2800" dirty="0">
                    <a:ea typeface="Cambria Math" panose="02040503050406030204" pitchFamily="18" charset="0"/>
                  </a:rPr>
                  <a:t>We adopt a slightly different target coding scheme instead of {1,-1}.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800" dirty="0">
                    <a:ea typeface="Cambria Math" panose="02040503050406030204" pitchFamily="18" charset="0"/>
                  </a:rPr>
                  <a:t>Then the least-squares solution becomes equivalent to the Fisher solution (</a:t>
                </a:r>
                <a:r>
                  <a:rPr lang="en-US" sz="2800" dirty="0" err="1">
                    <a:ea typeface="Cambria Math" panose="02040503050406030204" pitchFamily="18" charset="0"/>
                  </a:rPr>
                  <a:t>Duda</a:t>
                </a:r>
                <a:r>
                  <a:rPr lang="en-US" sz="2800" dirty="0">
                    <a:ea typeface="Cambria Math" panose="02040503050406030204" pitchFamily="18" charset="0"/>
                  </a:rPr>
                  <a:t> and Hart, 1973).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In particular, we shall take the targets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) for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to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For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, we shall take the targets </a:t>
                </a:r>
                <a:r>
                  <a:rPr lang="en-US" altLang="zh-CN" sz="2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)</a:t>
                </a:r>
                <a:r>
                  <a:rPr lang="en-US" sz="2800" dirty="0"/>
                  <a:t> to be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b>
                          <m:sSub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/>
                  <a:t>  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1EF2089-5A53-4AE4-B50C-8366405AC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98" y="1400415"/>
                <a:ext cx="10842927" cy="3141758"/>
              </a:xfrm>
              <a:prstGeom prst="rect">
                <a:avLst/>
              </a:prstGeom>
              <a:blipFill>
                <a:blip r:embed="rId2"/>
                <a:stretch>
                  <a:fillRect l="-1012" t="-1942" r="-1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2BA16430-BD1B-428F-8D3D-68BFD96191AC}"/>
              </a:ext>
            </a:extLst>
          </p:cNvPr>
          <p:cNvSpPr txBox="1"/>
          <p:nvPr/>
        </p:nvSpPr>
        <p:spPr>
          <a:xfrm>
            <a:off x="340749" y="317061"/>
            <a:ext cx="5374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Relation to Least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FFA8DAB-72E5-48FA-8856-5C38156FAE21}"/>
                  </a:ext>
                </a:extLst>
              </p:cNvPr>
              <p:cNvSpPr/>
              <p:nvPr/>
            </p:nvSpPr>
            <p:spPr>
              <a:xfrm>
                <a:off x="3807302" y="5176058"/>
                <a:ext cx="4595938" cy="7007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800" dirty="0"/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FFA8DAB-72E5-48FA-8856-5C38156FA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302" y="5176058"/>
                <a:ext cx="4595938" cy="7007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6520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4987ACC-2C0F-4629-B802-1692BD27317D}"/>
              </a:ext>
            </a:extLst>
          </p:cNvPr>
          <p:cNvSpPr/>
          <p:nvPr/>
        </p:nvSpPr>
        <p:spPr>
          <a:xfrm>
            <a:off x="603638" y="4326662"/>
            <a:ext cx="11089251" cy="2029688"/>
          </a:xfrm>
          <a:prstGeom prst="roundRect">
            <a:avLst>
              <a:gd name="adj" fmla="val 3573"/>
            </a:avLst>
          </a:prstGeom>
          <a:solidFill>
            <a:srgbClr val="F9E6E6"/>
          </a:solidFill>
          <a:ln>
            <a:solidFill>
              <a:srgbClr val="FFFBD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矩形: 圆角 7">
            <a:extLst>
              <a:ext uri="{FF2B5EF4-FFF2-40B4-BE49-F238E27FC236}">
                <a16:creationId xmlns:a16="http://schemas.microsoft.com/office/drawing/2014/main" id="{15E86E12-C945-4393-9C4A-047E63FA82DF}"/>
              </a:ext>
            </a:extLst>
          </p:cNvPr>
          <p:cNvSpPr/>
          <p:nvPr/>
        </p:nvSpPr>
        <p:spPr>
          <a:xfrm>
            <a:off x="603639" y="1268730"/>
            <a:ext cx="11089251" cy="964332"/>
          </a:xfrm>
          <a:prstGeom prst="roundRect">
            <a:avLst>
              <a:gd name="adj" fmla="val 3573"/>
            </a:avLst>
          </a:prstGeom>
          <a:solidFill>
            <a:srgbClr val="FFFBD6"/>
          </a:solidFill>
          <a:ln>
            <a:solidFill>
              <a:srgbClr val="FFFBD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A16430-BD1B-428F-8D3D-68BFD96191AC}"/>
              </a:ext>
            </a:extLst>
          </p:cNvPr>
          <p:cNvSpPr txBox="1"/>
          <p:nvPr/>
        </p:nvSpPr>
        <p:spPr>
          <a:xfrm>
            <a:off x="340749" y="317061"/>
            <a:ext cx="5374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Relation to Least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FFA8DAB-72E5-48FA-8856-5C38156FAE21}"/>
                  </a:ext>
                </a:extLst>
              </p:cNvPr>
              <p:cNvSpPr/>
              <p:nvPr/>
            </p:nvSpPr>
            <p:spPr>
              <a:xfrm>
                <a:off x="3928677" y="1370110"/>
                <a:ext cx="4681923" cy="7007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800" dirty="0"/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FFA8DAB-72E5-48FA-8856-5C38156FA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677" y="1370110"/>
                <a:ext cx="4681923" cy="7007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672978BD-B607-44F0-A5C2-4F2E55C45C2D}"/>
              </a:ext>
            </a:extLst>
          </p:cNvPr>
          <p:cNvGrpSpPr/>
          <p:nvPr/>
        </p:nvGrpSpPr>
        <p:grpSpPr>
          <a:xfrm>
            <a:off x="603638" y="2476845"/>
            <a:ext cx="11089251" cy="1611995"/>
            <a:chOff x="603638" y="2476845"/>
            <a:chExt cx="11089251" cy="1611995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B10C2A4F-615B-48F7-AD03-1EB0708DDB3A}"/>
                </a:ext>
              </a:extLst>
            </p:cNvPr>
            <p:cNvSpPr/>
            <p:nvPr/>
          </p:nvSpPr>
          <p:spPr>
            <a:xfrm>
              <a:off x="603638" y="2476845"/>
              <a:ext cx="11089251" cy="1611995"/>
            </a:xfrm>
            <a:prstGeom prst="roundRect">
              <a:avLst>
                <a:gd name="adj" fmla="val 3573"/>
              </a:avLst>
            </a:prstGeom>
            <a:solidFill>
              <a:srgbClr val="E6F5F0"/>
            </a:solidFill>
            <a:ln>
              <a:solidFill>
                <a:srgbClr val="FFFBD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51D6101B-AF27-4219-ADCA-BAFE08706222}"/>
                    </a:ext>
                  </a:extLst>
                </p:cNvPr>
                <p:cNvSpPr/>
                <p:nvPr/>
              </p:nvSpPr>
              <p:spPr>
                <a:xfrm>
                  <a:off x="4128708" y="3310486"/>
                  <a:ext cx="4671600" cy="5786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dirty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sz="2800" b="1" i="1" dirty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8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800" b="1" i="1" dirty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a14:m>
                  <a:r>
                    <a:rPr lang="en-US" altLang="zh-CN" sz="2800" dirty="0"/>
                    <a:t> </a:t>
                  </a:r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51D6101B-AF27-4219-ADCA-BAFE087062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8708" y="3310486"/>
                  <a:ext cx="4671600" cy="57868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4248333C-362B-412F-A6B5-347790831E8D}"/>
                    </a:ext>
                  </a:extLst>
                </p:cNvPr>
                <p:cNvSpPr/>
                <p:nvPr/>
              </p:nvSpPr>
              <p:spPr>
                <a:xfrm>
                  <a:off x="4128708" y="2597648"/>
                  <a:ext cx="4295087" cy="5786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dirty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sz="2800" b="1" i="1" dirty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8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800" b="1" i="1" dirty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a14:m>
                  <a:r>
                    <a:rPr lang="en-US" altLang="zh-CN" sz="2800" dirty="0"/>
                    <a:t> </a:t>
                  </a:r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4248333C-362B-412F-A6B5-347790831E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8708" y="2597648"/>
                  <a:ext cx="4295087" cy="5786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3D98593-EA99-446E-BBD8-AF70ACE74AE1}"/>
                  </a:ext>
                </a:extLst>
              </p:cNvPr>
              <p:cNvSpPr/>
              <p:nvPr/>
            </p:nvSpPr>
            <p:spPr>
              <a:xfrm>
                <a:off x="983637" y="4564540"/>
                <a:ext cx="4361194" cy="1303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3D98593-EA99-446E-BBD8-AF70ACE74A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37" y="4564540"/>
                <a:ext cx="4361194" cy="13038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B0F01D3-3C7B-4A4C-9CAD-2251BB8F6CC1}"/>
                  </a:ext>
                </a:extLst>
              </p:cNvPr>
              <p:cNvSpPr/>
              <p:nvPr/>
            </p:nvSpPr>
            <p:spPr>
              <a:xfrm>
                <a:off x="5953945" y="4933032"/>
                <a:ext cx="7617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B0F01D3-3C7B-4A4C-9CAD-2251BB8F6C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945" y="4933032"/>
                <a:ext cx="76174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72F6A780-9692-446E-9193-B09F8E400D83}"/>
              </a:ext>
            </a:extLst>
          </p:cNvPr>
          <p:cNvGrpSpPr/>
          <p:nvPr/>
        </p:nvGrpSpPr>
        <p:grpSpPr>
          <a:xfrm>
            <a:off x="7272329" y="4392178"/>
            <a:ext cx="3811772" cy="1954335"/>
            <a:chOff x="7272329" y="4392178"/>
            <a:chExt cx="3811772" cy="19543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36C577AF-298A-4BB5-AE60-8AF46CC42A19}"/>
                    </a:ext>
                  </a:extLst>
                </p:cNvPr>
                <p:cNvSpPr/>
                <p:nvPr/>
              </p:nvSpPr>
              <p:spPr>
                <a:xfrm>
                  <a:off x="7272329" y="4392178"/>
                  <a:ext cx="2014911" cy="5309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=−</m:t>
                        </m:r>
                        <m:sSup>
                          <m:sSup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36C577AF-298A-4BB5-AE60-8AF46CC42A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2329" y="4392178"/>
                  <a:ext cx="2014911" cy="53091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BE9CE668-E923-4AB2-B432-1AE31DDB9C7F}"/>
                    </a:ext>
                  </a:extLst>
                </p:cNvPr>
                <p:cNvSpPr/>
                <p:nvPr/>
              </p:nvSpPr>
              <p:spPr>
                <a:xfrm>
                  <a:off x="7272329" y="4934098"/>
                  <a:ext cx="2555123" cy="7007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zh-CN" altLang="en-US" sz="2800" dirty="0"/>
                    <a:t> </a:t>
                  </a:r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BE9CE668-E923-4AB2-B432-1AE31DDB9C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2329" y="4934098"/>
                  <a:ext cx="2555123" cy="70070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CD7F0F20-7ADD-498D-A1B3-C1DDF4A4C961}"/>
                    </a:ext>
                  </a:extLst>
                </p:cNvPr>
                <p:cNvSpPr/>
                <p:nvPr/>
              </p:nvSpPr>
              <p:spPr>
                <a:xfrm>
                  <a:off x="7709651" y="5645808"/>
                  <a:ext cx="3374450" cy="7007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CN" sz="2800" dirty="0"/>
                    <a:t> </a:t>
                  </a:r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CD7F0F20-7ADD-498D-A1B3-C1DDF4A4C9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9651" y="5645808"/>
                  <a:ext cx="3374450" cy="70070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C368CB7-2717-4750-A9B5-C779428AF04F}"/>
                  </a:ext>
                </a:extLst>
              </p:cNvPr>
              <p:cNvSpPr/>
              <p:nvPr/>
            </p:nvSpPr>
            <p:spPr>
              <a:xfrm>
                <a:off x="1855183" y="2476069"/>
                <a:ext cx="1199624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zh-CN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C368CB7-2717-4750-A9B5-C779428AF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183" y="2476069"/>
                <a:ext cx="1199624" cy="7945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E718C66-5B46-4914-8F15-FCFD8199E25F}"/>
                  </a:ext>
                </a:extLst>
              </p:cNvPr>
              <p:cNvSpPr/>
              <p:nvPr/>
            </p:nvSpPr>
            <p:spPr>
              <a:xfrm>
                <a:off x="1817083" y="3279394"/>
                <a:ext cx="1231876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zh-CN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E718C66-5B46-4914-8F15-FCFD8199E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083" y="3279394"/>
                <a:ext cx="1231876" cy="7945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9195C17-F52E-47C3-A969-15812C7F78EC}"/>
                  </a:ext>
                </a:extLst>
              </p:cNvPr>
              <p:cNvSpPr/>
              <p:nvPr/>
            </p:nvSpPr>
            <p:spPr>
              <a:xfrm>
                <a:off x="3151344" y="2987474"/>
                <a:ext cx="7617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9195C17-F52E-47C3-A969-15812C7F7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344" y="2987474"/>
                <a:ext cx="761747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020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  <p:bldP spid="2" grpId="0"/>
      <p:bldP spid="2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7">
            <a:extLst>
              <a:ext uri="{FF2B5EF4-FFF2-40B4-BE49-F238E27FC236}">
                <a16:creationId xmlns:a16="http://schemas.microsoft.com/office/drawing/2014/main" id="{15E86E12-C945-4393-9C4A-047E63FA82DF}"/>
              </a:ext>
            </a:extLst>
          </p:cNvPr>
          <p:cNvSpPr/>
          <p:nvPr/>
        </p:nvSpPr>
        <p:spPr>
          <a:xfrm>
            <a:off x="603639" y="1268729"/>
            <a:ext cx="11089251" cy="2779395"/>
          </a:xfrm>
          <a:prstGeom prst="roundRect">
            <a:avLst>
              <a:gd name="adj" fmla="val 3573"/>
            </a:avLst>
          </a:prstGeom>
          <a:solidFill>
            <a:srgbClr val="FFFBD6"/>
          </a:solidFill>
          <a:ln>
            <a:solidFill>
              <a:srgbClr val="FFFBD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A16430-BD1B-428F-8D3D-68BFD96191AC}"/>
              </a:ext>
            </a:extLst>
          </p:cNvPr>
          <p:cNvSpPr txBox="1"/>
          <p:nvPr/>
        </p:nvSpPr>
        <p:spPr>
          <a:xfrm>
            <a:off x="340749" y="317061"/>
            <a:ext cx="5374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Relation to Least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1D6101B-AF27-4219-ADCA-BAFE08706222}"/>
                  </a:ext>
                </a:extLst>
              </p:cNvPr>
              <p:cNvSpPr/>
              <p:nvPr/>
            </p:nvSpPr>
            <p:spPr>
              <a:xfrm>
                <a:off x="6148163" y="2132107"/>
                <a:ext cx="3284361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1D6101B-AF27-4219-ADCA-BAFE08706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163" y="2132107"/>
                <a:ext cx="3284361" cy="613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6C577AF-298A-4BB5-AE60-8AF46CC42A19}"/>
                  </a:ext>
                </a:extLst>
              </p:cNvPr>
              <p:cNvSpPr/>
              <p:nvPr/>
            </p:nvSpPr>
            <p:spPr>
              <a:xfrm>
                <a:off x="3872478" y="2219629"/>
                <a:ext cx="1750158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6C577AF-298A-4BB5-AE60-8AF46CC42A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478" y="2219629"/>
                <a:ext cx="1750158" cy="468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16E3AC70-FF8F-477C-991C-8977AE2D02A6}"/>
              </a:ext>
            </a:extLst>
          </p:cNvPr>
          <p:cNvGrpSpPr/>
          <p:nvPr/>
        </p:nvGrpSpPr>
        <p:grpSpPr>
          <a:xfrm>
            <a:off x="3732660" y="2089536"/>
            <a:ext cx="4726679" cy="1733674"/>
            <a:chOff x="6113910" y="2044867"/>
            <a:chExt cx="4726679" cy="1733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D3D98593-EA99-446E-BBD8-AF70ACE74AE1}"/>
                    </a:ext>
                  </a:extLst>
                </p:cNvPr>
                <p:cNvSpPr/>
                <p:nvPr/>
              </p:nvSpPr>
              <p:spPr>
                <a:xfrm>
                  <a:off x="6113910" y="3033081"/>
                  <a:ext cx="4726679" cy="74546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D3D98593-EA99-446E-BBD8-AF70ACE74A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3910" y="3033081"/>
                  <a:ext cx="4726679" cy="7454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2B0F01D3-3C7B-4A4C-9CAD-2251BB8F6CC1}"/>
                    </a:ext>
                  </a:extLst>
                </p:cNvPr>
                <p:cNvSpPr/>
                <p:nvPr/>
              </p:nvSpPr>
              <p:spPr>
                <a:xfrm rot="5400000">
                  <a:off x="7925429" y="2133353"/>
                  <a:ext cx="761747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2B0F01D3-3C7B-4A4C-9CAD-2251BB8F6C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925429" y="2133353"/>
                  <a:ext cx="76174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BED9CDB-3A8E-4B81-8E39-B442236D6696}"/>
                  </a:ext>
                </a:extLst>
              </p:cNvPr>
              <p:cNvSpPr/>
              <p:nvPr/>
            </p:nvSpPr>
            <p:spPr>
              <a:xfrm>
                <a:off x="4196822" y="1430898"/>
                <a:ext cx="4041235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US" altLang="zh-CN" sz="2400" dirty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BED9CDB-3A8E-4B81-8E39-B442236D6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822" y="1430898"/>
                <a:ext cx="4041235" cy="5091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CFBFDB45-64AD-4FD1-995B-051A076C7522}"/>
              </a:ext>
            </a:extLst>
          </p:cNvPr>
          <p:cNvGrpSpPr/>
          <p:nvPr/>
        </p:nvGrpSpPr>
        <p:grpSpPr>
          <a:xfrm>
            <a:off x="603638" y="4511251"/>
            <a:ext cx="11089251" cy="1797519"/>
            <a:chOff x="603638" y="4511251"/>
            <a:chExt cx="11089251" cy="1797519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C4987ACC-2C0F-4629-B802-1692BD27317D}"/>
                </a:ext>
              </a:extLst>
            </p:cNvPr>
            <p:cNvSpPr/>
            <p:nvPr/>
          </p:nvSpPr>
          <p:spPr>
            <a:xfrm>
              <a:off x="603638" y="4511251"/>
              <a:ext cx="11089251" cy="1797519"/>
            </a:xfrm>
            <a:prstGeom prst="roundRect">
              <a:avLst>
                <a:gd name="adj" fmla="val 3573"/>
              </a:avLst>
            </a:prstGeom>
            <a:solidFill>
              <a:srgbClr val="F9E6E6"/>
            </a:solidFill>
            <a:ln>
              <a:solidFill>
                <a:srgbClr val="FFFBD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6B7D2F00-265A-4525-969B-F31CB97B3FF3}"/>
                    </a:ext>
                  </a:extLst>
                </p:cNvPr>
                <p:cNvSpPr/>
                <p:nvPr/>
              </p:nvSpPr>
              <p:spPr>
                <a:xfrm>
                  <a:off x="4283580" y="5404492"/>
                  <a:ext cx="329032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  <m:sSubSup>
                          <m:sSubSup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6B7D2F00-265A-4525-969B-F31CB97B3F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3580" y="5404492"/>
                  <a:ext cx="3290324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F70C5D6C-E555-4D49-A03F-079232DBDF15}"/>
                    </a:ext>
                  </a:extLst>
                </p:cNvPr>
                <p:cNvSpPr/>
                <p:nvPr/>
              </p:nvSpPr>
              <p:spPr>
                <a:xfrm>
                  <a:off x="800070" y="4641313"/>
                  <a:ext cx="572900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a14:m>
                  <a:r>
                    <a:rPr lang="zh-CN" altLang="en-US" sz="2400" b="1" dirty="0"/>
                    <a:t> </a:t>
                  </a:r>
                  <a:r>
                    <a:rPr lang="en-US" altLang="zh-CN" sz="2400" b="1" dirty="0"/>
                    <a:t>is always in the direction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dirty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F70C5D6C-E555-4D49-A03F-079232DBDF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070" y="4641313"/>
                  <a:ext cx="5729004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213" t="-10526" r="-106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9284715-9C31-4545-B87E-0866A8590908}"/>
                  </a:ext>
                </a:extLst>
              </p:cNvPr>
              <p:cNvSpPr/>
              <p:nvPr/>
            </p:nvSpPr>
            <p:spPr>
              <a:xfrm>
                <a:off x="1645633" y="1288199"/>
                <a:ext cx="1231876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zh-CN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9284715-9C31-4545-B87E-0866A85909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633" y="1288199"/>
                <a:ext cx="1231876" cy="7945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BE56B0EF-647F-4E0C-88A5-C68D8701F6AB}"/>
              </a:ext>
            </a:extLst>
          </p:cNvPr>
          <p:cNvSpPr/>
          <p:nvPr/>
        </p:nvSpPr>
        <p:spPr>
          <a:xfrm>
            <a:off x="8776770" y="3250425"/>
            <a:ext cx="2916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Leave for your homework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96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7">
            <a:extLst>
              <a:ext uri="{FF2B5EF4-FFF2-40B4-BE49-F238E27FC236}">
                <a16:creationId xmlns:a16="http://schemas.microsoft.com/office/drawing/2014/main" id="{15E86E12-C945-4393-9C4A-047E63FA82DF}"/>
              </a:ext>
            </a:extLst>
          </p:cNvPr>
          <p:cNvSpPr/>
          <p:nvPr/>
        </p:nvSpPr>
        <p:spPr>
          <a:xfrm>
            <a:off x="603639" y="1323509"/>
            <a:ext cx="11089251" cy="1333064"/>
          </a:xfrm>
          <a:prstGeom prst="roundRect">
            <a:avLst>
              <a:gd name="adj" fmla="val 3573"/>
            </a:avLst>
          </a:prstGeom>
          <a:solidFill>
            <a:srgbClr val="FFFBD6"/>
          </a:solidFill>
          <a:ln>
            <a:solidFill>
              <a:srgbClr val="FFFBD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A16430-BD1B-428F-8D3D-68BFD96191AC}"/>
              </a:ext>
            </a:extLst>
          </p:cNvPr>
          <p:cNvSpPr txBox="1"/>
          <p:nvPr/>
        </p:nvSpPr>
        <p:spPr>
          <a:xfrm>
            <a:off x="340749" y="317061"/>
            <a:ext cx="5374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Relation to Least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2F2374F-5A7F-439A-BCBE-75890D2DDBC6}"/>
                  </a:ext>
                </a:extLst>
              </p:cNvPr>
              <p:cNvSpPr/>
              <p:nvPr/>
            </p:nvSpPr>
            <p:spPr>
              <a:xfrm>
                <a:off x="786519" y="1391579"/>
                <a:ext cx="10567281" cy="9618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800" dirty="0"/>
                  <a:t>This tells us that a new vector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800" dirty="0"/>
                  <a:t> should be classified as belonging to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 if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800" dirty="0"/>
                  <a:t> and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/>
                  <a:t> otherwise.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2F2374F-5A7F-439A-BCBE-75890D2DDB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19" y="1391579"/>
                <a:ext cx="10567281" cy="961802"/>
              </a:xfrm>
              <a:prstGeom prst="rect">
                <a:avLst/>
              </a:prstGeom>
              <a:blipFill>
                <a:blip r:embed="rId2"/>
                <a:stretch>
                  <a:fillRect l="-1153" t="-5696" r="-1153" b="-170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83A06A03-A094-430A-A251-3B77FC2514C5}"/>
              </a:ext>
            </a:extLst>
          </p:cNvPr>
          <p:cNvGrpSpPr/>
          <p:nvPr/>
        </p:nvGrpSpPr>
        <p:grpSpPr>
          <a:xfrm>
            <a:off x="603638" y="2955135"/>
            <a:ext cx="11089251" cy="1333064"/>
            <a:chOff x="603638" y="2955135"/>
            <a:chExt cx="11089251" cy="1333064"/>
          </a:xfrm>
        </p:grpSpPr>
        <p:sp>
          <p:nvSpPr>
            <p:cNvPr id="18" name="矩形: 圆角 7">
              <a:extLst>
                <a:ext uri="{FF2B5EF4-FFF2-40B4-BE49-F238E27FC236}">
                  <a16:creationId xmlns:a16="http://schemas.microsoft.com/office/drawing/2014/main" id="{644B5F1D-2E09-473D-8241-45A0B2F6DD37}"/>
                </a:ext>
              </a:extLst>
            </p:cNvPr>
            <p:cNvSpPr/>
            <p:nvPr/>
          </p:nvSpPr>
          <p:spPr>
            <a:xfrm>
              <a:off x="603638" y="2955135"/>
              <a:ext cx="11089251" cy="1333064"/>
            </a:xfrm>
            <a:prstGeom prst="roundRect">
              <a:avLst>
                <a:gd name="adj" fmla="val 3573"/>
              </a:avLst>
            </a:prstGeom>
            <a:solidFill>
              <a:srgbClr val="F9E6E6"/>
            </a:solidFill>
            <a:ln>
              <a:solidFill>
                <a:srgbClr val="FFFBD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F522241-B4D5-4392-8B86-05C22A158F24}"/>
                </a:ext>
              </a:extLst>
            </p:cNvPr>
            <p:cNvSpPr/>
            <p:nvPr/>
          </p:nvSpPr>
          <p:spPr>
            <a:xfrm>
              <a:off x="718687" y="3144613"/>
              <a:ext cx="1086967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2800" b="1" dirty="0"/>
                <a:t>For the two-class problem, LDA can be obtained as a special case of least squares.</a:t>
              </a:r>
              <a:endParaRPr lang="zh-CN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0865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7">
            <a:extLst>
              <a:ext uri="{FF2B5EF4-FFF2-40B4-BE49-F238E27FC236}">
                <a16:creationId xmlns:a16="http://schemas.microsoft.com/office/drawing/2014/main" id="{A21AEBF9-E078-42C1-AB86-2466387D466F}"/>
              </a:ext>
            </a:extLst>
          </p:cNvPr>
          <p:cNvSpPr/>
          <p:nvPr/>
        </p:nvSpPr>
        <p:spPr>
          <a:xfrm>
            <a:off x="603639" y="924549"/>
            <a:ext cx="10984721" cy="1993911"/>
          </a:xfrm>
          <a:prstGeom prst="roundRect">
            <a:avLst>
              <a:gd name="adj" fmla="val 3573"/>
            </a:avLst>
          </a:prstGeom>
          <a:solidFill>
            <a:srgbClr val="FFFBD6"/>
          </a:solidFill>
          <a:ln>
            <a:solidFill>
              <a:srgbClr val="FFFBD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031" y="1063567"/>
            <a:ext cx="10977329" cy="79297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Given a set of points (2-d) from two classes, we want to project them to a line that can well separate them.</a:t>
            </a:r>
          </a:p>
          <a:p>
            <a:pPr lvl="1" eaLnBrk="1" hangingPunct="1"/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3B5AEE-2BF5-4D60-AEBC-229BBBC9B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96" y="3165478"/>
            <a:ext cx="4196239" cy="373864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425146" y="3132526"/>
            <a:ext cx="3056238" cy="331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254776" y="4009690"/>
            <a:ext cx="1562678" cy="1933912"/>
            <a:chOff x="6779742" y="3688414"/>
            <a:chExt cx="1562678" cy="1933912"/>
          </a:xfrm>
        </p:grpSpPr>
        <p:sp>
          <p:nvSpPr>
            <p:cNvPr id="9" name="椭圆 8"/>
            <p:cNvSpPr/>
            <p:nvPr/>
          </p:nvSpPr>
          <p:spPr>
            <a:xfrm>
              <a:off x="6779742" y="4234251"/>
              <a:ext cx="74140" cy="741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932142" y="4386651"/>
              <a:ext cx="74140" cy="741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7199872" y="4584635"/>
              <a:ext cx="74140" cy="741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7047472" y="5132179"/>
              <a:ext cx="74140" cy="741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7088662" y="4308391"/>
              <a:ext cx="74140" cy="741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827110" y="4777950"/>
              <a:ext cx="74140" cy="741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236942" y="5226911"/>
              <a:ext cx="74140" cy="741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7640596" y="5226911"/>
              <a:ext cx="74140" cy="741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356392" y="4423721"/>
              <a:ext cx="74140" cy="741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7430532" y="5103349"/>
              <a:ext cx="74140" cy="741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7467602" y="5301051"/>
              <a:ext cx="74140" cy="741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7372869" y="5548186"/>
              <a:ext cx="74140" cy="741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7467602" y="3970638"/>
              <a:ext cx="69871" cy="6987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288355" y="4050952"/>
              <a:ext cx="69871" cy="6987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236942" y="3780607"/>
              <a:ext cx="69871" cy="6987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570725" y="3688414"/>
              <a:ext cx="69871" cy="6987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630225" y="4265062"/>
              <a:ext cx="69871" cy="6987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026076" y="3888186"/>
              <a:ext cx="69871" cy="6987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894136" y="5224773"/>
              <a:ext cx="69871" cy="6987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186351" y="5305320"/>
              <a:ext cx="69871" cy="6987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8272549" y="4999864"/>
              <a:ext cx="69871" cy="6987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262179" y="4669146"/>
              <a:ext cx="69871" cy="6987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7894135" y="4834550"/>
              <a:ext cx="69871" cy="6987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929070" y="4604503"/>
              <a:ext cx="69871" cy="6987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106333" y="5107618"/>
              <a:ext cx="69871" cy="6987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2E10FB59-244D-4ACE-906B-CFE99BB5CFDA}"/>
              </a:ext>
            </a:extLst>
          </p:cNvPr>
          <p:cNvSpPr txBox="1"/>
          <p:nvPr/>
        </p:nvSpPr>
        <p:spPr>
          <a:xfrm>
            <a:off x="410681" y="120127"/>
            <a:ext cx="65502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/>
              <a:t>What is a Good Projection?</a:t>
            </a:r>
          </a:p>
        </p:txBody>
      </p:sp>
    </p:spTree>
    <p:extLst>
      <p:ext uri="{BB962C8B-B14F-4D97-AF65-F5344CB8AC3E}">
        <p14:creationId xmlns:p14="http://schemas.microsoft.com/office/powerpoint/2010/main" val="2221733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7">
            <a:extLst>
              <a:ext uri="{FF2B5EF4-FFF2-40B4-BE49-F238E27FC236}">
                <a16:creationId xmlns:a16="http://schemas.microsoft.com/office/drawing/2014/main" id="{A21AEBF9-E078-42C1-AB86-2466387D466F}"/>
              </a:ext>
            </a:extLst>
          </p:cNvPr>
          <p:cNvSpPr/>
          <p:nvPr/>
        </p:nvSpPr>
        <p:spPr>
          <a:xfrm>
            <a:off x="603639" y="924549"/>
            <a:ext cx="10984721" cy="1993911"/>
          </a:xfrm>
          <a:prstGeom prst="roundRect">
            <a:avLst>
              <a:gd name="adj" fmla="val 3573"/>
            </a:avLst>
          </a:prstGeom>
          <a:solidFill>
            <a:srgbClr val="FFFBD6"/>
          </a:solidFill>
          <a:ln>
            <a:solidFill>
              <a:srgbClr val="FFFBD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031" y="1063567"/>
            <a:ext cx="10977329" cy="792974"/>
          </a:xfrm>
        </p:spPr>
        <p:txBody>
          <a:bodyPr>
            <a:noAutofit/>
          </a:bodyPr>
          <a:lstStyle/>
          <a:p>
            <a:r>
              <a:rPr lang="en-US" altLang="zh-CN" dirty="0">
                <a:ea typeface="宋体" pitchFamily="2" charset="-122"/>
              </a:rPr>
              <a:t>What is a good criterion? </a:t>
            </a:r>
          </a:p>
          <a:p>
            <a:pPr lvl="1"/>
            <a:r>
              <a:rPr lang="en-US" altLang="zh-CN" sz="2800" dirty="0">
                <a:ea typeface="宋体" pitchFamily="2" charset="-122"/>
              </a:rPr>
              <a:t>Maximize the between-class distance (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</a:rPr>
              <a:t>means</a:t>
            </a:r>
            <a:r>
              <a:rPr lang="en-US" altLang="zh-CN" sz="2800" dirty="0">
                <a:ea typeface="宋体" pitchFamily="2" charset="-122"/>
              </a:rPr>
              <a:t>)</a:t>
            </a:r>
          </a:p>
          <a:p>
            <a:endParaRPr lang="en-US" altLang="zh-CN" dirty="0">
              <a:ea typeface="宋体" pitchFamily="2" charset="-122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E10FB59-244D-4ACE-906B-CFE99BB5CFDA}"/>
              </a:ext>
            </a:extLst>
          </p:cNvPr>
          <p:cNvSpPr txBox="1"/>
          <p:nvPr/>
        </p:nvSpPr>
        <p:spPr>
          <a:xfrm>
            <a:off x="410681" y="120127"/>
            <a:ext cx="65502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/>
              <a:t>What is a Good Projection?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FDF7DCE5-062A-4F32-B106-146C34236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96" y="3165478"/>
            <a:ext cx="4196239" cy="3738644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DC36F3B6-629D-45F8-972B-D1EF22438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421" y="3150927"/>
            <a:ext cx="5467281" cy="339909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BFDAD8E-2245-40CE-A6EE-C855AD353E9E}"/>
              </a:ext>
            </a:extLst>
          </p:cNvPr>
          <p:cNvSpPr/>
          <p:nvPr/>
        </p:nvSpPr>
        <p:spPr>
          <a:xfrm>
            <a:off x="8530602" y="1472339"/>
            <a:ext cx="20505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Is it enough?</a:t>
            </a:r>
          </a:p>
        </p:txBody>
      </p:sp>
    </p:spTree>
    <p:extLst>
      <p:ext uri="{BB962C8B-B14F-4D97-AF65-F5344CB8AC3E}">
        <p14:creationId xmlns:p14="http://schemas.microsoft.com/office/powerpoint/2010/main" val="105115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7">
            <a:extLst>
              <a:ext uri="{FF2B5EF4-FFF2-40B4-BE49-F238E27FC236}">
                <a16:creationId xmlns:a16="http://schemas.microsoft.com/office/drawing/2014/main" id="{A21AEBF9-E078-42C1-AB86-2466387D466F}"/>
              </a:ext>
            </a:extLst>
          </p:cNvPr>
          <p:cNvSpPr/>
          <p:nvPr/>
        </p:nvSpPr>
        <p:spPr>
          <a:xfrm>
            <a:off x="603639" y="924549"/>
            <a:ext cx="10984721" cy="1993911"/>
          </a:xfrm>
          <a:prstGeom prst="roundRect">
            <a:avLst>
              <a:gd name="adj" fmla="val 3573"/>
            </a:avLst>
          </a:prstGeom>
          <a:solidFill>
            <a:srgbClr val="FFFBD6"/>
          </a:solidFill>
          <a:ln>
            <a:solidFill>
              <a:srgbClr val="FFFBD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031" y="1063567"/>
            <a:ext cx="10977329" cy="792974"/>
          </a:xfrm>
        </p:spPr>
        <p:txBody>
          <a:bodyPr>
            <a:noAutofit/>
          </a:bodyPr>
          <a:lstStyle/>
          <a:p>
            <a:r>
              <a:rPr lang="en-US" altLang="zh-CN" dirty="0">
                <a:ea typeface="宋体" pitchFamily="2" charset="-122"/>
              </a:rPr>
              <a:t>What is a good criterion? </a:t>
            </a:r>
          </a:p>
          <a:p>
            <a:pPr lvl="1"/>
            <a:r>
              <a:rPr lang="en-US" altLang="zh-CN" sz="2800" dirty="0">
                <a:ea typeface="宋体" pitchFamily="2" charset="-122"/>
              </a:rPr>
              <a:t>Maximize the between-class distance (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</a:rPr>
              <a:t>means</a:t>
            </a:r>
            <a:r>
              <a:rPr lang="en-US" altLang="zh-CN" sz="2800" dirty="0">
                <a:ea typeface="宋体" pitchFamily="2" charset="-122"/>
              </a:rPr>
              <a:t>)</a:t>
            </a:r>
          </a:p>
          <a:p>
            <a:pPr lvl="1"/>
            <a:r>
              <a:rPr lang="en-US" altLang="zh-CN" sz="2800" dirty="0"/>
              <a:t>Minimize the within-class variability (</a:t>
            </a:r>
            <a:r>
              <a:rPr lang="en-US" altLang="zh-CN" sz="2800" dirty="0">
                <a:solidFill>
                  <a:srgbClr val="FF0000"/>
                </a:solidFill>
              </a:rPr>
              <a:t>scatter</a:t>
            </a:r>
            <a:r>
              <a:rPr lang="en-US" altLang="zh-CN" sz="2800" dirty="0"/>
              <a:t>)</a:t>
            </a:r>
            <a:endParaRPr lang="en-US" altLang="zh-CN" sz="2800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E10FB59-244D-4ACE-906B-CFE99BB5CFDA}"/>
              </a:ext>
            </a:extLst>
          </p:cNvPr>
          <p:cNvSpPr txBox="1"/>
          <p:nvPr/>
        </p:nvSpPr>
        <p:spPr>
          <a:xfrm>
            <a:off x="410681" y="120127"/>
            <a:ext cx="65502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/>
              <a:t>What is a Good Projection?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4AE2EBB-8C0B-4969-9F89-694C3C7A9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67" y="3042850"/>
            <a:ext cx="7333008" cy="349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6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7">
            <a:extLst>
              <a:ext uri="{FF2B5EF4-FFF2-40B4-BE49-F238E27FC236}">
                <a16:creationId xmlns:a16="http://schemas.microsoft.com/office/drawing/2014/main" id="{2018506B-C189-4DB6-9130-5581F9D6F106}"/>
              </a:ext>
            </a:extLst>
          </p:cNvPr>
          <p:cNvSpPr/>
          <p:nvPr/>
        </p:nvSpPr>
        <p:spPr>
          <a:xfrm>
            <a:off x="603639" y="1200149"/>
            <a:ext cx="11089251" cy="1897381"/>
          </a:xfrm>
          <a:prstGeom prst="roundRect">
            <a:avLst>
              <a:gd name="adj" fmla="val 3573"/>
            </a:avLst>
          </a:prstGeom>
          <a:solidFill>
            <a:srgbClr val="FFFBD6"/>
          </a:solidFill>
          <a:ln>
            <a:solidFill>
              <a:srgbClr val="FFFBD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32">
                <a:extLst>
                  <a:ext uri="{FF2B5EF4-FFF2-40B4-BE49-F238E27FC236}">
                    <a16:creationId xmlns:a16="http://schemas.microsoft.com/office/drawing/2014/main" id="{6C3DD6B2-F69C-42F4-BB33-1501B26C614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51958" y="1326039"/>
                <a:ext cx="10992612" cy="177149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dirty="0"/>
                  <a:t>Assume we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i="1" dirty="0"/>
                  <a:t>-</a:t>
                </a:r>
                <a:r>
                  <a:rPr lang="en-US" dirty="0"/>
                  <a:t>dimensional samples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which belong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belong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algn="just"/>
                <a:r>
                  <a:rPr lang="en-US" dirty="0"/>
                  <a:t>We seek to obtain a transformation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altLang="zh-CN" dirty="0"/>
                  <a:t>that</a:t>
                </a:r>
                <a:r>
                  <a:rPr lang="en-US" dirty="0"/>
                  <a:t> projects the samples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onto a line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algn="just">
                  <a:buNone/>
                </a:pPr>
                <a:endParaRPr lang="en-US" altLang="zh-CN" dirty="0"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61" name="Rectangle 32">
                <a:extLst>
                  <a:ext uri="{FF2B5EF4-FFF2-40B4-BE49-F238E27FC236}">
                    <a16:creationId xmlns:a16="http://schemas.microsoft.com/office/drawing/2014/main" id="{6C3DD6B2-F69C-42F4-BB33-1501B26C6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58" y="1326039"/>
                <a:ext cx="10992612" cy="1771492"/>
              </a:xfrm>
              <a:prstGeom prst="rect">
                <a:avLst/>
              </a:prstGeom>
              <a:blipFill>
                <a:blip r:embed="rId2"/>
                <a:stretch>
                  <a:fillRect l="-998" t="-5862" r="-1109" b="-9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5C5E30D6-F611-44E7-B0C4-A9F6F48C0038}"/>
              </a:ext>
            </a:extLst>
          </p:cNvPr>
          <p:cNvSpPr txBox="1"/>
          <p:nvPr/>
        </p:nvSpPr>
        <p:spPr>
          <a:xfrm>
            <a:off x="340749" y="317061"/>
            <a:ext cx="8930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Linear Discriminant Analysis—Two</a:t>
            </a:r>
            <a:r>
              <a:rPr lang="zh-CN" altLang="en-US" sz="4000" dirty="0"/>
              <a:t> </a:t>
            </a:r>
            <a:r>
              <a:rPr lang="en-US" altLang="zh-CN" sz="4000" dirty="0"/>
              <a:t>Classes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55239DA-64C2-4015-9B06-120DA4D10C93}"/>
              </a:ext>
            </a:extLst>
          </p:cNvPr>
          <p:cNvGrpSpPr/>
          <p:nvPr/>
        </p:nvGrpSpPr>
        <p:grpSpPr>
          <a:xfrm>
            <a:off x="582753" y="3318181"/>
            <a:ext cx="11110136" cy="2339670"/>
            <a:chOff x="582753" y="3318181"/>
            <a:chExt cx="11110136" cy="2339670"/>
          </a:xfrm>
        </p:grpSpPr>
        <p:sp>
          <p:nvSpPr>
            <p:cNvPr id="8" name="圆角矩形 26">
              <a:extLst>
                <a:ext uri="{FF2B5EF4-FFF2-40B4-BE49-F238E27FC236}">
                  <a16:creationId xmlns:a16="http://schemas.microsoft.com/office/drawing/2014/main" id="{6A8826A8-A586-467C-90F4-1A9C22BD2576}"/>
                </a:ext>
              </a:extLst>
            </p:cNvPr>
            <p:cNvSpPr/>
            <p:nvPr/>
          </p:nvSpPr>
          <p:spPr>
            <a:xfrm>
              <a:off x="582753" y="3318181"/>
              <a:ext cx="11110136" cy="2339670"/>
            </a:xfrm>
            <a:prstGeom prst="roundRect">
              <a:avLst>
                <a:gd name="adj" fmla="val 9884"/>
              </a:avLst>
            </a:prstGeom>
            <a:solidFill>
              <a:srgbClr val="E6F5F0"/>
            </a:solidFill>
            <a:ln>
              <a:solidFill>
                <a:srgbClr val="FFFBD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5AD316BC-523B-4FDF-A4D8-13E8B1E5C8E4}"/>
                    </a:ext>
                  </a:extLst>
                </p:cNvPr>
                <p:cNvSpPr/>
                <p:nvPr/>
              </p:nvSpPr>
              <p:spPr>
                <a:xfrm>
                  <a:off x="651958" y="3428394"/>
                  <a:ext cx="9033510" cy="18926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342900" indent="-342900" algn="just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zh-CN" sz="2800" dirty="0"/>
                    <a:t> where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a14:m>
                  <a:r>
                    <a:rPr lang="en-US" altLang="zh-CN" sz="2800" dirty="0"/>
                    <a:t> and </a:t>
                  </a:r>
                  <a14:m>
                    <m:oMath xmlns:m="http://schemas.openxmlformats.org/officeDocument/2006/math">
                      <m:r>
                        <a:rPr lang="en-US" sz="28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a14:m>
                  <a:endParaRPr lang="en-US" sz="2800" b="1" dirty="0"/>
                </a:p>
                <a:p>
                  <a:pPr algn="just"/>
                  <a:r>
                    <a:rPr lang="en-US" sz="2800" dirty="0"/>
                    <a:t>    where </a:t>
                  </a:r>
                  <a14:m>
                    <m:oMath xmlns:m="http://schemas.openxmlformats.org/officeDocument/2006/math">
                      <m:r>
                        <a:rPr lang="en-US" sz="28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a14:m>
                  <a:r>
                    <a:rPr lang="en-US" sz="2800" dirty="0"/>
                    <a:t> is the projection vector used to project </a:t>
                  </a:r>
                  <a14:m>
                    <m:oMath xmlns:m="http://schemas.openxmlformats.org/officeDocument/2006/math"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2800" b="1" dirty="0"/>
                    <a:t> </a:t>
                  </a:r>
                  <a:r>
                    <a:rPr lang="en-US" sz="2800" dirty="0"/>
                    <a:t>to </a:t>
                  </a:r>
                  <a14:m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2800" dirty="0"/>
                    <a:t>.</a:t>
                  </a: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5AD316BC-523B-4FDF-A4D8-13E8B1E5C8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58" y="3428394"/>
                  <a:ext cx="9033510" cy="1892698"/>
                </a:xfrm>
                <a:prstGeom prst="rect">
                  <a:avLst/>
                </a:prstGeom>
                <a:blipFill>
                  <a:blip r:embed="rId3"/>
                  <a:stretch>
                    <a:fillRect b="-80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025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2994</TotalTime>
  <Words>2928</Words>
  <Application>Microsoft Macintosh PowerPoint</Application>
  <PresentationFormat>Widescreen</PresentationFormat>
  <Paragraphs>384</Paragraphs>
  <Slides>54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SimSun</vt:lpstr>
      <vt:lpstr>Arial</vt:lpstr>
      <vt:lpstr>Calibri</vt:lpstr>
      <vt:lpstr>Calibri Light</vt:lpstr>
      <vt:lpstr>Cambria Math</vt:lpstr>
      <vt:lpstr>Wingdings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songxuemeng</dc:creator>
  <cp:lastModifiedBy>Microsoft Office User</cp:lastModifiedBy>
  <cp:revision>91</cp:revision>
  <dcterms:created xsi:type="dcterms:W3CDTF">2018-09-18T11:49:52Z</dcterms:created>
  <dcterms:modified xsi:type="dcterms:W3CDTF">2022-10-18T11:24:59Z</dcterms:modified>
</cp:coreProperties>
</file>