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9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4990" y="377190"/>
            <a:ext cx="630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技术创新</a:t>
            </a:r>
            <a:r>
              <a:rPr lang="en-US" altLang="zh-CN"/>
              <a:t>-</a:t>
            </a:r>
            <a:r>
              <a:rPr lang="zh-CN" altLang="en-US"/>
              <a:t>难点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66725" y="1290955"/>
            <a:ext cx="10963910" cy="421957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457200"/>
            <a:r>
              <a:rPr lang="zh-CN" altLang="en-US" sz="1800" b="0" i="0">
                <a:solidFill>
                  <a:srgbClr val="FF0000"/>
                </a:solidFill>
              </a:rPr>
              <a:t>痛点一</a:t>
            </a:r>
            <a:r>
              <a:rPr lang="zh-CN" altLang="en-US" sz="1800" b="0" i="0"/>
              <a:t>：读数据太慢</a:t>
            </a:r>
            <a:endParaRPr lang="zh-CN" altLang="en-US" sz="1800" b="0" i="0"/>
          </a:p>
          <a:p>
            <a:pPr marL="0" indent="457200"/>
            <a:endParaRPr lang="zh-CN" altLang="en-US" sz="1800" b="0" i="0"/>
          </a:p>
          <a:p>
            <a:pPr marL="0" indent="457200"/>
            <a:r>
              <a:rPr lang="zh-CN" altLang="en-US" sz="1800" b="0" i="0"/>
              <a:t>问题：地球科学数据文件（HDF5/GRIB）很大，传统文件系统只能整文件读。研究人员即使只要一个变量（比如“温度”），也得把整个文件下载。</a:t>
            </a:r>
            <a:endParaRPr lang="zh-CN" altLang="en-US" sz="1800" b="0" i="0"/>
          </a:p>
          <a:p>
            <a:pPr marL="0" indent="457200"/>
            <a:r>
              <a:rPr lang="zh-CN" altLang="en-US" sz="1800" b="0" i="0"/>
              <a:t>后果：浪费网络带宽和磁盘 I/O，等数据的时间长，尤其是频繁读取不同文件里的小块数据时更低效。</a:t>
            </a:r>
            <a:endParaRPr lang="zh-CN" altLang="en-US" sz="1800" b="0" i="0"/>
          </a:p>
          <a:p>
            <a:pPr marL="0" indent="457200"/>
            <a:endParaRPr lang="zh-CN" altLang="en-US" sz="1800" b="0" i="0"/>
          </a:p>
          <a:p>
            <a:pPr marL="0" indent="457200"/>
            <a:endParaRPr lang="zh-CN" altLang="en-US" sz="1800" b="0" i="0"/>
          </a:p>
          <a:p>
            <a:pPr marL="0" indent="457200"/>
            <a:r>
              <a:rPr lang="zh-CN" altLang="en-US" sz="1800" b="0" i="0">
                <a:solidFill>
                  <a:srgbClr val="FF0000"/>
                </a:solidFill>
              </a:rPr>
              <a:t>痛点二</a:t>
            </a:r>
            <a:r>
              <a:rPr lang="zh-CN" altLang="en-US" sz="1800" b="0" i="0"/>
              <a:t>：文件系统不懂科学数据</a:t>
            </a:r>
            <a:endParaRPr lang="zh-CN" altLang="en-US" sz="1800" b="0" i="0"/>
          </a:p>
          <a:p>
            <a:pPr marL="0" indent="457200"/>
            <a:endParaRPr lang="zh-CN" altLang="en-US" sz="1800" b="0" i="0"/>
          </a:p>
          <a:p>
            <a:pPr marL="0" indent="457200"/>
            <a:r>
              <a:rPr lang="zh-CN" altLang="en-US" sz="1800" b="0" i="0"/>
              <a:t>问题：像 HDF5 这样的文件内部包含变量、维度、坐标等元数据，但文件系统只把它当成普通二进制文件。</a:t>
            </a:r>
            <a:endParaRPr lang="zh-CN" altLang="en-US" sz="1800" b="0" i="0"/>
          </a:p>
          <a:p>
            <a:pPr marL="0" indent="457200"/>
            <a:r>
              <a:rPr lang="zh-CN" altLang="en-US" sz="1800" b="0" i="0"/>
              <a:t>后果：文件系统没法按科学内容来检索，用户只能自己解析文件，跨文件的内容查询困难又低效。</a:t>
            </a:r>
            <a:endParaRPr lang="zh-CN" altLang="en-US" sz="1800" b="0" i="0"/>
          </a:p>
          <a:p>
            <a:pPr marL="0" indent="457200"/>
            <a:endParaRPr lang="zh-CN" altLang="en-US" sz="1800" b="0" i="0"/>
          </a:p>
          <a:p>
            <a:pPr marL="0" indent="457200"/>
            <a:r>
              <a:rPr lang="zh-CN" altLang="en-US" sz="1800" b="0" i="0">
                <a:solidFill>
                  <a:srgbClr val="FF0000"/>
                </a:solidFill>
              </a:rPr>
              <a:t>痛点三</a:t>
            </a:r>
            <a:r>
              <a:rPr lang="zh-CN" altLang="en-US" sz="1800" b="0" i="0"/>
              <a:t>：工具不好用</a:t>
            </a:r>
            <a:endParaRPr lang="zh-CN" altLang="en-US" sz="1800" b="0" i="0"/>
          </a:p>
          <a:p>
            <a:pPr marL="0" indent="457200"/>
            <a:r>
              <a:rPr lang="zh-CN" altLang="en-US" sz="1800" b="0" i="0"/>
              <a:t>问题：科研人员在</a:t>
            </a:r>
            <a:r>
              <a:rPr lang="zh-CN" altLang="en-US" sz="1800" b="0" i="0"/>
              <a:t>传统存储系统（HDFS）和分析工具（Python/h5py）之间来回切换，难以管理。</a:t>
            </a:r>
            <a:endParaRPr lang="zh-CN" altLang="en-US" sz="1800" b="0" i="0"/>
          </a:p>
          <a:p>
            <a:pPr marL="0" indent="457200"/>
            <a:r>
              <a:rPr lang="zh-CN" altLang="en-US" sz="1800" b="0" i="0"/>
              <a:t>后果：上手门槛高，效率低，没有一个统一、好用、符合科研习惯的数据访问接口。</a:t>
            </a:r>
            <a:endParaRPr lang="zh-CN" altLang="en-US" sz="1800" b="0" i="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4990" y="377190"/>
            <a:ext cx="630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技术创新</a:t>
            </a:r>
            <a:r>
              <a:rPr lang="en-US" altLang="zh-CN"/>
              <a:t>-</a:t>
            </a:r>
            <a:r>
              <a:rPr lang="zh-CN" altLang="en-US"/>
              <a:t>创新点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4355" y="1290955"/>
            <a:ext cx="11004550" cy="50774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457200"/>
            <a:r>
              <a:rPr lang="zh-CN" altLang="en-US" sz="1800" b="0" i="0">
                <a:solidFill>
                  <a:srgbClr val="FF0000"/>
                </a:solidFill>
              </a:rPr>
              <a:t>创新一</a:t>
            </a:r>
            <a:r>
              <a:rPr lang="zh-CN" altLang="en-US" sz="1800" b="0" i="0"/>
              <a:t>：二级元数据驱动 —— 让系统“懂”科学数据</a:t>
            </a:r>
            <a:endParaRPr lang="zh-CN" altLang="en-US" sz="1800" b="0" i="0"/>
          </a:p>
          <a:p>
            <a:pPr marL="0" indent="0"/>
            <a:endParaRPr lang="zh-CN" altLang="en-US" sz="1800" b="0" i="0"/>
          </a:p>
          <a:p>
            <a:pPr marL="0" indent="457200"/>
            <a:r>
              <a:rPr lang="zh-CN" altLang="en-US" sz="1800" b="0" i="0"/>
              <a:t>方案：在数据入库时，自动解析 HDF5 文件，把组、数据集、属性等信息存入 PostgreSQL。</a:t>
            </a:r>
            <a:endParaRPr lang="zh-CN" altLang="en-US" sz="1800" b="0" i="0"/>
          </a:p>
          <a:p>
            <a:pPr marL="0" indent="457200"/>
            <a:r>
              <a:rPr lang="zh-CN" altLang="en-US" sz="1800" b="0" i="0"/>
              <a:t>价值：实现“元数据与数据分离”，文件系统不仅知道文件在哪，还知道里面的结构，从文件级提升到数据集级管理。</a:t>
            </a:r>
            <a:endParaRPr lang="zh-CN" altLang="en-US" sz="1800" b="0" i="0"/>
          </a:p>
          <a:p>
            <a:pPr marL="0" indent="0"/>
            <a:endParaRPr lang="zh-CN" altLang="en-US" sz="1800" b="0" i="0"/>
          </a:p>
          <a:p>
            <a:pPr marL="0" indent="0"/>
            <a:endParaRPr lang="zh-CN" altLang="en-US" sz="1800" b="0" i="0"/>
          </a:p>
          <a:p>
            <a:pPr marL="0" indent="457200"/>
            <a:r>
              <a:rPr lang="zh-CN" altLang="en-US" sz="1800" b="0" i="0">
                <a:solidFill>
                  <a:srgbClr val="FF0000"/>
                </a:solidFill>
              </a:rPr>
              <a:t>创新二</a:t>
            </a:r>
            <a:r>
              <a:rPr lang="zh-CN" altLang="en-US" sz="1800" b="0" i="0"/>
              <a:t>：索引即访问 —— 只读需要的那一块</a:t>
            </a:r>
            <a:endParaRPr lang="zh-CN" altLang="en-US" sz="1800" b="0" i="0"/>
          </a:p>
          <a:p>
            <a:pPr marL="0" indent="0"/>
            <a:endParaRPr lang="zh-CN" altLang="en-US" sz="1800" b="0" i="0"/>
          </a:p>
          <a:p>
            <a:pPr marL="0" indent="457200"/>
            <a:r>
              <a:rPr lang="zh-CN" altLang="en-US" sz="1800" b="0" i="0"/>
              <a:t>方案：用户请求时，直接查 PostgreSQL 元数据定位到目标数据，再用 JuiceFS 精确读取对应数据块。</a:t>
            </a:r>
            <a:endParaRPr lang="zh-CN" altLang="en-US" sz="1800" b="0" i="0"/>
          </a:p>
          <a:p>
            <a:pPr marL="0" indent="457200"/>
            <a:r>
              <a:rPr lang="zh-CN" altLang="en-US" sz="1800" b="0" i="0"/>
              <a:t>价值：避免整文件扫描，访问速度提升数十到百倍，把运行时的 I/O 和网络开销转化为入库时的一次性元数据提取。</a:t>
            </a:r>
            <a:endParaRPr lang="zh-CN" altLang="en-US" sz="1800" b="0" i="0"/>
          </a:p>
          <a:p>
            <a:pPr marL="0" indent="0"/>
            <a:endParaRPr lang="zh-CN" altLang="en-US" sz="1800" b="0" i="0"/>
          </a:p>
          <a:p>
            <a:pPr marL="0" indent="0"/>
            <a:endParaRPr lang="zh-CN" altLang="en-US" sz="1800" b="0" i="0"/>
          </a:p>
          <a:p>
            <a:pPr marL="0" indent="457200"/>
            <a:r>
              <a:rPr lang="zh-CN" altLang="en-US" sz="1800" b="0" i="0">
                <a:solidFill>
                  <a:srgbClr val="FF0000"/>
                </a:solidFill>
              </a:rPr>
              <a:t>创新三</a:t>
            </a:r>
            <a:r>
              <a:rPr lang="zh-CN" altLang="en-US" sz="1800" b="0" i="0"/>
              <a:t>：统一函数库与服务 —— 开箱即用</a:t>
            </a:r>
            <a:endParaRPr lang="zh-CN" altLang="en-US" sz="1800" b="0" i="0"/>
          </a:p>
          <a:p>
            <a:pPr marL="0" indent="0"/>
            <a:endParaRPr lang="zh-CN" altLang="en-US" sz="1800" b="0" i="0"/>
          </a:p>
          <a:p>
            <a:pPr marL="0" indent="457200"/>
            <a:r>
              <a:rPr lang="zh-CN" altLang="en-US" sz="1800" b="0" i="0"/>
              <a:t>方案：封装 Python 函数库和 Web 界面，支持数据读写、裁剪、插值等常用功能。</a:t>
            </a:r>
            <a:endParaRPr lang="zh-CN" altLang="en-US" sz="1800" b="0" i="0"/>
          </a:p>
          <a:p>
            <a:pPr marL="0" indent="457200"/>
            <a:r>
              <a:rPr lang="zh-CN" altLang="en-US" sz="1800" b="0" i="0"/>
              <a:t>价值：用户只需 API 或简单操作即可完成分析，使用门槛低、接口统一、性能更好。</a:t>
            </a:r>
            <a:endParaRPr lang="zh-CN" altLang="en-US" sz="1800" b="0" i="0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54990" y="377190"/>
            <a:ext cx="63036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技术创新</a:t>
            </a:r>
            <a:r>
              <a:rPr lang="en-US" altLang="zh-CN"/>
              <a:t>-</a:t>
            </a:r>
            <a:r>
              <a:rPr lang="zh-CN" altLang="en-US"/>
              <a:t>创新点</a:t>
            </a: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45475" y="271145"/>
            <a:ext cx="3604260" cy="18376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7635" y="2332355"/>
            <a:ext cx="2832100" cy="3886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017635" y="6351905"/>
            <a:ext cx="278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模块功能代码和对应</a:t>
            </a:r>
            <a:r>
              <a:rPr lang="zh-CN" altLang="en-US"/>
              <a:t>功能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825" y="2457450"/>
            <a:ext cx="5574665" cy="277558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076700" y="5453380"/>
            <a:ext cx="27819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界面</a:t>
            </a:r>
            <a:r>
              <a:rPr lang="zh-CN" altLang="en-US"/>
              <a:t>示意图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</Words>
  <Application>WPS 文字</Application>
  <PresentationFormat>宽屏</PresentationFormat>
  <Paragraphs>42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LY</cp:lastModifiedBy>
  <cp:revision>166</cp:revision>
  <dcterms:created xsi:type="dcterms:W3CDTF">2025-09-28T10:22:39Z</dcterms:created>
  <dcterms:modified xsi:type="dcterms:W3CDTF">2025-09-28T10:22:39Z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2052-12.1.22553.22553</vt:lpwstr>
  </property>
  <property fmtid="{D5CDD505-2E9C-101B-9397-08002B2CF9AE}" pid="3" name="ICV">
    <vt:lpwstr>91A3B6E1C9198FEC6F0CD968544D90C5_43</vt:lpwstr>
  </property>
</Properties>
</file>