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9FF75-A65D-7755-01F6-1B3876FFF4FC}" v="1931" dt="2025-05-13T20:46:38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uesharing.ru/tp/54173/?ysclid=mamz33uais9405118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398" y="286288"/>
            <a:ext cx="4693362" cy="591575"/>
          </a:xfrm>
        </p:spPr>
        <p:txBody>
          <a:bodyPr>
            <a:noAutofit/>
          </a:bodyPr>
          <a:lstStyle/>
          <a:p>
            <a:r>
              <a:rPr lang="ru-RU" sz="2800" dirty="0">
                <a:latin typeface="Calibri"/>
                <a:ea typeface="+mj-lt"/>
                <a:cs typeface="+mj-lt"/>
              </a:rPr>
              <a:t>Качество и структура данных</a:t>
            </a:r>
            <a:endParaRPr lang="ru-RU" sz="280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106E8-C941-52AB-EFDD-5DEDF8DC6CCD}"/>
              </a:ext>
            </a:extLst>
          </p:cNvPr>
          <p:cNvSpPr txBox="1"/>
          <p:nvPr/>
        </p:nvSpPr>
        <p:spPr>
          <a:xfrm>
            <a:off x="144627" y="1005476"/>
            <a:ext cx="401511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ea typeface="+mn-lt"/>
                <a:cs typeface="+mn-lt"/>
              </a:rPr>
              <a:t>Поля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education_level_cd</a:t>
            </a:r>
            <a:r>
              <a:rPr lang="ru-RU" sz="1600" dirty="0">
                <a:ea typeface="+mn-lt"/>
                <a:cs typeface="+mn-lt"/>
              </a:rPr>
              <a:t>,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marital_status_cd</a:t>
            </a:r>
            <a:r>
              <a:rPr lang="ru-RU" sz="1600" dirty="0">
                <a:ea typeface="+mn-lt"/>
                <a:cs typeface="+mn-lt"/>
              </a:rPr>
              <a:t> и </a:t>
            </a:r>
            <a:r>
              <a:rPr lang="ru-RU" sz="1600" err="1">
                <a:highlight>
                  <a:srgbClr val="C0C0C0"/>
                </a:highlight>
                <a:latin typeface="Consolas"/>
                <a:ea typeface="+mn-lt"/>
                <a:cs typeface="+mn-lt"/>
              </a:rPr>
              <a:t>lvn_state_nm</a:t>
            </a:r>
            <a:r>
              <a:rPr lang="ru-RU" sz="1600" dirty="0">
                <a:latin typeface="Consolas"/>
                <a:ea typeface="+mn-lt"/>
                <a:cs typeface="+mn-lt"/>
              </a:rPr>
              <a:t> </a:t>
            </a:r>
            <a:r>
              <a:rPr lang="ru-RU" sz="1600" dirty="0">
                <a:latin typeface="Calibri"/>
                <a:ea typeface="+mn-lt"/>
                <a:cs typeface="+mn-lt"/>
              </a:rPr>
              <a:t>требуют фильтрации. Колонки с &gt;95% пропусков были удалены.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Параллельный, снимок экрана, черно-бел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C154D14-7B32-9833-ADCA-072B91BF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51" y="282263"/>
            <a:ext cx="6242013" cy="315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921A0B-370F-4648-ED03-6C3111F59AF2}"/>
              </a:ext>
            </a:extLst>
          </p:cNvPr>
          <p:cNvSpPr txBox="1"/>
          <p:nvPr/>
        </p:nvSpPr>
        <p:spPr>
          <a:xfrm>
            <a:off x="143747" y="2232425"/>
            <a:ext cx="37722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Основные пользователи — из Москвы и МО, СПБ (больше 50% от выборки)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0" name="Рисунок 9" descr="Изображение выглядит как текст, снимок экрана, число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081EA0F-5D4D-563F-7BD2-FED3698B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34" y="3776288"/>
            <a:ext cx="4692783" cy="2771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33609D-F23B-E324-8156-7F13C91EC64D}"/>
              </a:ext>
            </a:extLst>
          </p:cNvPr>
          <p:cNvSpPr txBox="1"/>
          <p:nvPr/>
        </p:nvSpPr>
        <p:spPr>
          <a:xfrm>
            <a:off x="147053" y="3061917"/>
            <a:ext cx="42645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Большинство пользователей — мужчины (86%)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Рисунок 11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B9EA8C0-5835-F9FD-D2EA-7A23739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223" y="3780299"/>
            <a:ext cx="4520228" cy="27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491CF-598F-BEA3-CDDD-5EAB7877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5986" cy="581925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Поведение пользователей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5261A-F6D8-DEDB-2CCF-148741BC2AF8}"/>
              </a:ext>
            </a:extLst>
          </p:cNvPr>
          <p:cNvSpPr txBox="1"/>
          <p:nvPr/>
        </p:nvSpPr>
        <p:spPr>
          <a:xfrm>
            <a:off x="965484" y="1493062"/>
            <a:ext cx="38254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Сервис активно развивался в июне–сентябре, пик активности пришёлся на сентябрь. К зиме наблюдается снижение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График, линия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D18381-FAA5-7A31-625C-33771540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69" y="506661"/>
            <a:ext cx="6840442" cy="2704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0DDB43-231D-7671-6842-5CD03B7B3B7D}"/>
              </a:ext>
            </a:extLst>
          </p:cNvPr>
          <p:cNvSpPr txBox="1"/>
          <p:nvPr/>
        </p:nvSpPr>
        <p:spPr>
          <a:xfrm>
            <a:off x="837584" y="3957597"/>
            <a:ext cx="44859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Наибольшая активность — в будни с 14 до 17, а также в пятницу. Меньше всего поездок совершается ночью и по воскресеньям</a:t>
            </a:r>
            <a:endParaRPr lang="ru-RU" sz="1600">
              <a:latin typeface="Calibri"/>
              <a:ea typeface="Calibri"/>
              <a:cs typeface="Calibri"/>
            </a:endParaRPr>
          </a:p>
        </p:txBody>
      </p:sp>
      <p:pic>
        <p:nvPicPr>
          <p:cNvPr id="10" name="Рисунок 9" descr="Изображение выглядит как текст, снимок экрана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B049EBF-C2C5-92C3-6AC9-B4CC2489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63" y="3426130"/>
            <a:ext cx="6835852" cy="22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F8B48-2AC8-3A09-D374-B0CCE2AF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2" y="264137"/>
            <a:ext cx="5043890" cy="581925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Числовой анализ + корреляции</a:t>
            </a:r>
            <a:endParaRPr lang="ru-RU" sz="2800"/>
          </a:p>
        </p:txBody>
      </p:sp>
      <p:pic>
        <p:nvPicPr>
          <p:cNvPr id="4" name="Объект 3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B55F793-C7EB-CC16-9530-AF86E83DB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39" r="45572" b="1026"/>
          <a:stretch/>
        </p:blipFill>
        <p:spPr>
          <a:xfrm>
            <a:off x="5279207" y="666373"/>
            <a:ext cx="3677254" cy="18683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7F5163-0E12-9032-3AA2-C68A9F6BDE57}"/>
              </a:ext>
            </a:extLst>
          </p:cNvPr>
          <p:cNvSpPr txBox="1"/>
          <p:nvPr/>
        </p:nvSpPr>
        <p:spPr>
          <a:xfrm>
            <a:off x="522043" y="1116777"/>
            <a:ext cx="36818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i="1" dirty="0">
                <a:latin typeface="Calibri"/>
                <a:ea typeface="+mn-lt"/>
                <a:cs typeface="+mn-lt"/>
              </a:rPr>
              <a:t>Возрастная категория 25–35 лет — самая активная. (</a:t>
            </a:r>
            <a:r>
              <a:rPr lang="ru-RU" sz="1600" i="1" dirty="0" err="1">
                <a:latin typeface="Calibri"/>
                <a:ea typeface="+mn-lt"/>
                <a:cs typeface="+mn-lt"/>
              </a:rPr>
              <a:t>age</a:t>
            </a:r>
            <a:r>
              <a:rPr lang="ru-RU" sz="1600" i="1" dirty="0">
                <a:latin typeface="Calibri"/>
                <a:ea typeface="+mn-lt"/>
                <a:cs typeface="+mn-lt"/>
              </a:rPr>
              <a:t> - </a:t>
            </a:r>
            <a:r>
              <a:rPr lang="ru-RU" sz="1600" i="1" dirty="0" err="1">
                <a:latin typeface="Calibri"/>
                <a:ea typeface="+mn-lt"/>
                <a:cs typeface="+mn-lt"/>
              </a:rPr>
              <a:t>гисторграмма</a:t>
            </a:r>
            <a:r>
              <a:rPr lang="ru-RU" sz="1600" i="1" dirty="0">
                <a:latin typeface="Calibri"/>
                <a:ea typeface="+mn-lt"/>
                <a:cs typeface="+mn-lt"/>
              </a:rPr>
              <a:t>)</a:t>
            </a:r>
            <a:endParaRPr lang="ru-RU" sz="1600" dirty="0">
              <a:latin typeface="Calibri"/>
              <a:ea typeface="+mn-lt"/>
              <a:cs typeface="+mn-lt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текст, диаграмма, График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797BA0D-CC1B-FC96-2CFA-BF221B66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8" y="2530782"/>
            <a:ext cx="3778327" cy="3917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10872-9C67-5936-28AF-CC584E8AB495}"/>
              </a:ext>
            </a:extLst>
          </p:cNvPr>
          <p:cNvSpPr txBox="1"/>
          <p:nvPr/>
        </p:nvSpPr>
        <p:spPr>
          <a:xfrm>
            <a:off x="524683" y="1942415"/>
            <a:ext cx="389337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Поездки чаще короткие (до 3 км), длительность — до 20 минут. (</a:t>
            </a:r>
            <a:r>
              <a:rPr lang="ru-RU" sz="1600" dirty="0" err="1">
                <a:latin typeface="Calibri"/>
                <a:ea typeface="+mn-lt"/>
                <a:cs typeface="+mn-lt"/>
              </a:rPr>
              <a:t>distance_km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duratiom_min</a:t>
            </a:r>
            <a:r>
              <a:rPr lang="ru-RU" sz="1600" dirty="0">
                <a:latin typeface="Calibri"/>
                <a:ea typeface="+mn-lt"/>
                <a:cs typeface="+mn-lt"/>
              </a:rPr>
              <a:t>)</a:t>
            </a:r>
          </a:p>
        </p:txBody>
      </p:sp>
      <p:pic>
        <p:nvPicPr>
          <p:cNvPr id="8" name="Рисунок 7" descr="Изображение выглядит как текст, диаграмма, График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8F0361-5004-4F61-3406-F14235EB3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92" y="664741"/>
            <a:ext cx="3148530" cy="338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656B1-7AA8-5425-8A18-B4D4699015F8}"/>
              </a:ext>
            </a:extLst>
          </p:cNvPr>
          <p:cNvSpPr txBox="1"/>
          <p:nvPr/>
        </p:nvSpPr>
        <p:spPr>
          <a:xfrm>
            <a:off x="511478" y="3020206"/>
            <a:ext cx="36900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Средняя стоимость — 6–8₽ за минуту, часто 30–50₽ за активацию(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minute_cost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activation_cost</a:t>
            </a:r>
            <a:r>
              <a:rPr lang="ru-RU" sz="1600" dirty="0">
                <a:latin typeface="Calibri"/>
                <a:ea typeface="+mn-lt"/>
                <a:cs typeface="+mn-lt"/>
              </a:rPr>
              <a:t>)</a:t>
            </a:r>
            <a:endParaRPr lang="ru-RU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14" name="Рисунок 13" descr="Изображение выглядит как текст, снимок экрана, прямоугольный, шабло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8D39283-8D2E-5046-89A6-810B6C316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930" y="4181073"/>
            <a:ext cx="3784983" cy="2572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F83234-5955-D60C-6F5B-C681C2E7D8A9}"/>
              </a:ext>
            </a:extLst>
          </p:cNvPr>
          <p:cNvSpPr txBox="1"/>
          <p:nvPr/>
        </p:nvSpPr>
        <p:spPr>
          <a:xfrm>
            <a:off x="524181" y="4052094"/>
            <a:ext cx="389011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Calibri"/>
                <a:ea typeface="+mn-lt"/>
                <a:cs typeface="+mn-lt"/>
              </a:rPr>
              <a:t>Сильные зависимости между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duration_min</a:t>
            </a:r>
            <a:r>
              <a:rPr lang="ru-RU" sz="1600" dirty="0">
                <a:latin typeface="Calibri"/>
                <a:ea typeface="+mn-lt"/>
                <a:cs typeface="+mn-lt"/>
              </a:rPr>
              <a:t>,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distance_km</a:t>
            </a:r>
            <a:r>
              <a:rPr lang="ru-RU" sz="1600" dirty="0">
                <a:latin typeface="Calibri"/>
                <a:ea typeface="+mn-lt"/>
                <a:cs typeface="+mn-lt"/>
              </a:rPr>
              <a:t> и </a:t>
            </a:r>
            <a:r>
              <a:rPr lang="ru-RU" sz="1600" dirty="0" err="1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nominal_price_rub_amt</a:t>
            </a:r>
            <a:r>
              <a:rPr lang="ru-RU" sz="1600" dirty="0">
                <a:highlight>
                  <a:srgbClr val="C0C0C0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ru-RU" sz="1600" dirty="0">
                <a:latin typeface="Calibri"/>
                <a:ea typeface="Calibri"/>
                <a:cs typeface="Calibri"/>
              </a:rPr>
              <a:t> ( корреляционная матрица с фильтрацией и без)</a:t>
            </a:r>
            <a:endParaRPr lang="ru-RU" sz="1600" dirty="0">
              <a:highlight>
                <a:srgbClr val="C0C0C0"/>
              </a:highlight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28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08AEC-44FF-8346-BD65-C2B36CD6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52" y="236595"/>
            <a:ext cx="3666782" cy="811444"/>
          </a:xfrm>
        </p:spPr>
        <p:txBody>
          <a:bodyPr>
            <a:normAutofit/>
          </a:bodyPr>
          <a:lstStyle/>
          <a:p>
            <a:r>
              <a:rPr lang="ru-RU" sz="2800" dirty="0">
                <a:ea typeface="+mj-lt"/>
                <a:cs typeface="+mj-lt"/>
              </a:rPr>
              <a:t>Продуктовые гипотезы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2479E-6359-3A35-AD88-2CA4AF215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52" y="4579842"/>
            <a:ext cx="12379286" cy="1376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/>
                <a:ea typeface="Calibri"/>
                <a:cs typeface="Calibri"/>
              </a:rPr>
              <a:t>Гипотеза 3</a:t>
            </a:r>
            <a:r>
              <a:rPr lang="ru-RU" sz="1600" dirty="0">
                <a:latin typeface="Calibri"/>
                <a:ea typeface="Calibri"/>
                <a:cs typeface="Calibri"/>
              </a:rPr>
              <a:t>: </a:t>
            </a:r>
            <a:r>
              <a:rPr lang="ru-RU" sz="1600" dirty="0">
                <a:latin typeface="Calibri"/>
                <a:ea typeface="+mn-lt"/>
                <a:cs typeface="+mn-lt"/>
              </a:rPr>
              <a:t>Если мы внедрим тариф с пониженной стоимостью минуты (-30 %) после 10‑й минуты поездки,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то пользователи будут чаще совершать более длинные поездки и увеличат средний доход на самокат,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потому что текущие данные показывают сильную чувствительность к цене после 10 минут (72 % поездок &lt;10 мин)</a:t>
            </a:r>
            <a:endParaRPr lang="ru-RU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600" dirty="0">
                <a:latin typeface="Calibri"/>
                <a:ea typeface="+mn-lt"/>
                <a:cs typeface="+mn-lt"/>
              </a:rPr>
              <a:t>Метрика успеха: рост средней длительности поездки, увеличение ARPU и выручки на устройство (при стабильных издержках)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Эксперимент: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Split</a:t>
            </a:r>
            <a:r>
              <a:rPr lang="ru-RU" sz="1600" dirty="0">
                <a:latin typeface="Calibri"/>
                <a:ea typeface="+mn-lt"/>
                <a:cs typeface="+mn-lt"/>
              </a:rPr>
              <a:t>-прайсинг (половина устройств — с новой тарифной логикой)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E1762-3DE6-EAFF-029C-A80BFF1A1601}"/>
              </a:ext>
            </a:extLst>
          </p:cNvPr>
          <p:cNvSpPr txBox="1"/>
          <p:nvPr/>
        </p:nvSpPr>
        <p:spPr>
          <a:xfrm>
            <a:off x="478529" y="898328"/>
            <a:ext cx="1109597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latin typeface="Calibri"/>
                <a:ea typeface="+mn-lt"/>
                <a:cs typeface="+mn-lt"/>
              </a:rPr>
              <a:t>Гипотеза 1</a:t>
            </a:r>
            <a:r>
              <a:rPr lang="ru-RU" sz="1600" dirty="0">
                <a:latin typeface="Calibri"/>
                <a:ea typeface="+mn-lt"/>
                <a:cs typeface="+mn-lt"/>
              </a:rPr>
              <a:t>: Если мы предложим фиксированный тариф (99 ₽) на неограниченные поездки с 23:00 до 5:00, то выручка и загрузка устройств ночью существенно вырастут, потому что сейчас ночью устройства простаивают, а фиксированный тариф за ночь может мотивировать новых пользователей.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r>
              <a:rPr lang="ru-RU" sz="1600" dirty="0">
                <a:latin typeface="Calibri"/>
                <a:ea typeface="+mn-lt"/>
                <a:cs typeface="+mn-lt"/>
              </a:rPr>
              <a:t>Метрика успеха: выручки и загрузки самокатов в интервале 23:00–05:00, маржинальность новых ночных поездок не ниже дневной.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r>
              <a:rPr lang="ru-RU" sz="1600" dirty="0">
                <a:latin typeface="Calibri"/>
                <a:ea typeface="+mn-lt"/>
                <a:cs typeface="+mn-lt"/>
              </a:rPr>
              <a:t>Эксперимент: Промо-активация «Night </a:t>
            </a:r>
            <a:r>
              <a:rPr lang="ru-RU" sz="16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1600" dirty="0">
                <a:latin typeface="Calibri"/>
                <a:ea typeface="+mn-lt"/>
                <a:cs typeface="+mn-lt"/>
              </a:rPr>
              <a:t>» в отдельных зонах/городах. Контроль — аналогичные районы без акции. Сравнение по периодам.</a:t>
            </a:r>
            <a:endParaRPr lang="ru-RU" sz="1600" dirty="0">
              <a:latin typeface="Calibri"/>
              <a:ea typeface="Calibri"/>
              <a:cs typeface="Calibri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D37FE-1A16-980F-4C2A-B6114F6438AF}"/>
              </a:ext>
            </a:extLst>
          </p:cNvPr>
          <p:cNvSpPr txBox="1"/>
          <p:nvPr/>
        </p:nvSpPr>
        <p:spPr>
          <a:xfrm>
            <a:off x="480667" y="2694353"/>
            <a:ext cx="1173334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latin typeface="Calibri"/>
                <a:ea typeface="+mn-lt"/>
                <a:cs typeface="+mn-lt"/>
              </a:rPr>
              <a:t>Гипотеза</a:t>
            </a:r>
            <a:r>
              <a:rPr lang="ru-RU" sz="1600" dirty="0">
                <a:latin typeface="Calibri"/>
                <a:ea typeface="+mn-lt"/>
                <a:cs typeface="+mn-lt"/>
              </a:rPr>
              <a:t> </a:t>
            </a:r>
            <a:r>
              <a:rPr lang="ru-RU" sz="1600" b="1" dirty="0">
                <a:latin typeface="Calibri"/>
                <a:ea typeface="+mn-lt"/>
                <a:cs typeface="+mn-lt"/>
              </a:rPr>
              <a:t>2</a:t>
            </a:r>
            <a:r>
              <a:rPr lang="ru-RU" sz="1600" dirty="0">
                <a:latin typeface="Calibri"/>
                <a:ea typeface="+mn-lt"/>
                <a:cs typeface="+mn-lt"/>
              </a:rPr>
              <a:t>: Если мы введём систему уровней (</a:t>
            </a:r>
            <a:r>
              <a:rPr lang="ru-RU" sz="1600" dirty="0" err="1">
                <a:latin typeface="Calibri"/>
                <a:ea typeface="+mn-lt"/>
                <a:cs typeface="+mn-lt"/>
              </a:rPr>
              <a:t>Bronze</a:t>
            </a:r>
            <a:r>
              <a:rPr lang="ru-RU" sz="1600" dirty="0">
                <a:latin typeface="Calibri"/>
                <a:ea typeface="+mn-lt"/>
                <a:cs typeface="+mn-lt"/>
              </a:rPr>
              <a:t> → Silver → Gold) за километры и добавим возможность делиться прогрессом/сравнивать с друзьями (через VK,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Telegram</a:t>
            </a:r>
            <a:r>
              <a:rPr lang="ru-RU" sz="1600" dirty="0">
                <a:latin typeface="Calibri"/>
                <a:ea typeface="+mn-lt"/>
                <a:cs typeface="+mn-lt"/>
              </a:rPr>
              <a:t>), то частота поездок увеличится, а доля органических установок возрастёт, потому что пользователи будут ощущать прогресс, получать социальное одобрение и вовлекаться в соревновательную механику. 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Метрики: у</a:t>
            </a:r>
            <a:r>
              <a:rPr lang="ru-RU" sz="1600" dirty="0">
                <a:ea typeface="+mn-lt"/>
                <a:cs typeface="+mn-lt"/>
              </a:rPr>
              <a:t>величение среднего числа поездок на пользователя, рост количества установок по реферальным ссылкам, доля пользователей, завершивших </a:t>
            </a:r>
            <a:r>
              <a:rPr lang="ru-RU" sz="1600" dirty="0" err="1">
                <a:ea typeface="+mn-lt"/>
                <a:cs typeface="+mn-lt"/>
              </a:rPr>
              <a:t>Bronze</a:t>
            </a:r>
            <a:r>
              <a:rPr lang="ru-RU" sz="1600" dirty="0">
                <a:ea typeface="+mn-lt"/>
                <a:cs typeface="+mn-lt"/>
              </a:rPr>
              <a:t>/Silver</a:t>
            </a:r>
            <a:endParaRPr lang="ru-RU">
              <a:ea typeface="+mn-lt"/>
              <a:cs typeface="+mn-lt"/>
            </a:endParaRPr>
          </a:p>
          <a:p>
            <a:r>
              <a:rPr lang="ru-RU" sz="1600" dirty="0">
                <a:latin typeface="Aptos"/>
                <a:ea typeface="Calibri"/>
                <a:cs typeface="Calibri"/>
              </a:rPr>
              <a:t>Эксперимент: </a:t>
            </a:r>
            <a:r>
              <a:rPr lang="ru-RU" sz="1600" dirty="0">
                <a:ea typeface="+mn-lt"/>
                <a:cs typeface="+mn-lt"/>
              </a:rPr>
              <a:t>Кластерный A/B-тест</a:t>
            </a:r>
            <a:r>
              <a:rPr lang="ru-RU" sz="1600" dirty="0">
                <a:latin typeface="Calibri"/>
                <a:ea typeface="+mn-lt"/>
                <a:cs typeface="+mn-lt"/>
              </a:rPr>
              <a:t> — одна группа получает «прогресс + сравнение с друзьями» по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соцюсетям</a:t>
            </a:r>
            <a:r>
              <a:rPr lang="ru-RU" sz="1600" dirty="0">
                <a:latin typeface="Calibri"/>
                <a:ea typeface="+mn-lt"/>
                <a:cs typeface="+mn-lt"/>
              </a:rPr>
              <a:t>, городам и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тд</a:t>
            </a:r>
            <a:r>
              <a:rPr lang="ru-RU" sz="1600" dirty="0">
                <a:latin typeface="Calibri"/>
                <a:ea typeface="+mn-lt"/>
                <a:cs typeface="+mn-lt"/>
              </a:rPr>
              <a:t>.</a:t>
            </a:r>
            <a:br>
              <a:rPr lang="ru-RU" sz="1600" dirty="0">
                <a:latin typeface="Calibri"/>
                <a:ea typeface="+mn-lt"/>
                <a:cs typeface="+mn-lt"/>
              </a:rPr>
            </a:br>
            <a:r>
              <a:rPr lang="ru-RU" sz="1600" dirty="0">
                <a:latin typeface="Calibri"/>
                <a:ea typeface="+mn-lt"/>
                <a:cs typeface="+mn-lt"/>
              </a:rPr>
              <a:t>Анализ: вовлечённость, социальный </a:t>
            </a:r>
            <a:r>
              <a:rPr lang="ru-RU" sz="1600" dirty="0" err="1">
                <a:latin typeface="Calibri"/>
                <a:ea typeface="+mn-lt"/>
                <a:cs typeface="+mn-lt"/>
              </a:rPr>
              <a:t>шэринг</a:t>
            </a:r>
            <a:r>
              <a:rPr lang="ru-RU" sz="1600" dirty="0">
                <a:latin typeface="Calibri"/>
                <a:ea typeface="+mn-lt"/>
                <a:cs typeface="+mn-lt"/>
              </a:rPr>
              <a:t>, рефералы</a:t>
            </a:r>
            <a:endParaRPr lang="ru-RU" sz="1600">
              <a:latin typeface="Calibri"/>
              <a:ea typeface="Calibri"/>
              <a:cs typeface="Calibri"/>
            </a:endParaRPr>
          </a:p>
          <a:p>
            <a:pPr algn="l"/>
            <a:endParaRPr lang="ru-RU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7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EC650-700F-2E65-EE26-64540BF3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36" y="239865"/>
            <a:ext cx="5379929" cy="782769"/>
          </a:xfrm>
        </p:spPr>
        <p:txBody>
          <a:bodyPr>
            <a:normAutofit fontScale="90000"/>
          </a:bodyPr>
          <a:lstStyle/>
          <a:p>
            <a:r>
              <a:rPr lang="ru-RU" sz="2800"/>
              <a:t>Гипотеза 1 - самая перспективная</a:t>
            </a:r>
            <a:br>
              <a:rPr lang="ru-RU" sz="2800" dirty="0"/>
            </a:b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B54746-D79D-E6ED-DE6A-82A3ACD3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8" y="854858"/>
            <a:ext cx="10880942" cy="5322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libri"/>
                <a:ea typeface="+mn-lt"/>
                <a:cs typeface="+mn-lt"/>
              </a:rPr>
              <a:t>Ночная зона (23:00–05:00) — это время, где практические все  операторы теряют деньги: поездок мало, спрос маленький, но места всё равно арендуются городом (или паркуются/охраняются). Предложение фиксированной цены переводит убыток в потенциальное увеличение прибыли, не требуя дополнительных издержек. Это не требует вложений в софт, не затрагивает UX /UI (в отличие от геймификации, от гипотезы 2, например.). Даже если гипотеза не сработает — риски малы, а инфраструктура остаётся 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sz="2000" dirty="0">
                <a:latin typeface="Calibri"/>
                <a:ea typeface="+mn-lt"/>
                <a:cs typeface="+mn-lt"/>
              </a:rPr>
              <a:t>Ночью часто катаются студенты, молодёжь, люди после вечеринок — у них низкая цена =&gt; удобства. Психологически фиксированный тариф действует так, что ты не боишься «накатать на N₽». Это создаёт предсказуемость и ощущение выгоды.</a:t>
            </a:r>
            <a:endParaRPr lang="ru-RU" sz="2000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ru-RU" sz="2000" dirty="0">
                <a:latin typeface="Calibri"/>
                <a:ea typeface="Calibri"/>
                <a:cs typeface="Calibri"/>
              </a:rPr>
              <a:t>Если</a:t>
            </a:r>
            <a:r>
              <a:rPr lang="ru-RU" sz="2000" dirty="0">
                <a:latin typeface="Calibri"/>
                <a:ea typeface="+mn-lt"/>
                <a:cs typeface="+mn-lt"/>
              </a:rPr>
              <a:t> Night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2000" dirty="0">
                <a:latin typeface="Calibri"/>
                <a:ea typeface="+mn-lt"/>
                <a:cs typeface="+mn-lt"/>
              </a:rPr>
              <a:t> зайдёт в 1–2 районах, его можно масштабировать не только по времени, но и по типу пользователей новичкам, по дням недели (</a:t>
            </a:r>
            <a:r>
              <a:rPr lang="ru-RU" sz="2000" dirty="0" err="1">
                <a:latin typeface="Calibri"/>
                <a:ea typeface="+mn-lt"/>
                <a:cs typeface="+mn-lt"/>
              </a:rPr>
              <a:t>Fri-Sat</a:t>
            </a:r>
            <a:r>
              <a:rPr lang="ru-RU" sz="2000" dirty="0">
                <a:latin typeface="Calibri"/>
                <a:ea typeface="+mn-lt"/>
                <a:cs typeface="+mn-lt"/>
              </a:rPr>
              <a:t>), для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ретеншна</a:t>
            </a:r>
            <a:r>
              <a:rPr lang="ru-RU" sz="2000" dirty="0">
                <a:latin typeface="Calibri"/>
                <a:ea typeface="+mn-lt"/>
                <a:cs typeface="+mn-lt"/>
              </a:rPr>
              <a:t> (если не катался 7 дней — получи Night </a:t>
            </a:r>
            <a:r>
              <a:rPr lang="ru-RU" sz="2000" dirty="0" err="1">
                <a:latin typeface="Calibri"/>
                <a:ea typeface="+mn-lt"/>
                <a:cs typeface="+mn-lt"/>
              </a:rPr>
              <a:t>Pass</a:t>
            </a:r>
            <a:r>
              <a:rPr lang="ru-RU" sz="2000" dirty="0">
                <a:latin typeface="Calibri"/>
                <a:ea typeface="+mn-lt"/>
                <a:cs typeface="+mn-lt"/>
              </a:rPr>
              <a:t>)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lvl="1" indent="0">
              <a:buNone/>
            </a:pPr>
            <a:endParaRPr lang="ru-RU" sz="16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ru-RU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365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DDD75-2F81-C2AA-296E-6D5FF13E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45491" cy="667947"/>
          </a:xfrm>
        </p:spPr>
        <p:txBody>
          <a:bodyPr>
            <a:normAutofit/>
          </a:bodyPr>
          <a:lstStyle/>
          <a:p>
            <a:r>
              <a:rPr lang="ru-RU" sz="2800" dirty="0"/>
              <a:t>Доля Т-Банка в отрасли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82C5-0DF4-68A4-73D3-20B0E80C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59" y="2117900"/>
            <a:ext cx="7937327" cy="91711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Ссылка на информацию: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  <a:hlinkClick r:id="rId2"/>
              </a:rPr>
              <a:t>31,2 млрд рублей и 211,7 млн поездок за сезон. Кикшеринг в </a:t>
            </a:r>
            <a:br>
              <a:rPr lang="ru-RU" dirty="0">
                <a:ea typeface="+mn-lt"/>
                <a:cs typeface="+mn-lt"/>
                <a:hlinkClick r:id="rId2"/>
              </a:rPr>
            </a:br>
            <a:r>
              <a:rPr lang="ru-RU" dirty="0">
                <a:ea typeface="+mn-lt"/>
                <a:cs typeface="+mn-lt"/>
                <a:hlinkClick r:id="rId2"/>
              </a:rPr>
              <a:t>России 2024 - Трушеринг</a:t>
            </a:r>
            <a:endParaRPr lang="ru-RU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C2F96-5C0C-AF2D-A39D-0DAC8669EADC}"/>
              </a:ext>
            </a:extLst>
          </p:cNvPr>
          <p:cNvSpPr txBox="1"/>
          <p:nvPr/>
        </p:nvSpPr>
        <p:spPr>
          <a:xfrm>
            <a:off x="1096027" y="1033397"/>
            <a:ext cx="94780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Согласно изданию </a:t>
            </a:r>
            <a:r>
              <a:rPr lang="ru-RU" dirty="0" err="1"/>
              <a:t>Трушеринга</a:t>
            </a:r>
            <a:r>
              <a:rPr lang="ru-RU" dirty="0"/>
              <a:t>, за весь 2024 год совершенно 281,6 млн поездок. В датасете же примерно 400.000 строк, что говорит количестве поездок за год. </a:t>
            </a:r>
            <a:r>
              <a:rPr lang="ru-RU" dirty="0" err="1"/>
              <a:t>Соответсвенно</a:t>
            </a:r>
            <a:r>
              <a:rPr lang="ru-RU" dirty="0"/>
              <a:t>, доля Т-Банка 400.000/281.600.000 = 0,142%</a:t>
            </a:r>
          </a:p>
        </p:txBody>
      </p:sp>
    </p:spTree>
    <p:extLst>
      <p:ext uri="{BB962C8B-B14F-4D97-AF65-F5344CB8AC3E}">
        <p14:creationId xmlns:p14="http://schemas.microsoft.com/office/powerpoint/2010/main" val="4216540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Качество и структура данных</vt:lpstr>
      <vt:lpstr>Поведение пользователей</vt:lpstr>
      <vt:lpstr>Числовой анализ + корреляции</vt:lpstr>
      <vt:lpstr>Продуктовые гипотезы</vt:lpstr>
      <vt:lpstr>Гипотеза 1 - самая перспективная </vt:lpstr>
      <vt:lpstr>Доля Т-Банка в отрасли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388</cp:revision>
  <dcterms:created xsi:type="dcterms:W3CDTF">2025-05-13T18:58:42Z</dcterms:created>
  <dcterms:modified xsi:type="dcterms:W3CDTF">2025-05-13T20:47:16Z</dcterms:modified>
</cp:coreProperties>
</file>