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72" r:id="rId3"/>
    <p:sldId id="265" r:id="rId4"/>
    <p:sldId id="274" r:id="rId5"/>
    <p:sldId id="275" r:id="rId6"/>
    <p:sldId id="276" r:id="rId7"/>
    <p:sldId id="273" r:id="rId8"/>
    <p:sldId id="277" r:id="rId9"/>
    <p:sldId id="279" r:id="rId10"/>
    <p:sldId id="278" r:id="rId11"/>
    <p:sldId id="280" r:id="rId12"/>
    <p:sldId id="266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0" r:id="rId22"/>
    <p:sldId id="258" r:id="rId23"/>
    <p:sldId id="271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liu" initials="yl" lastIdx="1" clrIdx="0">
    <p:extLst>
      <p:ext uri="{19B8F6BF-5375-455C-9EA6-DF929625EA0E}">
        <p15:presenceInfo xmlns:p15="http://schemas.microsoft.com/office/powerpoint/2012/main" userId="698d32bbc6800c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E505937-A1D1-4FCF-B857-F28870C2B438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Servo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132FAD-B185-4405-ABD4-A30DEAC13416}" type="par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4976FE-E4B0-4743-B453-0E44EC68399E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项目类型</a:t>
          </a:r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: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浏览器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9FEAA5-C005-491D-B43A-D4F62D2E4495}" type="par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129FD2A-3327-4A99-8DA3-3ED69C380BBF}">
      <dgm:prSet phldrT="[文本]"/>
      <dgm:spPr/>
      <dgm:t>
        <a:bodyPr/>
        <a:lstStyle/>
        <a:p>
          <a:r>
            <a:rPr 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说明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：大型应用系统开发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295C8C-8D1F-43C6-82C9-E9A0C9D69E91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redox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5C704B0-DB8C-4E8C-A7B3-49A7A120BF7B}" type="par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DC9E84D-4109-41D9-B23B-CD33F63307C9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项目类型</a:t>
          </a:r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: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操作系统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4FDFB6-DCEB-482B-A44F-4AD4680B4845}" type="par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8C4C62-02C4-4A91-B786-6B3C60549C0C}">
      <dgm:prSet phldrT="[文本]"/>
      <dgm:spPr/>
      <dgm:t>
        <a:bodyPr/>
        <a:lstStyle/>
        <a:p>
          <a:r>
            <a:rPr 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说明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：底层开发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41DC41-29F0-4922-BFC5-D6FC08605C24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其他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E9E3E3B-2FC2-4FCA-97C2-0743E0F5A1A8}" type="par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777BA7A-CB4C-4047-A5C1-19C4370C7AE7}">
      <dgm:prSet phldrT="[文本]"/>
      <dgm:spPr/>
      <dgm:t>
        <a:bodyPr/>
        <a:lstStyle/>
        <a:p>
          <a:r>
            <a:rPr lang="en-US" altLang="zh-CN" dirty="0" err="1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github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项目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BA40324-CF00-4C14-AB62-75C05DB6EAE5}" type="par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394397-D1FF-412A-9B1A-A1C7497BA927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开源社区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25D4D77-0B0F-403F-9E7B-0D6810A3F122}" type="parTrans" cxnId="{40E1DA70-D516-4525-B8C3-5B91C3FA138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962F407-523D-4723-A0B0-319C51C91A51}" type="sibTrans" cxnId="{40E1DA70-D516-4525-B8C3-5B91C3FA138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64B6DC-B5D4-480F-8C18-4EEA3B403295}" type="pres">
      <dgm:prSet presAssocID="{CE05747F-C2B6-48F4-B230-931F3251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707CF0F8-542C-4273-AD39-AC9125950E5B}" type="pres">
      <dgm:prSet presAssocID="{7E505937-A1D1-4FCF-B857-F28870C2B438}" presName="linNode" presStyleCnt="0"/>
      <dgm:spPr/>
    </dgm:pt>
    <dgm:pt modelId="{2C5BA068-BB4B-49C7-8916-4C0FEEAFB7D3}" type="pres">
      <dgm:prSet presAssocID="{7E505937-A1D1-4FCF-B857-F28870C2B43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7060B7B-A2B0-46AD-A854-46E0D1855F68}" type="pres">
      <dgm:prSet presAssocID="{7E505937-A1D1-4FCF-B857-F28870C2B438}" presName="bracket" presStyleLbl="parChTrans1D1" presStyleIdx="0" presStyleCnt="3"/>
      <dgm:spPr/>
    </dgm:pt>
    <dgm:pt modelId="{CC5F4082-0804-4B7F-B15E-81E8137F5C11}" type="pres">
      <dgm:prSet presAssocID="{7E505937-A1D1-4FCF-B857-F28870C2B438}" presName="spH" presStyleCnt="0"/>
      <dgm:spPr/>
    </dgm:pt>
    <dgm:pt modelId="{0B75026B-D553-42CF-87D2-B415F2777DCC}" type="pres">
      <dgm:prSet presAssocID="{7E505937-A1D1-4FCF-B857-F28870C2B438}" presName="desTx" presStyleLbl="node1" presStyleIdx="0" presStyleCnt="3" custLinFactNeighborX="16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7548DBF-1933-42EC-B582-783DD4A3CC9D}" type="pres">
      <dgm:prSet presAssocID="{3B7DB6A5-4C5E-46B9-A357-36BB8E4D8D85}" presName="spV" presStyleCnt="0"/>
      <dgm:spPr/>
    </dgm:pt>
    <dgm:pt modelId="{61D22842-6DE5-43F4-8C89-BDFBDF0A84C8}" type="pres">
      <dgm:prSet presAssocID="{B1295C8C-8D1F-43C6-82C9-E9A0C9D69E91}" presName="linNode" presStyleCnt="0"/>
      <dgm:spPr/>
    </dgm:pt>
    <dgm:pt modelId="{7C9B8812-F849-453D-BA52-CE14C834B1BC}" type="pres">
      <dgm:prSet presAssocID="{B1295C8C-8D1F-43C6-82C9-E9A0C9D69E91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B998CFF-DF3C-43F4-8CBE-41A479DE6B8A}" type="pres">
      <dgm:prSet presAssocID="{B1295C8C-8D1F-43C6-82C9-E9A0C9D69E91}" presName="bracket" presStyleLbl="parChTrans1D1" presStyleIdx="1" presStyleCnt="3"/>
      <dgm:spPr/>
    </dgm:pt>
    <dgm:pt modelId="{4FF76137-1C2B-4AAD-B533-20395A53231B}" type="pres">
      <dgm:prSet presAssocID="{B1295C8C-8D1F-43C6-82C9-E9A0C9D69E91}" presName="spH" presStyleCnt="0"/>
      <dgm:spPr/>
    </dgm:pt>
    <dgm:pt modelId="{08E2C8D8-6229-43A7-8F06-E64E22D8E58A}" type="pres">
      <dgm:prSet presAssocID="{B1295C8C-8D1F-43C6-82C9-E9A0C9D69E91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DA6321F-5E83-4AB5-A934-A8A6B1E277A0}" type="pres">
      <dgm:prSet presAssocID="{8C31FF87-D786-498F-B4F8-FA4F5650B856}" presName="spV" presStyleCnt="0"/>
      <dgm:spPr/>
    </dgm:pt>
    <dgm:pt modelId="{74287BDB-9D80-46B7-9984-AC2B753423DD}" type="pres">
      <dgm:prSet presAssocID="{1B41DC41-29F0-4922-BFC5-D6FC08605C24}" presName="linNode" presStyleCnt="0"/>
      <dgm:spPr/>
    </dgm:pt>
    <dgm:pt modelId="{DFE58E50-D08B-4B73-94A1-1086CA88357F}" type="pres">
      <dgm:prSet presAssocID="{1B41DC41-29F0-4922-BFC5-D6FC08605C2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A3A5914-362B-47B2-925E-1271EDCF4D5A}" type="pres">
      <dgm:prSet presAssocID="{1B41DC41-29F0-4922-BFC5-D6FC08605C24}" presName="bracket" presStyleLbl="parChTrans1D1" presStyleIdx="2" presStyleCnt="3"/>
      <dgm:spPr/>
    </dgm:pt>
    <dgm:pt modelId="{867C6EEA-1D9F-4C72-A3E4-4858AB1B0645}" type="pres">
      <dgm:prSet presAssocID="{1B41DC41-29F0-4922-BFC5-D6FC08605C24}" presName="spH" presStyleCnt="0"/>
      <dgm:spPr/>
    </dgm:pt>
    <dgm:pt modelId="{BAC3E759-BFAD-49B5-8556-AF41067A7811}" type="pres">
      <dgm:prSet presAssocID="{1B41DC41-29F0-4922-BFC5-D6FC08605C2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D26403DA-2375-4507-9B05-525191B1F378}" type="presOf" srcId="{4777BA7A-CB4C-4047-A5C1-19C4370C7AE7}" destId="{BAC3E759-BFAD-49B5-8556-AF41067A7811}" srcOrd="0" destOrd="0" presId="urn:diagrams.loki3.com/BracketList+Icon#1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D8C57C4F-61BA-4FCA-A9DA-4F6A0BDFFFC4}" type="presOf" srcId="{8129FD2A-3327-4A99-8DA3-3ED69C380BBF}" destId="{0B75026B-D553-42CF-87D2-B415F2777DCC}" srcOrd="0" destOrd="1" presId="urn:diagrams.loki3.com/BracketList+Icon#1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51D615B-98FE-4FC9-BF7F-62C0B5D98C46}" type="presOf" srcId="{7E505937-A1D1-4FCF-B857-F28870C2B438}" destId="{2C5BA068-BB4B-49C7-8916-4C0FEEAFB7D3}" srcOrd="0" destOrd="0" presId="urn:diagrams.loki3.com/BracketList+Icon#1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D4201BB5-5256-4D86-81FA-EFDC0AA30415}" type="presOf" srcId="{3DC9E84D-4109-41D9-B23B-CD33F63307C9}" destId="{08E2C8D8-6229-43A7-8F06-E64E22D8E58A}" srcOrd="0" destOrd="0" presId="urn:diagrams.loki3.com/BracketList+Icon#1"/>
    <dgm:cxn modelId="{8ADC8A32-801B-417F-BE27-4B4864AC6DE2}" type="presOf" srcId="{6C394397-D1FF-412A-9B1A-A1C7497BA927}" destId="{BAC3E759-BFAD-49B5-8556-AF41067A7811}" srcOrd="0" destOrd="1" presId="urn:diagrams.loki3.com/BracketList+Icon#1"/>
    <dgm:cxn modelId="{D439B70B-2807-4F96-8101-8733B06F6BEA}" type="presOf" srcId="{B1295C8C-8D1F-43C6-82C9-E9A0C9D69E91}" destId="{7C9B8812-F849-453D-BA52-CE14C834B1BC}" srcOrd="0" destOrd="0" presId="urn:diagrams.loki3.com/BracketList+Icon#1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C492D978-6FB6-47F5-A771-EE0734A3F0B6}" type="presOf" srcId="{1B41DC41-29F0-4922-BFC5-D6FC08605C24}" destId="{DFE58E50-D08B-4B73-94A1-1086CA88357F}" srcOrd="0" destOrd="0" presId="urn:diagrams.loki3.com/BracketList+Icon#1"/>
    <dgm:cxn modelId="{C6AEF221-E6DA-44AC-B1D1-65C2742929D0}" type="presOf" srcId="{CE05747F-C2B6-48F4-B230-931F3251F608}" destId="{A664B6DC-B5D4-480F-8C18-4EEA3B403295}" srcOrd="0" destOrd="0" presId="urn:diagrams.loki3.com/BracketList+Icon#1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2ABD5B67-1CE7-4279-9067-19CCCF9051CC}" type="presOf" srcId="{754976FE-E4B0-4743-B453-0E44EC68399E}" destId="{0B75026B-D553-42CF-87D2-B415F2777DCC}" srcOrd="0" destOrd="0" presId="urn:diagrams.loki3.com/BracketList+Icon#1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A4699B2-C001-40CF-BCC5-714E4904F848}" type="presOf" srcId="{398C4C62-02C4-4A91-B786-6B3C60549C0C}" destId="{08E2C8D8-6229-43A7-8F06-E64E22D8E58A}" srcOrd="0" destOrd="1" presId="urn:diagrams.loki3.com/BracketList+Icon#1"/>
    <dgm:cxn modelId="{9268D54A-D35A-4708-9D02-3BB9F8BB57B5}" type="presParOf" srcId="{A664B6DC-B5D4-480F-8C18-4EEA3B403295}" destId="{707CF0F8-542C-4273-AD39-AC9125950E5B}" srcOrd="0" destOrd="0" presId="urn:diagrams.loki3.com/BracketList+Icon#1"/>
    <dgm:cxn modelId="{5CD7EB98-1087-45B7-A078-231F1E59FE38}" type="presParOf" srcId="{707CF0F8-542C-4273-AD39-AC9125950E5B}" destId="{2C5BA068-BB4B-49C7-8916-4C0FEEAFB7D3}" srcOrd="0" destOrd="0" presId="urn:diagrams.loki3.com/BracketList+Icon#1"/>
    <dgm:cxn modelId="{62A6211C-BFD3-4C65-B651-21AA06D3F7C4}" type="presParOf" srcId="{707CF0F8-542C-4273-AD39-AC9125950E5B}" destId="{F7060B7B-A2B0-46AD-A854-46E0D1855F68}" srcOrd="1" destOrd="0" presId="urn:diagrams.loki3.com/BracketList+Icon#1"/>
    <dgm:cxn modelId="{2092F5D6-5606-4284-9313-0C9F6D6077F6}" type="presParOf" srcId="{707CF0F8-542C-4273-AD39-AC9125950E5B}" destId="{CC5F4082-0804-4B7F-B15E-81E8137F5C11}" srcOrd="2" destOrd="0" presId="urn:diagrams.loki3.com/BracketList+Icon#1"/>
    <dgm:cxn modelId="{67E306BC-66CB-4944-843D-0ED313B1C963}" type="presParOf" srcId="{707CF0F8-542C-4273-AD39-AC9125950E5B}" destId="{0B75026B-D553-42CF-87D2-B415F2777DCC}" srcOrd="3" destOrd="0" presId="urn:diagrams.loki3.com/BracketList+Icon#1"/>
    <dgm:cxn modelId="{0A89DDCB-1646-491A-B01E-37BC7434954A}" type="presParOf" srcId="{A664B6DC-B5D4-480F-8C18-4EEA3B403295}" destId="{57548DBF-1933-42EC-B582-783DD4A3CC9D}" srcOrd="1" destOrd="0" presId="urn:diagrams.loki3.com/BracketList+Icon#1"/>
    <dgm:cxn modelId="{FE662A29-DEF6-43F8-9ACB-C3C1008CC536}" type="presParOf" srcId="{A664B6DC-B5D4-480F-8C18-4EEA3B403295}" destId="{61D22842-6DE5-43F4-8C89-BDFBDF0A84C8}" srcOrd="2" destOrd="0" presId="urn:diagrams.loki3.com/BracketList+Icon#1"/>
    <dgm:cxn modelId="{EFFFD98B-F8B5-428D-B5C4-5A4F7E54B73A}" type="presParOf" srcId="{61D22842-6DE5-43F4-8C89-BDFBDF0A84C8}" destId="{7C9B8812-F849-453D-BA52-CE14C834B1BC}" srcOrd="0" destOrd="0" presId="urn:diagrams.loki3.com/BracketList+Icon#1"/>
    <dgm:cxn modelId="{0165544F-768C-4D5D-AD01-D0AEBA30D73B}" type="presParOf" srcId="{61D22842-6DE5-43F4-8C89-BDFBDF0A84C8}" destId="{3B998CFF-DF3C-43F4-8CBE-41A479DE6B8A}" srcOrd="1" destOrd="0" presId="urn:diagrams.loki3.com/BracketList+Icon#1"/>
    <dgm:cxn modelId="{7BFC50F8-041C-4D0E-9F6C-18EDD35AC855}" type="presParOf" srcId="{61D22842-6DE5-43F4-8C89-BDFBDF0A84C8}" destId="{4FF76137-1C2B-4AAD-B533-20395A53231B}" srcOrd="2" destOrd="0" presId="urn:diagrams.loki3.com/BracketList+Icon#1"/>
    <dgm:cxn modelId="{69F1C48F-D1D4-4706-A9E6-E2CF40898067}" type="presParOf" srcId="{61D22842-6DE5-43F4-8C89-BDFBDF0A84C8}" destId="{08E2C8D8-6229-43A7-8F06-E64E22D8E58A}" srcOrd="3" destOrd="0" presId="urn:diagrams.loki3.com/BracketList+Icon#1"/>
    <dgm:cxn modelId="{91C56926-CD9F-4353-B727-58AB8131A684}" type="presParOf" srcId="{A664B6DC-B5D4-480F-8C18-4EEA3B403295}" destId="{EDA6321F-5E83-4AB5-A934-A8A6B1E277A0}" srcOrd="3" destOrd="0" presId="urn:diagrams.loki3.com/BracketList+Icon#1"/>
    <dgm:cxn modelId="{258F0EFF-648C-4CE4-ACC1-05DFE1EBE93E}" type="presParOf" srcId="{A664B6DC-B5D4-480F-8C18-4EEA3B403295}" destId="{74287BDB-9D80-46B7-9984-AC2B753423DD}" srcOrd="4" destOrd="0" presId="urn:diagrams.loki3.com/BracketList+Icon#1"/>
    <dgm:cxn modelId="{EF132C8E-2172-487B-A19A-5A3988CBA3F6}" type="presParOf" srcId="{74287BDB-9D80-46B7-9984-AC2B753423DD}" destId="{DFE58E50-D08B-4B73-94A1-1086CA88357F}" srcOrd="0" destOrd="0" presId="urn:diagrams.loki3.com/BracketList+Icon#1"/>
    <dgm:cxn modelId="{A09E737D-F1E5-4F39-A7D1-333DDCE87D85}" type="presParOf" srcId="{74287BDB-9D80-46B7-9984-AC2B753423DD}" destId="{5A3A5914-362B-47B2-925E-1271EDCF4D5A}" srcOrd="1" destOrd="0" presId="urn:diagrams.loki3.com/BracketList+Icon#1"/>
    <dgm:cxn modelId="{3F3F1639-B44E-4AFE-85C3-D84DEB8719D4}" type="presParOf" srcId="{74287BDB-9D80-46B7-9984-AC2B753423DD}" destId="{867C6EEA-1D9F-4C72-A3E4-4858AB1B0645}" srcOrd="2" destOrd="0" presId="urn:diagrams.loki3.com/BracketList+Icon#1"/>
    <dgm:cxn modelId="{1AAF2981-58CB-46F1-ADED-4F264594908F}" type="presParOf" srcId="{74287BDB-9D80-46B7-9984-AC2B753423DD}" destId="{BAC3E759-BFAD-49B5-8556-AF41067A7811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A068-BB4B-49C7-8916-4C0FEEAFB7D3}">
      <dsp:nvSpPr>
        <dsp:cNvPr id="0" name=""/>
        <dsp:cNvSpPr/>
      </dsp:nvSpPr>
      <dsp:spPr>
        <a:xfrm>
          <a:off x="0" y="388203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Servo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88203"/>
        <a:ext cx="2374959" cy="618750"/>
      </dsp:txXfrm>
    </dsp:sp>
    <dsp:sp modelId="{F7060B7B-A2B0-46AD-A854-46E0D1855F68}">
      <dsp:nvSpPr>
        <dsp:cNvPr id="0" name=""/>
        <dsp:cNvSpPr/>
      </dsp:nvSpPr>
      <dsp:spPr>
        <a:xfrm>
          <a:off x="2374959" y="59492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026B-D553-42CF-87D2-B415F2777DCC}">
      <dsp:nvSpPr>
        <dsp:cNvPr id="0" name=""/>
        <dsp:cNvSpPr/>
      </dsp:nvSpPr>
      <dsp:spPr>
        <a:xfrm>
          <a:off x="3040265" y="59492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项目类型</a:t>
          </a: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: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浏览器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说明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：大型应用系统开发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40265" y="59492"/>
        <a:ext cx="6459890" cy="1276171"/>
      </dsp:txXfrm>
    </dsp:sp>
    <dsp:sp modelId="{7C9B8812-F849-453D-BA52-CE14C834B1BC}">
      <dsp:nvSpPr>
        <dsp:cNvPr id="0" name=""/>
        <dsp:cNvSpPr/>
      </dsp:nvSpPr>
      <dsp:spPr>
        <a:xfrm>
          <a:off x="0" y="1754375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redox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54375"/>
        <a:ext cx="2374959" cy="618750"/>
      </dsp:txXfrm>
    </dsp:sp>
    <dsp:sp modelId="{3B998CFF-DF3C-43F4-8CBE-41A479DE6B8A}">
      <dsp:nvSpPr>
        <dsp:cNvPr id="0" name=""/>
        <dsp:cNvSpPr/>
      </dsp:nvSpPr>
      <dsp:spPr>
        <a:xfrm>
          <a:off x="2374959" y="1425664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C8D8-6229-43A7-8F06-E64E22D8E58A}">
      <dsp:nvSpPr>
        <dsp:cNvPr id="0" name=""/>
        <dsp:cNvSpPr/>
      </dsp:nvSpPr>
      <dsp:spPr>
        <a:xfrm>
          <a:off x="3039948" y="1425664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项目类型</a:t>
          </a: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: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操作系统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说明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：底层开发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1425664"/>
        <a:ext cx="6459890" cy="1276171"/>
      </dsp:txXfrm>
    </dsp:sp>
    <dsp:sp modelId="{DFE58E50-D08B-4B73-94A1-1086CA88357F}">
      <dsp:nvSpPr>
        <dsp:cNvPr id="0" name=""/>
        <dsp:cNvSpPr/>
      </dsp:nvSpPr>
      <dsp:spPr>
        <a:xfrm>
          <a:off x="0" y="3120546"/>
          <a:ext cx="2377281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其他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120546"/>
        <a:ext cx="2377281" cy="618750"/>
      </dsp:txXfrm>
    </dsp:sp>
    <dsp:sp modelId="{5A3A5914-362B-47B2-925E-1271EDCF4D5A}">
      <dsp:nvSpPr>
        <dsp:cNvPr id="0" name=""/>
        <dsp:cNvSpPr/>
      </dsp:nvSpPr>
      <dsp:spPr>
        <a:xfrm>
          <a:off x="2377281" y="2791835"/>
          <a:ext cx="475456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759-BFAD-49B5-8556-AF41067A7811}">
      <dsp:nvSpPr>
        <dsp:cNvPr id="0" name=""/>
        <dsp:cNvSpPr/>
      </dsp:nvSpPr>
      <dsp:spPr>
        <a:xfrm>
          <a:off x="3042919" y="2791835"/>
          <a:ext cx="6466205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err="1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github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项目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开源社区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42919" y="2791835"/>
        <a:ext cx="6466205" cy="12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#1">
  <dgm:title val="垂直括号列表"/>
  <dgm:desc val="用于显示分组的信息块。  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3/23/2016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2016/3/23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开始是个个人项目，三年后被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当做一个正式的语言来进行开发，现在由一个核心工作小组进行维护，版本</a:t>
            </a:r>
            <a:r>
              <a:rPr lang="en-US" altLang="zh-CN" dirty="0" smtClean="0"/>
              <a:t>1.5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既然有了</a:t>
            </a:r>
            <a:r>
              <a:rPr lang="en-US" altLang="zh-CN" dirty="0" err="1" smtClean="0"/>
              <a:t>impl</a:t>
            </a:r>
            <a:r>
              <a:rPr lang="zh-CN" altLang="en-US" dirty="0" smtClean="0"/>
              <a:t>，为什么还要大张旗鼓的整个</a:t>
            </a:r>
            <a:r>
              <a:rPr lang="en-US" altLang="zh-CN" dirty="0" smtClean="0"/>
              <a:t>traits</a:t>
            </a:r>
            <a:r>
              <a:rPr lang="zh-CN" altLang="en-US" dirty="0" smtClean="0"/>
              <a:t>出来呢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5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只有一个绑定保证了同一个资源在同一时间只能被一个变量拥有，这使得不存在访问另一个变量而导致当前变量发生变化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1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只有一个绑定保证了同一个资源在同一时间只能被一个变量拥有，这使得不存在访问另一个变量而导致当前变量发生变化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1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只有一个绑定保证了同一个资源在同一时间只能被一个变量拥有，这使得不存在访问另一个变量而导致当前变量发生变化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只有一个绑定保证了同一个资源在同一时间只能被一个变量拥有，这使得不存在访问另一个变量而导致当前变量发生变化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7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0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只有一个绑定保证了同一个资源在同一时间只能被一个变量拥有，这使得不存在访问另一个变量而导致当前变量发生变化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5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既然有了</a:t>
            </a:r>
            <a:r>
              <a:rPr lang="en-US" altLang="zh-CN" dirty="0" err="1" smtClean="0"/>
              <a:t>impl</a:t>
            </a:r>
            <a:r>
              <a:rPr lang="zh-CN" altLang="en-US" dirty="0" smtClean="0"/>
              <a:t>，为什么还要大张旗鼓的整个</a:t>
            </a:r>
            <a:r>
              <a:rPr lang="en-US" altLang="zh-CN" dirty="0" smtClean="0"/>
              <a:t>traits</a:t>
            </a:r>
            <a:r>
              <a:rPr lang="zh-CN" altLang="en-US" dirty="0" smtClean="0"/>
              <a:t>出来呢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8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既然有了</a:t>
            </a:r>
            <a:r>
              <a:rPr lang="en-US" altLang="zh-CN" dirty="0" err="1" smtClean="0"/>
              <a:t>impl</a:t>
            </a:r>
            <a:r>
              <a:rPr lang="zh-CN" altLang="en-US" dirty="0" smtClean="0"/>
              <a:t>，为什么还要大张旗鼓的整个</a:t>
            </a:r>
            <a:r>
              <a:rPr lang="en-US" altLang="zh-CN" dirty="0" smtClean="0"/>
              <a:t>traits</a:t>
            </a:r>
            <a:r>
              <a:rPr lang="zh-CN" altLang="en-US" dirty="0" smtClean="0"/>
              <a:t>出来呢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3/23/2016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7191" y="2452255"/>
            <a:ext cx="9601200" cy="1517904"/>
          </a:xfrm>
        </p:spPr>
        <p:txBody>
          <a:bodyPr/>
          <a:lstStyle/>
          <a:p>
            <a:r>
              <a:rPr lang="en-US" altLang="zh-CN" dirty="0" smtClean="0"/>
              <a:t>Rust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850581" y="6151418"/>
            <a:ext cx="24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刘宇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2016.3.25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9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400" dirty="0" smtClean="0"/>
              <a:t>Rust</a:t>
            </a:r>
            <a:r>
              <a:rPr lang="zh-CN" altLang="en-US" sz="1400" dirty="0" smtClean="0"/>
              <a:t>是如何做的？</a:t>
            </a:r>
            <a:endParaRPr lang="en-US" altLang="zh-CN" sz="1400" dirty="0" smtClean="0"/>
          </a:p>
          <a:p>
            <a:pPr marL="45720" indent="0">
              <a:buNone/>
            </a:pPr>
            <a:endParaRPr lang="en-US" altLang="zh-CN" sz="1300" dirty="0" smtClean="0"/>
          </a:p>
          <a:p>
            <a:pPr marL="45720" indent="0">
              <a:buNone/>
            </a:pPr>
            <a:r>
              <a:rPr lang="zh-CN" altLang="en-US" sz="1200" dirty="0" smtClean="0"/>
              <a:t>对于第二类问题：</a:t>
            </a:r>
            <a:endParaRPr lang="en-US" altLang="zh-CN" sz="1200" dirty="0" smtClean="0"/>
          </a:p>
          <a:p>
            <a:pPr marL="365760" lvl="1" indent="0">
              <a:buNone/>
            </a:pPr>
            <a:r>
              <a:rPr lang="en-US" altLang="zh-CN" sz="1200" dirty="0" err="1"/>
              <a:t>fn</a:t>
            </a:r>
            <a:r>
              <a:rPr lang="en-US" altLang="zh-CN" sz="1200" dirty="0"/>
              <a:t> main() { </a:t>
            </a:r>
          </a:p>
          <a:p>
            <a:pPr marL="365760" lvl="1" indent="0">
              <a:buNone/>
            </a:pPr>
            <a:r>
              <a:rPr lang="en-US" altLang="zh-CN" sz="1200" dirty="0"/>
              <a:t>	let </a:t>
            </a:r>
            <a:r>
              <a:rPr lang="en-US" altLang="zh-CN" sz="1200" dirty="0" err="1"/>
              <a:t>mut</a:t>
            </a:r>
            <a:r>
              <a:rPr lang="en-US" altLang="zh-CN" sz="1200" dirty="0"/>
              <a:t> data = </a:t>
            </a:r>
            <a:r>
              <a:rPr lang="en-US" altLang="zh-CN" sz="1200" dirty="0" err="1"/>
              <a:t>vec</a:t>
            </a:r>
            <a:r>
              <a:rPr lang="en-US" altLang="zh-CN" sz="1200" dirty="0"/>
              <a:t>![1, 2, 3]; </a:t>
            </a:r>
          </a:p>
          <a:p>
            <a:pPr marL="365760" lvl="1" indent="0">
              <a:buNone/>
            </a:pPr>
            <a:r>
              <a:rPr lang="en-US" altLang="zh-CN" sz="1200" dirty="0"/>
              <a:t>	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in 0..3 { </a:t>
            </a:r>
          </a:p>
          <a:p>
            <a:pPr marL="365760" lvl="1" indent="0">
              <a:buNone/>
            </a:pPr>
            <a:r>
              <a:rPr lang="en-US" altLang="zh-CN" sz="1200" dirty="0"/>
              <a:t>		thread::spawn(move || { data[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+= 1; </a:t>
            </a:r>
            <a:r>
              <a:rPr lang="en-US" altLang="zh-CN" sz="1200" dirty="0" smtClean="0"/>
              <a:t>});  //data-race</a:t>
            </a:r>
            <a:r>
              <a:rPr lang="zh-CN" altLang="en-US" sz="1200" dirty="0" smtClean="0"/>
              <a:t>！</a:t>
            </a:r>
            <a:endParaRPr lang="en-US" altLang="zh-CN" sz="1200" dirty="0"/>
          </a:p>
          <a:p>
            <a:pPr marL="365760" lvl="1" indent="0">
              <a:buNone/>
            </a:pPr>
            <a:r>
              <a:rPr lang="en-US" altLang="zh-CN" sz="1200" dirty="0"/>
              <a:t>	 }</a:t>
            </a:r>
          </a:p>
          <a:p>
            <a:pPr marL="365760" lvl="1" indent="0">
              <a:buNone/>
            </a:pPr>
            <a:r>
              <a:rPr lang="en-US" altLang="zh-CN" sz="1200" dirty="0" smtClean="0"/>
              <a:t>}</a:t>
            </a:r>
          </a:p>
          <a:p>
            <a:pPr marL="365760" lvl="1" indent="0">
              <a:buNone/>
            </a:pPr>
            <a:endParaRPr lang="en-US" altLang="zh-CN" sz="900" dirty="0"/>
          </a:p>
          <a:p>
            <a:pPr marL="45720" indent="0">
              <a:buNone/>
            </a:pPr>
            <a:r>
              <a:rPr lang="zh-CN" altLang="en-US" sz="1200" dirty="0" smtClean="0"/>
              <a:t>放心，这个情况不会发生，因为编译器会告诉你 </a:t>
            </a:r>
            <a:r>
              <a:rPr lang="en-US" altLang="zh-CN" sz="1200" dirty="0" smtClean="0"/>
              <a:t>error</a:t>
            </a:r>
            <a:r>
              <a:rPr lang="en-US" altLang="zh-CN" sz="1200" dirty="0"/>
              <a:t>: capture of moved value: `data` </a:t>
            </a:r>
          </a:p>
          <a:p>
            <a:pPr marL="45720" indent="0">
              <a:buNone/>
            </a:pPr>
            <a:endParaRPr lang="en-US" altLang="zh-CN" sz="1000" dirty="0" smtClean="0"/>
          </a:p>
          <a:p>
            <a:pPr marL="45720" indent="0">
              <a:buNone/>
            </a:pPr>
            <a:endParaRPr lang="zh-CN" sz="1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505" y="3130420"/>
            <a:ext cx="2469150" cy="2212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390144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1120" y="22058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use std::sync::{Arc, Mutex};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use std::thread;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use std::time::Duration;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fn main()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    let data = Arc::new(Mutex::new(vec![1, 2, 3]));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    for i in 0..3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        let data = data.clone();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thread::spawn(move ||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let mut data = data.lock().unwrap();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data[i] += 1;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   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    thread::sleep(Duration::from_millis(50));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}</a:t>
            </a: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Traits</a:t>
            </a:r>
            <a:endParaRPr lang="zh-CN" sz="24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400" dirty="0" smtClean="0"/>
              <a:t>我们先来看看</a:t>
            </a:r>
            <a:r>
              <a:rPr lang="en-US" altLang="zh-CN" sz="1400" dirty="0" smtClean="0"/>
              <a:t>rust</a:t>
            </a:r>
            <a:r>
              <a:rPr lang="zh-CN" altLang="en-US" sz="1400" dirty="0" smtClean="0"/>
              <a:t>是如何实现一般</a:t>
            </a:r>
            <a:r>
              <a:rPr lang="en-US" altLang="zh-CN" sz="1400" dirty="0" smtClean="0"/>
              <a:t>OOP</a:t>
            </a:r>
            <a:r>
              <a:rPr lang="zh-CN" altLang="en-US" sz="1400" dirty="0" smtClean="0"/>
              <a:t>里的类的：</a:t>
            </a:r>
            <a:endParaRPr lang="en-US" altLang="zh-CN" sz="1400" dirty="0" smtClean="0"/>
          </a:p>
        </p:txBody>
      </p:sp>
      <p:sp>
        <p:nvSpPr>
          <p:cNvPr id="6" name="矩形 5"/>
          <p:cNvSpPr/>
          <p:nvPr/>
        </p:nvSpPr>
        <p:spPr>
          <a:xfrm>
            <a:off x="1783080" y="244227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Circle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 f64,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 f64,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radius: f64,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Circle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area(&amp;self) -&gt; f64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::f64::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::PI *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self.radius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self.radius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let c = Circle { x: 0.0, y: 0.0, radius: 2.0 };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!("{}",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c.area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1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97527" y="1340428"/>
            <a:ext cx="9853353" cy="468915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600" dirty="0" smtClean="0"/>
              <a:t>什么是</a:t>
            </a:r>
            <a:r>
              <a:rPr lang="en-US" altLang="zh-CN" sz="1600" dirty="0" smtClean="0"/>
              <a:t>traits?</a:t>
            </a:r>
          </a:p>
          <a:p>
            <a:pPr marL="45720" indent="0">
              <a:buNone/>
            </a:pPr>
            <a:r>
              <a:rPr lang="en-US" altLang="zh-CN" sz="1400" dirty="0"/>
              <a:t>trait </a:t>
            </a:r>
            <a:r>
              <a:rPr lang="zh-CN" altLang="en-US" sz="1400" dirty="0"/>
              <a:t>是一个告诉 </a:t>
            </a:r>
            <a:r>
              <a:rPr lang="en-US" altLang="zh-CN" sz="1400" dirty="0"/>
              <a:t>Rust </a:t>
            </a:r>
            <a:r>
              <a:rPr lang="zh-CN" altLang="en-US" sz="1400" dirty="0"/>
              <a:t>编译器一个类型必须提供哪些功能语言</a:t>
            </a:r>
            <a:r>
              <a:rPr lang="zh-CN" altLang="en-US" sz="1400" dirty="0" smtClean="0"/>
              <a:t>特性。</a:t>
            </a:r>
            <a:endParaRPr lang="en-US" altLang="zh-CN" sz="1400" dirty="0" smtClean="0"/>
          </a:p>
          <a:p>
            <a:pPr marL="45720" indent="0">
              <a:buNone/>
            </a:pPr>
            <a:r>
              <a:rPr lang="zh-CN" altLang="en-US" sz="900" dirty="0" smtClean="0"/>
              <a:t>      </a:t>
            </a:r>
            <a:endParaRPr lang="en-US" altLang="zh-CN" sz="900" dirty="0" smtClean="0"/>
          </a:p>
        </p:txBody>
      </p:sp>
      <p:sp>
        <p:nvSpPr>
          <p:cNvPr id="6" name="矩形 5"/>
          <p:cNvSpPr/>
          <p:nvPr/>
        </p:nvSpPr>
        <p:spPr>
          <a:xfrm>
            <a:off x="1589809" y="2389909"/>
            <a:ext cx="62892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Circle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x: f64,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y: f64,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radius: f64,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HasArea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area(&amp;self) -&gt; f64;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HasArea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Circle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area(&amp;self) -&gt; f64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::f64::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::PI *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self.radius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self.radius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5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97527" y="1340428"/>
            <a:ext cx="9853353" cy="468915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600" dirty="0" smtClean="0"/>
              <a:t>泛型，还是泛型！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en-US" altLang="zh-CN" sz="1400" dirty="0"/>
              <a:t>http://</a:t>
            </a:r>
            <a:r>
              <a:rPr lang="en-US" altLang="zh-CN" sz="1400" dirty="0" smtClean="0"/>
              <a:t>blog.csdn.net/pongba/article/details/1726031</a:t>
            </a:r>
            <a:r>
              <a:rPr lang="zh-CN" altLang="en-US" sz="900" dirty="0" smtClean="0"/>
              <a:t>      </a:t>
            </a:r>
            <a:endParaRPr lang="en-US" altLang="zh-CN" sz="900" dirty="0" smtClean="0"/>
          </a:p>
          <a:p>
            <a:pPr marL="45720" indent="0">
              <a:buNone/>
            </a:pPr>
            <a:endParaRPr lang="en-US" altLang="zh-CN" sz="900" dirty="0"/>
          </a:p>
          <a:p>
            <a:pPr marL="45720" indent="0">
              <a:buNone/>
            </a:pPr>
            <a:endParaRPr lang="en-US" altLang="zh-CN" sz="900" dirty="0" smtClean="0"/>
          </a:p>
          <a:p>
            <a:pPr marL="45720" indent="0">
              <a:buNone/>
            </a:pPr>
            <a:endParaRPr lang="en-US" altLang="zh-CN" sz="900" dirty="0"/>
          </a:p>
          <a:p>
            <a:pPr marL="45720" indent="0">
              <a:buNone/>
            </a:pPr>
            <a:endParaRPr lang="en-US" altLang="zh-CN" sz="900" dirty="0" smtClean="0"/>
          </a:p>
          <a:p>
            <a:pPr marL="45720" indent="0">
              <a:buNone/>
            </a:pPr>
            <a:endParaRPr lang="en-US" altLang="zh-CN" sz="900" dirty="0"/>
          </a:p>
          <a:p>
            <a:pPr marL="45720" indent="0">
              <a:buNone/>
            </a:pPr>
            <a:endParaRPr lang="en-US" altLang="zh-CN" sz="900" dirty="0" smtClean="0"/>
          </a:p>
          <a:p>
            <a:pPr marL="45720" indent="0">
              <a:buNone/>
            </a:pPr>
            <a:endParaRPr lang="en-US" altLang="zh-CN" sz="900" dirty="0"/>
          </a:p>
          <a:p>
            <a:pPr marL="45720" indent="0">
              <a:buNone/>
            </a:pPr>
            <a:r>
              <a:rPr lang="en-US" altLang="zh-CN" sz="1400" dirty="0" err="1" smtClean="0"/>
              <a:t>语法结构的同一性</a:t>
            </a:r>
            <a:r>
              <a:rPr lang="zh-CN" altLang="en-US" sz="1400" dirty="0" smtClean="0"/>
              <a:t>不再</a:t>
            </a:r>
            <a:r>
              <a:rPr lang="en-US" altLang="zh-CN" sz="1400" dirty="0" err="1" smtClean="0"/>
              <a:t>视为语意层面的同一性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1589809" y="2389909"/>
            <a:ext cx="62892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HasArea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area(&amp;self) -&gt; f64;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print_area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HasArea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&gt;(shape: T)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!("This shape has an area of {}",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shape.area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95663" y="384464"/>
            <a:ext cx="2346037" cy="468915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400" dirty="0" smtClean="0"/>
              <a:t>那些我们吃过的苦：</a:t>
            </a:r>
            <a:endParaRPr lang="en-US" altLang="zh-CN" sz="1400" dirty="0" smtClean="0"/>
          </a:p>
          <a:p>
            <a:pPr marL="45720" indent="0">
              <a:buNone/>
            </a:pPr>
            <a:endParaRPr lang="en-US" altLang="zh-CN" sz="900" dirty="0" smtClean="0"/>
          </a:p>
          <a:p>
            <a:pPr marL="45720" indent="0">
              <a:buNone/>
            </a:pPr>
            <a:endParaRPr lang="en-US" altLang="zh-CN" sz="900" dirty="0"/>
          </a:p>
          <a:p>
            <a:pPr marL="45720" indent="0">
              <a:buNone/>
            </a:pPr>
            <a:endParaRPr lang="en-US" altLang="zh-CN" sz="900" dirty="0" smtClean="0"/>
          </a:p>
          <a:p>
            <a:pPr marL="45720" indent="0">
              <a:buNone/>
            </a:pPr>
            <a:endParaRPr lang="en-US" altLang="zh-CN" sz="900" dirty="0"/>
          </a:p>
          <a:p>
            <a:pPr marL="45720" indent="0">
              <a:buNone/>
            </a:pPr>
            <a:endParaRPr lang="en-US" altLang="zh-CN" sz="900" dirty="0" smtClean="0"/>
          </a:p>
          <a:p>
            <a:pPr marL="45720" indent="0">
              <a:buNone/>
            </a:pPr>
            <a:endParaRPr lang="en-US" altLang="zh-CN" sz="900" dirty="0"/>
          </a:p>
        </p:txBody>
      </p:sp>
      <p:sp>
        <p:nvSpPr>
          <p:cNvPr id="6" name="矩形 5"/>
          <p:cNvSpPr/>
          <p:nvPr/>
        </p:nvSpPr>
        <p:spPr>
          <a:xfrm>
            <a:off x="3297612" y="384464"/>
            <a:ext cx="87075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中大量运用这种手法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iterator_traits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difference_type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it1,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it2)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distance(it1, it2, 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iterator_traits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iterator_category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iterator_traits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iterator_category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random_access_iterator_tag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的话就会跳转到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distance(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it1,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it2 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random_access_iterator_tag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…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bidirectional_iterator_tag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的话就会跳到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distance(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it1,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InputIter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it2 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bidirectional_iterator_tag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1917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其他特性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2054352"/>
            <a:ext cx="8844280" cy="4123944"/>
          </a:xfrm>
        </p:spPr>
        <p:txBody>
          <a:bodyPr/>
          <a:lstStyle/>
          <a:p>
            <a:r>
              <a:rPr lang="zh-CN" altLang="en-US" dirty="0" smtClean="0"/>
              <a:t>内联汇编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551709" y="2275609"/>
            <a:ext cx="6385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 err="1"/>
              <a:t>asm</a:t>
            </a:r>
            <a:r>
              <a:rPr lang="en-US" altLang="zh-CN" dirty="0"/>
              <a:t>!(assembly template</a:t>
            </a:r>
          </a:p>
          <a:p>
            <a:pPr marL="365760" lvl="1" indent="0">
              <a:buNone/>
            </a:pPr>
            <a:r>
              <a:rPr lang="en-US" altLang="zh-CN" dirty="0"/>
              <a:t>   : output operands</a:t>
            </a:r>
          </a:p>
          <a:p>
            <a:pPr marL="365760" lvl="1" indent="0">
              <a:buNone/>
            </a:pPr>
            <a:r>
              <a:rPr lang="en-US" altLang="zh-CN" dirty="0"/>
              <a:t>   : input operands</a:t>
            </a:r>
          </a:p>
          <a:p>
            <a:pPr marL="365760" lvl="1" indent="0">
              <a:buNone/>
            </a:pPr>
            <a:r>
              <a:rPr lang="en-US" altLang="zh-CN" dirty="0"/>
              <a:t>   : clobbers</a:t>
            </a:r>
          </a:p>
          <a:p>
            <a:pPr marL="365760" lvl="1" indent="0">
              <a:buNone/>
            </a:pPr>
            <a:r>
              <a:rPr lang="en-US" altLang="zh-CN" dirty="0"/>
              <a:t>   : options</a:t>
            </a:r>
          </a:p>
          <a:p>
            <a:pPr marL="365760" lvl="1" indent="0">
              <a:buNone/>
            </a:pPr>
            <a:r>
              <a:rPr lang="en-US" altLang="zh-CN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25372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其他特性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2054352"/>
            <a:ext cx="8844280" cy="4123944"/>
          </a:xfrm>
        </p:spPr>
        <p:txBody>
          <a:bodyPr/>
          <a:lstStyle/>
          <a:p>
            <a:r>
              <a:rPr lang="zh-CN" altLang="en-US" dirty="0" smtClean="0"/>
              <a:t>匹配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增强的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10509" y="2449121"/>
            <a:ext cx="638579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endParaRPr lang="en-US" altLang="zh-CN" sz="1400" dirty="0"/>
          </a:p>
          <a:p>
            <a:pPr marL="365760" lvl="1" indent="0">
              <a:buNone/>
            </a:pPr>
            <a:r>
              <a:rPr lang="en-US" altLang="zh-CN" sz="1600" dirty="0" err="1"/>
              <a:t>enum</a:t>
            </a:r>
            <a:r>
              <a:rPr lang="en-US" altLang="zh-CN" sz="1600" dirty="0"/>
              <a:t> Message {</a:t>
            </a:r>
          </a:p>
          <a:p>
            <a:pPr marL="365760" lvl="1" indent="0">
              <a:buNone/>
            </a:pPr>
            <a:r>
              <a:rPr lang="en-US" altLang="zh-CN" sz="1600" dirty="0"/>
              <a:t>    Quit,</a:t>
            </a:r>
          </a:p>
          <a:p>
            <a:pPr marL="36576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(i32, i32, i32),</a:t>
            </a:r>
          </a:p>
          <a:p>
            <a:pPr marL="365760" lvl="1" indent="0">
              <a:buNone/>
            </a:pPr>
            <a:r>
              <a:rPr lang="en-US" altLang="zh-CN" sz="1600" dirty="0"/>
              <a:t>    Move { x: i32, y: i32 },</a:t>
            </a:r>
          </a:p>
          <a:p>
            <a:pPr marL="365760" lvl="1" indent="0">
              <a:buNone/>
            </a:pPr>
            <a:r>
              <a:rPr lang="en-US" altLang="zh-CN" sz="1600" dirty="0"/>
              <a:t>    Write(String),</a:t>
            </a:r>
          </a:p>
          <a:p>
            <a:pPr marL="365760" lvl="1" indent="0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365760" lvl="1" indent="0">
              <a:buNone/>
            </a:pPr>
            <a:endParaRPr lang="en-US" altLang="zh-CN" sz="1600" dirty="0"/>
          </a:p>
          <a:p>
            <a:pPr marL="365760" lvl="1" indent="0">
              <a:buNone/>
            </a:pPr>
            <a:r>
              <a:rPr lang="en-US" altLang="zh-CN" sz="1600" dirty="0" err="1"/>
              <a:t>fn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process_message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: Message) {</a:t>
            </a:r>
          </a:p>
          <a:p>
            <a:pPr marL="365760" lvl="1" indent="0">
              <a:buNone/>
            </a:pPr>
            <a:r>
              <a:rPr lang="en-US" altLang="zh-CN" sz="1600" dirty="0"/>
              <a:t>    match 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 {</a:t>
            </a:r>
          </a:p>
          <a:p>
            <a:pPr marL="365760" lvl="1" indent="0">
              <a:buNone/>
            </a:pPr>
            <a:r>
              <a:rPr lang="en-US" altLang="zh-CN" sz="1600" dirty="0"/>
              <a:t>        Message::Quit =&gt; quit(),</a:t>
            </a:r>
          </a:p>
          <a:p>
            <a:pPr marL="365760" lvl="1" indent="0">
              <a:buNone/>
            </a:pPr>
            <a:r>
              <a:rPr lang="en-US" altLang="zh-CN" sz="1600" dirty="0"/>
              <a:t>        Message::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(r, g, b) =&gt; </a:t>
            </a:r>
            <a:r>
              <a:rPr lang="en-US" altLang="zh-CN" sz="1600" dirty="0" err="1"/>
              <a:t>change_color</a:t>
            </a:r>
            <a:r>
              <a:rPr lang="en-US" altLang="zh-CN" sz="1600" dirty="0"/>
              <a:t>(r, g, b),</a:t>
            </a:r>
          </a:p>
          <a:p>
            <a:pPr marL="365760" lvl="1" indent="0">
              <a:buNone/>
            </a:pPr>
            <a:r>
              <a:rPr lang="en-US" altLang="zh-CN" sz="1600" dirty="0"/>
              <a:t>        Message::Move { x: x, y: y } =&gt; </a:t>
            </a:r>
            <a:r>
              <a:rPr lang="en-US" altLang="zh-CN" sz="1600" dirty="0" err="1"/>
              <a:t>move_cursor</a:t>
            </a:r>
            <a:r>
              <a:rPr lang="en-US" altLang="zh-CN" sz="1600" dirty="0"/>
              <a:t>(x, y),</a:t>
            </a:r>
          </a:p>
          <a:p>
            <a:pPr marL="365760" lvl="1" indent="0">
              <a:buNone/>
            </a:pPr>
            <a:r>
              <a:rPr lang="en-US" altLang="zh-CN" sz="1600" dirty="0"/>
              <a:t>        Message::Write(s) =&gt; </a:t>
            </a:r>
            <a:r>
              <a:rPr lang="en-US" altLang="zh-CN" sz="1600" dirty="0" err="1"/>
              <a:t>println</a:t>
            </a:r>
            <a:r>
              <a:rPr lang="en-US" altLang="zh-CN" sz="1600" dirty="0"/>
              <a:t>!("{}", s),</a:t>
            </a:r>
          </a:p>
          <a:p>
            <a:pPr marL="365760" lvl="1" indent="0">
              <a:buNone/>
            </a:pPr>
            <a:r>
              <a:rPr lang="en-US" altLang="zh-CN" sz="1600" dirty="0"/>
              <a:t>    };</a:t>
            </a:r>
          </a:p>
          <a:p>
            <a:pPr marL="36576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27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其他特性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2054352"/>
            <a:ext cx="8844280" cy="4123944"/>
          </a:xfrm>
        </p:spPr>
        <p:txBody>
          <a:bodyPr/>
          <a:lstStyle/>
          <a:p>
            <a:r>
              <a:rPr lang="zh-CN" altLang="en-US" dirty="0" smtClean="0"/>
              <a:t>宏：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08909" y="2346103"/>
            <a:ext cx="63857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endParaRPr lang="en-US" altLang="zh-CN" sz="1400" dirty="0" smtClean="0"/>
          </a:p>
          <a:p>
            <a:pPr marL="45720" indent="0">
              <a:buNone/>
            </a:pPr>
            <a:r>
              <a:rPr lang="en-US" altLang="zh-CN" sz="1400" dirty="0" smtClean="0"/>
              <a:t>        let v = </a:t>
            </a:r>
            <a:r>
              <a:rPr lang="en-US" altLang="zh-CN" sz="1400" dirty="0" err="1" smtClean="0"/>
              <a:t>vec</a:t>
            </a:r>
            <a:r>
              <a:rPr lang="en-US" altLang="zh-CN" sz="1400" dirty="0" smtClean="0"/>
              <a:t>![1,2,3];</a:t>
            </a:r>
          </a:p>
          <a:p>
            <a:pPr marL="45720" indent="0">
              <a:buNone/>
            </a:pPr>
            <a:endParaRPr lang="en-US" altLang="zh-CN" sz="1400" dirty="0"/>
          </a:p>
          <a:p>
            <a:pPr marL="365760" lvl="1" indent="0">
              <a:buNone/>
            </a:pPr>
            <a:r>
              <a:rPr lang="en-US" altLang="zh-CN" sz="1600" dirty="0" err="1"/>
              <a:t>macro_rules</a:t>
            </a:r>
            <a:r>
              <a:rPr lang="en-US" altLang="zh-CN" sz="1600" dirty="0"/>
              <a:t>! </a:t>
            </a:r>
            <a:r>
              <a:rPr lang="en-US" altLang="zh-CN" sz="1600" dirty="0" err="1"/>
              <a:t>vec</a:t>
            </a:r>
            <a:r>
              <a:rPr lang="en-US" altLang="zh-CN" sz="1600" dirty="0"/>
              <a:t> {</a:t>
            </a:r>
          </a:p>
          <a:p>
            <a:pPr marL="365760" lvl="1" indent="0">
              <a:buNone/>
            </a:pPr>
            <a:r>
              <a:rPr lang="en-US" altLang="zh-CN" sz="1600" dirty="0"/>
              <a:t>    ( $( $</a:t>
            </a:r>
            <a:r>
              <a:rPr lang="en-US" altLang="zh-CN" sz="1600" dirty="0" err="1"/>
              <a:t>x:expr</a:t>
            </a:r>
            <a:r>
              <a:rPr lang="en-US" altLang="zh-CN" sz="1600" dirty="0"/>
              <a:t> ),* ) =&gt; {</a:t>
            </a:r>
          </a:p>
          <a:p>
            <a:pPr marL="365760" lvl="1" indent="0">
              <a:buNone/>
            </a:pPr>
            <a:r>
              <a:rPr lang="en-US" altLang="zh-CN" sz="1600" dirty="0"/>
              <a:t>        {</a:t>
            </a:r>
          </a:p>
          <a:p>
            <a:pPr marL="365760" lvl="1" indent="0">
              <a:buNone/>
            </a:pPr>
            <a:r>
              <a:rPr lang="en-US" altLang="zh-CN" sz="1600" dirty="0"/>
              <a:t>            let </a:t>
            </a:r>
            <a:r>
              <a:rPr lang="en-US" altLang="zh-CN" sz="1600" dirty="0" err="1"/>
              <a:t>mut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temp_vec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Vec</a:t>
            </a:r>
            <a:r>
              <a:rPr lang="en-US" altLang="zh-CN" sz="1600" dirty="0"/>
              <a:t>::new();</a:t>
            </a:r>
          </a:p>
          <a:p>
            <a:pPr marL="365760" lvl="1" indent="0">
              <a:buNone/>
            </a:pPr>
            <a:r>
              <a:rPr lang="en-US" altLang="zh-CN" sz="1600" dirty="0"/>
              <a:t>            $(</a:t>
            </a:r>
          </a:p>
          <a:p>
            <a:pPr marL="365760" lvl="1" indent="0"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temp_vec.push</a:t>
            </a:r>
            <a:r>
              <a:rPr lang="en-US" altLang="zh-CN" sz="1600" dirty="0"/>
              <a:t>($x);</a:t>
            </a:r>
          </a:p>
          <a:p>
            <a:pPr marL="365760" lvl="1" indent="0">
              <a:buNone/>
            </a:pPr>
            <a:r>
              <a:rPr lang="en-US" altLang="zh-CN" sz="1600" dirty="0"/>
              <a:t>            )*</a:t>
            </a:r>
          </a:p>
          <a:p>
            <a:pPr marL="365760" lvl="1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temp_vec</a:t>
            </a:r>
            <a:endParaRPr lang="en-US" altLang="zh-CN" sz="1600" dirty="0"/>
          </a:p>
          <a:p>
            <a:pPr marL="365760" lvl="1" indent="0">
              <a:buNone/>
            </a:pPr>
            <a:r>
              <a:rPr lang="en-US" altLang="zh-CN" sz="1600" dirty="0"/>
              <a:t>        }</a:t>
            </a:r>
          </a:p>
          <a:p>
            <a:pPr marL="365760" lvl="1" indent="0">
              <a:buNone/>
            </a:pPr>
            <a:r>
              <a:rPr lang="en-US" altLang="zh-CN" sz="1600" dirty="0"/>
              <a:t>    };</a:t>
            </a:r>
          </a:p>
          <a:p>
            <a:pPr marL="365760" lvl="1" indent="0">
              <a:buNone/>
            </a:pPr>
            <a:r>
              <a:rPr lang="en-US" altLang="zh-CN" sz="1600" dirty="0"/>
              <a:t>}</a:t>
            </a:r>
          </a:p>
          <a:p>
            <a:pPr marL="365760" lvl="1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fn</a:t>
            </a:r>
            <a:r>
              <a:rPr lang="en-US" altLang="zh-CN" sz="1600" dirty="0"/>
              <a:t> main() {</a:t>
            </a:r>
          </a:p>
          <a:p>
            <a:pPr marL="365760" lvl="1" indent="0">
              <a:buNone/>
            </a:pPr>
            <a:r>
              <a:rPr lang="en-US" altLang="zh-CN" sz="1600" dirty="0"/>
              <a:t>#     </a:t>
            </a:r>
            <a:r>
              <a:rPr lang="en-US" altLang="zh-CN" sz="1600" dirty="0" err="1"/>
              <a:t>assert_eq</a:t>
            </a:r>
            <a:r>
              <a:rPr lang="en-US" altLang="zh-CN" sz="1600" dirty="0"/>
              <a:t>!(</a:t>
            </a:r>
            <a:r>
              <a:rPr lang="en-US" altLang="zh-CN" sz="1600" dirty="0" err="1"/>
              <a:t>vec</a:t>
            </a:r>
            <a:r>
              <a:rPr lang="en-US" altLang="zh-CN" sz="1600" dirty="0"/>
              <a:t>![1,2,3], [1, 2, 3]);</a:t>
            </a:r>
          </a:p>
          <a:p>
            <a:pPr marL="365760" lvl="1" indent="0">
              <a:buNone/>
            </a:pPr>
            <a:r>
              <a:rPr lang="en-US" altLang="zh-CN" sz="1600" dirty="0"/>
              <a:t># }</a:t>
            </a:r>
          </a:p>
        </p:txBody>
      </p:sp>
    </p:spTree>
    <p:extLst>
      <p:ext uri="{BB962C8B-B14F-4D97-AF65-F5344CB8AC3E}">
        <p14:creationId xmlns:p14="http://schemas.microsoft.com/office/powerpoint/2010/main" val="3646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其他特性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2054352"/>
            <a:ext cx="8844280" cy="4123944"/>
          </a:xfrm>
        </p:spPr>
        <p:txBody>
          <a:bodyPr/>
          <a:lstStyle/>
          <a:p>
            <a:r>
              <a:rPr lang="en-US" altLang="zh-CN" dirty="0" smtClean="0"/>
              <a:t>Cargo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843809" y="2447703"/>
            <a:ext cx="8176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endParaRPr lang="en-US" altLang="zh-CN" sz="1600" dirty="0" smtClean="0"/>
          </a:p>
          <a:p>
            <a:pPr marL="45720" indent="0">
              <a:buNone/>
            </a:pPr>
            <a:r>
              <a:rPr lang="en-US" altLang="zh-CN" sz="1600" dirty="0"/>
              <a:t>        Cargo is a tool that allows Rust projects to declare their various dependencies, and ensure that you’ll always get a repeatable build</a:t>
            </a:r>
            <a:r>
              <a:rPr lang="en-US" altLang="zh-CN" sz="1600" dirty="0" smtClean="0"/>
              <a:t>.</a:t>
            </a:r>
          </a:p>
          <a:p>
            <a:pPr marL="45720" indent="0">
              <a:buNone/>
            </a:pPr>
            <a:endParaRPr lang="en-US" altLang="zh-CN" sz="1600" dirty="0"/>
          </a:p>
          <a:p>
            <a:pPr marL="45720" indent="0">
              <a:buNone/>
            </a:pPr>
            <a:r>
              <a:rPr lang="en-US" altLang="zh-CN" sz="1600" dirty="0"/>
              <a:t>http://doc.crates.io/guide.html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101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dirty="0" smtClean="0"/>
          </a:p>
          <a:p>
            <a:r>
              <a:rPr lang="zh-CN" altLang="en-US" dirty="0" smtClean="0"/>
              <a:t>设计理念</a:t>
            </a:r>
            <a:endParaRPr lang="en-US" altLang="zh-CN" dirty="0" smtClean="0"/>
          </a:p>
          <a:p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zh-CN" altLang="en-US" dirty="0"/>
              <a:t>特性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应用</a:t>
            </a:r>
            <a:endParaRPr 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67424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291" y="752765"/>
            <a:ext cx="9601200" cy="136550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的前景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096241" y="5614737"/>
            <a:ext cx="938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http://stackoverflow.com/research/developer-survey-2015#techSuper-dreaded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41" y="2562444"/>
            <a:ext cx="28575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</a:t>
            </a:r>
            <a:endParaRPr 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26" y="1197724"/>
            <a:ext cx="4822547" cy="4453027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let’s fly</a:t>
            </a:r>
            <a:r>
              <a:rPr lang="zh-CN" altLang="en-US" dirty="0" smtClean="0"/>
              <a:t>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let’s earn money</a:t>
            </a:r>
            <a:r>
              <a:rPr lang="zh-CN" altLang="en-US" dirty="0" smtClean="0"/>
              <a:t>！</a:t>
            </a:r>
            <a:endParaRPr 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6" y="771155"/>
            <a:ext cx="5249008" cy="5306165"/>
          </a:xfrm>
        </p:spPr>
      </p:pic>
    </p:spTree>
    <p:extLst>
      <p:ext uri="{BB962C8B-B14F-4D97-AF65-F5344CB8AC3E}">
        <p14:creationId xmlns:p14="http://schemas.microsoft.com/office/powerpoint/2010/main" val="2866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92682" y="2899063"/>
            <a:ext cx="4260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Q&amp;A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803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基本概念</a:t>
            </a:r>
            <a:endParaRPr lang="zh-CN" sz="28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1901953"/>
            <a:ext cx="3737956" cy="34248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https://www.rust-lang.org/index.html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898"/>
            <a:ext cx="5788083" cy="4732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1651461" y="2244437"/>
            <a:ext cx="311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系统语言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速度很快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0700" y="3621057"/>
            <a:ext cx="3351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github.com/rust-lang/rust</a:t>
            </a:r>
          </a:p>
        </p:txBody>
      </p:sp>
    </p:spTree>
    <p:extLst>
      <p:ext uri="{BB962C8B-B14F-4D97-AF65-F5344CB8AC3E}">
        <p14:creationId xmlns:p14="http://schemas.microsoft.com/office/powerpoint/2010/main" val="22285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设计理念</a:t>
            </a:r>
            <a:endParaRPr lang="zh-CN" sz="28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2158626"/>
            <a:ext cx="9824185" cy="3905289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语法取材于</a:t>
            </a:r>
            <a:r>
              <a:rPr lang="en-US" altLang="zh-CN" sz="1600" dirty="0" smtClean="0"/>
              <a:t>C</a:t>
            </a:r>
            <a:r>
              <a:rPr lang="en-US" altLang="zh-CN" sz="1600" dirty="0" smtClean="0"/>
              <a:t>\C++</a:t>
            </a:r>
            <a:r>
              <a:rPr lang="zh-CN" altLang="en-US" sz="1600" dirty="0" smtClean="0"/>
              <a:t>，语法相近，语义甚远</a:t>
            </a:r>
            <a:endParaRPr lang="en-US" altLang="zh-CN" sz="1600" dirty="0"/>
          </a:p>
          <a:p>
            <a:r>
              <a:rPr lang="zh-CN" altLang="en-US" sz="1600" dirty="0" smtClean="0"/>
              <a:t>保证内存安全，不允许空指针和悬垂指针的存在</a:t>
            </a:r>
            <a:endParaRPr lang="en-US" altLang="zh-CN" sz="1600" dirty="0"/>
          </a:p>
          <a:p>
            <a:r>
              <a:rPr lang="zh-CN" altLang="en-US" sz="1600" dirty="0" smtClean="0"/>
              <a:t>不使用</a:t>
            </a:r>
            <a:r>
              <a:rPr lang="en-US" altLang="zh-CN" sz="1600" dirty="0" smtClean="0"/>
              <a:t>GC</a:t>
            </a:r>
            <a:endParaRPr lang="en-US" altLang="zh-CN" sz="1600" dirty="0"/>
          </a:p>
          <a:p>
            <a:r>
              <a:rPr lang="zh-CN" altLang="en-US" sz="1600" dirty="0" smtClean="0"/>
              <a:t>不存在菱形继承问题，只可以继承行为</a:t>
            </a:r>
            <a:endParaRPr lang="en-US" altLang="zh-CN" sz="1600" dirty="0" smtClean="0"/>
          </a:p>
          <a:p>
            <a:r>
              <a:rPr lang="en-US" altLang="zh-CN" sz="1600" dirty="0"/>
              <a:t>Rust</a:t>
            </a:r>
            <a:r>
              <a:rPr lang="zh-CN" altLang="en-US" sz="1600" dirty="0"/>
              <a:t>的设计理念是</a:t>
            </a:r>
            <a:r>
              <a:rPr lang="zh-CN" altLang="en-US" sz="1600" dirty="0" smtClean="0"/>
              <a:t>创造为一</a:t>
            </a:r>
            <a:r>
              <a:rPr lang="zh-CN" altLang="en-US" sz="1600" dirty="0"/>
              <a:t>个高并发，高安全性的</a:t>
            </a:r>
            <a:r>
              <a:rPr lang="zh-CN" altLang="en-US" sz="1600" dirty="0" smtClean="0"/>
              <a:t>系统服务的语言，</a:t>
            </a:r>
            <a:r>
              <a:rPr lang="zh-CN" altLang="en-US" sz="1600" dirty="0"/>
              <a:t>性能需要和经典</a:t>
            </a:r>
            <a:r>
              <a:rPr lang="en-US" altLang="zh-CN" sz="1600" dirty="0"/>
              <a:t>C++</a:t>
            </a:r>
            <a:r>
              <a:rPr lang="zh-CN" altLang="en-US" sz="1600" dirty="0"/>
              <a:t>类似</a:t>
            </a:r>
            <a:endParaRPr lang="en-US" altLang="zh-CN" sz="1600" dirty="0"/>
          </a:p>
          <a:p>
            <a:endParaRPr lang="zh-CN" sz="1600" dirty="0"/>
          </a:p>
        </p:txBody>
      </p:sp>
    </p:spTree>
    <p:extLst>
      <p:ext uri="{BB962C8B-B14F-4D97-AF65-F5344CB8AC3E}">
        <p14:creationId xmlns:p14="http://schemas.microsoft.com/office/powerpoint/2010/main" val="2159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比较</a:t>
            </a:r>
            <a:endParaRPr lang="zh-CN" sz="2800" dirty="0"/>
          </a:p>
        </p:txBody>
      </p:sp>
      <p:graphicFrame>
        <p:nvGraphicFramePr>
          <p:cNvPr id="6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329878"/>
              </p:ext>
            </p:extLst>
          </p:nvPr>
        </p:nvGraphicFramePr>
        <p:xfrm>
          <a:off x="1341118" y="2190581"/>
          <a:ext cx="9856270" cy="30391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2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7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Rust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C++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静态类型，通用高效，安全</a:t>
                      </a:r>
                      <a:endParaRPr lang="zh-CN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静态类型，通用高效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过程式编程，数据抽象，面向对象，泛型编程</a:t>
                      </a:r>
                      <a:endParaRPr lang="zh-CN" altLang="zh-CN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函数式编程，并行编程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过程式编程，数据抽象，面向对象，泛型编程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大量的非通用库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抗拒平台相关性和非通用库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特性</a:t>
            </a:r>
            <a:endParaRPr lang="zh-CN" sz="28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2099379"/>
            <a:ext cx="9509760" cy="4127627"/>
          </a:xfrm>
        </p:spPr>
        <p:txBody>
          <a:bodyPr/>
          <a:lstStyle/>
          <a:p>
            <a:r>
              <a:rPr lang="zh-CN" altLang="en-US" dirty="0" smtClean="0"/>
              <a:t>所有权系统</a:t>
            </a:r>
            <a:endParaRPr lang="en-US" altLang="zh-CN" dirty="0" smtClean="0"/>
          </a:p>
          <a:p>
            <a:r>
              <a:rPr lang="en-US" altLang="zh-CN" dirty="0" smtClean="0"/>
              <a:t>traits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138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所有权</a:t>
            </a:r>
            <a:endParaRPr lang="zh-CN" sz="24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1200" dirty="0" smtClean="0"/>
              <a:t>什么是数据竞争</a:t>
            </a:r>
            <a:r>
              <a:rPr lang="en-US" altLang="zh-CN" sz="1200" dirty="0" smtClean="0"/>
              <a:t>(data-race)?</a:t>
            </a:r>
          </a:p>
          <a:p>
            <a:pPr marL="45720" indent="0">
              <a:buNone/>
            </a:pPr>
            <a:endParaRPr lang="en-US" altLang="zh-CN" sz="1200" dirty="0" smtClean="0"/>
          </a:p>
          <a:p>
            <a:pPr marL="45720" indent="0">
              <a:buNone/>
            </a:pPr>
            <a:r>
              <a:rPr lang="en-US" altLang="zh-CN" sz="1200" dirty="0" smtClean="0"/>
              <a:t>A </a:t>
            </a:r>
            <a:r>
              <a:rPr lang="en-US" altLang="zh-CN" sz="1200" dirty="0"/>
              <a:t>data race occurs when:</a:t>
            </a:r>
          </a:p>
          <a:p>
            <a:r>
              <a:rPr lang="en-US" altLang="zh-CN" sz="1200" dirty="0"/>
              <a:t>two or more threads in a </a:t>
            </a:r>
            <a:r>
              <a:rPr lang="en-US" altLang="zh-CN" sz="1200" b="1" dirty="0"/>
              <a:t>single process</a:t>
            </a:r>
            <a:r>
              <a:rPr lang="en-US" altLang="zh-CN" sz="1200" dirty="0"/>
              <a:t> access the same memory location concurrently, and</a:t>
            </a:r>
          </a:p>
          <a:p>
            <a:r>
              <a:rPr lang="en-US" altLang="zh-CN" sz="1200" dirty="0"/>
              <a:t>at least one of the accesses is for writing, and</a:t>
            </a:r>
          </a:p>
          <a:p>
            <a:r>
              <a:rPr lang="en-US" altLang="zh-CN" sz="1200" dirty="0"/>
              <a:t>the threads are not using any exclusive locks to control their accesses to that memory.</a:t>
            </a:r>
          </a:p>
          <a:p>
            <a:endParaRPr lang="en-US" altLang="zh-CN" dirty="0" smtClean="0"/>
          </a:p>
          <a:p>
            <a:pPr marL="45720" indent="0">
              <a:buNone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341120" y="4541520"/>
            <a:ext cx="513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多个线程同时对一段内存的读写会造成意料之外的错误。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7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1200" dirty="0" smtClean="0"/>
              <a:t>数据竞争</a:t>
            </a:r>
            <a:r>
              <a:rPr lang="en-US" altLang="zh-CN" sz="1200" dirty="0" smtClean="0"/>
              <a:t>(data-race)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marL="45720" indent="0">
              <a:buNone/>
            </a:pPr>
            <a:endParaRPr lang="en-US" altLang="zh-CN" sz="1200" dirty="0" smtClean="0"/>
          </a:p>
          <a:p>
            <a:endParaRPr lang="en-US" altLang="zh-CN" dirty="0" smtClean="0"/>
          </a:p>
          <a:p>
            <a:pPr marL="4572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25" y="2795140"/>
            <a:ext cx="2469150" cy="221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52" y="2795140"/>
            <a:ext cx="2469150" cy="2212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7000" y="509016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9527" y="509016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6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300" dirty="0" smtClean="0"/>
              <a:t>Rust</a:t>
            </a:r>
            <a:r>
              <a:rPr lang="zh-CN" altLang="en-US" sz="1300" dirty="0" smtClean="0"/>
              <a:t>是如何做的？</a:t>
            </a:r>
            <a:endParaRPr lang="en-US" altLang="zh-CN" sz="1300" dirty="0" smtClean="0"/>
          </a:p>
          <a:p>
            <a:pPr marL="45720" indent="0">
              <a:buNone/>
            </a:pPr>
            <a:r>
              <a:rPr lang="zh-CN" altLang="en-US" sz="1000" dirty="0" smtClean="0"/>
              <a:t>对于第一类问题：</a:t>
            </a:r>
            <a:endParaRPr lang="en-US" altLang="zh-CN" sz="1000" dirty="0" smtClean="0"/>
          </a:p>
          <a:p>
            <a:pPr marL="45720" indent="0">
              <a:buNone/>
            </a:pPr>
            <a:r>
              <a:rPr lang="en-US" altLang="zh-CN" sz="1000" dirty="0" smtClean="0"/>
              <a:t>Rust </a:t>
            </a:r>
            <a:r>
              <a:rPr lang="zh-CN" altLang="en-US" sz="1000" dirty="0"/>
              <a:t>确保了对于任何给定的资源都</a:t>
            </a:r>
            <a:r>
              <a:rPr lang="zh-CN" altLang="en-US" sz="1000" i="1" dirty="0"/>
              <a:t>正好（只）有一个</a:t>
            </a:r>
            <a:r>
              <a:rPr lang="zh-CN" altLang="en-US" sz="1000" dirty="0"/>
              <a:t>绑定与之</a:t>
            </a:r>
            <a:r>
              <a:rPr lang="zh-CN" altLang="en-US" sz="1000" dirty="0" smtClean="0"/>
              <a:t>对应：</a:t>
            </a:r>
            <a:endParaRPr lang="en-US" altLang="zh-CN" sz="1000" dirty="0" smtClean="0"/>
          </a:p>
          <a:p>
            <a:pPr marL="365760" lvl="1" indent="0">
              <a:buNone/>
            </a:pPr>
            <a:r>
              <a:rPr lang="en-US" altLang="zh-CN" sz="900" dirty="0" smtClean="0"/>
              <a:t>let v = </a:t>
            </a:r>
            <a:r>
              <a:rPr lang="en-US" altLang="zh-CN" sz="900" dirty="0" err="1" smtClean="0"/>
              <a:t>vec</a:t>
            </a:r>
            <a:r>
              <a:rPr lang="en-US" altLang="zh-CN" sz="900" dirty="0" smtClean="0"/>
              <a:t>![1,2,3];</a:t>
            </a:r>
          </a:p>
          <a:p>
            <a:pPr marL="365760" lvl="1" indent="0">
              <a:buNone/>
            </a:pPr>
            <a:r>
              <a:rPr lang="en-US" altLang="zh-CN" sz="900" dirty="0" smtClean="0"/>
              <a:t>let v2 = v;</a:t>
            </a:r>
            <a:endParaRPr lang="en-US" altLang="zh-CN" sz="900" dirty="0"/>
          </a:p>
          <a:p>
            <a:pPr marL="365760" lvl="1" indent="0">
              <a:buNone/>
            </a:pPr>
            <a:r>
              <a:rPr lang="en-US" altLang="zh-CN" sz="900" dirty="0" err="1" smtClean="0"/>
              <a:t>println</a:t>
            </a:r>
            <a:r>
              <a:rPr lang="en-US" altLang="zh-CN" sz="900" dirty="0" smtClean="0"/>
              <a:t>!(“{}”, v[0]);  //</a:t>
            </a:r>
            <a:r>
              <a:rPr lang="en-US" altLang="zh-CN" sz="900" dirty="0" smtClean="0">
                <a:solidFill>
                  <a:srgbClr val="FF0000"/>
                </a:solidFill>
              </a:rPr>
              <a:t>error</a:t>
            </a:r>
            <a:r>
              <a:rPr lang="en-US" altLang="zh-CN" sz="900" dirty="0" smtClean="0"/>
              <a:t> :use of moved value : ’v’</a:t>
            </a:r>
          </a:p>
          <a:p>
            <a:pPr marL="45720" indent="0">
              <a:buNone/>
            </a:pPr>
            <a:endParaRPr lang="en-US" altLang="zh-CN" sz="1000" dirty="0"/>
          </a:p>
          <a:p>
            <a:pPr marL="45720" indent="0">
              <a:buNone/>
            </a:pPr>
            <a:r>
              <a:rPr lang="zh-CN" altLang="en-US" sz="1000" dirty="0" smtClean="0"/>
              <a:t>这里我们将</a:t>
            </a:r>
            <a:r>
              <a:rPr lang="en-US" altLang="zh-CN" sz="1000" dirty="0" err="1" smtClean="0"/>
              <a:t>vec</a:t>
            </a:r>
            <a:r>
              <a:rPr lang="zh-CN" altLang="en-US" sz="1000" dirty="0" smtClean="0"/>
              <a:t>在堆上分配出来的内容视为一个资源，</a:t>
            </a:r>
            <a:endParaRPr lang="en-US" altLang="zh-CN" sz="1000" dirty="0" smtClean="0"/>
          </a:p>
          <a:p>
            <a:pPr marL="45720" indent="0">
              <a:buNone/>
            </a:pPr>
            <a:r>
              <a:rPr lang="zh-CN" altLang="en-US" sz="1000" dirty="0" smtClean="0"/>
              <a:t>第一句代码的意思是</a:t>
            </a:r>
            <a:r>
              <a:rPr lang="en-US" altLang="zh-CN" sz="1000" dirty="0" smtClean="0"/>
              <a:t>v</a:t>
            </a:r>
            <a:r>
              <a:rPr lang="zh-CN" altLang="en-US" sz="1000" dirty="0" smtClean="0"/>
              <a:t>与这个资源进行绑定，请注意这和赋值之间的差别。</a:t>
            </a:r>
            <a:endParaRPr lang="en-US" altLang="zh-CN" sz="1000" dirty="0"/>
          </a:p>
          <a:p>
            <a:pPr marL="45720" indent="0">
              <a:buNone/>
            </a:pPr>
            <a:r>
              <a:rPr lang="zh-CN" altLang="en-US" sz="1000" dirty="0" smtClean="0"/>
              <a:t>一旦这个资源绑定发生了转移，</a:t>
            </a:r>
            <a:r>
              <a:rPr lang="en-US" altLang="zh-CN" sz="1000" dirty="0" smtClean="0"/>
              <a:t>v2=v</a:t>
            </a:r>
            <a:r>
              <a:rPr lang="zh-CN" altLang="en-US" sz="1000" dirty="0" smtClean="0"/>
              <a:t>， </a:t>
            </a:r>
            <a:r>
              <a:rPr lang="en-US" altLang="zh-CN" sz="1000" dirty="0" smtClean="0"/>
              <a:t>v</a:t>
            </a:r>
            <a:r>
              <a:rPr lang="zh-CN" altLang="en-US" sz="1000" dirty="0" smtClean="0"/>
              <a:t>就不再引用任何资源，访问会出错。</a:t>
            </a:r>
            <a:endParaRPr lang="en-US" altLang="zh-CN" sz="1000" dirty="0" smtClean="0"/>
          </a:p>
          <a:p>
            <a:pPr marL="45720" indent="0">
              <a:buNone/>
            </a:pPr>
            <a:endParaRPr lang="en-US" altLang="zh-CN" sz="1000" dirty="0" smtClean="0"/>
          </a:p>
          <a:p>
            <a:pPr marL="45720" indent="0">
              <a:buNone/>
            </a:pPr>
            <a:endParaRPr lang="zh-CN" sz="1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325" y="3290440"/>
            <a:ext cx="2469150" cy="2212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1120" y="5577900"/>
            <a:ext cx="513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避免了多个线程同时对一段内存的读写。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97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1600</TotalTime>
  <Words>1369</Words>
  <Application>Microsoft Office PowerPoint</Application>
  <PresentationFormat>宽屏</PresentationFormat>
  <Paragraphs>256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微软雅黑</vt:lpstr>
      <vt:lpstr>Arial</vt:lpstr>
      <vt:lpstr>Calibri</vt:lpstr>
      <vt:lpstr>Banded Design Teal 16x9</vt:lpstr>
      <vt:lpstr>Rust</vt:lpstr>
      <vt:lpstr>简介</vt:lpstr>
      <vt:lpstr>基本概念</vt:lpstr>
      <vt:lpstr>设计理念</vt:lpstr>
      <vt:lpstr>比较</vt:lpstr>
      <vt:lpstr>特性</vt:lpstr>
      <vt:lpstr>所有权</vt:lpstr>
      <vt:lpstr>PowerPoint 演示文稿</vt:lpstr>
      <vt:lpstr>PowerPoint 演示文稿</vt:lpstr>
      <vt:lpstr>PowerPoint 演示文稿</vt:lpstr>
      <vt:lpstr>锁</vt:lpstr>
      <vt:lpstr>Traits</vt:lpstr>
      <vt:lpstr>PowerPoint 演示文稿</vt:lpstr>
      <vt:lpstr>PowerPoint 演示文稿</vt:lpstr>
      <vt:lpstr>PowerPoint 演示文稿</vt:lpstr>
      <vt:lpstr>其他特性</vt:lpstr>
      <vt:lpstr>其他特性</vt:lpstr>
      <vt:lpstr>其他特性</vt:lpstr>
      <vt:lpstr>其他特性</vt:lpstr>
      <vt:lpstr>rust应用</vt:lpstr>
      <vt:lpstr>RUST的前景</vt:lpstr>
      <vt:lpstr>现在</vt:lpstr>
      <vt:lpstr>未来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liu</dc:creator>
  <cp:keywords/>
  <cp:lastModifiedBy>yu liu</cp:lastModifiedBy>
  <cp:revision>78</cp:revision>
  <dcterms:created xsi:type="dcterms:W3CDTF">2016-03-23T06:50:07Z</dcterms:created>
  <dcterms:modified xsi:type="dcterms:W3CDTF">2016-03-24T09:30:56Z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