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90" r:id="rId19"/>
    <p:sldId id="274" r:id="rId20"/>
    <p:sldId id="275" r:id="rId21"/>
    <p:sldId id="278" r:id="rId22"/>
    <p:sldId id="291" r:id="rId23"/>
    <p:sldId id="295" r:id="rId24"/>
    <p:sldId id="297" r:id="rId25"/>
    <p:sldId id="292" r:id="rId26"/>
    <p:sldId id="293" r:id="rId27"/>
    <p:sldId id="284" r:id="rId28"/>
    <p:sldId id="285" r:id="rId29"/>
    <p:sldId id="296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" initials="h" lastIdx="1" clrIdx="0">
    <p:extLst>
      <p:ext uri="{19B8F6BF-5375-455C-9EA6-DF929625EA0E}">
        <p15:presenceInfo xmlns:p15="http://schemas.microsoft.com/office/powerpoint/2012/main" xmlns="" userId="hap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200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36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8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004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86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12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347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83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945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14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0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010E-8381-4CDD-8679-1DD6C6289246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CAD0-B32F-46D7-A974-0E73F3BE52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948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实验三 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电子技术实验</a:t>
            </a:r>
            <a:r>
              <a:rPr lang="en-US" altLang="zh-CN" dirty="0" smtClean="0"/>
              <a:t>2》</a:t>
            </a:r>
          </a:p>
          <a:p>
            <a:r>
              <a:rPr lang="zh-CN" altLang="en-US" dirty="0"/>
              <a:t>张翠</a:t>
            </a:r>
            <a:r>
              <a:rPr lang="zh-CN" altLang="en-US" dirty="0" smtClean="0"/>
              <a:t>翠</a:t>
            </a:r>
            <a:endParaRPr lang="en-US" altLang="zh-CN" dirty="0" smtClean="0"/>
          </a:p>
          <a:p>
            <a:r>
              <a:rPr lang="en-US" altLang="zh-CN" dirty="0" smtClean="0"/>
              <a:t>zhangcuicui@mail.xjtu.edu.cn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472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43" y="2783267"/>
            <a:ext cx="5885714" cy="353333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（线网）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7809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需要被持续的驱动，驱动它的可以是门和模块。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当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驱动器的值发生变化时， 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自动的将新值传送到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上。在例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子中，线网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out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or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门驱动。当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or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门的输入信号置位时将传输到线网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上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242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04" y="1690689"/>
            <a:ext cx="7886700" cy="27146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0046" y="4848033"/>
            <a:ext cx="7605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没有声明的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的缺省类型为 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 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标量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)wire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</a:t>
            </a:r>
            <a:endParaRPr lang="en-US" altLang="zh-CN" i="0" dirty="0" smtClean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但这个缺省类型可由下面的编译指导改变：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`</a:t>
            </a:r>
            <a:r>
              <a:rPr lang="en-US" altLang="zh-CN" sz="1600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default_nettype</a:t>
            </a: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&lt;</a:t>
            </a:r>
            <a:r>
              <a:rPr lang="en-US" altLang="zh-CN" sz="1600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nettype</a:t>
            </a: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866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r>
              <a:rPr lang="zh-CN" altLang="en-US" dirty="0"/>
              <a:t>的类型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788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b="1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wire</a:t>
            </a:r>
            <a:r>
              <a:rPr lang="zh-CN" altLang="en-US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类型是最常用的类型，只有连接功能。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wire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tri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类型有相同的功能。用户可根据需要将线网定义为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wire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tri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以提高可读性。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例如，可以用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tri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类型表示一个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有多个驱动源。或者将一个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声明为</a:t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tri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以指示这个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可以是高阻态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Z(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hign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-impedance)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。可推广至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wand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triand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wor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trior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wand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wor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有线逻辑功能。</a:t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trireg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类型很象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wire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类型，但</a:t>
            </a:r>
            <a:r>
              <a:rPr lang="en-US" altLang="zh-CN" b="1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trireg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类型在没有驱动时保持以前的值。这个值的强度随时间减弱。</a:t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修改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缺省类型的编译指导：</a:t>
            </a:r>
            <a:b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`</a:t>
            </a:r>
            <a:r>
              <a:rPr lang="en-US" altLang="zh-CN" sz="1600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default_nettype</a:t>
            </a: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&lt;</a:t>
            </a:r>
            <a:r>
              <a:rPr lang="en-US" altLang="zh-CN" sz="1600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nettype</a:t>
            </a:r>
            <a:r>
              <a:rPr lang="en-US" altLang="zh-CN" sz="16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r>
              <a:rPr lang="zh-CN" altLang="en-US" sz="16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16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nettype</a:t>
            </a:r>
            <a:r>
              <a:rPr lang="zh-CN" altLang="en-US" sz="20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不能是</a:t>
            </a:r>
            <a:r>
              <a:rPr lang="en-US" altLang="zh-CN" sz="20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supply1</a:t>
            </a:r>
            <a:r>
              <a:rPr lang="zh-CN" altLang="en-US" sz="20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000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supply0</a:t>
            </a:r>
            <a:r>
              <a:rPr lang="zh-CN" altLang="en-US" sz="20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416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49" y="1690689"/>
            <a:ext cx="8018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寄存器类型在赋新值以前保持原值</a:t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寄存器类型大量应用于行为模型描述及激励描述。</a:t>
            </a:r>
            <a:endParaRPr lang="en-US" altLang="zh-CN" i="0" dirty="0" smtClean="0">
              <a:solidFill>
                <a:srgbClr val="FF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在下面的例子中，</a:t>
            </a:r>
            <a:r>
              <a:rPr lang="en-US" altLang="zh-CN" b="1" i="0" dirty="0" err="1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reg_a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err="1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reg_b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err="1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reg_sel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用于施加激励给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2:1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多路器。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用行为描述结构给寄存器类型赋值。给</a:t>
            </a:r>
            <a:r>
              <a:rPr lang="en-US" altLang="zh-CN" b="1" i="0" dirty="0" err="1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类型赋值是在过程块中。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寄存器类 （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0" y="3016252"/>
            <a:ext cx="7247619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86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寄存器类的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8608"/>
            <a:ext cx="7886700" cy="34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554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Verilog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en-US" altLang="zh-CN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声明语法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28650" y="1318022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8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800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声明</a:t>
            </a:r>
            <a:br>
              <a:rPr lang="zh-CN" altLang="en-US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net_type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[range] [delay] &lt;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&gt;[, 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];</a:t>
            </a:r>
            <a:r>
              <a:rPr lang="en-US" altLang="zh-CN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net_type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range: 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矢量范围，以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[MSB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LSB]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格式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delay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定义与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相关的延时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net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名称，一次可定义多个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net, 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用逗号分开。</a:t>
            </a:r>
            <a: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寄存器声明</a:t>
            </a:r>
            <a:br>
              <a:rPr lang="zh-CN" altLang="en-US" sz="28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reg_type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[range] &lt;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&gt;[, 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];</a:t>
            </a:r>
            <a:r>
              <a:rPr lang="en-US" altLang="zh-CN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reg_type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：寄存器类型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range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矢量范围，以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[MSB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LSB]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格式。只对</a:t>
            </a: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类型有效</a:t>
            </a:r>
            <a:b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err="1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reg_name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：寄存器名称，一次可定义多个寄存器，用逗号分开</a:t>
            </a:r>
            <a: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088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举例：</a:t>
            </a:r>
            <a:br>
              <a:rPr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reg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a; //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一个标量寄存器</a:t>
            </a:r>
            <a:b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wand w; //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一个标量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wand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reg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[3: 0] v; //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MSB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到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LSB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位寄存器向量</a:t>
            </a:r>
            <a:b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reg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[7: 0] m, n; //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两个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位寄存器</a:t>
            </a:r>
            <a:b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tri [15: 0] </a:t>
            </a:r>
            <a:r>
              <a:rPr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busa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; // 16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位三态总线</a:t>
            </a:r>
            <a:b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wire [0: 31] w1, w2; //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两个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32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wire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 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MSB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bit0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286000" y="161311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4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Verilog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en-US" altLang="zh-CN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声明语法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234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选择正确的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0" y="1415945"/>
            <a:ext cx="8783299" cy="49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75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选择数据类型时常犯的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657" y="1410355"/>
            <a:ext cx="83166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信号可以分为端口信号和内部信号。出现在端口列表中的信号是端口信号，其它的信号为内部信号。</a:t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对于端口信号，输入端口只能是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类型。输出端口可以是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类型，也可以是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类型。若输出端口在过程块中赋值则为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类型；若在过程块外赋值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包括实例化语句），则为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内部信号类型与输出端口相同，可以是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类型。判断方法也与输出端口相同。若在过程块中赋值，则为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类型；若在过程块外赋值，则为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</a:t>
            </a:r>
            <a:endParaRPr lang="en-US" altLang="zh-CN" i="0" dirty="0" smtClean="0">
              <a:solidFill>
                <a:srgbClr val="3333CC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i="0" dirty="0" smtClean="0">
              <a:solidFill>
                <a:srgbClr val="3333CC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下面所列是常出的错误及相应的错误信息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(error message)</a:t>
            </a:r>
          </a:p>
          <a:p>
            <a:endParaRPr lang="en-US" altLang="zh-CN" b="1" i="0" dirty="0" smtClean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用过程语句给一个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类型的或忘记声明类型的信号赋值。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信息： 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illegal …… assignment.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将实例的输出连接到声明为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类型的信号上。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信息： 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&lt;name&gt; has illegal output port specification.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将模块的输入信号声明为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类型。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信息： 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incompatible declaration, &lt;signal name&gt; ……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292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参数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parameters)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参数声明一个可变常量，常用于定义延时及宽度变量</a:t>
            </a:r>
            <a:r>
              <a:rPr lang="zh-CN" altLang="en-US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参数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定义的</a:t>
            </a:r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语法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parameter </a:t>
            </a:r>
            <a:r>
              <a:rPr lang="en-US" altLang="zh-CN" b="1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list_of_assignment</a:t>
            </a:r>
            <a:r>
              <a:rPr lang="en-US" altLang="zh-CN" b="1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&gt;;</a:t>
            </a:r>
            <a:r>
              <a:rPr lang="en-US" altLang="zh-CN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可一次定义多个参数，用逗号隔开。</a:t>
            </a:r>
            <a:b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参数的定义是局部的，只在当前模块中有效。</a:t>
            </a:r>
            <a:b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参数定义可使用以前定义的整数和实数参数。</a:t>
            </a:r>
            <a:b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module mod1( out, in1, in2);</a:t>
            </a:r>
            <a: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 . .</a:t>
            </a:r>
            <a: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Parameter IDLE = 4</a:t>
            </a:r>
            <a:r>
              <a:rPr lang="zh-CN" altLang="en-US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b0000</a:t>
            </a:r>
            <a:r>
              <a:rPr lang="zh-CN" altLang="en-US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endmodule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86000" y="2127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895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314" y="717675"/>
            <a:ext cx="2664823" cy="507831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Module test(</a:t>
            </a:r>
          </a:p>
          <a:p>
            <a:r>
              <a:rPr lang="en-US" altLang="zh-CN" dirty="0" smtClean="0"/>
              <a:t>        input a,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input b,</a:t>
            </a:r>
          </a:p>
          <a:p>
            <a:r>
              <a:rPr lang="en-US" altLang="zh-CN" dirty="0" smtClean="0"/>
              <a:t>        input c,</a:t>
            </a:r>
          </a:p>
          <a:p>
            <a:r>
              <a:rPr lang="en-US" altLang="zh-CN" dirty="0" smtClean="0"/>
              <a:t>        input d,</a:t>
            </a:r>
          </a:p>
          <a:p>
            <a:r>
              <a:rPr lang="en-US" altLang="zh-CN" dirty="0" smtClean="0"/>
              <a:t>        input e,</a:t>
            </a:r>
          </a:p>
          <a:p>
            <a:endParaRPr lang="en-US" altLang="zh-CN" dirty="0"/>
          </a:p>
          <a:p>
            <a:r>
              <a:rPr lang="en-US" altLang="zh-CN" dirty="0" smtClean="0"/>
              <a:t>        output o1,</a:t>
            </a:r>
          </a:p>
          <a:p>
            <a:r>
              <a:rPr lang="en-US" altLang="zh-CN" dirty="0" smtClean="0"/>
              <a:t>        output o2,</a:t>
            </a:r>
          </a:p>
          <a:p>
            <a:r>
              <a:rPr lang="en-US" altLang="zh-CN" dirty="0" smtClean="0"/>
              <a:t>        output o3</a:t>
            </a:r>
          </a:p>
          <a:p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ssign o1 = </a:t>
            </a:r>
            <a:r>
              <a:rPr lang="en-US" altLang="zh-CN" dirty="0" err="1" smtClean="0"/>
              <a:t>a&amp;b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ssign o2 = </a:t>
            </a:r>
            <a:r>
              <a:rPr lang="en-US" altLang="zh-CN" dirty="0" err="1" smtClean="0"/>
              <a:t>c|d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ssign o3 = ~e;</a:t>
            </a:r>
          </a:p>
          <a:p>
            <a:endParaRPr lang="en-US" altLang="zh-CN" dirty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ndmoudle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49486" y="1001486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一</a:t>
            </a:r>
            <a:r>
              <a:rPr lang="zh-CN" altLang="en-US" dirty="0" smtClean="0"/>
              <a:t>个设计实体中包含哪些要素？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97531" y="2177143"/>
            <a:ext cx="4441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Module </a:t>
            </a:r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模块的端口定义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模块的内部逻辑实现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776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Verilog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61" y="1895294"/>
            <a:ext cx="6171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78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(procedural)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块是行为模型的基础</a:t>
            </a:r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 smtClean="0">
              <a:solidFill>
                <a:srgbClr val="3333CC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块有两种：</a:t>
            </a:r>
            <a:b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en-US" altLang="zh-CN" sz="24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块，只能执行一</a:t>
            </a:r>
            <a:r>
              <a:rPr lang="zh-CN" altLang="en-US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次。</a:t>
            </a:r>
            <a:r>
              <a:rPr lang="zh-CN" altLang="en-US" sz="240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不能综合，用在仿真中</a:t>
            </a:r>
            <a: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4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en-US" altLang="zh-CN" sz="24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块，循环</a:t>
            </a:r>
            <a:r>
              <a:rPr lang="zh-CN" altLang="en-US" sz="24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执行</a:t>
            </a:r>
            <a:endParaRPr lang="en-US" altLang="zh-CN" sz="24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  <a: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块中有下列部件</a:t>
            </a:r>
            <a:br>
              <a:rPr lang="zh-CN" altLang="en-US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过程赋值语句：在描述过程块中的数据流</a:t>
            </a:r>
            <a:b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高级结构（循环，条件语句）：描述块的功能</a:t>
            </a:r>
            <a:b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时序控制：控制块的执行及块中的语句。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286000" y="15361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258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16" y="2905619"/>
            <a:ext cx="6323809" cy="3952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过程赋值</a:t>
            </a:r>
            <a:r>
              <a:rPr lang="en-US" altLang="zh-CN" b="1" dirty="0"/>
              <a:t>(procedural assignment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11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在过程块中的赋值称为过程赋值。</a:t>
            </a:r>
            <a:br>
              <a:rPr lang="zh-CN" altLang="en-US" sz="2000" dirty="0"/>
            </a:br>
            <a:r>
              <a:rPr lang="en-US" altLang="zh-CN" sz="2000" dirty="0"/>
              <a:t>• </a:t>
            </a:r>
            <a:r>
              <a:rPr lang="zh-CN" altLang="en-US" sz="2000" dirty="0"/>
              <a:t>在过程赋值语句中表达式左边的信号必须是寄存器类型（如</a:t>
            </a:r>
            <a:r>
              <a:rPr lang="en-US" altLang="zh-CN" sz="2000" b="1" dirty="0" err="1"/>
              <a:t>reg</a:t>
            </a:r>
            <a:r>
              <a:rPr lang="zh-CN" altLang="en-US" sz="2000" dirty="0"/>
              <a:t>类型）</a:t>
            </a:r>
            <a:br>
              <a:rPr lang="zh-CN" altLang="en-US" sz="2000" dirty="0"/>
            </a:br>
            <a:r>
              <a:rPr lang="en-US" altLang="zh-CN" sz="2000" dirty="0"/>
              <a:t>• </a:t>
            </a:r>
            <a:r>
              <a:rPr lang="zh-CN" altLang="en-US" sz="2000" dirty="0"/>
              <a:t>在过程赋值语句等式右边可以是任何有效的表达式， 数据类型也没有限制。</a:t>
            </a:r>
            <a:br>
              <a:rPr lang="zh-CN" altLang="en-US" sz="2000" dirty="0"/>
            </a:br>
            <a:r>
              <a:rPr lang="en-US" altLang="zh-CN" sz="2000" dirty="0"/>
              <a:t>• </a:t>
            </a:r>
            <a:r>
              <a:rPr lang="zh-CN" altLang="en-US" sz="2000" dirty="0"/>
              <a:t>如果一个信号没有声明则缺省为</a:t>
            </a:r>
            <a:r>
              <a:rPr lang="en-US" altLang="zh-CN" sz="2000" b="1" dirty="0"/>
              <a:t>wire</a:t>
            </a:r>
            <a:r>
              <a:rPr lang="zh-CN" altLang="en-US" sz="2000" dirty="0"/>
              <a:t>类型。使用过程赋值语句给</a:t>
            </a:r>
            <a:r>
              <a:rPr lang="en-US" altLang="zh-CN" sz="2000" b="1" dirty="0"/>
              <a:t>wire</a:t>
            </a:r>
            <a:r>
              <a:rPr lang="zh-CN" altLang="en-US" sz="2000" dirty="0"/>
              <a:t>赋值会</a:t>
            </a:r>
            <a:r>
              <a:rPr lang="zh-CN" altLang="en-US" sz="2000" dirty="0" smtClean="0"/>
              <a:t>产生错误</a:t>
            </a:r>
            <a:r>
              <a:rPr lang="zh-CN" altLang="en-US" sz="2000" dirty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523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边沿敏感时序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时序控制</a:t>
            </a:r>
            <a:r>
              <a:rPr lang="en-US" altLang="zh-CN" sz="2000" b="1" dirty="0"/>
              <a:t>@</a:t>
            </a:r>
            <a:r>
              <a:rPr lang="zh-CN" altLang="en-US" sz="2000" dirty="0"/>
              <a:t>可以用在</a:t>
            </a:r>
            <a:r>
              <a:rPr lang="en-US" altLang="zh-CN" sz="2000" b="1" dirty="0"/>
              <a:t>RTL</a:t>
            </a:r>
            <a:r>
              <a:rPr lang="zh-CN" altLang="en-US" sz="2000" dirty="0"/>
              <a:t>级或行为级组合逻辑或时序逻辑描述中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用关键字</a:t>
            </a:r>
            <a:r>
              <a:rPr lang="en-US" altLang="zh-CN" sz="2000" b="1" i="1" dirty="0" err="1"/>
              <a:t>posedge</a:t>
            </a:r>
            <a:r>
              <a:rPr lang="zh-CN" altLang="en-US" sz="2000" b="1" dirty="0"/>
              <a:t>和</a:t>
            </a:r>
            <a:r>
              <a:rPr lang="en-US" altLang="zh-CN" sz="2000" b="1" i="1" dirty="0" err="1"/>
              <a:t>negedge</a:t>
            </a:r>
            <a:r>
              <a:rPr lang="zh-CN" altLang="en-US" sz="2000" b="1" dirty="0"/>
              <a:t>限定信号敏感边沿。敏感表中可以有多</a:t>
            </a:r>
            <a:r>
              <a:rPr lang="zh-CN" altLang="en-US" sz="2000" b="1" dirty="0" smtClean="0"/>
              <a:t>个信号</a:t>
            </a:r>
            <a:r>
              <a:rPr lang="zh-CN" altLang="en-US" sz="2000" b="1" dirty="0"/>
              <a:t>，用关键字</a:t>
            </a:r>
            <a:r>
              <a:rPr lang="en-US" altLang="zh-CN" sz="2000" b="1" i="1" dirty="0"/>
              <a:t>or</a:t>
            </a:r>
            <a:r>
              <a:rPr lang="zh-CN" altLang="en-US" sz="2000" b="1" dirty="0"/>
              <a:t>连接。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7" y="2930140"/>
            <a:ext cx="5761905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34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边沿敏感时序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99" y="3043762"/>
            <a:ext cx="3019832" cy="307235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75063" y="1854926"/>
            <a:ext cx="648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例：分频器。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对输入时钟做分频，以得到更低频率的时钟。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输入信号：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（高频时钟），输出信号</a:t>
            </a:r>
            <a:r>
              <a:rPr lang="en-US" altLang="zh-CN" dirty="0" smtClean="0"/>
              <a:t>clk_2</a:t>
            </a:r>
            <a:r>
              <a:rPr lang="zh-CN" altLang="en-US" dirty="0" smtClean="0"/>
              <a:t>（低频时钟）。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676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条件语句（ </a:t>
            </a:r>
            <a:r>
              <a:rPr lang="en-US" altLang="zh-CN" b="1" dirty="0"/>
              <a:t>if</a:t>
            </a:r>
            <a:r>
              <a:rPr lang="zh-CN" altLang="en-US" dirty="0"/>
              <a:t>分支语句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84" y="1690689"/>
            <a:ext cx="2752381" cy="39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5853797"/>
            <a:ext cx="7583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可以多层嵌套。在嵌套</a:t>
            </a:r>
            <a:r>
              <a:rPr lang="en-US" altLang="zh-CN" b="1" i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序列中， </a:t>
            </a:r>
            <a:r>
              <a:rPr lang="en-US" altLang="zh-CN" b="1" i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else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和前面最近的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相关。</a:t>
            </a:r>
            <a:b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为提高可读性及确保正确关联，使用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begin…end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块语句指定其作用域。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6388" y="1706437"/>
            <a:ext cx="414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：二选一数控开关。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输入信号</a:t>
            </a:r>
            <a:r>
              <a:rPr lang="en-US" altLang="zh-CN" dirty="0" err="1" smtClean="0"/>
              <a:t>a,b,sel</a:t>
            </a:r>
            <a:r>
              <a:rPr lang="zh-CN" altLang="en-US" dirty="0" smtClean="0"/>
              <a:t>，输出信号</a:t>
            </a:r>
            <a:r>
              <a:rPr lang="en-US" altLang="zh-CN" dirty="0" smtClean="0"/>
              <a:t>y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sel</a:t>
            </a:r>
            <a:r>
              <a:rPr lang="zh-CN" altLang="en-US" dirty="0" smtClean="0"/>
              <a:t>为</a:t>
            </a:r>
            <a:r>
              <a:rPr lang="en-US" altLang="zh-CN" dirty="0"/>
              <a:t>1</a:t>
            </a:r>
            <a:r>
              <a:rPr lang="zh-CN" altLang="en-US" dirty="0" smtClean="0"/>
              <a:t>时，选择</a:t>
            </a:r>
            <a:r>
              <a:rPr lang="en-US" altLang="zh-CN" dirty="0" smtClean="0"/>
              <a:t>a</a:t>
            </a:r>
            <a:r>
              <a:rPr lang="zh-CN" altLang="en-US" dirty="0" smtClean="0"/>
              <a:t>路信号输出给</a:t>
            </a:r>
            <a:r>
              <a:rPr lang="en-US" altLang="zh-CN" dirty="0" smtClean="0"/>
              <a:t>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sel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时，选择</a:t>
            </a:r>
            <a:r>
              <a:rPr lang="en-US" altLang="zh-CN" dirty="0" smtClean="0"/>
              <a:t>b</a:t>
            </a:r>
            <a:r>
              <a:rPr lang="zh-CN" altLang="en-US" dirty="0" smtClean="0"/>
              <a:t>路信号输出给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17" y="2906766"/>
            <a:ext cx="2466667" cy="638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496388" y="3546942"/>
            <a:ext cx="414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：带使能的二选一数控开关。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输入信号</a:t>
            </a:r>
            <a:r>
              <a:rPr lang="en-US" altLang="zh-CN" dirty="0" err="1" smtClean="0"/>
              <a:t>a,b,sel,en</a:t>
            </a:r>
            <a:r>
              <a:rPr lang="zh-CN" altLang="en-US" dirty="0" smtClean="0"/>
              <a:t>，输出信号</a:t>
            </a:r>
            <a:r>
              <a:rPr lang="en-US" altLang="zh-CN" dirty="0" smtClean="0"/>
              <a:t>y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en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符合例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中的规则；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en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恒输出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68" y="4448174"/>
            <a:ext cx="2447619" cy="1371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549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条件语句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-case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31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：数据分配器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输入信号</a:t>
            </a:r>
            <a:r>
              <a:rPr lang="en-US" altLang="zh-CN" sz="1800" dirty="0" err="1" smtClean="0"/>
              <a:t>a,b,i</a:t>
            </a:r>
            <a:r>
              <a:rPr lang="zh-CN" altLang="en-US" sz="1800" dirty="0" smtClean="0"/>
              <a:t>，输出信号</a:t>
            </a:r>
            <a:r>
              <a:rPr lang="en-US" altLang="zh-CN" sz="1800" dirty="0" smtClean="0"/>
              <a:t>y0,,y1,y2,y3;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  <a:r>
              <a:rPr lang="zh-CN" altLang="en-US" sz="1800" dirty="0" smtClean="0"/>
              <a:t>当</a:t>
            </a:r>
            <a:r>
              <a:rPr lang="en-US" altLang="zh-CN" sz="1800" dirty="0" smtClean="0"/>
              <a:t>ab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00</a:t>
            </a:r>
            <a:r>
              <a:rPr lang="zh-CN" altLang="en-US" sz="1800" dirty="0" smtClean="0"/>
              <a:t>时，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输出给</a:t>
            </a:r>
            <a:r>
              <a:rPr lang="en-US" altLang="zh-CN" sz="1800" dirty="0" smtClean="0"/>
              <a:t>y0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y1y2y3</a:t>
            </a:r>
            <a:r>
              <a:rPr lang="zh-CN" altLang="en-US" sz="1800" dirty="0" smtClean="0"/>
              <a:t>输出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当</a:t>
            </a:r>
            <a:r>
              <a:rPr lang="en-US" altLang="zh-CN" sz="1800" dirty="0"/>
              <a:t>ab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时，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输出给</a:t>
            </a:r>
            <a:r>
              <a:rPr lang="en-US" altLang="zh-CN" sz="1800" dirty="0" smtClean="0"/>
              <a:t>y1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y0y2y3</a:t>
            </a:r>
            <a:r>
              <a:rPr lang="zh-CN" altLang="en-US" sz="1800" dirty="0"/>
              <a:t>输出</a:t>
            </a:r>
            <a:r>
              <a:rPr lang="en-US" altLang="zh-CN" sz="1800" dirty="0"/>
              <a:t>0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当</a:t>
            </a:r>
            <a:r>
              <a:rPr lang="en-US" altLang="zh-CN" sz="1800" dirty="0"/>
              <a:t>ab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10</a:t>
            </a:r>
            <a:r>
              <a:rPr lang="zh-CN" altLang="en-US" sz="1800" dirty="0"/>
              <a:t>时，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输出给</a:t>
            </a:r>
            <a:r>
              <a:rPr lang="en-US" altLang="zh-CN" sz="1800" dirty="0" smtClean="0"/>
              <a:t>y2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y0y1y3</a:t>
            </a:r>
            <a:r>
              <a:rPr lang="zh-CN" altLang="en-US" sz="1800" dirty="0"/>
              <a:t>输出</a:t>
            </a:r>
            <a:r>
              <a:rPr lang="en-US" altLang="zh-CN" sz="1800" dirty="0"/>
              <a:t>0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当</a:t>
            </a:r>
            <a:r>
              <a:rPr lang="en-US" altLang="zh-CN" sz="1800" dirty="0"/>
              <a:t>ab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11</a:t>
            </a:r>
            <a:r>
              <a:rPr lang="zh-CN" altLang="en-US" sz="1800" dirty="0"/>
              <a:t>时，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输出给</a:t>
            </a:r>
            <a:r>
              <a:rPr lang="en-US" altLang="zh-CN" sz="1800" dirty="0" smtClean="0"/>
              <a:t>y3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y0y1y2</a:t>
            </a:r>
            <a:r>
              <a:rPr lang="zh-CN" altLang="en-US" sz="1800" dirty="0" smtClean="0"/>
              <a:t>输出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36" y="714326"/>
            <a:ext cx="4312091" cy="1794697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718952" y="4852156"/>
            <a:ext cx="4744539" cy="8022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例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段译码管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      </a:t>
            </a:r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5" y="2555765"/>
            <a:ext cx="3841750" cy="4302235"/>
          </a:xfrm>
          <a:prstGeom prst="rect">
            <a:avLst/>
          </a:prstGeom>
        </p:spPr>
      </p:pic>
      <p:pic>
        <p:nvPicPr>
          <p:cNvPr id="1026" name="Picture 2" descr="http://b.hiphotos.baidu.com/baike/w%3D268%3Bg%3D0/sign=7edea816a9345982c58ae29434cf5690/faedab64034f78f01e35a6917d310a55b3191c9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9554" y="4309961"/>
            <a:ext cx="1444331" cy="20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552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循环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(looping)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8649" y="1758540"/>
            <a:ext cx="720906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有四种循环语句</a:t>
            </a:r>
            <a:r>
              <a:rPr lang="zh-CN" altLang="en-US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br>
              <a:rPr lang="zh-CN" altLang="en-US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repeat</a:t>
            </a: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：将一块语句循环执行确定次数。</a:t>
            </a:r>
            <a:b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repeat (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次数表达式）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while</a:t>
            </a: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：在条件表达式为真时一直循环执行</a:t>
            </a:r>
            <a:b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while (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条件表达式）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forever</a:t>
            </a: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：重复执行直到仿真结束</a:t>
            </a:r>
            <a:b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forever &lt;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</a:t>
            </a: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：在执行过程中对变量进行计算和判断，在条件满足时执行</a:t>
            </a:r>
            <a:b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for(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赋初值；条件表达式；计算） 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1486" y="5242560"/>
            <a:ext cx="696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不常用，只有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语句是可以被综合的，其它三种只在仿真中使用。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923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持续赋值</a:t>
            </a:r>
            <a:r>
              <a:rPr lang="en-US" altLang="zh-CN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(continuous assignment</a:t>
            </a:r>
            <a:r>
              <a:rPr lang="en-US" altLang="zh-CN" sz="4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28650" y="1760811"/>
            <a:ext cx="72961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可以用持续赋值语句描述组合逻辑，代替用门及其连接描述方式。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持续赋值在</a:t>
            </a:r>
            <a:r>
              <a:rPr lang="zh-CN" altLang="en-US" sz="16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过程块外部使用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持续赋值用于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驱动。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持续赋值只能在等式左边有一个简单延时说明。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只限于在表达式左边用</a:t>
            </a:r>
            <a:r>
              <a:rPr lang="en-US" altLang="zh-CN" sz="1600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#delay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形式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持续赋值可以是显式或隐含的。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语法：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&lt;assign&gt; [#delay] [strength] &lt;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net_name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= &lt;expressions&gt;;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77" y="4585000"/>
            <a:ext cx="4238095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53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任务一：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完成例</a:t>
            </a:r>
            <a:r>
              <a:rPr lang="en-US" altLang="zh-CN" dirty="0" smtClean="0"/>
              <a:t>2</a:t>
            </a:r>
            <a:r>
              <a:rPr lang="zh-CN" altLang="en-US" dirty="0"/>
              <a:t>：</a:t>
            </a:r>
            <a:r>
              <a:rPr lang="zh-CN" altLang="en-US" dirty="0" smtClean="0"/>
              <a:t>带</a:t>
            </a:r>
            <a:r>
              <a:rPr lang="zh-CN" altLang="en-US" dirty="0"/>
              <a:t>使能的二选一数控</a:t>
            </a:r>
            <a:r>
              <a:rPr lang="zh-CN" altLang="en-US" dirty="0" smtClean="0"/>
              <a:t>开关 代码并仿真</a:t>
            </a:r>
            <a:endParaRPr lang="en-US" altLang="zh-CN" dirty="0" smtClean="0"/>
          </a:p>
          <a:p>
            <a:r>
              <a:rPr lang="zh-CN" altLang="en-US" dirty="0" smtClean="0"/>
              <a:t>完成例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：数据分配器 代码并仿真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4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855" y="2844527"/>
            <a:ext cx="7886700" cy="302505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module</a:t>
            </a:r>
            <a:r>
              <a:rPr lang="zh-CN" altLang="en-US" sz="2000" dirty="0"/>
              <a:t>能够表示：</a:t>
            </a:r>
            <a:br>
              <a:rPr lang="zh-CN" altLang="en-US" sz="2000" dirty="0"/>
            </a:br>
            <a:r>
              <a:rPr lang="en-US" altLang="zh-CN" sz="2000" dirty="0"/>
              <a:t>– </a:t>
            </a:r>
            <a:r>
              <a:rPr lang="zh-CN" altLang="en-US" sz="2000" dirty="0"/>
              <a:t>物理块，如</a:t>
            </a:r>
            <a:r>
              <a:rPr lang="en-US" altLang="zh-CN" sz="2000" b="1" dirty="0"/>
              <a:t>IC</a:t>
            </a:r>
            <a:r>
              <a:rPr lang="zh-CN" altLang="en-US" sz="2000" dirty="0"/>
              <a:t>或</a:t>
            </a:r>
            <a:r>
              <a:rPr lang="en-US" altLang="zh-CN" sz="2000" b="1" dirty="0"/>
              <a:t>ASIC</a:t>
            </a:r>
            <a:r>
              <a:rPr lang="zh-CN" altLang="en-US" sz="2000" dirty="0"/>
              <a:t>单元</a:t>
            </a:r>
            <a:br>
              <a:rPr lang="zh-CN" altLang="en-US" sz="2000" dirty="0"/>
            </a:br>
            <a:r>
              <a:rPr lang="en-US" altLang="zh-CN" sz="2000" dirty="0"/>
              <a:t>– </a:t>
            </a:r>
            <a:r>
              <a:rPr lang="zh-CN" altLang="en-US" sz="2000" dirty="0"/>
              <a:t>逻辑块，如一个</a:t>
            </a:r>
            <a:r>
              <a:rPr lang="en-US" altLang="zh-CN" sz="2000" b="1" dirty="0"/>
              <a:t>CPU</a:t>
            </a:r>
            <a:r>
              <a:rPr lang="zh-CN" altLang="en-US" sz="2000" dirty="0"/>
              <a:t>设计的</a:t>
            </a:r>
            <a:r>
              <a:rPr lang="en-US" altLang="zh-CN" sz="2000" b="1" dirty="0"/>
              <a:t>ALU</a:t>
            </a:r>
            <a:r>
              <a:rPr lang="zh-CN" altLang="en-US" sz="2000" dirty="0"/>
              <a:t>部分</a:t>
            </a:r>
            <a:br>
              <a:rPr lang="zh-CN" altLang="en-US" sz="2000" dirty="0"/>
            </a:br>
            <a:r>
              <a:rPr lang="en-US" altLang="zh-CN" sz="2000" dirty="0"/>
              <a:t>– </a:t>
            </a:r>
            <a:r>
              <a:rPr lang="zh-CN" altLang="en-US" sz="2000" dirty="0"/>
              <a:t>整个</a:t>
            </a:r>
            <a:r>
              <a:rPr lang="zh-CN" altLang="en-US" sz="2000" dirty="0" smtClean="0"/>
              <a:t>系统</a:t>
            </a:r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zh-CN" altLang="en-US" sz="2000" dirty="0"/>
              <a:t>每一个模块的描述从关键词</a:t>
            </a:r>
            <a:r>
              <a:rPr lang="en-US" altLang="zh-CN" sz="2000" b="1" i="1" dirty="0"/>
              <a:t>module</a:t>
            </a:r>
            <a:r>
              <a:rPr lang="zh-CN" altLang="en-US" sz="2000" b="1" dirty="0"/>
              <a:t>开始，有一个名称（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SN74LS74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DFF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ALU</a:t>
            </a:r>
            <a:r>
              <a:rPr lang="zh-CN" altLang="en-US" sz="2000" b="1" dirty="0"/>
              <a:t>等等），由关键词</a:t>
            </a:r>
            <a:r>
              <a:rPr lang="en-US" altLang="zh-CN" sz="2000" b="1" i="1" dirty="0" err="1"/>
              <a:t>endmodule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2855" y="422008"/>
            <a:ext cx="35688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 smtClean="0">
                <a:solidFill>
                  <a:srgbClr val="FF9A00"/>
                </a:solidFill>
                <a:effectLst/>
              </a:rPr>
              <a:t>module(</a:t>
            </a:r>
            <a:r>
              <a:rPr lang="zh-CN" altLang="en-US" sz="2400" i="0" dirty="0" smtClean="0">
                <a:solidFill>
                  <a:srgbClr val="FF9A00"/>
                </a:solidFill>
                <a:effectLst/>
                <a:latin typeface="STFangsong" panose="02010600040101010101" pitchFamily="2" charset="-122"/>
                <a:ea typeface="STFangsong" panose="02010600040101010101" pitchFamily="2" charset="-122"/>
              </a:rPr>
              <a:t>模块</a:t>
            </a:r>
            <a:r>
              <a:rPr lang="en-US" altLang="zh-CN" sz="2400" b="1" i="0" dirty="0" smtClean="0">
                <a:solidFill>
                  <a:srgbClr val="FF9A00"/>
                </a:solidFill>
                <a:effectLst/>
                <a:latin typeface="STFangsong" panose="02010600040101010101" pitchFamily="2" charset="-122"/>
                <a:ea typeface="STFangsong" panose="02010600040101010101" pitchFamily="2" charset="-122"/>
              </a:rPr>
              <a:t>)</a:t>
            </a:r>
            <a:r>
              <a:rPr lang="zh-CN" altLang="en-US" sz="2400" i="0" dirty="0" smtClean="0">
                <a:solidFill>
                  <a:srgbClr val="FF9A00"/>
                </a:solidFill>
                <a:effectLst/>
                <a:latin typeface="STFangsong" panose="02010600040101010101" pitchFamily="2" charset="-122"/>
                <a:ea typeface="STFangsong" panose="02010600040101010101" pitchFamily="2" charset="-122"/>
              </a:rPr>
              <a:t/>
            </a:r>
            <a:br>
              <a:rPr lang="zh-CN" altLang="en-US" sz="2400" i="0" dirty="0" smtClean="0">
                <a:solidFill>
                  <a:srgbClr val="FF9A00"/>
                </a:solidFill>
                <a:effectLst/>
                <a:latin typeface="STFangsong" panose="02010600040101010101" pitchFamily="2" charset="-122"/>
                <a:ea typeface="STFangsong" panose="02010600040101010101" pitchFamily="2" charset="-122"/>
              </a:rPr>
            </a:br>
            <a:r>
              <a:rPr lang="en-US" altLang="zh-CN" b="1" i="0" dirty="0" smtClean="0">
                <a:solidFill>
                  <a:srgbClr val="FF0000"/>
                </a:solidFill>
                <a:effectLst/>
                <a:latin typeface="STFangsong" panose="02010600040101010101" pitchFamily="2" charset="-122"/>
                <a:ea typeface="STFangsong" panose="02010600040101010101" pitchFamily="2" charset="-122"/>
              </a:rPr>
              <a:t>module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是层次化设计的基本构件</a:t>
            </a:r>
            <a:endParaRPr lang="en-US" altLang="zh-CN" i="0" dirty="0" smtClean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i="0" dirty="0" smtClean="0">
                <a:solidFill>
                  <a:srgbClr val="7030A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逻辑描述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放在</a:t>
            </a:r>
            <a:r>
              <a:rPr lang="en-US" altLang="zh-CN" b="1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</a:t>
            </a:r>
            <a:r>
              <a:rPr lang="zh-CN" altLang="en-US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内部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58490" y="566325"/>
            <a:ext cx="2664823" cy="230832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Module test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input a, b, c, d, e,</a:t>
            </a:r>
          </a:p>
          <a:p>
            <a:r>
              <a:rPr lang="en-US" altLang="zh-CN" dirty="0" smtClean="0"/>
              <a:t>        output o1, o2, o3</a:t>
            </a:r>
          </a:p>
          <a:p>
            <a:r>
              <a:rPr lang="en-US" altLang="zh-CN" dirty="0" smtClean="0"/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assign o1 = </a:t>
            </a:r>
            <a:r>
              <a:rPr lang="en-US" altLang="zh-CN" dirty="0" err="1" smtClean="0">
                <a:solidFill>
                  <a:srgbClr val="7030A0"/>
                </a:solidFill>
              </a:rPr>
              <a:t>a&amp;b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ssign o2 = </a:t>
            </a:r>
            <a:r>
              <a:rPr lang="en-US" altLang="zh-CN" dirty="0" err="1" smtClean="0">
                <a:solidFill>
                  <a:srgbClr val="7030A0"/>
                </a:solidFill>
              </a:rPr>
              <a:t>c|d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ssign o3 = ~e;</a:t>
            </a: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endmoudle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32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实验任务二</a:t>
            </a:r>
            <a:r>
              <a:rPr lang="zh-CN" altLang="en-US" dirty="0"/>
              <a:t>：</a:t>
            </a:r>
            <a:r>
              <a:rPr lang="zh-CN" altLang="en-US" dirty="0" smtClean="0"/>
              <a:t>计步器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计步脉冲信号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，清零信号</a:t>
            </a:r>
            <a:r>
              <a:rPr lang="en-US" altLang="zh-CN" dirty="0" err="1" smtClean="0"/>
              <a:t>clr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输出信号</a:t>
            </a:r>
            <a:endParaRPr lang="en-US" altLang="zh-CN" dirty="0" smtClean="0"/>
          </a:p>
          <a:p>
            <a:pPr lvl="1"/>
            <a:r>
              <a:rPr lang="zh-CN" altLang="en-US" dirty="0"/>
              <a:t>步</a:t>
            </a:r>
            <a:r>
              <a:rPr lang="zh-CN" altLang="en-US" dirty="0" smtClean="0"/>
              <a:t>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考虑步数</a:t>
            </a:r>
            <a:r>
              <a:rPr lang="en-US" altLang="zh-CN" dirty="0" smtClean="0"/>
              <a:t>y</a:t>
            </a:r>
            <a:r>
              <a:rPr lang="zh-CN" altLang="en-US" dirty="0"/>
              <a:t>的</a:t>
            </a:r>
            <a:r>
              <a:rPr lang="zh-CN" altLang="en-US" dirty="0" smtClean="0"/>
              <a:t>位宽，根据以上描述先写出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模块的定义（包含端口列表和端口信号定义）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考虑步数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的类型（</a:t>
            </a:r>
            <a:r>
              <a:rPr lang="en-US" altLang="zh-CN" dirty="0" smtClean="0"/>
              <a:t>wire or 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考虑用过程赋值（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）还是持续赋值（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如果用过程赋值，考虑敏感列表里应包含哪些信号？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写出完整的代码并仿真。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2372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模块端口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1100" y="1443394"/>
            <a:ext cx="3284220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Module test</a:t>
            </a:r>
            <a:r>
              <a:rPr lang="en-US" altLang="zh-CN" dirty="0" smtClean="0"/>
              <a:t>(a,b,c,d,e,o1,o2,o3);</a:t>
            </a:r>
          </a:p>
          <a:p>
            <a:r>
              <a:rPr lang="en-US" altLang="zh-CN" dirty="0" smtClean="0"/>
              <a:t> input a, b, c, d, e,</a:t>
            </a:r>
          </a:p>
          <a:p>
            <a:r>
              <a:rPr lang="en-US" altLang="zh-CN" dirty="0" smtClean="0"/>
              <a:t> output o1, o2, o3;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assign o1 = </a:t>
            </a:r>
            <a:r>
              <a:rPr lang="en-US" altLang="zh-CN" dirty="0" err="1" smtClean="0">
                <a:solidFill>
                  <a:srgbClr val="7030A0"/>
                </a:solidFill>
              </a:rPr>
              <a:t>a&amp;b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ssign o2 = </a:t>
            </a:r>
            <a:r>
              <a:rPr lang="en-US" altLang="zh-CN" dirty="0" err="1" smtClean="0">
                <a:solidFill>
                  <a:srgbClr val="7030A0"/>
                </a:solidFill>
              </a:rPr>
              <a:t>c|d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ssign o3 = ~e;</a:t>
            </a: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endmoudle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257" y="1837509"/>
            <a:ext cx="1323703" cy="151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04900" y="2126456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04905" y="2278856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04898" y="2578478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104899" y="2733261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104899" y="2975212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4888605" y="367229"/>
            <a:ext cx="1493520" cy="999013"/>
          </a:xfrm>
          <a:prstGeom prst="wedgeRoundRectCallout">
            <a:avLst>
              <a:gd name="adj1" fmla="val 106718"/>
              <a:gd name="adj2" fmla="val 63263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端口在模块后的括号中列出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25540" y="1497399"/>
            <a:ext cx="1882140" cy="2667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6810647" y="2475706"/>
            <a:ext cx="1868702" cy="999013"/>
          </a:xfrm>
          <a:prstGeom prst="wedgeRoundRectCallout">
            <a:avLst>
              <a:gd name="adj1" fmla="val -46859"/>
              <a:gd name="adj2" fmla="val -9233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端口有三种类型：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inout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90160" y="1803222"/>
            <a:ext cx="1783080" cy="475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71451" y="4641669"/>
            <a:ext cx="525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端口定义了该模块的输入输出引脚</a:t>
            </a:r>
            <a:r>
              <a:rPr lang="en-US" altLang="zh-CN" dirty="0" smtClean="0"/>
              <a:t>pin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模块通过端口与外部通信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08954" y="2133392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108955" y="2629278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108954" y="2942444"/>
            <a:ext cx="680357" cy="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42764" y="1853146"/>
            <a:ext cx="1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42764" y="2048171"/>
            <a:ext cx="1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243674" y="2309027"/>
            <a:ext cx="1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242764" y="2493693"/>
            <a:ext cx="1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242764" y="2690868"/>
            <a:ext cx="1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259729" y="1837487"/>
            <a:ext cx="5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91026" y="2347842"/>
            <a:ext cx="5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297993" y="2654178"/>
            <a:ext cx="5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944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87244"/>
          </a:xfrm>
        </p:spPr>
        <p:txBody>
          <a:bodyPr/>
          <a:lstStyle/>
          <a:p>
            <a:r>
              <a:rPr lang="zh-CN" altLang="en-US" dirty="0" smtClean="0"/>
              <a:t>一个模块中可以包含其它模块，在一个模块中通过模块实例化来调用</a:t>
            </a:r>
            <a:r>
              <a:rPr lang="zh-CN" altLang="en-US" dirty="0"/>
              <a:t>另一</a:t>
            </a:r>
            <a:r>
              <a:rPr lang="zh-CN" altLang="en-US" dirty="0" smtClean="0"/>
              <a:t>个模块。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8605" y="3022142"/>
            <a:ext cx="2664823" cy="230832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Module test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input a, b, c, d, e,</a:t>
            </a:r>
          </a:p>
          <a:p>
            <a:r>
              <a:rPr lang="en-US" altLang="zh-CN" dirty="0" smtClean="0"/>
              <a:t>        output o1, o2, o3</a:t>
            </a:r>
          </a:p>
          <a:p>
            <a:r>
              <a:rPr lang="en-US" altLang="zh-CN" dirty="0" smtClean="0"/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and u1(o1,a,b);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or u2(o2,c,d);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n</a:t>
            </a:r>
            <a:r>
              <a:rPr lang="en-US" altLang="zh-CN" dirty="0" smtClean="0">
                <a:solidFill>
                  <a:srgbClr val="7030A0"/>
                </a:solidFill>
              </a:rPr>
              <a:t>ot u3(o3,e);</a:t>
            </a: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endmoudle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7258" y="3415929"/>
            <a:ext cx="5026479" cy="175432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i="0" dirty="0" smtClean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每个实例都有自己的名字</a:t>
            </a:r>
            <a:r>
              <a:rPr lang="en-US" altLang="zh-CN" b="1" i="0" dirty="0" smtClean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(u1, u2, u3)</a:t>
            </a:r>
            <a:r>
              <a:rPr lang="zh-CN" altLang="en-US" i="0" dirty="0" smtClean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。实例名是每个对象唯一的标记，通过这个标记可以查看每个实例的内部。</a:t>
            </a:r>
            <a:endParaRPr lang="en-US" altLang="zh-CN" i="0" dirty="0" smtClean="0">
              <a:solidFill>
                <a:srgbClr val="C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i="0" dirty="0" smtClean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实例中端口的次序与模块定义的次序相同。</a:t>
            </a:r>
            <a:endParaRPr lang="en-US" altLang="zh-CN" i="0" dirty="0" smtClean="0">
              <a:solidFill>
                <a:srgbClr val="C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i="0" dirty="0" smtClean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模块实例化与调用程序不同。每个实例都是模块的一个完全的拷贝，相互独立、并行。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5708" y="527808"/>
            <a:ext cx="768966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整数常量和实数常量</a:t>
            </a:r>
            <a:r>
              <a:rPr lang="zh-CN" altLang="en-US" sz="28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8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整数的大小可以定义也可以不定义。</a:t>
            </a:r>
            <a:endParaRPr lang="en-US" altLang="zh-CN" i="0" dirty="0" smtClean="0">
              <a:solidFill>
                <a:srgbClr val="3333FF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整数表示为：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&lt;size&gt;’&lt;base&gt;&lt;value&gt;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表示占用的二进制位宽</a:t>
            </a:r>
            <a:r>
              <a:rPr lang="en-US" altLang="zh-CN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。缺省为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32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base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数基，可为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(b)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(o)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(d)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(h)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缺省为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value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是所选数基内任意有效数字，包括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Z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i="0" dirty="0" smtClean="0">
                <a:solidFill>
                  <a:srgbClr val="3333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实数常量可以用十进制或科学表示法表示。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160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6370200"/>
              </p:ext>
            </p:extLst>
          </p:nvPr>
        </p:nvGraphicFramePr>
        <p:xfrm>
          <a:off x="825708" y="3513241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834"/>
                <a:gridCol w="453716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8’d12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8bit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表示是十进制。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该例表示值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12’H83A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12bit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H</a:t>
                      </a:r>
                      <a:r>
                        <a:rPr lang="zh-CN" altLang="en-US" dirty="0" smtClean="0"/>
                        <a:t>表示是十六进制。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该例表示值为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进制的</a:t>
                      </a:r>
                      <a:r>
                        <a:rPr lang="en-US" altLang="zh-CN" dirty="0" smtClean="0"/>
                        <a:t>83A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4’b0111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4bit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表示二进制。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该例表示二进制</a:t>
                      </a:r>
                      <a:r>
                        <a:rPr lang="en-US" altLang="zh-CN" dirty="0" smtClean="0"/>
                        <a:t>0111</a:t>
                      </a:r>
                      <a:r>
                        <a:rPr lang="zh-CN" altLang="en-US" dirty="0" smtClean="0"/>
                        <a:t>，即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031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937" y="1166843"/>
            <a:ext cx="61090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3333CC"/>
                </a:solidFill>
                <a:effectLst/>
              </a:rPr>
              <a:t>• 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</a:rPr>
              <a:t>整数的大小可以定义也可以不定义。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没有定义大小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(size)</a:t>
            </a:r>
            <a:r>
              <a:rPr lang="zh-CN" altLang="en-US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整数缺省为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32</a:t>
            </a:r>
            <a:r>
              <a:rPr lang="en-US" altLang="zh-CN" dirty="0">
                <a:solidFill>
                  <a:srgbClr val="3333C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bit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缺省数基为十进制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数基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(base)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和数字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(16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</a:t>
            </a:r>
            <a:r>
              <a:rPr lang="en-US" altLang="zh-CN" b="1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中的字母无大小写之分</a:t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当数值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value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大于指定的大小时，截去高位。</a:t>
            </a:r>
            <a:endParaRPr lang="en-US" altLang="zh-CN" i="0" dirty="0" smtClean="0">
              <a:solidFill>
                <a:srgbClr val="FF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2’b1101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表示的是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2’b01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实数常量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实数可用科学表示法或十进制表示</a:t>
            </a:r>
            <a:b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科学表示法表示方式：</a:t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尾数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&gt;&lt;e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E&gt;&lt;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指数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 表示： 尾数</a:t>
            </a: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×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1200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指数</a:t>
            </a:r>
            <a:endParaRPr lang="en-US" altLang="zh-CN" sz="1200" i="0" dirty="0" smtClean="0">
              <a:solidFill>
                <a:srgbClr val="FF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en-US" altLang="zh-CN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32E-4   0.0032</a:t>
            </a:r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r>
              <a:rPr lang="en-US" altLang="zh-CN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4.1e3 4100.</a:t>
            </a:r>
            <a: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i="0" dirty="0" smtClean="0">
                <a:solidFill>
                  <a:srgbClr val="3333CC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38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Verilog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采用四值逻辑系统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3526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逻辑假、低电平</a:t>
            </a:r>
            <a:endParaRPr lang="en-US" altLang="zh-CN" sz="2400" b="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逻辑真，高电平</a:t>
            </a:r>
            <a:endParaRPr lang="en-US" altLang="zh-CN" sz="2400" b="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‘X’——</a:t>
            </a:r>
            <a:r>
              <a:rPr lang="zh-CN" altLang="en-US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不确定的值</a:t>
            </a:r>
            <a:endParaRPr lang="en-US" altLang="zh-CN" sz="2000" b="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‘Z’——</a:t>
            </a:r>
            <a:r>
              <a:rPr lang="zh-CN" altLang="en-US" sz="2000" b="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高阻态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59" y="1429865"/>
            <a:ext cx="221904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254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主要有三类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(class)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net(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线网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表示器件之间的物理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连接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register(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寄存器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表示抽象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存储元件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parameters(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参数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运行时的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86000" y="20901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400" i="0" dirty="0" smtClean="0">
                <a:solidFill>
                  <a:srgbClr val="FF7B8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i="0" dirty="0" smtClean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主要数据类型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776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1172</Words>
  <Application>Microsoft Office PowerPoint</Application>
  <PresentationFormat>全屏显示(4:3)</PresentationFormat>
  <Paragraphs>181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实验三 Verilog基础</vt:lpstr>
      <vt:lpstr>幻灯片 2</vt:lpstr>
      <vt:lpstr>幻灯片 3</vt:lpstr>
      <vt:lpstr>模块端口</vt:lpstr>
      <vt:lpstr>模块实例化</vt:lpstr>
      <vt:lpstr>幻灯片 6</vt:lpstr>
      <vt:lpstr>幻灯片 7</vt:lpstr>
      <vt:lpstr>Verilog采用四值逻辑系统</vt:lpstr>
      <vt:lpstr>主要数据类型</vt:lpstr>
      <vt:lpstr>net（线网）</vt:lpstr>
      <vt:lpstr>Net的类型</vt:lpstr>
      <vt:lpstr>Net的类型</vt:lpstr>
      <vt:lpstr>寄存器类 （ register)</vt:lpstr>
      <vt:lpstr>寄存器类的类型</vt:lpstr>
      <vt:lpstr>Verilog中net和register声明语法</vt:lpstr>
      <vt:lpstr>Verilog中net和register声明语法</vt:lpstr>
      <vt:lpstr>选择正确的数据类型</vt:lpstr>
      <vt:lpstr>选择数据类型时常犯的错误</vt:lpstr>
      <vt:lpstr>参数（parameters)</vt:lpstr>
      <vt:lpstr>Verilog操作符</vt:lpstr>
      <vt:lpstr>过程(procedural)块</vt:lpstr>
      <vt:lpstr>过程赋值(procedural assignment)</vt:lpstr>
      <vt:lpstr>边沿敏感时序</vt:lpstr>
      <vt:lpstr>边沿敏感时序</vt:lpstr>
      <vt:lpstr>条件语句（ if分支语句）</vt:lpstr>
      <vt:lpstr>条件语句-case语句</vt:lpstr>
      <vt:lpstr>循环(looping)语句</vt:lpstr>
      <vt:lpstr>持续赋值(continuous assignment)</vt:lpstr>
      <vt:lpstr>实验任务一：</vt:lpstr>
      <vt:lpstr>实验任务二：计步器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</dc:creator>
  <cp:lastModifiedBy>lenovo</cp:lastModifiedBy>
  <cp:revision>57</cp:revision>
  <dcterms:created xsi:type="dcterms:W3CDTF">2017-03-05T08:59:00Z</dcterms:created>
  <dcterms:modified xsi:type="dcterms:W3CDTF">2019-03-06T02:11:50Z</dcterms:modified>
</cp:coreProperties>
</file>