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903" r:id="rId2"/>
    <p:sldId id="1096" r:id="rId3"/>
    <p:sldId id="1158" r:id="rId4"/>
    <p:sldId id="1159" r:id="rId5"/>
    <p:sldId id="1157" r:id="rId6"/>
    <p:sldId id="1146" r:id="rId7"/>
    <p:sldId id="1147" r:id="rId8"/>
    <p:sldId id="1161" r:id="rId9"/>
    <p:sldId id="1162" r:id="rId10"/>
    <p:sldId id="1163" r:id="rId11"/>
    <p:sldId id="1148" r:id="rId12"/>
    <p:sldId id="1149" r:id="rId13"/>
    <p:sldId id="1150" r:id="rId14"/>
    <p:sldId id="1160" r:id="rId15"/>
    <p:sldId id="1151" r:id="rId16"/>
    <p:sldId id="1155" r:id="rId17"/>
    <p:sldId id="1092" r:id="rId18"/>
  </p:sldIdLst>
  <p:sldSz cx="9144000" cy="6858000" type="screen4x3"/>
  <p:notesSz cx="6797675" cy="9928225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42D"/>
    <a:srgbClr val="99FFCC"/>
    <a:srgbClr val="CCCCFF"/>
    <a:srgbClr val="66FF99"/>
    <a:srgbClr val="CCFFCC"/>
    <a:srgbClr val="009900"/>
    <a:srgbClr val="006600"/>
    <a:srgbClr val="FFFF99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13" autoAdjust="0"/>
    <p:restoredTop sz="98519" autoAdjust="0"/>
  </p:normalViewPr>
  <p:slideViewPr>
    <p:cSldViewPr>
      <p:cViewPr varScale="1">
        <p:scale>
          <a:sx n="99" d="100"/>
          <a:sy n="99" d="100"/>
        </p:scale>
        <p:origin x="-1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066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521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03A0E5-B8FC-429F-B929-9CB1AF805AA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91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电子技术实验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下载程序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25" y="1371600"/>
            <a:ext cx="4913757" cy="95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179512" y="2428868"/>
            <a:ext cx="6143668" cy="4143404"/>
            <a:chOff x="179512" y="2428868"/>
            <a:chExt cx="6143668" cy="4143404"/>
          </a:xfrm>
        </p:grpSpPr>
        <p:pic>
          <p:nvPicPr>
            <p:cNvPr id="5" name="图片 4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9512" y="2428868"/>
              <a:ext cx="6143668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4315594" y="3588486"/>
              <a:ext cx="503238" cy="674687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90393" y="3008869"/>
              <a:ext cx="887413" cy="1857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49560" y="2964359"/>
              <a:ext cx="750888" cy="239713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5652120" y="3588486"/>
            <a:ext cx="3456824" cy="3096344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1177806" y="3204072"/>
            <a:ext cx="4474314" cy="1932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70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段数码管</a:t>
            </a:r>
            <a:endParaRPr lang="zh-CN" altLang="en-US" dirty="0"/>
          </a:p>
        </p:txBody>
      </p:sp>
      <p:pic>
        <p:nvPicPr>
          <p:cNvPr id="4" name="内容占位符 3" descr="https://imgsa.baidu.com/baike/w%3D268/sign=3507982d8bd4b31cf03c93bdbfd7276f/279759ee3d6d55fbcd11f5486d224f4a21a4dd8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142984"/>
            <a:ext cx="1381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https://imgsa.baidu.com/baike/w%3D268/sign=e4ce62742834349b74066983f1eb1521/77094b36acaf2edd622fca878d1001e93801938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500174"/>
            <a:ext cx="1399674" cy="102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https://gss0.baidu.com/94o3dSag_xI4khGko9WTAnF6hhy/zhidao/pic/item/63d0f703918fa0ecf8186a8e229759ee3c6ddb52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1278" y="3010751"/>
            <a:ext cx="285752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7158" y="1191501"/>
            <a:ext cx="5072098" cy="543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u"/>
            </a:pPr>
            <a:r>
              <a:rPr lang="en-US" sz="2000" dirty="0" smtClean="0"/>
              <a:t>7</a:t>
            </a:r>
            <a:r>
              <a:rPr lang="zh-CN" altLang="en-US" sz="2000" dirty="0" smtClean="0"/>
              <a:t>段数码管由</a:t>
            </a:r>
            <a:r>
              <a:rPr lang="en-US" sz="2000" dirty="0" smtClean="0"/>
              <a:t>a b c d e f g </a:t>
            </a:r>
            <a:r>
              <a:rPr lang="en-US" sz="2000" dirty="0" err="1" smtClean="0"/>
              <a:t>dp</a:t>
            </a:r>
            <a:r>
              <a:rPr lang="zh-CN" altLang="en-US" sz="2000" dirty="0" smtClean="0"/>
              <a:t>八段发光管组成，靠每一段的亮灭状态的不同来显示不同的字符。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分为共阴极和共阳极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共阳极数码管是指数码管的八段发光二极管的阳极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正极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都连在一起，而阴极对应的各段可分别控制，如图</a:t>
            </a:r>
            <a:r>
              <a:rPr lang="en-US" sz="2000" dirty="0" smtClean="0"/>
              <a:t>(b)</a:t>
            </a:r>
            <a:r>
              <a:rPr lang="zh-CN" altLang="en-US" sz="2000" dirty="0" smtClean="0"/>
              <a:t>所示，此时控制各段的信号为低时该段点亮；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例：</a:t>
            </a:r>
            <a:r>
              <a:rPr lang="en-US" sz="2000" dirty="0" err="1" smtClean="0"/>
              <a:t>abcdefg</a:t>
            </a:r>
            <a:r>
              <a:rPr lang="en-US" sz="2000" dirty="0" smtClean="0"/>
              <a:t>=7‘b</a:t>
            </a:r>
            <a:r>
              <a:rPr lang="en-US" altLang="zh-CN" sz="2000" dirty="0"/>
              <a:t>0000001</a:t>
            </a:r>
            <a:r>
              <a:rPr lang="zh-CN" altLang="en-US" sz="2000" dirty="0" smtClean="0"/>
              <a:t>，显示</a:t>
            </a:r>
            <a:r>
              <a:rPr lang="en-US" altLang="zh-CN" sz="2000" dirty="0" smtClean="0"/>
              <a:t>0</a:t>
            </a:r>
          </a:p>
          <a:p>
            <a:pPr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共阴极数码管是指数码管的八段发光二极管的阴极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负极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都连在一起，而阳极对应的各段可分别控制，如图（</a:t>
            </a:r>
            <a:r>
              <a:rPr lang="en-US" sz="2000" dirty="0" smtClean="0"/>
              <a:t>c</a:t>
            </a:r>
            <a:r>
              <a:rPr lang="zh-CN" altLang="en-US" sz="2000" dirty="0" smtClean="0"/>
              <a:t>）所示，此时控制各段的信号为高时该段点亮。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例：</a:t>
            </a:r>
            <a:r>
              <a:rPr lang="en-US" sz="2000" dirty="0" err="1" smtClean="0"/>
              <a:t>abcdefg</a:t>
            </a:r>
            <a:r>
              <a:rPr lang="en-US" sz="2000" dirty="0" smtClean="0"/>
              <a:t>=7‘b</a:t>
            </a:r>
            <a:r>
              <a:rPr lang="en-US" altLang="zh-CN" sz="2000" dirty="0" smtClean="0"/>
              <a:t>1111110</a:t>
            </a:r>
            <a:r>
              <a:rPr lang="zh-CN" altLang="en-US" sz="2000" dirty="0" smtClean="0"/>
              <a:t>，显示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210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 descr="https://imgsa.baidu.com/baike/w%3D268/sign=3507982d8bd4b31cf03c93bdbfd7276f/279759ee3d6d55fbcd11f5486d224f4a21a4dd8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1381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86"/>
          <p:cNvPicPr>
            <a:picLocks noChangeAspect="1" noChangeArrowheads="1"/>
          </p:cNvPicPr>
          <p:nvPr/>
        </p:nvPicPr>
        <p:blipFill>
          <a:blip r:embed="rId3"/>
          <a:srcRect b="53426"/>
          <a:stretch>
            <a:fillRect/>
          </a:stretch>
        </p:blipFill>
        <p:spPr bwMode="auto">
          <a:xfrm>
            <a:off x="76200" y="33647"/>
            <a:ext cx="9067800" cy="1331913"/>
          </a:xfrm>
          <a:prstGeom prst="rect">
            <a:avLst/>
          </a:prstGeom>
          <a:noFill/>
        </p:spPr>
      </p:pic>
      <p:graphicFrame>
        <p:nvGraphicFramePr>
          <p:cNvPr id="5" name="Group 85"/>
          <p:cNvGraphicFramePr>
            <a:graphicFrameLocks/>
          </p:cNvGraphicFramePr>
          <p:nvPr/>
        </p:nvGraphicFramePr>
        <p:xfrm>
          <a:off x="1428728" y="1643050"/>
          <a:ext cx="7572428" cy="466344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四位二进制数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对应的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16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进制数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286512" y="37861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5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段数码管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输入信号：四位二进制变量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输出信号：</a:t>
            </a:r>
            <a:r>
              <a:rPr lang="en-US" altLang="zh-CN" dirty="0" smtClean="0">
                <a:latin typeface="+mn-ea"/>
                <a:ea typeface="+mn-ea"/>
              </a:rPr>
              <a:t>7</a:t>
            </a:r>
            <a:r>
              <a:rPr lang="zh-CN" altLang="en-US" dirty="0" smtClean="0">
                <a:latin typeface="+mn-ea"/>
                <a:ea typeface="+mn-ea"/>
              </a:rPr>
              <a:t>位段控制信号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  <a:buNone/>
            </a:pPr>
            <a:r>
              <a:rPr lang="en-US" dirty="0" smtClean="0"/>
              <a:t> module </a:t>
            </a:r>
            <a:r>
              <a:rPr lang="en-US" dirty="0" err="1" smtClean="0"/>
              <a:t>seven_segment</a:t>
            </a:r>
            <a:r>
              <a:rPr lang="en-US" dirty="0" smtClean="0"/>
              <a:t>(</a:t>
            </a:r>
            <a:r>
              <a:rPr lang="en-US" dirty="0" err="1" smtClean="0"/>
              <a:t>data,a,b,c,d,e,f,g</a:t>
            </a:r>
            <a:r>
              <a:rPr lang="en-US" dirty="0" smtClean="0"/>
              <a:t>);</a:t>
            </a:r>
            <a:endParaRPr lang="zh-CN" altLang="en-US" dirty="0" smtClean="0"/>
          </a:p>
          <a:p>
            <a:pPr>
              <a:lnSpc>
                <a:spcPct val="125000"/>
              </a:lnSpc>
              <a:buNone/>
            </a:pPr>
            <a:r>
              <a:rPr lang="en-US" dirty="0" smtClean="0"/>
              <a:t>    </a:t>
            </a:r>
            <a:r>
              <a:rPr lang="zh-CN" altLang="en-US" sz="2000" i="1" u="sng" dirty="0" smtClean="0">
                <a:solidFill>
                  <a:srgbClr val="FF0000"/>
                </a:solidFill>
              </a:rPr>
              <a:t>对各个输入输出信号进行类型声明，注意位宽不要弄错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i="1" u="sng" dirty="0" smtClean="0">
                <a:solidFill>
                  <a:srgbClr val="FF0000"/>
                </a:solidFill>
              </a:rPr>
              <a:t>请用</a:t>
            </a:r>
            <a:r>
              <a:rPr lang="en-US" sz="2000" i="1" u="sng" dirty="0" smtClean="0">
                <a:solidFill>
                  <a:srgbClr val="FF0000"/>
                </a:solidFill>
              </a:rPr>
              <a:t>case</a:t>
            </a:r>
            <a:r>
              <a:rPr lang="zh-CN" altLang="en-US" sz="2000" i="1" u="sng" dirty="0" smtClean="0">
                <a:solidFill>
                  <a:srgbClr val="FF0000"/>
                </a:solidFill>
              </a:rPr>
              <a:t>语句实现</a:t>
            </a:r>
            <a:r>
              <a:rPr lang="en-US" altLang="zh-CN" sz="2000" i="1" u="sng" dirty="0" smtClean="0">
                <a:solidFill>
                  <a:srgbClr val="FF0000"/>
                </a:solidFill>
              </a:rPr>
              <a:t>7</a:t>
            </a:r>
            <a:r>
              <a:rPr lang="zh-CN" altLang="en-US" sz="2000" i="1" u="sng" dirty="0" smtClean="0">
                <a:solidFill>
                  <a:srgbClr val="FF0000"/>
                </a:solidFill>
              </a:rPr>
              <a:t>段数码管的内部逻辑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en-US" dirty="0" err="1" smtClean="0"/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12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段数码管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1219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输入信号：四位二进制变量</a:t>
            </a:r>
            <a:endParaRPr lang="en-US" altLang="zh-CN" dirty="0" smtClean="0">
              <a:latin typeface="+mn-ea"/>
              <a:ea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输出信号：</a:t>
            </a:r>
            <a:r>
              <a:rPr lang="en-US" altLang="zh-CN" dirty="0" smtClean="0">
                <a:latin typeface="+mn-ea"/>
                <a:ea typeface="+mn-ea"/>
              </a:rPr>
              <a:t>7</a:t>
            </a:r>
            <a:r>
              <a:rPr lang="zh-CN" altLang="en-US" dirty="0" smtClean="0">
                <a:latin typeface="+mn-ea"/>
                <a:ea typeface="+mn-ea"/>
              </a:rPr>
              <a:t>位段控制信号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" y="2731030"/>
            <a:ext cx="20764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33" y="2667000"/>
            <a:ext cx="2324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2743200" y="2731030"/>
            <a:ext cx="3105150" cy="344117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7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 smtClean="0"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800" dirty="0" err="1" smtClean="0">
                <a:ea typeface="+mn-ea"/>
                <a:cs typeface="Times New Roman" panose="02020603050405020304" pitchFamily="18" charset="0"/>
              </a:rPr>
              <a:t>QuartusII</a:t>
            </a:r>
            <a:r>
              <a:rPr lang="zh-CN" altLang="en-US" sz="2800" dirty="0" smtClean="0">
                <a:ea typeface="+mn-ea"/>
                <a:cs typeface="Times New Roman" panose="02020603050405020304" pitchFamily="18" charset="0"/>
              </a:rPr>
              <a:t>软件完成</a:t>
            </a:r>
            <a:r>
              <a:rPr lang="en-US" altLang="zh-CN" sz="2800" dirty="0" smtClean="0"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800" dirty="0" smtClean="0">
                <a:ea typeface="+mn-ea"/>
                <a:cs typeface="Times New Roman" panose="02020603050405020304" pitchFamily="18" charset="0"/>
              </a:rPr>
              <a:t>段数码管的设计，分配管脚并下载程序到芯片中，在实验箱上进行设计的验证</a:t>
            </a:r>
            <a:endParaRPr lang="en-US" altLang="zh-CN" sz="28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根据前面学习的内容新建工程，</a:t>
            </a:r>
            <a:endParaRPr lang="en-US" altLang="zh-CN" sz="26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为创建的工程添加设计文件（</a:t>
            </a: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.v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文件或原理图文件），完成</a:t>
            </a: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段数码管的设计</a:t>
            </a:r>
            <a:endParaRPr lang="en-US" altLang="zh-CN" sz="26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编译后对工程进行仿真。考虑输入信号怎么给才能遍历所有情况并且一目了然</a:t>
            </a:r>
            <a:endParaRPr lang="en-US" altLang="zh-CN" sz="26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对工程进行管脚分配，重新编译</a:t>
            </a:r>
            <a:endParaRPr lang="en-US" altLang="zh-CN" sz="26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连线</a:t>
            </a:r>
            <a:endParaRPr lang="en-US" altLang="zh-CN" sz="2600" dirty="0" smtClean="0">
              <a:ea typeface="+mn-ea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25000"/>
              </a:lnSpc>
              <a:buNone/>
            </a:pP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600" dirty="0" smtClean="0">
                <a:ea typeface="+mn-ea"/>
                <a:cs typeface="Times New Roman" panose="02020603050405020304" pitchFamily="18" charset="0"/>
              </a:rPr>
              <a:t>下载程序、验证</a:t>
            </a:r>
            <a:endParaRPr lang="zh-CN" altLang="en-US" sz="2600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4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dirty="0" smtClean="0"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描述</a:t>
            </a:r>
            <a:r>
              <a:rPr lang="en-US" dirty="0" smtClean="0"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段数码管的显示原理，写出真值表，给出七段数码管的实现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核心</a:t>
            </a:r>
            <a:r>
              <a:rPr lang="en-US" dirty="0" smtClean="0">
                <a:ea typeface="+mn-ea"/>
                <a:cs typeface="Times New Roman" panose="02020603050405020304" pitchFamily="18" charset="0"/>
              </a:rPr>
              <a:t>case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语句或电路图）；</a:t>
            </a:r>
          </a:p>
          <a:p>
            <a:pPr>
              <a:lnSpc>
                <a:spcPct val="125000"/>
              </a:lnSpc>
              <a:buNone/>
            </a:pPr>
            <a:r>
              <a:rPr lang="en-US" dirty="0" smtClean="0"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描述从分配管脚到下载验证的关键步骤；</a:t>
            </a: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实验中遇到的问题及解决方法。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预习：竞争与险象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1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3556337" y="2662637"/>
            <a:ext cx="2031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3AD-7CE9-4890-B8F6-241EDDCDF20D}" type="datetime1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17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5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1803400"/>
            <a:ext cx="9144000" cy="2387600"/>
          </a:xfrm>
        </p:spPr>
        <p:txBody>
          <a:bodyPr/>
          <a:lstStyle/>
          <a:p>
            <a:pPr algn="ctr"/>
            <a:r>
              <a:rPr lang="zh-CN" altLang="en-US" sz="6000" dirty="0" smtClean="0"/>
              <a:t>实验四：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err="1" smtClean="0"/>
              <a:t>Quartus</a:t>
            </a:r>
            <a:r>
              <a:rPr lang="en-US" altLang="zh-CN" sz="6000" dirty="0" smtClean="0"/>
              <a:t> II</a:t>
            </a:r>
            <a:r>
              <a:rPr lang="zh-CN" altLang="en-US" sz="6000" dirty="0" smtClean="0"/>
              <a:t>软件使用</a:t>
            </a:r>
            <a:r>
              <a:rPr lang="en-US" altLang="zh-CN" sz="6000" dirty="0" smtClean="0"/>
              <a:t>II</a:t>
            </a:r>
            <a:endParaRPr lang="zh-CN" alt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8991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Quartus II </a:t>
            </a:r>
            <a:r>
              <a:rPr lang="zh-CN" altLang="en-US" smtClean="0"/>
              <a:t>设计流程</a:t>
            </a:r>
          </a:p>
        </p:txBody>
      </p:sp>
      <p:grpSp>
        <p:nvGrpSpPr>
          <p:cNvPr id="8195" name="组合 3"/>
          <p:cNvGrpSpPr>
            <a:grpSpLocks/>
          </p:cNvGrpSpPr>
          <p:nvPr/>
        </p:nvGrpSpPr>
        <p:grpSpPr bwMode="auto">
          <a:xfrm>
            <a:off x="990600" y="1447800"/>
            <a:ext cx="3200400" cy="4818979"/>
            <a:chOff x="8401388" y="737620"/>
            <a:chExt cx="2317979" cy="4461772"/>
          </a:xfrm>
        </p:grpSpPr>
        <p:sp>
          <p:nvSpPr>
            <p:cNvPr id="5" name="流程图: 过程 4"/>
            <p:cNvSpPr/>
            <p:nvPr/>
          </p:nvSpPr>
          <p:spPr>
            <a:xfrm>
              <a:off x="9036451" y="4896226"/>
              <a:ext cx="1363268" cy="303166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编程下载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9013166" y="1339190"/>
              <a:ext cx="1407721" cy="365068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电路综合</a:t>
              </a: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9013166" y="1920125"/>
              <a:ext cx="1405605" cy="366655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功能仿真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9036451" y="3197864"/>
              <a:ext cx="1363268" cy="303166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布局布线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9036451" y="3667691"/>
              <a:ext cx="1363268" cy="290468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时序分析</a:t>
              </a: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9013166" y="737620"/>
              <a:ext cx="1407721" cy="373005"/>
            </a:xfrm>
            <a:prstGeom prst="flowChartProcess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设计输入</a:t>
              </a: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8718919" y="2494711"/>
              <a:ext cx="2000448" cy="441257"/>
            </a:xfrm>
            <a:prstGeom prst="flowChartDecision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功能正确？</a:t>
              </a:r>
            </a:p>
          </p:txBody>
        </p:sp>
        <p:sp>
          <p:nvSpPr>
            <p:cNvPr id="12" name="流程图: 决策 11"/>
            <p:cNvSpPr/>
            <p:nvPr/>
          </p:nvSpPr>
          <p:spPr>
            <a:xfrm>
              <a:off x="8716803" y="4177200"/>
              <a:ext cx="1998330" cy="439669"/>
            </a:xfrm>
            <a:prstGeom prst="flowChartDecision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满足时序要求？</a:t>
              </a:r>
            </a:p>
          </p:txBody>
        </p:sp>
        <p:cxnSp>
          <p:nvCxnSpPr>
            <p:cNvPr id="13" name="直接箭头连接符 12"/>
            <p:cNvCxnSpPr>
              <a:stCxn id="10" idx="2"/>
              <a:endCxn id="6" idx="0"/>
            </p:cNvCxnSpPr>
            <p:nvPr/>
          </p:nvCxnSpPr>
          <p:spPr>
            <a:xfrm>
              <a:off x="9715968" y="1110625"/>
              <a:ext cx="0" cy="22856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9715968" y="1704258"/>
              <a:ext cx="0" cy="21586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11" idx="0"/>
            </p:cNvCxnSpPr>
            <p:nvPr/>
          </p:nvCxnSpPr>
          <p:spPr>
            <a:xfrm>
              <a:off x="9715968" y="2286780"/>
              <a:ext cx="4234" cy="20793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2"/>
              <a:endCxn id="8" idx="0"/>
            </p:cNvCxnSpPr>
            <p:nvPr/>
          </p:nvCxnSpPr>
          <p:spPr>
            <a:xfrm flipH="1">
              <a:off x="9718084" y="2935968"/>
              <a:ext cx="2118" cy="26189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9718084" y="3501030"/>
              <a:ext cx="0" cy="16666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2" idx="0"/>
            </p:cNvCxnSpPr>
            <p:nvPr/>
          </p:nvCxnSpPr>
          <p:spPr>
            <a:xfrm flipH="1">
              <a:off x="9715968" y="3958159"/>
              <a:ext cx="2116" cy="21904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2"/>
              <a:endCxn id="5" idx="0"/>
            </p:cNvCxnSpPr>
            <p:nvPr/>
          </p:nvCxnSpPr>
          <p:spPr>
            <a:xfrm>
              <a:off x="9715968" y="4616869"/>
              <a:ext cx="2116" cy="27935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1" idx="1"/>
              <a:endCxn id="10" idx="0"/>
            </p:cNvCxnSpPr>
            <p:nvPr/>
          </p:nvCxnSpPr>
          <p:spPr>
            <a:xfrm rot="10800000" flipH="1">
              <a:off x="8718919" y="737620"/>
              <a:ext cx="997049" cy="1977719"/>
            </a:xfrm>
            <a:prstGeom prst="bentConnector4">
              <a:avLst>
                <a:gd name="adj1" fmla="val -42988"/>
                <a:gd name="adj2" fmla="val 111559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2" idx="1"/>
              <a:endCxn id="10" idx="0"/>
            </p:cNvCxnSpPr>
            <p:nvPr/>
          </p:nvCxnSpPr>
          <p:spPr>
            <a:xfrm rot="10800000" flipH="1">
              <a:off x="8716803" y="737620"/>
              <a:ext cx="999165" cy="3658621"/>
            </a:xfrm>
            <a:prstGeom prst="bentConnector4">
              <a:avLst>
                <a:gd name="adj1" fmla="val -52346"/>
                <a:gd name="adj2" fmla="val 107810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2" idx="1"/>
            </p:cNvCxnSpPr>
            <p:nvPr/>
          </p:nvCxnSpPr>
          <p:spPr>
            <a:xfrm rot="10800000" flipH="1">
              <a:off x="8716803" y="3031203"/>
              <a:ext cx="997048" cy="1365039"/>
            </a:xfrm>
            <a:prstGeom prst="bentConnector4">
              <a:avLst>
                <a:gd name="adj1" fmla="val -22927"/>
                <a:gd name="adj2" fmla="val 99902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1" name="文本框 22"/>
            <p:cNvSpPr txBox="1">
              <a:spLocks noChangeArrowheads="1"/>
            </p:cNvSpPr>
            <p:nvPr/>
          </p:nvSpPr>
          <p:spPr bwMode="auto">
            <a:xfrm>
              <a:off x="9673319" y="2893222"/>
              <a:ext cx="361949" cy="40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alibri" panose="020F0502020204030204" pitchFamily="34" charset="0"/>
                </a:rPr>
                <a:t>是</a:t>
              </a:r>
            </a:p>
          </p:txBody>
        </p:sp>
        <p:sp>
          <p:nvSpPr>
            <p:cNvPr id="8222" name="文本框 23"/>
            <p:cNvSpPr txBox="1">
              <a:spLocks noChangeArrowheads="1"/>
            </p:cNvSpPr>
            <p:nvPr/>
          </p:nvSpPr>
          <p:spPr bwMode="auto">
            <a:xfrm>
              <a:off x="8401388" y="2420060"/>
              <a:ext cx="361949" cy="40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alibri" panose="020F0502020204030204" pitchFamily="34" charset="0"/>
                </a:rPr>
                <a:t>否</a:t>
              </a:r>
            </a:p>
          </p:txBody>
        </p:sp>
        <p:sp>
          <p:nvSpPr>
            <p:cNvPr id="8223" name="文本框 24"/>
            <p:cNvSpPr txBox="1">
              <a:spLocks noChangeArrowheads="1"/>
            </p:cNvSpPr>
            <p:nvPr/>
          </p:nvSpPr>
          <p:spPr bwMode="auto">
            <a:xfrm>
              <a:off x="9719582" y="4570113"/>
              <a:ext cx="361949" cy="40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Calibri" panose="020F0502020204030204" pitchFamily="34" charset="0"/>
                </a:rPr>
                <a:t>是</a:t>
              </a:r>
            </a:p>
          </p:txBody>
        </p:sp>
        <p:sp>
          <p:nvSpPr>
            <p:cNvPr id="8224" name="文本框 25"/>
            <p:cNvSpPr txBox="1">
              <a:spLocks noChangeArrowheads="1"/>
            </p:cNvSpPr>
            <p:nvPr/>
          </p:nvSpPr>
          <p:spPr bwMode="auto">
            <a:xfrm>
              <a:off x="8410913" y="4083050"/>
              <a:ext cx="361949" cy="40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alibri" panose="020F0502020204030204" pitchFamily="34" charset="0"/>
                </a:rPr>
                <a:t>否</a:t>
              </a:r>
            </a:p>
          </p:txBody>
        </p:sp>
      </p:grpSp>
      <p:sp>
        <p:nvSpPr>
          <p:cNvPr id="10244" name="TextBox 26"/>
          <p:cNvSpPr txBox="1">
            <a:spLocks noChangeArrowheads="1"/>
          </p:cNvSpPr>
          <p:nvPr/>
        </p:nvSpPr>
        <p:spPr bwMode="auto">
          <a:xfrm>
            <a:off x="4876800" y="161503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</a:t>
            </a:r>
            <a:r>
              <a:rPr lang="zh-CN" altLang="en-US" sz="2400"/>
              <a:t>创建工程</a:t>
            </a:r>
          </a:p>
        </p:txBody>
      </p:sp>
      <p:sp>
        <p:nvSpPr>
          <p:cNvPr id="10245" name="TextBox 27"/>
          <p:cNvSpPr txBox="1">
            <a:spLocks noChangeArrowheads="1"/>
          </p:cNvSpPr>
          <p:nvPr/>
        </p:nvSpPr>
        <p:spPr bwMode="auto">
          <a:xfrm>
            <a:off x="4876800" y="220505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添加设计输入</a:t>
            </a:r>
          </a:p>
        </p:txBody>
      </p:sp>
      <p:sp>
        <p:nvSpPr>
          <p:cNvPr id="10246" name="TextBox 28"/>
          <p:cNvSpPr txBox="1">
            <a:spLocks noChangeArrowheads="1"/>
          </p:cNvSpPr>
          <p:nvPr/>
        </p:nvSpPr>
        <p:spPr bwMode="auto">
          <a:xfrm>
            <a:off x="4876800" y="279507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编译</a:t>
            </a:r>
          </a:p>
        </p:txBody>
      </p:sp>
      <p:sp>
        <p:nvSpPr>
          <p:cNvPr id="10247" name="TextBox 29"/>
          <p:cNvSpPr txBox="1">
            <a:spLocks noChangeArrowheads="1"/>
          </p:cNvSpPr>
          <p:nvPr/>
        </p:nvSpPr>
        <p:spPr bwMode="auto">
          <a:xfrm>
            <a:off x="4876800" y="338509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仿真</a:t>
            </a:r>
          </a:p>
        </p:txBody>
      </p:sp>
      <p:sp>
        <p:nvSpPr>
          <p:cNvPr id="10248" name="TextBox 30"/>
          <p:cNvSpPr txBox="1">
            <a:spLocks noChangeArrowheads="1"/>
          </p:cNvSpPr>
          <p:nvPr/>
        </p:nvSpPr>
        <p:spPr bwMode="auto">
          <a:xfrm>
            <a:off x="4876800" y="397511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分配管脚并重新编译</a:t>
            </a:r>
          </a:p>
        </p:txBody>
      </p:sp>
      <p:sp>
        <p:nvSpPr>
          <p:cNvPr id="10249" name="TextBox 31"/>
          <p:cNvSpPr txBox="1">
            <a:spLocks noChangeArrowheads="1"/>
          </p:cNvSpPr>
          <p:nvPr/>
        </p:nvSpPr>
        <p:spPr bwMode="auto">
          <a:xfrm>
            <a:off x="4876800" y="456513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时序分析</a:t>
            </a:r>
          </a:p>
        </p:txBody>
      </p:sp>
      <p:sp>
        <p:nvSpPr>
          <p:cNvPr id="10250" name="TextBox 32"/>
          <p:cNvSpPr txBox="1">
            <a:spLocks noChangeArrowheads="1"/>
          </p:cNvSpPr>
          <p:nvPr/>
        </p:nvSpPr>
        <p:spPr bwMode="auto">
          <a:xfrm>
            <a:off x="4876800" y="5155155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下载验证</a:t>
            </a:r>
          </a:p>
        </p:txBody>
      </p:sp>
    </p:spTree>
    <p:extLst>
      <p:ext uri="{BB962C8B-B14F-4D97-AF65-F5344CB8AC3E}">
        <p14:creationId xmlns="" xmlns:p14="http://schemas.microsoft.com/office/powerpoint/2010/main" val="13269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249" grpId="0"/>
      <p:bldP spid="10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465-DC62-4836-B79F-8D04962546B5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34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2614612"/>
            <a:ext cx="4181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4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2829-BB60-4072-B794-BACC6EC295F2}" type="datetime1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5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实验箱介绍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7" y="1191285"/>
            <a:ext cx="8218868" cy="5281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0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0"/>
            <a:ext cx="8218868" cy="5281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" y="5105400"/>
            <a:ext cx="9168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电源接口和电源开关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      2. </a:t>
            </a:r>
            <a:r>
              <a:rPr lang="en-US" altLang="zh-CN" dirty="0">
                <a:solidFill>
                  <a:srgbClr val="FF0000"/>
                </a:solidFill>
              </a:rPr>
              <a:t>5V</a:t>
            </a:r>
            <a:r>
              <a:rPr lang="zh-CN" altLang="zh-CN" dirty="0">
                <a:solidFill>
                  <a:srgbClr val="FF0000"/>
                </a:solidFill>
              </a:rPr>
              <a:t>电源插孔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   3. 3.3V</a:t>
            </a:r>
            <a:r>
              <a:rPr lang="zh-CN" altLang="zh-CN" dirty="0">
                <a:solidFill>
                  <a:srgbClr val="FF0000"/>
                </a:solidFill>
              </a:rPr>
              <a:t>电源插孔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   4. </a:t>
            </a:r>
            <a:r>
              <a:rPr lang="en-US" altLang="zh-CN" dirty="0">
                <a:solidFill>
                  <a:srgbClr val="FF0000"/>
                </a:solidFill>
              </a:rPr>
              <a:t>2.5V</a:t>
            </a:r>
            <a:r>
              <a:rPr lang="zh-CN" altLang="zh-CN" dirty="0">
                <a:solidFill>
                  <a:srgbClr val="FF0000"/>
                </a:solidFill>
              </a:rPr>
              <a:t>电源插孔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5. GND</a:t>
            </a:r>
            <a:r>
              <a:rPr lang="zh-CN" altLang="zh-CN" dirty="0">
                <a:solidFill>
                  <a:srgbClr val="FF0000"/>
                </a:solidFill>
              </a:rPr>
              <a:t>信号</a:t>
            </a:r>
            <a:r>
              <a:rPr lang="zh-CN" altLang="zh-CN" dirty="0" smtClean="0">
                <a:solidFill>
                  <a:srgbClr val="FF0000"/>
                </a:solidFill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</a:rPr>
              <a:t>    6</a:t>
            </a:r>
            <a:r>
              <a:rPr lang="en-US" altLang="zh-CN" dirty="0">
                <a:solidFill>
                  <a:srgbClr val="FF0000"/>
                </a:solidFill>
              </a:rPr>
              <a:t>. LED</a:t>
            </a:r>
            <a:r>
              <a:rPr lang="zh-CN" altLang="zh-CN" dirty="0">
                <a:solidFill>
                  <a:srgbClr val="FF0000"/>
                </a:solidFill>
              </a:rPr>
              <a:t>灯及其信号</a:t>
            </a:r>
            <a:r>
              <a:rPr lang="zh-CN" altLang="zh-CN" dirty="0" smtClean="0">
                <a:solidFill>
                  <a:srgbClr val="FF0000"/>
                </a:solidFill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</a:rPr>
              <a:t>        7</a:t>
            </a:r>
            <a:r>
              <a:rPr lang="en-US" altLang="zh-CN" dirty="0">
                <a:solidFill>
                  <a:srgbClr val="FF0000"/>
                </a:solidFill>
              </a:rPr>
              <a:t>. 6</a:t>
            </a:r>
            <a:r>
              <a:rPr lang="zh-CN" altLang="zh-CN" dirty="0">
                <a:solidFill>
                  <a:srgbClr val="FF0000"/>
                </a:solidFill>
              </a:rPr>
              <a:t>位共阴极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zh-CN" dirty="0">
                <a:solidFill>
                  <a:srgbClr val="FF0000"/>
                </a:solidFill>
              </a:rPr>
              <a:t>段数码管及其插孔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8. </a:t>
            </a:r>
            <a:r>
              <a:rPr lang="zh-CN" altLang="zh-CN" dirty="0">
                <a:solidFill>
                  <a:srgbClr val="FF0000"/>
                </a:solidFill>
              </a:rPr>
              <a:t>两位共阳极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zh-CN" dirty="0">
                <a:solidFill>
                  <a:srgbClr val="FF0000"/>
                </a:solidFill>
              </a:rPr>
              <a:t>段数码管及其</a:t>
            </a:r>
            <a:r>
              <a:rPr lang="zh-CN" altLang="zh-CN" dirty="0" smtClean="0">
                <a:solidFill>
                  <a:srgbClr val="FF0000"/>
                </a:solidFill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</a:rPr>
              <a:t>       9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zh-CN" dirty="0">
                <a:solidFill>
                  <a:srgbClr val="FF0000"/>
                </a:solidFill>
              </a:rPr>
              <a:t>按键及其</a:t>
            </a:r>
            <a:r>
              <a:rPr lang="zh-CN" altLang="zh-CN" dirty="0" smtClean="0">
                <a:solidFill>
                  <a:srgbClr val="FF0000"/>
                </a:solidFill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</a:rPr>
              <a:t>       10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zh-CN" dirty="0">
                <a:solidFill>
                  <a:srgbClr val="FF0000"/>
                </a:solidFill>
              </a:rPr>
              <a:t>拨位开关及其插孔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zh-CN" dirty="0">
                <a:solidFill>
                  <a:srgbClr val="FF0000"/>
                </a:solidFill>
              </a:rPr>
              <a:t>核心主控板，芯片型号为</a:t>
            </a:r>
            <a:r>
              <a:rPr lang="en-US" altLang="zh-CN" dirty="0" smtClean="0">
                <a:solidFill>
                  <a:srgbClr val="FF0000"/>
                </a:solidFill>
              </a:rPr>
              <a:t>5M160ZE64    12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zh-CN" dirty="0">
                <a:solidFill>
                  <a:srgbClr val="FF0000"/>
                </a:solidFill>
              </a:rPr>
              <a:t>跳线（用于配置按键和拨位开关的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zh-CN" dirty="0">
                <a:solidFill>
                  <a:srgbClr val="FF0000"/>
                </a:solidFill>
              </a:rPr>
              <a:t>电平）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P15</a:t>
            </a:r>
            <a:r>
              <a:rPr lang="zh-CN" altLang="zh-CN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zh-CN" altLang="zh-CN" dirty="0" smtClean="0">
                <a:solidFill>
                  <a:srgbClr val="FF0000"/>
                </a:solidFill>
              </a:rPr>
              <a:t>核心</a:t>
            </a:r>
            <a:r>
              <a:rPr lang="zh-CN" altLang="zh-CN" dirty="0">
                <a:solidFill>
                  <a:srgbClr val="FF0000"/>
                </a:solidFill>
              </a:rPr>
              <a:t>板下面两排</a:t>
            </a:r>
            <a:r>
              <a:rPr lang="zh-CN" altLang="zh-CN" dirty="0" smtClean="0">
                <a:solidFill>
                  <a:srgbClr val="FF0000"/>
                </a:solidFill>
              </a:rPr>
              <a:t>针脚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P16</a:t>
            </a:r>
            <a:r>
              <a:rPr lang="zh-CN" altLang="zh-CN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zh-CN" altLang="zh-CN" dirty="0" smtClean="0">
                <a:solidFill>
                  <a:srgbClr val="FF0000"/>
                </a:solidFill>
              </a:rPr>
              <a:t>核心</a:t>
            </a:r>
            <a:r>
              <a:rPr lang="zh-CN" altLang="zh-CN" dirty="0">
                <a:solidFill>
                  <a:srgbClr val="FF0000"/>
                </a:solidFill>
              </a:rPr>
              <a:t>板上面两排</a:t>
            </a:r>
            <a:r>
              <a:rPr lang="zh-CN" altLang="zh-CN" dirty="0" smtClean="0">
                <a:solidFill>
                  <a:srgbClr val="FF0000"/>
                </a:solidFill>
              </a:rPr>
              <a:t>针脚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3424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6" y="181336"/>
            <a:ext cx="3671699" cy="6419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400" t="25850" r="21602" b="15351"/>
          <a:stretch/>
        </p:blipFill>
        <p:spPr>
          <a:xfrm rot="5400000">
            <a:off x="4859094" y="1646261"/>
            <a:ext cx="2880320" cy="4032448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6428690" y="1772816"/>
            <a:ext cx="0" cy="74109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8690" y="4509120"/>
            <a:ext cx="0" cy="7920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06227" y="2564905"/>
            <a:ext cx="158605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06227" y="4168390"/>
            <a:ext cx="158605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729725" y="1214418"/>
            <a:ext cx="5469632" cy="999440"/>
            <a:chOff x="1364" y="12616"/>
            <a:chExt cx="4911" cy="1571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1364" y="12616"/>
              <a:ext cx="4235" cy="1548"/>
              <a:chOff x="1364" y="12616"/>
              <a:chExt cx="4235" cy="1548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1816" y="12618"/>
                <a:ext cx="3783" cy="14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P5 P3 P1 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P63 P61 P59 P56 P54 P52 P50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P4 P2 P64 P62 P60 P58 P55 P53 P51 P49</a:t>
                </a:r>
                <a:endPara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29" name="Text Box 5"/>
              <p:cNvSpPr txBox="1">
                <a:spLocks noChangeArrowheads="1"/>
              </p:cNvSpPr>
              <p:nvPr/>
            </p:nvSpPr>
            <p:spPr bwMode="auto">
              <a:xfrm>
                <a:off x="1364" y="12616"/>
                <a:ext cx="385" cy="1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2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5696" y="12639"/>
              <a:ext cx="579" cy="1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19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729723" y="5429260"/>
            <a:ext cx="5566677" cy="999440"/>
            <a:chOff x="1364" y="12616"/>
            <a:chExt cx="4911" cy="1571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1364" y="12616"/>
              <a:ext cx="4235" cy="1548"/>
              <a:chOff x="1364" y="12616"/>
              <a:chExt cx="4235" cy="1548"/>
            </a:xfrm>
          </p:grpSpPr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1816" y="12618"/>
                <a:ext cx="3783" cy="154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P9 P11 P13 P19 P21 P24 P26 P28 P29 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P30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5V P10 P12 P18 P20 P22 P25 P27 GND 3.3V</a:t>
                </a:r>
                <a:endPara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34" name="Text Box 10"/>
              <p:cNvSpPr txBox="1">
                <a:spLocks noChangeArrowheads="1"/>
              </p:cNvSpPr>
              <p:nvPr/>
            </p:nvSpPr>
            <p:spPr bwMode="auto">
              <a:xfrm>
                <a:off x="1364" y="12616"/>
                <a:ext cx="385" cy="1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2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5696" y="12639"/>
              <a:ext cx="579" cy="1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19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835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分配管脚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82" y="1143000"/>
            <a:ext cx="4926330" cy="93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616130" y="1742653"/>
            <a:ext cx="5867401" cy="4886747"/>
            <a:chOff x="616130" y="1742653"/>
            <a:chExt cx="5867401" cy="488674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469"/>
            <a:stretch/>
          </p:blipFill>
          <p:spPr bwMode="auto">
            <a:xfrm>
              <a:off x="616130" y="1742653"/>
              <a:ext cx="5867401" cy="4886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3276600" y="5715000"/>
              <a:ext cx="381000" cy="838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286000" y="5638800"/>
              <a:ext cx="381000" cy="9144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1635442"/>
            <a:ext cx="5048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2562224" y="3635711"/>
            <a:ext cx="6581776" cy="1324737"/>
            <a:chOff x="2562224" y="3635711"/>
            <a:chExt cx="6581776" cy="132473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601"/>
            <a:stretch/>
          </p:blipFill>
          <p:spPr bwMode="auto">
            <a:xfrm>
              <a:off x="2562224" y="3635711"/>
              <a:ext cx="6581776" cy="132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 bwMode="auto">
            <a:xfrm>
              <a:off x="4419600" y="3886200"/>
              <a:ext cx="381000" cy="9906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853112" y="3886200"/>
              <a:ext cx="381000" cy="9906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2224" y="2438401"/>
            <a:ext cx="6465026" cy="1280160"/>
            <a:chOff x="2562224" y="2438401"/>
            <a:chExt cx="6465026" cy="128016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795" b="24403"/>
            <a:stretch/>
          </p:blipFill>
          <p:spPr bwMode="auto">
            <a:xfrm>
              <a:off x="2562224" y="2438401"/>
              <a:ext cx="6465026" cy="128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矩形 19"/>
            <p:cNvSpPr/>
            <p:nvPr/>
          </p:nvSpPr>
          <p:spPr bwMode="auto">
            <a:xfrm>
              <a:off x="4419600" y="2727961"/>
              <a:ext cx="381000" cy="9906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794737" y="2727961"/>
              <a:ext cx="381000" cy="9906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2224" y="4975688"/>
            <a:ext cx="6581776" cy="1653712"/>
            <a:chOff x="2570933" y="5105400"/>
            <a:chExt cx="6581776" cy="16537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933" y="5105400"/>
              <a:ext cx="6581776" cy="165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矩形 22"/>
            <p:cNvSpPr/>
            <p:nvPr/>
          </p:nvSpPr>
          <p:spPr bwMode="auto">
            <a:xfrm>
              <a:off x="4343401" y="5407966"/>
              <a:ext cx="2276474" cy="114523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09800" y="6167735"/>
            <a:ext cx="653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 smtClean="0">
                <a:solidFill>
                  <a:srgbClr val="FF0000"/>
                </a:solidFill>
              </a:rPr>
              <a:t>！！！分配管脚后不要忘记重新编译整个工程</a:t>
            </a:r>
            <a:endParaRPr lang="zh-CN" alt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4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7298"/>
            <a:ext cx="8218868" cy="52817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连线验证</a:t>
            </a:r>
            <a:endParaRPr lang="zh-CN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571604" y="1571612"/>
            <a:ext cx="863600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7012" y="4076673"/>
            <a:ext cx="35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rgbClr val="FF0000"/>
                </a:solidFill>
              </a:rPr>
              <a:t>！！！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1.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下载程序前要打开电源开关，</a:t>
            </a:r>
            <a:r>
              <a:rPr lang="zh-CN" altLang="en-US" b="1" i="1" u="sng" dirty="0">
                <a:solidFill>
                  <a:srgbClr val="FF0000"/>
                </a:solidFill>
              </a:rPr>
              <a:t>连接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USB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下载线。</a:t>
            </a:r>
            <a:endParaRPr lang="zh-CN" altLang="en-US" b="1" i="1" u="sng" dirty="0">
              <a:solidFill>
                <a:srgbClr val="FF0000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3071802" y="2428868"/>
            <a:ext cx="4201046" cy="364750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3937348">
            <a:off x="3426934" y="3811165"/>
            <a:ext cx="1855449" cy="3295184"/>
            <a:chOff x="1992997" y="3103011"/>
            <a:chExt cx="1855449" cy="3295184"/>
          </a:xfrm>
        </p:grpSpPr>
        <p:sp>
          <p:nvSpPr>
            <p:cNvPr id="10" name="弧形 9"/>
            <p:cNvSpPr/>
            <p:nvPr/>
          </p:nvSpPr>
          <p:spPr>
            <a:xfrm rot="12427203">
              <a:off x="1992997" y="3103011"/>
              <a:ext cx="1398249" cy="3258238"/>
            </a:xfrm>
            <a:prstGeom prst="arc">
              <a:avLst>
                <a:gd name="adj1" fmla="val 17336532"/>
                <a:gd name="adj2" fmla="val 401685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 rot="12427203">
              <a:off x="2145397" y="3103011"/>
              <a:ext cx="1398249" cy="3258238"/>
            </a:xfrm>
            <a:prstGeom prst="arc">
              <a:avLst>
                <a:gd name="adj1" fmla="val 17336532"/>
                <a:gd name="adj2" fmla="val 401685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rot="12427203">
              <a:off x="2297797" y="3103011"/>
              <a:ext cx="1398249" cy="3258238"/>
            </a:xfrm>
            <a:prstGeom prst="arc">
              <a:avLst>
                <a:gd name="adj1" fmla="val 17336532"/>
                <a:gd name="adj2" fmla="val 401685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12427203">
              <a:off x="2450197" y="3139957"/>
              <a:ext cx="1398249" cy="3258238"/>
            </a:xfrm>
            <a:prstGeom prst="arc">
              <a:avLst>
                <a:gd name="adj1" fmla="val 17336532"/>
                <a:gd name="adj2" fmla="val 401685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28662" y="578645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2.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连接拨位开关到输入信号的管脚上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85720" y="4572008"/>
            <a:ext cx="2011188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282" y="270247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>
                <a:solidFill>
                  <a:srgbClr val="FF0000"/>
                </a:solidFill>
              </a:rPr>
              <a:t>3.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连接输出信号到数码管</a:t>
            </a:r>
          </a:p>
        </p:txBody>
      </p:sp>
    </p:spTree>
    <p:extLst>
      <p:ext uri="{BB962C8B-B14F-4D97-AF65-F5344CB8AC3E}">
        <p14:creationId xmlns="" xmlns:p14="http://schemas.microsoft.com/office/powerpoint/2010/main" val="31990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24905</TotalTime>
  <Words>774</Words>
  <Application>Microsoft Office PowerPoint</Application>
  <PresentationFormat>全屏显示(4:3)</PresentationFormat>
  <Paragraphs>157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1_Profile</vt:lpstr>
      <vt:lpstr>电子技术实验2</vt:lpstr>
      <vt:lpstr>实验四： Quartus II软件使用II</vt:lpstr>
      <vt:lpstr>Quartus II 设计流程</vt:lpstr>
      <vt:lpstr>电路设计</vt:lpstr>
      <vt:lpstr>幻灯片 5</vt:lpstr>
      <vt:lpstr>幻灯片 6</vt:lpstr>
      <vt:lpstr>幻灯片 7</vt:lpstr>
      <vt:lpstr>分配管脚</vt:lpstr>
      <vt:lpstr>连线验证</vt:lpstr>
      <vt:lpstr>下载程序</vt:lpstr>
      <vt:lpstr>7段数码管</vt:lpstr>
      <vt:lpstr>幻灯片 12</vt:lpstr>
      <vt:lpstr>7段数码管</vt:lpstr>
      <vt:lpstr>7段数码管</vt:lpstr>
      <vt:lpstr>实验内容</vt:lpstr>
      <vt:lpstr>实验报告要求</vt:lpstr>
      <vt:lpstr>幻灯片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lenovo</cp:lastModifiedBy>
  <cp:revision>1445</cp:revision>
  <cp:lastPrinted>2010-09-01T14:57:52Z</cp:lastPrinted>
  <dcterms:created xsi:type="dcterms:W3CDTF">2006-11-23T09:29:56Z</dcterms:created>
  <dcterms:modified xsi:type="dcterms:W3CDTF">2019-03-15T10:03:06Z</dcterms:modified>
</cp:coreProperties>
</file>