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7" r:id="rId2"/>
    <p:sldId id="529" r:id="rId3"/>
    <p:sldId id="530" r:id="rId4"/>
    <p:sldId id="258" r:id="rId5"/>
    <p:sldId id="509" r:id="rId6"/>
    <p:sldId id="260" r:id="rId7"/>
    <p:sldId id="508" r:id="rId8"/>
    <p:sldId id="261" r:id="rId9"/>
    <p:sldId id="526" r:id="rId10"/>
    <p:sldId id="262" r:id="rId11"/>
    <p:sldId id="263" r:id="rId12"/>
    <p:sldId id="264" r:id="rId13"/>
    <p:sldId id="266" r:id="rId14"/>
    <p:sldId id="267" r:id="rId15"/>
    <p:sldId id="343" r:id="rId16"/>
    <p:sldId id="488" r:id="rId17"/>
    <p:sldId id="489" r:id="rId18"/>
    <p:sldId id="406" r:id="rId19"/>
    <p:sldId id="407" r:id="rId20"/>
    <p:sldId id="408" r:id="rId21"/>
    <p:sldId id="409" r:id="rId22"/>
    <p:sldId id="410" r:id="rId23"/>
    <p:sldId id="411" r:id="rId24"/>
    <p:sldId id="412" r:id="rId25"/>
    <p:sldId id="413" r:id="rId26"/>
    <p:sldId id="414" r:id="rId27"/>
    <p:sldId id="415" r:id="rId28"/>
    <p:sldId id="364" r:id="rId29"/>
    <p:sldId id="365" r:id="rId30"/>
    <p:sldId id="557" r:id="rId31"/>
    <p:sldId id="366" r:id="rId32"/>
    <p:sldId id="367" r:id="rId33"/>
    <p:sldId id="504" r:id="rId34"/>
    <p:sldId id="505" r:id="rId35"/>
    <p:sldId id="506" r:id="rId36"/>
    <p:sldId id="507" r:id="rId37"/>
    <p:sldId id="502" r:id="rId38"/>
    <p:sldId id="374" r:id="rId39"/>
    <p:sldId id="558" r:id="rId40"/>
    <p:sldId id="500" r:id="rId41"/>
    <p:sldId id="501" r:id="rId42"/>
    <p:sldId id="377" r:id="rId43"/>
    <p:sldId id="378" r:id="rId44"/>
    <p:sldId id="379" r:id="rId45"/>
    <p:sldId id="380" r:id="rId46"/>
    <p:sldId id="381" r:id="rId47"/>
    <p:sldId id="541" r:id="rId48"/>
    <p:sldId id="542" r:id="rId49"/>
    <p:sldId id="543" r:id="rId50"/>
    <p:sldId id="544" r:id="rId51"/>
    <p:sldId id="545" r:id="rId52"/>
    <p:sldId id="546" r:id="rId53"/>
    <p:sldId id="547" r:id="rId54"/>
    <p:sldId id="548" r:id="rId55"/>
    <p:sldId id="549" r:id="rId56"/>
    <p:sldId id="550" r:id="rId57"/>
    <p:sldId id="510" r:id="rId58"/>
    <p:sldId id="511" r:id="rId59"/>
    <p:sldId id="512" r:id="rId60"/>
    <p:sldId id="513" r:id="rId61"/>
    <p:sldId id="514" r:id="rId62"/>
    <p:sldId id="515" r:id="rId63"/>
    <p:sldId id="516" r:id="rId64"/>
    <p:sldId id="517" r:id="rId65"/>
    <p:sldId id="551" r:id="rId66"/>
    <p:sldId id="552" r:id="rId67"/>
    <p:sldId id="553" r:id="rId68"/>
    <p:sldId id="554" r:id="rId69"/>
    <p:sldId id="555" r:id="rId70"/>
    <p:sldId id="556" r:id="rId71"/>
    <p:sldId id="537" r:id="rId72"/>
    <p:sldId id="538" r:id="rId73"/>
    <p:sldId id="539" r:id="rId74"/>
    <p:sldId id="540"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7" autoAdjust="0"/>
  </p:normalViewPr>
  <p:slideViewPr>
    <p:cSldViewPr>
      <p:cViewPr varScale="1">
        <p:scale>
          <a:sx n="102" d="100"/>
          <a:sy n="102" d="100"/>
        </p:scale>
        <p:origin x="116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0.wmf"/><Relationship Id="rId7" Type="http://schemas.openxmlformats.org/officeDocument/2006/relationships/image" Target="../media/image52.wmf"/><Relationship Id="rId12" Type="http://schemas.openxmlformats.org/officeDocument/2006/relationships/image" Target="../media/image59.wmf"/><Relationship Id="rId2" Type="http://schemas.openxmlformats.org/officeDocument/2006/relationships/image" Target="../media/image47.wmf"/><Relationship Id="rId1" Type="http://schemas.openxmlformats.org/officeDocument/2006/relationships/image" Target="../media/image45.wmf"/><Relationship Id="rId6" Type="http://schemas.openxmlformats.org/officeDocument/2006/relationships/image" Target="../media/image57.wmf"/><Relationship Id="rId11" Type="http://schemas.openxmlformats.org/officeDocument/2006/relationships/image" Target="../media/image44.wmf"/><Relationship Id="rId5" Type="http://schemas.openxmlformats.org/officeDocument/2006/relationships/image" Target="../media/image56.wmf"/><Relationship Id="rId10" Type="http://schemas.openxmlformats.org/officeDocument/2006/relationships/image" Target="../media/image48.wmf"/><Relationship Id="rId4" Type="http://schemas.openxmlformats.org/officeDocument/2006/relationships/image" Target="../media/image51.wmf"/><Relationship Id="rId9"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906C1D-71E4-4188-BAD3-8D295F5D5C76}" type="datetimeFigureOut">
              <a:rPr lang="zh-CN" altLang="en-US" smtClean="0"/>
              <a:t>2019-11-29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9C937A-08D0-478E-B5F2-391A57A91F39}" type="slidenum">
              <a:rPr lang="zh-CN" altLang="en-US" smtClean="0"/>
              <a:t>‹#›</a:t>
            </a:fld>
            <a:endParaRPr lang="zh-CN" altLang="en-US"/>
          </a:p>
        </p:txBody>
      </p:sp>
    </p:spTree>
    <p:extLst>
      <p:ext uri="{BB962C8B-B14F-4D97-AF65-F5344CB8AC3E}">
        <p14:creationId xmlns:p14="http://schemas.microsoft.com/office/powerpoint/2010/main" val="27275617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FE985-941C-49C3-B827-9DAC2DC93B48}" type="datetimeFigureOut">
              <a:rPr lang="zh-CN" altLang="en-US" smtClean="0"/>
              <a:pPr/>
              <a:t>2019-11-29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50C487-9AC5-495E-9C0D-3F23E525DE08}" type="slidenum">
              <a:rPr lang="zh-CN" altLang="en-US" smtClean="0"/>
              <a:pPr/>
              <a:t>‹#›</a:t>
            </a:fld>
            <a:endParaRPr lang="zh-CN" altLang="en-US"/>
          </a:p>
        </p:txBody>
      </p:sp>
    </p:spTree>
    <p:extLst>
      <p:ext uri="{BB962C8B-B14F-4D97-AF65-F5344CB8AC3E}">
        <p14:creationId xmlns:p14="http://schemas.microsoft.com/office/powerpoint/2010/main" val="250024939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altLang="zh-CN" smtClean="0"/>
          </a:p>
        </p:txBody>
      </p:sp>
      <p:sp>
        <p:nvSpPr>
          <p:cNvPr id="49156" name="Rectangle 4"/>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EF6F73D-F008-4DD5-AE5C-DF396ED31B95}" type="slidenum">
              <a:rPr altLang="zh-CN" smtClean="0"/>
              <a:pPr fontAlgn="base">
                <a:spcBef>
                  <a:spcPct val="0"/>
                </a:spcBef>
                <a:spcAft>
                  <a:spcPct val="0"/>
                </a:spcAft>
                <a:defRPr/>
              </a:pPr>
              <a:t>5</a:t>
            </a:fld>
            <a:endParaRPr altLang="zh-CN"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从时序图中可看出，该信号是时钟频率</a:t>
            </a:r>
            <a:r>
              <a:rPr lang="en-US" altLang="zh-CN" smtClean="0"/>
              <a:t>6</a:t>
            </a:r>
            <a:r>
              <a:rPr lang="zh-CN" altLang="en-US" smtClean="0"/>
              <a:t>分频后得到，在一个机器周期中，</a:t>
            </a:r>
            <a:r>
              <a:rPr lang="en-US" altLang="zh-CN" smtClean="0"/>
              <a:t>ALE</a:t>
            </a:r>
            <a:r>
              <a:rPr lang="zh-CN" altLang="en-US" smtClean="0"/>
              <a:t>信号两次有效，第一次在</a:t>
            </a:r>
            <a:r>
              <a:rPr lang="en-US" altLang="zh-CN" smtClean="0"/>
              <a:t>S1P2</a:t>
            </a:r>
            <a:r>
              <a:rPr lang="zh-CN" altLang="en-US" smtClean="0"/>
              <a:t>和</a:t>
            </a:r>
            <a:r>
              <a:rPr lang="en-US" altLang="zh-CN" smtClean="0"/>
              <a:t>S2P1</a:t>
            </a:r>
            <a:r>
              <a:rPr lang="zh-CN" altLang="en-US" smtClean="0"/>
              <a:t>期间，第二次在</a:t>
            </a:r>
            <a:r>
              <a:rPr lang="en-US" altLang="zh-CN" smtClean="0"/>
              <a:t>S4P2</a:t>
            </a:r>
            <a:r>
              <a:rPr lang="zh-CN" altLang="en-US" smtClean="0"/>
              <a:t>和</a:t>
            </a:r>
            <a:r>
              <a:rPr lang="en-US" altLang="zh-CN" smtClean="0"/>
              <a:t>S5P1</a:t>
            </a:r>
            <a:r>
              <a:rPr lang="zh-CN" altLang="en-US" smtClean="0"/>
              <a:t>期间。</a:t>
            </a:r>
          </a:p>
        </p:txBody>
      </p:sp>
      <p:sp>
        <p:nvSpPr>
          <p:cNvPr id="4" name="灯片编号占位符 3"/>
          <p:cNvSpPr>
            <a:spLocks noGrp="1"/>
          </p:cNvSpPr>
          <p:nvPr>
            <p:ph type="sldNum" sz="quarter" idx="5"/>
          </p:nvPr>
        </p:nvSpPr>
        <p:spPr/>
        <p:txBody>
          <a:bodyPr/>
          <a:lstStyle/>
          <a:p>
            <a:pPr>
              <a:defRPr/>
            </a:pPr>
            <a:fld id="{B863244B-AA4A-43A7-8EE5-647E80C8FBBA}" type="slidenum">
              <a:rPr lang="zh-CN" altLang="en-US" smtClean="0"/>
              <a:pPr>
                <a:defRPr/>
              </a:pPr>
              <a:t>51</a:t>
            </a:fld>
            <a:endParaRPr lang="zh-CN" altLang="en-US"/>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368088-4F5C-4706-973F-8C720876890E}" type="slidenum">
              <a:rPr lang="en-US" altLang="zh-CN" smtClean="0"/>
              <a:pPr fontAlgn="base">
                <a:spcBef>
                  <a:spcPct val="0"/>
                </a:spcBef>
                <a:spcAft>
                  <a:spcPct val="0"/>
                </a:spcAft>
                <a:defRPr/>
              </a:pPr>
              <a:t>53</a:t>
            </a:fld>
            <a:endParaRPr lang="zh-CN" altLang="en-US"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87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79BC79-DF99-4EB4-969C-9EC1779BC852}" type="slidenum">
              <a:rPr lang="en-US" altLang="zh-CN" smtClean="0"/>
              <a:pPr fontAlgn="base">
                <a:spcBef>
                  <a:spcPct val="0"/>
                </a:spcBef>
                <a:spcAft>
                  <a:spcPct val="0"/>
                </a:spcAft>
                <a:defRPr/>
              </a:pPr>
              <a:t>54</a:t>
            </a:fld>
            <a:endParaRPr lang="zh-CN" altLang="en-US"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98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3312C7-ACBD-4152-9666-55C43A8AB4E2}" type="slidenum">
              <a:rPr lang="en-US" altLang="zh-CN" smtClean="0"/>
              <a:pPr fontAlgn="base">
                <a:spcBef>
                  <a:spcPct val="0"/>
                </a:spcBef>
                <a:spcAft>
                  <a:spcPct val="0"/>
                </a:spcAft>
                <a:defRPr/>
              </a:pPr>
              <a:t>55</a:t>
            </a:fld>
            <a:endParaRPr lang="en-US" altLang="zh-CN"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08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B26CD9-9B45-475D-8B40-668E172200E9}" type="slidenum">
              <a:rPr lang="en-US" altLang="zh-CN" smtClean="0"/>
              <a:pPr fontAlgn="base">
                <a:spcBef>
                  <a:spcPct val="0"/>
                </a:spcBef>
                <a:spcAft>
                  <a:spcPct val="0"/>
                </a:spcAft>
                <a:defRPr/>
              </a:pPr>
              <a:t>56</a:t>
            </a:fld>
            <a:endParaRPr lang="en-US" altLang="zh-CN"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zh-CN" altLang="en-US" smtClean="0"/>
              <a:t>分层次编译</a:t>
            </a:r>
          </a:p>
        </p:txBody>
      </p:sp>
      <p:sp>
        <p:nvSpPr>
          <p:cNvPr id="11059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C9FAFDE-1551-45E3-B752-ACA8F356616C}" type="slidenum">
              <a:rPr lang="en-US" altLang="zh-CN" smtClean="0"/>
              <a:pPr eaLnBrk="1" hangingPunct="1"/>
              <a:t>63</a:t>
            </a:fld>
            <a:endParaRPr lang="en-US" altLang="zh-CN" smtClean="0"/>
          </a:p>
        </p:txBody>
      </p:sp>
      <p:sp>
        <p:nvSpPr>
          <p:cNvPr id="2" name="页脚占位符 1"/>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322858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47CCEE-DCEA-444E-84B9-4066096E7291}" type="slidenum">
              <a:rPr lang="en-US" altLang="zh-CN"/>
              <a:pPr/>
              <a:t>67</a:t>
            </a:fld>
            <a:endParaRPr lang="en-US" altLang="zh-CN"/>
          </a:p>
        </p:txBody>
      </p:sp>
      <p:sp>
        <p:nvSpPr>
          <p:cNvPr id="1198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F071AFAF-403D-44E5-9D54-A4FF3F5E3F80}" type="slidenum">
              <a:rPr lang="en-US" altLang="zh-CN" sz="1200"/>
              <a:pPr algn="r" eaLnBrk="1" hangingPunct="1"/>
              <a:t>67</a:t>
            </a:fld>
            <a:endParaRPr lang="en-US" altLang="zh-CN"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p:txBody>
          <a:bodyPr/>
          <a:lstStyle/>
          <a:p>
            <a:r>
              <a:rPr lang="en-US" altLang="zh-CN"/>
              <a:t>C1</a:t>
            </a:r>
            <a:r>
              <a:rPr lang="zh-CN" altLang="en-US"/>
              <a:t>和</a:t>
            </a:r>
            <a:r>
              <a:rPr lang="en-US" altLang="zh-CN"/>
              <a:t>C2</a:t>
            </a:r>
            <a:r>
              <a:rPr lang="zh-CN" altLang="en-US"/>
              <a:t>通常取 </a:t>
            </a:r>
            <a:r>
              <a:rPr lang="en-US" altLang="zh-CN"/>
              <a:t>30uF</a:t>
            </a:r>
            <a:r>
              <a:rPr lang="zh-CN" altLang="en-US"/>
              <a:t>，对振荡频率有微调作用，振荡频率范围为</a:t>
            </a:r>
            <a:r>
              <a:rPr lang="en-US" altLang="zh-CN"/>
              <a:t>1.2MHz~12MHz</a:t>
            </a:r>
            <a:r>
              <a:rPr lang="zh-CN" altLang="en-US"/>
              <a:t>。</a:t>
            </a:r>
          </a:p>
        </p:txBody>
      </p:sp>
      <p:sp>
        <p:nvSpPr>
          <p:cNvPr id="2" name="页脚占位符 1"/>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262507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50C487-9AC5-495E-9C0D-3F23E525DE08}" type="slidenum">
              <a:rPr lang="zh-CN" altLang="en-US" smtClean="0"/>
              <a:pPr/>
              <a:t>68</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333549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3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altLang="en-US" smtClean="0">
              <a:ea typeface="宋体" pitchFamily="2" charset="-122"/>
            </a:endParaRPr>
          </a:p>
        </p:txBody>
      </p:sp>
      <p:sp>
        <p:nvSpPr>
          <p:cNvPr id="4" name="灯片编号占位符 3"/>
          <p:cNvSpPr>
            <a:spLocks noGrp="1"/>
          </p:cNvSpPr>
          <p:nvPr>
            <p:ph type="sldNum" sz="quarter" idx="5"/>
          </p:nvPr>
        </p:nvSpPr>
        <p:spPr/>
        <p:txBody>
          <a:bodyPr/>
          <a:lstStyle/>
          <a:p>
            <a:pPr>
              <a:defRPr/>
            </a:pPr>
            <a:fld id="{1A6AD170-6203-4E41-A956-A88A8A168E0F}" type="slidenum">
              <a:rPr lang="en-US" altLang="zh-CN" smtClean="0"/>
              <a:pPr>
                <a:defRPr/>
              </a:pPr>
              <a:t>72</a:t>
            </a:fld>
            <a:endParaRPr lang="en-US"/>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什么是计算机？？？重要特征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050C487-9AC5-495E-9C0D-3F23E525DE08}" type="slidenum">
              <a:rPr lang="zh-CN" altLang="en-US" smtClean="0"/>
              <a:pPr/>
              <a:t>6</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949225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5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altLang="zh-CN" smtClean="0"/>
          </a:p>
        </p:txBody>
      </p:sp>
      <p:sp>
        <p:nvSpPr>
          <p:cNvPr id="48132" name="Rectangle 4"/>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AE9654-0F83-467B-80F2-2E83119277D3}" type="slidenum">
              <a:rPr altLang="zh-CN" smtClean="0"/>
              <a:pPr fontAlgn="base">
                <a:spcBef>
                  <a:spcPct val="0"/>
                </a:spcBef>
                <a:spcAft>
                  <a:spcPct val="0"/>
                </a:spcAft>
                <a:defRPr/>
              </a:pPr>
              <a:t>7</a:t>
            </a:fld>
            <a:endParaRPr altLang="zh-CN" smtClean="0"/>
          </a:p>
        </p:txBody>
      </p:sp>
      <p:sp>
        <p:nvSpPr>
          <p:cNvPr id="2" name="页脚占位符 1"/>
          <p:cNvSpPr>
            <a:spLocks noGrp="1"/>
          </p:cNvSpPr>
          <p:nvPr>
            <p:ph type="ftr" sz="quarter" idx="10"/>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44588" y="687388"/>
            <a:ext cx="4570412" cy="3429000"/>
          </a:xfrm>
          <a:ln/>
        </p:spPr>
      </p:sp>
      <p:sp>
        <p:nvSpPr>
          <p:cNvPr id="108547" name="Rectangle 3"/>
          <p:cNvSpPr>
            <a:spLocks noGrp="1" noChangeArrowheads="1"/>
          </p:cNvSpPr>
          <p:nvPr>
            <p:ph type="body" idx="1"/>
          </p:nvPr>
        </p:nvSpPr>
        <p:spPr>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dirty="0" smtClean="0">
                <a:ea typeface="幼圆" pitchFamily="49" charset="-122"/>
                <a:cs typeface="Arial" charset="0"/>
              </a:rPr>
              <a:t>系列单片机不仅可以应用于许多传统的单片机应用领域，如仪器仪表、自动控制，以及消费品领域，更适合用于一些电池供电的低功耗产品，如能量表（水表、电表、气表等）、手持式设备、智能传感器等，以及需要较高运算性能的智能仪器设备。 不是学而学，是为了用而学。</a:t>
            </a:r>
          </a:p>
          <a:p>
            <a:r>
              <a:rPr lang="en-US" altLang="zh-CN" sz="1400" dirty="0" smtClean="0">
                <a:ea typeface="幼圆" pitchFamily="49" charset="-122"/>
                <a:cs typeface="Arial" charset="0"/>
              </a:rPr>
              <a:t>Diabetes</a:t>
            </a:r>
            <a:r>
              <a:rPr lang="zh-CN" altLang="en-US" sz="1400" dirty="0" smtClean="0">
                <a:ea typeface="幼圆" pitchFamily="49" charset="-122"/>
                <a:cs typeface="Arial" charset="0"/>
              </a:rPr>
              <a:t>糖尿病血糖仪；</a:t>
            </a:r>
          </a:p>
          <a:p>
            <a:endParaRPr lang="zh-CN" altLang="en-US" sz="1400" dirty="0" smtClean="0">
              <a:ea typeface="幼圆" pitchFamily="49" charset="-122"/>
              <a:cs typeface="Arial" charset="0"/>
            </a:endParaRPr>
          </a:p>
        </p:txBody>
      </p:sp>
      <p:sp>
        <p:nvSpPr>
          <p:cNvPr id="2" name="页脚占位符 1"/>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116652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50C487-9AC5-495E-9C0D-3F23E525DE08}" type="slidenum">
              <a:rPr lang="zh-CN" altLang="en-US" smtClean="0"/>
              <a:pPr/>
              <a:t>13</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628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1</a:t>
            </a:r>
            <a:r>
              <a:rPr lang="zh-CN" altLang="en-US" sz="1200" dirty="0" smtClean="0"/>
              <a:t>、运算器（</a:t>
            </a:r>
            <a:r>
              <a:rPr lang="en-US" altLang="zh-CN" sz="1200" dirty="0" smtClean="0"/>
              <a:t>ALU</a:t>
            </a:r>
            <a:r>
              <a:rPr lang="zh-CN" altLang="en-US" sz="1200" dirty="0" smtClean="0"/>
              <a:t>）的主要功能</a:t>
            </a:r>
          </a:p>
          <a:p>
            <a:r>
              <a:rPr lang="en-US" altLang="zh-CN" sz="1200" dirty="0" smtClean="0"/>
              <a:t>A</a:t>
            </a:r>
            <a:r>
              <a:rPr lang="zh-CN" altLang="en-US" sz="1200" dirty="0" smtClean="0"/>
              <a:t>）算术和逻辑运算，可对半字节（一个字节是</a:t>
            </a:r>
            <a:r>
              <a:rPr lang="en-US" altLang="zh-CN" sz="1200" dirty="0" smtClean="0"/>
              <a:t>8</a:t>
            </a:r>
            <a:r>
              <a:rPr lang="zh-CN" altLang="en-US" sz="1200" dirty="0" smtClean="0"/>
              <a:t>位，半个字节就是</a:t>
            </a:r>
            <a:r>
              <a:rPr lang="en-US" altLang="zh-CN" sz="1200" dirty="0" smtClean="0"/>
              <a:t>4</a:t>
            </a:r>
            <a:r>
              <a:rPr lang="zh-CN" altLang="en-US" sz="1200" dirty="0" smtClean="0"/>
              <a:t>位）和单字节数据进行操作。</a:t>
            </a:r>
          </a:p>
          <a:p>
            <a:r>
              <a:rPr lang="en-US" altLang="zh-CN" sz="1200" dirty="0" smtClean="0"/>
              <a:t>B</a:t>
            </a:r>
            <a:r>
              <a:rPr lang="zh-CN" altLang="en-US" sz="1200" dirty="0" smtClean="0"/>
              <a:t>）加、减、乘、除、加</a:t>
            </a:r>
            <a:r>
              <a:rPr lang="en-US" altLang="zh-CN" sz="1200" dirty="0" smtClean="0"/>
              <a:t>1</a:t>
            </a:r>
            <a:r>
              <a:rPr lang="zh-CN" altLang="en-US" sz="1200" dirty="0" smtClean="0"/>
              <a:t>、减</a:t>
            </a:r>
            <a:r>
              <a:rPr lang="en-US" altLang="zh-CN" sz="1200" dirty="0" smtClean="0"/>
              <a:t>1</a:t>
            </a:r>
            <a:r>
              <a:rPr lang="zh-CN" altLang="en-US" sz="1200" dirty="0" smtClean="0"/>
              <a:t>、比较等算术运算。</a:t>
            </a:r>
          </a:p>
          <a:p>
            <a:r>
              <a:rPr lang="en-US" altLang="zh-CN" sz="1200" dirty="0" smtClean="0"/>
              <a:t>C</a:t>
            </a:r>
            <a:r>
              <a:rPr lang="zh-CN" altLang="en-US" sz="1200" dirty="0" smtClean="0"/>
              <a:t>）与、或、异或、求补、循环等逻辑运算。</a:t>
            </a:r>
          </a:p>
          <a:p>
            <a:r>
              <a:rPr lang="en-US" altLang="zh-CN" sz="1200" dirty="0" smtClean="0"/>
              <a:t>D</a:t>
            </a:r>
            <a:r>
              <a:rPr lang="zh-CN" altLang="en-US" sz="1200" dirty="0" smtClean="0"/>
              <a:t>）位处理功能（即布尔处理器）。 </a:t>
            </a:r>
          </a:p>
          <a:p>
            <a:r>
              <a:rPr lang="zh-CN" altLang="en-US" sz="1200" dirty="0" smtClean="0"/>
              <a:t>由于</a:t>
            </a:r>
            <a:r>
              <a:rPr lang="en-US" altLang="zh-CN" sz="1200" dirty="0" smtClean="0"/>
              <a:t>ALU</a:t>
            </a:r>
            <a:r>
              <a:rPr lang="zh-CN" altLang="en-US" sz="1200" dirty="0" smtClean="0"/>
              <a:t>内部没有寄存器，参加运算的操作数，必须放在累加器</a:t>
            </a:r>
            <a:r>
              <a:rPr lang="en-US" altLang="zh-CN" sz="1200" dirty="0" smtClean="0"/>
              <a:t>A</a:t>
            </a:r>
            <a:r>
              <a:rPr lang="zh-CN" altLang="en-US" sz="1200" dirty="0" smtClean="0"/>
              <a:t>中累加器</a:t>
            </a:r>
            <a:r>
              <a:rPr lang="en-US" altLang="zh-CN" sz="1200" dirty="0" smtClean="0"/>
              <a:t>A</a:t>
            </a:r>
            <a:r>
              <a:rPr lang="zh-CN" altLang="en-US" sz="1200" dirty="0" smtClean="0"/>
              <a:t>也用于存放运算结果。</a:t>
            </a:r>
          </a:p>
          <a:p>
            <a:r>
              <a:rPr lang="zh-CN" altLang="en-US" sz="1200" dirty="0" smtClean="0"/>
              <a:t>例如：执行指令 </a:t>
            </a:r>
            <a:r>
              <a:rPr lang="en-US" altLang="zh-CN" sz="1200" dirty="0" smtClean="0"/>
              <a:t>ADD A</a:t>
            </a:r>
            <a:r>
              <a:rPr lang="zh-CN" altLang="en-US" sz="1200" dirty="0" smtClean="0"/>
              <a:t>，</a:t>
            </a:r>
            <a:r>
              <a:rPr lang="en-US" altLang="zh-CN" sz="1200" dirty="0" smtClean="0"/>
              <a:t>B     </a:t>
            </a:r>
          </a:p>
          <a:p>
            <a:r>
              <a:rPr lang="zh-CN" altLang="en-US" sz="1200" dirty="0" smtClean="0"/>
              <a:t>执行这条指令时，累加器</a:t>
            </a:r>
            <a:r>
              <a:rPr lang="en-US" altLang="zh-CN" sz="1200" dirty="0" smtClean="0"/>
              <a:t>A</a:t>
            </a:r>
            <a:r>
              <a:rPr lang="zh-CN" altLang="en-US" sz="1200" dirty="0" smtClean="0"/>
              <a:t>中的内容通过输入口</a:t>
            </a:r>
            <a:r>
              <a:rPr lang="en-US" altLang="zh-CN" sz="1200" dirty="0" smtClean="0"/>
              <a:t>In_1</a:t>
            </a:r>
            <a:r>
              <a:rPr lang="zh-CN" altLang="en-US" sz="1200" dirty="0" smtClean="0"/>
              <a:t>输入</a:t>
            </a:r>
            <a:r>
              <a:rPr lang="en-US" altLang="zh-CN" sz="1200" dirty="0" smtClean="0"/>
              <a:t>ALU</a:t>
            </a:r>
            <a:r>
              <a:rPr lang="zh-CN" altLang="en-US" sz="1200" dirty="0" smtClean="0"/>
              <a:t>，寄存器</a:t>
            </a:r>
            <a:r>
              <a:rPr lang="en-US" altLang="zh-CN" sz="1200" dirty="0" smtClean="0"/>
              <a:t>B</a:t>
            </a:r>
            <a:r>
              <a:rPr lang="zh-CN" altLang="en-US" sz="1200" dirty="0" smtClean="0"/>
              <a:t>通过内部数据总线经输入口</a:t>
            </a:r>
            <a:r>
              <a:rPr lang="en-US" altLang="zh-CN" sz="1200" dirty="0" smtClean="0"/>
              <a:t>In_2</a:t>
            </a:r>
            <a:r>
              <a:rPr lang="zh-CN" altLang="en-US" sz="1200" dirty="0" smtClean="0"/>
              <a:t>输入</a:t>
            </a:r>
            <a:r>
              <a:rPr lang="en-US" altLang="zh-CN" sz="1200" dirty="0" smtClean="0"/>
              <a:t>ALU</a:t>
            </a:r>
            <a:r>
              <a:rPr lang="zh-CN" altLang="en-US" sz="1200" dirty="0" smtClean="0"/>
              <a:t>，</a:t>
            </a:r>
            <a:r>
              <a:rPr lang="en-US" altLang="zh-CN" sz="1200" dirty="0" smtClean="0"/>
              <a:t>A+B</a:t>
            </a:r>
            <a:r>
              <a:rPr lang="zh-CN" altLang="en-US" sz="1200" dirty="0" smtClean="0"/>
              <a:t>的结果通过</a:t>
            </a:r>
            <a:r>
              <a:rPr lang="en-US" altLang="zh-CN" sz="1200" dirty="0" smtClean="0"/>
              <a:t>ALU</a:t>
            </a:r>
            <a:r>
              <a:rPr lang="zh-CN" altLang="en-US" sz="1200" dirty="0" smtClean="0"/>
              <a:t>的输出口</a:t>
            </a:r>
            <a:r>
              <a:rPr lang="en-US" altLang="zh-CN" sz="1200" dirty="0" smtClean="0"/>
              <a:t>Out</a:t>
            </a:r>
            <a:r>
              <a:rPr lang="zh-CN" altLang="en-US" sz="1200" dirty="0" smtClean="0"/>
              <a:t>、内部数据总线，送回到累加器</a:t>
            </a:r>
            <a:r>
              <a:rPr lang="en-US" altLang="zh-CN" sz="1200" dirty="0" smtClean="0"/>
              <a:t>A</a:t>
            </a:r>
            <a:r>
              <a:rPr lang="zh-CN" altLang="en-US" sz="1200" dirty="0" smtClean="0"/>
              <a:t>。</a:t>
            </a:r>
          </a:p>
          <a:p>
            <a:endParaRPr lang="zh-CN" altLang="en-US" dirty="0"/>
          </a:p>
        </p:txBody>
      </p:sp>
      <p:sp>
        <p:nvSpPr>
          <p:cNvPr id="4" name="灯片编号占位符 3"/>
          <p:cNvSpPr>
            <a:spLocks noGrp="1"/>
          </p:cNvSpPr>
          <p:nvPr>
            <p:ph type="sldNum" sz="quarter" idx="10"/>
          </p:nvPr>
        </p:nvSpPr>
        <p:spPr/>
        <p:txBody>
          <a:bodyPr/>
          <a:lstStyle/>
          <a:p>
            <a:fld id="{5050C487-9AC5-495E-9C0D-3F23E525DE08}" type="slidenum">
              <a:rPr lang="zh-CN" altLang="en-US" smtClean="0"/>
              <a:pPr/>
              <a:t>19</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10300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PC</a:t>
            </a:r>
            <a:r>
              <a:rPr lang="zh-CN" altLang="zh-CN" sz="1200" dirty="0" smtClean="0"/>
              <a:t>的作用是用来存放将要执行的指令地址，共</a:t>
            </a:r>
            <a:r>
              <a:rPr lang="en-US" altLang="zh-CN" sz="1200" dirty="0" smtClean="0"/>
              <a:t>16</a:t>
            </a:r>
            <a:r>
              <a:rPr lang="zh-CN" altLang="zh-CN" sz="1200" dirty="0" smtClean="0"/>
              <a:t>位，可对</a:t>
            </a:r>
            <a:r>
              <a:rPr lang="en-US" altLang="zh-CN" sz="1200" dirty="0" smtClean="0"/>
              <a:t>64K ROM</a:t>
            </a:r>
            <a:r>
              <a:rPr lang="zh-CN" altLang="zh-CN" sz="1200" dirty="0" smtClean="0"/>
              <a:t>直接寻址，</a:t>
            </a:r>
            <a:r>
              <a:rPr lang="en-US" altLang="zh-CN" sz="1200" dirty="0" smtClean="0"/>
              <a:t>PC</a:t>
            </a:r>
            <a:r>
              <a:rPr lang="zh-CN" altLang="zh-CN" sz="1200" dirty="0" smtClean="0"/>
              <a:t>低</a:t>
            </a:r>
            <a:r>
              <a:rPr lang="en-US" altLang="zh-CN" sz="1200" dirty="0" smtClean="0"/>
              <a:t>8</a:t>
            </a:r>
            <a:r>
              <a:rPr lang="zh-CN" altLang="zh-CN" sz="1200" dirty="0" smtClean="0"/>
              <a:t>位经</a:t>
            </a:r>
            <a:r>
              <a:rPr lang="en-US" altLang="zh-CN" sz="1200" dirty="0" smtClean="0"/>
              <a:t>P0</a:t>
            </a:r>
            <a:r>
              <a:rPr lang="zh-CN" altLang="zh-CN" sz="1200" dirty="0" smtClean="0"/>
              <a:t>口输出，高</a:t>
            </a:r>
            <a:r>
              <a:rPr lang="en-US" altLang="zh-CN" sz="1200" dirty="0" smtClean="0"/>
              <a:t>8</a:t>
            </a:r>
            <a:r>
              <a:rPr lang="zh-CN" altLang="zh-CN" sz="1200" dirty="0" smtClean="0"/>
              <a:t>位经</a:t>
            </a:r>
            <a:r>
              <a:rPr lang="en-US" altLang="zh-CN" sz="1200" dirty="0" smtClean="0"/>
              <a:t>P2</a:t>
            </a:r>
            <a:r>
              <a:rPr lang="zh-CN" altLang="zh-CN" sz="1200" dirty="0" smtClean="0"/>
              <a:t>口输出。也就是说，程序执行到什么地方，程序计数器</a:t>
            </a:r>
            <a:r>
              <a:rPr lang="en-US" altLang="zh-CN" sz="1200" dirty="0" smtClean="0"/>
              <a:t>PC</a:t>
            </a:r>
            <a:r>
              <a:rPr lang="zh-CN" altLang="zh-CN" sz="1200" dirty="0" smtClean="0"/>
              <a:t>就指到哪里，它始终是跟蹿着程序的执行。我们知道，用户程序是存放在内部的</a:t>
            </a:r>
            <a:r>
              <a:rPr lang="en-US" altLang="zh-CN" sz="1200" dirty="0" smtClean="0"/>
              <a:t>ROM</a:t>
            </a:r>
            <a:r>
              <a:rPr lang="zh-CN" altLang="zh-CN" sz="1200" dirty="0" smtClean="0"/>
              <a:t>中的，我们要执行程序就要从</a:t>
            </a:r>
            <a:r>
              <a:rPr lang="en-US" altLang="zh-CN" sz="1200" dirty="0" smtClean="0"/>
              <a:t>ROM</a:t>
            </a:r>
            <a:r>
              <a:rPr lang="zh-CN" altLang="zh-CN" sz="1200" dirty="0" smtClean="0"/>
              <a:t>中一个个字节的读出来，然后到</a:t>
            </a:r>
            <a:r>
              <a:rPr lang="en-US" altLang="zh-CN" sz="1200" dirty="0" smtClean="0"/>
              <a:t>CPU</a:t>
            </a:r>
            <a:r>
              <a:rPr lang="zh-CN" altLang="zh-CN" sz="1200" dirty="0" smtClean="0"/>
              <a:t>中去执行，那么</a:t>
            </a:r>
            <a:r>
              <a:rPr lang="en-US" altLang="zh-CN" sz="1200" dirty="0" smtClean="0"/>
              <a:t>ROM</a:t>
            </a:r>
            <a:r>
              <a:rPr lang="zh-CN" altLang="zh-CN" sz="1200" dirty="0" smtClean="0"/>
              <a:t>具体执行到哪一条呢？这就需要我们的程序计数器</a:t>
            </a:r>
            <a:r>
              <a:rPr lang="en-US" altLang="zh-CN" sz="1200" dirty="0" smtClean="0"/>
              <a:t>PC</a:t>
            </a:r>
            <a:r>
              <a:rPr lang="zh-CN" altLang="zh-CN" sz="1200" dirty="0" smtClean="0"/>
              <a:t>来指示。</a:t>
            </a:r>
            <a:r>
              <a:rPr lang="en-US" altLang="zh-CN" sz="1200" dirty="0" smtClean="0"/>
              <a:t>  </a:t>
            </a:r>
            <a:endParaRPr lang="zh-CN" altLang="zh-CN" sz="1200" dirty="0" smtClean="0"/>
          </a:p>
          <a:p>
            <a:r>
              <a:rPr lang="zh-CN" altLang="zh-CN" sz="1200" dirty="0" smtClean="0"/>
              <a:t>程序计数器</a:t>
            </a:r>
            <a:r>
              <a:rPr lang="en-US" altLang="zh-CN" sz="1200" dirty="0" smtClean="0"/>
              <a:t>PC</a:t>
            </a:r>
            <a:r>
              <a:rPr lang="zh-CN" altLang="zh-CN" sz="1200" dirty="0" smtClean="0"/>
              <a:t>具有自动加</a:t>
            </a:r>
            <a:r>
              <a:rPr lang="en-US" altLang="zh-CN" sz="1200" dirty="0" smtClean="0"/>
              <a:t>1</a:t>
            </a:r>
            <a:r>
              <a:rPr lang="zh-CN" altLang="zh-CN" sz="1200" dirty="0" smtClean="0"/>
              <a:t>的功能，即从存储器中读出一个字节的指令码后，</a:t>
            </a:r>
            <a:r>
              <a:rPr lang="en-US" altLang="zh-CN" sz="1200" dirty="0" smtClean="0"/>
              <a:t>PC</a:t>
            </a:r>
            <a:r>
              <a:rPr lang="zh-CN" altLang="zh-CN" sz="1200" dirty="0" smtClean="0"/>
              <a:t>自动加</a:t>
            </a:r>
            <a:r>
              <a:rPr lang="en-US" altLang="zh-CN" sz="1200" dirty="0" smtClean="0"/>
              <a:t>1</a:t>
            </a:r>
            <a:r>
              <a:rPr lang="zh-CN" altLang="zh-CN" sz="1200" dirty="0" smtClean="0"/>
              <a:t>（指向下一个存储单元）</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050C487-9AC5-495E-9C0D-3F23E525DE08}" type="slidenum">
              <a:rPr lang="zh-CN" altLang="en-US" smtClean="0"/>
              <a:pPr/>
              <a:t>20</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572075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、指令寄存器</a:t>
            </a:r>
            <a:r>
              <a:rPr lang="en-US" altLang="zh-CN" dirty="0" smtClean="0"/>
              <a:t>IR </a:t>
            </a:r>
          </a:p>
          <a:p>
            <a:r>
              <a:rPr lang="en-US" altLang="zh-CN" dirty="0" smtClean="0"/>
              <a:t> </a:t>
            </a:r>
            <a:r>
              <a:rPr lang="zh-CN" altLang="en-US" dirty="0" smtClean="0"/>
              <a:t>指令寄存器的作用就是用来存放即将执行的指令代码。  </a:t>
            </a:r>
          </a:p>
          <a:p>
            <a:r>
              <a:rPr lang="zh-CN" altLang="en-US" dirty="0" smtClean="0"/>
              <a:t>在这里我们先简单的了解下</a:t>
            </a:r>
            <a:r>
              <a:rPr lang="en-US" altLang="zh-CN" dirty="0" smtClean="0"/>
              <a:t>CPU</a:t>
            </a:r>
            <a:r>
              <a:rPr lang="zh-CN" altLang="en-US" dirty="0" smtClean="0"/>
              <a:t>执行指令的过程，首先由程序存储器（</a:t>
            </a:r>
            <a:r>
              <a:rPr lang="en-US" altLang="zh-CN" dirty="0" smtClean="0"/>
              <a:t>ROM</a:t>
            </a:r>
            <a:r>
              <a:rPr lang="zh-CN" altLang="en-US" dirty="0" smtClean="0"/>
              <a:t>）中读取指令代码送入到指令寄存器，经译码器译码后再由定时与控制电路发出相应的控制信号，从而完成指令的功能。</a:t>
            </a:r>
            <a:endParaRPr lang="en-US" altLang="zh-CN" dirty="0" smtClean="0"/>
          </a:p>
          <a:p>
            <a:r>
              <a:rPr lang="en-US" altLang="zh-CN" dirty="0" smtClean="0"/>
              <a:t>4</a:t>
            </a:r>
            <a:r>
              <a:rPr lang="zh-CN" altLang="en-US" dirty="0" smtClean="0"/>
              <a:t>、指令译码器</a:t>
            </a:r>
            <a:r>
              <a:rPr lang="en-US" altLang="zh-CN" dirty="0" smtClean="0"/>
              <a:t>ID  </a:t>
            </a:r>
          </a:p>
          <a:p>
            <a:r>
              <a:rPr lang="zh-CN" altLang="en-US" dirty="0" smtClean="0"/>
              <a:t>用于对送入指令寄存器中的指令进行译码，所谓译码就是把指令转变成执行此指令所需要的电信号。</a:t>
            </a:r>
          </a:p>
          <a:p>
            <a:r>
              <a:rPr lang="zh-CN" altLang="en-US" dirty="0" smtClean="0"/>
              <a:t>当指令送入译码器后，由译码器对该指令进行译码，根据译码器输出的信号，</a:t>
            </a:r>
            <a:r>
              <a:rPr lang="en-US" altLang="zh-CN" dirty="0" smtClean="0"/>
              <a:t>CPU</a:t>
            </a:r>
            <a:r>
              <a:rPr lang="zh-CN" altLang="en-US" dirty="0" smtClean="0"/>
              <a:t>控制电路定时地产生执行该指令所需的各种控制信号，使单片机正确的执行程序所需要的各种操作。</a:t>
            </a:r>
          </a:p>
          <a:p>
            <a:endParaRPr lang="zh-CN" altLang="en-US"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050C487-9AC5-495E-9C0D-3F23E525DE08}" type="slidenum">
              <a:rPr lang="zh-CN" altLang="en-US" smtClean="0"/>
              <a:pPr/>
              <a:t>21</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17740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一般来说 都是放一条跳转指令。因为</a:t>
            </a:r>
            <a:r>
              <a:rPr lang="en-US" altLang="zh-CN" dirty="0" smtClean="0"/>
              <a:t>8</a:t>
            </a:r>
            <a:r>
              <a:rPr lang="zh-CN" altLang="en-US" dirty="0" smtClean="0"/>
              <a:t>个字节是一般不够的。</a:t>
            </a:r>
            <a:endParaRPr lang="zh-CN" altLang="en-US" dirty="0"/>
          </a:p>
        </p:txBody>
      </p:sp>
      <p:sp>
        <p:nvSpPr>
          <p:cNvPr id="4" name="灯片编号占位符 3"/>
          <p:cNvSpPr>
            <a:spLocks noGrp="1"/>
          </p:cNvSpPr>
          <p:nvPr>
            <p:ph type="sldNum" sz="quarter" idx="10"/>
          </p:nvPr>
        </p:nvSpPr>
        <p:spPr/>
        <p:txBody>
          <a:bodyPr/>
          <a:lstStyle/>
          <a:p>
            <a:fld id="{5050C487-9AC5-495E-9C0D-3F23E525DE08}" type="slidenum">
              <a:rPr lang="zh-CN" altLang="en-US" smtClean="0"/>
              <a:pPr/>
              <a:t>39</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92002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31F7CE-33F9-486A-8BEA-7331B53FD04F}" type="datetime1">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237879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B979E2-2E37-4A54-A984-9FD3AA088E95}" type="datetime1">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109687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C38C8-9C48-496F-92BD-8133934EA001}" type="datetime1">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329259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ormAutofit/>
          </a:bodyPr>
          <a:lstStyle>
            <a:lvl1pPr eaLnBrk="1" latinLnBrk="0" hangingPunct="1">
              <a:defRPr kumimoji="0" lang="zh-CN" sz="4800" b="1"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zh-CN" altLang="en-US" smtClean="0"/>
              <a:t>单击此处编辑母版标题样式</a:t>
            </a:r>
            <a:endParaRPr lang="zh-CN"/>
          </a:p>
        </p:txBody>
      </p:sp>
      <p:sp>
        <p:nvSpPr>
          <p:cNvPr id="3" name="Rectangle 3"/>
          <p:cNvSpPr>
            <a:spLocks noGrp="1"/>
          </p:cNvSpPr>
          <p:nvPr>
            <p:ph type="dt" sz="half" idx="10"/>
          </p:nvPr>
        </p:nvSpPr>
        <p:spPr/>
        <p:txBody>
          <a:bodyPr/>
          <a:lstStyle>
            <a:lvl1pPr>
              <a:defRPr/>
            </a:lvl1pPr>
            <a:extLst/>
          </a:lstStyle>
          <a:p>
            <a:pPr>
              <a:defRPr/>
            </a:pPr>
            <a:fld id="{951A5B13-074D-414D-BDB3-1F2DBC8D19DC}" type="datetime1">
              <a:rPr lang="zh-CN" altLang="en-US" smtClean="0"/>
              <a:t>2019-11-29</a:t>
            </a:fld>
            <a:endParaRPr/>
          </a:p>
        </p:txBody>
      </p:sp>
      <p:sp>
        <p:nvSpPr>
          <p:cNvPr id="4" name="Rectangle 4"/>
          <p:cNvSpPr>
            <a:spLocks noGrp="1"/>
          </p:cNvSpPr>
          <p:nvPr>
            <p:ph type="ftr" sz="quarter" idx="11"/>
          </p:nvPr>
        </p:nvSpPr>
        <p:spPr/>
        <p:txBody>
          <a:bodyPr/>
          <a:lstStyle>
            <a:lvl1pPr>
              <a:defRPr/>
            </a:lvl1pPr>
            <a:extLst/>
          </a:lstStyle>
          <a:p>
            <a:pPr>
              <a:defRPr/>
            </a:pPr>
            <a:endParaRPr/>
          </a:p>
        </p:txBody>
      </p:sp>
      <p:sp>
        <p:nvSpPr>
          <p:cNvPr id="5" name="Rectangle 5"/>
          <p:cNvSpPr>
            <a:spLocks noGrp="1"/>
          </p:cNvSpPr>
          <p:nvPr>
            <p:ph type="sldNum" sz="quarter" idx="12"/>
          </p:nvPr>
        </p:nvSpPr>
        <p:spPr/>
        <p:txBody>
          <a:bodyPr/>
          <a:lstStyle>
            <a:lvl1pPr>
              <a:defRPr/>
            </a:lvl1pPr>
            <a:extLst/>
          </a:lstStyle>
          <a:p>
            <a:pPr>
              <a:defRPr/>
            </a:pPr>
            <a:fld id="{95BF87D2-3427-4F7C-8455-667C902CFF5E}" type="slidenum">
              <a:rPr lang="en-US" altLang="zh-CN"/>
              <a:pPr>
                <a:defRPr/>
              </a:pPr>
              <a:t>‹#›</a:t>
            </a:fld>
            <a:endParaRPr/>
          </a:p>
        </p:txBody>
      </p:sp>
    </p:spTree>
    <p:extLst>
      <p:ext uri="{BB962C8B-B14F-4D97-AF65-F5344CB8AC3E}">
        <p14:creationId xmlns:p14="http://schemas.microsoft.com/office/powerpoint/2010/main" val="166838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详答题及其答案">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lstStyle>
            <a:lvl1pPr algn="l" eaLnBrk="1" latinLnBrk="0" hangingPunct="1">
              <a:defRPr kumimoji="0" lang="zh-CN">
                <a:solidFill>
                  <a:schemeClr val="tx1">
                    <a:shade val="75000"/>
                  </a:schemeClr>
                </a:solidFill>
              </a:defRPr>
            </a:lvl1pPr>
            <a:extLst/>
          </a:lstStyle>
          <a:p>
            <a:r>
              <a:rPr lang="zh-CN" altLang="en-US" smtClean="0"/>
              <a:t>单击此处编辑母版标题样式</a:t>
            </a:r>
            <a:endParaRPr lang="zh-CN"/>
          </a:p>
        </p:txBody>
      </p:sp>
      <p:sp>
        <p:nvSpPr>
          <p:cNvPr id="25" name="Rectangle 13"/>
          <p:cNvSpPr>
            <a:spLocks noGrp="1"/>
          </p:cNvSpPr>
          <p:nvPr>
            <p:ph type="body" sz="quarter" idx="14"/>
          </p:nvPr>
        </p:nvSpPr>
        <p:spPr>
          <a:xfrm>
            <a:off x="228600" y="1676400"/>
            <a:ext cx="8229600" cy="1143000"/>
          </a:xfrm>
        </p:spPr>
        <p:txBody>
          <a:bodyPr rtlCol="0" anchor="ctr"/>
          <a:lstStyle>
            <a:lvl1pPr algn="ctr" eaLnBrk="1" latinLnBrk="0" hangingPunct="1">
              <a:buFontTx/>
              <a:buNone/>
              <a:defRPr kumimoji="0" lang="zh-CN" sz="4800" b="1"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zh-CN" altLang="en-US" smtClean="0"/>
              <a:t>单击此处编辑母版文本样式</a:t>
            </a:r>
          </a:p>
        </p:txBody>
      </p:sp>
      <p:sp>
        <p:nvSpPr>
          <p:cNvPr id="22" name="Rectangle 9"/>
          <p:cNvSpPr>
            <a:spLocks noGrp="1"/>
          </p:cNvSpPr>
          <p:nvPr>
            <p:ph type="body" sz="quarter" idx="15"/>
          </p:nvPr>
        </p:nvSpPr>
        <p:spPr>
          <a:xfrm>
            <a:off x="1828800" y="3124200"/>
            <a:ext cx="5105400" cy="1981200"/>
          </a:xfrm>
        </p:spPr>
        <p:txBody>
          <a:bodyPr/>
          <a:lstStyle>
            <a:lvl1pPr algn="ctr" eaLnBrk="1" latinLnBrk="0" hangingPunct="1">
              <a:buFontTx/>
              <a:buNone/>
              <a:defRPr kumimoji="0" lang="zh-CN" baseline="0"/>
            </a:lvl1pPr>
            <a:extLst/>
          </a:lstStyle>
          <a:p>
            <a:pPr lvl="0"/>
            <a:r>
              <a:rPr lang="zh-CN" altLang="en-US" smtClean="0"/>
              <a:t>单击此处编辑母版文本样式</a:t>
            </a:r>
          </a:p>
        </p:txBody>
      </p:sp>
      <p:sp>
        <p:nvSpPr>
          <p:cNvPr id="5" name="Rectangle 3"/>
          <p:cNvSpPr>
            <a:spLocks noGrp="1"/>
          </p:cNvSpPr>
          <p:nvPr>
            <p:ph type="dt" sz="half" idx="16"/>
          </p:nvPr>
        </p:nvSpPr>
        <p:spPr/>
        <p:txBody>
          <a:bodyPr/>
          <a:lstStyle>
            <a:lvl1pPr algn="r" eaLnBrk="1" latinLnBrk="0" hangingPunct="1">
              <a:defRPr kumimoji="0" lang="zh-CN"/>
            </a:lvl1pPr>
            <a:extLst/>
          </a:lstStyle>
          <a:p>
            <a:pPr>
              <a:defRPr/>
            </a:pPr>
            <a:fld id="{5AACAF72-3E6C-4901-B89D-7FE614DFF8DC}" type="datetime1">
              <a:rPr lang="zh-CN" altLang="en-US" smtClean="0"/>
              <a:t>2019-11-29</a:t>
            </a:fld>
            <a:endParaRPr/>
          </a:p>
        </p:txBody>
      </p:sp>
      <p:sp>
        <p:nvSpPr>
          <p:cNvPr id="6" name="Rectangle 4"/>
          <p:cNvSpPr>
            <a:spLocks noGrp="1"/>
          </p:cNvSpPr>
          <p:nvPr>
            <p:ph type="ftr" sz="quarter" idx="17"/>
          </p:nvPr>
        </p:nvSpPr>
        <p:spPr/>
        <p:txBody>
          <a:bodyPr/>
          <a:lstStyle>
            <a:lvl1pPr>
              <a:defRPr/>
            </a:lvl1pPr>
            <a:extLst/>
          </a:lstStyle>
          <a:p>
            <a:pPr>
              <a:defRPr/>
            </a:pPr>
            <a:endParaRPr/>
          </a:p>
        </p:txBody>
      </p:sp>
      <p:sp>
        <p:nvSpPr>
          <p:cNvPr id="7" name="Rectangle 5"/>
          <p:cNvSpPr>
            <a:spLocks noGrp="1"/>
          </p:cNvSpPr>
          <p:nvPr>
            <p:ph type="sldNum" sz="quarter" idx="18"/>
          </p:nvPr>
        </p:nvSpPr>
        <p:spPr/>
        <p:txBody>
          <a:bodyPr/>
          <a:lstStyle>
            <a:lvl1pPr>
              <a:defRPr/>
            </a:lvl1pPr>
            <a:extLst/>
          </a:lstStyle>
          <a:p>
            <a:pPr>
              <a:defRPr/>
            </a:pPr>
            <a:fld id="{116C8C9B-980D-4F01-8057-DC98AF928ACB}" type="slidenum">
              <a:rPr lang="en-US" altLang="zh-CN"/>
              <a:pPr>
                <a:defRPr/>
              </a:pPr>
              <a:t>‹#›</a:t>
            </a:fld>
            <a:endParaRPr/>
          </a:p>
        </p:txBody>
      </p:sp>
    </p:spTree>
    <p:extLst>
      <p:ext uri="{BB962C8B-B14F-4D97-AF65-F5344CB8AC3E}">
        <p14:creationId xmlns:p14="http://schemas.microsoft.com/office/powerpoint/2010/main" val="6512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9AD03C-085D-45C9-B48E-E6F7CF3B8A37}" type="datetime1">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363280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731C60B-91E7-45BA-9BDA-9B15A2FB3886}" type="datetime1">
              <a:rPr lang="zh-CN" altLang="en-US" smtClean="0"/>
              <a:t>2019-11-29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81474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B12F7C-4DD9-4616-8F49-48467B8B9F78}" type="datetime1">
              <a:rPr lang="zh-CN" altLang="en-US" smtClean="0"/>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161423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8CA54B-0E5F-4FEE-A925-30B2350D2B02}" type="datetime1">
              <a:rPr lang="zh-CN" altLang="en-US" smtClean="0"/>
              <a:t>2019-11-29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123169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C19B59-F4E8-46B8-B863-22C0EBA1CA7C}" type="datetime1">
              <a:rPr lang="zh-CN" altLang="en-US" smtClean="0"/>
              <a:t>2019-11-29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242063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A37B90-7CE0-4A8B-A3C7-B71267497710}" type="datetime1">
              <a:rPr lang="zh-CN" altLang="en-US" smtClean="0"/>
              <a:t>2019-11-29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420763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4429CB-05EB-42BD-8F38-E944D1CF781B}" type="datetime1">
              <a:rPr lang="zh-CN" altLang="en-US" smtClean="0"/>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131814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617D04-491C-44BB-8AE3-452426E3C210}" type="datetime1">
              <a:rPr lang="zh-CN" altLang="en-US" smtClean="0"/>
              <a:t>2019-11-29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195292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A0CD-6F90-432D-ADEE-C1E679B2BFE4}" type="datetime1">
              <a:rPr lang="zh-CN" altLang="en-US" smtClean="0"/>
              <a:t>2019-11-29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D09FE-5509-4FF1-8ABA-07B865A6BFF3}" type="slidenum">
              <a:rPr lang="zh-CN" altLang="en-US" smtClean="0"/>
              <a:pPr/>
              <a:t>‹#›</a:t>
            </a:fld>
            <a:endParaRPr lang="zh-CN" altLang="en-US"/>
          </a:p>
        </p:txBody>
      </p:sp>
    </p:spTree>
    <p:extLst>
      <p:ext uri="{BB962C8B-B14F-4D97-AF65-F5344CB8AC3E}">
        <p14:creationId xmlns:p14="http://schemas.microsoft.com/office/powerpoint/2010/main" val="6723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3.jpeg"/><Relationship Id="rId26" Type="http://schemas.openxmlformats.org/officeDocument/2006/relationships/image" Target="../media/image21.png"/><Relationship Id="rId39" Type="http://schemas.openxmlformats.org/officeDocument/2006/relationships/image" Target="../media/image32.png"/><Relationship Id="rId21" Type="http://schemas.openxmlformats.org/officeDocument/2006/relationships/image" Target="../media/image16.png"/><Relationship Id="rId34" Type="http://schemas.openxmlformats.org/officeDocument/2006/relationships/image" Target="../media/image27.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image" Target="../media/image20.jpeg"/><Relationship Id="rId33" Type="http://schemas.openxmlformats.org/officeDocument/2006/relationships/hyperlink" Target="http://abbottdiabetescare.com/" TargetMode="External"/><Relationship Id="rId38" Type="http://schemas.openxmlformats.org/officeDocument/2006/relationships/image" Target="../media/image31.jpeg"/><Relationship Id="rId2" Type="http://schemas.openxmlformats.org/officeDocument/2006/relationships/notesSlide" Target="../notesSlides/notesSlide4.xml"/><Relationship Id="rId16" Type="http://schemas.openxmlformats.org/officeDocument/2006/relationships/hyperlink" Target="http://www.slb.com/index.asp" TargetMode="External"/><Relationship Id="rId20" Type="http://schemas.openxmlformats.org/officeDocument/2006/relationships/image" Target="../media/image15.png"/><Relationship Id="rId29" Type="http://schemas.openxmlformats.org/officeDocument/2006/relationships/hyperlink" Target="http://www.fluke.com/default.asp?site=SELECT" TargetMode="Externa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7.jpeg"/><Relationship Id="rId24" Type="http://schemas.openxmlformats.org/officeDocument/2006/relationships/image" Target="../media/image19.jpeg"/><Relationship Id="rId32" Type="http://schemas.openxmlformats.org/officeDocument/2006/relationships/image" Target="../media/image26.jpeg"/><Relationship Id="rId37" Type="http://schemas.openxmlformats.org/officeDocument/2006/relationships/image" Target="../media/image30.png"/><Relationship Id="rId5" Type="http://schemas.openxmlformats.org/officeDocument/2006/relationships/hyperlink" Target="http://www.logitech.com/index.cfm/US/EN" TargetMode="External"/><Relationship Id="rId15" Type="http://schemas.openxmlformats.org/officeDocument/2006/relationships/image" Target="../media/image11.jpeg"/><Relationship Id="rId23" Type="http://schemas.openxmlformats.org/officeDocument/2006/relationships/image" Target="../media/image18.png"/><Relationship Id="rId28" Type="http://schemas.openxmlformats.org/officeDocument/2006/relationships/image" Target="../media/image23.jpeg"/><Relationship Id="rId36" Type="http://schemas.openxmlformats.org/officeDocument/2006/relationships/image" Target="../media/image29.png"/><Relationship Id="rId10" Type="http://schemas.openxmlformats.org/officeDocument/2006/relationships/hyperlink" Target="http://images.google.com/imgres?imgurl=http://www.uwalumni.com/wasb/acp2005/images/Apple-Logo.gif&amp;imgrefurl=http://www.uwalumni.com/wasb/acp2005/&amp;h=985&amp;w=803&amp;sz=9&amp;tbnid=_fUgWqQE9dsJ:&amp;tbnh=148&amp;tbnw=120&amp;prev=/images?q=apple+logo&amp;hl=en&amp;lr=&amp;start=1&amp;sa=X&amp;oi=images&amp;ct=image&amp;cd=1" TargetMode="External"/><Relationship Id="rId19" Type="http://schemas.openxmlformats.org/officeDocument/2006/relationships/image" Target="../media/image14.jpeg"/><Relationship Id="rId31" Type="http://schemas.openxmlformats.org/officeDocument/2006/relationships/image" Target="../media/image25.jpeg"/><Relationship Id="rId4" Type="http://schemas.openxmlformats.org/officeDocument/2006/relationships/image" Target="../media/image3.jpe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4.png"/><Relationship Id="rId35" Type="http://schemas.openxmlformats.org/officeDocument/2006/relationships/image" Target="../media/image28.png"/><Relationship Id="rId8" Type="http://schemas.openxmlformats.org/officeDocument/2006/relationships/hyperlink" Target="http://www.kangaroo.tv/index.en.html" TargetMode="Externa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34.xml"/><Relationship Id="rId7" Type="http://schemas.openxmlformats.org/officeDocument/2006/relationships/slide" Target="slide21.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36.xml"/><Relationship Id="rId9" Type="http://schemas.openxmlformats.org/officeDocument/2006/relationships/slide" Target="slide14.xml"/></Relationships>
</file>

<file path=ppt/slides/_rels/slide19.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2.xml"/><Relationship Id="rId7" Type="http://schemas.openxmlformats.org/officeDocument/2006/relationships/slide" Target="slide37.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35.xml"/><Relationship Id="rId5" Type="http://schemas.openxmlformats.org/officeDocument/2006/relationships/slide" Target="slide36.xml"/><Relationship Id="rId4" Type="http://schemas.openxmlformats.org/officeDocument/2006/relationships/slide" Target="slide34.xml"/><Relationship Id="rId9" Type="http://schemas.openxmlformats.org/officeDocument/2006/relationships/slide" Target="slide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2.xml"/><Relationship Id="rId7" Type="http://schemas.openxmlformats.org/officeDocument/2006/relationships/slide" Target="slide3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35.xml"/><Relationship Id="rId5" Type="http://schemas.openxmlformats.org/officeDocument/2006/relationships/slide" Target="slide36.xml"/><Relationship Id="rId4" Type="http://schemas.openxmlformats.org/officeDocument/2006/relationships/slide" Target="slide34.xml"/><Relationship Id="rId9" Type="http://schemas.openxmlformats.org/officeDocument/2006/relationships/slide" Target="slide33.xml"/></Relationships>
</file>

<file path=ppt/slides/_rels/slide21.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2.xml"/><Relationship Id="rId7" Type="http://schemas.openxmlformats.org/officeDocument/2006/relationships/slide" Target="slide37.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slide" Target="slide35.xml"/><Relationship Id="rId5" Type="http://schemas.openxmlformats.org/officeDocument/2006/relationships/slide" Target="slide36.xml"/><Relationship Id="rId4" Type="http://schemas.openxmlformats.org/officeDocument/2006/relationships/slide" Target="slide34.xml"/><Relationship Id="rId9" Type="http://schemas.openxmlformats.org/officeDocument/2006/relationships/slide" Target="slide33.xml"/></Relationships>
</file>

<file path=ppt/slides/_rels/slide22.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4.xml"/><Relationship Id="rId7" Type="http://schemas.openxmlformats.org/officeDocument/2006/relationships/slide" Target="slide16.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6.xml"/></Relationships>
</file>

<file path=ppt/slides/_rels/slide23.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4.xml"/><Relationship Id="rId7" Type="http://schemas.openxmlformats.org/officeDocument/2006/relationships/slide" Target="slide16.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6.xml"/></Relationships>
</file>

<file path=ppt/slides/_rels/slide2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4.xml"/><Relationship Id="rId7" Type="http://schemas.openxmlformats.org/officeDocument/2006/relationships/slide" Target="slide16.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6.xml"/></Relationships>
</file>

<file path=ppt/slides/_rels/slide25.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4.xml"/><Relationship Id="rId7" Type="http://schemas.openxmlformats.org/officeDocument/2006/relationships/slide" Target="slide16.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6.xml"/><Relationship Id="rId9" Type="http://schemas.openxmlformats.org/officeDocument/2006/relationships/slide" Target="slide41.xml"/></Relationships>
</file>

<file path=ppt/slides/_rels/slide26.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4.xml"/><Relationship Id="rId7" Type="http://schemas.openxmlformats.org/officeDocument/2006/relationships/slide" Target="slide16.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6.xml"/></Relationships>
</file>

<file path=ppt/slides/_rels/slide27.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34.xml"/><Relationship Id="rId7" Type="http://schemas.openxmlformats.org/officeDocument/2006/relationships/slide" Target="slide16.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18.xml"/><Relationship Id="rId1" Type="http://schemas.openxmlformats.org/officeDocument/2006/relationships/slideLayout" Target="../slideLayouts/slideLayout7.xml"/><Relationship Id="rId4" Type="http://schemas.openxmlformats.org/officeDocument/2006/relationships/slide" Target="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1.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11.bin"/><Relationship Id="rId18" Type="http://schemas.openxmlformats.org/officeDocument/2006/relationships/image" Target="../media/image50.wmf"/><Relationship Id="rId26" Type="http://schemas.openxmlformats.org/officeDocument/2006/relationships/oleObject" Target="../embeddings/oleObject19.bin"/><Relationship Id="rId39" Type="http://schemas.openxmlformats.org/officeDocument/2006/relationships/oleObject" Target="../embeddings/oleObject31.bin"/><Relationship Id="rId21" Type="http://schemas.openxmlformats.org/officeDocument/2006/relationships/oleObject" Target="../embeddings/oleObject15.bin"/><Relationship Id="rId34" Type="http://schemas.openxmlformats.org/officeDocument/2006/relationships/oleObject" Target="../embeddings/oleObject26.bin"/><Relationship Id="rId42" Type="http://schemas.openxmlformats.org/officeDocument/2006/relationships/oleObject" Target="../embeddings/oleObject34.bin"/><Relationship Id="rId47" Type="http://schemas.openxmlformats.org/officeDocument/2006/relationships/image" Target="../media/image54.wmf"/><Relationship Id="rId50" Type="http://schemas.openxmlformats.org/officeDocument/2006/relationships/oleObject" Target="../embeddings/oleObject40.bin"/><Relationship Id="rId55" Type="http://schemas.openxmlformats.org/officeDocument/2006/relationships/oleObject" Target="../embeddings/oleObject45.bin"/><Relationship Id="rId7"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image" Target="../media/image49.wmf"/><Relationship Id="rId29" Type="http://schemas.openxmlformats.org/officeDocument/2006/relationships/oleObject" Target="../embeddings/oleObject22.bin"/><Relationship Id="rId11" Type="http://schemas.openxmlformats.org/officeDocument/2006/relationships/image" Target="../media/image47.wmf"/><Relationship Id="rId24" Type="http://schemas.openxmlformats.org/officeDocument/2006/relationships/oleObject" Target="../embeddings/oleObject17.bin"/><Relationship Id="rId32" Type="http://schemas.openxmlformats.org/officeDocument/2006/relationships/image" Target="../media/image53.wmf"/><Relationship Id="rId37" Type="http://schemas.openxmlformats.org/officeDocument/2006/relationships/oleObject" Target="../embeddings/oleObject29.bin"/><Relationship Id="rId40" Type="http://schemas.openxmlformats.org/officeDocument/2006/relationships/oleObject" Target="../embeddings/oleObject32.bin"/><Relationship Id="rId45" Type="http://schemas.openxmlformats.org/officeDocument/2006/relationships/oleObject" Target="../embeddings/oleObject37.bin"/><Relationship Id="rId53" Type="http://schemas.openxmlformats.org/officeDocument/2006/relationships/oleObject" Target="../embeddings/oleObject43.bin"/><Relationship Id="rId58" Type="http://schemas.openxmlformats.org/officeDocument/2006/relationships/oleObject" Target="../embeddings/oleObject48.bin"/><Relationship Id="rId5" Type="http://schemas.openxmlformats.org/officeDocument/2006/relationships/image" Target="../media/image44.wmf"/><Relationship Id="rId19" Type="http://schemas.openxmlformats.org/officeDocument/2006/relationships/oleObject" Target="../embeddings/oleObject14.bin"/><Relationship Id="rId4" Type="http://schemas.openxmlformats.org/officeDocument/2006/relationships/oleObject" Target="../embeddings/oleObject6.bin"/><Relationship Id="rId9" Type="http://schemas.openxmlformats.org/officeDocument/2006/relationships/image" Target="../media/image46.wmf"/><Relationship Id="rId14" Type="http://schemas.openxmlformats.org/officeDocument/2006/relationships/image" Target="../media/image48.wmf"/><Relationship Id="rId22" Type="http://schemas.openxmlformats.org/officeDocument/2006/relationships/image" Target="../media/image52.wmf"/><Relationship Id="rId27" Type="http://schemas.openxmlformats.org/officeDocument/2006/relationships/oleObject" Target="../embeddings/oleObject20.bin"/><Relationship Id="rId30" Type="http://schemas.openxmlformats.org/officeDocument/2006/relationships/oleObject" Target="../embeddings/oleObject23.bin"/><Relationship Id="rId35" Type="http://schemas.openxmlformats.org/officeDocument/2006/relationships/oleObject" Target="../embeddings/oleObject27.bin"/><Relationship Id="rId43" Type="http://schemas.openxmlformats.org/officeDocument/2006/relationships/oleObject" Target="../embeddings/oleObject35.bin"/><Relationship Id="rId48" Type="http://schemas.openxmlformats.org/officeDocument/2006/relationships/oleObject" Target="../embeddings/oleObject39.bin"/><Relationship Id="rId56" Type="http://schemas.openxmlformats.org/officeDocument/2006/relationships/oleObject" Target="../embeddings/oleObject46.bin"/><Relationship Id="rId8" Type="http://schemas.openxmlformats.org/officeDocument/2006/relationships/oleObject" Target="../embeddings/oleObject8.bin"/><Relationship Id="rId51" Type="http://schemas.openxmlformats.org/officeDocument/2006/relationships/oleObject" Target="../embeddings/oleObject41.bin"/><Relationship Id="rId3" Type="http://schemas.openxmlformats.org/officeDocument/2006/relationships/notesSlide" Target="../notesSlides/notesSlide10.xml"/><Relationship Id="rId12" Type="http://schemas.openxmlformats.org/officeDocument/2006/relationships/oleObject" Target="../embeddings/oleObject10.bin"/><Relationship Id="rId17" Type="http://schemas.openxmlformats.org/officeDocument/2006/relationships/oleObject" Target="../embeddings/oleObject13.bin"/><Relationship Id="rId25" Type="http://schemas.openxmlformats.org/officeDocument/2006/relationships/oleObject" Target="../embeddings/oleObject18.bin"/><Relationship Id="rId33" Type="http://schemas.openxmlformats.org/officeDocument/2006/relationships/oleObject" Target="../embeddings/oleObject25.bin"/><Relationship Id="rId38" Type="http://schemas.openxmlformats.org/officeDocument/2006/relationships/oleObject" Target="../embeddings/oleObject30.bin"/><Relationship Id="rId46" Type="http://schemas.openxmlformats.org/officeDocument/2006/relationships/oleObject" Target="../embeddings/oleObject38.bin"/><Relationship Id="rId59" Type="http://schemas.openxmlformats.org/officeDocument/2006/relationships/oleObject" Target="../embeddings/oleObject49.bin"/><Relationship Id="rId20" Type="http://schemas.openxmlformats.org/officeDocument/2006/relationships/image" Target="../media/image51.wmf"/><Relationship Id="rId41" Type="http://schemas.openxmlformats.org/officeDocument/2006/relationships/oleObject" Target="../embeddings/oleObject33.bin"/><Relationship Id="rId54" Type="http://schemas.openxmlformats.org/officeDocument/2006/relationships/oleObject" Target="../embeddings/oleObject44.bin"/><Relationship Id="rId1" Type="http://schemas.openxmlformats.org/officeDocument/2006/relationships/vmlDrawing" Target="../drawings/vmlDrawing6.vml"/><Relationship Id="rId6"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oleObject" Target="../embeddings/oleObject21.bin"/><Relationship Id="rId36" Type="http://schemas.openxmlformats.org/officeDocument/2006/relationships/oleObject" Target="../embeddings/oleObject28.bin"/><Relationship Id="rId49" Type="http://schemas.openxmlformats.org/officeDocument/2006/relationships/image" Target="../media/image55.wmf"/><Relationship Id="rId57" Type="http://schemas.openxmlformats.org/officeDocument/2006/relationships/oleObject" Target="../embeddings/oleObject47.bin"/><Relationship Id="rId10" Type="http://schemas.openxmlformats.org/officeDocument/2006/relationships/oleObject" Target="../embeddings/oleObject9.bin"/><Relationship Id="rId31" Type="http://schemas.openxmlformats.org/officeDocument/2006/relationships/oleObject" Target="../embeddings/oleObject24.bin"/><Relationship Id="rId44" Type="http://schemas.openxmlformats.org/officeDocument/2006/relationships/oleObject" Target="../embeddings/oleObject36.bin"/><Relationship Id="rId52" Type="http://schemas.openxmlformats.org/officeDocument/2006/relationships/oleObject" Target="../embeddings/oleObject42.bin"/><Relationship Id="rId60" Type="http://schemas.openxmlformats.org/officeDocument/2006/relationships/oleObject" Target="../embeddings/oleObject50.bin"/></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57.bin"/><Relationship Id="rId18" Type="http://schemas.openxmlformats.org/officeDocument/2006/relationships/oleObject" Target="../embeddings/oleObject60.bin"/><Relationship Id="rId26" Type="http://schemas.openxmlformats.org/officeDocument/2006/relationships/oleObject" Target="../embeddings/oleObject65.bin"/><Relationship Id="rId39" Type="http://schemas.openxmlformats.org/officeDocument/2006/relationships/image" Target="../media/image44.wmf"/><Relationship Id="rId21" Type="http://schemas.openxmlformats.org/officeDocument/2006/relationships/image" Target="../media/image58.wmf"/><Relationship Id="rId34" Type="http://schemas.openxmlformats.org/officeDocument/2006/relationships/oleObject" Target="../embeddings/oleObject73.bin"/><Relationship Id="rId42" Type="http://schemas.openxmlformats.org/officeDocument/2006/relationships/image" Target="../media/image59.wmf"/><Relationship Id="rId47" Type="http://schemas.openxmlformats.org/officeDocument/2006/relationships/oleObject" Target="../embeddings/oleObject83.bin"/><Relationship Id="rId50" Type="http://schemas.openxmlformats.org/officeDocument/2006/relationships/oleObject" Target="../embeddings/oleObject86.bin"/><Relationship Id="rId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57.wmf"/><Relationship Id="rId29" Type="http://schemas.openxmlformats.org/officeDocument/2006/relationships/oleObject" Target="../embeddings/oleObject68.bin"/><Relationship Id="rId11" Type="http://schemas.openxmlformats.org/officeDocument/2006/relationships/oleObject" Target="../embeddings/oleObject56.bin"/><Relationship Id="rId24" Type="http://schemas.openxmlformats.org/officeDocument/2006/relationships/oleObject" Target="../embeddings/oleObject64.bin"/><Relationship Id="rId32" Type="http://schemas.openxmlformats.org/officeDocument/2006/relationships/oleObject" Target="../embeddings/oleObject71.bin"/><Relationship Id="rId37" Type="http://schemas.openxmlformats.org/officeDocument/2006/relationships/image" Target="../media/image48.wmf"/><Relationship Id="rId40" Type="http://schemas.openxmlformats.org/officeDocument/2006/relationships/oleObject" Target="../embeddings/oleObject77.bin"/><Relationship Id="rId45" Type="http://schemas.openxmlformats.org/officeDocument/2006/relationships/oleObject" Target="../embeddings/oleObject81.bin"/><Relationship Id="rId53" Type="http://schemas.openxmlformats.org/officeDocument/2006/relationships/oleObject" Target="../embeddings/oleObject89.bin"/><Relationship Id="rId5" Type="http://schemas.openxmlformats.org/officeDocument/2006/relationships/oleObject" Target="../embeddings/oleObject52.bin"/><Relationship Id="rId10" Type="http://schemas.openxmlformats.org/officeDocument/2006/relationships/image" Target="../media/image50.wmf"/><Relationship Id="rId19" Type="http://schemas.openxmlformats.org/officeDocument/2006/relationships/image" Target="../media/image52.wmf"/><Relationship Id="rId31" Type="http://schemas.openxmlformats.org/officeDocument/2006/relationships/oleObject" Target="../embeddings/oleObject70.bin"/><Relationship Id="rId44" Type="http://schemas.openxmlformats.org/officeDocument/2006/relationships/oleObject" Target="../embeddings/oleObject80.bin"/><Relationship Id="rId52" Type="http://schemas.openxmlformats.org/officeDocument/2006/relationships/oleObject" Target="../embeddings/oleObject88.bin"/><Relationship Id="rId4" Type="http://schemas.openxmlformats.org/officeDocument/2006/relationships/image" Target="../media/image45.wmf"/><Relationship Id="rId9" Type="http://schemas.openxmlformats.org/officeDocument/2006/relationships/oleObject" Target="../embeddings/oleObject55.bin"/><Relationship Id="rId14" Type="http://schemas.openxmlformats.org/officeDocument/2006/relationships/image" Target="../media/image56.wmf"/><Relationship Id="rId22" Type="http://schemas.openxmlformats.org/officeDocument/2006/relationships/oleObject" Target="../embeddings/oleObject62.bin"/><Relationship Id="rId27" Type="http://schemas.openxmlformats.org/officeDocument/2006/relationships/oleObject" Target="../embeddings/oleObject66.bin"/><Relationship Id="rId30" Type="http://schemas.openxmlformats.org/officeDocument/2006/relationships/oleObject" Target="../embeddings/oleObject69.bin"/><Relationship Id="rId35" Type="http://schemas.openxmlformats.org/officeDocument/2006/relationships/oleObject" Target="../embeddings/oleObject74.bin"/><Relationship Id="rId43" Type="http://schemas.openxmlformats.org/officeDocument/2006/relationships/oleObject" Target="../embeddings/oleObject79.bin"/><Relationship Id="rId48" Type="http://schemas.openxmlformats.org/officeDocument/2006/relationships/oleObject" Target="../embeddings/oleObject84.bin"/><Relationship Id="rId8" Type="http://schemas.openxmlformats.org/officeDocument/2006/relationships/oleObject" Target="../embeddings/oleObject54.bin"/><Relationship Id="rId51" Type="http://schemas.openxmlformats.org/officeDocument/2006/relationships/oleObject" Target="../embeddings/oleObject87.bin"/><Relationship Id="rId3" Type="http://schemas.openxmlformats.org/officeDocument/2006/relationships/oleObject" Target="../embeddings/oleObject51.bin"/><Relationship Id="rId12" Type="http://schemas.openxmlformats.org/officeDocument/2006/relationships/image" Target="../media/image51.wmf"/><Relationship Id="rId17" Type="http://schemas.openxmlformats.org/officeDocument/2006/relationships/oleObject" Target="../embeddings/oleObject59.bin"/><Relationship Id="rId25" Type="http://schemas.openxmlformats.org/officeDocument/2006/relationships/image" Target="../media/image46.wmf"/><Relationship Id="rId33" Type="http://schemas.openxmlformats.org/officeDocument/2006/relationships/oleObject" Target="../embeddings/oleObject72.bin"/><Relationship Id="rId38" Type="http://schemas.openxmlformats.org/officeDocument/2006/relationships/oleObject" Target="../embeddings/oleObject76.bin"/><Relationship Id="rId46" Type="http://schemas.openxmlformats.org/officeDocument/2006/relationships/oleObject" Target="../embeddings/oleObject82.bin"/><Relationship Id="rId20" Type="http://schemas.openxmlformats.org/officeDocument/2006/relationships/oleObject" Target="../embeddings/oleObject61.bin"/><Relationship Id="rId41" Type="http://schemas.openxmlformats.org/officeDocument/2006/relationships/oleObject" Target="../embeddings/oleObject78.bin"/><Relationship Id="rId54" Type="http://schemas.openxmlformats.org/officeDocument/2006/relationships/oleObject" Target="../embeddings/oleObject90.bin"/><Relationship Id="rId1" Type="http://schemas.openxmlformats.org/officeDocument/2006/relationships/vmlDrawing" Target="../drawings/vmlDrawing7.vml"/><Relationship Id="rId6" Type="http://schemas.openxmlformats.org/officeDocument/2006/relationships/image" Target="../media/image47.wmf"/><Relationship Id="rId15" Type="http://schemas.openxmlformats.org/officeDocument/2006/relationships/oleObject" Target="../embeddings/oleObject58.bin"/><Relationship Id="rId23" Type="http://schemas.openxmlformats.org/officeDocument/2006/relationships/oleObject" Target="../embeddings/oleObject63.bin"/><Relationship Id="rId28" Type="http://schemas.openxmlformats.org/officeDocument/2006/relationships/oleObject" Target="../embeddings/oleObject67.bin"/><Relationship Id="rId36" Type="http://schemas.openxmlformats.org/officeDocument/2006/relationships/oleObject" Target="../embeddings/oleObject75.bin"/><Relationship Id="rId49" Type="http://schemas.openxmlformats.org/officeDocument/2006/relationships/oleObject" Target="../embeddings/oleObject85.bin"/></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64.emf"/></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66.emf"/><Relationship Id="rId4" Type="http://schemas.openxmlformats.org/officeDocument/2006/relationships/oleObject" Target="../embeddings/oleObject92.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67.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69.png"/><Relationship Id="rId5" Type="http://schemas.openxmlformats.org/officeDocument/2006/relationships/image" Target="../media/image68.emf"/><Relationship Id="rId4" Type="http://schemas.openxmlformats.org/officeDocument/2006/relationships/oleObject" Target="../embeddings/oleObject94.bin"/></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aidu.com/s?wd=Cortex-M&amp;tn=SE_PcZhidaonwhc_ngpagmjz&amp;rsv_dl=gh_pc_zhidao" TargetMode="External"/><Relationship Id="rId2" Type="http://schemas.openxmlformats.org/officeDocument/2006/relationships/hyperlink" Target="https://www.baidu.com/s?wd=%E6%93%8D%E4%BD%9C%E7%B3%BB%E7%BB%9F&amp;tn=SE_PcZhidaonwhc_ngpagmjz&amp;rsv_dl=gh_pc_zhida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750" y="1484313"/>
            <a:ext cx="7772400" cy="1470025"/>
          </a:xfrm>
          <a:solidFill>
            <a:schemeClr val="accent1">
              <a:lumMod val="20000"/>
              <a:lumOff val="80000"/>
            </a:schemeClr>
          </a:solidFill>
        </p:spPr>
        <p:txBody>
          <a:bodyPr/>
          <a:lstStyle/>
          <a:p>
            <a:pPr eaLnBrk="1" hangingPunct="1">
              <a:defRPr/>
            </a:pPr>
            <a:r>
              <a:rPr lang="zh-CN" altLang="en-US" b="1" dirty="0" smtClean="0">
                <a:solidFill>
                  <a:schemeClr val="accent6">
                    <a:lumMod val="75000"/>
                  </a:schemeClr>
                </a:solidFill>
              </a:rPr>
              <a:t>单片机应用基础</a:t>
            </a:r>
            <a:endParaRPr lang="zh-CN" altLang="en-US" b="1" dirty="0">
              <a:solidFill>
                <a:schemeClr val="accent6">
                  <a:lumMod val="75000"/>
                </a:schemeClr>
              </a:solidFill>
            </a:endParaRPr>
          </a:p>
        </p:txBody>
      </p:sp>
      <p:sp>
        <p:nvSpPr>
          <p:cNvPr id="3075" name="副标题 2"/>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solidFill>
                  <a:schemeClr val="tx1"/>
                </a:solidFill>
                <a:latin typeface="华文楷体" panose="02010600040101010101" pitchFamily="2" charset="-122"/>
                <a:ea typeface="华文楷体" panose="02010600040101010101" pitchFamily="2" charset="-122"/>
              </a:rPr>
              <a:t>王中方</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665009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white">
          <a:xfrm>
            <a:off x="0" y="5221288"/>
            <a:ext cx="6515100" cy="1114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微软雅黑" pitchFamily="34" charset="-122"/>
            </a:endParaRPr>
          </a:p>
        </p:txBody>
      </p:sp>
      <p:grpSp>
        <p:nvGrpSpPr>
          <p:cNvPr id="2" name="Group 4"/>
          <p:cNvGrpSpPr>
            <a:grpSpLocks/>
          </p:cNvGrpSpPr>
          <p:nvPr/>
        </p:nvGrpSpPr>
        <p:grpSpPr bwMode="auto">
          <a:xfrm>
            <a:off x="4371975" y="3713163"/>
            <a:ext cx="4686300" cy="2417762"/>
            <a:chOff x="2754" y="2339"/>
            <a:chExt cx="2952" cy="1523"/>
          </a:xfrm>
        </p:grpSpPr>
        <p:pic>
          <p:nvPicPr>
            <p:cNvPr id="8228" name="Picture 5" descr="snea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 y="3316"/>
              <a:ext cx="556"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9" name="Picture 6" descr="56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 y="2447"/>
              <a:ext cx="1106"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0" name="Picture 7" descr="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2" y="2987"/>
              <a:ext cx="438"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1" name="Text Box 8"/>
            <p:cNvSpPr txBox="1">
              <a:spLocks noChangeArrowheads="1"/>
            </p:cNvSpPr>
            <p:nvPr/>
          </p:nvSpPr>
          <p:spPr bwMode="auto">
            <a:xfrm>
              <a:off x="2864" y="2380"/>
              <a:ext cx="8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i="1"/>
                <a:t>Consumer</a:t>
              </a:r>
            </a:p>
          </p:txBody>
        </p:sp>
        <p:pic>
          <p:nvPicPr>
            <p:cNvPr id="8232" name="Picture 9"/>
            <p:cNvPicPr>
              <a:picLocks noChangeAspect="1" noChangeArrowheads="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94" y="3253"/>
              <a:ext cx="542"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3" name="Picture 10" descr="logo">
              <a:hlinkClick r:id="rId8"/>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8" y="3651"/>
              <a:ext cx="85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4" name="Picture 11" descr="http://www.uwalumni.com/wasb/acp2005/">
              <a:hlinkClick r:id="rId10"/>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5" y="2548"/>
              <a:ext cx="26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5" name="Picture 12" descr="set-top-box"/>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2" y="3048"/>
              <a:ext cx="77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36" name="Group 13"/>
            <p:cNvGrpSpPr>
              <a:grpSpLocks/>
            </p:cNvGrpSpPr>
            <p:nvPr/>
          </p:nvGrpSpPr>
          <p:grpSpPr bwMode="auto">
            <a:xfrm>
              <a:off x="2929" y="2612"/>
              <a:ext cx="528" cy="674"/>
              <a:chOff x="-741" y="1352"/>
              <a:chExt cx="1481" cy="1892"/>
            </a:xfrm>
          </p:grpSpPr>
          <p:sp>
            <p:nvSpPr>
              <p:cNvPr id="8240" name="Rectangle 14"/>
              <p:cNvSpPr>
                <a:spLocks noChangeArrowheads="1"/>
              </p:cNvSpPr>
              <p:nvPr/>
            </p:nvSpPr>
            <p:spPr bwMode="auto">
              <a:xfrm>
                <a:off x="-391" y="1507"/>
                <a:ext cx="197" cy="13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微软雅黑" pitchFamily="34" charset="-122"/>
                </a:endParaRPr>
              </a:p>
            </p:txBody>
          </p:sp>
          <p:pic>
            <p:nvPicPr>
              <p:cNvPr id="8241" name="Picture 15" descr="ipod"/>
              <p:cNvPicPr>
                <a:picLocks noChangeAspect="1" noChangeArrowheads="1"/>
              </p:cNvPicPr>
              <p:nvPr/>
            </p:nvPicPr>
            <p:blipFill>
              <a:blip r:embed="rId13">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741" y="1352"/>
                <a:ext cx="1481" cy="1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237" name="Picture 16" descr="KangarooTV"/>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9" y="2935"/>
              <a:ext cx="80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8" name="Picture 17" descr="ps_6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86" y="2573"/>
              <a:ext cx="52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9" name="AutoShape 18"/>
            <p:cNvSpPr>
              <a:spLocks noChangeArrowheads="1"/>
            </p:cNvSpPr>
            <p:nvPr/>
          </p:nvSpPr>
          <p:spPr bwMode="auto">
            <a:xfrm>
              <a:off x="2754" y="2339"/>
              <a:ext cx="2952" cy="1523"/>
            </a:xfrm>
            <a:prstGeom prst="roundRect">
              <a:avLst>
                <a:gd name="adj" fmla="val 16667"/>
              </a:avLst>
            </a:prstGeom>
            <a:noFill/>
            <a:ln w="952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微软雅黑" pitchFamily="34" charset="-122"/>
              </a:endParaRPr>
            </a:p>
          </p:txBody>
        </p:sp>
      </p:grpSp>
      <p:grpSp>
        <p:nvGrpSpPr>
          <p:cNvPr id="4" name="Group 19"/>
          <p:cNvGrpSpPr>
            <a:grpSpLocks/>
          </p:cNvGrpSpPr>
          <p:nvPr/>
        </p:nvGrpSpPr>
        <p:grpSpPr bwMode="auto">
          <a:xfrm>
            <a:off x="152400" y="3729038"/>
            <a:ext cx="4064000" cy="2417762"/>
            <a:chOff x="96" y="2349"/>
            <a:chExt cx="2560" cy="1523"/>
          </a:xfrm>
        </p:grpSpPr>
        <p:pic>
          <p:nvPicPr>
            <p:cNvPr id="8220" name="Picture 20" descr="Schlumberger (www.slb.com)">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84" y="3360"/>
              <a:ext cx="75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1" name="Picture 21" descr="waterme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7" y="2443"/>
              <a:ext cx="84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2" name="Picture 22" descr="e-mete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 y="3158"/>
              <a:ext cx="758"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3" name="Picture 23"/>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5" y="2619"/>
              <a:ext cx="81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4" name="Picture 24" descr="Siemens"/>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8" y="2457"/>
              <a:ext cx="77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5" name="Text Box 25"/>
            <p:cNvSpPr txBox="1">
              <a:spLocks noChangeArrowheads="1"/>
            </p:cNvSpPr>
            <p:nvPr/>
          </p:nvSpPr>
          <p:spPr bwMode="auto">
            <a:xfrm>
              <a:off x="204" y="2378"/>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i="1"/>
                <a:t>Metering</a:t>
              </a:r>
            </a:p>
          </p:txBody>
        </p:sp>
        <p:sp>
          <p:nvSpPr>
            <p:cNvPr id="8226" name="AutoShape 26"/>
            <p:cNvSpPr>
              <a:spLocks noChangeArrowheads="1"/>
            </p:cNvSpPr>
            <p:nvPr/>
          </p:nvSpPr>
          <p:spPr bwMode="auto">
            <a:xfrm>
              <a:off x="96" y="2349"/>
              <a:ext cx="2560" cy="1523"/>
            </a:xfrm>
            <a:prstGeom prst="roundRect">
              <a:avLst>
                <a:gd name="adj" fmla="val 16667"/>
              </a:avLst>
            </a:prstGeom>
            <a:noFill/>
            <a:ln w="952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微软雅黑" pitchFamily="34" charset="-122"/>
              </a:endParaRPr>
            </a:p>
          </p:txBody>
        </p:sp>
        <p:pic>
          <p:nvPicPr>
            <p:cNvPr id="8227" name="Picture 27" descr="monogram"/>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r="48695"/>
            <a:stretch>
              <a:fillRect/>
            </a:stretch>
          </p:blipFill>
          <p:spPr bwMode="auto">
            <a:xfrm>
              <a:off x="1154" y="3342"/>
              <a:ext cx="47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28"/>
          <p:cNvGrpSpPr>
            <a:grpSpLocks/>
          </p:cNvGrpSpPr>
          <p:nvPr/>
        </p:nvGrpSpPr>
        <p:grpSpPr bwMode="auto">
          <a:xfrm>
            <a:off x="4352925" y="1122363"/>
            <a:ext cx="4686300" cy="2417762"/>
            <a:chOff x="2742" y="707"/>
            <a:chExt cx="2952" cy="1523"/>
          </a:xfrm>
        </p:grpSpPr>
        <p:pic>
          <p:nvPicPr>
            <p:cNvPr id="8209" name="Picture 29"/>
            <p:cNvPicPr>
              <a:picLocks noChangeAspect="1" noChangeArrowheads="1"/>
            </p:cNvPicPr>
            <p:nvPr/>
          </p:nvPicPr>
          <p:blipFill>
            <a:blip r:embed="rId2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22" y="808"/>
              <a:ext cx="71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30" descr="Stat_VisionPro_180x180"/>
            <p:cNvPicPr>
              <a:picLocks noChangeAspect="1" noChangeArrowheads="1"/>
            </p:cNvPicPr>
            <p:nvPr/>
          </p:nvPicPr>
          <p:blipFill>
            <a:blip r:embed="rId24">
              <a:clrChange>
                <a:clrFrom>
                  <a:srgbClr val="FFFFFF"/>
                </a:clrFrom>
                <a:clrTo>
                  <a:srgbClr val="FFFFFF">
                    <a:alpha val="0"/>
                  </a:srgbClr>
                </a:clrTo>
              </a:clrChange>
              <a:extLst>
                <a:ext uri="{28A0092B-C50C-407E-A947-70E740481C1C}">
                  <a14:useLocalDpi xmlns:a14="http://schemas.microsoft.com/office/drawing/2010/main" val="0"/>
                </a:ext>
              </a:extLst>
            </a:blip>
            <a:srcRect b="16043"/>
            <a:stretch>
              <a:fillRect/>
            </a:stretch>
          </p:blipFill>
          <p:spPr bwMode="auto">
            <a:xfrm>
              <a:off x="4011" y="1562"/>
              <a:ext cx="591"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Picture 31" descr="index_r1_c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17" y="1697"/>
              <a:ext cx="42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2" name="Picture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29" y="1016"/>
              <a:ext cx="576"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3" name="Picture 33" descr="invensys"/>
            <p:cNvPicPr>
              <a:picLocks noChangeAspect="1" noChangeArrowheads="1"/>
            </p:cNvPicPr>
            <p:nvPr/>
          </p:nvPicPr>
          <p:blipFill>
            <a:blip r:embed="rId2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07" y="934"/>
              <a:ext cx="66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4" name="Picture 34" descr="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00" y="978"/>
              <a:ext cx="57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5" name="Picture 35" descr="flukelogo3">
              <a:hlinkClick r:id="rId29"/>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62" y="1824"/>
              <a:ext cx="80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36"/>
            <p:cNvSpPr txBox="1">
              <a:spLocks noChangeArrowheads="1"/>
            </p:cNvSpPr>
            <p:nvPr/>
          </p:nvSpPr>
          <p:spPr bwMode="auto">
            <a:xfrm>
              <a:off x="2866" y="791"/>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i="1"/>
                <a:t>Sensoring</a:t>
              </a:r>
            </a:p>
          </p:txBody>
        </p:sp>
        <p:sp>
          <p:nvSpPr>
            <p:cNvPr id="8217" name="AutoShape 37"/>
            <p:cNvSpPr>
              <a:spLocks noChangeArrowheads="1"/>
            </p:cNvSpPr>
            <p:nvPr/>
          </p:nvSpPr>
          <p:spPr bwMode="auto">
            <a:xfrm>
              <a:off x="2742" y="707"/>
              <a:ext cx="2952" cy="1523"/>
            </a:xfrm>
            <a:prstGeom prst="roundRect">
              <a:avLst>
                <a:gd name="adj" fmla="val 16667"/>
              </a:avLst>
            </a:prstGeom>
            <a:noFill/>
            <a:ln w="952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微软雅黑" pitchFamily="34" charset="-122"/>
              </a:endParaRPr>
            </a:p>
          </p:txBody>
        </p:sp>
        <p:sp>
          <p:nvSpPr>
            <p:cNvPr id="8218" name="Text Box 38"/>
            <p:cNvSpPr txBox="1">
              <a:spLocks noChangeArrowheads="1"/>
            </p:cNvSpPr>
            <p:nvPr/>
          </p:nvSpPr>
          <p:spPr bwMode="auto">
            <a:xfrm>
              <a:off x="3384" y="2000"/>
              <a:ext cx="8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b="1"/>
                <a:t>Leierda</a:t>
              </a:r>
            </a:p>
          </p:txBody>
        </p:sp>
        <p:pic>
          <p:nvPicPr>
            <p:cNvPr id="8219" name="Picture 39" descr="leireda"/>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793" y="1687"/>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0"/>
          <p:cNvGrpSpPr>
            <a:grpSpLocks/>
          </p:cNvGrpSpPr>
          <p:nvPr/>
        </p:nvGrpSpPr>
        <p:grpSpPr bwMode="auto">
          <a:xfrm>
            <a:off x="142875" y="1162050"/>
            <a:ext cx="4064000" cy="2417763"/>
            <a:chOff x="90" y="732"/>
            <a:chExt cx="2560" cy="1523"/>
          </a:xfrm>
        </p:grpSpPr>
        <p:pic>
          <p:nvPicPr>
            <p:cNvPr id="8200" name="Picture 41" descr="freestyle_mete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47" y="1009"/>
              <a:ext cx="765"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42" descr="Abbott Diabetes Care">
              <a:hlinkClick r:id="rId33"/>
            </p:cNvPr>
            <p:cNvPicPr>
              <a:picLocks noChangeAspect="1" noChangeArrowheads="1"/>
            </p:cNvPicPr>
            <p:nvPr/>
          </p:nvPicPr>
          <p:blipFill>
            <a:blip r:embed="rId34">
              <a:extLst>
                <a:ext uri="{28A0092B-C50C-407E-A947-70E740481C1C}">
                  <a14:useLocalDpi xmlns:a14="http://schemas.microsoft.com/office/drawing/2010/main" val="0"/>
                </a:ext>
              </a:extLst>
            </a:blip>
            <a:srcRect t="30316" r="9143" b="20210"/>
            <a:stretch>
              <a:fillRect/>
            </a:stretch>
          </p:blipFill>
          <p:spPr bwMode="auto">
            <a:xfrm>
              <a:off x="1200" y="874"/>
              <a:ext cx="7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43" descr="roche_logo"/>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570" y="1641"/>
              <a:ext cx="45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44"/>
            <p:cNvSpPr txBox="1">
              <a:spLocks noChangeArrowheads="1"/>
            </p:cNvSpPr>
            <p:nvPr/>
          </p:nvSpPr>
          <p:spPr bwMode="auto">
            <a:xfrm>
              <a:off x="211" y="792"/>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i="1"/>
                <a:t>Medical</a:t>
              </a:r>
            </a:p>
          </p:txBody>
        </p:sp>
        <p:sp>
          <p:nvSpPr>
            <p:cNvPr id="8204" name="AutoShape 45"/>
            <p:cNvSpPr>
              <a:spLocks noChangeArrowheads="1"/>
            </p:cNvSpPr>
            <p:nvPr/>
          </p:nvSpPr>
          <p:spPr bwMode="auto">
            <a:xfrm>
              <a:off x="90" y="732"/>
              <a:ext cx="2560" cy="1523"/>
            </a:xfrm>
            <a:prstGeom prst="roundRect">
              <a:avLst>
                <a:gd name="adj" fmla="val 16667"/>
              </a:avLst>
            </a:prstGeom>
            <a:noFill/>
            <a:ln w="9525">
              <a:solidFill>
                <a:srgbClr val="33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ea typeface="微软雅黑" pitchFamily="34" charset="-122"/>
              </a:endParaRPr>
            </a:p>
          </p:txBody>
        </p:sp>
        <p:pic>
          <p:nvPicPr>
            <p:cNvPr id="8205" name="Picture 46" descr="Cardiac Science Corporation"/>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368" y="1942"/>
              <a:ext cx="121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47" descr="glucose_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41" y="953"/>
              <a:ext cx="799"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48" descr="MSP430_AED_72DPI"/>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64" y="1526"/>
              <a:ext cx="553"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4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1" y="972"/>
              <a:ext cx="708"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1" name="标题 2"/>
          <p:cNvSpPr>
            <a:spLocks noGrp="1"/>
          </p:cNvSpPr>
          <p:nvPr>
            <p:ph type="title"/>
          </p:nvPr>
        </p:nvSpPr>
        <p:spPr/>
        <p:txBody>
          <a:bodyPr/>
          <a:lstStyle/>
          <a:p>
            <a:pPr>
              <a:defRPr/>
            </a:pPr>
            <a:r>
              <a:rPr lang="zh-CN" altLang="en-US" dirty="0"/>
              <a:t>哪</a:t>
            </a:r>
            <a:r>
              <a:rPr lang="zh-CN" altLang="en-US" dirty="0" smtClean="0"/>
              <a:t>里用单片机？</a:t>
            </a:r>
          </a:p>
        </p:txBody>
      </p:sp>
      <p:sp>
        <p:nvSpPr>
          <p:cNvPr id="50"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10</a:t>
            </a:fld>
            <a:endParaRPr kumimoji="0" lang="en-US" altLang="zh-CN" sz="120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73215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0.7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strVal val="#ppt_w*0.70"/>
                                          </p:val>
                                        </p:tav>
                                        <p:tav tm="100000">
                                          <p:val>
                                            <p:strVal val="#ppt_w"/>
                                          </p:val>
                                        </p:tav>
                                      </p:tavLst>
                                    </p:anim>
                                    <p:anim calcmode="lin" valueType="num">
                                      <p:cBhvr>
                                        <p:cTn id="29" dur="1000" fill="hold"/>
                                        <p:tgtEl>
                                          <p:spTgt spid="2"/>
                                        </p:tgtEl>
                                        <p:attrNameLst>
                                          <p:attrName>ppt_h</p:attrName>
                                        </p:attrNameLst>
                                      </p:cBhvr>
                                      <p:tavLst>
                                        <p:tav tm="0">
                                          <p:val>
                                            <p:strVal val="#ppt_h"/>
                                          </p:val>
                                        </p:tav>
                                        <p:tav tm="100000">
                                          <p:val>
                                            <p:strVal val="#ppt_h"/>
                                          </p:val>
                                        </p:tav>
                                      </p:tavLst>
                                    </p:anim>
                                    <p:animEffect transition="in" filter="fade">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单片机应用实例</a:t>
            </a:r>
            <a:r>
              <a:rPr lang="en-US" altLang="zh-CN" dirty="0" smtClean="0"/>
              <a:t>	</a:t>
            </a:r>
            <a:endParaRPr lang="zh-CN" altLang="en-US" dirty="0"/>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广告标牌：</a:t>
            </a:r>
            <a:r>
              <a:rPr lang="en-US" altLang="zh-CN" smtClean="0"/>
              <a:t>IO</a:t>
            </a:r>
            <a:r>
              <a:rPr lang="zh-CN" altLang="en-US" smtClean="0"/>
              <a:t>输出高电平点亮</a:t>
            </a:r>
            <a:r>
              <a:rPr lang="en-US" altLang="zh-CN" smtClean="0"/>
              <a:t>LED</a:t>
            </a:r>
            <a:r>
              <a:rPr lang="zh-CN" altLang="en-US" smtClean="0"/>
              <a:t>等</a:t>
            </a:r>
            <a:endParaRPr lang="en-US" altLang="zh-CN" smtClean="0"/>
          </a:p>
          <a:p>
            <a:endParaRPr lang="zh-CN" altLang="en-US" smtClean="0"/>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492375"/>
            <a:ext cx="4195762"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954338"/>
            <a:ext cx="37909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11</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06022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243" name="内容占位符 2"/>
          <p:cNvSpPr>
            <a:spLocks noGrp="1"/>
          </p:cNvSpPr>
          <p:nvPr>
            <p:ph idx="1"/>
          </p:nvPr>
        </p:nvSpPr>
        <p:spPr bwMode="auto">
          <a:xfrm>
            <a:off x="323850" y="1341438"/>
            <a:ext cx="8362950" cy="4784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数字钟：单片机内部有定时器，利用它内部的定时器编程就可以做出一个时钟。</a:t>
            </a:r>
          </a:p>
        </p:txBody>
      </p:sp>
      <p:pic>
        <p:nvPicPr>
          <p:cNvPr id="10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141663"/>
            <a:ext cx="29337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636838"/>
            <a:ext cx="3959225" cy="338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12</a:t>
            </a:fld>
            <a:endParaRPr kumimoji="0" lang="en-US" altLang="zh-CN" sz="120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142844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单片机应用实例</a:t>
            </a:r>
            <a:endParaRPr lang="zh-CN" altLang="en-US" dirty="0"/>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smtClean="0"/>
              <a:t>家里用的</a:t>
            </a:r>
            <a:r>
              <a:rPr lang="zh-CN" altLang="en-US" sz="2800" b="1" smtClean="0">
                <a:solidFill>
                  <a:srgbClr val="FF0000"/>
                </a:solidFill>
              </a:rPr>
              <a:t>空调</a:t>
            </a:r>
            <a:r>
              <a:rPr lang="zh-CN" altLang="en-US" sz="2800" smtClean="0"/>
              <a:t>，你用遥控器可以控制它的开关，设置它的工作模式，升温降温，空调内部有一块单片机来执行这些操作。</a:t>
            </a:r>
            <a:endParaRPr lang="en-US" altLang="zh-CN" sz="2800" smtClean="0"/>
          </a:p>
          <a:p>
            <a:r>
              <a:rPr lang="zh-CN" altLang="en-US" sz="2800" smtClean="0">
                <a:solidFill>
                  <a:srgbClr val="FF0000"/>
                </a:solidFill>
              </a:rPr>
              <a:t>遥控器</a:t>
            </a:r>
            <a:r>
              <a:rPr lang="zh-CN" altLang="en-US" sz="2800" smtClean="0"/>
              <a:t>把信号以红外线的方式传给空调，空调上的红外接收传感器接收到信号后传给单片机解码，然后单片机再去控制压缩机的工作。</a:t>
            </a:r>
          </a:p>
          <a:p>
            <a:r>
              <a:rPr lang="zh-CN" altLang="en-US" sz="2800" b="1" smtClean="0"/>
              <a:t>简单地说就是：大多数智能系统里面的控制芯片都是单片机。</a:t>
            </a:r>
            <a:endParaRPr lang="zh-CN" altLang="en-US" sz="2800" smtClean="0"/>
          </a:p>
          <a:p>
            <a:endParaRPr lang="zh-CN" altLang="en-US" sz="2000"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13</a:t>
            </a:fld>
            <a:endParaRPr kumimoji="0" lang="en-US" altLang="zh-CN" sz="120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04042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为什么要学</a:t>
            </a:r>
            <a:endParaRPr lang="zh-CN" altLang="en-US" dirty="0"/>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r>
              <a:rPr lang="zh-CN" altLang="en-US" dirty="0" smtClean="0"/>
              <a:t>单片机是</a:t>
            </a:r>
            <a:r>
              <a:rPr lang="zh-CN" altLang="en-US" dirty="0" smtClean="0">
                <a:solidFill>
                  <a:srgbClr val="C00000"/>
                </a:solidFill>
              </a:rPr>
              <a:t>电子系统中的大脑</a:t>
            </a:r>
            <a:endParaRPr lang="en-US" altLang="zh-CN" dirty="0" smtClean="0">
              <a:solidFill>
                <a:srgbClr val="C00000"/>
              </a:solidFill>
            </a:endParaRPr>
          </a:p>
          <a:p>
            <a:r>
              <a:rPr lang="zh-CN" altLang="en-US" dirty="0" smtClean="0">
                <a:solidFill>
                  <a:srgbClr val="C00000"/>
                </a:solidFill>
              </a:rPr>
              <a:t>单片机已经广泛应用于各种装置，是人工智能基础</a:t>
            </a:r>
            <a:endParaRPr lang="en-US" altLang="zh-CN" dirty="0" smtClean="0">
              <a:solidFill>
                <a:srgbClr val="C00000"/>
              </a:solidFill>
            </a:endParaRPr>
          </a:p>
          <a:p>
            <a:r>
              <a:rPr lang="zh-CN" altLang="en-US" dirty="0" smtClean="0"/>
              <a:t>是本科阶段，软硬件结合最紧密的实践经历</a:t>
            </a:r>
            <a:endParaRPr lang="en-US" altLang="zh-CN" dirty="0" smtClean="0"/>
          </a:p>
          <a:p>
            <a:r>
              <a:rPr lang="zh-CN" altLang="en-US" dirty="0" smtClean="0"/>
              <a:t>学习</a:t>
            </a:r>
            <a:r>
              <a:rPr lang="zh-CN" altLang="en-US" dirty="0" smtClean="0"/>
              <a:t>使用单片机是</a:t>
            </a:r>
            <a:r>
              <a:rPr lang="zh-CN" altLang="en-US" dirty="0" smtClean="0"/>
              <a:t>了解微处理器原理</a:t>
            </a:r>
            <a:r>
              <a:rPr lang="zh-CN" altLang="en-US" dirty="0" smtClean="0"/>
              <a:t>与结构的最佳选择。</a:t>
            </a:r>
            <a:endParaRPr lang="en-US" altLang="zh-CN" dirty="0" smtClean="0"/>
          </a:p>
          <a:p>
            <a:r>
              <a:rPr lang="en-US" altLang="zh-CN" dirty="0" smtClean="0"/>
              <a:t>8051 </a:t>
            </a:r>
            <a:r>
              <a:rPr lang="zh-CN" altLang="en-US" dirty="0" smtClean="0"/>
              <a:t>单片机结构简单，经典。功能较为简单，容易短时间内掌握单片机的核心知识，举一反三，便于学习其他种类的单片机。</a:t>
            </a:r>
            <a:endParaRPr lang="en-US" altLang="zh-CN" dirty="0" smtClean="0"/>
          </a:p>
          <a:p>
            <a:r>
              <a:rPr lang="zh-CN" altLang="en-US" dirty="0" smtClean="0">
                <a:solidFill>
                  <a:srgbClr val="FF0000"/>
                </a:solidFill>
              </a:rPr>
              <a:t>单片机</a:t>
            </a:r>
            <a:r>
              <a:rPr lang="zh-CN" altLang="en-US" dirty="0">
                <a:solidFill>
                  <a:srgbClr val="FF0000"/>
                </a:solidFill>
              </a:rPr>
              <a:t>可以让我们理论应用于</a:t>
            </a:r>
            <a:r>
              <a:rPr lang="zh-CN" altLang="en-US" dirty="0" smtClean="0">
                <a:solidFill>
                  <a:srgbClr val="FF0000"/>
                </a:solidFill>
              </a:rPr>
              <a:t>实践，接触科研训练</a:t>
            </a:r>
            <a:endParaRPr lang="en-US" altLang="zh-CN" dirty="0">
              <a:solidFill>
                <a:srgbClr val="FF0000"/>
              </a:solidFill>
            </a:endParaRPr>
          </a:p>
          <a:p>
            <a:pPr>
              <a:buFont typeface="Wingdings" pitchFamily="2" charset="2"/>
              <a:buChar char="Ø"/>
            </a:pPr>
            <a:r>
              <a:rPr lang="en-US" altLang="zh-CN" dirty="0" smtClean="0"/>
              <a:t>1</a:t>
            </a:r>
            <a:r>
              <a:rPr lang="en-US" altLang="zh-CN" dirty="0"/>
              <a:t>.</a:t>
            </a:r>
            <a:r>
              <a:rPr lang="zh-CN" altLang="en-US" dirty="0"/>
              <a:t>全国大学生电子设计大赛。考的是综合能力和团队合作。每个团</a:t>
            </a:r>
            <a:r>
              <a:rPr lang="zh-CN" altLang="en-US" dirty="0" smtClean="0"/>
              <a:t>队至少有</a:t>
            </a:r>
            <a:r>
              <a:rPr lang="zh-CN" altLang="en-US" dirty="0"/>
              <a:t>一个人负责单片机部分。</a:t>
            </a:r>
            <a:endParaRPr lang="en-US" altLang="zh-CN" dirty="0"/>
          </a:p>
          <a:p>
            <a:pPr>
              <a:buFont typeface="Wingdings" pitchFamily="2" charset="2"/>
              <a:buChar char="Ø"/>
            </a:pPr>
            <a:r>
              <a:rPr lang="en-US" altLang="zh-CN" dirty="0"/>
              <a:t>2.</a:t>
            </a:r>
            <a:r>
              <a:rPr lang="zh-CN" altLang="en-US" dirty="0"/>
              <a:t> 本科生创新项目</a:t>
            </a:r>
          </a:p>
          <a:p>
            <a:endParaRPr lang="zh-CN" altLang="en-US" dirty="0" smtClean="0"/>
          </a:p>
          <a:p>
            <a:endParaRPr lang="zh-CN" altLang="en-US" dirty="0"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14</a:t>
            </a:fld>
            <a:endParaRPr kumimoji="0" lang="en-US" altLang="zh-CN" sz="120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840269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B9012E9F-850D-4500-96E7-709818BDEFBC}" type="slidenum">
              <a:rPr kumimoji="0" lang="en-US" altLang="zh-CN" sz="1200">
                <a:latin typeface="Arial Black" pitchFamily="34" charset="0"/>
              </a:rPr>
              <a:pPr algn="r" eaLnBrk="1" hangingPunct="1"/>
              <a:t>15</a:t>
            </a:fld>
            <a:endParaRPr kumimoji="0" lang="en-US" altLang="zh-CN" sz="1200">
              <a:latin typeface="Arial Black" pitchFamily="34" charset="0"/>
            </a:endParaRPr>
          </a:p>
        </p:txBody>
      </p:sp>
      <p:sp>
        <p:nvSpPr>
          <p:cNvPr id="104451" name="Rectangle 2"/>
          <p:cNvSpPr>
            <a:spLocks noGrp="1" noChangeArrowheads="1"/>
          </p:cNvSpPr>
          <p:nvPr>
            <p:ph type="body" idx="4294967295"/>
          </p:nvPr>
        </p:nvSpPr>
        <p:spPr>
          <a:xfrm>
            <a:off x="250825" y="476250"/>
            <a:ext cx="8713788" cy="6121400"/>
          </a:xfrm>
        </p:spPr>
        <p:txBody>
          <a:bodyPr>
            <a:normAutofit lnSpcReduction="10000"/>
          </a:bodyPr>
          <a:lstStyle/>
          <a:p>
            <a:pPr marL="87313" indent="-87313" algn="just">
              <a:lnSpc>
                <a:spcPct val="90000"/>
              </a:lnSpc>
              <a:buFontTx/>
              <a:buNone/>
            </a:pPr>
            <a:r>
              <a:rPr lang="en-US" altLang="zh-CN" sz="3600" b="1" dirty="0" smtClean="0">
                <a:latin typeface="黑体" pitchFamily="49" charset="-122"/>
                <a:ea typeface="黑体" pitchFamily="49" charset="-122"/>
                <a:cs typeface="Times New Roman" pitchFamily="18" charset="0"/>
              </a:rPr>
              <a:t>80C51</a:t>
            </a:r>
            <a:r>
              <a:rPr lang="zh-CN" altLang="en-US" sz="3600" b="1" dirty="0" smtClean="0">
                <a:latin typeface="黑体" pitchFamily="49" charset="-122"/>
                <a:ea typeface="黑体" pitchFamily="49" charset="-122"/>
                <a:cs typeface="Times New Roman" pitchFamily="18" charset="0"/>
              </a:rPr>
              <a:t>单片机结构与原理</a:t>
            </a:r>
            <a:endParaRPr lang="zh-CN" altLang="en-US" sz="3600" b="1" dirty="0">
              <a:latin typeface="黑体" pitchFamily="49" charset="-122"/>
              <a:ea typeface="黑体" pitchFamily="49" charset="-122"/>
              <a:cs typeface="Times New Roman" pitchFamily="18" charset="0"/>
            </a:endParaRPr>
          </a:p>
          <a:p>
            <a:pPr marL="87313" indent="-87313">
              <a:lnSpc>
                <a:spcPct val="90000"/>
              </a:lnSpc>
              <a:buFontTx/>
              <a:buNone/>
            </a:pPr>
            <a:endParaRPr lang="zh-CN" altLang="en-US" sz="1800" dirty="0">
              <a:ea typeface="华文新魏" pitchFamily="2" charset="-122"/>
              <a:cs typeface="Times New Roman" pitchFamily="18" charset="0"/>
            </a:endParaRPr>
          </a:p>
          <a:p>
            <a:pPr marL="87313" indent="-87313">
              <a:lnSpc>
                <a:spcPct val="150000"/>
              </a:lnSpc>
              <a:buFontTx/>
              <a:buNone/>
            </a:pPr>
            <a:r>
              <a:rPr lang="zh-CN" altLang="en-US" dirty="0">
                <a:cs typeface="Times New Roman" pitchFamily="18" charset="0"/>
              </a:rPr>
              <a:t>      </a:t>
            </a:r>
            <a:r>
              <a:rPr lang="en-US" altLang="zh-CN" b="1" dirty="0"/>
              <a:t>80C51</a:t>
            </a:r>
            <a:r>
              <a:rPr lang="zh-CN" altLang="en-US" b="1" dirty="0" smtClean="0"/>
              <a:t>是</a:t>
            </a:r>
            <a:r>
              <a:rPr lang="en-US" altLang="zh-CN" b="1" dirty="0" smtClean="0">
                <a:latin typeface="宋体" charset="-122"/>
                <a:cs typeface="Times New Roman" pitchFamily="18" charset="0"/>
              </a:rPr>
              <a:t>Intel</a:t>
            </a:r>
            <a:r>
              <a:rPr lang="zh-CN" altLang="en-US" b="1" dirty="0">
                <a:latin typeface="宋体" charset="-122"/>
                <a:cs typeface="Times New Roman" pitchFamily="18" charset="0"/>
              </a:rPr>
              <a:t>公司生产的一个单片机系列名</a:t>
            </a:r>
            <a:r>
              <a:rPr lang="zh-CN" altLang="en-US" b="1" dirty="0" smtClean="0">
                <a:latin typeface="宋体" charset="-122"/>
                <a:cs typeface="Times New Roman" pitchFamily="18" charset="0"/>
              </a:rPr>
              <a:t>称，</a:t>
            </a:r>
            <a:r>
              <a:rPr lang="zh-CN" altLang="en-US" b="1" dirty="0" smtClean="0"/>
              <a:t>其</a:t>
            </a:r>
            <a:r>
              <a:rPr lang="zh-CN" altLang="en-US" b="1" dirty="0"/>
              <a:t>它厂商</a:t>
            </a:r>
            <a:r>
              <a:rPr lang="zh-CN" altLang="en-US" b="1" dirty="0">
                <a:solidFill>
                  <a:srgbClr val="FF0000"/>
                </a:solidFill>
              </a:rPr>
              <a:t>以</a:t>
            </a:r>
            <a:r>
              <a:rPr lang="en-US" altLang="zh-CN" b="1" dirty="0">
                <a:solidFill>
                  <a:srgbClr val="FF0000"/>
                </a:solidFill>
              </a:rPr>
              <a:t>8051</a:t>
            </a:r>
            <a:r>
              <a:rPr lang="zh-CN" altLang="en-US" b="1" dirty="0">
                <a:solidFill>
                  <a:srgbClr val="FF0000"/>
                </a:solidFill>
              </a:rPr>
              <a:t>为基核</a:t>
            </a:r>
            <a:r>
              <a:rPr lang="zh-CN" altLang="en-US" b="1" dirty="0"/>
              <a:t>开发出的</a:t>
            </a:r>
            <a:r>
              <a:rPr lang="en-US" altLang="zh-CN" b="1" dirty="0"/>
              <a:t>CMOS</a:t>
            </a:r>
            <a:r>
              <a:rPr lang="zh-CN" altLang="en-US" b="1" dirty="0"/>
              <a:t>工艺单片机产品</a:t>
            </a:r>
            <a:r>
              <a:rPr lang="zh-CN" altLang="en-US" b="1" dirty="0">
                <a:solidFill>
                  <a:srgbClr val="FF0000"/>
                </a:solidFill>
              </a:rPr>
              <a:t>统称为</a:t>
            </a:r>
            <a:r>
              <a:rPr lang="en-US" altLang="zh-CN" b="1" dirty="0">
                <a:solidFill>
                  <a:srgbClr val="FF0000"/>
                </a:solidFill>
              </a:rPr>
              <a:t>80C51</a:t>
            </a:r>
            <a:r>
              <a:rPr lang="zh-CN" altLang="en-US" b="1" dirty="0">
                <a:solidFill>
                  <a:srgbClr val="FF0000"/>
                </a:solidFill>
              </a:rPr>
              <a:t>系列</a:t>
            </a:r>
            <a:r>
              <a:rPr lang="zh-CN" altLang="en-US" b="1" dirty="0"/>
              <a:t>。当前常用的</a:t>
            </a:r>
            <a:r>
              <a:rPr lang="en-US" altLang="zh-CN" b="1" dirty="0"/>
              <a:t>80C51</a:t>
            </a:r>
            <a:r>
              <a:rPr lang="zh-CN" altLang="en-US" b="1" dirty="0"/>
              <a:t>系列单片机主要产品有：</a:t>
            </a:r>
          </a:p>
          <a:p>
            <a:pPr marL="87313" indent="-87313">
              <a:lnSpc>
                <a:spcPct val="150000"/>
              </a:lnSpc>
              <a:buFontTx/>
              <a:buNone/>
            </a:pPr>
            <a:r>
              <a:rPr lang="zh-CN" altLang="en-US" b="1" dirty="0"/>
              <a:t>     </a:t>
            </a:r>
            <a:r>
              <a:rPr lang="en-US" altLang="en-US" b="1" dirty="0">
                <a:ea typeface="黑体" pitchFamily="49" charset="-122"/>
              </a:rPr>
              <a:t>﹡</a:t>
            </a:r>
            <a:r>
              <a:rPr lang="en-US" altLang="zh-CN" b="1" dirty="0"/>
              <a:t> </a:t>
            </a:r>
            <a:r>
              <a:rPr lang="en-US" altLang="zh-CN" b="1" dirty="0">
                <a:solidFill>
                  <a:srgbClr val="FF0000"/>
                </a:solidFill>
              </a:rPr>
              <a:t>Intel</a:t>
            </a:r>
            <a:r>
              <a:rPr lang="zh-CN" altLang="en-US" b="1" dirty="0"/>
              <a:t>的</a:t>
            </a:r>
            <a:r>
              <a:rPr lang="zh-CN" altLang="en-US" b="1" dirty="0" smtClean="0"/>
              <a:t>：</a:t>
            </a:r>
            <a:r>
              <a:rPr lang="en-US" altLang="zh-CN" b="1" dirty="0" smtClean="0"/>
              <a:t>80C51</a:t>
            </a:r>
            <a:r>
              <a:rPr lang="zh-CN" altLang="en-US" b="1" dirty="0" smtClean="0"/>
              <a:t>、</a:t>
            </a:r>
            <a:r>
              <a:rPr lang="en-US" altLang="zh-CN" b="1" dirty="0" smtClean="0"/>
              <a:t>80C52</a:t>
            </a:r>
            <a:r>
              <a:rPr lang="zh-CN" altLang="en-US" b="1" dirty="0"/>
              <a:t>、</a:t>
            </a:r>
            <a:r>
              <a:rPr lang="en-US" altLang="zh-CN" b="1" dirty="0"/>
              <a:t>87C52</a:t>
            </a:r>
            <a:r>
              <a:rPr lang="zh-CN" altLang="en-US" b="1" dirty="0"/>
              <a:t>等；</a:t>
            </a:r>
          </a:p>
          <a:p>
            <a:pPr marL="87313" indent="-87313">
              <a:lnSpc>
                <a:spcPct val="150000"/>
              </a:lnSpc>
              <a:buFontTx/>
              <a:buNone/>
            </a:pPr>
            <a:r>
              <a:rPr lang="zh-CN" altLang="en-US" b="1" dirty="0"/>
              <a:t>     </a:t>
            </a:r>
            <a:r>
              <a:rPr lang="en-US" altLang="en-US" b="1" dirty="0">
                <a:ea typeface="黑体" pitchFamily="49" charset="-122"/>
              </a:rPr>
              <a:t>﹡</a:t>
            </a:r>
            <a:r>
              <a:rPr lang="en-US" altLang="zh-CN" b="1" dirty="0">
                <a:solidFill>
                  <a:srgbClr val="FF0000"/>
                </a:solidFill>
              </a:rPr>
              <a:t> </a:t>
            </a:r>
            <a:r>
              <a:rPr lang="en-US" altLang="zh-CN" b="1" dirty="0"/>
              <a:t>ATMEL</a:t>
            </a:r>
            <a:r>
              <a:rPr lang="zh-CN" altLang="en-US" b="1" dirty="0"/>
              <a:t>、</a:t>
            </a:r>
            <a:r>
              <a:rPr lang="en-US" altLang="zh-CN" b="1" dirty="0"/>
              <a:t>STC</a:t>
            </a:r>
            <a:r>
              <a:rPr lang="zh-CN" altLang="en-US" b="1" dirty="0"/>
              <a:t>、</a:t>
            </a:r>
            <a:r>
              <a:rPr lang="en-US" altLang="zh-CN" b="1" dirty="0"/>
              <a:t>SST</a:t>
            </a:r>
            <a:r>
              <a:rPr lang="zh-CN" altLang="en-US" b="1" dirty="0"/>
              <a:t>，</a:t>
            </a:r>
            <a:r>
              <a:rPr lang="en-US" altLang="zh-CN" b="1" dirty="0"/>
              <a:t>NXP</a:t>
            </a:r>
            <a:r>
              <a:rPr lang="zh-CN" altLang="en-US" b="1" dirty="0"/>
              <a:t>，</a:t>
            </a:r>
            <a:r>
              <a:rPr lang="en-US" altLang="zh-CN" b="1" dirty="0"/>
              <a:t>Infineon</a:t>
            </a:r>
            <a:r>
              <a:rPr lang="zh-CN" altLang="en-US" b="1" dirty="0" smtClean="0"/>
              <a:t>等公司的许多增强型产品 。</a:t>
            </a:r>
            <a:endParaRPr lang="en-US" altLang="zh-CN" b="1" dirty="0" smtClean="0"/>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496999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4"/>
          <p:cNvSpPr txBox="1">
            <a:spLocks noGrp="1" noChangeArrowheads="1"/>
          </p:cNvSpPr>
          <p:nvPr/>
        </p:nvSpPr>
        <p:spPr bwMode="auto">
          <a:xfrm>
            <a:off x="422275" y="656907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eaLnBrk="1" hangingPunct="1">
              <a:lnSpc>
                <a:spcPct val="100000"/>
              </a:lnSpc>
              <a:spcBef>
                <a:spcPct val="0"/>
              </a:spcBef>
              <a:buFontTx/>
              <a:buNone/>
            </a:pPr>
            <a:fld id="{5B40E522-F4C3-418A-A23F-9889E68C1DFC}" type="datetime1">
              <a:rPr lang="zh-CN" altLang="en-US" sz="1000" b="0">
                <a:solidFill>
                  <a:schemeClr val="bg1"/>
                </a:solidFill>
                <a:latin typeface="Verdana" pitchFamily="34" charset="0"/>
                <a:ea typeface="宋体" pitchFamily="2" charset="-122"/>
              </a:rPr>
              <a:pPr eaLnBrk="1" hangingPunct="1">
                <a:lnSpc>
                  <a:spcPct val="100000"/>
                </a:lnSpc>
                <a:spcBef>
                  <a:spcPct val="0"/>
                </a:spcBef>
                <a:buFontTx/>
                <a:buNone/>
              </a:pPr>
              <a:t>2019-11-29</a:t>
            </a:fld>
            <a:endParaRPr lang="en-US" altLang="zh-CN" sz="1000" b="0">
              <a:solidFill>
                <a:schemeClr val="bg1"/>
              </a:solidFill>
              <a:latin typeface="Verdana" pitchFamily="34" charset="0"/>
              <a:ea typeface="宋体" pitchFamily="2" charset="-122"/>
            </a:endParaRPr>
          </a:p>
        </p:txBody>
      </p:sp>
      <p:sp>
        <p:nvSpPr>
          <p:cNvPr id="2052" name="灯片编号占位符 5"/>
          <p:cNvSpPr txBox="1">
            <a:spLocks noGrp="1" noChangeArrowheads="1"/>
          </p:cNvSpPr>
          <p:nvPr/>
        </p:nvSpPr>
        <p:spPr bwMode="auto">
          <a:xfrm>
            <a:off x="3429000" y="655637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algn="ctr" eaLnBrk="1" hangingPunct="1">
              <a:lnSpc>
                <a:spcPct val="100000"/>
              </a:lnSpc>
              <a:spcBef>
                <a:spcPct val="0"/>
              </a:spcBef>
              <a:buFontTx/>
              <a:buNone/>
            </a:pPr>
            <a:fld id="{8CDA5E53-214D-4099-906C-004C40801C80}" type="slidenum">
              <a:rPr lang="en-US" altLang="zh-CN" sz="1000" b="0">
                <a:solidFill>
                  <a:schemeClr val="bg1"/>
                </a:solidFill>
                <a:latin typeface="Verdana" pitchFamily="34" charset="0"/>
                <a:ea typeface="宋体" pitchFamily="2" charset="-122"/>
              </a:rPr>
              <a:pPr algn="ctr" eaLnBrk="1" hangingPunct="1">
                <a:lnSpc>
                  <a:spcPct val="100000"/>
                </a:lnSpc>
                <a:spcBef>
                  <a:spcPct val="0"/>
                </a:spcBef>
                <a:buFontTx/>
                <a:buNone/>
              </a:pPr>
              <a:t>16</a:t>
            </a:fld>
            <a:endParaRPr lang="en-US" altLang="zh-CN" sz="1000" b="0">
              <a:solidFill>
                <a:schemeClr val="bg1"/>
              </a:solidFill>
              <a:latin typeface="Verdana" pitchFamily="34" charset="0"/>
              <a:ea typeface="宋体" pitchFamily="2" charset="-122"/>
            </a:endParaRPr>
          </a:p>
        </p:txBody>
      </p:sp>
      <p:sp>
        <p:nvSpPr>
          <p:cNvPr id="24580" name="Rectangle 2"/>
          <p:cNvSpPr>
            <a:spLocks noGrp="1" noChangeArrowheads="1"/>
          </p:cNvSpPr>
          <p:nvPr>
            <p:ph type="title" idx="4294967295"/>
          </p:nvPr>
        </p:nvSpPr>
        <p:spPr>
          <a:xfrm>
            <a:off x="457200" y="533400"/>
            <a:ext cx="8002588" cy="563563"/>
          </a:xfrm>
          <a:noFill/>
        </p:spPr>
        <p:txBody>
          <a:bodyPr>
            <a:normAutofit fontScale="90000"/>
          </a:bodyPr>
          <a:lstStyle/>
          <a:p>
            <a:pPr eaLnBrk="1" hangingPunct="1"/>
            <a:r>
              <a:rPr lang="en-US" altLang="zh-CN" dirty="0" smtClean="0">
                <a:solidFill>
                  <a:srgbClr val="000000"/>
                </a:solidFill>
                <a:ea typeface="宋体" pitchFamily="2" charset="-122"/>
              </a:rPr>
              <a:t>80C51</a:t>
            </a:r>
            <a:r>
              <a:rPr lang="zh-CN" altLang="en-US" dirty="0" smtClean="0">
                <a:solidFill>
                  <a:srgbClr val="000000"/>
                </a:solidFill>
                <a:ea typeface="宋体" pitchFamily="2" charset="-122"/>
              </a:rPr>
              <a:t>的基本结构与应用模式</a:t>
            </a:r>
          </a:p>
        </p:txBody>
      </p:sp>
      <p:sp>
        <p:nvSpPr>
          <p:cNvPr id="24581" name="Rectangle 3"/>
          <p:cNvSpPr>
            <a:spLocks noChangeArrowheads="1"/>
          </p:cNvSpPr>
          <p:nvPr/>
        </p:nvSpPr>
        <p:spPr bwMode="auto">
          <a:xfrm>
            <a:off x="541338" y="1341438"/>
            <a:ext cx="69834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eaLnBrk="1" hangingPunct="1">
              <a:buClr>
                <a:schemeClr val="hlink"/>
              </a:buClr>
              <a:buFont typeface="Wingdings" pitchFamily="2" charset="2"/>
              <a:buNone/>
            </a:pPr>
            <a:r>
              <a:rPr lang="en-US" altLang="zh-CN" dirty="0" smtClean="0">
                <a:solidFill>
                  <a:srgbClr val="0000CC"/>
                </a:solidFill>
              </a:rPr>
              <a:t>80C51</a:t>
            </a:r>
            <a:r>
              <a:rPr lang="zh-CN" altLang="en-US" dirty="0">
                <a:solidFill>
                  <a:srgbClr val="0000CC"/>
                </a:solidFill>
              </a:rPr>
              <a:t>的基本结构</a:t>
            </a:r>
          </a:p>
        </p:txBody>
      </p:sp>
      <p:graphicFrame>
        <p:nvGraphicFramePr>
          <p:cNvPr id="24582" name="Object 4"/>
          <p:cNvGraphicFramePr>
            <a:graphicFrameLocks noGrp="1" noChangeAspect="1"/>
          </p:cNvGraphicFramePr>
          <p:nvPr>
            <p:ph sz="half" idx="4294967295"/>
          </p:nvPr>
        </p:nvGraphicFramePr>
        <p:xfrm>
          <a:off x="468313" y="1773238"/>
          <a:ext cx="8496300" cy="4487862"/>
        </p:xfrm>
        <a:graphic>
          <a:graphicData uri="http://schemas.openxmlformats.org/presentationml/2006/ole">
            <mc:AlternateContent xmlns:mc="http://schemas.openxmlformats.org/markup-compatibility/2006">
              <mc:Choice xmlns:v="urn:schemas-microsoft-com:vml" Requires="v">
                <p:oleObj spid="_x0000_s20497" r:id="rId3" imgW="4777190" imgH="2367659" progId="">
                  <p:embed/>
                </p:oleObj>
              </mc:Choice>
              <mc:Fallback>
                <p:oleObj r:id="rId3" imgW="4777190" imgH="2367659" progId="">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73238"/>
                        <a:ext cx="8496300" cy="44878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16</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705024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81"/>
                                        </p:tgtEl>
                                        <p:attrNameLst>
                                          <p:attrName>style.visibility</p:attrName>
                                        </p:attrNameLst>
                                      </p:cBhvr>
                                      <p:to>
                                        <p:strVal val="visible"/>
                                      </p:to>
                                    </p:set>
                                    <p:anim calcmode="lin" valueType="num">
                                      <p:cBhvr additive="base">
                                        <p:cTn id="13" dur="500" fill="hold"/>
                                        <p:tgtEl>
                                          <p:spTgt spid="24581"/>
                                        </p:tgtEl>
                                        <p:attrNameLst>
                                          <p:attrName>ppt_x</p:attrName>
                                        </p:attrNameLst>
                                      </p:cBhvr>
                                      <p:tavLst>
                                        <p:tav tm="0">
                                          <p:val>
                                            <p:strVal val="0-#ppt_w/2"/>
                                          </p:val>
                                        </p:tav>
                                        <p:tav tm="100000">
                                          <p:val>
                                            <p:strVal val="#ppt_x"/>
                                          </p:val>
                                        </p:tav>
                                      </p:tavLst>
                                    </p:anim>
                                    <p:anim calcmode="lin" valueType="num">
                                      <p:cBhvr additive="base">
                                        <p:cTn id="14" dur="500" fill="hold"/>
                                        <p:tgtEl>
                                          <p:spTgt spid="245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24582"/>
                                        </p:tgtEl>
                                        <p:attrNameLst>
                                          <p:attrName>style.visibility</p:attrName>
                                        </p:attrNameLst>
                                      </p:cBhvr>
                                      <p:to>
                                        <p:strVal val="visible"/>
                                      </p:to>
                                    </p:set>
                                    <p:animEffect transition="in" filter="checkerboard(across)">
                                      <p:cBhvr>
                                        <p:cTn id="19"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8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395288" y="836613"/>
            <a:ext cx="7696200" cy="563562"/>
          </a:xfrm>
        </p:spPr>
        <p:txBody>
          <a:bodyPr>
            <a:normAutofit fontScale="90000"/>
          </a:bodyPr>
          <a:lstStyle/>
          <a:p>
            <a:r>
              <a:rPr lang="en-US" altLang="zh-CN" dirty="0" smtClean="0">
                <a:solidFill>
                  <a:srgbClr val="000000"/>
                </a:solidFill>
                <a:latin typeface="仿宋_GB2312" pitchFamily="49" charset="-122"/>
                <a:ea typeface="宋体" pitchFamily="2" charset="-122"/>
              </a:rPr>
              <a:t>80C51</a:t>
            </a:r>
            <a:r>
              <a:rPr lang="zh-CN" altLang="en-US" dirty="0" smtClean="0">
                <a:solidFill>
                  <a:srgbClr val="000000"/>
                </a:solidFill>
                <a:latin typeface="仿宋_GB2312" pitchFamily="49" charset="-122"/>
                <a:ea typeface="宋体" pitchFamily="2" charset="-122"/>
              </a:rPr>
              <a:t>单片机主要由以下部件组成：</a:t>
            </a:r>
            <a:r>
              <a:rPr lang="zh-CN" altLang="en-US" dirty="0" smtClean="0">
                <a:solidFill>
                  <a:schemeClr val="bg1"/>
                </a:solidFill>
                <a:latin typeface="仿宋_GB2312" pitchFamily="49" charset="-122"/>
                <a:ea typeface="宋体" pitchFamily="2" charset="-122"/>
              </a:rPr>
              <a:t/>
            </a:r>
            <a:br>
              <a:rPr lang="zh-CN" altLang="en-US" dirty="0" smtClean="0">
                <a:solidFill>
                  <a:schemeClr val="bg1"/>
                </a:solidFill>
                <a:latin typeface="仿宋_GB2312" pitchFamily="49" charset="-122"/>
                <a:ea typeface="宋体" pitchFamily="2" charset="-122"/>
              </a:rPr>
            </a:br>
            <a:endParaRPr lang="zh-CN" altLang="en-US" dirty="0" smtClean="0">
              <a:solidFill>
                <a:srgbClr val="000000"/>
              </a:solidFill>
              <a:ea typeface="宋体" pitchFamily="2" charset="-122"/>
            </a:endParaRPr>
          </a:p>
        </p:txBody>
      </p:sp>
      <p:sp>
        <p:nvSpPr>
          <p:cNvPr id="61443" name="Rectangle 2"/>
          <p:cNvSpPr>
            <a:spLocks noGrp="1" noChangeArrowheads="1"/>
          </p:cNvSpPr>
          <p:nvPr>
            <p:ph idx="4294967295"/>
          </p:nvPr>
        </p:nvSpPr>
        <p:spPr>
          <a:xfrm>
            <a:off x="285721" y="1436688"/>
            <a:ext cx="8858280" cy="4800600"/>
          </a:xfrm>
        </p:spPr>
        <p:txBody>
          <a:bodyPr>
            <a:normAutofit fontScale="92500" lnSpcReduction="10000"/>
          </a:bodyPr>
          <a:lstStyle/>
          <a:p>
            <a:pPr fontAlgn="b">
              <a:lnSpc>
                <a:spcPct val="90000"/>
              </a:lnSpc>
              <a:buFontTx/>
              <a:buNone/>
            </a:pP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1</a:t>
            </a: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8</a:t>
            </a:r>
            <a:r>
              <a:rPr lang="zh-CN" altLang="en-US" b="1" dirty="0" smtClean="0">
                <a:solidFill>
                  <a:schemeClr val="tx1"/>
                </a:solidFill>
                <a:latin typeface="仿宋_GB2312" pitchFamily="49" charset="-122"/>
                <a:ea typeface="宋体" pitchFamily="2" charset="-122"/>
              </a:rPr>
              <a:t>位微处理器（</a:t>
            </a:r>
            <a:r>
              <a:rPr lang="en-US" altLang="zh-CN" b="1" dirty="0" smtClean="0">
                <a:solidFill>
                  <a:schemeClr val="tx1"/>
                </a:solidFill>
                <a:latin typeface="仿宋_GB2312" pitchFamily="49" charset="-122"/>
                <a:ea typeface="宋体" pitchFamily="2" charset="-122"/>
              </a:rPr>
              <a:t>CPU</a:t>
            </a:r>
            <a:r>
              <a:rPr lang="zh-CN" altLang="en-US" b="1" dirty="0" smtClean="0">
                <a:solidFill>
                  <a:schemeClr val="tx1"/>
                </a:solidFill>
                <a:latin typeface="仿宋_GB2312" pitchFamily="49" charset="-122"/>
                <a:ea typeface="宋体" pitchFamily="2" charset="-122"/>
              </a:rPr>
              <a:t>）；</a:t>
            </a:r>
          </a:p>
          <a:p>
            <a:pPr fontAlgn="b">
              <a:lnSpc>
                <a:spcPct val="90000"/>
              </a:lnSpc>
              <a:buFontTx/>
              <a:buNone/>
            </a:pP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2</a:t>
            </a: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128B</a:t>
            </a:r>
            <a:r>
              <a:rPr lang="zh-CN" altLang="en-US" b="1" dirty="0" smtClean="0">
                <a:solidFill>
                  <a:schemeClr val="tx1"/>
                </a:solidFill>
                <a:latin typeface="仿宋_GB2312" pitchFamily="49" charset="-122"/>
                <a:ea typeface="宋体" pitchFamily="2" charset="-122"/>
              </a:rPr>
              <a:t>数据存储器（</a:t>
            </a:r>
            <a:r>
              <a:rPr lang="en-US" altLang="zh-CN" b="1" dirty="0" smtClean="0">
                <a:solidFill>
                  <a:schemeClr val="tx1"/>
                </a:solidFill>
                <a:latin typeface="仿宋_GB2312" pitchFamily="49" charset="-122"/>
                <a:ea typeface="宋体" pitchFamily="2" charset="-122"/>
              </a:rPr>
              <a:t>RAM</a:t>
            </a:r>
            <a:r>
              <a:rPr lang="zh-CN" altLang="en-US" b="1" dirty="0" smtClean="0">
                <a:solidFill>
                  <a:schemeClr val="tx1"/>
                </a:solidFill>
                <a:latin typeface="仿宋_GB2312" pitchFamily="49" charset="-122"/>
                <a:ea typeface="宋体" pitchFamily="2" charset="-122"/>
              </a:rPr>
              <a:t>），片外可扩展到</a:t>
            </a:r>
            <a:r>
              <a:rPr lang="en-US" altLang="zh-CN" b="1" dirty="0" smtClean="0">
                <a:solidFill>
                  <a:schemeClr val="tx1"/>
                </a:solidFill>
                <a:latin typeface="仿宋_GB2312" pitchFamily="49" charset="-122"/>
                <a:ea typeface="宋体" pitchFamily="2" charset="-122"/>
              </a:rPr>
              <a:t>64KB</a:t>
            </a:r>
            <a:r>
              <a:rPr lang="zh-CN" altLang="en-US" b="1" dirty="0" smtClean="0">
                <a:solidFill>
                  <a:schemeClr val="tx1"/>
                </a:solidFill>
                <a:latin typeface="仿宋_GB2312" pitchFamily="49" charset="-122"/>
                <a:ea typeface="宋体" pitchFamily="2" charset="-122"/>
              </a:rPr>
              <a:t>；</a:t>
            </a:r>
          </a:p>
          <a:p>
            <a:pPr fontAlgn="b">
              <a:lnSpc>
                <a:spcPct val="90000"/>
              </a:lnSpc>
              <a:buFontTx/>
              <a:buNone/>
            </a:pP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3</a:t>
            </a: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4KB</a:t>
            </a:r>
            <a:r>
              <a:rPr lang="zh-CN" altLang="en-US" b="1" dirty="0" smtClean="0">
                <a:solidFill>
                  <a:schemeClr val="tx1"/>
                </a:solidFill>
                <a:latin typeface="仿宋_GB2312" pitchFamily="49" charset="-122"/>
                <a:ea typeface="宋体" pitchFamily="2" charset="-122"/>
              </a:rPr>
              <a:t>程序存储器（</a:t>
            </a:r>
            <a:r>
              <a:rPr lang="en-US" altLang="zh-CN" b="1" dirty="0" smtClean="0">
                <a:solidFill>
                  <a:schemeClr val="tx1"/>
                </a:solidFill>
                <a:latin typeface="仿宋_GB2312" pitchFamily="49" charset="-122"/>
                <a:ea typeface="宋体" pitchFamily="2" charset="-122"/>
              </a:rPr>
              <a:t>ROM/FLASH</a:t>
            </a:r>
            <a:r>
              <a:rPr lang="zh-CN" altLang="en-US" b="1" dirty="0" smtClean="0">
                <a:solidFill>
                  <a:schemeClr val="tx1"/>
                </a:solidFill>
                <a:latin typeface="仿宋_GB2312" pitchFamily="49" charset="-122"/>
                <a:ea typeface="宋体" pitchFamily="2" charset="-122"/>
              </a:rPr>
              <a:t>），片外可扩展到</a:t>
            </a:r>
            <a:r>
              <a:rPr lang="en-US" altLang="zh-CN" b="1" dirty="0" smtClean="0">
                <a:solidFill>
                  <a:schemeClr val="tx1"/>
                </a:solidFill>
                <a:latin typeface="仿宋_GB2312" pitchFamily="49" charset="-122"/>
                <a:ea typeface="宋体" pitchFamily="2" charset="-122"/>
              </a:rPr>
              <a:t>64KB </a:t>
            </a:r>
            <a:endParaRPr lang="zh-CN" altLang="en-US" b="1" dirty="0" smtClean="0">
              <a:solidFill>
                <a:schemeClr val="tx1"/>
              </a:solidFill>
              <a:latin typeface="仿宋_GB2312" pitchFamily="49" charset="-122"/>
              <a:ea typeface="宋体" pitchFamily="2" charset="-122"/>
            </a:endParaRPr>
          </a:p>
          <a:p>
            <a:pPr fontAlgn="b">
              <a:lnSpc>
                <a:spcPct val="90000"/>
              </a:lnSpc>
              <a:buFontTx/>
              <a:buNone/>
            </a:pP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4</a:t>
            </a:r>
            <a:r>
              <a:rPr lang="zh-CN" altLang="en-US" b="1" dirty="0" smtClean="0">
                <a:solidFill>
                  <a:schemeClr val="tx1"/>
                </a:solidFill>
                <a:latin typeface="仿宋_GB2312" pitchFamily="49" charset="-122"/>
                <a:ea typeface="宋体" pitchFamily="2" charset="-122"/>
              </a:rPr>
              <a:t>）</a:t>
            </a:r>
            <a:r>
              <a:rPr lang="en-US" altLang="zh-CN" b="1" dirty="0" smtClean="0">
                <a:solidFill>
                  <a:schemeClr val="tx1"/>
                </a:solidFill>
                <a:latin typeface="仿宋_GB2312" pitchFamily="49" charset="-122"/>
                <a:ea typeface="宋体" pitchFamily="2" charset="-122"/>
              </a:rPr>
              <a:t>21</a:t>
            </a:r>
            <a:r>
              <a:rPr lang="zh-CN" altLang="en-US" b="1" dirty="0" smtClean="0">
                <a:solidFill>
                  <a:schemeClr val="tx1"/>
                </a:solidFill>
                <a:latin typeface="仿宋_GB2312" pitchFamily="49" charset="-122"/>
                <a:ea typeface="宋体" pitchFamily="2" charset="-122"/>
              </a:rPr>
              <a:t>个特殊功能寄存器（</a:t>
            </a:r>
            <a:r>
              <a:rPr lang="en-US" altLang="zh-CN" b="1" dirty="0" smtClean="0">
                <a:solidFill>
                  <a:schemeClr val="tx1"/>
                </a:solidFill>
                <a:latin typeface="仿宋_GB2312" pitchFamily="49" charset="-122"/>
                <a:ea typeface="宋体" pitchFamily="2" charset="-122"/>
              </a:rPr>
              <a:t>SFR</a:t>
            </a:r>
            <a:r>
              <a:rPr lang="zh-CN" altLang="en-US" b="1" dirty="0" smtClean="0">
                <a:solidFill>
                  <a:schemeClr val="tx1"/>
                </a:solidFill>
                <a:latin typeface="仿宋_GB2312" pitchFamily="49" charset="-122"/>
                <a:ea typeface="宋体" pitchFamily="2" charset="-122"/>
              </a:rPr>
              <a:t>）</a:t>
            </a:r>
          </a:p>
          <a:p>
            <a:pPr fontAlgn="b">
              <a:lnSpc>
                <a:spcPct val="90000"/>
              </a:lnSpc>
              <a:buFontTx/>
              <a:buNone/>
            </a:pP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5</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4</a:t>
            </a:r>
            <a:r>
              <a:rPr lang="zh-CN" altLang="en-US" dirty="0" smtClean="0">
                <a:solidFill>
                  <a:schemeClr val="tx1"/>
                </a:solidFill>
                <a:latin typeface="仿宋_GB2312" pitchFamily="49" charset="-122"/>
                <a:ea typeface="宋体" pitchFamily="2" charset="-122"/>
              </a:rPr>
              <a:t>个</a:t>
            </a:r>
            <a:r>
              <a:rPr lang="en-US" altLang="zh-CN" dirty="0" smtClean="0">
                <a:solidFill>
                  <a:schemeClr val="tx1"/>
                </a:solidFill>
                <a:latin typeface="仿宋_GB2312" pitchFamily="49" charset="-122"/>
                <a:ea typeface="宋体" pitchFamily="2" charset="-122"/>
              </a:rPr>
              <a:t>8</a:t>
            </a:r>
            <a:r>
              <a:rPr lang="zh-CN" altLang="en-US" dirty="0" smtClean="0">
                <a:solidFill>
                  <a:schemeClr val="tx1"/>
                </a:solidFill>
                <a:latin typeface="仿宋_GB2312" pitchFamily="49" charset="-122"/>
                <a:ea typeface="宋体" pitchFamily="2" charset="-122"/>
              </a:rPr>
              <a:t>位并行</a:t>
            </a:r>
            <a:r>
              <a:rPr lang="en-US" altLang="zh-CN" dirty="0" smtClean="0">
                <a:solidFill>
                  <a:schemeClr val="tx1"/>
                </a:solidFill>
                <a:latin typeface="仿宋_GB2312" pitchFamily="49" charset="-122"/>
                <a:ea typeface="宋体" pitchFamily="2" charset="-122"/>
              </a:rPr>
              <a:t>I/O</a:t>
            </a:r>
            <a:r>
              <a:rPr lang="zh-CN" altLang="en-US" dirty="0" smtClean="0">
                <a:solidFill>
                  <a:schemeClr val="tx1"/>
                </a:solidFill>
                <a:latin typeface="仿宋_GB2312" pitchFamily="49" charset="-122"/>
                <a:ea typeface="宋体" pitchFamily="2" charset="-122"/>
              </a:rPr>
              <a:t>口（</a:t>
            </a:r>
            <a:r>
              <a:rPr lang="en-US" altLang="zh-CN" dirty="0" smtClean="0">
                <a:solidFill>
                  <a:schemeClr val="tx1"/>
                </a:solidFill>
                <a:latin typeface="仿宋_GB2312" pitchFamily="49" charset="-122"/>
                <a:ea typeface="宋体" pitchFamily="2" charset="-122"/>
              </a:rPr>
              <a:t>P0</a:t>
            </a:r>
            <a:r>
              <a:rPr lang="zh-CN" altLang="en-US" dirty="0" smtClean="0">
                <a:solidFill>
                  <a:schemeClr val="tx1"/>
                </a:solidFill>
                <a:latin typeface="仿宋_GB2312" pitchFamily="49" charset="-122"/>
                <a:ea typeface="宋体" pitchFamily="2" charset="-122"/>
              </a:rPr>
              <a:t>口、</a:t>
            </a:r>
            <a:r>
              <a:rPr lang="en-US" altLang="zh-CN" dirty="0" smtClean="0">
                <a:solidFill>
                  <a:schemeClr val="tx1"/>
                </a:solidFill>
                <a:latin typeface="仿宋_GB2312" pitchFamily="49" charset="-122"/>
                <a:ea typeface="宋体" pitchFamily="2" charset="-122"/>
              </a:rPr>
              <a:t>P1</a:t>
            </a:r>
            <a:r>
              <a:rPr lang="zh-CN" altLang="en-US" dirty="0" smtClean="0">
                <a:solidFill>
                  <a:schemeClr val="tx1"/>
                </a:solidFill>
                <a:latin typeface="仿宋_GB2312" pitchFamily="49" charset="-122"/>
                <a:ea typeface="宋体" pitchFamily="2" charset="-122"/>
              </a:rPr>
              <a:t>口、</a:t>
            </a:r>
            <a:r>
              <a:rPr lang="en-US" altLang="zh-CN" dirty="0" smtClean="0">
                <a:solidFill>
                  <a:schemeClr val="tx1"/>
                </a:solidFill>
                <a:latin typeface="仿宋_GB2312" pitchFamily="49" charset="-122"/>
                <a:ea typeface="宋体" pitchFamily="2" charset="-122"/>
              </a:rPr>
              <a:t>P2</a:t>
            </a:r>
            <a:r>
              <a:rPr lang="zh-CN" altLang="en-US" dirty="0" smtClean="0">
                <a:solidFill>
                  <a:schemeClr val="tx1"/>
                </a:solidFill>
                <a:latin typeface="仿宋_GB2312" pitchFamily="49" charset="-122"/>
                <a:ea typeface="宋体" pitchFamily="2" charset="-122"/>
              </a:rPr>
              <a:t>口、</a:t>
            </a:r>
            <a:r>
              <a:rPr lang="en-US" altLang="zh-CN" dirty="0" smtClean="0">
                <a:solidFill>
                  <a:schemeClr val="tx1"/>
                </a:solidFill>
                <a:latin typeface="仿宋_GB2312" pitchFamily="49" charset="-122"/>
                <a:ea typeface="宋体" pitchFamily="2" charset="-122"/>
              </a:rPr>
              <a:t>P3</a:t>
            </a:r>
            <a:r>
              <a:rPr lang="zh-CN" altLang="en-US" dirty="0" smtClean="0">
                <a:solidFill>
                  <a:schemeClr val="tx1"/>
                </a:solidFill>
                <a:latin typeface="仿宋_GB2312" pitchFamily="49" charset="-122"/>
                <a:ea typeface="宋体" pitchFamily="2" charset="-122"/>
              </a:rPr>
              <a:t>口）</a:t>
            </a:r>
          </a:p>
          <a:p>
            <a:pPr fontAlgn="b">
              <a:lnSpc>
                <a:spcPct val="90000"/>
              </a:lnSpc>
              <a:buFontTx/>
              <a:buNone/>
            </a:pP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6</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1</a:t>
            </a:r>
            <a:r>
              <a:rPr lang="zh-CN" altLang="en-US" dirty="0" smtClean="0">
                <a:solidFill>
                  <a:schemeClr val="tx1"/>
                </a:solidFill>
                <a:latin typeface="仿宋_GB2312" pitchFamily="49" charset="-122"/>
                <a:ea typeface="宋体" pitchFamily="2" charset="-122"/>
              </a:rPr>
              <a:t>个全双工异步串行口（</a:t>
            </a:r>
            <a:r>
              <a:rPr lang="en-US" altLang="zh-CN" dirty="0" smtClean="0">
                <a:solidFill>
                  <a:schemeClr val="tx1"/>
                </a:solidFill>
                <a:latin typeface="仿宋_GB2312" pitchFamily="49" charset="-122"/>
                <a:ea typeface="宋体" pitchFamily="2" charset="-122"/>
              </a:rPr>
              <a:t>UART</a:t>
            </a:r>
            <a:r>
              <a:rPr lang="zh-CN" altLang="en-US" dirty="0" smtClean="0">
                <a:solidFill>
                  <a:schemeClr val="tx1"/>
                </a:solidFill>
                <a:latin typeface="仿宋_GB2312" pitchFamily="49" charset="-122"/>
                <a:ea typeface="宋体" pitchFamily="2" charset="-122"/>
              </a:rPr>
              <a:t>）；</a:t>
            </a:r>
          </a:p>
          <a:p>
            <a:pPr fontAlgn="b">
              <a:lnSpc>
                <a:spcPct val="90000"/>
              </a:lnSpc>
              <a:buFontTx/>
              <a:buNone/>
            </a:pP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7</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2</a:t>
            </a:r>
            <a:r>
              <a:rPr lang="zh-CN" altLang="en-US" dirty="0" smtClean="0">
                <a:solidFill>
                  <a:schemeClr val="tx1"/>
                </a:solidFill>
                <a:latin typeface="仿宋_GB2312" pitchFamily="49" charset="-122"/>
                <a:ea typeface="宋体" pitchFamily="2" charset="-122"/>
              </a:rPr>
              <a:t>个</a:t>
            </a:r>
            <a:r>
              <a:rPr lang="en-US" altLang="zh-CN" dirty="0" smtClean="0">
                <a:solidFill>
                  <a:schemeClr val="tx1"/>
                </a:solidFill>
                <a:latin typeface="仿宋_GB2312" pitchFamily="49" charset="-122"/>
                <a:ea typeface="宋体" pitchFamily="2" charset="-122"/>
              </a:rPr>
              <a:t>16</a:t>
            </a:r>
            <a:r>
              <a:rPr lang="zh-CN" altLang="en-US" dirty="0" smtClean="0">
                <a:solidFill>
                  <a:schemeClr val="tx1"/>
                </a:solidFill>
                <a:latin typeface="仿宋_GB2312" pitchFamily="49" charset="-122"/>
                <a:ea typeface="宋体" pitchFamily="2" charset="-122"/>
              </a:rPr>
              <a:t>位定时器</a:t>
            </a:r>
            <a:r>
              <a:rPr lang="en-US" altLang="zh-CN" dirty="0" smtClean="0">
                <a:solidFill>
                  <a:schemeClr val="tx1"/>
                </a:solidFill>
                <a:latin typeface="仿宋_GB2312" pitchFamily="49" charset="-122"/>
                <a:ea typeface="宋体" pitchFamily="2" charset="-122"/>
              </a:rPr>
              <a:t>/</a:t>
            </a:r>
            <a:r>
              <a:rPr lang="zh-CN" altLang="en-US" dirty="0" smtClean="0">
                <a:solidFill>
                  <a:schemeClr val="tx1"/>
                </a:solidFill>
                <a:latin typeface="仿宋_GB2312" pitchFamily="49" charset="-122"/>
                <a:ea typeface="宋体" pitchFamily="2" charset="-122"/>
              </a:rPr>
              <a:t>计数器（</a:t>
            </a:r>
            <a:r>
              <a:rPr lang="en-US" altLang="zh-CN" dirty="0" smtClean="0">
                <a:solidFill>
                  <a:schemeClr val="tx1"/>
                </a:solidFill>
                <a:latin typeface="仿宋_GB2312" pitchFamily="49" charset="-122"/>
                <a:ea typeface="宋体" pitchFamily="2" charset="-122"/>
              </a:rPr>
              <a:t>T0</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T1</a:t>
            </a:r>
            <a:r>
              <a:rPr lang="zh-CN" altLang="en-US" dirty="0" smtClean="0">
                <a:solidFill>
                  <a:schemeClr val="tx1"/>
                </a:solidFill>
                <a:latin typeface="仿宋_GB2312" pitchFamily="49" charset="-122"/>
                <a:ea typeface="宋体" pitchFamily="2" charset="-122"/>
              </a:rPr>
              <a:t>）；</a:t>
            </a:r>
          </a:p>
          <a:p>
            <a:pPr fontAlgn="b">
              <a:lnSpc>
                <a:spcPct val="90000"/>
              </a:lnSpc>
              <a:buFontTx/>
              <a:buNone/>
            </a:pP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8</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5</a:t>
            </a:r>
            <a:r>
              <a:rPr lang="zh-CN" altLang="en-US" dirty="0" smtClean="0">
                <a:solidFill>
                  <a:schemeClr val="tx1"/>
                </a:solidFill>
                <a:latin typeface="仿宋_GB2312" pitchFamily="49" charset="-122"/>
                <a:ea typeface="宋体" pitchFamily="2" charset="-122"/>
              </a:rPr>
              <a:t>个中断源的中断系统（</a:t>
            </a:r>
            <a:r>
              <a:rPr lang="en-US" altLang="zh-CN" dirty="0" smtClean="0">
                <a:solidFill>
                  <a:schemeClr val="tx1"/>
                </a:solidFill>
                <a:latin typeface="仿宋_GB2312" pitchFamily="49" charset="-122"/>
                <a:ea typeface="宋体" pitchFamily="2" charset="-122"/>
              </a:rPr>
              <a:t>X0</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T0</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X1</a:t>
            </a:r>
            <a:r>
              <a:rPr lang="zh-CN" altLang="en-US" dirty="0" smtClean="0">
                <a:solidFill>
                  <a:schemeClr val="tx1"/>
                </a:solidFill>
                <a:latin typeface="仿宋_GB2312" pitchFamily="49" charset="-122"/>
                <a:ea typeface="宋体" pitchFamily="2" charset="-122"/>
              </a:rPr>
              <a:t>，</a:t>
            </a:r>
            <a:r>
              <a:rPr lang="en-US" altLang="zh-CN" dirty="0" smtClean="0">
                <a:solidFill>
                  <a:schemeClr val="tx1"/>
                </a:solidFill>
                <a:latin typeface="仿宋_GB2312" pitchFamily="49" charset="-122"/>
                <a:ea typeface="宋体" pitchFamily="2" charset="-122"/>
              </a:rPr>
              <a:t>T1</a:t>
            </a:r>
            <a:r>
              <a:rPr lang="zh-CN" altLang="en-US" dirty="0" smtClean="0">
                <a:solidFill>
                  <a:schemeClr val="tx1"/>
                </a:solidFill>
                <a:latin typeface="仿宋_GB2312" pitchFamily="49" charset="-122"/>
                <a:ea typeface="宋体" pitchFamily="2" charset="-122"/>
              </a:rPr>
              <a:t>，</a:t>
            </a:r>
            <a:r>
              <a:rPr lang="zh-CN" altLang="en-US" dirty="0" smtClean="0">
                <a:latin typeface="仿宋_GB2312" pitchFamily="49" charset="-122"/>
                <a:ea typeface="宋体" pitchFamily="2" charset="-122"/>
              </a:rPr>
              <a:t>串口</a:t>
            </a:r>
            <a:r>
              <a:rPr lang="zh-CN" altLang="en-US" dirty="0" smtClean="0">
                <a:solidFill>
                  <a:schemeClr val="tx1"/>
                </a:solidFill>
                <a:latin typeface="仿宋_GB2312" pitchFamily="49" charset="-122"/>
                <a:ea typeface="宋体" pitchFamily="2" charset="-122"/>
              </a:rPr>
              <a:t>）</a:t>
            </a:r>
          </a:p>
        </p:txBody>
      </p:sp>
      <p:sp>
        <p:nvSpPr>
          <p:cNvPr id="61444" name="日期占位符 4"/>
          <p:cNvSpPr txBox="1">
            <a:spLocks noGrp="1" noChangeArrowheads="1"/>
          </p:cNvSpPr>
          <p:nvPr/>
        </p:nvSpPr>
        <p:spPr bwMode="auto">
          <a:xfrm>
            <a:off x="468313" y="661352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eaLnBrk="1" hangingPunct="1">
              <a:lnSpc>
                <a:spcPct val="100000"/>
              </a:lnSpc>
              <a:spcBef>
                <a:spcPct val="0"/>
              </a:spcBef>
              <a:buFontTx/>
              <a:buNone/>
            </a:pPr>
            <a:fld id="{6BF18B44-37D0-4291-9BE2-3005AD526FB7}" type="datetime1">
              <a:rPr lang="zh-CN" altLang="en-US" sz="1000" b="0">
                <a:solidFill>
                  <a:schemeClr val="bg1"/>
                </a:solidFill>
                <a:latin typeface="Verdana" pitchFamily="34" charset="0"/>
                <a:ea typeface="宋体" pitchFamily="2" charset="-122"/>
              </a:rPr>
              <a:pPr eaLnBrk="1" hangingPunct="1">
                <a:lnSpc>
                  <a:spcPct val="100000"/>
                </a:lnSpc>
                <a:spcBef>
                  <a:spcPct val="0"/>
                </a:spcBef>
                <a:buFontTx/>
                <a:buNone/>
              </a:pPr>
              <a:t>2019-11-29</a:t>
            </a:fld>
            <a:endParaRPr lang="en-US" altLang="zh-CN" sz="1000" b="0">
              <a:solidFill>
                <a:schemeClr val="bg1"/>
              </a:solidFill>
              <a:latin typeface="Verdana" pitchFamily="34" charset="0"/>
              <a:ea typeface="宋体" pitchFamily="2" charset="-122"/>
            </a:endParaRPr>
          </a:p>
        </p:txBody>
      </p:sp>
      <p:sp>
        <p:nvSpPr>
          <p:cNvPr id="61445" name="灯片编号占位符 5"/>
          <p:cNvSpPr txBox="1">
            <a:spLocks noGrp="1" noChangeArrowheads="1"/>
          </p:cNvSpPr>
          <p:nvPr/>
        </p:nvSpPr>
        <p:spPr bwMode="auto">
          <a:xfrm>
            <a:off x="3429000" y="655637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algn="ctr" eaLnBrk="1" hangingPunct="1">
              <a:lnSpc>
                <a:spcPct val="100000"/>
              </a:lnSpc>
              <a:spcBef>
                <a:spcPct val="0"/>
              </a:spcBef>
              <a:buFontTx/>
              <a:buNone/>
            </a:pPr>
            <a:fld id="{0A7EEAF0-E52E-42AF-BC07-AC453EA48DED}" type="slidenum">
              <a:rPr lang="en-US" altLang="zh-CN" sz="1000" b="0">
                <a:solidFill>
                  <a:schemeClr val="bg1"/>
                </a:solidFill>
                <a:latin typeface="Verdana" pitchFamily="34" charset="0"/>
                <a:ea typeface="宋体" pitchFamily="2" charset="-122"/>
              </a:rPr>
              <a:pPr algn="ctr" eaLnBrk="1" hangingPunct="1">
                <a:lnSpc>
                  <a:spcPct val="100000"/>
                </a:lnSpc>
                <a:spcBef>
                  <a:spcPct val="0"/>
                </a:spcBef>
                <a:buFontTx/>
                <a:buNone/>
              </a:pPr>
              <a:t>17</a:t>
            </a:fld>
            <a:endParaRPr lang="en-US" altLang="zh-CN" sz="1000" b="0">
              <a:solidFill>
                <a:schemeClr val="bg1"/>
              </a:solidFill>
              <a:latin typeface="Verdana" pitchFamily="34" charset="0"/>
              <a:ea typeface="宋体" pitchFamily="2" charset="-122"/>
            </a:endParaRPr>
          </a:p>
        </p:txBody>
      </p:sp>
      <p:sp>
        <p:nvSpPr>
          <p:cNvPr id="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17</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524364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642910" y="928670"/>
            <a:ext cx="7358113" cy="485778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88419" name="Text Box 3"/>
          <p:cNvSpPr txBox="1">
            <a:spLocks noChangeArrowheads="1"/>
          </p:cNvSpPr>
          <p:nvPr/>
        </p:nvSpPr>
        <p:spPr bwMode="auto">
          <a:xfrm>
            <a:off x="1476375" y="665163"/>
            <a:ext cx="167225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r>
              <a:rPr lang="en-US" altLang="zh-CN" sz="3200" b="1" dirty="0"/>
              <a:t>                </a:t>
            </a:r>
            <a:endParaRPr lang="zh-CN" altLang="en-US" sz="3200" b="1" dirty="0"/>
          </a:p>
        </p:txBody>
      </p:sp>
      <p:sp>
        <p:nvSpPr>
          <p:cNvPr id="188420" name="Text Box 4"/>
          <p:cNvSpPr txBox="1">
            <a:spLocks noChangeArrowheads="1"/>
          </p:cNvSpPr>
          <p:nvPr/>
        </p:nvSpPr>
        <p:spPr bwMode="auto">
          <a:xfrm>
            <a:off x="1142995" y="534669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88421" name="Freeform 5">
            <a:hlinkClick r:id="rId2" action="ppaction://hlinksldjump"/>
          </p:cNvPr>
          <p:cNvSpPr>
            <a:spLocks/>
          </p:cNvSpPr>
          <p:nvPr/>
        </p:nvSpPr>
        <p:spPr bwMode="auto">
          <a:xfrm>
            <a:off x="4000495" y="3005131"/>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2" name="AutoShape 6">
            <a:hlinkClick r:id="rId3" action="ppaction://hlinksldjump"/>
          </p:cNvPr>
          <p:cNvSpPr>
            <a:spLocks noChangeArrowheads="1"/>
          </p:cNvSpPr>
          <p:nvPr/>
        </p:nvSpPr>
        <p:spPr bwMode="auto">
          <a:xfrm>
            <a:off x="3929058" y="2428868"/>
            <a:ext cx="503237" cy="360363"/>
          </a:xfrm>
          <a:prstGeom prst="flowChartProces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A</a:t>
            </a:r>
            <a:endParaRPr lang="en-US" altLang="zh-CN" b="1"/>
          </a:p>
        </p:txBody>
      </p:sp>
      <p:sp>
        <p:nvSpPr>
          <p:cNvPr id="188423" name="AutoShape 7"/>
          <p:cNvSpPr>
            <a:spLocks noChangeArrowheads="1"/>
          </p:cNvSpPr>
          <p:nvPr/>
        </p:nvSpPr>
        <p:spPr bwMode="auto">
          <a:xfrm>
            <a:off x="4719633" y="2428868"/>
            <a:ext cx="865187" cy="360363"/>
          </a:xfrm>
          <a:prstGeom prst="flowChartProces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188424" name="AutoShape 8">
            <a:hlinkClick r:id="rId4" action="ppaction://hlinksldjump"/>
          </p:cNvPr>
          <p:cNvSpPr>
            <a:spLocks noChangeArrowheads="1"/>
          </p:cNvSpPr>
          <p:nvPr/>
        </p:nvSpPr>
        <p:spPr bwMode="auto">
          <a:xfrm>
            <a:off x="3063870" y="3365493"/>
            <a:ext cx="792163" cy="360363"/>
          </a:xfrm>
          <a:prstGeom prst="flowChartProces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hlinkClick r:id="rId5" action="ppaction://hlinksldjump"/>
              </a:rPr>
              <a:t>PSW</a:t>
            </a:r>
            <a:endParaRPr lang="en-US" altLang="zh-CN" b="1" dirty="0"/>
          </a:p>
        </p:txBody>
      </p:sp>
      <p:sp>
        <p:nvSpPr>
          <p:cNvPr id="188425" name="AutoShape 9">
            <a:hlinkClick r:id="rId6" action="ppaction://hlinksldjump"/>
          </p:cNvPr>
          <p:cNvSpPr>
            <a:spLocks noChangeArrowheads="1"/>
          </p:cNvSpPr>
          <p:nvPr/>
        </p:nvSpPr>
        <p:spPr bwMode="auto">
          <a:xfrm>
            <a:off x="5800720" y="2428868"/>
            <a:ext cx="503238" cy="360363"/>
          </a:xfrm>
          <a:prstGeom prst="flowChartProces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B</a:t>
            </a:r>
            <a:endParaRPr lang="en-US" altLang="zh-CN" b="1"/>
          </a:p>
        </p:txBody>
      </p:sp>
      <p:sp>
        <p:nvSpPr>
          <p:cNvPr id="188426" name="AutoShape 10"/>
          <p:cNvSpPr>
            <a:spLocks noChangeArrowheads="1"/>
          </p:cNvSpPr>
          <p:nvPr/>
        </p:nvSpPr>
        <p:spPr bwMode="auto">
          <a:xfrm>
            <a:off x="2703508" y="2428868"/>
            <a:ext cx="504825" cy="360363"/>
          </a:xfrm>
          <a:prstGeom prst="flowChartProces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SP</a:t>
            </a:r>
            <a:endParaRPr lang="en-US" altLang="zh-CN" b="1"/>
          </a:p>
        </p:txBody>
      </p:sp>
      <p:sp>
        <p:nvSpPr>
          <p:cNvPr id="188427" name="AutoShape 11"/>
          <p:cNvSpPr>
            <a:spLocks noChangeArrowheads="1"/>
          </p:cNvSpPr>
          <p:nvPr/>
        </p:nvSpPr>
        <p:spPr bwMode="auto">
          <a:xfrm>
            <a:off x="2344733" y="1349368"/>
            <a:ext cx="863600" cy="360363"/>
          </a:xfrm>
          <a:prstGeom prst="flowChartProces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DPTR</a:t>
            </a:r>
            <a:endParaRPr lang="en-US" altLang="zh-CN" b="1"/>
          </a:p>
        </p:txBody>
      </p:sp>
      <p:sp>
        <p:nvSpPr>
          <p:cNvPr id="188428" name="AutoShape 12">
            <a:hlinkClick r:id="" action="ppaction://noaction"/>
          </p:cNvPr>
          <p:cNvSpPr>
            <a:spLocks noChangeArrowheads="1"/>
          </p:cNvSpPr>
          <p:nvPr/>
        </p:nvSpPr>
        <p:spPr bwMode="auto">
          <a:xfrm>
            <a:off x="3568695" y="1349368"/>
            <a:ext cx="792163" cy="360363"/>
          </a:xfrm>
          <a:prstGeom prst="flowChartProces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RAM</a:t>
            </a:r>
            <a:endParaRPr lang="en-US" altLang="zh-CN" b="1"/>
          </a:p>
        </p:txBody>
      </p:sp>
      <p:sp>
        <p:nvSpPr>
          <p:cNvPr id="188429" name="AutoShape 13">
            <a:hlinkClick r:id="rId8" action="ppaction://hlinksldjump"/>
          </p:cNvPr>
          <p:cNvSpPr>
            <a:spLocks noChangeArrowheads="1"/>
          </p:cNvSpPr>
          <p:nvPr/>
        </p:nvSpPr>
        <p:spPr bwMode="auto">
          <a:xfrm>
            <a:off x="5008558" y="1349368"/>
            <a:ext cx="503237" cy="360363"/>
          </a:xfrm>
          <a:prstGeom prst="flowChartProcess">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hlinkClick r:id="rId9" action="ppaction://hlinksldjump"/>
              </a:rPr>
              <a:t>PC</a:t>
            </a:r>
            <a:endParaRPr lang="en-US" altLang="zh-CN" b="1" dirty="0"/>
          </a:p>
        </p:txBody>
      </p:sp>
      <p:sp>
        <p:nvSpPr>
          <p:cNvPr id="188430" name="AutoShape 14"/>
          <p:cNvSpPr>
            <a:spLocks noChangeArrowheads="1"/>
          </p:cNvSpPr>
          <p:nvPr/>
        </p:nvSpPr>
        <p:spPr bwMode="auto">
          <a:xfrm>
            <a:off x="5872158" y="1349368"/>
            <a:ext cx="792162" cy="360363"/>
          </a:xfrm>
          <a:prstGeom prst="flowChartProcess">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188431" name="AutoShape 15"/>
          <p:cNvSpPr>
            <a:spLocks noChangeArrowheads="1"/>
          </p:cNvSpPr>
          <p:nvPr/>
        </p:nvSpPr>
        <p:spPr bwMode="auto">
          <a:xfrm>
            <a:off x="7240583" y="250189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188432" name="AutoShape 16"/>
          <p:cNvSpPr>
            <a:spLocks noChangeArrowheads="1"/>
          </p:cNvSpPr>
          <p:nvPr/>
        </p:nvSpPr>
        <p:spPr bwMode="auto">
          <a:xfrm>
            <a:off x="7240583" y="293369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188433" name="AutoShape 17"/>
          <p:cNvSpPr>
            <a:spLocks noChangeArrowheads="1"/>
          </p:cNvSpPr>
          <p:nvPr/>
        </p:nvSpPr>
        <p:spPr bwMode="auto">
          <a:xfrm>
            <a:off x="7240583" y="336549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188434" name="AutoShape 18"/>
          <p:cNvSpPr>
            <a:spLocks noChangeArrowheads="1"/>
          </p:cNvSpPr>
          <p:nvPr/>
        </p:nvSpPr>
        <p:spPr bwMode="auto">
          <a:xfrm>
            <a:off x="7240583" y="2068506"/>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188435" name="AutoShape 19"/>
          <p:cNvSpPr>
            <a:spLocks noChangeArrowheads="1"/>
          </p:cNvSpPr>
          <p:nvPr/>
        </p:nvSpPr>
        <p:spPr bwMode="auto">
          <a:xfrm>
            <a:off x="5943595" y="4518018"/>
            <a:ext cx="792163"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188436" name="AutoShape 20"/>
          <p:cNvSpPr>
            <a:spLocks noChangeArrowheads="1"/>
          </p:cNvSpPr>
          <p:nvPr/>
        </p:nvSpPr>
        <p:spPr bwMode="auto">
          <a:xfrm>
            <a:off x="4648195" y="4518018"/>
            <a:ext cx="792163"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188437" name="AutoShape 21"/>
          <p:cNvSpPr>
            <a:spLocks noChangeArrowheads="1"/>
          </p:cNvSpPr>
          <p:nvPr/>
        </p:nvSpPr>
        <p:spPr bwMode="auto">
          <a:xfrm>
            <a:off x="3495670" y="4518018"/>
            <a:ext cx="720725"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188438" name="AutoShape 22"/>
          <p:cNvSpPr>
            <a:spLocks noChangeArrowheads="1"/>
          </p:cNvSpPr>
          <p:nvPr/>
        </p:nvSpPr>
        <p:spPr bwMode="auto">
          <a:xfrm>
            <a:off x="2632070" y="4518018"/>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IR</a:t>
            </a:r>
            <a:endParaRPr lang="en-US" altLang="zh-CN" b="1"/>
          </a:p>
        </p:txBody>
      </p:sp>
      <p:sp>
        <p:nvSpPr>
          <p:cNvPr id="188439" name="AutoShape 23"/>
          <p:cNvSpPr>
            <a:spLocks noChangeArrowheads="1"/>
          </p:cNvSpPr>
          <p:nvPr/>
        </p:nvSpPr>
        <p:spPr bwMode="auto">
          <a:xfrm>
            <a:off x="1911345" y="4518018"/>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188440" name="AutoShape 24">
            <a:hlinkClick r:id="rId10" action="ppaction://hlinksldjump"/>
          </p:cNvPr>
          <p:cNvSpPr>
            <a:spLocks noChangeArrowheads="1"/>
          </p:cNvSpPr>
          <p:nvPr/>
        </p:nvSpPr>
        <p:spPr bwMode="auto">
          <a:xfrm>
            <a:off x="2271708" y="4518018"/>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ID</a:t>
            </a:r>
            <a:endParaRPr lang="en-US" altLang="zh-CN" b="1"/>
          </a:p>
        </p:txBody>
      </p:sp>
      <p:sp>
        <p:nvSpPr>
          <p:cNvPr id="188441" name="AutoShape 25"/>
          <p:cNvSpPr>
            <a:spLocks noChangeArrowheads="1"/>
          </p:cNvSpPr>
          <p:nvPr/>
        </p:nvSpPr>
        <p:spPr bwMode="auto">
          <a:xfrm>
            <a:off x="1192208" y="4518018"/>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188442" name="Line 26"/>
          <p:cNvSpPr>
            <a:spLocks noChangeShapeType="1"/>
          </p:cNvSpPr>
          <p:nvPr/>
        </p:nvSpPr>
        <p:spPr bwMode="auto">
          <a:xfrm>
            <a:off x="1695445" y="2070093"/>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3" name="Line 27"/>
          <p:cNvSpPr>
            <a:spLocks noChangeShapeType="1"/>
          </p:cNvSpPr>
          <p:nvPr/>
        </p:nvSpPr>
        <p:spPr bwMode="auto">
          <a:xfrm>
            <a:off x="6735758" y="2070093"/>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4" name="Line 28"/>
          <p:cNvSpPr>
            <a:spLocks noChangeShapeType="1"/>
          </p:cNvSpPr>
          <p:nvPr/>
        </p:nvSpPr>
        <p:spPr bwMode="auto">
          <a:xfrm flipH="1">
            <a:off x="1624008" y="4013193"/>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5" name="Line 29"/>
          <p:cNvSpPr>
            <a:spLocks noChangeShapeType="1"/>
          </p:cNvSpPr>
          <p:nvPr/>
        </p:nvSpPr>
        <p:spPr bwMode="auto">
          <a:xfrm>
            <a:off x="4143370" y="2070093"/>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6" name="Line 30"/>
          <p:cNvSpPr>
            <a:spLocks noChangeShapeType="1"/>
          </p:cNvSpPr>
          <p:nvPr/>
        </p:nvSpPr>
        <p:spPr bwMode="auto">
          <a:xfrm>
            <a:off x="2992433" y="2070093"/>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7" name="Line 31"/>
          <p:cNvSpPr>
            <a:spLocks noChangeShapeType="1"/>
          </p:cNvSpPr>
          <p:nvPr/>
        </p:nvSpPr>
        <p:spPr bwMode="auto">
          <a:xfrm>
            <a:off x="6016620" y="2070093"/>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8" name="Line 32"/>
          <p:cNvSpPr>
            <a:spLocks noChangeShapeType="1"/>
          </p:cNvSpPr>
          <p:nvPr/>
        </p:nvSpPr>
        <p:spPr bwMode="auto">
          <a:xfrm>
            <a:off x="5079995" y="2070093"/>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9" name="Line 33"/>
          <p:cNvSpPr>
            <a:spLocks noChangeShapeType="1"/>
          </p:cNvSpPr>
          <p:nvPr/>
        </p:nvSpPr>
        <p:spPr bwMode="auto">
          <a:xfrm>
            <a:off x="6232520" y="1709731"/>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0" name="Line 34"/>
          <p:cNvSpPr>
            <a:spLocks noChangeShapeType="1"/>
          </p:cNvSpPr>
          <p:nvPr/>
        </p:nvSpPr>
        <p:spPr bwMode="auto">
          <a:xfrm>
            <a:off x="5224458" y="1709731"/>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1" name="Line 35"/>
          <p:cNvSpPr>
            <a:spLocks noChangeShapeType="1"/>
          </p:cNvSpPr>
          <p:nvPr/>
        </p:nvSpPr>
        <p:spPr bwMode="auto">
          <a:xfrm>
            <a:off x="3927470" y="1709731"/>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2" name="Line 36"/>
          <p:cNvSpPr>
            <a:spLocks noChangeShapeType="1"/>
          </p:cNvSpPr>
          <p:nvPr/>
        </p:nvSpPr>
        <p:spPr bwMode="auto">
          <a:xfrm>
            <a:off x="2776533" y="1709731"/>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3" name="Line 37"/>
          <p:cNvSpPr>
            <a:spLocks noChangeShapeType="1"/>
          </p:cNvSpPr>
          <p:nvPr/>
        </p:nvSpPr>
        <p:spPr bwMode="auto">
          <a:xfrm>
            <a:off x="5440358" y="1565268"/>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4" name="Line 38"/>
          <p:cNvSpPr>
            <a:spLocks noChangeShapeType="1"/>
          </p:cNvSpPr>
          <p:nvPr/>
        </p:nvSpPr>
        <p:spPr bwMode="auto">
          <a:xfrm flipH="1">
            <a:off x="3856033" y="3509956"/>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5" name="Line 39"/>
          <p:cNvSpPr>
            <a:spLocks noChangeShapeType="1"/>
          </p:cNvSpPr>
          <p:nvPr/>
        </p:nvSpPr>
        <p:spPr bwMode="auto">
          <a:xfrm>
            <a:off x="3495670" y="2070093"/>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6" name="Line 40"/>
          <p:cNvSpPr>
            <a:spLocks noChangeShapeType="1"/>
          </p:cNvSpPr>
          <p:nvPr/>
        </p:nvSpPr>
        <p:spPr bwMode="auto">
          <a:xfrm>
            <a:off x="4648195" y="3652831"/>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7" name="Line 41"/>
          <p:cNvSpPr>
            <a:spLocks noChangeShapeType="1"/>
          </p:cNvSpPr>
          <p:nvPr/>
        </p:nvSpPr>
        <p:spPr bwMode="auto">
          <a:xfrm>
            <a:off x="6303958" y="4013193"/>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8" name="Line 42"/>
          <p:cNvSpPr>
            <a:spLocks noChangeShapeType="1"/>
          </p:cNvSpPr>
          <p:nvPr/>
        </p:nvSpPr>
        <p:spPr bwMode="auto">
          <a:xfrm>
            <a:off x="3927470" y="4013193"/>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9" name="Line 43"/>
          <p:cNvSpPr>
            <a:spLocks noChangeShapeType="1"/>
          </p:cNvSpPr>
          <p:nvPr/>
        </p:nvSpPr>
        <p:spPr bwMode="auto">
          <a:xfrm>
            <a:off x="5008558" y="4086218"/>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0" name="Line 44"/>
          <p:cNvSpPr>
            <a:spLocks noChangeShapeType="1"/>
          </p:cNvSpPr>
          <p:nvPr/>
        </p:nvSpPr>
        <p:spPr bwMode="auto">
          <a:xfrm>
            <a:off x="2847970" y="4013193"/>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1" name="Line 45"/>
          <p:cNvSpPr>
            <a:spLocks noChangeShapeType="1"/>
          </p:cNvSpPr>
          <p:nvPr/>
        </p:nvSpPr>
        <p:spPr bwMode="auto">
          <a:xfrm>
            <a:off x="1552570" y="4949818"/>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2" name="Line 46"/>
          <p:cNvSpPr>
            <a:spLocks noChangeShapeType="1"/>
          </p:cNvSpPr>
          <p:nvPr/>
        </p:nvSpPr>
        <p:spPr bwMode="auto">
          <a:xfrm>
            <a:off x="544508" y="466089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3" name="Line 47"/>
          <p:cNvSpPr>
            <a:spLocks noChangeShapeType="1"/>
          </p:cNvSpPr>
          <p:nvPr/>
        </p:nvSpPr>
        <p:spPr bwMode="auto">
          <a:xfrm>
            <a:off x="544508" y="5237156"/>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4" name="Line 48"/>
          <p:cNvSpPr>
            <a:spLocks noChangeShapeType="1"/>
          </p:cNvSpPr>
          <p:nvPr/>
        </p:nvSpPr>
        <p:spPr bwMode="auto">
          <a:xfrm flipV="1">
            <a:off x="2055808" y="4302118"/>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5" name="Line 49"/>
          <p:cNvSpPr>
            <a:spLocks noChangeShapeType="1"/>
          </p:cNvSpPr>
          <p:nvPr/>
        </p:nvSpPr>
        <p:spPr bwMode="auto">
          <a:xfrm>
            <a:off x="1911345" y="5453056"/>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6" name="Line 50"/>
          <p:cNvSpPr>
            <a:spLocks noChangeShapeType="1"/>
          </p:cNvSpPr>
          <p:nvPr/>
        </p:nvSpPr>
        <p:spPr bwMode="auto">
          <a:xfrm flipV="1">
            <a:off x="2271708" y="5453056"/>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7" name="Line 51"/>
          <p:cNvSpPr>
            <a:spLocks noChangeShapeType="1"/>
          </p:cNvSpPr>
          <p:nvPr/>
        </p:nvSpPr>
        <p:spPr bwMode="auto">
          <a:xfrm flipV="1">
            <a:off x="2632070" y="5453056"/>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8" name="Line 52"/>
          <p:cNvSpPr>
            <a:spLocks noChangeShapeType="1"/>
          </p:cNvSpPr>
          <p:nvPr/>
        </p:nvSpPr>
        <p:spPr bwMode="auto">
          <a:xfrm flipV="1">
            <a:off x="2992433" y="5453056"/>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9" name="Line 53"/>
          <p:cNvSpPr>
            <a:spLocks noChangeShapeType="1"/>
          </p:cNvSpPr>
          <p:nvPr/>
        </p:nvSpPr>
        <p:spPr bwMode="auto">
          <a:xfrm>
            <a:off x="6735758" y="2357431"/>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0" name="Line 54"/>
          <p:cNvSpPr>
            <a:spLocks noChangeShapeType="1"/>
          </p:cNvSpPr>
          <p:nvPr/>
        </p:nvSpPr>
        <p:spPr bwMode="auto">
          <a:xfrm>
            <a:off x="6735758" y="2789231"/>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1" name="Line 55"/>
          <p:cNvSpPr>
            <a:spLocks noChangeShapeType="1"/>
          </p:cNvSpPr>
          <p:nvPr/>
        </p:nvSpPr>
        <p:spPr bwMode="auto">
          <a:xfrm>
            <a:off x="7672383" y="2285993"/>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2" name="Line 56"/>
          <p:cNvSpPr>
            <a:spLocks noChangeShapeType="1"/>
          </p:cNvSpPr>
          <p:nvPr/>
        </p:nvSpPr>
        <p:spPr bwMode="auto">
          <a:xfrm>
            <a:off x="6735758" y="3221031"/>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3" name="Line 57"/>
          <p:cNvSpPr>
            <a:spLocks noChangeShapeType="1"/>
          </p:cNvSpPr>
          <p:nvPr/>
        </p:nvSpPr>
        <p:spPr bwMode="auto">
          <a:xfrm>
            <a:off x="6735758" y="3652831"/>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4" name="Line 58"/>
          <p:cNvSpPr>
            <a:spLocks noChangeShapeType="1"/>
          </p:cNvSpPr>
          <p:nvPr/>
        </p:nvSpPr>
        <p:spPr bwMode="auto">
          <a:xfrm>
            <a:off x="7672383" y="2717793"/>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5" name="Line 59"/>
          <p:cNvSpPr>
            <a:spLocks noChangeShapeType="1"/>
          </p:cNvSpPr>
          <p:nvPr/>
        </p:nvSpPr>
        <p:spPr bwMode="auto">
          <a:xfrm>
            <a:off x="7672383" y="3221031"/>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6" name="Line 60"/>
          <p:cNvSpPr>
            <a:spLocks noChangeShapeType="1"/>
          </p:cNvSpPr>
          <p:nvPr/>
        </p:nvSpPr>
        <p:spPr bwMode="auto">
          <a:xfrm>
            <a:off x="7672383" y="3652831"/>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7" name="Line 61"/>
          <p:cNvSpPr>
            <a:spLocks noChangeShapeType="1"/>
          </p:cNvSpPr>
          <p:nvPr/>
        </p:nvSpPr>
        <p:spPr bwMode="auto">
          <a:xfrm>
            <a:off x="4143370" y="2789231"/>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8" name="Line 62"/>
          <p:cNvSpPr>
            <a:spLocks noChangeShapeType="1"/>
          </p:cNvSpPr>
          <p:nvPr/>
        </p:nvSpPr>
        <p:spPr bwMode="auto">
          <a:xfrm>
            <a:off x="5153020" y="2789231"/>
            <a:ext cx="0"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9" name="AutoShape 63"/>
          <p:cNvSpPr>
            <a:spLocks noChangeArrowheads="1"/>
          </p:cNvSpPr>
          <p:nvPr/>
        </p:nvSpPr>
        <p:spPr bwMode="auto">
          <a:xfrm>
            <a:off x="255583" y="4444993"/>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188480" name="AutoShape 64"/>
          <p:cNvSpPr>
            <a:spLocks noChangeArrowheads="1"/>
          </p:cNvSpPr>
          <p:nvPr/>
        </p:nvSpPr>
        <p:spPr bwMode="auto">
          <a:xfrm>
            <a:off x="1335083" y="5670543"/>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188481" name="AutoShape 65"/>
          <p:cNvSpPr>
            <a:spLocks noChangeArrowheads="1"/>
          </p:cNvSpPr>
          <p:nvPr/>
        </p:nvSpPr>
        <p:spPr bwMode="auto">
          <a:xfrm>
            <a:off x="8248645" y="2070093"/>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188486" name="Rectangle 70"/>
          <p:cNvSpPr>
            <a:spLocks noChangeArrowheads="1"/>
          </p:cNvSpPr>
          <p:nvPr/>
        </p:nvSpPr>
        <p:spPr bwMode="auto">
          <a:xfrm>
            <a:off x="4287833" y="3292468"/>
            <a:ext cx="7207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hlinkshowjump?jump=nextslide"/>
              </a:rPr>
              <a:t>ALU</a:t>
            </a:r>
            <a:endParaRPr lang="en-US" altLang="zh-CN" b="1"/>
          </a:p>
        </p:txBody>
      </p:sp>
      <p:sp>
        <p:nvSpPr>
          <p:cNvPr id="2" name="矩形 1"/>
          <p:cNvSpPr/>
          <p:nvPr/>
        </p:nvSpPr>
        <p:spPr>
          <a:xfrm>
            <a:off x="2500298" y="428604"/>
            <a:ext cx="4041491" cy="461665"/>
          </a:xfrm>
          <a:prstGeom prst="rect">
            <a:avLst/>
          </a:prstGeom>
        </p:spPr>
        <p:txBody>
          <a:bodyPr wrap="none">
            <a:spAutoFit/>
          </a:bodyPr>
          <a:lstStyle/>
          <a:p>
            <a:r>
              <a:rPr lang="en-US" altLang="zh-CN" sz="2400" b="1" dirty="0">
                <a:solidFill>
                  <a:srgbClr val="C00000"/>
                </a:solidFill>
              </a:rPr>
              <a:t>89C51</a:t>
            </a:r>
            <a:r>
              <a:rPr lang="zh-CN" altLang="en-US" sz="2400" b="1" dirty="0">
                <a:solidFill>
                  <a:srgbClr val="C00000"/>
                </a:solidFill>
              </a:rPr>
              <a:t>单片机</a:t>
            </a:r>
            <a:r>
              <a:rPr lang="zh-CN" altLang="en-US" sz="2400" b="1" dirty="0" smtClean="0">
                <a:solidFill>
                  <a:srgbClr val="C00000"/>
                </a:solidFill>
              </a:rPr>
              <a:t>的</a:t>
            </a:r>
            <a:r>
              <a:rPr lang="en-US" altLang="zh-CN" sz="2400" b="1" dirty="0" smtClean="0">
                <a:solidFill>
                  <a:srgbClr val="C00000"/>
                </a:solidFill>
              </a:rPr>
              <a:t>CPU</a:t>
            </a:r>
            <a:r>
              <a:rPr lang="zh-CN" altLang="en-US" sz="2400" b="1" dirty="0" smtClean="0">
                <a:solidFill>
                  <a:srgbClr val="C00000"/>
                </a:solidFill>
              </a:rPr>
              <a:t>内部</a:t>
            </a:r>
            <a:r>
              <a:rPr lang="zh-CN" altLang="en-US" sz="2400" b="1" dirty="0">
                <a:solidFill>
                  <a:srgbClr val="C00000"/>
                </a:solidFill>
              </a:rPr>
              <a:t>结构 </a:t>
            </a:r>
          </a:p>
        </p:txBody>
      </p:sp>
      <p:sp>
        <p:nvSpPr>
          <p:cNvPr id="6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18</a:t>
            </a:fld>
            <a:endParaRPr kumimoji="0" lang="en-US" altLang="zh-CN" sz="1200">
              <a:latin typeface="Arial Black" pitchFamily="34" charset="0"/>
            </a:endParaRPr>
          </a:p>
        </p:txBody>
      </p:sp>
      <p:sp>
        <p:nvSpPr>
          <p:cNvPr id="71" name="任意多边形 70"/>
          <p:cNvSpPr/>
          <p:nvPr/>
        </p:nvSpPr>
        <p:spPr>
          <a:xfrm>
            <a:off x="1785918" y="1204686"/>
            <a:ext cx="5921168" cy="4368800"/>
          </a:xfrm>
          <a:custGeom>
            <a:avLst/>
            <a:gdLst>
              <a:gd name="connsiteX0" fmla="*/ 145143 w 6066972"/>
              <a:gd name="connsiteY0" fmla="*/ 4368800 h 4368800"/>
              <a:gd name="connsiteX1" fmla="*/ 1669143 w 6066972"/>
              <a:gd name="connsiteY1" fmla="*/ 4368800 h 4368800"/>
              <a:gd name="connsiteX2" fmla="*/ 1640115 w 6066972"/>
              <a:gd name="connsiteY2" fmla="*/ 3164114 h 4368800"/>
              <a:gd name="connsiteX3" fmla="*/ 6066972 w 6066972"/>
              <a:gd name="connsiteY3" fmla="*/ 3207657 h 4368800"/>
              <a:gd name="connsiteX4" fmla="*/ 6066972 w 6066972"/>
              <a:gd name="connsiteY4" fmla="*/ 508000 h 4368800"/>
              <a:gd name="connsiteX5" fmla="*/ 4034972 w 6066972"/>
              <a:gd name="connsiteY5" fmla="*/ 522514 h 4368800"/>
              <a:gd name="connsiteX6" fmla="*/ 4034972 w 6066972"/>
              <a:gd name="connsiteY6" fmla="*/ 0 h 4368800"/>
              <a:gd name="connsiteX7" fmla="*/ 0 w 6066972"/>
              <a:gd name="connsiteY7" fmla="*/ 43543 h 4368800"/>
              <a:gd name="connsiteX8" fmla="*/ 29029 w 6066972"/>
              <a:gd name="connsiteY8" fmla="*/ 4368800 h 4368800"/>
              <a:gd name="connsiteX9" fmla="*/ 246743 w 6066972"/>
              <a:gd name="connsiteY9" fmla="*/ 4354285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66972" h="4368800">
                <a:moveTo>
                  <a:pt x="145143" y="4368800"/>
                </a:moveTo>
                <a:lnTo>
                  <a:pt x="1669143" y="4368800"/>
                </a:lnTo>
                <a:lnTo>
                  <a:pt x="1640115" y="3164114"/>
                </a:lnTo>
                <a:lnTo>
                  <a:pt x="6066972" y="3207657"/>
                </a:lnTo>
                <a:lnTo>
                  <a:pt x="6066972" y="508000"/>
                </a:lnTo>
                <a:lnTo>
                  <a:pt x="4034972" y="522514"/>
                </a:lnTo>
                <a:lnTo>
                  <a:pt x="4034972" y="0"/>
                </a:lnTo>
                <a:lnTo>
                  <a:pt x="0" y="43543"/>
                </a:lnTo>
                <a:lnTo>
                  <a:pt x="29029" y="4368800"/>
                </a:lnTo>
                <a:lnTo>
                  <a:pt x="246743" y="4354285"/>
                </a:lnTo>
              </a:path>
            </a:pathLst>
          </a:custGeom>
          <a:ln w="38100" cmpd="sng">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1785918" y="2928934"/>
            <a:ext cx="878767" cy="584775"/>
          </a:xfrm>
          <a:prstGeom prst="rect">
            <a:avLst/>
          </a:prstGeom>
          <a:noFill/>
        </p:spPr>
        <p:txBody>
          <a:bodyPr wrap="none" rtlCol="0">
            <a:spAutoFit/>
          </a:bodyPr>
          <a:lstStyle/>
          <a:p>
            <a:r>
              <a:rPr lang="en-US" altLang="zh-CN" sz="3200" dirty="0" smtClean="0">
                <a:solidFill>
                  <a:srgbClr val="FF0000"/>
                </a:solidFill>
              </a:rPr>
              <a:t>CPU</a:t>
            </a:r>
            <a:endParaRPr lang="zh-CN" altLang="en-US" sz="3200" dirty="0">
              <a:solidFill>
                <a:srgbClr val="FF0000"/>
              </a:solidFill>
            </a:endParaRPr>
          </a:p>
        </p:txBody>
      </p:sp>
      <p:sp>
        <p:nvSpPr>
          <p:cNvPr id="73" name="矩形 72"/>
          <p:cNvSpPr/>
          <p:nvPr/>
        </p:nvSpPr>
        <p:spPr>
          <a:xfrm>
            <a:off x="7858148" y="1857364"/>
            <a:ext cx="928694" cy="25003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7786710" y="4500570"/>
            <a:ext cx="1093569" cy="461665"/>
          </a:xfrm>
          <a:prstGeom prst="rect">
            <a:avLst/>
          </a:prstGeom>
          <a:noFill/>
        </p:spPr>
        <p:txBody>
          <a:bodyPr wrap="none" rtlCol="0">
            <a:spAutoFit/>
          </a:bodyPr>
          <a:lstStyle/>
          <a:p>
            <a:r>
              <a:rPr lang="zh-CN" altLang="en-US" sz="2400" b="1" dirty="0" smtClean="0"/>
              <a:t>外部</a:t>
            </a:r>
            <a:r>
              <a:rPr lang="en-US" altLang="zh-CN" sz="2400" b="1" dirty="0" smtClean="0"/>
              <a:t>IO</a:t>
            </a:r>
            <a:endParaRPr lang="zh-CN" altLang="en-US" sz="2400" b="1" dirty="0"/>
          </a:p>
        </p:txBody>
      </p:sp>
      <p:sp>
        <p:nvSpPr>
          <p:cNvPr id="76" name="矩形 75"/>
          <p:cNvSpPr/>
          <p:nvPr/>
        </p:nvSpPr>
        <p:spPr>
          <a:xfrm>
            <a:off x="5786446" y="1214422"/>
            <a:ext cx="928694" cy="50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281690" y="4214818"/>
            <a:ext cx="1361351" cy="16430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500430" y="4429132"/>
            <a:ext cx="3500462" cy="8144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79" name="矩形 78"/>
          <p:cNvSpPr/>
          <p:nvPr/>
        </p:nvSpPr>
        <p:spPr>
          <a:xfrm>
            <a:off x="3500430" y="1285860"/>
            <a:ext cx="928694" cy="50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79"/>
          <p:cNvSpPr txBox="1"/>
          <p:nvPr/>
        </p:nvSpPr>
        <p:spPr>
          <a:xfrm>
            <a:off x="3929058" y="5357826"/>
            <a:ext cx="2969083" cy="461665"/>
          </a:xfrm>
          <a:prstGeom prst="rect">
            <a:avLst/>
          </a:prstGeom>
          <a:noFill/>
        </p:spPr>
        <p:txBody>
          <a:bodyPr wrap="none" rtlCol="0">
            <a:spAutoFit/>
          </a:bodyPr>
          <a:lstStyle/>
          <a:p>
            <a:r>
              <a:rPr lang="zh-CN" altLang="en-US" sz="2400" b="1" dirty="0" smtClean="0"/>
              <a:t>集成外设与中断系统</a:t>
            </a:r>
            <a:endParaRPr lang="zh-CN" altLang="en-US" sz="2400" b="1" dirty="0"/>
          </a:p>
        </p:txBody>
      </p:sp>
      <p:sp>
        <p:nvSpPr>
          <p:cNvPr id="81" name="TextBox 80"/>
          <p:cNvSpPr txBox="1"/>
          <p:nvPr/>
        </p:nvSpPr>
        <p:spPr>
          <a:xfrm>
            <a:off x="285720" y="5500702"/>
            <a:ext cx="1422184" cy="461665"/>
          </a:xfrm>
          <a:prstGeom prst="rect">
            <a:avLst/>
          </a:prstGeom>
          <a:noFill/>
        </p:spPr>
        <p:txBody>
          <a:bodyPr wrap="none" rtlCol="0">
            <a:spAutoFit/>
          </a:bodyPr>
          <a:lstStyle/>
          <a:p>
            <a:r>
              <a:rPr lang="zh-CN" altLang="en-US" sz="2400" b="1" dirty="0" smtClean="0"/>
              <a:t>时序电路</a:t>
            </a:r>
            <a:endParaRPr lang="zh-CN" altLang="en-US" sz="2400" b="1" dirty="0"/>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863121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197636" name="Rectangle 4"/>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37" name="Text Box 5"/>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97638" name="Freeform 6">
            <a:hlinkClick r:id="rId3"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39" name="AutoShape 7">
            <a:hlinkClick r:id="rId4"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197640" name="AutoShape 8"/>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197641" name="AutoShape 9">
            <a:hlinkClick r:id="rId5"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197642" name="AutoShape 10">
            <a:hlinkClick r:id="rId6"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197643" name="AutoShape 11"/>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SP</a:t>
            </a:r>
            <a:endParaRPr lang="en-US" altLang="zh-CN" b="1"/>
          </a:p>
        </p:txBody>
      </p:sp>
      <p:sp>
        <p:nvSpPr>
          <p:cNvPr id="197644" name="AutoShape 12"/>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8" action="ppaction://hlinksldjump"/>
              </a:rPr>
              <a:t>DPTR</a:t>
            </a:r>
            <a:endParaRPr lang="en-US" altLang="zh-CN" b="1"/>
          </a:p>
        </p:txBody>
      </p:sp>
      <p:sp>
        <p:nvSpPr>
          <p:cNvPr id="197645" name="AutoShape 13">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197646" name="AutoShape 14">
            <a:hlinkClick r:id="rId7"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PC</a:t>
            </a:r>
          </a:p>
        </p:txBody>
      </p:sp>
      <p:sp>
        <p:nvSpPr>
          <p:cNvPr id="197647" name="AutoShape 15"/>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197648" name="AutoShape 16"/>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197649" name="AutoShape 17"/>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197650" name="AutoShape 18"/>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197651" name="AutoShape 19"/>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197652" name="AutoShape 20"/>
          <p:cNvSpPr>
            <a:spLocks noChangeArrowheads="1"/>
          </p:cNvSpPr>
          <p:nvPr/>
        </p:nvSpPr>
        <p:spPr bwMode="auto">
          <a:xfrm>
            <a:off x="5867400" y="4149725"/>
            <a:ext cx="792163"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197653" name="AutoShape 21"/>
          <p:cNvSpPr>
            <a:spLocks noChangeArrowheads="1"/>
          </p:cNvSpPr>
          <p:nvPr/>
        </p:nvSpPr>
        <p:spPr bwMode="auto">
          <a:xfrm>
            <a:off x="4572000" y="4149725"/>
            <a:ext cx="647700"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197654" name="AutoShape 22"/>
          <p:cNvSpPr>
            <a:spLocks noChangeArrowheads="1"/>
          </p:cNvSpPr>
          <p:nvPr/>
        </p:nvSpPr>
        <p:spPr bwMode="auto">
          <a:xfrm>
            <a:off x="3419475" y="4149725"/>
            <a:ext cx="647700"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197655" name="AutoShape 23"/>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197656" name="AutoShape 24"/>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197657" name="AutoShape 25">
            <a:hlinkClick r:id="rId9"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197658" name="AutoShape 26"/>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197659" name="Line 27"/>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0" name="Line 28"/>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1" name="Line 29"/>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2" name="Line 30"/>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3" name="Line 31"/>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4" name="Line 32"/>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5" name="Line 33"/>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6" name="Line 34"/>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7" name="Line 35"/>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8" name="Line 36"/>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69" name="Line 37"/>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0" name="Line 38"/>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1" name="Line 39"/>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2" name="Line 40"/>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3" name="Line 41"/>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4" name="Line 42"/>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5" name="Line 43"/>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6" name="Line 44"/>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7" name="Line 45"/>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8" name="Line 46"/>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79" name="Line 47"/>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0" name="Line 48"/>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1" name="Line 49"/>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2" name="Line 50"/>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3" name="Line 51"/>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4" name="Line 52"/>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5" name="Line 53"/>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6" name="Line 54"/>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7" name="Line 55"/>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8" name="Line 56"/>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89" name="Line 57"/>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90" name="Line 58"/>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91" name="Line 59"/>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92" name="Line 60"/>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93" name="Line 61"/>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94" name="Line 62"/>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95" name="Line 63"/>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696" name="AutoShape 64"/>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197697" name="AutoShape 65"/>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197698" name="AutoShape 66"/>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197700" name="Rectangle 68"/>
          <p:cNvSpPr>
            <a:spLocks noChangeArrowheads="1"/>
          </p:cNvSpPr>
          <p:nvPr/>
        </p:nvSpPr>
        <p:spPr bwMode="auto">
          <a:xfrm>
            <a:off x="4211638" y="2997200"/>
            <a:ext cx="7207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ALU</a:t>
            </a:r>
          </a:p>
        </p:txBody>
      </p:sp>
      <p:sp>
        <p:nvSpPr>
          <p:cNvPr id="197699" name="AutoShape 67"/>
          <p:cNvSpPr>
            <a:spLocks noChangeArrowheads="1"/>
          </p:cNvSpPr>
          <p:nvPr/>
        </p:nvSpPr>
        <p:spPr bwMode="auto">
          <a:xfrm>
            <a:off x="179388" y="4076700"/>
            <a:ext cx="5726112" cy="2592388"/>
          </a:xfrm>
          <a:prstGeom prst="wedgeRoundRectCallout">
            <a:avLst>
              <a:gd name="adj1" fmla="val 30106"/>
              <a:gd name="adj2" fmla="val -9066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dirty="0">
                <a:solidFill>
                  <a:srgbClr val="FFFF66"/>
                </a:solidFill>
              </a:rPr>
              <a:t>算术逻辑运算部件</a:t>
            </a:r>
            <a:r>
              <a:rPr lang="zh-CN" altLang="en-US" sz="2000" b="1" u="sng" dirty="0">
                <a:solidFill>
                  <a:srgbClr val="FFFF66"/>
                </a:solidFill>
              </a:rPr>
              <a:t>主要用来完成数据的算术和逻辑运算。</a:t>
            </a:r>
            <a:r>
              <a:rPr lang="en-US" altLang="zh-CN" sz="2000" b="1" dirty="0">
                <a:solidFill>
                  <a:srgbClr val="FFFF66"/>
                </a:solidFill>
              </a:rPr>
              <a:t>ALU</a:t>
            </a:r>
            <a:r>
              <a:rPr lang="zh-CN" altLang="en-US" sz="2000" b="1" dirty="0">
                <a:solidFill>
                  <a:srgbClr val="FFFF66"/>
                </a:solidFill>
              </a:rPr>
              <a:t>有</a:t>
            </a:r>
            <a:r>
              <a:rPr lang="en-US" altLang="zh-CN" sz="2000" b="1" dirty="0">
                <a:solidFill>
                  <a:srgbClr val="FFFF66"/>
                </a:solidFill>
              </a:rPr>
              <a:t>2</a:t>
            </a:r>
            <a:r>
              <a:rPr lang="zh-CN" altLang="en-US" sz="2000" b="1" dirty="0">
                <a:solidFill>
                  <a:srgbClr val="FFFF66"/>
                </a:solidFill>
              </a:rPr>
              <a:t>个输入端和</a:t>
            </a:r>
            <a:r>
              <a:rPr lang="en-US" altLang="zh-CN" sz="2000" b="1" dirty="0">
                <a:solidFill>
                  <a:srgbClr val="FFFF66"/>
                </a:solidFill>
              </a:rPr>
              <a:t>2</a:t>
            </a:r>
            <a:r>
              <a:rPr lang="zh-CN" altLang="en-US" sz="2000" b="1" dirty="0">
                <a:solidFill>
                  <a:srgbClr val="FFFF66"/>
                </a:solidFill>
              </a:rPr>
              <a:t>个输出端，其中一端接至累加器，接收由累加器送来的一个操作数；另一端接收</a:t>
            </a:r>
            <a:r>
              <a:rPr lang="en-US" altLang="zh-CN" sz="2000" b="1" dirty="0">
                <a:solidFill>
                  <a:srgbClr val="FFFF66"/>
                </a:solidFill>
              </a:rPr>
              <a:t>TMP</a:t>
            </a:r>
            <a:r>
              <a:rPr lang="zh-CN" altLang="en-US" sz="2000" b="1" dirty="0">
                <a:solidFill>
                  <a:srgbClr val="FFFF66"/>
                </a:solidFill>
              </a:rPr>
              <a:t>中的第二个操作数。参加运算的操作数在</a:t>
            </a:r>
            <a:r>
              <a:rPr lang="en-US" altLang="zh-CN" sz="2000" b="1" dirty="0">
                <a:solidFill>
                  <a:srgbClr val="FFFF66"/>
                </a:solidFill>
              </a:rPr>
              <a:t>ALU</a:t>
            </a:r>
            <a:r>
              <a:rPr lang="zh-CN" altLang="en-US" sz="2000" b="1" dirty="0">
                <a:solidFill>
                  <a:srgbClr val="FFFF66"/>
                </a:solidFill>
              </a:rPr>
              <a:t>中进行规定的操作运算，运算结束后，一方面将结果送至累加器，同时将操作结果的特征状态送标志寄存器。 </a:t>
            </a:r>
          </a:p>
        </p:txBody>
      </p:sp>
      <p:sp>
        <p:nvSpPr>
          <p:cNvPr id="6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19</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25708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教学内容</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dirty="0" smtClean="0"/>
              <a:t>什么是单片机？</a:t>
            </a:r>
            <a:endParaRPr lang="en-US" altLang="zh-CN" dirty="0" smtClean="0"/>
          </a:p>
          <a:p>
            <a:pPr>
              <a:buFont typeface="Wingdings" pitchFamily="2" charset="2"/>
              <a:buChar char="Ø"/>
            </a:pPr>
            <a:r>
              <a:rPr lang="zh-CN" altLang="en-US" dirty="0" smtClean="0"/>
              <a:t>单片机是如何自动运行的（指令系统）</a:t>
            </a:r>
            <a:endParaRPr lang="en-US" altLang="zh-CN" dirty="0" smtClean="0"/>
          </a:p>
          <a:p>
            <a:pPr>
              <a:buFont typeface="Wingdings" pitchFamily="2" charset="2"/>
              <a:buChar char="Ø"/>
            </a:pPr>
            <a:r>
              <a:rPr lang="zh-CN" altLang="en-US" dirty="0" smtClean="0"/>
              <a:t>如何使用单片机解决实际问题</a:t>
            </a:r>
            <a:r>
              <a:rPr lang="zh-CN" altLang="en-US" dirty="0" smtClean="0"/>
              <a:t>（应用）</a:t>
            </a:r>
            <a:endParaRPr lang="en-US" altLang="zh-CN" dirty="0" smtClean="0"/>
          </a:p>
          <a:p>
            <a:pPr>
              <a:buFont typeface="Wingdings" pitchFamily="2" charset="2"/>
              <a:buChar char="Ø"/>
            </a:pPr>
            <a:r>
              <a:rPr lang="zh-CN" altLang="en-US" dirty="0" smtClean="0"/>
              <a:t>单片机怎么编程（</a:t>
            </a:r>
            <a:r>
              <a:rPr lang="zh-CN" altLang="en-US" dirty="0" smtClean="0"/>
              <a:t>开发</a:t>
            </a:r>
            <a:r>
              <a:rPr lang="zh-CN" altLang="en-US" dirty="0" smtClean="0"/>
              <a:t>环境，硬件电路）</a:t>
            </a:r>
            <a:endParaRPr lang="en-US" altLang="zh-CN" dirty="0" smtClean="0"/>
          </a:p>
          <a:p>
            <a:pPr>
              <a:buFont typeface="Wingdings" pitchFamily="2" charset="2"/>
              <a:buChar char="Ø"/>
            </a:pPr>
            <a:r>
              <a:rPr lang="zh-CN" altLang="en-US" dirty="0" smtClean="0"/>
              <a:t>借助单片机集成外设，完成实时多任务应用</a:t>
            </a:r>
            <a:endParaRPr lang="en-US" altLang="zh-CN" dirty="0" smtClean="0"/>
          </a:p>
          <a:p>
            <a:endParaRPr lang="zh-CN" altLang="en-US" dirty="0"/>
          </a:p>
        </p:txBody>
      </p:sp>
      <p:sp>
        <p:nvSpPr>
          <p:cNvPr id="4" name="矩形 3"/>
          <p:cNvSpPr/>
          <p:nvPr/>
        </p:nvSpPr>
        <p:spPr>
          <a:xfrm>
            <a:off x="4211960" y="1566110"/>
            <a:ext cx="2749471" cy="584775"/>
          </a:xfrm>
          <a:prstGeom prst="rect">
            <a:avLst/>
          </a:prstGeom>
        </p:spPr>
        <p:txBody>
          <a:bodyPr wrap="none">
            <a:spAutoFit/>
          </a:bodyPr>
          <a:lstStyle/>
          <a:p>
            <a:r>
              <a:rPr lang="zh-CN" altLang="en-US" sz="2000" dirty="0"/>
              <a:t>（</a:t>
            </a:r>
            <a:r>
              <a:rPr lang="zh-CN" altLang="en-US" sz="3200" dirty="0"/>
              <a:t>结构</a:t>
            </a:r>
            <a:r>
              <a:rPr lang="zh-CN" altLang="en-US" sz="3200" dirty="0" smtClean="0"/>
              <a:t>与</a:t>
            </a:r>
            <a:r>
              <a:rPr lang="zh-CN" altLang="en-US" sz="3200" dirty="0"/>
              <a:t>特点</a:t>
            </a:r>
            <a:r>
              <a:rPr lang="zh-CN" altLang="en-US" sz="2000" dirty="0" smtClean="0"/>
              <a:t>）</a:t>
            </a:r>
            <a:endParaRPr lang="en-US" altLang="zh-CN" sz="2000"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a:t>
            </a:fld>
            <a:endParaRPr kumimoji="0" lang="en-US" altLang="zh-CN" sz="12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198660" name="Rectangle 4"/>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1" name="Text Box 5"/>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98662" name="Freeform 6">
            <a:hlinkClick r:id="rId3"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3" name="AutoShape 7">
            <a:hlinkClick r:id="rId4"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198664" name="AutoShape 8"/>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198665" name="AutoShape 9">
            <a:hlinkClick r:id="rId5"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198666" name="AutoShape 10">
            <a:hlinkClick r:id="rId6"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198667" name="AutoShape 11"/>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SP</a:t>
            </a:r>
            <a:endParaRPr lang="en-US" altLang="zh-CN" b="1"/>
          </a:p>
        </p:txBody>
      </p:sp>
      <p:sp>
        <p:nvSpPr>
          <p:cNvPr id="198668" name="AutoShape 12"/>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8" action="ppaction://hlinksldjump"/>
              </a:rPr>
              <a:t>DPTR</a:t>
            </a:r>
            <a:endParaRPr lang="en-US" altLang="zh-CN" b="1"/>
          </a:p>
        </p:txBody>
      </p:sp>
      <p:sp>
        <p:nvSpPr>
          <p:cNvPr id="198669" name="AutoShape 13">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198670" name="AutoShape 14">
            <a:hlinkClick r:id="rId7"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PC</a:t>
            </a:r>
          </a:p>
        </p:txBody>
      </p:sp>
      <p:sp>
        <p:nvSpPr>
          <p:cNvPr id="198671" name="AutoShape 15"/>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198672" name="AutoShape 16"/>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198673" name="AutoShape 17"/>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198674" name="AutoShape 18"/>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198675" name="AutoShape 19"/>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198676" name="AutoShape 20"/>
          <p:cNvSpPr>
            <a:spLocks noChangeArrowheads="1"/>
          </p:cNvSpPr>
          <p:nvPr/>
        </p:nvSpPr>
        <p:spPr bwMode="auto">
          <a:xfrm>
            <a:off x="5867400" y="4149725"/>
            <a:ext cx="936625"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198677" name="AutoShape 21"/>
          <p:cNvSpPr>
            <a:spLocks noChangeArrowheads="1"/>
          </p:cNvSpPr>
          <p:nvPr/>
        </p:nvSpPr>
        <p:spPr bwMode="auto">
          <a:xfrm>
            <a:off x="4572000" y="4149725"/>
            <a:ext cx="720725"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198678" name="AutoShape 22"/>
          <p:cNvSpPr>
            <a:spLocks noChangeArrowheads="1"/>
          </p:cNvSpPr>
          <p:nvPr/>
        </p:nvSpPr>
        <p:spPr bwMode="auto">
          <a:xfrm>
            <a:off x="3419475" y="4149725"/>
            <a:ext cx="647700"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198679" name="AutoShape 23"/>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198680" name="AutoShape 24"/>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198681" name="AutoShape 25">
            <a:hlinkClick r:id="rId9"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198682" name="AutoShape 26"/>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198683" name="Line 27"/>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84" name="Line 28"/>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85" name="Line 29"/>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86" name="Line 30"/>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87" name="Line 31"/>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88" name="Line 32"/>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89" name="Line 33"/>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0" name="Line 34"/>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1" name="Line 35"/>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2" name="Line 36"/>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3" name="Line 37"/>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4" name="Line 38"/>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5" name="Line 39"/>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6" name="Line 40"/>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7" name="Line 41"/>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8" name="Line 42"/>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99" name="Line 43"/>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0" name="Line 44"/>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1" name="Line 45"/>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2" name="Line 46"/>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3" name="Line 47"/>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4" name="Line 48"/>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5" name="Line 49"/>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6" name="Line 50"/>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7" name="Line 51"/>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8" name="Line 52"/>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09" name="Line 53"/>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0" name="Line 54"/>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1" name="Line 55"/>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2" name="Line 56"/>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3" name="Line 57"/>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4" name="Line 58"/>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5" name="Line 59"/>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6" name="Line 60"/>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7" name="Line 61"/>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8" name="Line 62"/>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19" name="Line 63"/>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720" name="AutoShape 64"/>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198721" name="AutoShape 65"/>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198722" name="AutoShape 66"/>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198724" name="Rectangle 68"/>
          <p:cNvSpPr>
            <a:spLocks noChangeArrowheads="1"/>
          </p:cNvSpPr>
          <p:nvPr/>
        </p:nvSpPr>
        <p:spPr bwMode="auto">
          <a:xfrm>
            <a:off x="4211638" y="2997200"/>
            <a:ext cx="7207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ALU</a:t>
            </a:r>
          </a:p>
        </p:txBody>
      </p:sp>
      <p:sp>
        <p:nvSpPr>
          <p:cNvPr id="198723" name="AutoShape 67"/>
          <p:cNvSpPr>
            <a:spLocks noChangeArrowheads="1"/>
          </p:cNvSpPr>
          <p:nvPr/>
        </p:nvSpPr>
        <p:spPr bwMode="auto">
          <a:xfrm>
            <a:off x="250825" y="2276475"/>
            <a:ext cx="4392613" cy="4392613"/>
          </a:xfrm>
          <a:prstGeom prst="wedgeRoundRectCallout">
            <a:avLst>
              <a:gd name="adj1" fmla="val 56398"/>
              <a:gd name="adj2" fmla="val -71069"/>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a:solidFill>
                  <a:srgbClr val="FFFF66"/>
                </a:solidFill>
                <a:ea typeface="楷体_GB2312" pitchFamily="49" charset="-122"/>
              </a:rPr>
              <a:t>1</a:t>
            </a:r>
            <a:r>
              <a:rPr lang="zh-CN" altLang="en-US" sz="2000" b="1" dirty="0">
                <a:solidFill>
                  <a:srgbClr val="FFFF66"/>
                </a:solidFill>
                <a:ea typeface="楷体_GB2312" pitchFamily="49" charset="-122"/>
              </a:rPr>
              <a:t>、</a:t>
            </a:r>
            <a:r>
              <a:rPr lang="en-US" altLang="zh-CN" sz="2000" b="1" dirty="0">
                <a:solidFill>
                  <a:srgbClr val="FFFF66"/>
                </a:solidFill>
                <a:ea typeface="楷体_GB2312" pitchFamily="49" charset="-122"/>
              </a:rPr>
              <a:t>16</a:t>
            </a:r>
            <a:r>
              <a:rPr lang="zh-CN" altLang="en-US" sz="2000" b="1" dirty="0" smtClean="0">
                <a:solidFill>
                  <a:srgbClr val="FFFF66"/>
                </a:solidFill>
                <a:ea typeface="楷体_GB2312" pitchFamily="49" charset="-122"/>
              </a:rPr>
              <a:t>位程序寄存器</a:t>
            </a:r>
            <a:endParaRPr lang="zh-CN" altLang="en-US" sz="2000" b="1" dirty="0">
              <a:solidFill>
                <a:srgbClr val="FFFF66"/>
              </a:solidFill>
              <a:ea typeface="楷体_GB2312" pitchFamily="49" charset="-122"/>
            </a:endParaRPr>
          </a:p>
          <a:p>
            <a:r>
              <a:rPr lang="en-US" altLang="zh-CN" sz="2000" b="1" dirty="0">
                <a:solidFill>
                  <a:srgbClr val="FFFF66"/>
                </a:solidFill>
                <a:ea typeface="楷体_GB2312" pitchFamily="49" charset="-122"/>
              </a:rPr>
              <a:t>2</a:t>
            </a:r>
            <a:r>
              <a:rPr lang="zh-CN" altLang="en-US" sz="2000" b="1" dirty="0">
                <a:solidFill>
                  <a:srgbClr val="FFFF66"/>
                </a:solidFill>
                <a:ea typeface="楷体_GB2312" pitchFamily="49" charset="-122"/>
              </a:rPr>
              <a:t>、存放下一条将要执行的指令地址</a:t>
            </a:r>
            <a:r>
              <a:rPr lang="en-US" altLang="zh-CN" sz="2000" b="1" dirty="0">
                <a:solidFill>
                  <a:srgbClr val="FFFF66"/>
                </a:solidFill>
              </a:rPr>
              <a:t>.</a:t>
            </a:r>
            <a:r>
              <a:rPr lang="zh-CN" altLang="en-US" sz="2000" b="1" dirty="0">
                <a:solidFill>
                  <a:srgbClr val="FFFF66"/>
                </a:solidFill>
              </a:rPr>
              <a:t>程序中的指令是按照顺序存放在存储器中的某个连续区域</a:t>
            </a:r>
            <a:r>
              <a:rPr lang="en-US" altLang="zh-CN" sz="2000" b="1" dirty="0">
                <a:solidFill>
                  <a:srgbClr val="FFFF66"/>
                </a:solidFill>
              </a:rPr>
              <a:t>.</a:t>
            </a:r>
            <a:r>
              <a:rPr lang="zh-CN" altLang="en-US" sz="2000" b="1" dirty="0">
                <a:solidFill>
                  <a:srgbClr val="FFFF66"/>
                </a:solidFill>
              </a:rPr>
              <a:t>每条指令都有自己的地址</a:t>
            </a:r>
            <a:r>
              <a:rPr lang="en-US" altLang="zh-CN" sz="2000" b="1" dirty="0">
                <a:solidFill>
                  <a:srgbClr val="FFFF66"/>
                </a:solidFill>
              </a:rPr>
              <a:t>,CPU</a:t>
            </a:r>
            <a:r>
              <a:rPr lang="zh-CN" altLang="en-US" sz="2000" b="1" dirty="0">
                <a:solidFill>
                  <a:srgbClr val="FFFF66"/>
                </a:solidFill>
              </a:rPr>
              <a:t>根据</a:t>
            </a:r>
            <a:r>
              <a:rPr lang="en-US" altLang="zh-CN" sz="2000" b="1" dirty="0">
                <a:solidFill>
                  <a:srgbClr val="FFFF66"/>
                </a:solidFill>
              </a:rPr>
              <a:t>PC</a:t>
            </a:r>
            <a:r>
              <a:rPr lang="zh-CN" altLang="en-US" sz="2000" b="1" dirty="0">
                <a:solidFill>
                  <a:srgbClr val="FFFF66"/>
                </a:solidFill>
              </a:rPr>
              <a:t>中的指令地址从存储器中取出将要执行的指令</a:t>
            </a:r>
            <a:r>
              <a:rPr lang="en-US" altLang="zh-CN" sz="2000" b="1" dirty="0">
                <a:solidFill>
                  <a:srgbClr val="FFFF66"/>
                </a:solidFill>
              </a:rPr>
              <a:t>.</a:t>
            </a:r>
          </a:p>
          <a:p>
            <a:r>
              <a:rPr lang="en-US" altLang="zh-CN" sz="2000" b="1" dirty="0">
                <a:solidFill>
                  <a:srgbClr val="FFFF66"/>
                </a:solidFill>
              </a:rPr>
              <a:t>3</a:t>
            </a:r>
            <a:r>
              <a:rPr lang="zh-CN" altLang="en-US" sz="2000" b="1" dirty="0">
                <a:solidFill>
                  <a:srgbClr val="FFFF66"/>
                </a:solidFill>
              </a:rPr>
              <a:t>、具有</a:t>
            </a:r>
            <a:r>
              <a:rPr lang="zh-CN" altLang="en-US" sz="2000" b="1" dirty="0">
                <a:solidFill>
                  <a:srgbClr val="FFFF66"/>
                </a:solidFill>
                <a:latin typeface="楷体_GB2312" pitchFamily="49" charset="-122"/>
                <a:ea typeface="楷体_GB2312" pitchFamily="49" charset="-122"/>
              </a:rPr>
              <a:t>自动加</a:t>
            </a:r>
            <a:r>
              <a:rPr lang="en-US" altLang="zh-CN" sz="2000" b="1" dirty="0">
                <a:solidFill>
                  <a:srgbClr val="FFFF66"/>
                </a:solidFill>
                <a:latin typeface="楷体_GB2312" pitchFamily="49" charset="-122"/>
                <a:ea typeface="楷体_GB2312" pitchFamily="49" charset="-122"/>
              </a:rPr>
              <a:t>1</a:t>
            </a:r>
            <a:r>
              <a:rPr lang="zh-CN" altLang="en-US" sz="2000" b="1" dirty="0">
                <a:solidFill>
                  <a:srgbClr val="FFFF66"/>
                </a:solidFill>
                <a:latin typeface="楷体_GB2312" pitchFamily="49" charset="-122"/>
                <a:ea typeface="楷体_GB2312" pitchFamily="49" charset="-122"/>
              </a:rPr>
              <a:t>功能</a:t>
            </a:r>
            <a:r>
              <a:rPr lang="en-US" altLang="zh-CN" sz="2000" b="1" dirty="0">
                <a:solidFill>
                  <a:srgbClr val="FFFF66"/>
                </a:solidFill>
              </a:rPr>
              <a:t>,</a:t>
            </a:r>
            <a:r>
              <a:rPr lang="zh-CN" altLang="en-US" sz="2000" b="1" dirty="0">
                <a:solidFill>
                  <a:srgbClr val="FFFF66"/>
                </a:solidFill>
              </a:rPr>
              <a:t>从而指向下一条将要执行的指令地址</a:t>
            </a:r>
            <a:r>
              <a:rPr lang="en-US" altLang="zh-CN" sz="2000" b="1" dirty="0">
                <a:solidFill>
                  <a:srgbClr val="FFFF66"/>
                </a:solidFill>
              </a:rPr>
              <a:t>.</a:t>
            </a:r>
          </a:p>
          <a:p>
            <a:r>
              <a:rPr lang="en-US" altLang="zh-CN" sz="2000" b="1" dirty="0">
                <a:solidFill>
                  <a:srgbClr val="FFFF66"/>
                </a:solidFill>
              </a:rPr>
              <a:t>4</a:t>
            </a:r>
            <a:r>
              <a:rPr lang="zh-CN" altLang="en-US" sz="2000" b="1" dirty="0">
                <a:solidFill>
                  <a:srgbClr val="FFFF66"/>
                </a:solidFill>
              </a:rPr>
              <a:t>、</a:t>
            </a:r>
            <a:r>
              <a:rPr lang="en-US" altLang="zh-CN" sz="2000" b="1" dirty="0">
                <a:solidFill>
                  <a:srgbClr val="FFFF66"/>
                </a:solidFill>
                <a:latin typeface="楷体_GB2312" pitchFamily="49" charset="-122"/>
                <a:ea typeface="楷体_GB2312" pitchFamily="49" charset="-122"/>
              </a:rPr>
              <a:t>PC</a:t>
            </a:r>
            <a:r>
              <a:rPr lang="zh-CN" altLang="en-US" sz="2000" b="1" dirty="0">
                <a:solidFill>
                  <a:srgbClr val="FFFF66"/>
                </a:solidFill>
                <a:latin typeface="楷体_GB2312" pitchFamily="49" charset="-122"/>
                <a:ea typeface="楷体_GB2312" pitchFamily="49" charset="-122"/>
              </a:rPr>
              <a:t>的值可以修改，</a:t>
            </a:r>
            <a:r>
              <a:rPr lang="zh-CN" altLang="en-US" sz="2000" b="1" dirty="0">
                <a:solidFill>
                  <a:srgbClr val="FFFF66"/>
                </a:solidFill>
              </a:rPr>
              <a:t>一般程序是按顺序执行指令的</a:t>
            </a:r>
            <a:r>
              <a:rPr lang="en-US" altLang="zh-CN" sz="2000" b="1" dirty="0">
                <a:solidFill>
                  <a:srgbClr val="FFFF66"/>
                </a:solidFill>
              </a:rPr>
              <a:t>.</a:t>
            </a:r>
            <a:r>
              <a:rPr lang="zh-CN" altLang="en-US" sz="2000" b="1" dirty="0">
                <a:solidFill>
                  <a:srgbClr val="FFFF66"/>
                </a:solidFill>
              </a:rPr>
              <a:t>若改变了的</a:t>
            </a:r>
            <a:r>
              <a:rPr lang="en-US" altLang="zh-CN" sz="2000" b="1" dirty="0">
                <a:solidFill>
                  <a:srgbClr val="FFFF66"/>
                </a:solidFill>
              </a:rPr>
              <a:t>PC</a:t>
            </a:r>
            <a:r>
              <a:rPr lang="zh-CN" altLang="en-US" sz="2000" b="1" dirty="0">
                <a:solidFill>
                  <a:srgbClr val="FFFF66"/>
                </a:solidFill>
              </a:rPr>
              <a:t>的值</a:t>
            </a:r>
            <a:r>
              <a:rPr lang="en-US" altLang="zh-CN" sz="2000" b="1" dirty="0">
                <a:solidFill>
                  <a:srgbClr val="FFFF66"/>
                </a:solidFill>
              </a:rPr>
              <a:t>,</a:t>
            </a:r>
            <a:r>
              <a:rPr lang="zh-CN" altLang="en-US" sz="2000" b="1" dirty="0">
                <a:solidFill>
                  <a:srgbClr val="FFFF66"/>
                </a:solidFill>
              </a:rPr>
              <a:t>则程序将不再按顺序执行。 </a:t>
            </a:r>
          </a:p>
          <a:p>
            <a:endParaRPr lang="en-US" altLang="zh-CN" sz="2000" b="1" dirty="0">
              <a:solidFill>
                <a:srgbClr val="FFFF66"/>
              </a:solidFill>
              <a:latin typeface="楷体_GB2312" pitchFamily="49" charset="-122"/>
              <a:ea typeface="楷体_GB2312" pitchFamily="49" charset="-122"/>
            </a:endParaRPr>
          </a:p>
        </p:txBody>
      </p:sp>
      <p:sp>
        <p:nvSpPr>
          <p:cNvPr id="6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20</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115043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98723">
                                            <p:txEl>
                                              <p:pRg st="1" end="1"/>
                                            </p:txEl>
                                          </p:spTgt>
                                        </p:tgtEl>
                                        <p:attrNameLst>
                                          <p:attrName>style.visibility</p:attrName>
                                        </p:attrNameLst>
                                      </p:cBhvr>
                                      <p:to>
                                        <p:strVal val="visible"/>
                                      </p:to>
                                    </p:set>
                                    <p:anim calcmode="lin" valueType="num">
                                      <p:cBhvr>
                                        <p:cTn id="7" dur="1000" fill="hold"/>
                                        <p:tgtEl>
                                          <p:spTgt spid="19872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9872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872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98723">
                                            <p:txEl>
                                              <p:pRg st="2" end="2"/>
                                            </p:txEl>
                                          </p:spTgt>
                                        </p:tgtEl>
                                        <p:attrNameLst>
                                          <p:attrName>style.visibility</p:attrName>
                                        </p:attrNameLst>
                                      </p:cBhvr>
                                      <p:to>
                                        <p:strVal val="visible"/>
                                      </p:to>
                                    </p:set>
                                    <p:anim calcmode="lin" valueType="num">
                                      <p:cBhvr>
                                        <p:cTn id="14" dur="1000" fill="hold"/>
                                        <p:tgtEl>
                                          <p:spTgt spid="19872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9872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872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98723">
                                            <p:txEl>
                                              <p:pRg st="3" end="3"/>
                                            </p:txEl>
                                          </p:spTgt>
                                        </p:tgtEl>
                                        <p:attrNameLst>
                                          <p:attrName>style.visibility</p:attrName>
                                        </p:attrNameLst>
                                      </p:cBhvr>
                                      <p:to>
                                        <p:strVal val="visible"/>
                                      </p:to>
                                    </p:set>
                                    <p:anim calcmode="lin" valueType="num">
                                      <p:cBhvr>
                                        <p:cTn id="21" dur="1000" fill="hold"/>
                                        <p:tgtEl>
                                          <p:spTgt spid="19872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9872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8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199684" name="Rectangle 4"/>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5" name="Text Box 5"/>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99686" name="Freeform 6">
            <a:hlinkClick r:id="rId3"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687" name="AutoShape 7">
            <a:hlinkClick r:id="rId4"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199688" name="AutoShape 8"/>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199689" name="AutoShape 9">
            <a:hlinkClick r:id="rId5"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199690" name="AutoShape 10">
            <a:hlinkClick r:id="rId6"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199691" name="AutoShape 11"/>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SP</a:t>
            </a:r>
            <a:endParaRPr lang="en-US" altLang="zh-CN" b="1"/>
          </a:p>
        </p:txBody>
      </p:sp>
      <p:sp>
        <p:nvSpPr>
          <p:cNvPr id="199692" name="AutoShape 12"/>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8" action="ppaction://hlinksldjump"/>
              </a:rPr>
              <a:t>DPTR</a:t>
            </a:r>
            <a:endParaRPr lang="en-US" altLang="zh-CN" b="1"/>
          </a:p>
        </p:txBody>
      </p:sp>
      <p:sp>
        <p:nvSpPr>
          <p:cNvPr id="199693" name="AutoShape 13">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199694" name="AutoShape 14">
            <a:hlinkClick r:id="rId7"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PC</a:t>
            </a:r>
          </a:p>
        </p:txBody>
      </p:sp>
      <p:sp>
        <p:nvSpPr>
          <p:cNvPr id="199695" name="AutoShape 15"/>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199696" name="AutoShape 16"/>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199697" name="AutoShape 17"/>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199698" name="AutoShape 18"/>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199699" name="AutoShape 19"/>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199700" name="AutoShape 20"/>
          <p:cNvSpPr>
            <a:spLocks noChangeArrowheads="1"/>
          </p:cNvSpPr>
          <p:nvPr/>
        </p:nvSpPr>
        <p:spPr bwMode="auto">
          <a:xfrm>
            <a:off x="5867400" y="4149725"/>
            <a:ext cx="865188"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199701" name="AutoShape 21"/>
          <p:cNvSpPr>
            <a:spLocks noChangeArrowheads="1"/>
          </p:cNvSpPr>
          <p:nvPr/>
        </p:nvSpPr>
        <p:spPr bwMode="auto">
          <a:xfrm>
            <a:off x="4572000" y="4149725"/>
            <a:ext cx="792163"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199702" name="AutoShape 22"/>
          <p:cNvSpPr>
            <a:spLocks noChangeArrowheads="1"/>
          </p:cNvSpPr>
          <p:nvPr/>
        </p:nvSpPr>
        <p:spPr bwMode="auto">
          <a:xfrm>
            <a:off x="3419475" y="4149725"/>
            <a:ext cx="792163"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199703" name="AutoShape 23"/>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199704" name="AutoShape 24"/>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199705" name="AutoShape 25">
            <a:hlinkClick r:id="rId9"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199706" name="AutoShape 26"/>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199707" name="Line 27"/>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8" name="Line 28"/>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9" name="Line 29"/>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0" name="Line 30"/>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1" name="Line 31"/>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2" name="Line 32"/>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3" name="Line 33"/>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4" name="Line 34"/>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5" name="Line 35"/>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6" name="Line 36"/>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7" name="Line 37"/>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8" name="Line 38"/>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9" name="Line 39"/>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0" name="Line 40"/>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1" name="Line 41"/>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2" name="Line 42"/>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3" name="Line 43"/>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4" name="Line 44"/>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5" name="Line 45"/>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6" name="Line 46"/>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7" name="Line 47"/>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8" name="Line 48"/>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9" name="Line 49"/>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0" name="Line 50"/>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1" name="Line 51"/>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2" name="Line 52"/>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3" name="Line 53"/>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4" name="Line 54"/>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5" name="Line 55"/>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6" name="Line 56"/>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7" name="Line 57"/>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8" name="Line 58"/>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39" name="Line 59"/>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40" name="Line 60"/>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41" name="Line 61"/>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42" name="Line 62"/>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43" name="Line 63"/>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44" name="AutoShape 64"/>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199745" name="AutoShape 65"/>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199746" name="AutoShape 66"/>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199747" name="AutoShape 67"/>
          <p:cNvSpPr>
            <a:spLocks noChangeArrowheads="1"/>
          </p:cNvSpPr>
          <p:nvPr/>
        </p:nvSpPr>
        <p:spPr bwMode="auto">
          <a:xfrm>
            <a:off x="250825" y="188913"/>
            <a:ext cx="5257800" cy="3384550"/>
          </a:xfrm>
          <a:prstGeom prst="wedgeRoundRectCallout">
            <a:avLst>
              <a:gd name="adj1" fmla="val -7759"/>
              <a:gd name="adj2" fmla="val 6557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solidFill>
                  <a:srgbClr val="FFFF66"/>
                </a:solidFill>
                <a:latin typeface="宋体" charset="-122"/>
              </a:rPr>
              <a:t>IR</a:t>
            </a:r>
            <a:r>
              <a:rPr lang="zh-CN" altLang="en-US" b="1" dirty="0">
                <a:solidFill>
                  <a:srgbClr val="FFFF66"/>
                </a:solidFill>
                <a:latin typeface="宋体" charset="-122"/>
              </a:rPr>
              <a:t>：用来存放当前正在执行的指令代码 。</a:t>
            </a:r>
          </a:p>
          <a:p>
            <a:r>
              <a:rPr lang="en-US" altLang="zh-CN" b="1" dirty="0">
                <a:solidFill>
                  <a:srgbClr val="FFFF66"/>
                </a:solidFill>
                <a:latin typeface="宋体" charset="-122"/>
              </a:rPr>
              <a:t>ID</a:t>
            </a:r>
            <a:r>
              <a:rPr lang="zh-CN" altLang="en-US" b="1" dirty="0">
                <a:solidFill>
                  <a:srgbClr val="FFFF66"/>
                </a:solidFill>
                <a:latin typeface="宋体" charset="-122"/>
              </a:rPr>
              <a:t>：</a:t>
            </a:r>
            <a:r>
              <a:rPr lang="zh-CN" altLang="en-US" b="1" dirty="0">
                <a:solidFill>
                  <a:srgbClr val="FFFF66"/>
                </a:solidFill>
              </a:rPr>
              <a:t>用来对指令代码进行分析、译码，根据指令译码的结果，输出相应的控制信号。 </a:t>
            </a:r>
          </a:p>
          <a:p>
            <a:r>
              <a:rPr lang="en-US" altLang="zh-CN" b="1" dirty="0">
                <a:solidFill>
                  <a:srgbClr val="FFFF66"/>
                </a:solidFill>
                <a:latin typeface="宋体" charset="-122"/>
              </a:rPr>
              <a:t>PLA</a:t>
            </a:r>
            <a:r>
              <a:rPr lang="zh-CN" altLang="en-US" b="1" dirty="0">
                <a:solidFill>
                  <a:srgbClr val="FFFF66"/>
                </a:solidFill>
                <a:latin typeface="宋体" charset="-122"/>
              </a:rPr>
              <a:t>：</a:t>
            </a:r>
            <a:r>
              <a:rPr lang="zh-CN" altLang="en-US" b="1" dirty="0">
                <a:solidFill>
                  <a:srgbClr val="FFFF66"/>
                </a:solidFill>
              </a:rPr>
              <a:t>产生出各种操作电位、不同节拍的信号、时序脉冲等执行此条命令所需的全部控制信号 。</a:t>
            </a:r>
          </a:p>
        </p:txBody>
      </p:sp>
      <p:sp>
        <p:nvSpPr>
          <p:cNvPr id="67"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21</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85356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199747">
                                            <p:txEl>
                                              <p:pRg st="1" end="1"/>
                                            </p:txEl>
                                          </p:spTgt>
                                        </p:tgtEl>
                                        <p:attrNameLst>
                                          <p:attrName>style.visibility</p:attrName>
                                        </p:attrNameLst>
                                      </p:cBhvr>
                                      <p:to>
                                        <p:strVal val="visible"/>
                                      </p:to>
                                    </p:set>
                                    <p:animEffect transition="in" filter="wheel(4)">
                                      <p:cBhvr>
                                        <p:cTn id="7" dur="2000"/>
                                        <p:tgtEl>
                                          <p:spTgt spid="199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99747">
                                            <p:txEl>
                                              <p:pRg st="2" end="2"/>
                                            </p:txEl>
                                          </p:spTgt>
                                        </p:tgtEl>
                                        <p:attrNameLst>
                                          <p:attrName>style.visibility</p:attrName>
                                        </p:attrNameLst>
                                      </p:cBhvr>
                                      <p:to>
                                        <p:strVal val="visible"/>
                                      </p:to>
                                    </p:set>
                                    <p:animEffect transition="in" filter="wheel(4)">
                                      <p:cBhvr>
                                        <p:cTn id="12" dur="2000"/>
                                        <p:tgtEl>
                                          <p:spTgt spid="199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200707" name="AutoShape 3"/>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0708" name="AutoShape 4"/>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0710" name="Rectangle 6"/>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1" name="Text Box 7"/>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00712" name="Freeform 8">
            <a:hlinkClick r:id="rId2"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13" name="AutoShape 9">
            <a:hlinkClick r:id="rId3"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200714" name="AutoShape 10"/>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200715" name="AutoShape 11">
            <a:hlinkClick r:id="rId4"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200716" name="AutoShape 12">
            <a:hlinkClick r:id="rId5"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00717" name="AutoShape 13"/>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6" action="ppaction://hlinksldjump"/>
              </a:rPr>
              <a:t>SP</a:t>
            </a:r>
            <a:endParaRPr lang="en-US" altLang="zh-CN" b="1"/>
          </a:p>
        </p:txBody>
      </p:sp>
      <p:sp>
        <p:nvSpPr>
          <p:cNvPr id="200718" name="AutoShape 14"/>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DPTR</a:t>
            </a:r>
            <a:endParaRPr lang="en-US" altLang="zh-CN" b="1"/>
          </a:p>
        </p:txBody>
      </p:sp>
      <p:sp>
        <p:nvSpPr>
          <p:cNvPr id="200719" name="AutoShape 15">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200720" name="AutoShape 16">
            <a:hlinkClick r:id="rId6"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PC</a:t>
            </a:r>
          </a:p>
        </p:txBody>
      </p:sp>
      <p:sp>
        <p:nvSpPr>
          <p:cNvPr id="200721" name="AutoShape 17"/>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200722" name="AutoShape 18"/>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200723" name="AutoShape 19"/>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200724" name="AutoShape 20"/>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200725" name="AutoShape 21"/>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200726" name="AutoShape 22"/>
          <p:cNvSpPr>
            <a:spLocks noChangeArrowheads="1"/>
          </p:cNvSpPr>
          <p:nvPr/>
        </p:nvSpPr>
        <p:spPr bwMode="auto">
          <a:xfrm>
            <a:off x="5867400" y="4149725"/>
            <a:ext cx="865188"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200727" name="AutoShape 23"/>
          <p:cNvSpPr>
            <a:spLocks noChangeArrowheads="1"/>
          </p:cNvSpPr>
          <p:nvPr/>
        </p:nvSpPr>
        <p:spPr bwMode="auto">
          <a:xfrm>
            <a:off x="4572000" y="4149725"/>
            <a:ext cx="792163"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200728" name="AutoShape 24"/>
          <p:cNvSpPr>
            <a:spLocks noChangeArrowheads="1"/>
          </p:cNvSpPr>
          <p:nvPr/>
        </p:nvSpPr>
        <p:spPr bwMode="auto">
          <a:xfrm>
            <a:off x="3419475" y="4149725"/>
            <a:ext cx="647700"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200729" name="AutoShape 25"/>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200730" name="AutoShape 26"/>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200731" name="AutoShape 27">
            <a:hlinkClick r:id="rId8"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200732" name="AutoShape 28"/>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200733" name="Line 29"/>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4" name="Line 30"/>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5" name="Line 31"/>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6" name="Line 32"/>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7" name="Line 33"/>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8" name="Line 34"/>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39" name="Line 35"/>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0" name="Line 36"/>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1" name="Line 37"/>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2" name="Line 38"/>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3" name="Line 39"/>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4" name="Line 40"/>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5" name="Line 41"/>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6" name="Line 42"/>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7" name="Line 43"/>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8" name="Line 44"/>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9" name="Line 45"/>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0" name="Line 46"/>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1" name="Line 47"/>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2" name="Line 48"/>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3" name="Line 49"/>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4" name="Line 50"/>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5" name="Line 51"/>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6" name="Line 52"/>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7" name="Line 53"/>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8" name="Line 54"/>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9" name="Line 55"/>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0" name="Line 56"/>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1" name="Line 57"/>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2" name="Line 58"/>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3" name="Line 59"/>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4" name="Line 60"/>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5" name="Line 61"/>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6" name="Line 62"/>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7" name="Line 63"/>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8" name="Line 64"/>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9" name="Line 65"/>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70" name="AutoShape 66"/>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0771" name="AutoShape 67"/>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0772" name="AutoShape 68"/>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200773" name="AutoShape 69"/>
          <p:cNvSpPr>
            <a:spLocks noChangeArrowheads="1"/>
          </p:cNvSpPr>
          <p:nvPr/>
        </p:nvSpPr>
        <p:spPr bwMode="auto">
          <a:xfrm>
            <a:off x="179389" y="2997200"/>
            <a:ext cx="5256212" cy="2808064"/>
          </a:xfrm>
          <a:prstGeom prst="wedgeRoundRectCallout">
            <a:avLst>
              <a:gd name="adj1" fmla="val 19782"/>
              <a:gd name="adj2" fmla="val -69861"/>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u="sng" dirty="0">
                <a:solidFill>
                  <a:srgbClr val="FFFF66"/>
                </a:solidFill>
              </a:rPr>
              <a:t>1</a:t>
            </a:r>
            <a:r>
              <a:rPr lang="zh-CN" altLang="en-US" sz="2000" b="1" u="sng" dirty="0">
                <a:solidFill>
                  <a:srgbClr val="FFFF66"/>
                </a:solidFill>
              </a:rPr>
              <a:t>、</a:t>
            </a:r>
            <a:r>
              <a:rPr lang="en-US" altLang="zh-CN" sz="2000" b="1" u="sng" dirty="0">
                <a:solidFill>
                  <a:srgbClr val="FFFF66"/>
                </a:solidFill>
              </a:rPr>
              <a:t>8</a:t>
            </a:r>
            <a:r>
              <a:rPr lang="zh-CN" altLang="en-US" sz="2000" b="1" u="sng" dirty="0">
                <a:solidFill>
                  <a:srgbClr val="FFFF66"/>
                </a:solidFill>
              </a:rPr>
              <a:t>位寄存</a:t>
            </a:r>
            <a:r>
              <a:rPr lang="zh-CN" altLang="en-US" sz="2000" b="1" u="sng" dirty="0" smtClean="0">
                <a:solidFill>
                  <a:srgbClr val="FFFF66"/>
                </a:solidFill>
              </a:rPr>
              <a:t>器</a:t>
            </a:r>
            <a:r>
              <a:rPr lang="en-US" altLang="zh-CN" sz="2000" b="1" u="sng" dirty="0" smtClean="0">
                <a:solidFill>
                  <a:srgbClr val="FFFF66"/>
                </a:solidFill>
              </a:rPr>
              <a:t>A</a:t>
            </a:r>
            <a:endParaRPr lang="zh-CN" altLang="en-US" sz="2000" b="1" u="sng" dirty="0">
              <a:solidFill>
                <a:srgbClr val="FFFF66"/>
              </a:solidFill>
            </a:endParaRPr>
          </a:p>
          <a:p>
            <a:r>
              <a:rPr lang="en-US" altLang="zh-CN" sz="2000" b="1" u="sng" dirty="0">
                <a:solidFill>
                  <a:srgbClr val="FFFF66"/>
                </a:solidFill>
              </a:rPr>
              <a:t>2</a:t>
            </a:r>
            <a:r>
              <a:rPr lang="zh-CN" altLang="en-US" sz="2000" b="1" u="sng" dirty="0">
                <a:solidFill>
                  <a:srgbClr val="FFFF66"/>
                </a:solidFill>
              </a:rPr>
              <a:t>、累加器是一个特殊的寄存器，它的字长和微处理器的字长相同，累加器具有输入／输出和移位功能，</a:t>
            </a:r>
            <a:r>
              <a:rPr lang="zh-CN" altLang="en-US" sz="2000" b="1" dirty="0">
                <a:solidFill>
                  <a:srgbClr val="FFFF66"/>
                </a:solidFill>
              </a:rPr>
              <a:t>微处理器采用累加器结构可以简化某些逻辑运算。</a:t>
            </a:r>
          </a:p>
          <a:p>
            <a:r>
              <a:rPr lang="en-US" altLang="zh-CN" sz="2000" b="1" dirty="0">
                <a:solidFill>
                  <a:srgbClr val="FFFF66"/>
                </a:solidFill>
              </a:rPr>
              <a:t>3</a:t>
            </a:r>
            <a:r>
              <a:rPr lang="zh-CN" altLang="en-US" sz="2000" b="1" dirty="0">
                <a:solidFill>
                  <a:srgbClr val="FFFF66"/>
                </a:solidFill>
              </a:rPr>
              <a:t>、由于所有运算的数据都要通过累加器，故累加器在微处理器中占有很重要的位置。</a:t>
            </a:r>
          </a:p>
        </p:txBody>
      </p:sp>
      <p:sp>
        <p:nvSpPr>
          <p:cNvPr id="200774" name="Rectangle 70"/>
          <p:cNvSpPr>
            <a:spLocks noChangeArrowheads="1"/>
          </p:cNvSpPr>
          <p:nvPr/>
        </p:nvSpPr>
        <p:spPr bwMode="auto">
          <a:xfrm>
            <a:off x="4211638" y="2997200"/>
            <a:ext cx="7207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ALU</a:t>
            </a:r>
          </a:p>
        </p:txBody>
      </p:sp>
      <p:sp>
        <p:nvSpPr>
          <p:cNvPr id="70"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22</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65849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00773">
                                            <p:txEl>
                                              <p:pRg st="1" end="1"/>
                                            </p:txEl>
                                          </p:spTgt>
                                        </p:tgtEl>
                                        <p:attrNameLst>
                                          <p:attrName>style.visibility</p:attrName>
                                        </p:attrNameLst>
                                      </p:cBhvr>
                                      <p:to>
                                        <p:strVal val="visible"/>
                                      </p:to>
                                    </p:set>
                                    <p:anim calcmode="lin" valueType="num">
                                      <p:cBhvr>
                                        <p:cTn id="7" dur="500" fill="hold"/>
                                        <p:tgtEl>
                                          <p:spTgt spid="20077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00773">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200773">
                                            <p:txEl>
                                              <p:pRg st="1" end="1"/>
                                            </p:txEl>
                                          </p:spTgt>
                                        </p:tgtEl>
                                        <p:attrNameLst>
                                          <p:attrName>style.rotation</p:attrName>
                                        </p:attrNameLst>
                                      </p:cBhvr>
                                      <p:tavLst>
                                        <p:tav tm="0">
                                          <p:val>
                                            <p:fltVal val="360"/>
                                          </p:val>
                                        </p:tav>
                                        <p:tav tm="100000">
                                          <p:val>
                                            <p:fltVal val="0"/>
                                          </p:val>
                                        </p:tav>
                                      </p:tavLst>
                                    </p:anim>
                                    <p:animEffect transition="in" filter="fade">
                                      <p:cBhvr>
                                        <p:cTn id="10" dur="500"/>
                                        <p:tgtEl>
                                          <p:spTgt spid="20077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200773">
                                            <p:txEl>
                                              <p:pRg st="2" end="2"/>
                                            </p:txEl>
                                          </p:spTgt>
                                        </p:tgtEl>
                                        <p:attrNameLst>
                                          <p:attrName>style.visibility</p:attrName>
                                        </p:attrNameLst>
                                      </p:cBhvr>
                                      <p:to>
                                        <p:strVal val="visible"/>
                                      </p:to>
                                    </p:set>
                                    <p:anim calcmode="lin" valueType="num">
                                      <p:cBhvr>
                                        <p:cTn id="15" dur="500" fill="hold"/>
                                        <p:tgtEl>
                                          <p:spTgt spid="20077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00773">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200773">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2007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201731" name="AutoShape 3"/>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1732" name="AutoShape 4"/>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1734" name="Rectangle 6"/>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5" name="Text Box 7"/>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01736" name="Freeform 8">
            <a:hlinkClick r:id="rId2"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37" name="AutoShape 9">
            <a:hlinkClick r:id="rId3"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201738" name="AutoShape 10"/>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201739" name="AutoShape 11">
            <a:hlinkClick r:id="rId4"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201740" name="AutoShape 12">
            <a:hlinkClick r:id="rId5"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01741" name="AutoShape 13"/>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6" action="ppaction://hlinksldjump"/>
              </a:rPr>
              <a:t>SP</a:t>
            </a:r>
            <a:endParaRPr lang="en-US" altLang="zh-CN" b="1"/>
          </a:p>
        </p:txBody>
      </p:sp>
      <p:sp>
        <p:nvSpPr>
          <p:cNvPr id="201742" name="AutoShape 14"/>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DPTR</a:t>
            </a:r>
            <a:endParaRPr lang="en-US" altLang="zh-CN" b="1"/>
          </a:p>
        </p:txBody>
      </p:sp>
      <p:sp>
        <p:nvSpPr>
          <p:cNvPr id="201743" name="AutoShape 15">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201744" name="AutoShape 16">
            <a:hlinkClick r:id="rId6"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PC</a:t>
            </a:r>
          </a:p>
        </p:txBody>
      </p:sp>
      <p:sp>
        <p:nvSpPr>
          <p:cNvPr id="201745" name="AutoShape 17"/>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201746" name="AutoShape 18"/>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201747" name="AutoShape 19"/>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201748" name="AutoShape 20"/>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201749" name="AutoShape 21"/>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201750" name="AutoShape 22"/>
          <p:cNvSpPr>
            <a:spLocks noChangeArrowheads="1"/>
          </p:cNvSpPr>
          <p:nvPr/>
        </p:nvSpPr>
        <p:spPr bwMode="auto">
          <a:xfrm>
            <a:off x="5867400" y="4149725"/>
            <a:ext cx="865188"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201751" name="AutoShape 23"/>
          <p:cNvSpPr>
            <a:spLocks noChangeArrowheads="1"/>
          </p:cNvSpPr>
          <p:nvPr/>
        </p:nvSpPr>
        <p:spPr bwMode="auto">
          <a:xfrm>
            <a:off x="4572000" y="4149725"/>
            <a:ext cx="792163"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201752" name="AutoShape 24"/>
          <p:cNvSpPr>
            <a:spLocks noChangeArrowheads="1"/>
          </p:cNvSpPr>
          <p:nvPr/>
        </p:nvSpPr>
        <p:spPr bwMode="auto">
          <a:xfrm>
            <a:off x="3419475" y="4149725"/>
            <a:ext cx="647700"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201753" name="AutoShape 25"/>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201754" name="AutoShape 26"/>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201755" name="AutoShape 27">
            <a:hlinkClick r:id="rId8"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201756" name="AutoShape 28"/>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201757" name="Line 29"/>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58" name="Line 30"/>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59" name="Line 31"/>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0" name="Line 32"/>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1" name="Line 33"/>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2" name="Line 34"/>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3" name="Line 35"/>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4" name="Line 36"/>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5" name="Line 37"/>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6" name="Line 38"/>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7" name="Line 39"/>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8" name="Line 40"/>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69" name="Line 41"/>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0" name="Line 42"/>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1" name="Line 43"/>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2" name="Line 44"/>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3" name="Line 45"/>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4" name="Line 46"/>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5" name="Line 47"/>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6" name="Line 48"/>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7" name="Line 49"/>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8" name="Line 50"/>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9" name="Line 51"/>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0" name="Line 52"/>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1" name="Line 53"/>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2" name="Line 54"/>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3" name="Line 55"/>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4" name="Line 56"/>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5" name="Line 57"/>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6" name="Line 58"/>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7" name="Line 59"/>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8" name="Line 60"/>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9" name="Line 61"/>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0" name="Line 62"/>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1" name="Line 63"/>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2" name="Line 64"/>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3" name="Line 65"/>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4" name="AutoShape 66"/>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1795" name="AutoShape 67"/>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1796" name="AutoShape 68"/>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201798" name="Rectangle 70"/>
          <p:cNvSpPr>
            <a:spLocks noChangeArrowheads="1"/>
          </p:cNvSpPr>
          <p:nvPr/>
        </p:nvSpPr>
        <p:spPr bwMode="auto">
          <a:xfrm>
            <a:off x="4211638" y="2997200"/>
            <a:ext cx="7207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ALU</a:t>
            </a:r>
          </a:p>
        </p:txBody>
      </p:sp>
      <p:sp>
        <p:nvSpPr>
          <p:cNvPr id="201797" name="AutoShape 69"/>
          <p:cNvSpPr>
            <a:spLocks noChangeArrowheads="1"/>
          </p:cNvSpPr>
          <p:nvPr/>
        </p:nvSpPr>
        <p:spPr bwMode="auto">
          <a:xfrm>
            <a:off x="179388" y="3789363"/>
            <a:ext cx="4392612" cy="2087909"/>
          </a:xfrm>
          <a:prstGeom prst="wedgeRoundRectCallout">
            <a:avLst>
              <a:gd name="adj1" fmla="val 80902"/>
              <a:gd name="adj2" fmla="val -118557"/>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FF66"/>
                </a:solidFill>
              </a:rPr>
              <a:t> 1</a:t>
            </a:r>
            <a:r>
              <a:rPr lang="zh-CN" altLang="en-US" b="1">
                <a:solidFill>
                  <a:srgbClr val="FFFF66"/>
                </a:solidFill>
              </a:rPr>
              <a:t>、</a:t>
            </a:r>
            <a:r>
              <a:rPr lang="en-US" altLang="zh-CN" b="1">
                <a:solidFill>
                  <a:srgbClr val="FFFF66"/>
                </a:solidFill>
              </a:rPr>
              <a:t>8</a:t>
            </a:r>
            <a:r>
              <a:rPr lang="zh-CN" altLang="en-US" b="1">
                <a:solidFill>
                  <a:srgbClr val="FFFF66"/>
                </a:solidFill>
              </a:rPr>
              <a:t>位寄存器</a:t>
            </a:r>
          </a:p>
          <a:p>
            <a:r>
              <a:rPr lang="en-US" altLang="zh-CN" b="1">
                <a:solidFill>
                  <a:srgbClr val="FFFF66"/>
                </a:solidFill>
              </a:rPr>
              <a:t>2</a:t>
            </a:r>
            <a:r>
              <a:rPr lang="zh-CN" altLang="en-US" b="1">
                <a:solidFill>
                  <a:srgbClr val="FFFF66"/>
                </a:solidFill>
              </a:rPr>
              <a:t>、在进行乘除法运算时，存放参与运算的一个操作数</a:t>
            </a:r>
          </a:p>
          <a:p>
            <a:r>
              <a:rPr lang="en-US" altLang="zh-CN" b="1">
                <a:solidFill>
                  <a:srgbClr val="FFFF66"/>
                </a:solidFill>
              </a:rPr>
              <a:t>3</a:t>
            </a:r>
            <a:r>
              <a:rPr lang="zh-CN" altLang="en-US" b="1">
                <a:solidFill>
                  <a:srgbClr val="FFFF66"/>
                </a:solidFill>
              </a:rPr>
              <a:t>、除此之外，作为一般</a:t>
            </a:r>
            <a:r>
              <a:rPr lang="en-US" altLang="zh-CN" b="1">
                <a:solidFill>
                  <a:srgbClr val="FFFF66"/>
                </a:solidFill>
              </a:rPr>
              <a:t>REG</a:t>
            </a:r>
            <a:r>
              <a:rPr lang="zh-CN" altLang="en-US" b="1">
                <a:solidFill>
                  <a:srgbClr val="FFFF66"/>
                </a:solidFill>
              </a:rPr>
              <a:t>使用 </a:t>
            </a:r>
          </a:p>
        </p:txBody>
      </p:sp>
      <p:sp>
        <p:nvSpPr>
          <p:cNvPr id="70"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23</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943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1797">
                                            <p:txEl>
                                              <p:pRg st="1" end="1"/>
                                            </p:txEl>
                                          </p:spTgt>
                                        </p:tgtEl>
                                        <p:attrNameLst>
                                          <p:attrName>style.visibility</p:attrName>
                                        </p:attrNameLst>
                                      </p:cBhvr>
                                      <p:to>
                                        <p:strVal val="visible"/>
                                      </p:to>
                                    </p:set>
                                    <p:animEffect transition="in" filter="wipe(down)">
                                      <p:cBhvr>
                                        <p:cTn id="7" dur="500"/>
                                        <p:tgtEl>
                                          <p:spTgt spid="201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1797">
                                            <p:txEl>
                                              <p:pRg st="2" end="2"/>
                                            </p:txEl>
                                          </p:spTgt>
                                        </p:tgtEl>
                                        <p:attrNameLst>
                                          <p:attrName>style.visibility</p:attrName>
                                        </p:attrNameLst>
                                      </p:cBhvr>
                                      <p:to>
                                        <p:strVal val="visible"/>
                                      </p:to>
                                    </p:set>
                                    <p:animEffect transition="in" filter="wipe(down)">
                                      <p:cBhvr>
                                        <p:cTn id="12" dur="500"/>
                                        <p:tgtEl>
                                          <p:spTgt spid="2017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6" name="Text Box 4"/>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02757" name="Freeform 5">
            <a:hlinkClick r:id="rId2"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58" name="AutoShape 6">
            <a:hlinkClick r:id="rId3"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202759" name="AutoShape 7"/>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202760" name="AutoShape 8">
            <a:hlinkClick r:id="rId4"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202761" name="AutoShape 9">
            <a:hlinkClick r:id="rId5"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02762" name="AutoShape 10"/>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6" action="ppaction://hlinksldjump"/>
              </a:rPr>
              <a:t>SP</a:t>
            </a:r>
            <a:endParaRPr lang="en-US" altLang="zh-CN" b="1"/>
          </a:p>
        </p:txBody>
      </p:sp>
      <p:sp>
        <p:nvSpPr>
          <p:cNvPr id="202763" name="AutoShape 11"/>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DPTR</a:t>
            </a:r>
            <a:endParaRPr lang="en-US" altLang="zh-CN" b="1"/>
          </a:p>
        </p:txBody>
      </p:sp>
      <p:sp>
        <p:nvSpPr>
          <p:cNvPr id="202764" name="AutoShape 12">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202765" name="AutoShape 13">
            <a:hlinkClick r:id="rId6"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PC</a:t>
            </a:r>
          </a:p>
        </p:txBody>
      </p:sp>
      <p:sp>
        <p:nvSpPr>
          <p:cNvPr id="202766" name="AutoShape 14"/>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202767" name="AutoShape 15"/>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202768" name="AutoShape 16"/>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202769" name="AutoShape 17"/>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202770" name="AutoShape 18"/>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202771" name="AutoShape 19"/>
          <p:cNvSpPr>
            <a:spLocks noChangeArrowheads="1"/>
          </p:cNvSpPr>
          <p:nvPr/>
        </p:nvSpPr>
        <p:spPr bwMode="auto">
          <a:xfrm>
            <a:off x="5867400" y="4149725"/>
            <a:ext cx="720725"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202772" name="AutoShape 20"/>
          <p:cNvSpPr>
            <a:spLocks noChangeArrowheads="1"/>
          </p:cNvSpPr>
          <p:nvPr/>
        </p:nvSpPr>
        <p:spPr bwMode="auto">
          <a:xfrm>
            <a:off x="4572000" y="4149725"/>
            <a:ext cx="647700"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202773" name="AutoShape 21"/>
          <p:cNvSpPr>
            <a:spLocks noChangeArrowheads="1"/>
          </p:cNvSpPr>
          <p:nvPr/>
        </p:nvSpPr>
        <p:spPr bwMode="auto">
          <a:xfrm>
            <a:off x="3419475" y="4149725"/>
            <a:ext cx="647700"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202774" name="AutoShape 22"/>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202775" name="AutoShape 23"/>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202776" name="AutoShape 24">
            <a:hlinkClick r:id="rId8"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202777" name="AutoShape 25"/>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202778" name="Line 26"/>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79" name="Line 27"/>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0" name="Line 28"/>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1" name="Line 29"/>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2" name="Line 30"/>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3" name="Line 31"/>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4" name="Line 32"/>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5" name="Line 33"/>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6" name="Line 34"/>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7" name="Line 35"/>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8" name="Line 36"/>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89" name="Line 37"/>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0" name="Line 38"/>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1" name="Line 39"/>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2" name="Line 40"/>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3" name="Line 41"/>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4" name="Line 42"/>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5" name="Line 43"/>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6" name="Line 44"/>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7" name="Line 45"/>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8" name="Line 46"/>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99" name="Line 47"/>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0" name="Line 48"/>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1" name="Line 49"/>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2" name="Line 50"/>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3" name="Line 51"/>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4" name="Line 52"/>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5" name="Line 53"/>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6" name="Line 54"/>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7" name="Line 55"/>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8" name="Line 56"/>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9" name="Line 57"/>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0" name="Line 58"/>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1" name="Line 59"/>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2" name="Line 60"/>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3" name="Line 61"/>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4" name="Line 62"/>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5" name="AutoShape 63"/>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2816" name="AutoShape 64"/>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2817" name="AutoShape 65"/>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202819" name="Rectangle 67"/>
          <p:cNvSpPr>
            <a:spLocks noChangeArrowheads="1"/>
          </p:cNvSpPr>
          <p:nvPr/>
        </p:nvSpPr>
        <p:spPr bwMode="auto">
          <a:xfrm>
            <a:off x="4211638" y="2997200"/>
            <a:ext cx="7207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ALU</a:t>
            </a:r>
          </a:p>
        </p:txBody>
      </p:sp>
      <p:graphicFrame>
        <p:nvGraphicFramePr>
          <p:cNvPr id="3" name="表格 2"/>
          <p:cNvGraphicFramePr>
            <a:graphicFrameLocks noGrp="1"/>
          </p:cNvGraphicFramePr>
          <p:nvPr>
            <p:extLst>
              <p:ext uri="{D42A27DB-BD31-4B8C-83A1-F6EECF244321}">
                <p14:modId xmlns:p14="http://schemas.microsoft.com/office/powerpoint/2010/main" val="1557874874"/>
              </p:ext>
            </p:extLst>
          </p:nvPr>
        </p:nvGraphicFramePr>
        <p:xfrm>
          <a:off x="1163638" y="3979862"/>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r>
                        <a:rPr lang="en-US" altLang="zh-CN" dirty="0" smtClean="0">
                          <a:solidFill>
                            <a:srgbClr val="FFFF66"/>
                          </a:solidFill>
                        </a:rPr>
                        <a:t>D7 </a:t>
                      </a:r>
                      <a:endParaRPr lang="zh-CN" altLang="en-US" dirty="0"/>
                    </a:p>
                  </a:txBody>
                  <a:tcPr/>
                </a:tc>
                <a:tc>
                  <a:txBody>
                    <a:bodyPr/>
                    <a:lstStyle/>
                    <a:p>
                      <a:r>
                        <a:rPr lang="en-US" altLang="zh-CN" dirty="0" smtClean="0">
                          <a:solidFill>
                            <a:srgbClr val="FFFF66"/>
                          </a:solidFill>
                        </a:rPr>
                        <a:t>D6</a:t>
                      </a:r>
                      <a:endParaRPr lang="zh-CN" altLang="en-US" dirty="0"/>
                    </a:p>
                  </a:txBody>
                  <a:tcPr/>
                </a:tc>
                <a:tc>
                  <a:txBody>
                    <a:bodyPr/>
                    <a:lstStyle/>
                    <a:p>
                      <a:r>
                        <a:rPr lang="en-US" altLang="zh-CN" dirty="0" smtClean="0">
                          <a:solidFill>
                            <a:srgbClr val="FFFF66"/>
                          </a:solidFill>
                        </a:rPr>
                        <a:t>D5</a:t>
                      </a:r>
                      <a:endParaRPr lang="zh-CN" altLang="en-US" dirty="0"/>
                    </a:p>
                  </a:txBody>
                  <a:tcPr/>
                </a:tc>
                <a:tc>
                  <a:txBody>
                    <a:bodyPr/>
                    <a:lstStyle/>
                    <a:p>
                      <a:r>
                        <a:rPr lang="en-US" altLang="zh-CN" dirty="0" smtClean="0">
                          <a:solidFill>
                            <a:srgbClr val="FFFF66"/>
                          </a:solidFill>
                        </a:rPr>
                        <a:t>D4</a:t>
                      </a:r>
                      <a:endParaRPr lang="zh-CN" altLang="en-US" dirty="0"/>
                    </a:p>
                  </a:txBody>
                  <a:tcPr/>
                </a:tc>
                <a:tc>
                  <a:txBody>
                    <a:bodyPr/>
                    <a:lstStyle/>
                    <a:p>
                      <a:r>
                        <a:rPr lang="en-US" altLang="zh-CN" dirty="0" smtClean="0">
                          <a:solidFill>
                            <a:srgbClr val="FFFF66"/>
                          </a:solidFill>
                        </a:rPr>
                        <a:t>D3</a:t>
                      </a:r>
                      <a:endParaRPr lang="zh-CN" altLang="en-US" dirty="0"/>
                    </a:p>
                  </a:txBody>
                  <a:tcPr/>
                </a:tc>
                <a:tc>
                  <a:txBody>
                    <a:bodyPr/>
                    <a:lstStyle/>
                    <a:p>
                      <a:r>
                        <a:rPr lang="en-US" altLang="zh-CN" dirty="0" smtClean="0">
                          <a:solidFill>
                            <a:srgbClr val="FFFF66"/>
                          </a:solidFill>
                        </a:rPr>
                        <a:t>D2</a:t>
                      </a:r>
                      <a:endParaRPr lang="zh-CN" altLang="en-US" dirty="0"/>
                    </a:p>
                  </a:txBody>
                  <a:tcPr/>
                </a:tc>
                <a:tc>
                  <a:txBody>
                    <a:bodyPr/>
                    <a:lstStyle/>
                    <a:p>
                      <a:r>
                        <a:rPr lang="en-US" altLang="zh-CN" dirty="0" smtClean="0">
                          <a:solidFill>
                            <a:srgbClr val="FFFF66"/>
                          </a:solidFill>
                        </a:rPr>
                        <a:t>D1</a:t>
                      </a:r>
                      <a:endParaRPr lang="zh-CN" altLang="en-US" dirty="0"/>
                    </a:p>
                  </a:txBody>
                  <a:tcPr/>
                </a:tc>
                <a:tc>
                  <a:txBody>
                    <a:bodyPr/>
                    <a:lstStyle/>
                    <a:p>
                      <a:r>
                        <a:rPr lang="en-US" altLang="zh-CN" dirty="0" smtClean="0">
                          <a:solidFill>
                            <a:srgbClr val="FFFF66"/>
                          </a:solidFill>
                        </a:rPr>
                        <a:t>D0</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smtClean="0"/>
                        <a:t>Cy</a:t>
                      </a:r>
                      <a:endParaRPr lang="zh-CN" altLang="en-US" dirty="0"/>
                    </a:p>
                  </a:txBody>
                  <a:tcPr/>
                </a:tc>
                <a:tc>
                  <a:txBody>
                    <a:bodyPr/>
                    <a:lstStyle/>
                    <a:p>
                      <a:r>
                        <a:rPr lang="en-US" altLang="zh-CN" dirty="0" smtClean="0"/>
                        <a:t>Ac</a:t>
                      </a:r>
                      <a:endParaRPr lang="zh-CN" altLang="en-US" dirty="0"/>
                    </a:p>
                  </a:txBody>
                  <a:tcPr/>
                </a:tc>
                <a:tc>
                  <a:txBody>
                    <a:bodyPr/>
                    <a:lstStyle/>
                    <a:p>
                      <a:r>
                        <a:rPr lang="en-US" altLang="zh-CN" dirty="0" smtClean="0"/>
                        <a:t>F1</a:t>
                      </a:r>
                      <a:endParaRPr lang="zh-CN" altLang="en-US" dirty="0"/>
                    </a:p>
                  </a:txBody>
                  <a:tcPr/>
                </a:tc>
                <a:tc>
                  <a:txBody>
                    <a:bodyPr/>
                    <a:lstStyle/>
                    <a:p>
                      <a:r>
                        <a:rPr lang="en-US" altLang="zh-CN" dirty="0" smtClean="0"/>
                        <a:t>RS1</a:t>
                      </a:r>
                      <a:endParaRPr lang="zh-CN" altLang="en-US" dirty="0"/>
                    </a:p>
                  </a:txBody>
                  <a:tcPr/>
                </a:tc>
                <a:tc>
                  <a:txBody>
                    <a:bodyPr/>
                    <a:lstStyle/>
                    <a:p>
                      <a:r>
                        <a:rPr lang="en-US" altLang="zh-CN" dirty="0" smtClean="0"/>
                        <a:t>RS2</a:t>
                      </a:r>
                      <a:endParaRPr lang="zh-CN" altLang="en-US" dirty="0"/>
                    </a:p>
                  </a:txBody>
                  <a:tcPr/>
                </a:tc>
                <a:tc>
                  <a:txBody>
                    <a:bodyPr/>
                    <a:lstStyle/>
                    <a:p>
                      <a:r>
                        <a:rPr lang="en-US" altLang="zh-CN" dirty="0" err="1" smtClean="0"/>
                        <a:t>Ov</a:t>
                      </a:r>
                      <a:endParaRPr lang="zh-CN" altLang="en-US" dirty="0"/>
                    </a:p>
                  </a:txBody>
                  <a:tcPr/>
                </a:tc>
                <a:tc>
                  <a:txBody>
                    <a:bodyPr/>
                    <a:lstStyle/>
                    <a:p>
                      <a:r>
                        <a:rPr lang="en-US" altLang="zh-CN" dirty="0" smtClean="0"/>
                        <a:t>P</a:t>
                      </a:r>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bl>
          </a:graphicData>
        </a:graphic>
      </p:graphicFrame>
      <p:sp>
        <p:nvSpPr>
          <p:cNvPr id="82" name="AutoShape 69"/>
          <p:cNvSpPr>
            <a:spLocks noChangeArrowheads="1"/>
          </p:cNvSpPr>
          <p:nvPr/>
        </p:nvSpPr>
        <p:spPr bwMode="auto">
          <a:xfrm>
            <a:off x="251619" y="2271711"/>
            <a:ext cx="2442369" cy="1617663"/>
          </a:xfrm>
          <a:prstGeom prst="wedgeRoundRectCallout">
            <a:avLst>
              <a:gd name="adj1" fmla="val 65480"/>
              <a:gd name="adj2" fmla="val -433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solidFill>
                  <a:srgbClr val="FFFF00"/>
                </a:solidFill>
              </a:rPr>
              <a:t>程序状态字</a:t>
            </a:r>
            <a:r>
              <a:rPr lang="en-US" altLang="zh-CN" b="1" dirty="0">
                <a:solidFill>
                  <a:srgbClr val="FFFF00"/>
                </a:solidFill>
              </a:rPr>
              <a:t>PSW  </a:t>
            </a:r>
          </a:p>
          <a:p>
            <a:r>
              <a:rPr lang="zh-CN" altLang="en-US" b="1" dirty="0">
                <a:solidFill>
                  <a:srgbClr val="FFFF00"/>
                </a:solidFill>
              </a:rPr>
              <a:t>用于记录运算过程中的状态，如是否溢出、进位等。 </a:t>
            </a:r>
          </a:p>
        </p:txBody>
      </p:sp>
      <p:sp>
        <p:nvSpPr>
          <p:cNvPr id="6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24</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83020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202756"/>
                                        </p:tgtEl>
                                        <p:attrNameLst>
                                          <p:attrName>style.visibility</p:attrName>
                                        </p:attrNameLst>
                                      </p:cBhvr>
                                      <p:to>
                                        <p:strVal val="visible"/>
                                      </p:to>
                                    </p:set>
                                    <p:anim calcmode="lin" valueType="num">
                                      <p:cBhvr additive="base">
                                        <p:cTn id="7" dur="2000" fill="hold"/>
                                        <p:tgtEl>
                                          <p:spTgt spid="202756"/>
                                        </p:tgtEl>
                                        <p:attrNameLst>
                                          <p:attrName>ppt_x</p:attrName>
                                        </p:attrNameLst>
                                      </p:cBhvr>
                                      <p:tavLst>
                                        <p:tav tm="0">
                                          <p:val>
                                            <p:strVal val="#ppt_x"/>
                                          </p:val>
                                        </p:tav>
                                        <p:tav tm="100000">
                                          <p:val>
                                            <p:strVal val="#ppt_x"/>
                                          </p:val>
                                        </p:tav>
                                      </p:tavLst>
                                    </p:anim>
                                    <p:anim calcmode="lin" valueType="num">
                                      <p:cBhvr additive="base">
                                        <p:cTn id="8" dur="2000" fill="hold"/>
                                        <p:tgtEl>
                                          <p:spTgt spid="2027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97"/>
                                        </p:tgtEl>
                                        <p:attrNameLst>
                                          <p:attrName>style.visibility</p:attrName>
                                        </p:attrNameLst>
                                      </p:cBhvr>
                                      <p:to>
                                        <p:strVal val="visible"/>
                                      </p:to>
                                    </p:set>
                                    <p:anim calcmode="lin" valueType="num">
                                      <p:cBhvr additive="base">
                                        <p:cTn id="11" dur="2000" fill="hold"/>
                                        <p:tgtEl>
                                          <p:spTgt spid="202797"/>
                                        </p:tgtEl>
                                        <p:attrNameLst>
                                          <p:attrName>ppt_x</p:attrName>
                                        </p:attrNameLst>
                                      </p:cBhvr>
                                      <p:tavLst>
                                        <p:tav tm="0">
                                          <p:val>
                                            <p:strVal val="#ppt_x"/>
                                          </p:val>
                                        </p:tav>
                                        <p:tav tm="100000">
                                          <p:val>
                                            <p:strVal val="#ppt_x"/>
                                          </p:val>
                                        </p:tav>
                                      </p:tavLst>
                                    </p:anim>
                                    <p:anim calcmode="lin" valueType="num">
                                      <p:cBhvr additive="base">
                                        <p:cTn id="12" dur="2000" fill="hold"/>
                                        <p:tgtEl>
                                          <p:spTgt spid="20279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2801"/>
                                        </p:tgtEl>
                                        <p:attrNameLst>
                                          <p:attrName>style.visibility</p:attrName>
                                        </p:attrNameLst>
                                      </p:cBhvr>
                                      <p:to>
                                        <p:strVal val="visible"/>
                                      </p:to>
                                    </p:set>
                                    <p:anim calcmode="lin" valueType="num">
                                      <p:cBhvr additive="base">
                                        <p:cTn id="15" dur="2000" fill="hold"/>
                                        <p:tgtEl>
                                          <p:spTgt spid="202801"/>
                                        </p:tgtEl>
                                        <p:attrNameLst>
                                          <p:attrName>ppt_x</p:attrName>
                                        </p:attrNameLst>
                                      </p:cBhvr>
                                      <p:tavLst>
                                        <p:tav tm="0">
                                          <p:val>
                                            <p:strVal val="#ppt_x"/>
                                          </p:val>
                                        </p:tav>
                                        <p:tav tm="100000">
                                          <p:val>
                                            <p:strVal val="#ppt_x"/>
                                          </p:val>
                                        </p:tav>
                                      </p:tavLst>
                                    </p:anim>
                                    <p:anim calcmode="lin" valueType="num">
                                      <p:cBhvr additive="base">
                                        <p:cTn id="16" dur="2000" fill="hold"/>
                                        <p:tgtEl>
                                          <p:spTgt spid="2028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2802"/>
                                        </p:tgtEl>
                                        <p:attrNameLst>
                                          <p:attrName>style.visibility</p:attrName>
                                        </p:attrNameLst>
                                      </p:cBhvr>
                                      <p:to>
                                        <p:strVal val="visible"/>
                                      </p:to>
                                    </p:set>
                                    <p:anim calcmode="lin" valueType="num">
                                      <p:cBhvr additive="base">
                                        <p:cTn id="19" dur="2000" fill="hold"/>
                                        <p:tgtEl>
                                          <p:spTgt spid="202802"/>
                                        </p:tgtEl>
                                        <p:attrNameLst>
                                          <p:attrName>ppt_x</p:attrName>
                                        </p:attrNameLst>
                                      </p:cBhvr>
                                      <p:tavLst>
                                        <p:tav tm="0">
                                          <p:val>
                                            <p:strVal val="#ppt_x"/>
                                          </p:val>
                                        </p:tav>
                                        <p:tav tm="100000">
                                          <p:val>
                                            <p:strVal val="#ppt_x"/>
                                          </p:val>
                                        </p:tav>
                                      </p:tavLst>
                                    </p:anim>
                                    <p:anim calcmode="lin" valueType="num">
                                      <p:cBhvr additive="base">
                                        <p:cTn id="20" dur="2000" fill="hold"/>
                                        <p:tgtEl>
                                          <p:spTgt spid="20280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2803"/>
                                        </p:tgtEl>
                                        <p:attrNameLst>
                                          <p:attrName>style.visibility</p:attrName>
                                        </p:attrNameLst>
                                      </p:cBhvr>
                                      <p:to>
                                        <p:strVal val="visible"/>
                                      </p:to>
                                    </p:set>
                                    <p:anim calcmode="lin" valueType="num">
                                      <p:cBhvr additive="base">
                                        <p:cTn id="23" dur="2000" fill="hold"/>
                                        <p:tgtEl>
                                          <p:spTgt spid="202803"/>
                                        </p:tgtEl>
                                        <p:attrNameLst>
                                          <p:attrName>ppt_x</p:attrName>
                                        </p:attrNameLst>
                                      </p:cBhvr>
                                      <p:tavLst>
                                        <p:tav tm="0">
                                          <p:val>
                                            <p:strVal val="#ppt_x"/>
                                          </p:val>
                                        </p:tav>
                                        <p:tav tm="100000">
                                          <p:val>
                                            <p:strVal val="#ppt_x"/>
                                          </p:val>
                                        </p:tav>
                                      </p:tavLst>
                                    </p:anim>
                                    <p:anim calcmode="lin" valueType="num">
                                      <p:cBhvr additive="base">
                                        <p:cTn id="24" dur="2000" fill="hold"/>
                                        <p:tgtEl>
                                          <p:spTgt spid="20280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2804"/>
                                        </p:tgtEl>
                                        <p:attrNameLst>
                                          <p:attrName>style.visibility</p:attrName>
                                        </p:attrNameLst>
                                      </p:cBhvr>
                                      <p:to>
                                        <p:strVal val="visible"/>
                                      </p:to>
                                    </p:set>
                                    <p:anim calcmode="lin" valueType="num">
                                      <p:cBhvr additive="base">
                                        <p:cTn id="27" dur="2000" fill="hold"/>
                                        <p:tgtEl>
                                          <p:spTgt spid="202804"/>
                                        </p:tgtEl>
                                        <p:attrNameLst>
                                          <p:attrName>ppt_x</p:attrName>
                                        </p:attrNameLst>
                                      </p:cBhvr>
                                      <p:tavLst>
                                        <p:tav tm="0">
                                          <p:val>
                                            <p:strVal val="#ppt_x"/>
                                          </p:val>
                                        </p:tav>
                                        <p:tav tm="100000">
                                          <p:val>
                                            <p:strVal val="#ppt_x"/>
                                          </p:val>
                                        </p:tav>
                                      </p:tavLst>
                                    </p:anim>
                                    <p:anim calcmode="lin" valueType="num">
                                      <p:cBhvr additive="base">
                                        <p:cTn id="28" dur="2000" fill="hold"/>
                                        <p:tgtEl>
                                          <p:spTgt spid="202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p:bldP spid="202797" grpId="0" animBg="1"/>
      <p:bldP spid="202801" grpId="0" animBg="1"/>
      <p:bldP spid="202802" grpId="0" animBg="1"/>
      <p:bldP spid="202803" grpId="0" animBg="1"/>
      <p:bldP spid="20280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204803" name="AutoShape 3"/>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4805" name="Rectangle 5"/>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6" name="Text Box 6"/>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04807" name="Freeform 7">
            <a:hlinkClick r:id="rId2"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08" name="AutoShape 8">
            <a:hlinkClick r:id="rId3"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204809" name="AutoShape 9"/>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204810" name="AutoShape 10">
            <a:hlinkClick r:id="rId4"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204811" name="AutoShape 11">
            <a:hlinkClick r:id="rId5"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04812" name="AutoShape 12"/>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6" action="ppaction://hlinksldjump"/>
              </a:rPr>
              <a:t>SP</a:t>
            </a:r>
            <a:endParaRPr lang="en-US" altLang="zh-CN" b="1"/>
          </a:p>
        </p:txBody>
      </p:sp>
      <p:sp>
        <p:nvSpPr>
          <p:cNvPr id="204813" name="AutoShape 13"/>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DPTR</a:t>
            </a:r>
            <a:endParaRPr lang="en-US" altLang="zh-CN" b="1"/>
          </a:p>
        </p:txBody>
      </p:sp>
      <p:sp>
        <p:nvSpPr>
          <p:cNvPr id="204814" name="AutoShape 14">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204815" name="AutoShape 15">
            <a:hlinkClick r:id="rId6"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PC</a:t>
            </a:r>
          </a:p>
        </p:txBody>
      </p:sp>
      <p:sp>
        <p:nvSpPr>
          <p:cNvPr id="204816" name="AutoShape 16"/>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204817" name="AutoShape 17"/>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204818" name="AutoShape 18"/>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204819" name="AutoShape 19"/>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204820" name="AutoShape 20"/>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204821" name="AutoShape 21"/>
          <p:cNvSpPr>
            <a:spLocks noChangeArrowheads="1"/>
          </p:cNvSpPr>
          <p:nvPr/>
        </p:nvSpPr>
        <p:spPr bwMode="auto">
          <a:xfrm>
            <a:off x="5867400" y="4149725"/>
            <a:ext cx="792163"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204822" name="AutoShape 22"/>
          <p:cNvSpPr>
            <a:spLocks noChangeArrowheads="1"/>
          </p:cNvSpPr>
          <p:nvPr/>
        </p:nvSpPr>
        <p:spPr bwMode="auto">
          <a:xfrm>
            <a:off x="4572000" y="4149725"/>
            <a:ext cx="647700"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204823" name="AutoShape 23"/>
          <p:cNvSpPr>
            <a:spLocks noChangeArrowheads="1"/>
          </p:cNvSpPr>
          <p:nvPr/>
        </p:nvSpPr>
        <p:spPr bwMode="auto">
          <a:xfrm>
            <a:off x="3419475" y="4149725"/>
            <a:ext cx="647700"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204824" name="AutoShape 24"/>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204825" name="AutoShape 25"/>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204826" name="AutoShape 26">
            <a:hlinkClick r:id="rId8"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204827" name="AutoShape 27"/>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204828" name="Line 28"/>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9" name="Line 29"/>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0" name="Line 30"/>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1" name="Line 31"/>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2" name="Line 32"/>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3" name="Line 33"/>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4" name="Line 34"/>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5" name="Line 35"/>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6" name="Line 36"/>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7" name="Line 37"/>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8" name="Line 38"/>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9" name="Line 39"/>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0" name="Line 40"/>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1" name="Line 41"/>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2" name="Line 42"/>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3" name="Line 43"/>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4" name="Line 44"/>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5" name="Line 45"/>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6" name="Line 46"/>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7" name="Line 47"/>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8" name="Line 48"/>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9" name="Line 49"/>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0" name="Line 50"/>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1" name="Line 51"/>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2" name="Line 52"/>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3" name="Line 53"/>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4" name="Line 54"/>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5" name="Line 55"/>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6" name="Line 56"/>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7" name="Line 57"/>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8" name="Line 58"/>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9" name="Line 59"/>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0" name="Line 60"/>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1" name="Line 61"/>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2" name="Line 62"/>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3" name="Line 63"/>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4" name="Line 64"/>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5" name="AutoShape 65"/>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4866" name="AutoShape 66"/>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4867" name="AutoShape 67"/>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204868" name="AutoShape 68"/>
          <p:cNvSpPr>
            <a:spLocks noChangeArrowheads="1"/>
          </p:cNvSpPr>
          <p:nvPr/>
        </p:nvSpPr>
        <p:spPr bwMode="auto">
          <a:xfrm>
            <a:off x="323850" y="3068638"/>
            <a:ext cx="5472113" cy="1584325"/>
          </a:xfrm>
          <a:prstGeom prst="wedgeRoundRectCallout">
            <a:avLst>
              <a:gd name="adj1" fmla="val -3176"/>
              <a:gd name="adj2" fmla="val -94991"/>
              <a:gd name="adj3" fmla="val 16667"/>
            </a:avLst>
          </a:prstGeom>
          <a:solidFill>
            <a:srgbClr val="0070C0"/>
          </a:solidFill>
          <a:ln w="9525">
            <a:solidFill>
              <a:schemeClr val="tx1"/>
            </a:solidFill>
            <a:miter lim="800000"/>
            <a:headEnd/>
            <a:tailEnd/>
          </a:ln>
          <a:effectLst/>
          <a:extLst/>
        </p:spPr>
        <p:txBody>
          <a:bodyPr/>
          <a:lstStyle/>
          <a:p>
            <a:pPr>
              <a:lnSpc>
                <a:spcPct val="150000"/>
              </a:lnSpc>
            </a:pPr>
            <a:r>
              <a:rPr lang="en-US" altLang="zh-CN" b="1" dirty="0">
                <a:solidFill>
                  <a:srgbClr val="FFFF00"/>
                </a:solidFill>
              </a:rPr>
              <a:t>1</a:t>
            </a:r>
            <a:r>
              <a:rPr lang="zh-CN" altLang="en-US" b="1" dirty="0">
                <a:solidFill>
                  <a:srgbClr val="FFFF00"/>
                </a:solidFill>
              </a:rPr>
              <a:t>、</a:t>
            </a:r>
            <a:r>
              <a:rPr lang="en-US" altLang="zh-CN" b="1" dirty="0">
                <a:solidFill>
                  <a:srgbClr val="FFFF00"/>
                </a:solidFill>
              </a:rPr>
              <a:t>SP</a:t>
            </a:r>
            <a:r>
              <a:rPr lang="zh-CN" altLang="en-US" b="1" dirty="0">
                <a:solidFill>
                  <a:srgbClr val="FFFF00"/>
                </a:solidFill>
              </a:rPr>
              <a:t>称为堆栈指针，</a:t>
            </a:r>
            <a:r>
              <a:rPr lang="en-US" altLang="zh-CN" b="1" dirty="0">
                <a:solidFill>
                  <a:srgbClr val="FFFF00"/>
                </a:solidFill>
              </a:rPr>
              <a:t>8</a:t>
            </a:r>
            <a:r>
              <a:rPr lang="zh-CN" altLang="en-US" b="1" dirty="0">
                <a:solidFill>
                  <a:srgbClr val="FFFF00"/>
                </a:solidFill>
              </a:rPr>
              <a:t>位寄存器</a:t>
            </a:r>
          </a:p>
          <a:p>
            <a:pPr>
              <a:lnSpc>
                <a:spcPct val="150000"/>
              </a:lnSpc>
            </a:pPr>
            <a:r>
              <a:rPr lang="en-US" altLang="zh-CN" b="1" dirty="0">
                <a:solidFill>
                  <a:srgbClr val="FFFF00"/>
                </a:solidFill>
              </a:rPr>
              <a:t>2</a:t>
            </a:r>
            <a:r>
              <a:rPr lang="zh-CN" altLang="en-US" b="1" dirty="0">
                <a:solidFill>
                  <a:srgbClr val="FFFF00"/>
                </a:solidFill>
              </a:rPr>
              <a:t>、 </a:t>
            </a:r>
            <a:r>
              <a:rPr lang="en-US" altLang="zh-CN" b="1" dirty="0">
                <a:solidFill>
                  <a:srgbClr val="FFFF00"/>
                </a:solidFill>
              </a:rPr>
              <a:t>SP</a:t>
            </a:r>
            <a:r>
              <a:rPr lang="zh-CN" altLang="en-US" b="1" dirty="0">
                <a:solidFill>
                  <a:srgbClr val="FFFF00"/>
                </a:solidFill>
              </a:rPr>
              <a:t>用来存放</a:t>
            </a:r>
            <a:r>
              <a:rPr lang="zh-CN" altLang="en-US" b="1" dirty="0">
                <a:solidFill>
                  <a:srgbClr val="FFFF00"/>
                </a:solidFill>
                <a:hlinkClick r:id="rId9" action="ppaction://hlinksldjump"/>
              </a:rPr>
              <a:t>堆栈</a:t>
            </a:r>
            <a:r>
              <a:rPr lang="zh-CN" altLang="en-US" b="1" dirty="0">
                <a:solidFill>
                  <a:srgbClr val="FFFF00"/>
                </a:solidFill>
              </a:rPr>
              <a:t>栈顶的地址。</a:t>
            </a:r>
          </a:p>
          <a:p>
            <a:endParaRPr lang="en-US" altLang="zh-CN" sz="2000" b="1" dirty="0">
              <a:solidFill>
                <a:srgbClr val="FFFF66"/>
              </a:solidFill>
              <a:latin typeface="楷体_GB2312" pitchFamily="49" charset="-122"/>
              <a:ea typeface="楷体_GB2312" pitchFamily="49" charset="-122"/>
            </a:endParaRPr>
          </a:p>
        </p:txBody>
      </p:sp>
      <p:sp>
        <p:nvSpPr>
          <p:cNvPr id="6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25</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9664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204868">
                                            <p:txEl>
                                              <p:pRg st="1" end="1"/>
                                            </p:txEl>
                                          </p:spTgt>
                                        </p:tgtEl>
                                        <p:attrNameLst>
                                          <p:attrName>style.visibility</p:attrName>
                                        </p:attrNameLst>
                                      </p:cBhvr>
                                      <p:to>
                                        <p:strVal val="visible"/>
                                      </p:to>
                                    </p:set>
                                    <p:anim calcmode="lin" valueType="num">
                                      <p:cBhvr additive="base">
                                        <p:cTn id="7" dur="2000" fill="hold"/>
                                        <p:tgtEl>
                                          <p:spTgt spid="204868">
                                            <p:txEl>
                                              <p:pRg st="1" end="1"/>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68">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205827" name="AutoShape 3"/>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5829" name="Rectangle 5"/>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0" name="Text Box 6"/>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05831" name="Freeform 7">
            <a:hlinkClick r:id="rId2"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32" name="AutoShape 8">
            <a:hlinkClick r:id="rId3"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205833" name="AutoShape 9"/>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205834" name="AutoShape 10">
            <a:hlinkClick r:id="rId4"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205835" name="AutoShape 11">
            <a:hlinkClick r:id="rId5"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05836" name="AutoShape 12"/>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6" action="ppaction://hlinksldjump"/>
              </a:rPr>
              <a:t>SP</a:t>
            </a:r>
            <a:endParaRPr lang="en-US" altLang="zh-CN" b="1"/>
          </a:p>
        </p:txBody>
      </p:sp>
      <p:sp>
        <p:nvSpPr>
          <p:cNvPr id="205837" name="AutoShape 13"/>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DPTR</a:t>
            </a:r>
            <a:endParaRPr lang="en-US" altLang="zh-CN" b="1"/>
          </a:p>
        </p:txBody>
      </p:sp>
      <p:sp>
        <p:nvSpPr>
          <p:cNvPr id="205838" name="AutoShape 14">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205839" name="AutoShape 15">
            <a:hlinkClick r:id="rId6"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PC</a:t>
            </a:r>
          </a:p>
        </p:txBody>
      </p:sp>
      <p:sp>
        <p:nvSpPr>
          <p:cNvPr id="205840" name="AutoShape 16"/>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205841" name="AutoShape 17"/>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205842" name="AutoShape 18"/>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205843" name="AutoShape 19"/>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205844" name="AutoShape 20"/>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205845" name="AutoShape 21"/>
          <p:cNvSpPr>
            <a:spLocks noChangeArrowheads="1"/>
          </p:cNvSpPr>
          <p:nvPr/>
        </p:nvSpPr>
        <p:spPr bwMode="auto">
          <a:xfrm>
            <a:off x="5867400" y="4149725"/>
            <a:ext cx="792163"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205846" name="AutoShape 22"/>
          <p:cNvSpPr>
            <a:spLocks noChangeArrowheads="1"/>
          </p:cNvSpPr>
          <p:nvPr/>
        </p:nvSpPr>
        <p:spPr bwMode="auto">
          <a:xfrm>
            <a:off x="4572000" y="4149725"/>
            <a:ext cx="647700"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205847" name="AutoShape 23"/>
          <p:cNvSpPr>
            <a:spLocks noChangeArrowheads="1"/>
          </p:cNvSpPr>
          <p:nvPr/>
        </p:nvSpPr>
        <p:spPr bwMode="auto">
          <a:xfrm>
            <a:off x="3419475" y="4149725"/>
            <a:ext cx="647700"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205848" name="AutoShape 24"/>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205849" name="AutoShape 25"/>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205850" name="AutoShape 26">
            <a:hlinkClick r:id="rId8"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205851" name="AutoShape 27"/>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205852" name="Line 28"/>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3" name="Line 29"/>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4" name="Line 30"/>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5" name="Line 31"/>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6" name="Line 32"/>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7" name="Line 33"/>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8" name="Line 34"/>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9" name="Line 35"/>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0" name="Line 36"/>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1" name="Line 37"/>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2" name="Line 38"/>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3" name="Line 39"/>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4" name="Line 40"/>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5" name="Line 41"/>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6" name="Line 42"/>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7" name="Line 43"/>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8" name="Line 44"/>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69" name="Line 45"/>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0" name="Line 46"/>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1" name="Line 47"/>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2" name="Line 48"/>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3" name="Line 49"/>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4" name="Line 50"/>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5" name="Line 51"/>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6" name="Line 52"/>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7" name="Line 53"/>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8" name="Line 54"/>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79" name="Line 55"/>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0" name="Line 56"/>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1" name="Line 57"/>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2" name="Line 58"/>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3" name="Line 59"/>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4" name="Line 60"/>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5" name="Line 61"/>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6" name="Line 62"/>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7" name="Line 63"/>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8" name="Line 64"/>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9" name="AutoShape 65"/>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5890" name="AutoShape 66"/>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5891" name="AutoShape 67"/>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205892" name="AutoShape 68"/>
          <p:cNvSpPr>
            <a:spLocks noChangeArrowheads="1"/>
          </p:cNvSpPr>
          <p:nvPr/>
        </p:nvSpPr>
        <p:spPr bwMode="auto">
          <a:xfrm>
            <a:off x="0" y="2276475"/>
            <a:ext cx="5435600" cy="4319588"/>
          </a:xfrm>
          <a:prstGeom prst="wedgeRoundRectCallout">
            <a:avLst>
              <a:gd name="adj1" fmla="val 3417"/>
              <a:gd name="adj2" fmla="val -71500"/>
              <a:gd name="adj3" fmla="val 16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pPr>
            <a:r>
              <a:rPr lang="en-US" altLang="zh-CN" sz="2000" b="1">
                <a:solidFill>
                  <a:srgbClr val="FFFF66"/>
                </a:solidFill>
              </a:rPr>
              <a:t>1</a:t>
            </a:r>
            <a:r>
              <a:rPr lang="zh-CN" altLang="en-US" sz="2000" b="1">
                <a:solidFill>
                  <a:srgbClr val="FFFF66"/>
                </a:solidFill>
              </a:rPr>
              <a:t>、数据指针</a:t>
            </a:r>
            <a:r>
              <a:rPr lang="en-US" altLang="zh-CN" sz="2000" b="1">
                <a:solidFill>
                  <a:srgbClr val="FFFF66"/>
                </a:solidFill>
              </a:rPr>
              <a:t>DPTR</a:t>
            </a:r>
            <a:r>
              <a:rPr lang="zh-CN" altLang="en-US" sz="2000" b="1">
                <a:solidFill>
                  <a:srgbClr val="FFFF66"/>
                </a:solidFill>
              </a:rPr>
              <a:t>是一个 </a:t>
            </a:r>
            <a:r>
              <a:rPr lang="en-US" altLang="zh-CN" sz="2000" b="1">
                <a:solidFill>
                  <a:srgbClr val="FFFF66"/>
                </a:solidFill>
              </a:rPr>
              <a:t>16 </a:t>
            </a:r>
            <a:r>
              <a:rPr lang="zh-CN" altLang="en-US" sz="2000" b="1">
                <a:solidFill>
                  <a:srgbClr val="FFFF66"/>
                </a:solidFill>
              </a:rPr>
              <a:t>位的专用寄存器</a:t>
            </a:r>
            <a:r>
              <a:rPr lang="en-US" altLang="zh-CN" sz="2000" b="1">
                <a:solidFill>
                  <a:srgbClr val="FFFF66"/>
                </a:solidFill>
              </a:rPr>
              <a:t>, </a:t>
            </a:r>
            <a:r>
              <a:rPr lang="zh-CN" altLang="en-US" sz="2000" b="1">
                <a:solidFill>
                  <a:srgbClr val="FFFF66"/>
                </a:solidFill>
              </a:rPr>
              <a:t>其高位字节寄存器用</a:t>
            </a:r>
            <a:r>
              <a:rPr lang="en-US" altLang="zh-CN" sz="2000" b="1">
                <a:solidFill>
                  <a:srgbClr val="FFFF66"/>
                </a:solidFill>
              </a:rPr>
              <a:t>DPH</a:t>
            </a:r>
            <a:r>
              <a:rPr lang="zh-CN" altLang="en-US" sz="2000" b="1">
                <a:solidFill>
                  <a:srgbClr val="FFFF66"/>
                </a:solidFill>
              </a:rPr>
              <a:t>表示</a:t>
            </a:r>
            <a:r>
              <a:rPr lang="en-US" altLang="zh-CN" sz="2000" b="1">
                <a:solidFill>
                  <a:srgbClr val="FFFF66"/>
                </a:solidFill>
              </a:rPr>
              <a:t>,</a:t>
            </a:r>
            <a:r>
              <a:rPr lang="zh-CN" altLang="en-US" sz="2000" b="1">
                <a:solidFill>
                  <a:srgbClr val="FFFF66"/>
                </a:solidFill>
              </a:rPr>
              <a:t>低位字节寄存器用</a:t>
            </a:r>
            <a:r>
              <a:rPr lang="en-US" altLang="zh-CN" sz="2000" b="1">
                <a:solidFill>
                  <a:srgbClr val="FFFF66"/>
                </a:solidFill>
              </a:rPr>
              <a:t>DPL</a:t>
            </a:r>
            <a:r>
              <a:rPr lang="zh-CN" altLang="en-US" sz="2000" b="1">
                <a:solidFill>
                  <a:srgbClr val="FFFF66"/>
                </a:solidFill>
              </a:rPr>
              <a:t>表示。</a:t>
            </a:r>
          </a:p>
          <a:p>
            <a:pPr>
              <a:lnSpc>
                <a:spcPct val="130000"/>
              </a:lnSpc>
            </a:pPr>
            <a:r>
              <a:rPr lang="en-US" altLang="zh-CN" sz="2000" b="1">
                <a:solidFill>
                  <a:srgbClr val="FFFF66"/>
                </a:solidFill>
              </a:rPr>
              <a:t>2</a:t>
            </a:r>
            <a:r>
              <a:rPr lang="zh-CN" altLang="en-US" sz="2000" b="1">
                <a:solidFill>
                  <a:srgbClr val="FFFF66"/>
                </a:solidFill>
              </a:rPr>
              <a:t>、既可作为一个 </a:t>
            </a:r>
            <a:r>
              <a:rPr lang="en-US" altLang="zh-CN" sz="2000" b="1">
                <a:solidFill>
                  <a:srgbClr val="FFFF66"/>
                </a:solidFill>
              </a:rPr>
              <a:t>16 </a:t>
            </a:r>
            <a:r>
              <a:rPr lang="zh-CN" altLang="en-US" sz="2000" b="1">
                <a:solidFill>
                  <a:srgbClr val="FFFF66"/>
                </a:solidFill>
              </a:rPr>
              <a:t>位寄存器</a:t>
            </a:r>
            <a:r>
              <a:rPr lang="en-US" altLang="zh-CN" sz="2000" b="1">
                <a:solidFill>
                  <a:srgbClr val="FFFF66"/>
                </a:solidFill>
              </a:rPr>
              <a:t>DPTR</a:t>
            </a:r>
            <a:r>
              <a:rPr lang="zh-CN" altLang="en-US" sz="2000" b="1">
                <a:solidFill>
                  <a:srgbClr val="FFFF66"/>
                </a:solidFill>
              </a:rPr>
              <a:t>来处理</a:t>
            </a:r>
            <a:r>
              <a:rPr lang="en-US" altLang="zh-CN" sz="2000" b="1">
                <a:solidFill>
                  <a:srgbClr val="FFFF66"/>
                </a:solidFill>
              </a:rPr>
              <a:t>, </a:t>
            </a:r>
            <a:r>
              <a:rPr lang="zh-CN" altLang="en-US" sz="2000" b="1">
                <a:solidFill>
                  <a:srgbClr val="FFFF66"/>
                </a:solidFill>
              </a:rPr>
              <a:t>也可作为两个独立的 </a:t>
            </a:r>
            <a:r>
              <a:rPr lang="en-US" altLang="zh-CN" sz="2000" b="1">
                <a:solidFill>
                  <a:srgbClr val="FFFF66"/>
                </a:solidFill>
              </a:rPr>
              <a:t>8 </a:t>
            </a:r>
            <a:r>
              <a:rPr lang="zh-CN" altLang="en-US" sz="2000" b="1">
                <a:solidFill>
                  <a:srgbClr val="FFFF66"/>
                </a:solidFill>
              </a:rPr>
              <a:t>位寄存器</a:t>
            </a:r>
            <a:r>
              <a:rPr lang="en-US" altLang="zh-CN" sz="2000" b="1">
                <a:solidFill>
                  <a:srgbClr val="FFFF66"/>
                </a:solidFill>
              </a:rPr>
              <a:t>DPH</a:t>
            </a:r>
            <a:r>
              <a:rPr lang="zh-CN" altLang="en-US" sz="2000" b="1">
                <a:solidFill>
                  <a:srgbClr val="FFFF66"/>
                </a:solidFill>
              </a:rPr>
              <a:t>和</a:t>
            </a:r>
            <a:r>
              <a:rPr lang="en-US" altLang="zh-CN" sz="2000" b="1">
                <a:solidFill>
                  <a:srgbClr val="FFFF66"/>
                </a:solidFill>
              </a:rPr>
              <a:t>DPL</a:t>
            </a:r>
            <a:r>
              <a:rPr lang="zh-CN" altLang="en-US" sz="2000" b="1">
                <a:solidFill>
                  <a:srgbClr val="FFFF66"/>
                </a:solidFill>
              </a:rPr>
              <a:t>来处理。 </a:t>
            </a:r>
          </a:p>
          <a:p>
            <a:pPr>
              <a:lnSpc>
                <a:spcPct val="130000"/>
              </a:lnSpc>
            </a:pPr>
            <a:r>
              <a:rPr lang="en-US" altLang="zh-CN" sz="2000" b="1">
                <a:solidFill>
                  <a:srgbClr val="FFFF66"/>
                </a:solidFill>
              </a:rPr>
              <a:t>3</a:t>
            </a:r>
            <a:r>
              <a:rPr lang="zh-CN" altLang="en-US" sz="2000" b="1">
                <a:solidFill>
                  <a:srgbClr val="FFFF66"/>
                </a:solidFill>
              </a:rPr>
              <a:t>、 </a:t>
            </a:r>
            <a:r>
              <a:rPr lang="en-US" altLang="zh-CN" sz="2000" b="1">
                <a:solidFill>
                  <a:srgbClr val="FFFF66"/>
                </a:solidFill>
              </a:rPr>
              <a:t>DPTR </a:t>
            </a:r>
            <a:r>
              <a:rPr lang="zh-CN" altLang="en-US" sz="2000" b="1">
                <a:solidFill>
                  <a:srgbClr val="FFFF66"/>
                </a:solidFill>
              </a:rPr>
              <a:t>主要用来存放 </a:t>
            </a:r>
            <a:r>
              <a:rPr lang="en-US" altLang="zh-CN" sz="2000" b="1">
                <a:solidFill>
                  <a:srgbClr val="FFFF66"/>
                </a:solidFill>
              </a:rPr>
              <a:t>16</a:t>
            </a:r>
            <a:r>
              <a:rPr lang="zh-CN" altLang="en-US" sz="2000" b="1">
                <a:solidFill>
                  <a:srgbClr val="FFFF66"/>
                </a:solidFill>
              </a:rPr>
              <a:t>位地址，当对 </a:t>
            </a:r>
            <a:r>
              <a:rPr lang="en-US" altLang="zh-CN" sz="2000" b="1">
                <a:solidFill>
                  <a:srgbClr val="FFFF66"/>
                </a:solidFill>
              </a:rPr>
              <a:t>64 KB</a:t>
            </a:r>
            <a:r>
              <a:rPr lang="zh-CN" altLang="en-US" sz="2000" b="1">
                <a:solidFill>
                  <a:srgbClr val="FFFF66"/>
                </a:solidFill>
              </a:rPr>
              <a:t>外部数据存储器空间寻址时</a:t>
            </a:r>
            <a:r>
              <a:rPr lang="en-US" altLang="zh-CN" sz="2000" b="1">
                <a:solidFill>
                  <a:srgbClr val="FFFF66"/>
                </a:solidFill>
              </a:rPr>
              <a:t>, </a:t>
            </a:r>
            <a:r>
              <a:rPr lang="zh-CN" altLang="en-US" sz="2000" b="1">
                <a:solidFill>
                  <a:srgbClr val="FFFF66"/>
                </a:solidFill>
              </a:rPr>
              <a:t>作为间址寄存器用。在访问程序存储器时</a:t>
            </a:r>
            <a:r>
              <a:rPr lang="en-US" altLang="zh-CN" sz="2000" b="1">
                <a:solidFill>
                  <a:srgbClr val="FFFF66"/>
                </a:solidFill>
              </a:rPr>
              <a:t>, </a:t>
            </a:r>
            <a:r>
              <a:rPr lang="zh-CN" altLang="en-US" sz="2000" b="1">
                <a:solidFill>
                  <a:srgbClr val="FFFF66"/>
                </a:solidFill>
              </a:rPr>
              <a:t>用作基址寄存器。</a:t>
            </a:r>
          </a:p>
        </p:txBody>
      </p:sp>
      <p:sp>
        <p:nvSpPr>
          <p:cNvPr id="6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26</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8236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892">
                                            <p:txEl>
                                              <p:pRg st="1" end="1"/>
                                            </p:txEl>
                                          </p:spTgt>
                                        </p:tgtEl>
                                        <p:attrNameLst>
                                          <p:attrName>style.visibility</p:attrName>
                                        </p:attrNameLst>
                                      </p:cBhvr>
                                      <p:to>
                                        <p:strVal val="visible"/>
                                      </p:to>
                                    </p:set>
                                    <p:animEffect transition="in" filter="box(in)">
                                      <p:cBhvr>
                                        <p:cTn id="7" dur="500"/>
                                        <p:tgtEl>
                                          <p:spTgt spid="20589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5892">
                                            <p:txEl>
                                              <p:pRg st="2" end="2"/>
                                            </p:txEl>
                                          </p:spTgt>
                                        </p:tgtEl>
                                        <p:attrNameLst>
                                          <p:attrName>style.visibility</p:attrName>
                                        </p:attrNameLst>
                                      </p:cBhvr>
                                      <p:to>
                                        <p:strVal val="visible"/>
                                      </p:to>
                                    </p:set>
                                    <p:animEffect transition="in" filter="box(in)">
                                      <p:cBhvr>
                                        <p:cTn id="12" dur="500"/>
                                        <p:tgtEl>
                                          <p:spTgt spid="2058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1476375" y="665163"/>
            <a:ext cx="6281738" cy="545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endParaRPr lang="en-US" altLang="zh-CN" sz="3200" b="1"/>
          </a:p>
          <a:p>
            <a:r>
              <a:rPr lang="en-US" altLang="zh-CN" sz="3200" b="1"/>
              <a:t>                89C51</a:t>
            </a:r>
            <a:r>
              <a:rPr lang="zh-CN" altLang="en-US" sz="3200" b="1"/>
              <a:t>单片机的内部结构 </a:t>
            </a:r>
          </a:p>
        </p:txBody>
      </p:sp>
      <p:sp>
        <p:nvSpPr>
          <p:cNvPr id="206851" name="AutoShape 3"/>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6853" name="Rectangle 5"/>
          <p:cNvSpPr>
            <a:spLocks noChangeArrowheads="1"/>
          </p:cNvSpPr>
          <p:nvPr/>
        </p:nvSpPr>
        <p:spPr bwMode="auto">
          <a:xfrm>
            <a:off x="755650" y="836613"/>
            <a:ext cx="7129463" cy="439261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4" name="Text Box 6"/>
          <p:cNvSpPr txBox="1">
            <a:spLocks noChangeArrowheads="1"/>
          </p:cNvSpPr>
          <p:nvPr/>
        </p:nvSpPr>
        <p:spPr bwMode="auto">
          <a:xfrm>
            <a:off x="1066800" y="4978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06855" name="Freeform 7">
            <a:hlinkClick r:id="rId2" action="ppaction://hlinksldjump"/>
          </p:cNvPr>
          <p:cNvSpPr>
            <a:spLocks/>
          </p:cNvSpPr>
          <p:nvPr/>
        </p:nvSpPr>
        <p:spPr bwMode="auto">
          <a:xfrm>
            <a:off x="3924300" y="2636838"/>
            <a:ext cx="1368425" cy="647700"/>
          </a:xfrm>
          <a:custGeom>
            <a:avLst/>
            <a:gdLst>
              <a:gd name="T0" fmla="*/ 0 w 862"/>
              <a:gd name="T1" fmla="*/ 0 h 408"/>
              <a:gd name="T2" fmla="*/ 272 w 862"/>
              <a:gd name="T3" fmla="*/ 0 h 408"/>
              <a:gd name="T4" fmla="*/ 408 w 862"/>
              <a:gd name="T5" fmla="*/ 227 h 408"/>
              <a:gd name="T6" fmla="*/ 590 w 862"/>
              <a:gd name="T7" fmla="*/ 0 h 408"/>
              <a:gd name="T8" fmla="*/ 862 w 862"/>
              <a:gd name="T9" fmla="*/ 0 h 408"/>
              <a:gd name="T10" fmla="*/ 635 w 862"/>
              <a:gd name="T11" fmla="*/ 408 h 408"/>
              <a:gd name="T12" fmla="*/ 181 w 862"/>
              <a:gd name="T13" fmla="*/ 408 h 408"/>
              <a:gd name="T14" fmla="*/ 0 w 862"/>
              <a:gd name="T15" fmla="*/ 0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08">
                <a:moveTo>
                  <a:pt x="0" y="0"/>
                </a:moveTo>
                <a:lnTo>
                  <a:pt x="272" y="0"/>
                </a:lnTo>
                <a:lnTo>
                  <a:pt x="408" y="227"/>
                </a:lnTo>
                <a:lnTo>
                  <a:pt x="590" y="0"/>
                </a:lnTo>
                <a:lnTo>
                  <a:pt x="862" y="0"/>
                </a:lnTo>
                <a:lnTo>
                  <a:pt x="635" y="408"/>
                </a:lnTo>
                <a:lnTo>
                  <a:pt x="181" y="408"/>
                </a:lnTo>
                <a:lnTo>
                  <a:pt x="0" y="0"/>
                </a:ln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6" name="AutoShape 8">
            <a:hlinkClick r:id="rId3" action="ppaction://hlinksldjump"/>
          </p:cNvPr>
          <p:cNvSpPr>
            <a:spLocks noChangeArrowheads="1"/>
          </p:cNvSpPr>
          <p:nvPr/>
        </p:nvSpPr>
        <p:spPr bwMode="auto">
          <a:xfrm>
            <a:off x="3852863"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p>
        </p:txBody>
      </p:sp>
      <p:sp>
        <p:nvSpPr>
          <p:cNvPr id="206857" name="AutoShape 9"/>
          <p:cNvSpPr>
            <a:spLocks noChangeArrowheads="1"/>
          </p:cNvSpPr>
          <p:nvPr/>
        </p:nvSpPr>
        <p:spPr bwMode="auto">
          <a:xfrm>
            <a:off x="4643438" y="2060575"/>
            <a:ext cx="792162"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TMP</a:t>
            </a:r>
          </a:p>
        </p:txBody>
      </p:sp>
      <p:sp>
        <p:nvSpPr>
          <p:cNvPr id="206858" name="AutoShape 10">
            <a:hlinkClick r:id="rId4" action="ppaction://hlinksldjump"/>
          </p:cNvPr>
          <p:cNvSpPr>
            <a:spLocks noChangeArrowheads="1"/>
          </p:cNvSpPr>
          <p:nvPr/>
        </p:nvSpPr>
        <p:spPr bwMode="auto">
          <a:xfrm>
            <a:off x="3132138" y="2997200"/>
            <a:ext cx="6477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PSW</a:t>
            </a:r>
          </a:p>
        </p:txBody>
      </p:sp>
      <p:sp>
        <p:nvSpPr>
          <p:cNvPr id="206859" name="AutoShape 11">
            <a:hlinkClick r:id="rId5" action="ppaction://hlinksldjump"/>
          </p:cNvPr>
          <p:cNvSpPr>
            <a:spLocks noChangeArrowheads="1"/>
          </p:cNvSpPr>
          <p:nvPr/>
        </p:nvSpPr>
        <p:spPr bwMode="auto">
          <a:xfrm>
            <a:off x="5724525"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06860" name="AutoShape 12"/>
          <p:cNvSpPr>
            <a:spLocks noChangeArrowheads="1"/>
          </p:cNvSpPr>
          <p:nvPr/>
        </p:nvSpPr>
        <p:spPr bwMode="auto">
          <a:xfrm>
            <a:off x="2700338" y="2060575"/>
            <a:ext cx="431800"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6" action="ppaction://hlinksldjump"/>
              </a:rPr>
              <a:t>SP</a:t>
            </a:r>
            <a:endParaRPr lang="en-US" altLang="zh-CN" b="1"/>
          </a:p>
        </p:txBody>
      </p:sp>
      <p:sp>
        <p:nvSpPr>
          <p:cNvPr id="206861" name="AutoShape 13"/>
          <p:cNvSpPr>
            <a:spLocks noChangeArrowheads="1"/>
          </p:cNvSpPr>
          <p:nvPr/>
        </p:nvSpPr>
        <p:spPr bwMode="auto">
          <a:xfrm>
            <a:off x="2339975" y="1052513"/>
            <a:ext cx="792163"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rId7" action="ppaction://hlinksldjump"/>
              </a:rPr>
              <a:t>DPTR</a:t>
            </a:r>
            <a:endParaRPr lang="en-US" altLang="zh-CN" b="1"/>
          </a:p>
        </p:txBody>
      </p:sp>
      <p:sp>
        <p:nvSpPr>
          <p:cNvPr id="206862" name="AutoShape 14">
            <a:hlinkClick r:id="" action="ppaction://noaction"/>
          </p:cNvPr>
          <p:cNvSpPr>
            <a:spLocks noChangeArrowheads="1"/>
          </p:cNvSpPr>
          <p:nvPr/>
        </p:nvSpPr>
        <p:spPr bwMode="auto">
          <a:xfrm>
            <a:off x="3492500" y="1052513"/>
            <a:ext cx="719138" cy="28892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RAM</a:t>
            </a:r>
          </a:p>
        </p:txBody>
      </p:sp>
      <p:sp>
        <p:nvSpPr>
          <p:cNvPr id="206863" name="AutoShape 15">
            <a:hlinkClick r:id="rId6" action="ppaction://hlinksldjump"/>
          </p:cNvPr>
          <p:cNvSpPr>
            <a:spLocks noChangeArrowheads="1"/>
          </p:cNvSpPr>
          <p:nvPr/>
        </p:nvSpPr>
        <p:spPr bwMode="auto">
          <a:xfrm>
            <a:off x="4932363" y="1052513"/>
            <a:ext cx="431800" cy="2889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PC</a:t>
            </a:r>
          </a:p>
        </p:txBody>
      </p:sp>
      <p:sp>
        <p:nvSpPr>
          <p:cNvPr id="206864" name="AutoShape 16"/>
          <p:cNvSpPr>
            <a:spLocks noChangeArrowheads="1"/>
          </p:cNvSpPr>
          <p:nvPr/>
        </p:nvSpPr>
        <p:spPr bwMode="auto">
          <a:xfrm>
            <a:off x="5795963" y="1052513"/>
            <a:ext cx="720725" cy="288925"/>
          </a:xfrm>
          <a:prstGeom prst="flowChartProcess">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hlinkClick r:id="" action="ppaction://noaction"/>
              </a:rPr>
              <a:t>ROM</a:t>
            </a:r>
            <a:endParaRPr lang="en-US" altLang="zh-CN" b="1"/>
          </a:p>
        </p:txBody>
      </p:sp>
      <p:sp>
        <p:nvSpPr>
          <p:cNvPr id="206865" name="AutoShape 17"/>
          <p:cNvSpPr>
            <a:spLocks noChangeArrowheads="1"/>
          </p:cNvSpPr>
          <p:nvPr/>
        </p:nvSpPr>
        <p:spPr bwMode="auto">
          <a:xfrm>
            <a:off x="7164388" y="21336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P1</a:t>
            </a:r>
          </a:p>
        </p:txBody>
      </p:sp>
      <p:sp>
        <p:nvSpPr>
          <p:cNvPr id="206866" name="AutoShape 18"/>
          <p:cNvSpPr>
            <a:spLocks noChangeArrowheads="1"/>
          </p:cNvSpPr>
          <p:nvPr/>
        </p:nvSpPr>
        <p:spPr bwMode="auto">
          <a:xfrm>
            <a:off x="7164388" y="25654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P2</a:t>
            </a:r>
          </a:p>
        </p:txBody>
      </p:sp>
      <p:sp>
        <p:nvSpPr>
          <p:cNvPr id="206867" name="AutoShape 19"/>
          <p:cNvSpPr>
            <a:spLocks noChangeArrowheads="1"/>
          </p:cNvSpPr>
          <p:nvPr/>
        </p:nvSpPr>
        <p:spPr bwMode="auto">
          <a:xfrm>
            <a:off x="7164388" y="2997200"/>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P3</a:t>
            </a:r>
          </a:p>
        </p:txBody>
      </p:sp>
      <p:sp>
        <p:nvSpPr>
          <p:cNvPr id="206868" name="AutoShape 20"/>
          <p:cNvSpPr>
            <a:spLocks noChangeArrowheads="1"/>
          </p:cNvSpPr>
          <p:nvPr/>
        </p:nvSpPr>
        <p:spPr bwMode="auto">
          <a:xfrm>
            <a:off x="7164388" y="1700213"/>
            <a:ext cx="431800" cy="431800"/>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P0</a:t>
            </a:r>
          </a:p>
        </p:txBody>
      </p:sp>
      <p:sp>
        <p:nvSpPr>
          <p:cNvPr id="206869" name="AutoShape 21"/>
          <p:cNvSpPr>
            <a:spLocks noChangeArrowheads="1"/>
          </p:cNvSpPr>
          <p:nvPr/>
        </p:nvSpPr>
        <p:spPr bwMode="auto">
          <a:xfrm>
            <a:off x="5867400" y="4149725"/>
            <a:ext cx="792163" cy="647700"/>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定时</a:t>
            </a:r>
          </a:p>
        </p:txBody>
      </p:sp>
      <p:sp>
        <p:nvSpPr>
          <p:cNvPr id="206870" name="AutoShape 22"/>
          <p:cNvSpPr>
            <a:spLocks noChangeArrowheads="1"/>
          </p:cNvSpPr>
          <p:nvPr/>
        </p:nvSpPr>
        <p:spPr bwMode="auto">
          <a:xfrm>
            <a:off x="4572000" y="4149725"/>
            <a:ext cx="792163" cy="6477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中断</a:t>
            </a:r>
          </a:p>
        </p:txBody>
      </p:sp>
      <p:sp>
        <p:nvSpPr>
          <p:cNvPr id="206871" name="AutoShape 23"/>
          <p:cNvSpPr>
            <a:spLocks noChangeArrowheads="1"/>
          </p:cNvSpPr>
          <p:nvPr/>
        </p:nvSpPr>
        <p:spPr bwMode="auto">
          <a:xfrm>
            <a:off x="3419475" y="4149725"/>
            <a:ext cx="792163" cy="6477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串口</a:t>
            </a:r>
          </a:p>
        </p:txBody>
      </p:sp>
      <p:sp>
        <p:nvSpPr>
          <p:cNvPr id="206872" name="AutoShape 24"/>
          <p:cNvSpPr>
            <a:spLocks noChangeArrowheads="1"/>
          </p:cNvSpPr>
          <p:nvPr/>
        </p:nvSpPr>
        <p:spPr bwMode="auto">
          <a:xfrm>
            <a:off x="2555875"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IR</a:t>
            </a:r>
          </a:p>
        </p:txBody>
      </p:sp>
      <p:sp>
        <p:nvSpPr>
          <p:cNvPr id="206873" name="AutoShape 25"/>
          <p:cNvSpPr>
            <a:spLocks noChangeArrowheads="1"/>
          </p:cNvSpPr>
          <p:nvPr/>
        </p:nvSpPr>
        <p:spPr bwMode="auto">
          <a:xfrm>
            <a:off x="1835150" y="4149725"/>
            <a:ext cx="360363"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p>
          <a:p>
            <a:pPr algn="ctr"/>
            <a:r>
              <a:rPr lang="en-US" altLang="zh-CN" b="1"/>
              <a:t>L</a:t>
            </a:r>
          </a:p>
          <a:p>
            <a:pPr algn="ctr"/>
            <a:r>
              <a:rPr lang="en-US" altLang="zh-CN" b="1"/>
              <a:t>A</a:t>
            </a:r>
          </a:p>
        </p:txBody>
      </p:sp>
      <p:sp>
        <p:nvSpPr>
          <p:cNvPr id="206874" name="AutoShape 26">
            <a:hlinkClick r:id="rId8" action="ppaction://hlinksldjump"/>
          </p:cNvPr>
          <p:cNvSpPr>
            <a:spLocks noChangeArrowheads="1"/>
          </p:cNvSpPr>
          <p:nvPr/>
        </p:nvSpPr>
        <p:spPr bwMode="auto">
          <a:xfrm>
            <a:off x="2195513" y="4149725"/>
            <a:ext cx="360362" cy="93662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ID</a:t>
            </a:r>
          </a:p>
        </p:txBody>
      </p:sp>
      <p:sp>
        <p:nvSpPr>
          <p:cNvPr id="206875" name="AutoShape 27"/>
          <p:cNvSpPr>
            <a:spLocks noChangeArrowheads="1"/>
          </p:cNvSpPr>
          <p:nvPr/>
        </p:nvSpPr>
        <p:spPr bwMode="auto">
          <a:xfrm>
            <a:off x="1116013" y="4149725"/>
            <a:ext cx="360362" cy="936625"/>
          </a:xfrm>
          <a:prstGeom prst="flowChartProcess">
            <a:avLst/>
          </a:prstGeom>
          <a:solidFill>
            <a:srgbClr val="33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66"/>
                </a:solidFill>
              </a:rPr>
              <a:t>振</a:t>
            </a:r>
          </a:p>
          <a:p>
            <a:pPr algn="ctr"/>
            <a:r>
              <a:rPr lang="zh-CN" altLang="en-US" b="1">
                <a:solidFill>
                  <a:srgbClr val="FFFF66"/>
                </a:solidFill>
              </a:rPr>
              <a:t>荡</a:t>
            </a:r>
          </a:p>
        </p:txBody>
      </p:sp>
      <p:sp>
        <p:nvSpPr>
          <p:cNvPr id="206876" name="Line 28"/>
          <p:cNvSpPr>
            <a:spLocks noChangeShapeType="1"/>
          </p:cNvSpPr>
          <p:nvPr/>
        </p:nvSpPr>
        <p:spPr bwMode="auto">
          <a:xfrm>
            <a:off x="1619250" y="1701800"/>
            <a:ext cx="5040313"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7" name="Line 29"/>
          <p:cNvSpPr>
            <a:spLocks noChangeShapeType="1"/>
          </p:cNvSpPr>
          <p:nvPr/>
        </p:nvSpPr>
        <p:spPr bwMode="auto">
          <a:xfrm>
            <a:off x="6659563" y="1701800"/>
            <a:ext cx="0" cy="19431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8" name="Line 30"/>
          <p:cNvSpPr>
            <a:spLocks noChangeShapeType="1"/>
          </p:cNvSpPr>
          <p:nvPr/>
        </p:nvSpPr>
        <p:spPr bwMode="auto">
          <a:xfrm flipH="1">
            <a:off x="1547813" y="3644900"/>
            <a:ext cx="511175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9" name="Line 31"/>
          <p:cNvSpPr>
            <a:spLocks noChangeShapeType="1"/>
          </p:cNvSpPr>
          <p:nvPr/>
        </p:nvSpPr>
        <p:spPr bwMode="auto">
          <a:xfrm>
            <a:off x="4067175"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0" name="Line 32"/>
          <p:cNvSpPr>
            <a:spLocks noChangeShapeType="1"/>
          </p:cNvSpPr>
          <p:nvPr/>
        </p:nvSpPr>
        <p:spPr bwMode="auto">
          <a:xfrm>
            <a:off x="2916238"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1" name="Line 33"/>
          <p:cNvSpPr>
            <a:spLocks noChangeShapeType="1"/>
          </p:cNvSpPr>
          <p:nvPr/>
        </p:nvSpPr>
        <p:spPr bwMode="auto">
          <a:xfrm>
            <a:off x="5940425" y="1701800"/>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2" name="Line 34"/>
          <p:cNvSpPr>
            <a:spLocks noChangeShapeType="1"/>
          </p:cNvSpPr>
          <p:nvPr/>
        </p:nvSpPr>
        <p:spPr bwMode="auto">
          <a:xfrm>
            <a:off x="5003800" y="1701800"/>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3" name="Line 35"/>
          <p:cNvSpPr>
            <a:spLocks noChangeShapeType="1"/>
          </p:cNvSpPr>
          <p:nvPr/>
        </p:nvSpPr>
        <p:spPr bwMode="auto">
          <a:xfrm>
            <a:off x="6156325" y="13414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4" name="Line 36"/>
          <p:cNvSpPr>
            <a:spLocks noChangeShapeType="1"/>
          </p:cNvSpPr>
          <p:nvPr/>
        </p:nvSpPr>
        <p:spPr bwMode="auto">
          <a:xfrm>
            <a:off x="5148263"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5" name="Line 37"/>
          <p:cNvSpPr>
            <a:spLocks noChangeShapeType="1"/>
          </p:cNvSpPr>
          <p:nvPr/>
        </p:nvSpPr>
        <p:spPr bwMode="auto">
          <a:xfrm>
            <a:off x="3851275"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6" name="Line 38"/>
          <p:cNvSpPr>
            <a:spLocks noChangeShapeType="1"/>
          </p:cNvSpPr>
          <p:nvPr/>
        </p:nvSpPr>
        <p:spPr bwMode="auto">
          <a:xfrm>
            <a:off x="2700338" y="1341438"/>
            <a:ext cx="0" cy="35877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7" name="Line 39"/>
          <p:cNvSpPr>
            <a:spLocks noChangeShapeType="1"/>
          </p:cNvSpPr>
          <p:nvPr/>
        </p:nvSpPr>
        <p:spPr bwMode="auto">
          <a:xfrm>
            <a:off x="5364163" y="1196975"/>
            <a:ext cx="431800"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8" name="Line 40"/>
          <p:cNvSpPr>
            <a:spLocks noChangeShapeType="1"/>
          </p:cNvSpPr>
          <p:nvPr/>
        </p:nvSpPr>
        <p:spPr bwMode="auto">
          <a:xfrm flipH="1">
            <a:off x="3779838" y="3141663"/>
            <a:ext cx="360362" cy="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9" name="Line 41"/>
          <p:cNvSpPr>
            <a:spLocks noChangeShapeType="1"/>
          </p:cNvSpPr>
          <p:nvPr/>
        </p:nvSpPr>
        <p:spPr bwMode="auto">
          <a:xfrm>
            <a:off x="3419475" y="1701800"/>
            <a:ext cx="0" cy="1295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0" name="Line 42"/>
          <p:cNvSpPr>
            <a:spLocks noChangeShapeType="1"/>
          </p:cNvSpPr>
          <p:nvPr/>
        </p:nvSpPr>
        <p:spPr bwMode="auto">
          <a:xfrm>
            <a:off x="4572000" y="3284538"/>
            <a:ext cx="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1" name="Line 43"/>
          <p:cNvSpPr>
            <a:spLocks noChangeShapeType="1"/>
          </p:cNvSpPr>
          <p:nvPr/>
        </p:nvSpPr>
        <p:spPr bwMode="auto">
          <a:xfrm>
            <a:off x="6227763"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2" name="Line 44"/>
          <p:cNvSpPr>
            <a:spLocks noChangeShapeType="1"/>
          </p:cNvSpPr>
          <p:nvPr/>
        </p:nvSpPr>
        <p:spPr bwMode="auto">
          <a:xfrm>
            <a:off x="3851275" y="3644900"/>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3" name="Line 45"/>
          <p:cNvSpPr>
            <a:spLocks noChangeShapeType="1"/>
          </p:cNvSpPr>
          <p:nvPr/>
        </p:nvSpPr>
        <p:spPr bwMode="auto">
          <a:xfrm>
            <a:off x="4932363" y="3717925"/>
            <a:ext cx="0" cy="5048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4" name="Line 46"/>
          <p:cNvSpPr>
            <a:spLocks noChangeShapeType="1"/>
          </p:cNvSpPr>
          <p:nvPr/>
        </p:nvSpPr>
        <p:spPr bwMode="auto">
          <a:xfrm>
            <a:off x="2771775" y="3644900"/>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5" name="Line 47"/>
          <p:cNvSpPr>
            <a:spLocks noChangeShapeType="1"/>
          </p:cNvSpPr>
          <p:nvPr/>
        </p:nvSpPr>
        <p:spPr bwMode="auto">
          <a:xfrm>
            <a:off x="1476375" y="4581525"/>
            <a:ext cx="358775" cy="0"/>
          </a:xfrm>
          <a:prstGeom prst="line">
            <a:avLst/>
          </a:prstGeom>
          <a:noFill/>
          <a:ln w="222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6" name="Line 48"/>
          <p:cNvSpPr>
            <a:spLocks noChangeShapeType="1"/>
          </p:cNvSpPr>
          <p:nvPr/>
        </p:nvSpPr>
        <p:spPr bwMode="auto">
          <a:xfrm>
            <a:off x="468313" y="42926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7" name="Line 49"/>
          <p:cNvSpPr>
            <a:spLocks noChangeShapeType="1"/>
          </p:cNvSpPr>
          <p:nvPr/>
        </p:nvSpPr>
        <p:spPr bwMode="auto">
          <a:xfrm>
            <a:off x="468313" y="48688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8" name="Line 50"/>
          <p:cNvSpPr>
            <a:spLocks noChangeShapeType="1"/>
          </p:cNvSpPr>
          <p:nvPr/>
        </p:nvSpPr>
        <p:spPr bwMode="auto">
          <a:xfrm flipV="1">
            <a:off x="1979613" y="3933825"/>
            <a:ext cx="0" cy="2159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99" name="Line 51"/>
          <p:cNvSpPr>
            <a:spLocks noChangeShapeType="1"/>
          </p:cNvSpPr>
          <p:nvPr/>
        </p:nvSpPr>
        <p:spPr bwMode="auto">
          <a:xfrm>
            <a:off x="1835150"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0" name="Line 52"/>
          <p:cNvSpPr>
            <a:spLocks noChangeShapeType="1"/>
          </p:cNvSpPr>
          <p:nvPr/>
        </p:nvSpPr>
        <p:spPr bwMode="auto">
          <a:xfrm flipV="1">
            <a:off x="2195513"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1" name="Line 53"/>
          <p:cNvSpPr>
            <a:spLocks noChangeShapeType="1"/>
          </p:cNvSpPr>
          <p:nvPr/>
        </p:nvSpPr>
        <p:spPr bwMode="auto">
          <a:xfrm flipV="1">
            <a:off x="2555875" y="50847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2" name="Line 54"/>
          <p:cNvSpPr>
            <a:spLocks noChangeShapeType="1"/>
          </p:cNvSpPr>
          <p:nvPr/>
        </p:nvSpPr>
        <p:spPr bwMode="auto">
          <a:xfrm flipV="1">
            <a:off x="2916238" y="508476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3" name="Line 55"/>
          <p:cNvSpPr>
            <a:spLocks noChangeShapeType="1"/>
          </p:cNvSpPr>
          <p:nvPr/>
        </p:nvSpPr>
        <p:spPr bwMode="auto">
          <a:xfrm>
            <a:off x="6659563" y="19891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4" name="Line 56"/>
          <p:cNvSpPr>
            <a:spLocks noChangeShapeType="1"/>
          </p:cNvSpPr>
          <p:nvPr/>
        </p:nvSpPr>
        <p:spPr bwMode="auto">
          <a:xfrm>
            <a:off x="6659563" y="24209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5" name="Line 57"/>
          <p:cNvSpPr>
            <a:spLocks noChangeShapeType="1"/>
          </p:cNvSpPr>
          <p:nvPr/>
        </p:nvSpPr>
        <p:spPr bwMode="auto">
          <a:xfrm>
            <a:off x="7596188" y="19177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6" name="Line 58"/>
          <p:cNvSpPr>
            <a:spLocks noChangeShapeType="1"/>
          </p:cNvSpPr>
          <p:nvPr/>
        </p:nvSpPr>
        <p:spPr bwMode="auto">
          <a:xfrm>
            <a:off x="6659563"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7" name="Line 59"/>
          <p:cNvSpPr>
            <a:spLocks noChangeShapeType="1"/>
          </p:cNvSpPr>
          <p:nvPr/>
        </p:nvSpPr>
        <p:spPr bwMode="auto">
          <a:xfrm>
            <a:off x="6659563"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8" name="Line 60"/>
          <p:cNvSpPr>
            <a:spLocks noChangeShapeType="1"/>
          </p:cNvSpPr>
          <p:nvPr/>
        </p:nvSpPr>
        <p:spPr bwMode="auto">
          <a:xfrm>
            <a:off x="7596188" y="2349500"/>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9" name="Line 61"/>
          <p:cNvSpPr>
            <a:spLocks noChangeShapeType="1"/>
          </p:cNvSpPr>
          <p:nvPr/>
        </p:nvSpPr>
        <p:spPr bwMode="auto">
          <a:xfrm>
            <a:off x="7596188" y="28527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0" name="Line 62"/>
          <p:cNvSpPr>
            <a:spLocks noChangeShapeType="1"/>
          </p:cNvSpPr>
          <p:nvPr/>
        </p:nvSpPr>
        <p:spPr bwMode="auto">
          <a:xfrm>
            <a:off x="7596188" y="3284538"/>
            <a:ext cx="5048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1" name="Line 63"/>
          <p:cNvSpPr>
            <a:spLocks noChangeShapeType="1"/>
          </p:cNvSpPr>
          <p:nvPr/>
        </p:nvSpPr>
        <p:spPr bwMode="auto">
          <a:xfrm>
            <a:off x="406717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2" name="Line 64"/>
          <p:cNvSpPr>
            <a:spLocks noChangeShapeType="1"/>
          </p:cNvSpPr>
          <p:nvPr/>
        </p:nvSpPr>
        <p:spPr bwMode="auto">
          <a:xfrm>
            <a:off x="5076825" y="2349500"/>
            <a:ext cx="0"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3" name="AutoShape 65"/>
          <p:cNvSpPr>
            <a:spLocks noChangeArrowheads="1"/>
          </p:cNvSpPr>
          <p:nvPr/>
        </p:nvSpPr>
        <p:spPr bwMode="auto">
          <a:xfrm>
            <a:off x="179388" y="4076700"/>
            <a:ext cx="360362" cy="9366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X1</a:t>
            </a:r>
          </a:p>
          <a:p>
            <a:pPr algn="ctr"/>
            <a:endParaRPr lang="en-US" altLang="zh-CN" sz="2000" b="1"/>
          </a:p>
          <a:p>
            <a:pPr algn="ctr"/>
            <a:r>
              <a:rPr lang="en-US" altLang="zh-CN" sz="2000" b="1"/>
              <a:t>X2</a:t>
            </a:r>
          </a:p>
        </p:txBody>
      </p:sp>
      <p:sp>
        <p:nvSpPr>
          <p:cNvPr id="206914" name="AutoShape 66"/>
          <p:cNvSpPr>
            <a:spLocks noChangeArrowheads="1"/>
          </p:cNvSpPr>
          <p:nvPr/>
        </p:nvSpPr>
        <p:spPr bwMode="auto">
          <a:xfrm>
            <a:off x="1258888" y="5302250"/>
            <a:ext cx="1944687" cy="35877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t>   PSEN  RST ALE  EA</a:t>
            </a:r>
          </a:p>
        </p:txBody>
      </p:sp>
      <p:sp>
        <p:nvSpPr>
          <p:cNvPr id="206915" name="AutoShape 67"/>
          <p:cNvSpPr>
            <a:spLocks noChangeArrowheads="1"/>
          </p:cNvSpPr>
          <p:nvPr/>
        </p:nvSpPr>
        <p:spPr bwMode="auto">
          <a:xfrm>
            <a:off x="8172450" y="1701800"/>
            <a:ext cx="360363" cy="1800225"/>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P0</a:t>
            </a:r>
          </a:p>
          <a:p>
            <a:pPr algn="ctr"/>
            <a:endParaRPr lang="en-US" altLang="zh-CN" sz="1800" b="1"/>
          </a:p>
          <a:p>
            <a:pPr algn="ctr"/>
            <a:r>
              <a:rPr lang="en-US" altLang="zh-CN" sz="1800" b="1"/>
              <a:t>P1</a:t>
            </a:r>
          </a:p>
          <a:p>
            <a:pPr algn="ctr"/>
            <a:endParaRPr lang="en-US" altLang="zh-CN" sz="1800" b="1"/>
          </a:p>
          <a:p>
            <a:pPr algn="ctr"/>
            <a:r>
              <a:rPr lang="en-US" altLang="zh-CN" sz="1800" b="1"/>
              <a:t>P2</a:t>
            </a:r>
          </a:p>
          <a:p>
            <a:pPr algn="ctr"/>
            <a:endParaRPr lang="en-US" altLang="zh-CN" sz="1800" b="1"/>
          </a:p>
          <a:p>
            <a:pPr algn="ctr"/>
            <a:r>
              <a:rPr lang="en-US" altLang="zh-CN" sz="1800" b="1"/>
              <a:t>P3</a:t>
            </a:r>
          </a:p>
        </p:txBody>
      </p:sp>
      <p:sp>
        <p:nvSpPr>
          <p:cNvPr id="206916" name="AutoShape 68"/>
          <p:cNvSpPr>
            <a:spLocks noChangeArrowheads="1"/>
          </p:cNvSpPr>
          <p:nvPr/>
        </p:nvSpPr>
        <p:spPr bwMode="auto">
          <a:xfrm>
            <a:off x="468313" y="2276475"/>
            <a:ext cx="4608512" cy="1584325"/>
          </a:xfrm>
          <a:prstGeom prst="wedgeRoundRectCallout">
            <a:avLst>
              <a:gd name="adj1" fmla="val 69051"/>
              <a:gd name="adj2" fmla="val -107815"/>
              <a:gd name="adj3" fmla="val 16667"/>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a:solidFill>
                  <a:srgbClr val="FFFF66"/>
                </a:solidFill>
              </a:rPr>
              <a:t>      89C51</a:t>
            </a:r>
            <a:r>
              <a:rPr lang="zh-CN" altLang="en-US" b="1">
                <a:solidFill>
                  <a:srgbClr val="FFFF66"/>
                </a:solidFill>
              </a:rPr>
              <a:t>内有的</a:t>
            </a:r>
            <a:r>
              <a:rPr lang="en-US" altLang="zh-CN" b="1">
                <a:solidFill>
                  <a:srgbClr val="FFFF66"/>
                </a:solidFill>
              </a:rPr>
              <a:t>4K</a:t>
            </a:r>
            <a:r>
              <a:rPr lang="zh-CN" altLang="en-US" b="1">
                <a:solidFill>
                  <a:srgbClr val="FFFF66"/>
                </a:solidFill>
              </a:rPr>
              <a:t>的</a:t>
            </a:r>
            <a:r>
              <a:rPr lang="en-US" altLang="zh-CN" b="1">
                <a:solidFill>
                  <a:srgbClr val="FFFF66"/>
                </a:solidFill>
              </a:rPr>
              <a:t>ROM</a:t>
            </a:r>
            <a:r>
              <a:rPr lang="zh-CN" altLang="en-US" b="1">
                <a:solidFill>
                  <a:srgbClr val="FFFF66"/>
                </a:solidFill>
              </a:rPr>
              <a:t>；</a:t>
            </a:r>
          </a:p>
          <a:p>
            <a:r>
              <a:rPr lang="zh-CN" altLang="en-US" b="1">
                <a:solidFill>
                  <a:srgbClr val="FFFF66"/>
                </a:solidFill>
              </a:rPr>
              <a:t>      不够用时可以外扩</a:t>
            </a:r>
            <a:r>
              <a:rPr lang="en-US" altLang="zh-CN" b="1">
                <a:solidFill>
                  <a:srgbClr val="FFFF66"/>
                </a:solidFill>
              </a:rPr>
              <a:t>ROM</a:t>
            </a:r>
            <a:r>
              <a:rPr lang="zh-CN" altLang="en-US" b="1">
                <a:solidFill>
                  <a:srgbClr val="FFFF66"/>
                </a:solidFill>
              </a:rPr>
              <a:t>；</a:t>
            </a:r>
          </a:p>
          <a:p>
            <a:r>
              <a:rPr lang="zh-CN" altLang="en-US" b="1">
                <a:solidFill>
                  <a:srgbClr val="FFFF66"/>
                </a:solidFill>
              </a:rPr>
              <a:t>       内</a:t>
            </a:r>
            <a:r>
              <a:rPr lang="en-US" altLang="zh-CN" b="1">
                <a:solidFill>
                  <a:srgbClr val="FFFF66"/>
                </a:solidFill>
              </a:rPr>
              <a:t>ROM+</a:t>
            </a:r>
            <a:r>
              <a:rPr lang="zh-CN" altLang="en-US" b="1">
                <a:solidFill>
                  <a:srgbClr val="FFFF66"/>
                </a:solidFill>
              </a:rPr>
              <a:t>外</a:t>
            </a:r>
            <a:r>
              <a:rPr lang="en-US" altLang="zh-CN" b="1">
                <a:solidFill>
                  <a:srgbClr val="FFFF66"/>
                </a:solidFill>
              </a:rPr>
              <a:t>ROM≤ 64K</a:t>
            </a:r>
          </a:p>
        </p:txBody>
      </p:sp>
      <p:sp>
        <p:nvSpPr>
          <p:cNvPr id="6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27</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09831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6916">
                                            <p:txEl>
                                              <p:pRg st="1" end="1"/>
                                            </p:txEl>
                                          </p:spTgt>
                                        </p:tgtEl>
                                        <p:attrNameLst>
                                          <p:attrName>style.visibility</p:attrName>
                                        </p:attrNameLst>
                                      </p:cBhvr>
                                      <p:to>
                                        <p:strVal val="visible"/>
                                      </p:to>
                                    </p:set>
                                    <p:animEffect transition="in" filter="box(in)">
                                      <p:cBhvr>
                                        <p:cTn id="7" dur="500"/>
                                        <p:tgtEl>
                                          <p:spTgt spid="20691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6916">
                                            <p:txEl>
                                              <p:pRg st="2" end="2"/>
                                            </p:txEl>
                                          </p:spTgt>
                                        </p:tgtEl>
                                        <p:attrNameLst>
                                          <p:attrName>style.visibility</p:attrName>
                                        </p:attrNameLst>
                                      </p:cBhvr>
                                      <p:to>
                                        <p:strVal val="visible"/>
                                      </p:to>
                                    </p:set>
                                    <p:animEffect transition="in" filter="box(in)">
                                      <p:cBhvr>
                                        <p:cTn id="12" dur="500"/>
                                        <p:tgtEl>
                                          <p:spTgt spid="2069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28</a:t>
            </a:fld>
            <a:endParaRPr kumimoji="0" lang="en-US" altLang="zh-CN" sz="1200">
              <a:latin typeface="Arial Black" pitchFamily="34" charset="0"/>
            </a:endParaRPr>
          </a:p>
        </p:txBody>
      </p:sp>
      <p:sp>
        <p:nvSpPr>
          <p:cNvPr id="128003" name="Rectangle 2"/>
          <p:cNvSpPr>
            <a:spLocks noGrp="1" noChangeArrowheads="1"/>
          </p:cNvSpPr>
          <p:nvPr>
            <p:ph type="title" idx="4294967295"/>
          </p:nvPr>
        </p:nvSpPr>
        <p:spPr>
          <a:xfrm>
            <a:off x="900113" y="625475"/>
            <a:ext cx="7340600" cy="554038"/>
          </a:xfrm>
        </p:spPr>
        <p:txBody>
          <a:bodyPr>
            <a:normAutofit fontScale="90000"/>
          </a:bodyPr>
          <a:lstStyle/>
          <a:p>
            <a:r>
              <a:rPr lang="en-US" altLang="zh-CN" sz="3600" b="1" dirty="0" smtClean="0">
                <a:solidFill>
                  <a:srgbClr val="C00000"/>
                </a:solidFill>
                <a:cs typeface="Times New Roman" pitchFamily="18" charset="0"/>
              </a:rPr>
              <a:t>80C51</a:t>
            </a:r>
            <a:r>
              <a:rPr lang="zh-CN" altLang="en-US" sz="3600" b="1" dirty="0">
                <a:solidFill>
                  <a:srgbClr val="C00000"/>
                </a:solidFill>
                <a:cs typeface="Times New Roman" pitchFamily="18" charset="0"/>
              </a:rPr>
              <a:t>的</a:t>
            </a:r>
            <a:r>
              <a:rPr lang="zh-CN" altLang="en-US" sz="3600" b="1" dirty="0" smtClean="0">
                <a:solidFill>
                  <a:srgbClr val="C00000"/>
                </a:solidFill>
                <a:cs typeface="Times New Roman" pitchFamily="18" charset="0"/>
              </a:rPr>
              <a:t>存储器结构</a:t>
            </a:r>
            <a:endParaRPr lang="zh-CN" altLang="en-US" sz="3600" b="1" dirty="0">
              <a:solidFill>
                <a:srgbClr val="C00000"/>
              </a:solidFill>
            </a:endParaRPr>
          </a:p>
        </p:txBody>
      </p:sp>
      <p:sp>
        <p:nvSpPr>
          <p:cNvPr id="128004"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28005"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28006" name="Rectangle 6"/>
          <p:cNvSpPr>
            <a:spLocks noChangeArrowheads="1"/>
          </p:cNvSpPr>
          <p:nvPr/>
        </p:nvSpPr>
        <p:spPr bwMode="auto">
          <a:xfrm>
            <a:off x="468313" y="1268413"/>
            <a:ext cx="849630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None/>
            </a:pPr>
            <a:r>
              <a:rPr kumimoji="0" lang="en-US" altLang="zh-CN" sz="3200" b="1" dirty="0">
                <a:latin typeface="Arial" charset="0"/>
              </a:rPr>
              <a:t>80C51</a:t>
            </a:r>
            <a:r>
              <a:rPr kumimoji="0" lang="zh-CN" altLang="en-US" sz="3200" b="1" dirty="0">
                <a:latin typeface="Arial" charset="0"/>
              </a:rPr>
              <a:t>存储器可以分成两大类：</a:t>
            </a:r>
          </a:p>
          <a:p>
            <a:pPr eaLnBrk="1" hangingPunct="1">
              <a:spcBef>
                <a:spcPct val="20000"/>
              </a:spcBef>
              <a:buClr>
                <a:schemeClr val="bg2"/>
              </a:buClr>
              <a:buSzPct val="75000"/>
              <a:buFont typeface="Wingdings" pitchFamily="2" charset="2"/>
              <a:buChar char="n"/>
            </a:pPr>
            <a:r>
              <a:rPr kumimoji="0" lang="en-US" altLang="zh-CN" sz="3200" b="1" dirty="0" smtClean="0">
                <a:solidFill>
                  <a:srgbClr val="FF0000"/>
                </a:solidFill>
                <a:latin typeface="Arial" charset="0"/>
              </a:rPr>
              <a:t> RAM</a:t>
            </a:r>
            <a:r>
              <a:rPr kumimoji="0" lang="zh-CN" altLang="en-US" sz="3200" b="1" dirty="0">
                <a:latin typeface="Arial" charset="0"/>
              </a:rPr>
              <a:t>，</a:t>
            </a:r>
            <a:r>
              <a:rPr kumimoji="0" lang="en-US" altLang="zh-CN" sz="3200" b="1" dirty="0">
                <a:latin typeface="Arial" charset="0"/>
              </a:rPr>
              <a:t>CPU</a:t>
            </a:r>
            <a:r>
              <a:rPr kumimoji="0" lang="zh-CN" altLang="en-US" sz="3200" b="1" dirty="0">
                <a:latin typeface="Arial" charset="0"/>
              </a:rPr>
              <a:t>在运行时能随时进行数据的写入和读出，但在关闭电源时，其所存储的信息将丢失。它用来存放暂时性的输入输出数据、运算的中间结果或用作堆栈。</a:t>
            </a:r>
          </a:p>
          <a:p>
            <a:pPr eaLnBrk="1" hangingPunct="1">
              <a:spcBef>
                <a:spcPct val="20000"/>
              </a:spcBef>
              <a:buClr>
                <a:schemeClr val="bg2"/>
              </a:buClr>
              <a:buSzPct val="75000"/>
              <a:buFont typeface="Wingdings" pitchFamily="2" charset="2"/>
              <a:buChar char="n"/>
            </a:pPr>
            <a:r>
              <a:rPr kumimoji="0" lang="en-US" altLang="zh-CN" sz="3200" b="1" dirty="0" smtClean="0">
                <a:solidFill>
                  <a:srgbClr val="FF0000"/>
                </a:solidFill>
                <a:latin typeface="Arial" charset="0"/>
              </a:rPr>
              <a:t> ROM</a:t>
            </a:r>
            <a:r>
              <a:rPr kumimoji="0" lang="zh-CN" altLang="en-US" sz="3200" b="1" dirty="0">
                <a:latin typeface="Arial" charset="0"/>
              </a:rPr>
              <a:t>是一种写入信息后不易改写的存储器。断电后，</a:t>
            </a:r>
            <a:r>
              <a:rPr kumimoji="0" lang="en-US" altLang="zh-CN" sz="3200" b="1" dirty="0">
                <a:latin typeface="Arial" charset="0"/>
              </a:rPr>
              <a:t>ROM</a:t>
            </a:r>
            <a:r>
              <a:rPr kumimoji="0" lang="zh-CN" altLang="en-US" sz="3200" b="1" dirty="0">
                <a:latin typeface="Arial" charset="0"/>
              </a:rPr>
              <a:t>中的信息保留不变。用来存放固定的程序或数据，如系统监控程序、常数表格等。</a:t>
            </a:r>
            <a:r>
              <a:rPr kumimoji="0" lang="zh-CN" altLang="en-US" sz="3200" dirty="0">
                <a:latin typeface="Arial" charset="0"/>
              </a:rPr>
              <a:t> </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735699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FDCEACEC-8296-41E4-A097-88FD8DDCE6E5}" type="slidenum">
              <a:rPr kumimoji="0" lang="en-US" altLang="zh-CN" sz="1200">
                <a:latin typeface="Arial Black" pitchFamily="34" charset="0"/>
              </a:rPr>
              <a:pPr algn="r" eaLnBrk="1" hangingPunct="1"/>
              <a:t>29</a:t>
            </a:fld>
            <a:endParaRPr kumimoji="0" lang="en-US" altLang="zh-CN" sz="1200">
              <a:latin typeface="Arial Black" pitchFamily="34" charset="0"/>
            </a:endParaRPr>
          </a:p>
        </p:txBody>
      </p:sp>
      <p:sp>
        <p:nvSpPr>
          <p:cNvPr id="129027" name="Rectangle 3"/>
          <p:cNvSpPr>
            <a:spLocks noChangeArrowheads="1"/>
          </p:cNvSpPr>
          <p:nvPr/>
        </p:nvSpPr>
        <p:spPr bwMode="auto">
          <a:xfrm>
            <a:off x="615069" y="332656"/>
            <a:ext cx="3881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pPr>
            <a:r>
              <a:rPr lang="zh-CN" altLang="en-US" sz="2800" b="1" dirty="0" smtClean="0"/>
              <a:t>存</a:t>
            </a:r>
            <a:r>
              <a:rPr lang="zh-CN" altLang="en-US" sz="2800" b="1" dirty="0"/>
              <a:t>储器的结构</a:t>
            </a:r>
          </a:p>
        </p:txBody>
      </p:sp>
      <p:sp>
        <p:nvSpPr>
          <p:cNvPr id="129028" name="Rectangle 4"/>
          <p:cNvSpPr>
            <a:spLocks noChangeArrowheads="1"/>
          </p:cNvSpPr>
          <p:nvPr/>
        </p:nvSpPr>
        <p:spPr bwMode="auto">
          <a:xfrm>
            <a:off x="395536" y="1052736"/>
            <a:ext cx="781695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800" b="1" dirty="0">
                <a:solidFill>
                  <a:srgbClr val="CC3300"/>
                </a:solidFill>
              </a:rPr>
              <a:t>普林斯顿结构</a:t>
            </a:r>
            <a:r>
              <a:rPr lang="en-US" altLang="zh-CN" sz="2800" b="1" dirty="0"/>
              <a:t>----  </a:t>
            </a:r>
            <a:r>
              <a:rPr lang="zh-CN" altLang="en-US" sz="2800" b="1" dirty="0" smtClean="0"/>
              <a:t>程序存储器和数据存储器合并</a:t>
            </a:r>
            <a:r>
              <a:rPr lang="zh-CN" altLang="en-US" sz="2800" b="1" dirty="0" smtClean="0"/>
              <a:t>。</a:t>
            </a:r>
            <a:r>
              <a:rPr lang="en-US" altLang="zh-CN" sz="2800" b="1" dirty="0" smtClean="0"/>
              <a:t>CPU</a:t>
            </a:r>
            <a:r>
              <a:rPr lang="zh-CN" altLang="en-US" sz="2800" b="1" dirty="0"/>
              <a:t>访问存储器时，用同类访问</a:t>
            </a:r>
            <a:r>
              <a:rPr lang="zh-CN" altLang="en-US" sz="2800" b="1" dirty="0" smtClean="0"/>
              <a:t>指令。分时复用 </a:t>
            </a:r>
            <a:endParaRPr lang="en-US" altLang="zh-CN" sz="2800" b="1" dirty="0" smtClean="0"/>
          </a:p>
          <a:p>
            <a:pPr eaLnBrk="1" hangingPunct="1">
              <a:lnSpc>
                <a:spcPct val="150000"/>
              </a:lnSpc>
              <a:spcBef>
                <a:spcPct val="50000"/>
              </a:spcBef>
            </a:pPr>
            <a:endParaRPr lang="en-US" altLang="zh-CN" sz="2800" b="1" dirty="0">
              <a:solidFill>
                <a:srgbClr val="CC3300"/>
              </a:solidFill>
            </a:endParaRPr>
          </a:p>
          <a:p>
            <a:pPr eaLnBrk="1" hangingPunct="1">
              <a:lnSpc>
                <a:spcPct val="150000"/>
              </a:lnSpc>
              <a:spcBef>
                <a:spcPct val="50000"/>
              </a:spcBef>
            </a:pPr>
            <a:endParaRPr lang="en-US" altLang="zh-CN" sz="2800" b="1" dirty="0" smtClean="0">
              <a:solidFill>
                <a:srgbClr val="CC3300"/>
              </a:solidFill>
            </a:endParaRPr>
          </a:p>
          <a:p>
            <a:pPr eaLnBrk="1" hangingPunct="1">
              <a:lnSpc>
                <a:spcPct val="150000"/>
              </a:lnSpc>
              <a:spcBef>
                <a:spcPct val="50000"/>
              </a:spcBef>
            </a:pPr>
            <a:endParaRPr lang="en-US" altLang="zh-CN" sz="2800" b="1" dirty="0">
              <a:solidFill>
                <a:srgbClr val="CC3300"/>
              </a:solidFill>
            </a:endParaRPr>
          </a:p>
        </p:txBody>
      </p:sp>
      <p:sp>
        <p:nvSpPr>
          <p:cNvPr id="2" name="页脚占位符 1"/>
          <p:cNvSpPr>
            <a:spLocks noGrp="1"/>
          </p:cNvSpPr>
          <p:nvPr>
            <p:ph type="ftr" sz="quarter" idx="11"/>
          </p:nvPr>
        </p:nvSpPr>
        <p:spPr/>
        <p:txBody>
          <a:bodyPr/>
          <a:lstStyle/>
          <a:p>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587137"/>
            <a:ext cx="5328592" cy="3008925"/>
          </a:xfrm>
          <a:prstGeom prst="rect">
            <a:avLst/>
          </a:prstGeom>
        </p:spPr>
      </p:pic>
      <p:sp>
        <p:nvSpPr>
          <p:cNvPr id="4" name="文本框 3"/>
          <p:cNvSpPr txBox="1"/>
          <p:nvPr/>
        </p:nvSpPr>
        <p:spPr>
          <a:xfrm>
            <a:off x="827584" y="5683731"/>
            <a:ext cx="6083717" cy="707886"/>
          </a:xfrm>
          <a:prstGeom prst="rect">
            <a:avLst/>
          </a:prstGeom>
          <a:noFill/>
        </p:spPr>
        <p:txBody>
          <a:bodyPr wrap="none" rtlCol="0">
            <a:spAutoFit/>
          </a:bodyPr>
          <a:lstStyle/>
          <a:p>
            <a:r>
              <a:rPr lang="zh-CN" altLang="en-US" sz="2000" dirty="0" smtClean="0"/>
              <a:t>优点：一个存储器，总线及控制简单，便于软件升级</a:t>
            </a:r>
            <a:endParaRPr lang="en-US" altLang="zh-CN" sz="2000" dirty="0" smtClean="0"/>
          </a:p>
          <a:p>
            <a:r>
              <a:rPr lang="zh-CN" altLang="en-US" sz="2000" dirty="0" smtClean="0"/>
              <a:t>缺点：同一条</a:t>
            </a:r>
            <a:r>
              <a:rPr lang="en-US" altLang="zh-CN" sz="2000" dirty="0" smtClean="0"/>
              <a:t>BUS</a:t>
            </a:r>
            <a:r>
              <a:rPr lang="zh-CN" altLang="en-US" sz="2000" dirty="0" smtClean="0"/>
              <a:t>分时复用，不能流水线，</a:t>
            </a:r>
            <a:endParaRPr lang="zh-CN" altLang="en-US" sz="2000" dirty="0"/>
          </a:p>
        </p:txBody>
      </p:sp>
    </p:spTree>
    <p:extLst>
      <p:ext uri="{BB962C8B-B14F-4D97-AF65-F5344CB8AC3E}">
        <p14:creationId xmlns:p14="http://schemas.microsoft.com/office/powerpoint/2010/main" val="1043428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p:txBody>
          <a:bodyPr>
            <a:normAutofit/>
          </a:bodyPr>
          <a:lstStyle/>
          <a:p>
            <a:pPr lvl="0">
              <a:buFont typeface="Wingdings" panose="05000000000000000000" pitchFamily="2" charset="2"/>
              <a:buChar char="ü"/>
            </a:pPr>
            <a:r>
              <a:rPr lang="en-US" altLang="en-US" dirty="0" smtClean="0"/>
              <a:t>51</a:t>
            </a:r>
            <a:r>
              <a:rPr lang="zh-CN" altLang="en-US" dirty="0" smtClean="0"/>
              <a:t>单片机</a:t>
            </a:r>
            <a:r>
              <a:rPr lang="zh-CN" altLang="en-US" dirty="0" smtClean="0"/>
              <a:t>结构、工作原理；</a:t>
            </a:r>
            <a:endParaRPr lang="en-US" altLang="zh-CN" dirty="0" smtClean="0"/>
          </a:p>
          <a:p>
            <a:pPr lvl="0">
              <a:buFont typeface="Wingdings" panose="05000000000000000000" pitchFamily="2" charset="2"/>
              <a:buChar char="ü"/>
            </a:pPr>
            <a:r>
              <a:rPr lang="en-US" altLang="zh-CN" dirty="0" smtClean="0"/>
              <a:t>51</a:t>
            </a:r>
            <a:r>
              <a:rPr lang="zh-CN" altLang="en-US" dirty="0" smtClean="0"/>
              <a:t>单片硬件资源应用：</a:t>
            </a:r>
            <a:r>
              <a:rPr lang="en-US" altLang="zh-CN" dirty="0" smtClean="0"/>
              <a:t>IO</a:t>
            </a:r>
            <a:r>
              <a:rPr lang="zh-CN" altLang="en-US" dirty="0" smtClean="0"/>
              <a:t>口、定时器、中断系统</a:t>
            </a:r>
            <a:r>
              <a:rPr lang="en-US" altLang="zh-CN" dirty="0" smtClean="0"/>
              <a:t>……</a:t>
            </a:r>
          </a:p>
          <a:p>
            <a:pPr lvl="0">
              <a:buFont typeface="Wingdings" panose="05000000000000000000" pitchFamily="2" charset="2"/>
              <a:buChar char="ü"/>
            </a:pPr>
            <a:r>
              <a:rPr lang="zh-CN" altLang="en-US" dirty="0"/>
              <a:t>单片机</a:t>
            </a:r>
            <a:r>
              <a:rPr lang="zh-CN" altLang="en-US" dirty="0" smtClean="0"/>
              <a:t>常用外围电路应用，程序开发调试。</a:t>
            </a:r>
            <a:endParaRPr lang="en-US" altLang="zh-CN" dirty="0" smtClean="0"/>
          </a:p>
          <a:p>
            <a:pPr lvl="0">
              <a:buFont typeface="Wingdings" panose="05000000000000000000" pitchFamily="2" charset="2"/>
              <a:buChar char="ü"/>
            </a:pPr>
            <a:r>
              <a:rPr lang="zh-CN" altLang="en-US" dirty="0" smtClean="0"/>
              <a:t>在文具盒上</a:t>
            </a:r>
            <a:r>
              <a:rPr lang="zh-CN" altLang="en-US" dirty="0" smtClean="0"/>
              <a:t>实现人机交互按键</a:t>
            </a:r>
            <a:r>
              <a:rPr lang="zh-CN" altLang="en-US" dirty="0" smtClean="0"/>
              <a:t>，显示，以及数字钟实验（定时器外设，中断系统）</a:t>
            </a:r>
          </a:p>
          <a:p>
            <a:pPr>
              <a:buFont typeface="Wingdings" panose="05000000000000000000" pitchFamily="2" charset="2"/>
              <a:buChar char="ü"/>
            </a:pPr>
            <a:r>
              <a:rPr lang="zh-CN" altLang="en-US" dirty="0" smtClean="0">
                <a:solidFill>
                  <a:srgbClr val="FF0000"/>
                </a:solidFill>
              </a:rPr>
              <a:t>能够自主的进行单片机程序设计！</a:t>
            </a:r>
            <a:endParaRPr lang="zh-CN" altLang="en-US" dirty="0">
              <a:solidFill>
                <a:srgbClr val="FF0000"/>
              </a:solidFill>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3</a:t>
            </a:fld>
            <a:endParaRPr kumimoji="0" lang="en-US" altLang="zh-CN" sz="1200">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矩形 2"/>
          <p:cNvSpPr/>
          <p:nvPr/>
        </p:nvSpPr>
        <p:spPr>
          <a:xfrm>
            <a:off x="838200" y="476672"/>
            <a:ext cx="7406208" cy="830997"/>
          </a:xfrm>
          <a:prstGeom prst="rect">
            <a:avLst/>
          </a:prstGeom>
        </p:spPr>
        <p:txBody>
          <a:bodyPr wrap="square">
            <a:spAutoFit/>
          </a:bodyPr>
          <a:lstStyle/>
          <a:p>
            <a:r>
              <a:rPr lang="zh-CN" altLang="en-US" sz="2400" b="1" dirty="0" smtClean="0">
                <a:solidFill>
                  <a:srgbClr val="CC3300"/>
                </a:solidFill>
              </a:rPr>
              <a:t>哈佛结构</a:t>
            </a:r>
            <a:r>
              <a:rPr lang="en-US" altLang="zh-CN" sz="2400" b="1" dirty="0"/>
              <a:t>----  </a:t>
            </a:r>
            <a:r>
              <a:rPr lang="zh-CN" altLang="en-US" sz="2400" b="1" dirty="0" smtClean="0"/>
              <a:t>程序</a:t>
            </a:r>
            <a:r>
              <a:rPr lang="zh-CN" altLang="en-US" sz="2400" b="1" dirty="0"/>
              <a:t>存储器和数据</a:t>
            </a:r>
            <a:r>
              <a:rPr lang="zh-CN" altLang="en-US" sz="2400" b="1" dirty="0" smtClean="0"/>
              <a:t>存储器是两个独立存储器。</a:t>
            </a:r>
            <a:r>
              <a:rPr lang="zh-CN" altLang="en-US" sz="2400" b="1" dirty="0"/>
              <a:t>每个存储器独立编址、独立</a:t>
            </a:r>
            <a:r>
              <a:rPr lang="zh-CN" altLang="en-US" sz="2400" b="1" dirty="0" smtClean="0"/>
              <a:t>访问</a:t>
            </a:r>
            <a:endParaRPr lang="en-US" altLang="zh-CN"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44" y="1412776"/>
            <a:ext cx="7531223" cy="3909251"/>
          </a:xfrm>
          <a:prstGeom prst="rect">
            <a:avLst/>
          </a:prstGeom>
        </p:spPr>
      </p:pic>
      <p:sp>
        <p:nvSpPr>
          <p:cNvPr id="5" name="文本框 4"/>
          <p:cNvSpPr txBox="1"/>
          <p:nvPr/>
        </p:nvSpPr>
        <p:spPr>
          <a:xfrm>
            <a:off x="838200" y="5661248"/>
            <a:ext cx="8263801" cy="923330"/>
          </a:xfrm>
          <a:prstGeom prst="rect">
            <a:avLst/>
          </a:prstGeom>
          <a:noFill/>
        </p:spPr>
        <p:txBody>
          <a:bodyPr wrap="none" rtlCol="0">
            <a:spAutoFit/>
          </a:bodyPr>
          <a:lstStyle/>
          <a:p>
            <a:r>
              <a:rPr lang="zh-CN" altLang="en-US" dirty="0" smtClean="0"/>
              <a:t>优点：  执行指令效率高，可采用流水线</a:t>
            </a:r>
            <a:endParaRPr lang="en-US" altLang="zh-CN" dirty="0" smtClean="0"/>
          </a:p>
          <a:p>
            <a:r>
              <a:rPr lang="zh-CN" altLang="en-US" dirty="0" smtClean="0"/>
              <a:t>缺点：很难修改指令，软件不易升级；存储器利用率不高，总线多，外设要求高</a:t>
            </a:r>
            <a:endParaRPr lang="en-US" altLang="zh-CN" dirty="0" smtClean="0"/>
          </a:p>
          <a:p>
            <a:endParaRPr lang="zh-CN" altLang="en-US" dirty="0"/>
          </a:p>
        </p:txBody>
      </p:sp>
    </p:spTree>
    <p:extLst>
      <p:ext uri="{BB962C8B-B14F-4D97-AF65-F5344CB8AC3E}">
        <p14:creationId xmlns:p14="http://schemas.microsoft.com/office/powerpoint/2010/main" val="3271378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927F16D4-0176-4EFE-981C-5E52E13B9640}" type="slidenum">
              <a:rPr kumimoji="0" lang="en-US" altLang="zh-CN" sz="1200">
                <a:latin typeface="Arial Black" pitchFamily="34" charset="0"/>
              </a:rPr>
              <a:pPr algn="r" eaLnBrk="1" hangingPunct="1"/>
              <a:t>31</a:t>
            </a:fld>
            <a:endParaRPr kumimoji="0" lang="en-US" altLang="zh-CN" sz="1200">
              <a:latin typeface="Arial Black" pitchFamily="34" charset="0"/>
            </a:endParaRPr>
          </a:p>
        </p:txBody>
      </p:sp>
      <p:sp>
        <p:nvSpPr>
          <p:cNvPr id="248834" name="Rectangle 2"/>
          <p:cNvSpPr>
            <a:spLocks noChangeArrowheads="1"/>
          </p:cNvSpPr>
          <p:nvPr/>
        </p:nvSpPr>
        <p:spPr bwMode="auto">
          <a:xfrm>
            <a:off x="533400" y="533400"/>
            <a:ext cx="8610600" cy="476250"/>
          </a:xfrm>
          <a:prstGeom prst="rect">
            <a:avLst/>
          </a:prstGeom>
          <a:noFill/>
          <a:ln w="9525">
            <a:noFill/>
            <a:miter lim="800000"/>
            <a:headEnd/>
            <a:tailEnd/>
          </a:ln>
          <a:effectLst/>
        </p:spPr>
        <p:txBody>
          <a:bodyPr>
            <a:spAutoFit/>
          </a:bodyPr>
          <a:lstStyle/>
          <a:p>
            <a:pPr eaLnBrk="1" hangingPunct="1">
              <a:lnSpc>
                <a:spcPct val="90000"/>
              </a:lnSpc>
              <a:spcBef>
                <a:spcPct val="50000"/>
              </a:spcBef>
              <a:defRPr/>
            </a:pPr>
            <a:r>
              <a:rPr lang="en-US" altLang="zh-CN" sz="2800" b="1">
                <a:ea typeface="宋体" pitchFamily="2" charset="-122"/>
              </a:rPr>
              <a:t>8051</a:t>
            </a:r>
            <a:r>
              <a:rPr lang="zh-CN" altLang="en-US" sz="2800" b="1">
                <a:ea typeface="宋体" pitchFamily="2" charset="-122"/>
              </a:rPr>
              <a:t>单片微机存储器采用</a:t>
            </a:r>
            <a:r>
              <a:rPr lang="zh-CN" altLang="en-US" sz="2800" b="1">
                <a:solidFill>
                  <a:srgbClr val="CC3300"/>
                </a:solidFill>
                <a:effectLst>
                  <a:outerShdw blurRad="38100" dist="38100" dir="2700000" algn="tl">
                    <a:srgbClr val="C0C0C0"/>
                  </a:outerShdw>
                </a:effectLst>
                <a:ea typeface="宋体" pitchFamily="2" charset="-122"/>
              </a:rPr>
              <a:t>哈佛结构</a:t>
            </a:r>
            <a:r>
              <a:rPr lang="zh-CN" altLang="en-US" sz="2800" b="1">
                <a:ea typeface="宋体" pitchFamily="2" charset="-122"/>
              </a:rPr>
              <a:t>，分四个物理空间</a:t>
            </a:r>
          </a:p>
        </p:txBody>
      </p:sp>
      <p:sp>
        <p:nvSpPr>
          <p:cNvPr id="248835" name="Rectangle 3"/>
          <p:cNvSpPr>
            <a:spLocks noChangeArrowheads="1"/>
          </p:cNvSpPr>
          <p:nvPr/>
        </p:nvSpPr>
        <p:spPr bwMode="auto">
          <a:xfrm>
            <a:off x="2555776" y="1245860"/>
            <a:ext cx="3176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50000"/>
              </a:spcBef>
            </a:pPr>
            <a:r>
              <a:rPr lang="zh-CN" altLang="en-US" sz="2000" b="1" dirty="0" smtClean="0"/>
              <a:t>片</a:t>
            </a:r>
            <a:r>
              <a:rPr lang="zh-CN" altLang="en-US" sz="2000" b="1" dirty="0"/>
              <a:t>内程序存储器</a:t>
            </a:r>
          </a:p>
          <a:p>
            <a:pPr eaLnBrk="1" hangingPunct="1">
              <a:lnSpc>
                <a:spcPct val="90000"/>
              </a:lnSpc>
              <a:spcBef>
                <a:spcPct val="50000"/>
              </a:spcBef>
            </a:pPr>
            <a:r>
              <a:rPr lang="zh-CN" altLang="en-US" sz="2000" b="1" dirty="0"/>
              <a:t>片内 数据存储器</a:t>
            </a:r>
          </a:p>
          <a:p>
            <a:pPr eaLnBrk="1" hangingPunct="1">
              <a:lnSpc>
                <a:spcPct val="90000"/>
              </a:lnSpc>
              <a:spcBef>
                <a:spcPct val="50000"/>
              </a:spcBef>
            </a:pPr>
            <a:r>
              <a:rPr lang="zh-CN" altLang="en-US" sz="2000" b="1" dirty="0"/>
              <a:t> 片外程序存储器</a:t>
            </a:r>
          </a:p>
          <a:p>
            <a:pPr eaLnBrk="1" hangingPunct="1">
              <a:lnSpc>
                <a:spcPct val="90000"/>
              </a:lnSpc>
              <a:spcBef>
                <a:spcPct val="50000"/>
              </a:spcBef>
            </a:pPr>
            <a:r>
              <a:rPr lang="zh-CN" altLang="en-US" sz="2000" b="1" dirty="0"/>
              <a:t>片外数据存储器。</a:t>
            </a:r>
          </a:p>
        </p:txBody>
      </p:sp>
      <p:sp>
        <p:nvSpPr>
          <p:cNvPr id="248836" name="Text Box 4"/>
          <p:cNvSpPr txBox="1">
            <a:spLocks noChangeArrowheads="1"/>
          </p:cNvSpPr>
          <p:nvPr/>
        </p:nvSpPr>
        <p:spPr bwMode="auto">
          <a:xfrm>
            <a:off x="381000" y="4343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sz="2000" b="1">
                <a:solidFill>
                  <a:srgbClr val="CC3300"/>
                </a:solidFill>
              </a:rPr>
              <a:t>逻辑空间</a:t>
            </a:r>
          </a:p>
        </p:txBody>
      </p:sp>
      <p:sp>
        <p:nvSpPr>
          <p:cNvPr id="248837" name="Text Box 5"/>
          <p:cNvSpPr txBox="1">
            <a:spLocks noChangeArrowheads="1"/>
          </p:cNvSpPr>
          <p:nvPr/>
        </p:nvSpPr>
        <p:spPr bwMode="auto">
          <a:xfrm>
            <a:off x="342507" y="191452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b="1" dirty="0">
                <a:solidFill>
                  <a:srgbClr val="CC3300"/>
                </a:solidFill>
              </a:rPr>
              <a:t>物理空间</a:t>
            </a:r>
          </a:p>
        </p:txBody>
      </p:sp>
      <p:sp>
        <p:nvSpPr>
          <p:cNvPr id="248838" name="AutoShape 6"/>
          <p:cNvSpPr>
            <a:spLocks/>
          </p:cNvSpPr>
          <p:nvPr/>
        </p:nvSpPr>
        <p:spPr bwMode="auto">
          <a:xfrm>
            <a:off x="1905000" y="1281112"/>
            <a:ext cx="457200" cy="1524000"/>
          </a:xfrm>
          <a:prstGeom prst="leftBrace">
            <a:avLst>
              <a:gd name="adj1" fmla="val 27778"/>
              <a:gd name="adj2" fmla="val 50000"/>
            </a:avLst>
          </a:pr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248839" name="Rectangle 7"/>
          <p:cNvSpPr>
            <a:spLocks noChangeArrowheads="1"/>
          </p:cNvSpPr>
          <p:nvPr/>
        </p:nvSpPr>
        <p:spPr bwMode="auto">
          <a:xfrm>
            <a:off x="2286000" y="3352800"/>
            <a:ext cx="6477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50000"/>
              </a:spcBef>
            </a:pPr>
            <a:r>
              <a:rPr lang="zh-CN" altLang="en-US" b="1" dirty="0"/>
              <a:t>片内、外统一编址的</a:t>
            </a:r>
            <a:r>
              <a:rPr lang="en-US" altLang="zh-CN" b="1" dirty="0"/>
              <a:t>64KB</a:t>
            </a:r>
            <a:r>
              <a:rPr lang="zh-CN" altLang="en-US" b="1" dirty="0"/>
              <a:t>的程序存储器地址空间   （用</a:t>
            </a:r>
            <a:r>
              <a:rPr lang="en-US" altLang="zh-CN" b="1" dirty="0"/>
              <a:t>16</a:t>
            </a:r>
            <a:r>
              <a:rPr lang="zh-CN" altLang="en-US" b="1" dirty="0"/>
              <a:t>位地址）</a:t>
            </a:r>
          </a:p>
        </p:txBody>
      </p:sp>
      <p:sp>
        <p:nvSpPr>
          <p:cNvPr id="248840" name="Rectangle 8"/>
          <p:cNvSpPr>
            <a:spLocks noChangeArrowheads="1"/>
          </p:cNvSpPr>
          <p:nvPr/>
        </p:nvSpPr>
        <p:spPr bwMode="auto">
          <a:xfrm>
            <a:off x="2362200" y="4267200"/>
            <a:ext cx="5943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pPr>
            <a:r>
              <a:rPr lang="en-US" altLang="zh-CN" b="1" dirty="0"/>
              <a:t>256B</a:t>
            </a:r>
            <a:r>
              <a:rPr lang="zh-CN" altLang="en-US" b="1" dirty="0"/>
              <a:t>字节的片内数据存储器的地址空间</a:t>
            </a:r>
          </a:p>
          <a:p>
            <a:pPr eaLnBrk="1" hangingPunct="1">
              <a:spcBef>
                <a:spcPct val="20000"/>
              </a:spcBef>
            </a:pPr>
            <a:r>
              <a:rPr lang="zh-CN" altLang="en-US" b="1" dirty="0"/>
              <a:t>用</a:t>
            </a:r>
            <a:r>
              <a:rPr lang="en-US" altLang="zh-CN" b="1" dirty="0"/>
              <a:t>8</a:t>
            </a:r>
            <a:r>
              <a:rPr lang="zh-CN" altLang="en-US" b="1" dirty="0"/>
              <a:t>位地址</a:t>
            </a:r>
          </a:p>
        </p:txBody>
      </p:sp>
      <p:sp>
        <p:nvSpPr>
          <p:cNvPr id="248841" name="Rectangle 9"/>
          <p:cNvSpPr>
            <a:spLocks noChangeArrowheads="1"/>
          </p:cNvSpPr>
          <p:nvPr/>
        </p:nvSpPr>
        <p:spPr bwMode="auto">
          <a:xfrm>
            <a:off x="2362200" y="5257800"/>
            <a:ext cx="458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b="1"/>
              <a:t>64KB</a:t>
            </a:r>
            <a:r>
              <a:rPr lang="zh-CN" altLang="en-US" b="1"/>
              <a:t>片外数据存储器的地址空间</a:t>
            </a:r>
          </a:p>
        </p:txBody>
      </p:sp>
      <p:sp>
        <p:nvSpPr>
          <p:cNvPr id="248842" name="AutoShape 10"/>
          <p:cNvSpPr>
            <a:spLocks/>
          </p:cNvSpPr>
          <p:nvPr/>
        </p:nvSpPr>
        <p:spPr bwMode="auto">
          <a:xfrm>
            <a:off x="1828800" y="3276600"/>
            <a:ext cx="457200" cy="2362200"/>
          </a:xfrm>
          <a:prstGeom prst="leftBrace">
            <a:avLst>
              <a:gd name="adj1" fmla="val 43056"/>
              <a:gd name="adj2" fmla="val 50000"/>
            </a:avLst>
          </a:pr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315684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34"/>
                                        </p:tgtEl>
                                        <p:attrNameLst>
                                          <p:attrName>style.visibility</p:attrName>
                                        </p:attrNameLst>
                                      </p:cBhvr>
                                      <p:to>
                                        <p:strVal val="visible"/>
                                      </p:to>
                                    </p:set>
                                    <p:anim calcmode="lin" valueType="num">
                                      <p:cBhvr additive="base">
                                        <p:cTn id="7" dur="500" fill="hold"/>
                                        <p:tgtEl>
                                          <p:spTgt spid="248834"/>
                                        </p:tgtEl>
                                        <p:attrNameLst>
                                          <p:attrName>ppt_x</p:attrName>
                                        </p:attrNameLst>
                                      </p:cBhvr>
                                      <p:tavLst>
                                        <p:tav tm="0">
                                          <p:val>
                                            <p:strVal val="0-#ppt_w/2"/>
                                          </p:val>
                                        </p:tav>
                                        <p:tav tm="100000">
                                          <p:val>
                                            <p:strVal val="#ppt_x"/>
                                          </p:val>
                                        </p:tav>
                                      </p:tavLst>
                                    </p:anim>
                                    <p:anim calcmode="lin" valueType="num">
                                      <p:cBhvr additive="base">
                                        <p:cTn id="8" dur="500" fill="hold"/>
                                        <p:tgtEl>
                                          <p:spTgt spid="2488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8837"/>
                                        </p:tgtEl>
                                        <p:attrNameLst>
                                          <p:attrName>style.visibility</p:attrName>
                                        </p:attrNameLst>
                                      </p:cBhvr>
                                      <p:to>
                                        <p:strVal val="visible"/>
                                      </p:to>
                                    </p:set>
                                    <p:anim calcmode="lin" valueType="num">
                                      <p:cBhvr additive="base">
                                        <p:cTn id="13" dur="500" fill="hold"/>
                                        <p:tgtEl>
                                          <p:spTgt spid="248837"/>
                                        </p:tgtEl>
                                        <p:attrNameLst>
                                          <p:attrName>ppt_x</p:attrName>
                                        </p:attrNameLst>
                                      </p:cBhvr>
                                      <p:tavLst>
                                        <p:tav tm="0">
                                          <p:val>
                                            <p:strVal val="0-#ppt_w/2"/>
                                          </p:val>
                                        </p:tav>
                                        <p:tav tm="100000">
                                          <p:val>
                                            <p:strVal val="#ppt_x"/>
                                          </p:val>
                                        </p:tav>
                                      </p:tavLst>
                                    </p:anim>
                                    <p:anim calcmode="lin" valueType="num">
                                      <p:cBhvr additive="base">
                                        <p:cTn id="14" dur="500" fill="hold"/>
                                        <p:tgtEl>
                                          <p:spTgt spid="2488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8838"/>
                                        </p:tgtEl>
                                        <p:attrNameLst>
                                          <p:attrName>style.visibility</p:attrName>
                                        </p:attrNameLst>
                                      </p:cBhvr>
                                      <p:to>
                                        <p:strVal val="visible"/>
                                      </p:to>
                                    </p:set>
                                    <p:anim calcmode="lin" valueType="num">
                                      <p:cBhvr additive="base">
                                        <p:cTn id="19" dur="500" fill="hold"/>
                                        <p:tgtEl>
                                          <p:spTgt spid="248838"/>
                                        </p:tgtEl>
                                        <p:attrNameLst>
                                          <p:attrName>ppt_x</p:attrName>
                                        </p:attrNameLst>
                                      </p:cBhvr>
                                      <p:tavLst>
                                        <p:tav tm="0">
                                          <p:val>
                                            <p:strVal val="0-#ppt_w/2"/>
                                          </p:val>
                                        </p:tav>
                                        <p:tav tm="100000">
                                          <p:val>
                                            <p:strVal val="#ppt_x"/>
                                          </p:val>
                                        </p:tav>
                                      </p:tavLst>
                                    </p:anim>
                                    <p:anim calcmode="lin" valueType="num">
                                      <p:cBhvr additive="base">
                                        <p:cTn id="20" dur="500" fill="hold"/>
                                        <p:tgtEl>
                                          <p:spTgt spid="24883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835"/>
                                        </p:tgtEl>
                                        <p:attrNameLst>
                                          <p:attrName>style.visibility</p:attrName>
                                        </p:attrNameLst>
                                      </p:cBhvr>
                                      <p:to>
                                        <p:strVal val="visible"/>
                                      </p:to>
                                    </p:set>
                                    <p:anim calcmode="lin" valueType="num">
                                      <p:cBhvr additive="base">
                                        <p:cTn id="25" dur="500" fill="hold"/>
                                        <p:tgtEl>
                                          <p:spTgt spid="248835"/>
                                        </p:tgtEl>
                                        <p:attrNameLst>
                                          <p:attrName>ppt_x</p:attrName>
                                        </p:attrNameLst>
                                      </p:cBhvr>
                                      <p:tavLst>
                                        <p:tav tm="0">
                                          <p:val>
                                            <p:strVal val="0-#ppt_w/2"/>
                                          </p:val>
                                        </p:tav>
                                        <p:tav tm="100000">
                                          <p:val>
                                            <p:strVal val="#ppt_x"/>
                                          </p:val>
                                        </p:tav>
                                      </p:tavLst>
                                    </p:anim>
                                    <p:anim calcmode="lin" valueType="num">
                                      <p:cBhvr additive="base">
                                        <p:cTn id="26" dur="500" fill="hold"/>
                                        <p:tgtEl>
                                          <p:spTgt spid="24883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48836"/>
                                        </p:tgtEl>
                                        <p:attrNameLst>
                                          <p:attrName>style.visibility</p:attrName>
                                        </p:attrNameLst>
                                      </p:cBhvr>
                                      <p:to>
                                        <p:strVal val="visible"/>
                                      </p:to>
                                    </p:set>
                                    <p:animEffect transition="in" filter="blinds(horizontal)">
                                      <p:cBhvr>
                                        <p:cTn id="31" dur="500"/>
                                        <p:tgtEl>
                                          <p:spTgt spid="2488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48842"/>
                                        </p:tgtEl>
                                        <p:attrNameLst>
                                          <p:attrName>style.visibility</p:attrName>
                                        </p:attrNameLst>
                                      </p:cBhvr>
                                      <p:to>
                                        <p:strVal val="visible"/>
                                      </p:to>
                                    </p:set>
                                    <p:anim calcmode="lin" valueType="num">
                                      <p:cBhvr additive="base">
                                        <p:cTn id="36" dur="500" fill="hold"/>
                                        <p:tgtEl>
                                          <p:spTgt spid="248842"/>
                                        </p:tgtEl>
                                        <p:attrNameLst>
                                          <p:attrName>ppt_x</p:attrName>
                                        </p:attrNameLst>
                                      </p:cBhvr>
                                      <p:tavLst>
                                        <p:tav tm="0">
                                          <p:val>
                                            <p:strVal val="0-#ppt_w/2"/>
                                          </p:val>
                                        </p:tav>
                                        <p:tav tm="100000">
                                          <p:val>
                                            <p:strVal val="#ppt_x"/>
                                          </p:val>
                                        </p:tav>
                                      </p:tavLst>
                                    </p:anim>
                                    <p:anim calcmode="lin" valueType="num">
                                      <p:cBhvr additive="base">
                                        <p:cTn id="37" dur="500" fill="hold"/>
                                        <p:tgtEl>
                                          <p:spTgt spid="248842"/>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8839"/>
                                        </p:tgtEl>
                                        <p:attrNameLst>
                                          <p:attrName>style.visibility</p:attrName>
                                        </p:attrNameLst>
                                      </p:cBhvr>
                                      <p:to>
                                        <p:strVal val="visible"/>
                                      </p:to>
                                    </p:set>
                                    <p:animEffect transition="in" filter="dissolve">
                                      <p:cBhvr>
                                        <p:cTn id="42" dur="500"/>
                                        <p:tgtEl>
                                          <p:spTgt spid="2488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48840"/>
                                        </p:tgtEl>
                                        <p:attrNameLst>
                                          <p:attrName>style.visibility</p:attrName>
                                        </p:attrNameLst>
                                      </p:cBhvr>
                                      <p:to>
                                        <p:strVal val="visible"/>
                                      </p:to>
                                    </p:set>
                                    <p:anim calcmode="lin" valueType="num">
                                      <p:cBhvr additive="base">
                                        <p:cTn id="47" dur="500" fill="hold"/>
                                        <p:tgtEl>
                                          <p:spTgt spid="248840"/>
                                        </p:tgtEl>
                                        <p:attrNameLst>
                                          <p:attrName>ppt_x</p:attrName>
                                        </p:attrNameLst>
                                      </p:cBhvr>
                                      <p:tavLst>
                                        <p:tav tm="0">
                                          <p:val>
                                            <p:strVal val="0-#ppt_w/2"/>
                                          </p:val>
                                        </p:tav>
                                        <p:tav tm="100000">
                                          <p:val>
                                            <p:strVal val="#ppt_x"/>
                                          </p:val>
                                        </p:tav>
                                      </p:tavLst>
                                    </p:anim>
                                    <p:anim calcmode="lin" valueType="num">
                                      <p:cBhvr additive="base">
                                        <p:cTn id="48" dur="500" fill="hold"/>
                                        <p:tgtEl>
                                          <p:spTgt spid="24884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48841"/>
                                        </p:tgtEl>
                                        <p:attrNameLst>
                                          <p:attrName>style.visibility</p:attrName>
                                        </p:attrNameLst>
                                      </p:cBhvr>
                                      <p:to>
                                        <p:strVal val="visible"/>
                                      </p:to>
                                    </p:set>
                                    <p:anim calcmode="lin" valueType="num">
                                      <p:cBhvr additive="base">
                                        <p:cTn id="53" dur="500" fill="hold"/>
                                        <p:tgtEl>
                                          <p:spTgt spid="248841"/>
                                        </p:tgtEl>
                                        <p:attrNameLst>
                                          <p:attrName>ppt_x</p:attrName>
                                        </p:attrNameLst>
                                      </p:cBhvr>
                                      <p:tavLst>
                                        <p:tav tm="0">
                                          <p:val>
                                            <p:strVal val="0-#ppt_w/2"/>
                                          </p:val>
                                        </p:tav>
                                        <p:tav tm="100000">
                                          <p:val>
                                            <p:strVal val="#ppt_x"/>
                                          </p:val>
                                        </p:tav>
                                      </p:tavLst>
                                    </p:anim>
                                    <p:anim calcmode="lin" valueType="num">
                                      <p:cBhvr additive="base">
                                        <p:cTn id="54" dur="500" fill="hold"/>
                                        <p:tgtEl>
                                          <p:spTgt spid="2488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autoUpdateAnimBg="0"/>
      <p:bldP spid="248835" grpId="0" autoUpdateAnimBg="0"/>
      <p:bldP spid="248836" grpId="0" autoUpdateAnimBg="0"/>
      <p:bldP spid="248837" grpId="0" autoUpdateAnimBg="0"/>
      <p:bldP spid="248838" grpId="0" animBg="1"/>
      <p:bldP spid="248839" grpId="0" autoUpdateAnimBg="0"/>
      <p:bldP spid="248840" grpId="0" autoUpdateAnimBg="0"/>
      <p:bldP spid="248841" grpId="0" autoUpdateAnimBg="0"/>
      <p:bldP spid="2488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91E5CB5C-6DDC-44FE-A75C-5EBE69D37023}" type="slidenum">
              <a:rPr kumimoji="0" lang="en-US" altLang="zh-CN" sz="1200">
                <a:latin typeface="Arial Black" pitchFamily="34" charset="0"/>
              </a:rPr>
              <a:pPr algn="r" eaLnBrk="1" hangingPunct="1"/>
              <a:t>32</a:t>
            </a:fld>
            <a:endParaRPr kumimoji="0" lang="en-US" altLang="zh-CN" sz="1200">
              <a:latin typeface="Arial Black" pitchFamily="34" charset="0"/>
            </a:endParaRPr>
          </a:p>
        </p:txBody>
      </p:sp>
      <p:sp>
        <p:nvSpPr>
          <p:cNvPr id="131075" name="Rectangle 2"/>
          <p:cNvSpPr>
            <a:spLocks noChangeArrowheads="1"/>
          </p:cNvSpPr>
          <p:nvPr/>
        </p:nvSpPr>
        <p:spPr bwMode="auto">
          <a:xfrm>
            <a:off x="0" y="2209800"/>
            <a:ext cx="4114800" cy="3810000"/>
          </a:xfrm>
          <a:prstGeom prst="rect">
            <a:avLst/>
          </a:prstGeom>
          <a:solidFill>
            <a:srgbClr val="FFFFFF"/>
          </a:solidFill>
          <a:ln w="9525" cap="rnd">
            <a:solidFill>
              <a:schemeClr val="tx1"/>
            </a:solidFill>
            <a:prstDash val="sysDot"/>
            <a:miter lim="800000"/>
            <a:headEnd/>
            <a:tailEnd/>
          </a:ln>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1076" name="Text Box 3"/>
          <p:cNvSpPr txBox="1">
            <a:spLocks noChangeArrowheads="1"/>
          </p:cNvSpPr>
          <p:nvPr/>
        </p:nvSpPr>
        <p:spPr bwMode="auto">
          <a:xfrm>
            <a:off x="228600" y="304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endParaRPr lang="zh-CN" altLang="zh-CN"/>
          </a:p>
        </p:txBody>
      </p:sp>
      <p:sp>
        <p:nvSpPr>
          <p:cNvPr id="131077" name="Rectangle 4"/>
          <p:cNvSpPr>
            <a:spLocks noChangeArrowheads="1"/>
          </p:cNvSpPr>
          <p:nvPr/>
        </p:nvSpPr>
        <p:spPr bwMode="auto">
          <a:xfrm>
            <a:off x="990600" y="3886200"/>
            <a:ext cx="990600" cy="1828800"/>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1078" name="Text Box 5"/>
          <p:cNvSpPr txBox="1">
            <a:spLocks noChangeArrowheads="1"/>
          </p:cNvSpPr>
          <p:nvPr/>
        </p:nvSpPr>
        <p:spPr bwMode="auto">
          <a:xfrm>
            <a:off x="1143000" y="4038600"/>
            <a:ext cx="7620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 SFR</a:t>
            </a:r>
          </a:p>
          <a:p>
            <a:pPr eaLnBrk="1" hangingPunct="1">
              <a:spcBef>
                <a:spcPct val="50000"/>
              </a:spcBef>
            </a:pPr>
            <a:endParaRPr lang="en-US" altLang="zh-CN"/>
          </a:p>
          <a:p>
            <a:pPr eaLnBrk="1" hangingPunct="1">
              <a:spcBef>
                <a:spcPct val="50000"/>
              </a:spcBef>
            </a:pPr>
            <a:r>
              <a:rPr lang="en-US" altLang="zh-CN"/>
              <a:t>RAM</a:t>
            </a:r>
          </a:p>
        </p:txBody>
      </p:sp>
      <p:sp>
        <p:nvSpPr>
          <p:cNvPr id="131079" name="Line 6"/>
          <p:cNvSpPr>
            <a:spLocks noChangeShapeType="1"/>
          </p:cNvSpPr>
          <p:nvPr/>
        </p:nvSpPr>
        <p:spPr bwMode="auto">
          <a:xfrm>
            <a:off x="304800" y="4800600"/>
            <a:ext cx="1676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0" name="Text Box 7"/>
          <p:cNvSpPr txBox="1">
            <a:spLocks noChangeArrowheads="1"/>
          </p:cNvSpPr>
          <p:nvPr/>
        </p:nvSpPr>
        <p:spPr bwMode="auto">
          <a:xfrm>
            <a:off x="304800" y="3733800"/>
            <a:ext cx="609600"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FFH</a:t>
            </a:r>
          </a:p>
          <a:p>
            <a:pPr eaLnBrk="1" hangingPunct="1">
              <a:spcBef>
                <a:spcPct val="50000"/>
              </a:spcBef>
            </a:pPr>
            <a:r>
              <a:rPr lang="en-US" altLang="zh-CN"/>
              <a:t>80H</a:t>
            </a:r>
          </a:p>
          <a:p>
            <a:pPr eaLnBrk="1" hangingPunct="1">
              <a:spcBef>
                <a:spcPct val="50000"/>
              </a:spcBef>
            </a:pPr>
            <a:r>
              <a:rPr lang="en-US" altLang="zh-CN"/>
              <a:t>7FH</a:t>
            </a:r>
          </a:p>
          <a:p>
            <a:pPr eaLnBrk="1" hangingPunct="1">
              <a:spcBef>
                <a:spcPct val="50000"/>
              </a:spcBef>
            </a:pPr>
            <a:r>
              <a:rPr lang="en-US" altLang="zh-CN"/>
              <a:t>00H</a:t>
            </a:r>
          </a:p>
        </p:txBody>
      </p:sp>
      <p:sp>
        <p:nvSpPr>
          <p:cNvPr id="131081" name="Rectangle 8"/>
          <p:cNvSpPr>
            <a:spLocks noChangeArrowheads="1"/>
          </p:cNvSpPr>
          <p:nvPr/>
        </p:nvSpPr>
        <p:spPr bwMode="auto">
          <a:xfrm>
            <a:off x="2895600" y="3352800"/>
            <a:ext cx="1066800" cy="2438400"/>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1082" name="Text Box 9"/>
          <p:cNvSpPr txBox="1">
            <a:spLocks noChangeArrowheads="1"/>
          </p:cNvSpPr>
          <p:nvPr/>
        </p:nvSpPr>
        <p:spPr bwMode="auto">
          <a:xfrm>
            <a:off x="2971800" y="3505200"/>
            <a:ext cx="91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4KB</a:t>
            </a:r>
          </a:p>
          <a:p>
            <a:pPr eaLnBrk="1" hangingPunct="1">
              <a:spcBef>
                <a:spcPct val="50000"/>
              </a:spcBef>
            </a:pPr>
            <a:r>
              <a:rPr lang="en-US" altLang="zh-CN"/>
              <a:t>ROM</a:t>
            </a:r>
          </a:p>
          <a:p>
            <a:pPr eaLnBrk="1" hangingPunct="1">
              <a:spcBef>
                <a:spcPct val="50000"/>
              </a:spcBef>
            </a:pPr>
            <a:r>
              <a:rPr lang="en-US" altLang="zh-CN"/>
              <a:t>EA=1</a:t>
            </a:r>
          </a:p>
        </p:txBody>
      </p:sp>
      <p:sp>
        <p:nvSpPr>
          <p:cNvPr id="131083" name="Text Box 10"/>
          <p:cNvSpPr txBox="1">
            <a:spLocks noChangeArrowheads="1"/>
          </p:cNvSpPr>
          <p:nvPr/>
        </p:nvSpPr>
        <p:spPr bwMode="auto">
          <a:xfrm>
            <a:off x="1981200" y="3276600"/>
            <a:ext cx="9906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0FFFH</a:t>
            </a:r>
          </a:p>
          <a:p>
            <a:pPr eaLnBrk="1" hangingPunct="1">
              <a:spcBef>
                <a:spcPct val="50000"/>
              </a:spcBef>
            </a:pPr>
            <a:endParaRPr lang="en-US" altLang="zh-CN"/>
          </a:p>
          <a:p>
            <a:pPr eaLnBrk="1" hangingPunct="1">
              <a:spcBef>
                <a:spcPct val="50000"/>
              </a:spcBef>
            </a:pPr>
            <a:endParaRPr lang="en-US" altLang="zh-CN"/>
          </a:p>
          <a:p>
            <a:pPr eaLnBrk="1" hangingPunct="1">
              <a:spcBef>
                <a:spcPct val="50000"/>
              </a:spcBef>
            </a:pPr>
            <a:endParaRPr lang="en-US" altLang="zh-CN"/>
          </a:p>
          <a:p>
            <a:pPr eaLnBrk="1" hangingPunct="1">
              <a:spcBef>
                <a:spcPct val="50000"/>
              </a:spcBef>
            </a:pPr>
            <a:r>
              <a:rPr lang="en-US" altLang="zh-CN"/>
              <a:t>0000H</a:t>
            </a:r>
          </a:p>
        </p:txBody>
      </p:sp>
      <p:sp>
        <p:nvSpPr>
          <p:cNvPr id="131084" name="Rectangle 11"/>
          <p:cNvSpPr>
            <a:spLocks noChangeArrowheads="1"/>
          </p:cNvSpPr>
          <p:nvPr/>
        </p:nvSpPr>
        <p:spPr bwMode="auto">
          <a:xfrm>
            <a:off x="5181600" y="533400"/>
            <a:ext cx="1143000" cy="5257800"/>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1085" name="Rectangle 12"/>
          <p:cNvSpPr>
            <a:spLocks noChangeArrowheads="1"/>
          </p:cNvSpPr>
          <p:nvPr/>
        </p:nvSpPr>
        <p:spPr bwMode="auto">
          <a:xfrm>
            <a:off x="7467600" y="533400"/>
            <a:ext cx="1219200" cy="5181600"/>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1086" name="Text Box 13"/>
          <p:cNvSpPr txBox="1">
            <a:spLocks noChangeArrowheads="1"/>
          </p:cNvSpPr>
          <p:nvPr/>
        </p:nvSpPr>
        <p:spPr bwMode="auto">
          <a:xfrm>
            <a:off x="6400800" y="533400"/>
            <a:ext cx="22860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FFFFH</a:t>
            </a:r>
          </a:p>
          <a:p>
            <a:pPr eaLnBrk="1" hangingPunct="1">
              <a:spcBef>
                <a:spcPct val="50000"/>
              </a:spcBef>
            </a:pPr>
            <a:endParaRPr lang="en-US" altLang="zh-CN"/>
          </a:p>
          <a:p>
            <a:pPr eaLnBrk="1" hangingPunct="1">
              <a:spcBef>
                <a:spcPct val="50000"/>
              </a:spcBef>
            </a:pPr>
            <a:r>
              <a:rPr lang="en-US" altLang="zh-CN"/>
              <a:t>                 64K</a:t>
            </a:r>
          </a:p>
          <a:p>
            <a:pPr eaLnBrk="1" hangingPunct="1">
              <a:spcBef>
                <a:spcPct val="50000"/>
              </a:spcBef>
            </a:pPr>
            <a:r>
              <a:rPr lang="en-US" altLang="zh-CN"/>
              <a:t>                RAM</a:t>
            </a:r>
          </a:p>
          <a:p>
            <a:pPr eaLnBrk="1" hangingPunct="1">
              <a:spcBef>
                <a:spcPct val="50000"/>
              </a:spcBef>
            </a:pPr>
            <a:r>
              <a:rPr lang="en-US" altLang="zh-CN"/>
              <a:t>                 (I/O)</a:t>
            </a:r>
          </a:p>
          <a:p>
            <a:pPr eaLnBrk="1" hangingPunct="1">
              <a:spcBef>
                <a:spcPct val="50000"/>
              </a:spcBef>
            </a:pPr>
            <a:endParaRPr lang="en-US" altLang="zh-CN"/>
          </a:p>
          <a:p>
            <a:pPr eaLnBrk="1" hangingPunct="1">
              <a:spcBef>
                <a:spcPct val="50000"/>
              </a:spcBef>
            </a:pPr>
            <a:endParaRPr lang="en-US" altLang="zh-CN"/>
          </a:p>
          <a:p>
            <a:pPr eaLnBrk="1" hangingPunct="1">
              <a:spcBef>
                <a:spcPct val="50000"/>
              </a:spcBef>
            </a:pPr>
            <a:endParaRPr lang="en-US" altLang="zh-CN"/>
          </a:p>
          <a:p>
            <a:pPr eaLnBrk="1" hangingPunct="1">
              <a:spcBef>
                <a:spcPct val="50000"/>
              </a:spcBef>
            </a:pPr>
            <a:endParaRPr lang="en-US" altLang="zh-CN"/>
          </a:p>
          <a:p>
            <a:pPr eaLnBrk="1" hangingPunct="1">
              <a:spcBef>
                <a:spcPct val="50000"/>
              </a:spcBef>
            </a:pPr>
            <a:r>
              <a:rPr lang="en-US" altLang="zh-CN"/>
              <a:t>0000H</a:t>
            </a:r>
          </a:p>
        </p:txBody>
      </p:sp>
      <p:sp>
        <p:nvSpPr>
          <p:cNvPr id="131087" name="Text Box 14"/>
          <p:cNvSpPr txBox="1">
            <a:spLocks noChangeArrowheads="1"/>
          </p:cNvSpPr>
          <p:nvPr/>
        </p:nvSpPr>
        <p:spPr bwMode="auto">
          <a:xfrm>
            <a:off x="4191000" y="533400"/>
            <a:ext cx="2209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FFFFH</a:t>
            </a:r>
          </a:p>
          <a:p>
            <a:pPr eaLnBrk="1" hangingPunct="1">
              <a:spcBef>
                <a:spcPct val="50000"/>
              </a:spcBef>
            </a:pPr>
            <a:endParaRPr lang="en-US" altLang="zh-CN"/>
          </a:p>
          <a:p>
            <a:pPr eaLnBrk="1" hangingPunct="1">
              <a:spcBef>
                <a:spcPct val="50000"/>
              </a:spcBef>
            </a:pPr>
            <a:r>
              <a:rPr lang="en-US" altLang="zh-CN"/>
              <a:t>                 64K</a:t>
            </a:r>
          </a:p>
          <a:p>
            <a:pPr eaLnBrk="1" hangingPunct="1">
              <a:spcBef>
                <a:spcPct val="50000"/>
              </a:spcBef>
            </a:pPr>
            <a:r>
              <a:rPr lang="en-US" altLang="zh-CN"/>
              <a:t>               ROM</a:t>
            </a:r>
          </a:p>
          <a:p>
            <a:pPr eaLnBrk="1" hangingPunct="1">
              <a:spcBef>
                <a:spcPct val="50000"/>
              </a:spcBef>
            </a:pPr>
            <a:r>
              <a:rPr lang="en-US" altLang="zh-CN"/>
              <a:t>1000H</a:t>
            </a:r>
          </a:p>
          <a:p>
            <a:pPr eaLnBrk="1" hangingPunct="1">
              <a:spcBef>
                <a:spcPct val="50000"/>
              </a:spcBef>
            </a:pPr>
            <a:r>
              <a:rPr lang="en-US" altLang="zh-CN"/>
              <a:t>0FFFH</a:t>
            </a:r>
          </a:p>
          <a:p>
            <a:pPr eaLnBrk="1" hangingPunct="1">
              <a:spcBef>
                <a:spcPct val="50000"/>
              </a:spcBef>
            </a:pPr>
            <a:endParaRPr lang="en-US" altLang="zh-CN"/>
          </a:p>
          <a:p>
            <a:pPr eaLnBrk="1" hangingPunct="1">
              <a:spcBef>
                <a:spcPct val="50000"/>
              </a:spcBef>
            </a:pPr>
            <a:r>
              <a:rPr lang="en-US" altLang="zh-CN"/>
              <a:t>               EA=0</a:t>
            </a:r>
          </a:p>
          <a:p>
            <a:pPr eaLnBrk="1" hangingPunct="1">
              <a:spcBef>
                <a:spcPct val="50000"/>
              </a:spcBef>
            </a:pPr>
            <a:endParaRPr lang="en-US" altLang="zh-CN"/>
          </a:p>
          <a:p>
            <a:pPr eaLnBrk="1" hangingPunct="1">
              <a:spcBef>
                <a:spcPct val="50000"/>
              </a:spcBef>
            </a:pPr>
            <a:r>
              <a:rPr lang="en-US" altLang="zh-CN"/>
              <a:t>0000H</a:t>
            </a:r>
          </a:p>
        </p:txBody>
      </p:sp>
      <p:sp>
        <p:nvSpPr>
          <p:cNvPr id="131088" name="Line 15"/>
          <p:cNvSpPr>
            <a:spLocks noChangeShapeType="1"/>
          </p:cNvSpPr>
          <p:nvPr/>
        </p:nvSpPr>
        <p:spPr bwMode="auto">
          <a:xfrm>
            <a:off x="3962400" y="3352800"/>
            <a:ext cx="2438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Text Box 16"/>
          <p:cNvSpPr txBox="1">
            <a:spLocks noChangeArrowheads="1"/>
          </p:cNvSpPr>
          <p:nvPr/>
        </p:nvSpPr>
        <p:spPr bwMode="auto">
          <a:xfrm>
            <a:off x="381000" y="2438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8051</a:t>
            </a:r>
            <a:r>
              <a:rPr lang="zh-CN" altLang="en-US"/>
              <a:t>片内存储器</a:t>
            </a:r>
          </a:p>
        </p:txBody>
      </p:sp>
      <p:sp>
        <p:nvSpPr>
          <p:cNvPr id="131090" name="Text Box 17"/>
          <p:cNvSpPr txBox="1">
            <a:spLocks noChangeArrowheads="1"/>
          </p:cNvSpPr>
          <p:nvPr/>
        </p:nvSpPr>
        <p:spPr bwMode="auto">
          <a:xfrm>
            <a:off x="1752600" y="62484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a:t>                </a:t>
            </a:r>
            <a:r>
              <a:rPr lang="zh-CN" altLang="en-US" b="1"/>
              <a:t>存储空间分布图</a:t>
            </a:r>
          </a:p>
        </p:txBody>
      </p:sp>
      <p:sp>
        <p:nvSpPr>
          <p:cNvPr id="131091" name="Line 18"/>
          <p:cNvSpPr>
            <a:spLocks noChangeShapeType="1"/>
          </p:cNvSpPr>
          <p:nvPr/>
        </p:nvSpPr>
        <p:spPr bwMode="auto">
          <a:xfrm>
            <a:off x="3048000" y="4648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2" name="Line 19"/>
          <p:cNvSpPr>
            <a:spLocks noChangeShapeType="1"/>
          </p:cNvSpPr>
          <p:nvPr/>
        </p:nvSpPr>
        <p:spPr bwMode="auto">
          <a:xfrm>
            <a:off x="5410200" y="44196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4254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AutoShape 2"/>
          <p:cNvSpPr>
            <a:spLocks noChangeArrowheads="1"/>
          </p:cNvSpPr>
          <p:nvPr/>
        </p:nvSpPr>
        <p:spPr bwMode="auto">
          <a:xfrm>
            <a:off x="971550" y="3789363"/>
            <a:ext cx="2376488" cy="19431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7FH</a:t>
            </a:r>
          </a:p>
          <a:p>
            <a:endParaRPr lang="en-US" altLang="zh-CN" sz="2000" b="1"/>
          </a:p>
          <a:p>
            <a:endParaRPr lang="en-US" altLang="zh-CN" sz="2000" b="1"/>
          </a:p>
          <a:p>
            <a:r>
              <a:rPr lang="en-US" altLang="zh-CN" sz="2000" b="1"/>
              <a:t>           </a:t>
            </a:r>
            <a:r>
              <a:rPr lang="zh-CN" altLang="en-US" sz="2000" b="1">
                <a:hlinkClick r:id="" action="ppaction://noaction"/>
              </a:rPr>
              <a:t>真正</a:t>
            </a:r>
            <a:r>
              <a:rPr lang="en-US" altLang="zh-CN" sz="2000" b="1">
                <a:hlinkClick r:id="" action="ppaction://noaction"/>
              </a:rPr>
              <a:t>RAM</a:t>
            </a:r>
            <a:r>
              <a:rPr lang="zh-CN" altLang="en-US" sz="2000" b="1">
                <a:hlinkClick r:id="" action="ppaction://noaction"/>
              </a:rPr>
              <a:t>区</a:t>
            </a:r>
            <a:endParaRPr lang="zh-CN" altLang="en-US" sz="2000" b="1"/>
          </a:p>
          <a:p>
            <a:endParaRPr lang="zh-CN" altLang="en-US" sz="2000" b="1"/>
          </a:p>
          <a:p>
            <a:r>
              <a:rPr lang="en-US" altLang="zh-CN" sz="2000" b="1"/>
              <a:t>00H</a:t>
            </a:r>
          </a:p>
        </p:txBody>
      </p:sp>
      <p:sp>
        <p:nvSpPr>
          <p:cNvPr id="229379" name="Text Box 3"/>
          <p:cNvSpPr txBox="1">
            <a:spLocks noChangeArrowheads="1"/>
          </p:cNvSpPr>
          <p:nvPr/>
        </p:nvSpPr>
        <p:spPr bwMode="auto">
          <a:xfrm>
            <a:off x="827088" y="5853113"/>
            <a:ext cx="608488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t>MCS-51 </a:t>
            </a:r>
            <a:r>
              <a:rPr lang="zh-CN" altLang="en-US"/>
              <a:t>单片机片内</a:t>
            </a:r>
            <a:r>
              <a:rPr lang="en-US" altLang="zh-CN"/>
              <a:t>RAM</a:t>
            </a:r>
            <a:r>
              <a:rPr lang="zh-CN" altLang="en-US"/>
              <a:t>的配置图</a:t>
            </a:r>
          </a:p>
          <a:p>
            <a:endParaRPr lang="en-US" altLang="zh-CN"/>
          </a:p>
        </p:txBody>
      </p:sp>
      <p:sp>
        <p:nvSpPr>
          <p:cNvPr id="229380" name="AutoShape 4"/>
          <p:cNvSpPr>
            <a:spLocks noChangeArrowheads="1"/>
          </p:cNvSpPr>
          <p:nvPr/>
        </p:nvSpPr>
        <p:spPr bwMode="auto">
          <a:xfrm>
            <a:off x="971550" y="1916113"/>
            <a:ext cx="2376488" cy="1873250"/>
          </a:xfrm>
          <a:prstGeom prst="flowChartProcess">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FFH</a:t>
            </a:r>
          </a:p>
          <a:p>
            <a:endParaRPr lang="en-US" altLang="zh-CN" sz="2000" b="1"/>
          </a:p>
          <a:p>
            <a:r>
              <a:rPr lang="en-US" altLang="zh-CN" sz="2000" b="1"/>
              <a:t>                 </a:t>
            </a:r>
            <a:r>
              <a:rPr lang="en-US" altLang="zh-CN" sz="2000" b="1">
                <a:hlinkClick r:id="" action="ppaction://noaction"/>
              </a:rPr>
              <a:t>SFR</a:t>
            </a:r>
            <a:r>
              <a:rPr lang="zh-CN" altLang="en-US" sz="2000" b="1">
                <a:hlinkClick r:id="" action="ppaction://noaction"/>
              </a:rPr>
              <a:t>区</a:t>
            </a:r>
            <a:endParaRPr lang="zh-CN" altLang="en-US" sz="2000" b="1"/>
          </a:p>
          <a:p>
            <a:endParaRPr lang="zh-CN" altLang="en-US" sz="2000" b="1"/>
          </a:p>
          <a:p>
            <a:endParaRPr lang="zh-CN" altLang="en-US" sz="2000" b="1"/>
          </a:p>
          <a:p>
            <a:r>
              <a:rPr lang="en-US" altLang="zh-CN" sz="2000" b="1"/>
              <a:t>80H</a:t>
            </a:r>
          </a:p>
        </p:txBody>
      </p:sp>
      <p:sp>
        <p:nvSpPr>
          <p:cNvPr id="229381" name="Line 5"/>
          <p:cNvSpPr>
            <a:spLocks noChangeShapeType="1"/>
          </p:cNvSpPr>
          <p:nvPr/>
        </p:nvSpPr>
        <p:spPr bwMode="auto">
          <a:xfrm>
            <a:off x="971550" y="227488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82" name="Line 6"/>
          <p:cNvSpPr>
            <a:spLocks noChangeShapeType="1"/>
          </p:cNvSpPr>
          <p:nvPr/>
        </p:nvSpPr>
        <p:spPr bwMode="auto">
          <a:xfrm>
            <a:off x="971550" y="35004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83" name="Line 7"/>
          <p:cNvSpPr>
            <a:spLocks noChangeShapeType="1"/>
          </p:cNvSpPr>
          <p:nvPr/>
        </p:nvSpPr>
        <p:spPr bwMode="auto">
          <a:xfrm flipH="1">
            <a:off x="1547813" y="1916113"/>
            <a:ext cx="0" cy="381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84" name="Line 8"/>
          <p:cNvSpPr>
            <a:spLocks noChangeShapeType="1"/>
          </p:cNvSpPr>
          <p:nvPr/>
        </p:nvSpPr>
        <p:spPr bwMode="auto">
          <a:xfrm>
            <a:off x="971550" y="4075113"/>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85" name="Line 9"/>
          <p:cNvSpPr>
            <a:spLocks noChangeShapeType="1"/>
          </p:cNvSpPr>
          <p:nvPr/>
        </p:nvSpPr>
        <p:spPr bwMode="auto">
          <a:xfrm>
            <a:off x="971550" y="54435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89" name="Line 13"/>
          <p:cNvSpPr>
            <a:spLocks noChangeShapeType="1"/>
          </p:cNvSpPr>
          <p:nvPr/>
        </p:nvSpPr>
        <p:spPr bwMode="auto">
          <a:xfrm>
            <a:off x="24114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0" name="Line 14"/>
          <p:cNvSpPr>
            <a:spLocks noChangeShapeType="1"/>
          </p:cNvSpPr>
          <p:nvPr/>
        </p:nvSpPr>
        <p:spPr bwMode="auto">
          <a:xfrm>
            <a:off x="19796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1" name="Line 15"/>
          <p:cNvSpPr>
            <a:spLocks noChangeShapeType="1"/>
          </p:cNvSpPr>
          <p:nvPr/>
        </p:nvSpPr>
        <p:spPr bwMode="auto">
          <a:xfrm>
            <a:off x="17637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2" name="Line 16"/>
          <p:cNvSpPr>
            <a:spLocks noChangeShapeType="1"/>
          </p:cNvSpPr>
          <p:nvPr/>
        </p:nvSpPr>
        <p:spPr bwMode="auto">
          <a:xfrm>
            <a:off x="21955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3" name="Line 17"/>
          <p:cNvSpPr>
            <a:spLocks noChangeShapeType="1"/>
          </p:cNvSpPr>
          <p:nvPr/>
        </p:nvSpPr>
        <p:spPr bwMode="auto">
          <a:xfrm>
            <a:off x="2700338"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4" name="Line 18"/>
          <p:cNvSpPr>
            <a:spLocks noChangeShapeType="1"/>
          </p:cNvSpPr>
          <p:nvPr/>
        </p:nvSpPr>
        <p:spPr bwMode="auto">
          <a:xfrm>
            <a:off x="3132138"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5" name="Line 19"/>
          <p:cNvSpPr>
            <a:spLocks noChangeShapeType="1"/>
          </p:cNvSpPr>
          <p:nvPr/>
        </p:nvSpPr>
        <p:spPr bwMode="auto">
          <a:xfrm>
            <a:off x="2916238"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6" name="Line 20"/>
          <p:cNvSpPr>
            <a:spLocks noChangeShapeType="1"/>
          </p:cNvSpPr>
          <p:nvPr/>
        </p:nvSpPr>
        <p:spPr bwMode="auto">
          <a:xfrm>
            <a:off x="24114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7" name="Line 21"/>
          <p:cNvSpPr>
            <a:spLocks noChangeShapeType="1"/>
          </p:cNvSpPr>
          <p:nvPr/>
        </p:nvSpPr>
        <p:spPr bwMode="auto">
          <a:xfrm>
            <a:off x="19796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8" name="Line 22"/>
          <p:cNvSpPr>
            <a:spLocks noChangeShapeType="1"/>
          </p:cNvSpPr>
          <p:nvPr/>
        </p:nvSpPr>
        <p:spPr bwMode="auto">
          <a:xfrm>
            <a:off x="17637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399" name="Line 23"/>
          <p:cNvSpPr>
            <a:spLocks noChangeShapeType="1"/>
          </p:cNvSpPr>
          <p:nvPr/>
        </p:nvSpPr>
        <p:spPr bwMode="auto">
          <a:xfrm>
            <a:off x="21955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0" name="Line 24"/>
          <p:cNvSpPr>
            <a:spLocks noChangeShapeType="1"/>
          </p:cNvSpPr>
          <p:nvPr/>
        </p:nvSpPr>
        <p:spPr bwMode="auto">
          <a:xfrm>
            <a:off x="2700338"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1" name="Line 25"/>
          <p:cNvSpPr>
            <a:spLocks noChangeShapeType="1"/>
          </p:cNvSpPr>
          <p:nvPr/>
        </p:nvSpPr>
        <p:spPr bwMode="auto">
          <a:xfrm>
            <a:off x="3132138"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2" name="Line 26"/>
          <p:cNvSpPr>
            <a:spLocks noChangeShapeType="1"/>
          </p:cNvSpPr>
          <p:nvPr/>
        </p:nvSpPr>
        <p:spPr bwMode="auto">
          <a:xfrm>
            <a:off x="2916238"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3" name="Line 27"/>
          <p:cNvSpPr>
            <a:spLocks noChangeShapeType="1"/>
          </p:cNvSpPr>
          <p:nvPr/>
        </p:nvSpPr>
        <p:spPr bwMode="auto">
          <a:xfrm>
            <a:off x="24114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4" name="Line 28"/>
          <p:cNvSpPr>
            <a:spLocks noChangeShapeType="1"/>
          </p:cNvSpPr>
          <p:nvPr/>
        </p:nvSpPr>
        <p:spPr bwMode="auto">
          <a:xfrm>
            <a:off x="19796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5" name="Line 29"/>
          <p:cNvSpPr>
            <a:spLocks noChangeShapeType="1"/>
          </p:cNvSpPr>
          <p:nvPr/>
        </p:nvSpPr>
        <p:spPr bwMode="auto">
          <a:xfrm>
            <a:off x="17637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6" name="Line 30"/>
          <p:cNvSpPr>
            <a:spLocks noChangeShapeType="1"/>
          </p:cNvSpPr>
          <p:nvPr/>
        </p:nvSpPr>
        <p:spPr bwMode="auto">
          <a:xfrm>
            <a:off x="21955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7" name="Line 31"/>
          <p:cNvSpPr>
            <a:spLocks noChangeShapeType="1"/>
          </p:cNvSpPr>
          <p:nvPr/>
        </p:nvSpPr>
        <p:spPr bwMode="auto">
          <a:xfrm>
            <a:off x="2700338"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8" name="Line 32"/>
          <p:cNvSpPr>
            <a:spLocks noChangeShapeType="1"/>
          </p:cNvSpPr>
          <p:nvPr/>
        </p:nvSpPr>
        <p:spPr bwMode="auto">
          <a:xfrm>
            <a:off x="3132138"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09" name="Line 33"/>
          <p:cNvSpPr>
            <a:spLocks noChangeShapeType="1"/>
          </p:cNvSpPr>
          <p:nvPr/>
        </p:nvSpPr>
        <p:spPr bwMode="auto">
          <a:xfrm>
            <a:off x="2916238"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0" name="Line 34"/>
          <p:cNvSpPr>
            <a:spLocks noChangeShapeType="1"/>
          </p:cNvSpPr>
          <p:nvPr/>
        </p:nvSpPr>
        <p:spPr bwMode="auto">
          <a:xfrm>
            <a:off x="24114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1" name="Line 35"/>
          <p:cNvSpPr>
            <a:spLocks noChangeShapeType="1"/>
          </p:cNvSpPr>
          <p:nvPr/>
        </p:nvSpPr>
        <p:spPr bwMode="auto">
          <a:xfrm>
            <a:off x="19796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2" name="Line 36"/>
          <p:cNvSpPr>
            <a:spLocks noChangeShapeType="1"/>
          </p:cNvSpPr>
          <p:nvPr/>
        </p:nvSpPr>
        <p:spPr bwMode="auto">
          <a:xfrm>
            <a:off x="17637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3" name="Line 37"/>
          <p:cNvSpPr>
            <a:spLocks noChangeShapeType="1"/>
          </p:cNvSpPr>
          <p:nvPr/>
        </p:nvSpPr>
        <p:spPr bwMode="auto">
          <a:xfrm>
            <a:off x="21955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4" name="Line 38"/>
          <p:cNvSpPr>
            <a:spLocks noChangeShapeType="1"/>
          </p:cNvSpPr>
          <p:nvPr/>
        </p:nvSpPr>
        <p:spPr bwMode="auto">
          <a:xfrm>
            <a:off x="2700338"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5" name="Line 39"/>
          <p:cNvSpPr>
            <a:spLocks noChangeShapeType="1"/>
          </p:cNvSpPr>
          <p:nvPr/>
        </p:nvSpPr>
        <p:spPr bwMode="auto">
          <a:xfrm>
            <a:off x="3132138"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6" name="Line 40"/>
          <p:cNvSpPr>
            <a:spLocks noChangeShapeType="1"/>
          </p:cNvSpPr>
          <p:nvPr/>
        </p:nvSpPr>
        <p:spPr bwMode="auto">
          <a:xfrm>
            <a:off x="2916238"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7" name="Line 41"/>
          <p:cNvSpPr>
            <a:spLocks noChangeShapeType="1"/>
          </p:cNvSpPr>
          <p:nvPr/>
        </p:nvSpPr>
        <p:spPr bwMode="auto">
          <a:xfrm>
            <a:off x="971550" y="3789363"/>
            <a:ext cx="2376488"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18" name="Text Box 42"/>
          <p:cNvSpPr txBox="1">
            <a:spLocks noChangeArrowheads="1"/>
          </p:cNvSpPr>
          <p:nvPr/>
        </p:nvSpPr>
        <p:spPr bwMode="auto">
          <a:xfrm>
            <a:off x="468313" y="620713"/>
            <a:ext cx="7632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       89C51</a:t>
            </a:r>
            <a:r>
              <a:rPr lang="zh-CN" altLang="en-US" sz="2000"/>
              <a:t>内有</a:t>
            </a:r>
            <a:r>
              <a:rPr lang="en-US" altLang="zh-CN" sz="2000"/>
              <a:t>256B</a:t>
            </a:r>
            <a:r>
              <a:rPr lang="zh-CN" altLang="en-US" sz="2000"/>
              <a:t>的</a:t>
            </a:r>
            <a:r>
              <a:rPr lang="en-US" altLang="zh-CN" sz="2000"/>
              <a:t>RAM</a:t>
            </a:r>
            <a:r>
              <a:rPr lang="zh-CN" altLang="en-US" sz="2000"/>
              <a:t>单元，其地址范围为</a:t>
            </a:r>
            <a:r>
              <a:rPr lang="en-US" altLang="zh-CN" sz="2000"/>
              <a:t>00H—FFH</a:t>
            </a:r>
            <a:r>
              <a:rPr lang="zh-CN" altLang="en-US" sz="2000"/>
              <a:t>，分为两大部分</a:t>
            </a:r>
            <a:r>
              <a:rPr lang="en-US" altLang="zh-CN" sz="2000"/>
              <a:t>: </a:t>
            </a:r>
            <a:r>
              <a:rPr lang="zh-CN" altLang="en-US" sz="2000"/>
              <a:t>低 </a:t>
            </a:r>
            <a:r>
              <a:rPr lang="en-US" altLang="zh-CN" sz="2000"/>
              <a:t>128 </a:t>
            </a:r>
            <a:r>
              <a:rPr lang="zh-CN" altLang="en-US" sz="2000"/>
              <a:t>字节（</a:t>
            </a:r>
            <a:r>
              <a:rPr lang="en-US" altLang="zh-CN" sz="2000"/>
              <a:t>00H~7FH</a:t>
            </a:r>
            <a:r>
              <a:rPr lang="zh-CN" altLang="en-US" sz="2000"/>
              <a:t>）为真正的</a:t>
            </a:r>
            <a:r>
              <a:rPr lang="en-US" altLang="zh-CN" sz="2000"/>
              <a:t>RAM</a:t>
            </a:r>
            <a:r>
              <a:rPr lang="zh-CN" altLang="en-US" sz="2000"/>
              <a:t>区</a:t>
            </a:r>
            <a:r>
              <a:rPr lang="en-US" altLang="zh-CN" sz="2000"/>
              <a:t>; </a:t>
            </a:r>
          </a:p>
          <a:p>
            <a:r>
              <a:rPr lang="en-US" altLang="zh-CN" sz="2000"/>
              <a:t>                 </a:t>
            </a:r>
            <a:r>
              <a:rPr lang="zh-CN" altLang="en-US" sz="2000"/>
              <a:t>高 </a:t>
            </a:r>
            <a:r>
              <a:rPr lang="en-US" altLang="zh-CN" sz="2000"/>
              <a:t>128 </a:t>
            </a:r>
            <a:r>
              <a:rPr lang="zh-CN" altLang="en-US" sz="2000"/>
              <a:t>字节（</a:t>
            </a:r>
            <a:r>
              <a:rPr lang="en-US" altLang="zh-CN" sz="2000"/>
              <a:t>80H~FFH</a:t>
            </a:r>
            <a:r>
              <a:rPr lang="zh-CN" altLang="en-US" sz="2000"/>
              <a:t>）为特殊功能寄存器区</a:t>
            </a:r>
            <a:r>
              <a:rPr lang="en-US" altLang="zh-CN" sz="2000"/>
              <a:t>SFR</a:t>
            </a:r>
            <a:r>
              <a:rPr lang="zh-CN" altLang="en-US" sz="2000"/>
              <a:t>。</a:t>
            </a:r>
            <a:r>
              <a:rPr lang="zh-CN" altLang="en-US" sz="2000" b="1"/>
              <a:t> </a:t>
            </a:r>
          </a:p>
          <a:p>
            <a:endParaRPr lang="en-US" altLang="zh-CN" sz="2000"/>
          </a:p>
        </p:txBody>
      </p:sp>
      <p:sp>
        <p:nvSpPr>
          <p:cNvPr id="229419" name="AutoShape 43"/>
          <p:cNvSpPr>
            <a:spLocks noChangeArrowheads="1"/>
          </p:cNvSpPr>
          <p:nvPr/>
        </p:nvSpPr>
        <p:spPr bwMode="auto">
          <a:xfrm>
            <a:off x="3995738" y="549275"/>
            <a:ext cx="3168650" cy="6119813"/>
          </a:xfrm>
          <a:prstGeom prst="wedgeRoundRectCallout">
            <a:avLst>
              <a:gd name="adj1" fmla="val -77056"/>
              <a:gd name="adj2" fmla="val 21880"/>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p>
        </p:txBody>
      </p:sp>
      <p:sp>
        <p:nvSpPr>
          <p:cNvPr id="229420" name="AutoShape 44"/>
          <p:cNvSpPr>
            <a:spLocks noChangeArrowheads="1"/>
          </p:cNvSpPr>
          <p:nvPr/>
        </p:nvSpPr>
        <p:spPr bwMode="auto">
          <a:xfrm>
            <a:off x="4427538" y="908050"/>
            <a:ext cx="2376487" cy="1511300"/>
          </a:xfrm>
          <a:prstGeom prst="flowChartProcess">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7FH</a:t>
            </a:r>
          </a:p>
          <a:p>
            <a:r>
              <a:rPr lang="en-US" altLang="zh-CN" sz="2000" b="1"/>
              <a:t>             </a:t>
            </a:r>
          </a:p>
          <a:p>
            <a:r>
              <a:rPr lang="en-US" altLang="zh-CN" sz="2000" b="1"/>
              <a:t>            </a:t>
            </a:r>
            <a:r>
              <a:rPr lang="zh-CN" altLang="en-US" sz="2000" b="1"/>
              <a:t>普通</a:t>
            </a:r>
            <a:r>
              <a:rPr lang="en-US" altLang="zh-CN" sz="2000" b="1"/>
              <a:t>RAM</a:t>
            </a:r>
            <a:r>
              <a:rPr lang="zh-CN" altLang="en-US" sz="2000" b="1"/>
              <a:t>区</a:t>
            </a:r>
          </a:p>
          <a:p>
            <a:r>
              <a:rPr lang="en-US" altLang="zh-CN" sz="2000" b="1"/>
              <a:t>30H</a:t>
            </a:r>
          </a:p>
        </p:txBody>
      </p:sp>
      <p:sp>
        <p:nvSpPr>
          <p:cNvPr id="229421" name="AutoShape 45"/>
          <p:cNvSpPr>
            <a:spLocks noChangeArrowheads="1"/>
          </p:cNvSpPr>
          <p:nvPr/>
        </p:nvSpPr>
        <p:spPr bwMode="auto">
          <a:xfrm>
            <a:off x="4427538" y="2420938"/>
            <a:ext cx="2376487" cy="1584325"/>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2FH</a:t>
            </a:r>
          </a:p>
          <a:p>
            <a:endParaRPr lang="en-US" altLang="zh-CN" sz="2000" b="1"/>
          </a:p>
          <a:p>
            <a:r>
              <a:rPr lang="en-US" altLang="zh-CN" sz="2000" b="1"/>
              <a:t>           </a:t>
            </a:r>
            <a:r>
              <a:rPr lang="zh-CN" altLang="en-US" sz="2000" b="1">
                <a:hlinkClick r:id="rId2" action="ppaction://hlinksldjump"/>
              </a:rPr>
              <a:t>位寻址区</a:t>
            </a:r>
            <a:endParaRPr lang="zh-CN" altLang="en-US" sz="2000" b="1"/>
          </a:p>
          <a:p>
            <a:endParaRPr lang="zh-CN" altLang="en-US" sz="2000" b="1"/>
          </a:p>
          <a:p>
            <a:r>
              <a:rPr lang="en-US" altLang="zh-CN" sz="2000" b="1"/>
              <a:t>20H</a:t>
            </a:r>
          </a:p>
        </p:txBody>
      </p:sp>
      <p:sp>
        <p:nvSpPr>
          <p:cNvPr id="229422" name="AutoShape 46"/>
          <p:cNvSpPr>
            <a:spLocks noChangeArrowheads="1"/>
          </p:cNvSpPr>
          <p:nvPr/>
        </p:nvSpPr>
        <p:spPr bwMode="auto">
          <a:xfrm>
            <a:off x="4427538" y="4005263"/>
            <a:ext cx="2376487" cy="2519362"/>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1FH</a:t>
            </a:r>
          </a:p>
          <a:p>
            <a:endParaRPr lang="en-US" altLang="zh-CN" sz="2000" b="1"/>
          </a:p>
          <a:p>
            <a:endParaRPr lang="en-US" altLang="zh-CN" sz="2000" b="1"/>
          </a:p>
          <a:p>
            <a:r>
              <a:rPr lang="en-US" altLang="zh-CN" sz="2000" b="1"/>
              <a:t>           </a:t>
            </a:r>
            <a:r>
              <a:rPr lang="zh-CN" altLang="en-US" sz="2000" b="1">
                <a:hlinkClick r:id="" action="ppaction://noaction"/>
              </a:rPr>
              <a:t>工作寄存器区</a:t>
            </a:r>
            <a:endParaRPr lang="zh-CN" altLang="en-US" sz="2000" b="1"/>
          </a:p>
          <a:p>
            <a:endParaRPr lang="zh-CN" altLang="en-US" sz="2000" b="1"/>
          </a:p>
          <a:p>
            <a:endParaRPr lang="zh-CN" altLang="en-US" sz="2000" b="1"/>
          </a:p>
          <a:p>
            <a:endParaRPr lang="zh-CN" altLang="en-US" sz="2000" b="1"/>
          </a:p>
          <a:p>
            <a:r>
              <a:rPr lang="en-US" altLang="zh-CN" sz="2000" b="1"/>
              <a:t>00H</a:t>
            </a:r>
          </a:p>
        </p:txBody>
      </p:sp>
      <p:sp>
        <p:nvSpPr>
          <p:cNvPr id="229423" name="Line 47"/>
          <p:cNvSpPr>
            <a:spLocks noChangeShapeType="1"/>
          </p:cNvSpPr>
          <p:nvPr/>
        </p:nvSpPr>
        <p:spPr bwMode="auto">
          <a:xfrm>
            <a:off x="5003800" y="908050"/>
            <a:ext cx="0" cy="561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24" name="Line 48"/>
          <p:cNvSpPr>
            <a:spLocks noChangeShapeType="1"/>
          </p:cNvSpPr>
          <p:nvPr/>
        </p:nvSpPr>
        <p:spPr bwMode="auto">
          <a:xfrm>
            <a:off x="4427538" y="1341438"/>
            <a:ext cx="23764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25" name="Line 49"/>
          <p:cNvSpPr>
            <a:spLocks noChangeShapeType="1"/>
          </p:cNvSpPr>
          <p:nvPr/>
        </p:nvSpPr>
        <p:spPr bwMode="auto">
          <a:xfrm>
            <a:off x="4427538" y="1989138"/>
            <a:ext cx="23764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26" name="Line 50"/>
          <p:cNvSpPr>
            <a:spLocks noChangeShapeType="1"/>
          </p:cNvSpPr>
          <p:nvPr/>
        </p:nvSpPr>
        <p:spPr bwMode="auto">
          <a:xfrm>
            <a:off x="4427538" y="2781300"/>
            <a:ext cx="23764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27" name="Line 51"/>
          <p:cNvSpPr>
            <a:spLocks noChangeShapeType="1"/>
          </p:cNvSpPr>
          <p:nvPr/>
        </p:nvSpPr>
        <p:spPr bwMode="auto">
          <a:xfrm flipH="1">
            <a:off x="4427538" y="4292600"/>
            <a:ext cx="23764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28" name="Line 52"/>
          <p:cNvSpPr>
            <a:spLocks noChangeShapeType="1"/>
          </p:cNvSpPr>
          <p:nvPr/>
        </p:nvSpPr>
        <p:spPr bwMode="auto">
          <a:xfrm flipH="1">
            <a:off x="4427538" y="3716338"/>
            <a:ext cx="23764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29" name="Line 53"/>
          <p:cNvSpPr>
            <a:spLocks noChangeShapeType="1"/>
          </p:cNvSpPr>
          <p:nvPr/>
        </p:nvSpPr>
        <p:spPr bwMode="auto">
          <a:xfrm>
            <a:off x="4427538" y="6237288"/>
            <a:ext cx="23764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0" name="Line 54"/>
          <p:cNvSpPr>
            <a:spLocks noChangeShapeType="1"/>
          </p:cNvSpPr>
          <p:nvPr/>
        </p:nvSpPr>
        <p:spPr bwMode="auto">
          <a:xfrm>
            <a:off x="5867400"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1" name="Line 55"/>
          <p:cNvSpPr>
            <a:spLocks noChangeShapeType="1"/>
          </p:cNvSpPr>
          <p:nvPr/>
        </p:nvSpPr>
        <p:spPr bwMode="auto">
          <a:xfrm>
            <a:off x="6084888"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2" name="Line 56"/>
          <p:cNvSpPr>
            <a:spLocks noChangeShapeType="1"/>
          </p:cNvSpPr>
          <p:nvPr/>
        </p:nvSpPr>
        <p:spPr bwMode="auto">
          <a:xfrm>
            <a:off x="6300788"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3" name="Line 57"/>
          <p:cNvSpPr>
            <a:spLocks noChangeShapeType="1"/>
          </p:cNvSpPr>
          <p:nvPr/>
        </p:nvSpPr>
        <p:spPr bwMode="auto">
          <a:xfrm>
            <a:off x="6588125"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5" name="Line 59"/>
          <p:cNvSpPr>
            <a:spLocks noChangeShapeType="1"/>
          </p:cNvSpPr>
          <p:nvPr/>
        </p:nvSpPr>
        <p:spPr bwMode="auto">
          <a:xfrm>
            <a:off x="5219700"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6" name="Line 60"/>
          <p:cNvSpPr>
            <a:spLocks noChangeShapeType="1"/>
          </p:cNvSpPr>
          <p:nvPr/>
        </p:nvSpPr>
        <p:spPr bwMode="auto">
          <a:xfrm>
            <a:off x="5437188"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7" name="Line 61"/>
          <p:cNvSpPr>
            <a:spLocks noChangeShapeType="1"/>
          </p:cNvSpPr>
          <p:nvPr/>
        </p:nvSpPr>
        <p:spPr bwMode="auto">
          <a:xfrm>
            <a:off x="5653088"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39" name="Line 63"/>
          <p:cNvSpPr>
            <a:spLocks noChangeShapeType="1"/>
          </p:cNvSpPr>
          <p:nvPr/>
        </p:nvSpPr>
        <p:spPr bwMode="auto">
          <a:xfrm>
            <a:off x="5867400"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0" name="Line 64"/>
          <p:cNvSpPr>
            <a:spLocks noChangeShapeType="1"/>
          </p:cNvSpPr>
          <p:nvPr/>
        </p:nvSpPr>
        <p:spPr bwMode="auto">
          <a:xfrm>
            <a:off x="6084888"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1" name="Line 65"/>
          <p:cNvSpPr>
            <a:spLocks noChangeShapeType="1"/>
          </p:cNvSpPr>
          <p:nvPr/>
        </p:nvSpPr>
        <p:spPr bwMode="auto">
          <a:xfrm>
            <a:off x="6300788"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2" name="Line 66"/>
          <p:cNvSpPr>
            <a:spLocks noChangeShapeType="1"/>
          </p:cNvSpPr>
          <p:nvPr/>
        </p:nvSpPr>
        <p:spPr bwMode="auto">
          <a:xfrm>
            <a:off x="6588125"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3" name="Line 67"/>
          <p:cNvSpPr>
            <a:spLocks noChangeShapeType="1"/>
          </p:cNvSpPr>
          <p:nvPr/>
        </p:nvSpPr>
        <p:spPr bwMode="auto">
          <a:xfrm>
            <a:off x="5219700"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4" name="Line 68"/>
          <p:cNvSpPr>
            <a:spLocks noChangeShapeType="1"/>
          </p:cNvSpPr>
          <p:nvPr/>
        </p:nvSpPr>
        <p:spPr bwMode="auto">
          <a:xfrm>
            <a:off x="5437188"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5" name="Line 69"/>
          <p:cNvSpPr>
            <a:spLocks noChangeShapeType="1"/>
          </p:cNvSpPr>
          <p:nvPr/>
        </p:nvSpPr>
        <p:spPr bwMode="auto">
          <a:xfrm>
            <a:off x="5653088"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6" name="Line 70"/>
          <p:cNvSpPr>
            <a:spLocks noChangeShapeType="1"/>
          </p:cNvSpPr>
          <p:nvPr/>
        </p:nvSpPr>
        <p:spPr bwMode="auto">
          <a:xfrm>
            <a:off x="5867400"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7" name="Line 71"/>
          <p:cNvSpPr>
            <a:spLocks noChangeShapeType="1"/>
          </p:cNvSpPr>
          <p:nvPr/>
        </p:nvSpPr>
        <p:spPr bwMode="auto">
          <a:xfrm>
            <a:off x="6084888"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8" name="Line 72"/>
          <p:cNvSpPr>
            <a:spLocks noChangeShapeType="1"/>
          </p:cNvSpPr>
          <p:nvPr/>
        </p:nvSpPr>
        <p:spPr bwMode="auto">
          <a:xfrm>
            <a:off x="6300788"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49" name="Line 73"/>
          <p:cNvSpPr>
            <a:spLocks noChangeShapeType="1"/>
          </p:cNvSpPr>
          <p:nvPr/>
        </p:nvSpPr>
        <p:spPr bwMode="auto">
          <a:xfrm>
            <a:off x="6588125"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50" name="Line 74"/>
          <p:cNvSpPr>
            <a:spLocks noChangeShapeType="1"/>
          </p:cNvSpPr>
          <p:nvPr/>
        </p:nvSpPr>
        <p:spPr bwMode="auto">
          <a:xfrm>
            <a:off x="5219700"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51" name="Line 75"/>
          <p:cNvSpPr>
            <a:spLocks noChangeShapeType="1"/>
          </p:cNvSpPr>
          <p:nvPr/>
        </p:nvSpPr>
        <p:spPr bwMode="auto">
          <a:xfrm>
            <a:off x="5437188"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52" name="Line 76"/>
          <p:cNvSpPr>
            <a:spLocks noChangeShapeType="1"/>
          </p:cNvSpPr>
          <p:nvPr/>
        </p:nvSpPr>
        <p:spPr bwMode="auto">
          <a:xfrm>
            <a:off x="5653088"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0" name="Line 84"/>
          <p:cNvSpPr>
            <a:spLocks noChangeShapeType="1"/>
          </p:cNvSpPr>
          <p:nvPr/>
        </p:nvSpPr>
        <p:spPr bwMode="auto">
          <a:xfrm flipV="1">
            <a:off x="58674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1" name="Line 85"/>
          <p:cNvSpPr>
            <a:spLocks noChangeShapeType="1"/>
          </p:cNvSpPr>
          <p:nvPr/>
        </p:nvSpPr>
        <p:spPr bwMode="auto">
          <a:xfrm flipV="1">
            <a:off x="6084888"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2" name="Line 86"/>
          <p:cNvSpPr>
            <a:spLocks noChangeShapeType="1"/>
          </p:cNvSpPr>
          <p:nvPr/>
        </p:nvSpPr>
        <p:spPr bwMode="auto">
          <a:xfrm flipV="1">
            <a:off x="6300788"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3" name="Line 87"/>
          <p:cNvSpPr>
            <a:spLocks noChangeShapeType="1"/>
          </p:cNvSpPr>
          <p:nvPr/>
        </p:nvSpPr>
        <p:spPr bwMode="auto">
          <a:xfrm flipV="1">
            <a:off x="6516688"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4" name="Line 88"/>
          <p:cNvSpPr>
            <a:spLocks noChangeShapeType="1"/>
          </p:cNvSpPr>
          <p:nvPr/>
        </p:nvSpPr>
        <p:spPr bwMode="auto">
          <a:xfrm flipV="1">
            <a:off x="5218113"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5" name="Line 89"/>
          <p:cNvSpPr>
            <a:spLocks noChangeShapeType="1"/>
          </p:cNvSpPr>
          <p:nvPr/>
        </p:nvSpPr>
        <p:spPr bwMode="auto">
          <a:xfrm flipV="1">
            <a:off x="54356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6" name="Line 90"/>
          <p:cNvSpPr>
            <a:spLocks noChangeShapeType="1"/>
          </p:cNvSpPr>
          <p:nvPr/>
        </p:nvSpPr>
        <p:spPr bwMode="auto">
          <a:xfrm flipV="1">
            <a:off x="56515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67" name="Line 91"/>
          <p:cNvSpPr>
            <a:spLocks noChangeShapeType="1"/>
          </p:cNvSpPr>
          <p:nvPr/>
        </p:nvSpPr>
        <p:spPr bwMode="auto">
          <a:xfrm flipV="1">
            <a:off x="58674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76" name="Line 100"/>
          <p:cNvSpPr>
            <a:spLocks noChangeShapeType="1"/>
          </p:cNvSpPr>
          <p:nvPr/>
        </p:nvSpPr>
        <p:spPr bwMode="auto">
          <a:xfrm flipV="1">
            <a:off x="5867400"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77" name="Line 101"/>
          <p:cNvSpPr>
            <a:spLocks noChangeShapeType="1"/>
          </p:cNvSpPr>
          <p:nvPr/>
        </p:nvSpPr>
        <p:spPr bwMode="auto">
          <a:xfrm flipV="1">
            <a:off x="6084888"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78" name="Line 102"/>
          <p:cNvSpPr>
            <a:spLocks noChangeShapeType="1"/>
          </p:cNvSpPr>
          <p:nvPr/>
        </p:nvSpPr>
        <p:spPr bwMode="auto">
          <a:xfrm flipV="1">
            <a:off x="6516688"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79" name="Line 103"/>
          <p:cNvSpPr>
            <a:spLocks noChangeShapeType="1"/>
          </p:cNvSpPr>
          <p:nvPr/>
        </p:nvSpPr>
        <p:spPr bwMode="auto">
          <a:xfrm flipV="1">
            <a:off x="6300788"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0" name="Line 104"/>
          <p:cNvSpPr>
            <a:spLocks noChangeShapeType="1"/>
          </p:cNvSpPr>
          <p:nvPr/>
        </p:nvSpPr>
        <p:spPr bwMode="auto">
          <a:xfrm flipV="1">
            <a:off x="5218113"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1" name="Line 105"/>
          <p:cNvSpPr>
            <a:spLocks noChangeShapeType="1"/>
          </p:cNvSpPr>
          <p:nvPr/>
        </p:nvSpPr>
        <p:spPr bwMode="auto">
          <a:xfrm flipV="1">
            <a:off x="5435600"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2" name="Line 106"/>
          <p:cNvSpPr>
            <a:spLocks noChangeShapeType="1"/>
          </p:cNvSpPr>
          <p:nvPr/>
        </p:nvSpPr>
        <p:spPr bwMode="auto">
          <a:xfrm flipV="1">
            <a:off x="5867400"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3" name="Line 107"/>
          <p:cNvSpPr>
            <a:spLocks noChangeShapeType="1"/>
          </p:cNvSpPr>
          <p:nvPr/>
        </p:nvSpPr>
        <p:spPr bwMode="auto">
          <a:xfrm flipV="1">
            <a:off x="5651500"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4" name="Line 108"/>
          <p:cNvSpPr>
            <a:spLocks noChangeShapeType="1"/>
          </p:cNvSpPr>
          <p:nvPr/>
        </p:nvSpPr>
        <p:spPr bwMode="auto">
          <a:xfrm flipV="1">
            <a:off x="5938838"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5" name="Line 109"/>
          <p:cNvSpPr>
            <a:spLocks noChangeShapeType="1"/>
          </p:cNvSpPr>
          <p:nvPr/>
        </p:nvSpPr>
        <p:spPr bwMode="auto">
          <a:xfrm flipV="1">
            <a:off x="6156325"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6" name="Line 110"/>
          <p:cNvSpPr>
            <a:spLocks noChangeShapeType="1"/>
          </p:cNvSpPr>
          <p:nvPr/>
        </p:nvSpPr>
        <p:spPr bwMode="auto">
          <a:xfrm flipV="1">
            <a:off x="6588125"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7" name="Line 111"/>
          <p:cNvSpPr>
            <a:spLocks noChangeShapeType="1"/>
          </p:cNvSpPr>
          <p:nvPr/>
        </p:nvSpPr>
        <p:spPr bwMode="auto">
          <a:xfrm flipV="1">
            <a:off x="6372225"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8" name="Line 112"/>
          <p:cNvSpPr>
            <a:spLocks noChangeShapeType="1"/>
          </p:cNvSpPr>
          <p:nvPr/>
        </p:nvSpPr>
        <p:spPr bwMode="auto">
          <a:xfrm flipV="1">
            <a:off x="5289550"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89" name="Line 113"/>
          <p:cNvSpPr>
            <a:spLocks noChangeShapeType="1"/>
          </p:cNvSpPr>
          <p:nvPr/>
        </p:nvSpPr>
        <p:spPr bwMode="auto">
          <a:xfrm flipV="1">
            <a:off x="5507038"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90" name="Line 114"/>
          <p:cNvSpPr>
            <a:spLocks noChangeShapeType="1"/>
          </p:cNvSpPr>
          <p:nvPr/>
        </p:nvSpPr>
        <p:spPr bwMode="auto">
          <a:xfrm flipV="1">
            <a:off x="5938838"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91" name="Line 115"/>
          <p:cNvSpPr>
            <a:spLocks noChangeShapeType="1"/>
          </p:cNvSpPr>
          <p:nvPr/>
        </p:nvSpPr>
        <p:spPr bwMode="auto">
          <a:xfrm flipV="1">
            <a:off x="5722938"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92" name="Line 116"/>
          <p:cNvSpPr>
            <a:spLocks noChangeShapeType="1"/>
          </p:cNvSpPr>
          <p:nvPr/>
        </p:nvSpPr>
        <p:spPr bwMode="auto">
          <a:xfrm>
            <a:off x="4427538" y="4005263"/>
            <a:ext cx="2376487" cy="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493" name="Line 117"/>
          <p:cNvSpPr>
            <a:spLocks noChangeShapeType="1"/>
          </p:cNvSpPr>
          <p:nvPr/>
        </p:nvSpPr>
        <p:spPr bwMode="auto">
          <a:xfrm>
            <a:off x="4427538" y="2420938"/>
            <a:ext cx="2376487" cy="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33</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202221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AutoShape 2"/>
          <p:cNvSpPr>
            <a:spLocks noChangeArrowheads="1"/>
          </p:cNvSpPr>
          <p:nvPr/>
        </p:nvSpPr>
        <p:spPr bwMode="auto">
          <a:xfrm>
            <a:off x="971550" y="3789363"/>
            <a:ext cx="2376488" cy="1943100"/>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7FH</a:t>
            </a:r>
          </a:p>
          <a:p>
            <a:endParaRPr lang="en-US" altLang="zh-CN" sz="2000" b="1"/>
          </a:p>
          <a:p>
            <a:endParaRPr lang="en-US" altLang="zh-CN" sz="2000" b="1"/>
          </a:p>
          <a:p>
            <a:r>
              <a:rPr lang="en-US" altLang="zh-CN" sz="2000" b="1"/>
              <a:t>           </a:t>
            </a:r>
            <a:r>
              <a:rPr lang="zh-CN" altLang="en-US" sz="2000" b="1">
                <a:hlinkClick r:id="" action="ppaction://noaction"/>
              </a:rPr>
              <a:t>真正</a:t>
            </a:r>
            <a:r>
              <a:rPr lang="en-US" altLang="zh-CN" sz="2000" b="1">
                <a:hlinkClick r:id="" action="ppaction://noaction"/>
              </a:rPr>
              <a:t>RAM</a:t>
            </a:r>
            <a:r>
              <a:rPr lang="zh-CN" altLang="en-US" sz="2000" b="1">
                <a:hlinkClick r:id="" action="ppaction://noaction"/>
              </a:rPr>
              <a:t>区</a:t>
            </a:r>
            <a:endParaRPr lang="zh-CN" altLang="en-US" sz="2000" b="1"/>
          </a:p>
          <a:p>
            <a:endParaRPr lang="zh-CN" altLang="en-US" sz="2000" b="1"/>
          </a:p>
          <a:p>
            <a:r>
              <a:rPr lang="en-US" altLang="zh-CN" sz="2000" b="1"/>
              <a:t>00H</a:t>
            </a:r>
          </a:p>
        </p:txBody>
      </p:sp>
      <p:sp>
        <p:nvSpPr>
          <p:cNvPr id="230403" name="Text Box 3"/>
          <p:cNvSpPr txBox="1">
            <a:spLocks noChangeArrowheads="1"/>
          </p:cNvSpPr>
          <p:nvPr/>
        </p:nvSpPr>
        <p:spPr bwMode="auto">
          <a:xfrm>
            <a:off x="827088" y="5853113"/>
            <a:ext cx="608488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t>MCS-51 </a:t>
            </a:r>
            <a:r>
              <a:rPr lang="zh-CN" altLang="en-US"/>
              <a:t>单片机片内</a:t>
            </a:r>
            <a:r>
              <a:rPr lang="en-US" altLang="zh-CN"/>
              <a:t>RAM</a:t>
            </a:r>
            <a:r>
              <a:rPr lang="zh-CN" altLang="en-US"/>
              <a:t>的配置图</a:t>
            </a:r>
          </a:p>
          <a:p>
            <a:endParaRPr lang="en-US" altLang="zh-CN"/>
          </a:p>
        </p:txBody>
      </p:sp>
      <p:sp>
        <p:nvSpPr>
          <p:cNvPr id="230404" name="AutoShape 4"/>
          <p:cNvSpPr>
            <a:spLocks noChangeArrowheads="1"/>
          </p:cNvSpPr>
          <p:nvPr/>
        </p:nvSpPr>
        <p:spPr bwMode="auto">
          <a:xfrm>
            <a:off x="971550" y="1916113"/>
            <a:ext cx="2376488" cy="1873250"/>
          </a:xfrm>
          <a:prstGeom prst="flowChartProcess">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FFH</a:t>
            </a:r>
          </a:p>
          <a:p>
            <a:endParaRPr lang="en-US" altLang="zh-CN" sz="2000" b="1"/>
          </a:p>
          <a:p>
            <a:r>
              <a:rPr lang="en-US" altLang="zh-CN" sz="2000" b="1"/>
              <a:t>                 </a:t>
            </a:r>
            <a:r>
              <a:rPr lang="en-US" altLang="zh-CN" sz="2000" b="1">
                <a:hlinkClick r:id="" action="ppaction://noaction"/>
              </a:rPr>
              <a:t>SFR</a:t>
            </a:r>
            <a:r>
              <a:rPr lang="zh-CN" altLang="en-US" sz="2000" b="1">
                <a:hlinkClick r:id="" action="ppaction://noaction"/>
              </a:rPr>
              <a:t>区</a:t>
            </a:r>
            <a:endParaRPr lang="zh-CN" altLang="en-US" sz="2000" b="1"/>
          </a:p>
          <a:p>
            <a:endParaRPr lang="zh-CN" altLang="en-US" sz="2000" b="1"/>
          </a:p>
          <a:p>
            <a:endParaRPr lang="zh-CN" altLang="en-US" sz="2000" b="1"/>
          </a:p>
          <a:p>
            <a:r>
              <a:rPr lang="en-US" altLang="zh-CN" sz="2000" b="1"/>
              <a:t>80H</a:t>
            </a:r>
          </a:p>
        </p:txBody>
      </p:sp>
      <p:sp>
        <p:nvSpPr>
          <p:cNvPr id="230405" name="Line 5"/>
          <p:cNvSpPr>
            <a:spLocks noChangeShapeType="1"/>
          </p:cNvSpPr>
          <p:nvPr/>
        </p:nvSpPr>
        <p:spPr bwMode="auto">
          <a:xfrm>
            <a:off x="971550" y="227488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06" name="Line 6"/>
          <p:cNvSpPr>
            <a:spLocks noChangeShapeType="1"/>
          </p:cNvSpPr>
          <p:nvPr/>
        </p:nvSpPr>
        <p:spPr bwMode="auto">
          <a:xfrm>
            <a:off x="971550" y="35004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07" name="Line 7"/>
          <p:cNvSpPr>
            <a:spLocks noChangeShapeType="1"/>
          </p:cNvSpPr>
          <p:nvPr/>
        </p:nvSpPr>
        <p:spPr bwMode="auto">
          <a:xfrm flipH="1">
            <a:off x="1547813" y="1916113"/>
            <a:ext cx="0" cy="381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08" name="Line 8"/>
          <p:cNvSpPr>
            <a:spLocks noChangeShapeType="1"/>
          </p:cNvSpPr>
          <p:nvPr/>
        </p:nvSpPr>
        <p:spPr bwMode="auto">
          <a:xfrm>
            <a:off x="971550" y="4075113"/>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09" name="Line 9"/>
          <p:cNvSpPr>
            <a:spLocks noChangeShapeType="1"/>
          </p:cNvSpPr>
          <p:nvPr/>
        </p:nvSpPr>
        <p:spPr bwMode="auto">
          <a:xfrm>
            <a:off x="971550" y="54435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13" name="Line 13"/>
          <p:cNvSpPr>
            <a:spLocks noChangeShapeType="1"/>
          </p:cNvSpPr>
          <p:nvPr/>
        </p:nvSpPr>
        <p:spPr bwMode="auto">
          <a:xfrm>
            <a:off x="24114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14" name="Line 14"/>
          <p:cNvSpPr>
            <a:spLocks noChangeShapeType="1"/>
          </p:cNvSpPr>
          <p:nvPr/>
        </p:nvSpPr>
        <p:spPr bwMode="auto">
          <a:xfrm>
            <a:off x="19796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15" name="Line 15"/>
          <p:cNvSpPr>
            <a:spLocks noChangeShapeType="1"/>
          </p:cNvSpPr>
          <p:nvPr/>
        </p:nvSpPr>
        <p:spPr bwMode="auto">
          <a:xfrm>
            <a:off x="17637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16" name="Line 16"/>
          <p:cNvSpPr>
            <a:spLocks noChangeShapeType="1"/>
          </p:cNvSpPr>
          <p:nvPr/>
        </p:nvSpPr>
        <p:spPr bwMode="auto">
          <a:xfrm>
            <a:off x="2195513"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17" name="Line 17"/>
          <p:cNvSpPr>
            <a:spLocks noChangeShapeType="1"/>
          </p:cNvSpPr>
          <p:nvPr/>
        </p:nvSpPr>
        <p:spPr bwMode="auto">
          <a:xfrm>
            <a:off x="2700338"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19" name="Line 19"/>
          <p:cNvSpPr>
            <a:spLocks noChangeShapeType="1"/>
          </p:cNvSpPr>
          <p:nvPr/>
        </p:nvSpPr>
        <p:spPr bwMode="auto">
          <a:xfrm>
            <a:off x="2916238"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0" name="Line 20"/>
          <p:cNvSpPr>
            <a:spLocks noChangeShapeType="1"/>
          </p:cNvSpPr>
          <p:nvPr/>
        </p:nvSpPr>
        <p:spPr bwMode="auto">
          <a:xfrm>
            <a:off x="24114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1" name="Line 21"/>
          <p:cNvSpPr>
            <a:spLocks noChangeShapeType="1"/>
          </p:cNvSpPr>
          <p:nvPr/>
        </p:nvSpPr>
        <p:spPr bwMode="auto">
          <a:xfrm>
            <a:off x="19796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2" name="Line 22"/>
          <p:cNvSpPr>
            <a:spLocks noChangeShapeType="1"/>
          </p:cNvSpPr>
          <p:nvPr/>
        </p:nvSpPr>
        <p:spPr bwMode="auto">
          <a:xfrm>
            <a:off x="17637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3" name="Line 23"/>
          <p:cNvSpPr>
            <a:spLocks noChangeShapeType="1"/>
          </p:cNvSpPr>
          <p:nvPr/>
        </p:nvSpPr>
        <p:spPr bwMode="auto">
          <a:xfrm>
            <a:off x="2195513"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4" name="Line 24"/>
          <p:cNvSpPr>
            <a:spLocks noChangeShapeType="1"/>
          </p:cNvSpPr>
          <p:nvPr/>
        </p:nvSpPr>
        <p:spPr bwMode="auto">
          <a:xfrm>
            <a:off x="2700338"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6" name="Line 26"/>
          <p:cNvSpPr>
            <a:spLocks noChangeShapeType="1"/>
          </p:cNvSpPr>
          <p:nvPr/>
        </p:nvSpPr>
        <p:spPr bwMode="auto">
          <a:xfrm>
            <a:off x="2916238"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7" name="Line 27"/>
          <p:cNvSpPr>
            <a:spLocks noChangeShapeType="1"/>
          </p:cNvSpPr>
          <p:nvPr/>
        </p:nvSpPr>
        <p:spPr bwMode="auto">
          <a:xfrm>
            <a:off x="24114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8" name="Line 28"/>
          <p:cNvSpPr>
            <a:spLocks noChangeShapeType="1"/>
          </p:cNvSpPr>
          <p:nvPr/>
        </p:nvSpPr>
        <p:spPr bwMode="auto">
          <a:xfrm>
            <a:off x="19796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29" name="Line 29"/>
          <p:cNvSpPr>
            <a:spLocks noChangeShapeType="1"/>
          </p:cNvSpPr>
          <p:nvPr/>
        </p:nvSpPr>
        <p:spPr bwMode="auto">
          <a:xfrm>
            <a:off x="17637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0" name="Line 30"/>
          <p:cNvSpPr>
            <a:spLocks noChangeShapeType="1"/>
          </p:cNvSpPr>
          <p:nvPr/>
        </p:nvSpPr>
        <p:spPr bwMode="auto">
          <a:xfrm>
            <a:off x="2195513"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1" name="Line 31"/>
          <p:cNvSpPr>
            <a:spLocks noChangeShapeType="1"/>
          </p:cNvSpPr>
          <p:nvPr/>
        </p:nvSpPr>
        <p:spPr bwMode="auto">
          <a:xfrm>
            <a:off x="2700338"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3" name="Line 33"/>
          <p:cNvSpPr>
            <a:spLocks noChangeShapeType="1"/>
          </p:cNvSpPr>
          <p:nvPr/>
        </p:nvSpPr>
        <p:spPr bwMode="auto">
          <a:xfrm>
            <a:off x="2916238"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4" name="Line 34"/>
          <p:cNvSpPr>
            <a:spLocks noChangeShapeType="1"/>
          </p:cNvSpPr>
          <p:nvPr/>
        </p:nvSpPr>
        <p:spPr bwMode="auto">
          <a:xfrm>
            <a:off x="24114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5" name="Line 35"/>
          <p:cNvSpPr>
            <a:spLocks noChangeShapeType="1"/>
          </p:cNvSpPr>
          <p:nvPr/>
        </p:nvSpPr>
        <p:spPr bwMode="auto">
          <a:xfrm>
            <a:off x="19796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6" name="Line 36"/>
          <p:cNvSpPr>
            <a:spLocks noChangeShapeType="1"/>
          </p:cNvSpPr>
          <p:nvPr/>
        </p:nvSpPr>
        <p:spPr bwMode="auto">
          <a:xfrm>
            <a:off x="17637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7" name="Line 37"/>
          <p:cNvSpPr>
            <a:spLocks noChangeShapeType="1"/>
          </p:cNvSpPr>
          <p:nvPr/>
        </p:nvSpPr>
        <p:spPr bwMode="auto">
          <a:xfrm>
            <a:off x="2195513"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38" name="Line 38"/>
          <p:cNvSpPr>
            <a:spLocks noChangeShapeType="1"/>
          </p:cNvSpPr>
          <p:nvPr/>
        </p:nvSpPr>
        <p:spPr bwMode="auto">
          <a:xfrm>
            <a:off x="2700338"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40" name="Line 40"/>
          <p:cNvSpPr>
            <a:spLocks noChangeShapeType="1"/>
          </p:cNvSpPr>
          <p:nvPr/>
        </p:nvSpPr>
        <p:spPr bwMode="auto">
          <a:xfrm>
            <a:off x="2916238"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41" name="Line 41"/>
          <p:cNvSpPr>
            <a:spLocks noChangeShapeType="1"/>
          </p:cNvSpPr>
          <p:nvPr/>
        </p:nvSpPr>
        <p:spPr bwMode="auto">
          <a:xfrm>
            <a:off x="971550" y="3789363"/>
            <a:ext cx="2376488"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42" name="Text Box 42"/>
          <p:cNvSpPr txBox="1">
            <a:spLocks noChangeArrowheads="1"/>
          </p:cNvSpPr>
          <p:nvPr/>
        </p:nvSpPr>
        <p:spPr bwMode="auto">
          <a:xfrm>
            <a:off x="468313" y="620713"/>
            <a:ext cx="7632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       89C51</a:t>
            </a:r>
            <a:r>
              <a:rPr lang="zh-CN" altLang="en-US" sz="2000"/>
              <a:t>内有</a:t>
            </a:r>
            <a:r>
              <a:rPr lang="en-US" altLang="zh-CN" sz="2000"/>
              <a:t>256B</a:t>
            </a:r>
            <a:r>
              <a:rPr lang="zh-CN" altLang="en-US" sz="2000"/>
              <a:t>的</a:t>
            </a:r>
            <a:r>
              <a:rPr lang="en-US" altLang="zh-CN" sz="2000"/>
              <a:t>RAM</a:t>
            </a:r>
            <a:r>
              <a:rPr lang="zh-CN" altLang="en-US" sz="2000"/>
              <a:t>单元，其地址范围为</a:t>
            </a:r>
            <a:r>
              <a:rPr lang="en-US" altLang="zh-CN" sz="2000"/>
              <a:t>00H—FFH</a:t>
            </a:r>
            <a:r>
              <a:rPr lang="zh-CN" altLang="en-US" sz="2000"/>
              <a:t>，分为两大部分</a:t>
            </a:r>
            <a:r>
              <a:rPr lang="en-US" altLang="zh-CN" sz="2000"/>
              <a:t>: </a:t>
            </a:r>
            <a:r>
              <a:rPr lang="zh-CN" altLang="en-US" sz="2000"/>
              <a:t>低 </a:t>
            </a:r>
            <a:r>
              <a:rPr lang="en-US" altLang="zh-CN" sz="2000"/>
              <a:t>128 </a:t>
            </a:r>
            <a:r>
              <a:rPr lang="zh-CN" altLang="en-US" sz="2000"/>
              <a:t>字节（</a:t>
            </a:r>
            <a:r>
              <a:rPr lang="en-US" altLang="zh-CN" sz="2000"/>
              <a:t>00H~7FH</a:t>
            </a:r>
            <a:r>
              <a:rPr lang="zh-CN" altLang="en-US" sz="2000"/>
              <a:t>）为真正的</a:t>
            </a:r>
            <a:r>
              <a:rPr lang="en-US" altLang="zh-CN" sz="2000"/>
              <a:t>RAM</a:t>
            </a:r>
            <a:r>
              <a:rPr lang="zh-CN" altLang="en-US" sz="2000"/>
              <a:t>区</a:t>
            </a:r>
            <a:r>
              <a:rPr lang="en-US" altLang="zh-CN" sz="2000"/>
              <a:t>; </a:t>
            </a:r>
          </a:p>
          <a:p>
            <a:r>
              <a:rPr lang="en-US" altLang="zh-CN" sz="2000"/>
              <a:t>                 </a:t>
            </a:r>
            <a:r>
              <a:rPr lang="zh-CN" altLang="en-US" sz="2000"/>
              <a:t>高 </a:t>
            </a:r>
            <a:r>
              <a:rPr lang="en-US" altLang="zh-CN" sz="2000"/>
              <a:t>128 </a:t>
            </a:r>
            <a:r>
              <a:rPr lang="zh-CN" altLang="en-US" sz="2000"/>
              <a:t>字节（</a:t>
            </a:r>
            <a:r>
              <a:rPr lang="en-US" altLang="zh-CN" sz="2000"/>
              <a:t>80H~FFH</a:t>
            </a:r>
            <a:r>
              <a:rPr lang="zh-CN" altLang="en-US" sz="2000"/>
              <a:t>）为特殊功能寄存器区</a:t>
            </a:r>
            <a:r>
              <a:rPr lang="en-US" altLang="zh-CN" sz="2000"/>
              <a:t>SFR</a:t>
            </a:r>
            <a:r>
              <a:rPr lang="zh-CN" altLang="en-US" sz="2000"/>
              <a:t>。</a:t>
            </a:r>
            <a:r>
              <a:rPr lang="zh-CN" altLang="en-US" sz="2000" b="1"/>
              <a:t> </a:t>
            </a:r>
          </a:p>
          <a:p>
            <a:endParaRPr lang="en-US" altLang="zh-CN" sz="2000"/>
          </a:p>
        </p:txBody>
      </p:sp>
      <p:sp>
        <p:nvSpPr>
          <p:cNvPr id="230469" name="Line 69"/>
          <p:cNvSpPr>
            <a:spLocks noChangeShapeType="1"/>
          </p:cNvSpPr>
          <p:nvPr/>
        </p:nvSpPr>
        <p:spPr bwMode="auto">
          <a:xfrm>
            <a:off x="2628900" y="5445125"/>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70" name="Line 70"/>
          <p:cNvSpPr>
            <a:spLocks noChangeShapeType="1"/>
          </p:cNvSpPr>
          <p:nvPr/>
        </p:nvSpPr>
        <p:spPr bwMode="auto">
          <a:xfrm>
            <a:off x="3132138" y="191611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72" name="Line 72"/>
          <p:cNvSpPr>
            <a:spLocks noChangeShapeType="1"/>
          </p:cNvSpPr>
          <p:nvPr/>
        </p:nvSpPr>
        <p:spPr bwMode="auto">
          <a:xfrm>
            <a:off x="3132138" y="35004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73" name="AutoShape 73"/>
          <p:cNvSpPr>
            <a:spLocks noChangeArrowheads="1"/>
          </p:cNvSpPr>
          <p:nvPr/>
        </p:nvSpPr>
        <p:spPr bwMode="auto">
          <a:xfrm>
            <a:off x="3492500" y="549275"/>
            <a:ext cx="3168650" cy="6119813"/>
          </a:xfrm>
          <a:prstGeom prst="wedgeRoundRectCallout">
            <a:avLst>
              <a:gd name="adj1" fmla="val -61171"/>
              <a:gd name="adj2" fmla="val 21880"/>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p>
        </p:txBody>
      </p:sp>
      <p:sp>
        <p:nvSpPr>
          <p:cNvPr id="230474" name="AutoShape 74"/>
          <p:cNvSpPr>
            <a:spLocks noChangeArrowheads="1"/>
          </p:cNvSpPr>
          <p:nvPr/>
        </p:nvSpPr>
        <p:spPr bwMode="auto">
          <a:xfrm>
            <a:off x="3924300" y="908050"/>
            <a:ext cx="2376488" cy="1511300"/>
          </a:xfrm>
          <a:prstGeom prst="flowChartProcess">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7FH</a:t>
            </a:r>
          </a:p>
          <a:p>
            <a:r>
              <a:rPr lang="en-US" altLang="zh-CN" sz="2000" b="1"/>
              <a:t>             </a:t>
            </a:r>
          </a:p>
          <a:p>
            <a:r>
              <a:rPr lang="en-US" altLang="zh-CN" sz="2000" b="1"/>
              <a:t>            </a:t>
            </a:r>
            <a:r>
              <a:rPr lang="zh-CN" altLang="en-US" sz="2000" b="1"/>
              <a:t>普通</a:t>
            </a:r>
            <a:r>
              <a:rPr lang="en-US" altLang="zh-CN" sz="2000" b="1"/>
              <a:t>RAM</a:t>
            </a:r>
            <a:r>
              <a:rPr lang="zh-CN" altLang="en-US" sz="2000" b="1"/>
              <a:t>区</a:t>
            </a:r>
          </a:p>
          <a:p>
            <a:r>
              <a:rPr lang="en-US" altLang="zh-CN" sz="2000" b="1"/>
              <a:t>30H</a:t>
            </a:r>
          </a:p>
        </p:txBody>
      </p:sp>
      <p:sp>
        <p:nvSpPr>
          <p:cNvPr id="230475" name="AutoShape 75"/>
          <p:cNvSpPr>
            <a:spLocks noChangeArrowheads="1"/>
          </p:cNvSpPr>
          <p:nvPr/>
        </p:nvSpPr>
        <p:spPr bwMode="auto">
          <a:xfrm>
            <a:off x="3924300" y="2420938"/>
            <a:ext cx="2376488" cy="1584325"/>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2FH</a:t>
            </a:r>
          </a:p>
          <a:p>
            <a:endParaRPr lang="en-US" altLang="zh-CN" sz="2000" b="1"/>
          </a:p>
          <a:p>
            <a:r>
              <a:rPr lang="en-US" altLang="zh-CN" sz="2000" b="1"/>
              <a:t>           </a:t>
            </a:r>
            <a:r>
              <a:rPr lang="zh-CN" altLang="en-US" sz="2000" b="1">
                <a:hlinkClick r:id="rId2" action="ppaction://hlinksldjump"/>
              </a:rPr>
              <a:t>位寻址区</a:t>
            </a:r>
            <a:endParaRPr lang="zh-CN" altLang="en-US" sz="2000" b="1"/>
          </a:p>
          <a:p>
            <a:endParaRPr lang="zh-CN" altLang="en-US" sz="2000" b="1"/>
          </a:p>
          <a:p>
            <a:r>
              <a:rPr lang="en-US" altLang="zh-CN" sz="2000" b="1"/>
              <a:t>20H</a:t>
            </a:r>
          </a:p>
        </p:txBody>
      </p:sp>
      <p:sp>
        <p:nvSpPr>
          <p:cNvPr id="230476" name="AutoShape 76"/>
          <p:cNvSpPr>
            <a:spLocks noChangeArrowheads="1"/>
          </p:cNvSpPr>
          <p:nvPr/>
        </p:nvSpPr>
        <p:spPr bwMode="auto">
          <a:xfrm>
            <a:off x="3924300" y="4005263"/>
            <a:ext cx="2376488" cy="2519362"/>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1FH</a:t>
            </a:r>
          </a:p>
          <a:p>
            <a:endParaRPr lang="en-US" altLang="zh-CN" sz="2000" b="1"/>
          </a:p>
          <a:p>
            <a:endParaRPr lang="en-US" altLang="zh-CN" sz="2000" b="1"/>
          </a:p>
          <a:p>
            <a:r>
              <a:rPr lang="en-US" altLang="zh-CN" sz="2000" b="1"/>
              <a:t>           </a:t>
            </a:r>
            <a:r>
              <a:rPr lang="zh-CN" altLang="en-US" sz="2000" b="1">
                <a:hlinkClick r:id="" action="ppaction://hlinkshowjump?jump=nextslide"/>
              </a:rPr>
              <a:t>工作寄存器区</a:t>
            </a:r>
            <a:endParaRPr lang="zh-CN" altLang="en-US" sz="2000" b="1"/>
          </a:p>
          <a:p>
            <a:endParaRPr lang="zh-CN" altLang="en-US" sz="2000" b="1"/>
          </a:p>
          <a:p>
            <a:endParaRPr lang="zh-CN" altLang="en-US" sz="2000" b="1"/>
          </a:p>
          <a:p>
            <a:endParaRPr lang="zh-CN" altLang="en-US" sz="2000" b="1"/>
          </a:p>
          <a:p>
            <a:r>
              <a:rPr lang="en-US" altLang="zh-CN" sz="2000" b="1"/>
              <a:t>00H</a:t>
            </a:r>
          </a:p>
        </p:txBody>
      </p:sp>
      <p:sp>
        <p:nvSpPr>
          <p:cNvPr id="230477" name="Line 77"/>
          <p:cNvSpPr>
            <a:spLocks noChangeShapeType="1"/>
          </p:cNvSpPr>
          <p:nvPr/>
        </p:nvSpPr>
        <p:spPr bwMode="auto">
          <a:xfrm>
            <a:off x="4500563" y="908050"/>
            <a:ext cx="0" cy="561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78" name="Line 78"/>
          <p:cNvSpPr>
            <a:spLocks noChangeShapeType="1"/>
          </p:cNvSpPr>
          <p:nvPr/>
        </p:nvSpPr>
        <p:spPr bwMode="auto">
          <a:xfrm>
            <a:off x="3924300" y="13414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79" name="Line 79"/>
          <p:cNvSpPr>
            <a:spLocks noChangeShapeType="1"/>
          </p:cNvSpPr>
          <p:nvPr/>
        </p:nvSpPr>
        <p:spPr bwMode="auto">
          <a:xfrm>
            <a:off x="3924300" y="19891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0" name="Line 80"/>
          <p:cNvSpPr>
            <a:spLocks noChangeShapeType="1"/>
          </p:cNvSpPr>
          <p:nvPr/>
        </p:nvSpPr>
        <p:spPr bwMode="auto">
          <a:xfrm>
            <a:off x="3924300" y="2781300"/>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1" name="Line 81"/>
          <p:cNvSpPr>
            <a:spLocks noChangeShapeType="1"/>
          </p:cNvSpPr>
          <p:nvPr/>
        </p:nvSpPr>
        <p:spPr bwMode="auto">
          <a:xfrm flipH="1">
            <a:off x="3924300" y="4292600"/>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2" name="Line 82"/>
          <p:cNvSpPr>
            <a:spLocks noChangeShapeType="1"/>
          </p:cNvSpPr>
          <p:nvPr/>
        </p:nvSpPr>
        <p:spPr bwMode="auto">
          <a:xfrm flipH="1">
            <a:off x="3924300" y="37163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3" name="Line 83"/>
          <p:cNvSpPr>
            <a:spLocks noChangeShapeType="1"/>
          </p:cNvSpPr>
          <p:nvPr/>
        </p:nvSpPr>
        <p:spPr bwMode="auto">
          <a:xfrm>
            <a:off x="3924300" y="623728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4" name="Line 84"/>
          <p:cNvSpPr>
            <a:spLocks noChangeShapeType="1"/>
          </p:cNvSpPr>
          <p:nvPr/>
        </p:nvSpPr>
        <p:spPr bwMode="auto">
          <a:xfrm>
            <a:off x="5364163"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5" name="Line 85"/>
          <p:cNvSpPr>
            <a:spLocks noChangeShapeType="1"/>
          </p:cNvSpPr>
          <p:nvPr/>
        </p:nvSpPr>
        <p:spPr bwMode="auto">
          <a:xfrm>
            <a:off x="5581650"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8" name="Line 88"/>
          <p:cNvSpPr>
            <a:spLocks noChangeShapeType="1"/>
          </p:cNvSpPr>
          <p:nvPr/>
        </p:nvSpPr>
        <p:spPr bwMode="auto">
          <a:xfrm>
            <a:off x="4716463"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9" name="Line 89"/>
          <p:cNvSpPr>
            <a:spLocks noChangeShapeType="1"/>
          </p:cNvSpPr>
          <p:nvPr/>
        </p:nvSpPr>
        <p:spPr bwMode="auto">
          <a:xfrm>
            <a:off x="4933950"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0" name="Line 90"/>
          <p:cNvSpPr>
            <a:spLocks noChangeShapeType="1"/>
          </p:cNvSpPr>
          <p:nvPr/>
        </p:nvSpPr>
        <p:spPr bwMode="auto">
          <a:xfrm>
            <a:off x="5149850"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1" name="Line 91"/>
          <p:cNvSpPr>
            <a:spLocks noChangeShapeType="1"/>
          </p:cNvSpPr>
          <p:nvPr/>
        </p:nvSpPr>
        <p:spPr bwMode="auto">
          <a:xfrm>
            <a:off x="5364163"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2" name="Line 92"/>
          <p:cNvSpPr>
            <a:spLocks noChangeShapeType="1"/>
          </p:cNvSpPr>
          <p:nvPr/>
        </p:nvSpPr>
        <p:spPr bwMode="auto">
          <a:xfrm>
            <a:off x="5581650"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5" name="Line 95"/>
          <p:cNvSpPr>
            <a:spLocks noChangeShapeType="1"/>
          </p:cNvSpPr>
          <p:nvPr/>
        </p:nvSpPr>
        <p:spPr bwMode="auto">
          <a:xfrm>
            <a:off x="4716463"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6" name="Line 96"/>
          <p:cNvSpPr>
            <a:spLocks noChangeShapeType="1"/>
          </p:cNvSpPr>
          <p:nvPr/>
        </p:nvSpPr>
        <p:spPr bwMode="auto">
          <a:xfrm>
            <a:off x="4933950"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7" name="Line 97"/>
          <p:cNvSpPr>
            <a:spLocks noChangeShapeType="1"/>
          </p:cNvSpPr>
          <p:nvPr/>
        </p:nvSpPr>
        <p:spPr bwMode="auto">
          <a:xfrm>
            <a:off x="5149850"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8" name="Line 98"/>
          <p:cNvSpPr>
            <a:spLocks noChangeShapeType="1"/>
          </p:cNvSpPr>
          <p:nvPr/>
        </p:nvSpPr>
        <p:spPr bwMode="auto">
          <a:xfrm>
            <a:off x="5364163"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9" name="Line 99"/>
          <p:cNvSpPr>
            <a:spLocks noChangeShapeType="1"/>
          </p:cNvSpPr>
          <p:nvPr/>
        </p:nvSpPr>
        <p:spPr bwMode="auto">
          <a:xfrm>
            <a:off x="5581650"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02" name="Line 102"/>
          <p:cNvSpPr>
            <a:spLocks noChangeShapeType="1"/>
          </p:cNvSpPr>
          <p:nvPr/>
        </p:nvSpPr>
        <p:spPr bwMode="auto">
          <a:xfrm>
            <a:off x="4716463"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03" name="Line 103"/>
          <p:cNvSpPr>
            <a:spLocks noChangeShapeType="1"/>
          </p:cNvSpPr>
          <p:nvPr/>
        </p:nvSpPr>
        <p:spPr bwMode="auto">
          <a:xfrm>
            <a:off x="4933950"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04" name="Line 104"/>
          <p:cNvSpPr>
            <a:spLocks noChangeShapeType="1"/>
          </p:cNvSpPr>
          <p:nvPr/>
        </p:nvSpPr>
        <p:spPr bwMode="auto">
          <a:xfrm>
            <a:off x="5149850"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05" name="Line 105"/>
          <p:cNvSpPr>
            <a:spLocks noChangeShapeType="1"/>
          </p:cNvSpPr>
          <p:nvPr/>
        </p:nvSpPr>
        <p:spPr bwMode="auto">
          <a:xfrm flipV="1">
            <a:off x="5364163"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06" name="Line 106"/>
          <p:cNvSpPr>
            <a:spLocks noChangeShapeType="1"/>
          </p:cNvSpPr>
          <p:nvPr/>
        </p:nvSpPr>
        <p:spPr bwMode="auto">
          <a:xfrm flipV="1">
            <a:off x="558165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09" name="Line 109"/>
          <p:cNvSpPr>
            <a:spLocks noChangeShapeType="1"/>
          </p:cNvSpPr>
          <p:nvPr/>
        </p:nvSpPr>
        <p:spPr bwMode="auto">
          <a:xfrm flipV="1">
            <a:off x="4714875"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0" name="Line 110"/>
          <p:cNvSpPr>
            <a:spLocks noChangeShapeType="1"/>
          </p:cNvSpPr>
          <p:nvPr/>
        </p:nvSpPr>
        <p:spPr bwMode="auto">
          <a:xfrm flipV="1">
            <a:off x="4932363"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1" name="Line 111"/>
          <p:cNvSpPr>
            <a:spLocks noChangeShapeType="1"/>
          </p:cNvSpPr>
          <p:nvPr/>
        </p:nvSpPr>
        <p:spPr bwMode="auto">
          <a:xfrm flipV="1">
            <a:off x="5148263"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2" name="Line 112"/>
          <p:cNvSpPr>
            <a:spLocks noChangeShapeType="1"/>
          </p:cNvSpPr>
          <p:nvPr/>
        </p:nvSpPr>
        <p:spPr bwMode="auto">
          <a:xfrm flipV="1">
            <a:off x="5364163"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3" name="Line 113"/>
          <p:cNvSpPr>
            <a:spLocks noChangeShapeType="1"/>
          </p:cNvSpPr>
          <p:nvPr/>
        </p:nvSpPr>
        <p:spPr bwMode="auto">
          <a:xfrm flipV="1">
            <a:off x="5364163"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4" name="Line 114"/>
          <p:cNvSpPr>
            <a:spLocks noChangeShapeType="1"/>
          </p:cNvSpPr>
          <p:nvPr/>
        </p:nvSpPr>
        <p:spPr bwMode="auto">
          <a:xfrm flipV="1">
            <a:off x="5581650"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7" name="Line 117"/>
          <p:cNvSpPr>
            <a:spLocks noChangeShapeType="1"/>
          </p:cNvSpPr>
          <p:nvPr/>
        </p:nvSpPr>
        <p:spPr bwMode="auto">
          <a:xfrm flipV="1">
            <a:off x="4714875"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8" name="Line 118"/>
          <p:cNvSpPr>
            <a:spLocks noChangeShapeType="1"/>
          </p:cNvSpPr>
          <p:nvPr/>
        </p:nvSpPr>
        <p:spPr bwMode="auto">
          <a:xfrm flipV="1">
            <a:off x="4932363"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19" name="Line 119"/>
          <p:cNvSpPr>
            <a:spLocks noChangeShapeType="1"/>
          </p:cNvSpPr>
          <p:nvPr/>
        </p:nvSpPr>
        <p:spPr bwMode="auto">
          <a:xfrm flipV="1">
            <a:off x="5364163"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20" name="Line 120"/>
          <p:cNvSpPr>
            <a:spLocks noChangeShapeType="1"/>
          </p:cNvSpPr>
          <p:nvPr/>
        </p:nvSpPr>
        <p:spPr bwMode="auto">
          <a:xfrm flipV="1">
            <a:off x="5148263"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21" name="Line 121"/>
          <p:cNvSpPr>
            <a:spLocks noChangeShapeType="1"/>
          </p:cNvSpPr>
          <p:nvPr/>
        </p:nvSpPr>
        <p:spPr bwMode="auto">
          <a:xfrm flipV="1">
            <a:off x="5435600"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25" name="Line 125"/>
          <p:cNvSpPr>
            <a:spLocks noChangeShapeType="1"/>
          </p:cNvSpPr>
          <p:nvPr/>
        </p:nvSpPr>
        <p:spPr bwMode="auto">
          <a:xfrm flipV="1">
            <a:off x="4786313"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26" name="Line 126"/>
          <p:cNvSpPr>
            <a:spLocks noChangeShapeType="1"/>
          </p:cNvSpPr>
          <p:nvPr/>
        </p:nvSpPr>
        <p:spPr bwMode="auto">
          <a:xfrm flipV="1">
            <a:off x="5003800"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27" name="Line 127"/>
          <p:cNvSpPr>
            <a:spLocks noChangeShapeType="1"/>
          </p:cNvSpPr>
          <p:nvPr/>
        </p:nvSpPr>
        <p:spPr bwMode="auto">
          <a:xfrm flipV="1">
            <a:off x="5435600"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28" name="Line 128"/>
          <p:cNvSpPr>
            <a:spLocks noChangeShapeType="1"/>
          </p:cNvSpPr>
          <p:nvPr/>
        </p:nvSpPr>
        <p:spPr bwMode="auto">
          <a:xfrm flipV="1">
            <a:off x="5219700"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29" name="Line 129"/>
          <p:cNvSpPr>
            <a:spLocks noChangeShapeType="1"/>
          </p:cNvSpPr>
          <p:nvPr/>
        </p:nvSpPr>
        <p:spPr bwMode="auto">
          <a:xfrm>
            <a:off x="3924300" y="4005263"/>
            <a:ext cx="2376488" cy="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30" name="Line 130"/>
          <p:cNvSpPr>
            <a:spLocks noChangeShapeType="1"/>
          </p:cNvSpPr>
          <p:nvPr/>
        </p:nvSpPr>
        <p:spPr bwMode="auto">
          <a:xfrm>
            <a:off x="3924300" y="2420938"/>
            <a:ext cx="2376488" cy="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31" name="AutoShape 131">
            <a:hlinkClick r:id="" action="ppaction://hlinkshowjump?jump=nextslide"/>
          </p:cNvPr>
          <p:cNvSpPr>
            <a:spLocks noChangeArrowheads="1"/>
          </p:cNvSpPr>
          <p:nvPr/>
        </p:nvSpPr>
        <p:spPr bwMode="auto">
          <a:xfrm>
            <a:off x="6804025" y="333375"/>
            <a:ext cx="2339975" cy="5876925"/>
          </a:xfrm>
          <a:prstGeom prst="wedgeRoundRectCallout">
            <a:avLst>
              <a:gd name="adj1" fmla="val -76185"/>
              <a:gd name="adj2" fmla="val 30255"/>
              <a:gd name="adj3" fmla="val 16667"/>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p>
        </p:txBody>
      </p:sp>
      <p:sp>
        <p:nvSpPr>
          <p:cNvPr id="230535" name="AutoShape 135"/>
          <p:cNvSpPr>
            <a:spLocks noChangeArrowheads="1"/>
          </p:cNvSpPr>
          <p:nvPr/>
        </p:nvSpPr>
        <p:spPr bwMode="auto">
          <a:xfrm>
            <a:off x="7019925" y="4365625"/>
            <a:ext cx="1944688" cy="1247775"/>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07H</a:t>
            </a:r>
          </a:p>
          <a:p>
            <a:r>
              <a:rPr lang="en-US" altLang="zh-CN" sz="2000" b="1"/>
              <a:t>            0</a:t>
            </a:r>
            <a:r>
              <a:rPr lang="zh-CN" altLang="en-US" sz="2000" b="1"/>
              <a:t>组</a:t>
            </a:r>
          </a:p>
          <a:p>
            <a:endParaRPr lang="zh-CN" altLang="en-US" sz="2000" b="1"/>
          </a:p>
          <a:p>
            <a:r>
              <a:rPr lang="en-US" altLang="zh-CN" sz="2000" b="1"/>
              <a:t>00H</a:t>
            </a:r>
          </a:p>
        </p:txBody>
      </p:sp>
      <p:sp>
        <p:nvSpPr>
          <p:cNvPr id="230536" name="Line 136"/>
          <p:cNvSpPr>
            <a:spLocks noChangeShapeType="1"/>
          </p:cNvSpPr>
          <p:nvPr/>
        </p:nvSpPr>
        <p:spPr bwMode="auto">
          <a:xfrm flipH="1">
            <a:off x="7019925" y="4654550"/>
            <a:ext cx="19446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37" name="Line 137"/>
          <p:cNvSpPr>
            <a:spLocks noChangeShapeType="1"/>
          </p:cNvSpPr>
          <p:nvPr/>
        </p:nvSpPr>
        <p:spPr bwMode="auto">
          <a:xfrm>
            <a:off x="7019925" y="5326063"/>
            <a:ext cx="19446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38" name="AutoShape 138"/>
          <p:cNvSpPr>
            <a:spLocks noChangeArrowheads="1"/>
          </p:cNvSpPr>
          <p:nvPr/>
        </p:nvSpPr>
        <p:spPr bwMode="auto">
          <a:xfrm>
            <a:off x="7019925" y="3141663"/>
            <a:ext cx="1944688" cy="1247775"/>
          </a:xfrm>
          <a:prstGeom prst="flowChartProcess">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0FH</a:t>
            </a:r>
          </a:p>
          <a:p>
            <a:r>
              <a:rPr lang="en-US" altLang="zh-CN" sz="2000" b="1"/>
              <a:t>            1</a:t>
            </a:r>
            <a:r>
              <a:rPr lang="zh-CN" altLang="en-US" sz="2000" b="1"/>
              <a:t>组</a:t>
            </a:r>
          </a:p>
          <a:p>
            <a:endParaRPr lang="zh-CN" altLang="en-US" sz="2000" b="1"/>
          </a:p>
          <a:p>
            <a:r>
              <a:rPr lang="en-US" altLang="zh-CN" sz="2000" b="1"/>
              <a:t>08H</a:t>
            </a:r>
          </a:p>
        </p:txBody>
      </p:sp>
      <p:sp>
        <p:nvSpPr>
          <p:cNvPr id="230539" name="AutoShape 139"/>
          <p:cNvSpPr>
            <a:spLocks noChangeArrowheads="1"/>
          </p:cNvSpPr>
          <p:nvPr/>
        </p:nvSpPr>
        <p:spPr bwMode="auto">
          <a:xfrm>
            <a:off x="7019925" y="1917700"/>
            <a:ext cx="1944688" cy="1247775"/>
          </a:xfrm>
          <a:prstGeom prst="flowChartProcess">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17H</a:t>
            </a:r>
          </a:p>
          <a:p>
            <a:r>
              <a:rPr lang="en-US" altLang="zh-CN" sz="2000" b="1"/>
              <a:t>            2</a:t>
            </a:r>
            <a:r>
              <a:rPr lang="zh-CN" altLang="en-US" sz="2000" b="1"/>
              <a:t>组</a:t>
            </a:r>
          </a:p>
          <a:p>
            <a:endParaRPr lang="zh-CN" altLang="en-US" sz="2000" b="1"/>
          </a:p>
          <a:p>
            <a:r>
              <a:rPr lang="en-US" altLang="zh-CN" sz="2000" b="1"/>
              <a:t>10H</a:t>
            </a:r>
          </a:p>
        </p:txBody>
      </p:sp>
      <p:sp>
        <p:nvSpPr>
          <p:cNvPr id="230540" name="AutoShape 140"/>
          <p:cNvSpPr>
            <a:spLocks noChangeArrowheads="1"/>
          </p:cNvSpPr>
          <p:nvPr/>
        </p:nvSpPr>
        <p:spPr bwMode="auto">
          <a:xfrm>
            <a:off x="7019925" y="693738"/>
            <a:ext cx="1944688" cy="1247775"/>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1FH</a:t>
            </a:r>
          </a:p>
          <a:p>
            <a:r>
              <a:rPr lang="en-US" altLang="zh-CN" sz="2000" b="1"/>
              <a:t>            3</a:t>
            </a:r>
            <a:r>
              <a:rPr lang="zh-CN" altLang="en-US" sz="2000" b="1"/>
              <a:t>组</a:t>
            </a:r>
          </a:p>
          <a:p>
            <a:endParaRPr lang="zh-CN" altLang="en-US" sz="2000" b="1"/>
          </a:p>
          <a:p>
            <a:r>
              <a:rPr lang="en-US" altLang="zh-CN" sz="2000" b="1"/>
              <a:t>18H</a:t>
            </a:r>
          </a:p>
        </p:txBody>
      </p:sp>
      <p:sp>
        <p:nvSpPr>
          <p:cNvPr id="230541" name="Line 141"/>
          <p:cNvSpPr>
            <a:spLocks noChangeShapeType="1"/>
          </p:cNvSpPr>
          <p:nvPr/>
        </p:nvSpPr>
        <p:spPr bwMode="auto">
          <a:xfrm>
            <a:off x="7596188" y="693738"/>
            <a:ext cx="1587" cy="4919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42" name="Line 142"/>
          <p:cNvSpPr>
            <a:spLocks noChangeShapeType="1"/>
          </p:cNvSpPr>
          <p:nvPr/>
        </p:nvSpPr>
        <p:spPr bwMode="auto">
          <a:xfrm>
            <a:off x="7019925" y="4076700"/>
            <a:ext cx="19446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43" name="Line 143"/>
          <p:cNvSpPr>
            <a:spLocks noChangeShapeType="1"/>
          </p:cNvSpPr>
          <p:nvPr/>
        </p:nvSpPr>
        <p:spPr bwMode="auto">
          <a:xfrm>
            <a:off x="7019925" y="3500438"/>
            <a:ext cx="19446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44" name="Line 144"/>
          <p:cNvSpPr>
            <a:spLocks noChangeShapeType="1"/>
          </p:cNvSpPr>
          <p:nvPr/>
        </p:nvSpPr>
        <p:spPr bwMode="auto">
          <a:xfrm>
            <a:off x="7019925" y="2852738"/>
            <a:ext cx="19446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45" name="Line 145"/>
          <p:cNvSpPr>
            <a:spLocks noChangeShapeType="1"/>
          </p:cNvSpPr>
          <p:nvPr/>
        </p:nvSpPr>
        <p:spPr bwMode="auto">
          <a:xfrm>
            <a:off x="7019925" y="2276475"/>
            <a:ext cx="19446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46" name="Line 146"/>
          <p:cNvSpPr>
            <a:spLocks noChangeShapeType="1"/>
          </p:cNvSpPr>
          <p:nvPr/>
        </p:nvSpPr>
        <p:spPr bwMode="auto">
          <a:xfrm>
            <a:off x="7019925" y="1628775"/>
            <a:ext cx="19446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47" name="Line 147"/>
          <p:cNvSpPr>
            <a:spLocks noChangeShapeType="1"/>
          </p:cNvSpPr>
          <p:nvPr/>
        </p:nvSpPr>
        <p:spPr bwMode="auto">
          <a:xfrm>
            <a:off x="7019925" y="1052513"/>
            <a:ext cx="19446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49" name="Line 149"/>
          <p:cNvSpPr>
            <a:spLocks noChangeShapeType="1"/>
          </p:cNvSpPr>
          <p:nvPr/>
        </p:nvSpPr>
        <p:spPr bwMode="auto">
          <a:xfrm>
            <a:off x="5797550"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1" name="Line 151"/>
          <p:cNvSpPr>
            <a:spLocks noChangeShapeType="1"/>
          </p:cNvSpPr>
          <p:nvPr/>
        </p:nvSpPr>
        <p:spPr bwMode="auto">
          <a:xfrm>
            <a:off x="5797550"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2" name="Line 152"/>
          <p:cNvSpPr>
            <a:spLocks noChangeShapeType="1"/>
          </p:cNvSpPr>
          <p:nvPr/>
        </p:nvSpPr>
        <p:spPr bwMode="auto">
          <a:xfrm>
            <a:off x="6084888"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3" name="Line 153"/>
          <p:cNvSpPr>
            <a:spLocks noChangeShapeType="1"/>
          </p:cNvSpPr>
          <p:nvPr/>
        </p:nvSpPr>
        <p:spPr bwMode="auto">
          <a:xfrm>
            <a:off x="5797550"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4" name="Line 154"/>
          <p:cNvSpPr>
            <a:spLocks noChangeShapeType="1"/>
          </p:cNvSpPr>
          <p:nvPr/>
        </p:nvSpPr>
        <p:spPr bwMode="auto">
          <a:xfrm>
            <a:off x="6084888" y="37163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5" name="Line 155"/>
          <p:cNvSpPr>
            <a:spLocks noChangeShapeType="1"/>
          </p:cNvSpPr>
          <p:nvPr/>
        </p:nvSpPr>
        <p:spPr bwMode="auto">
          <a:xfrm flipV="1">
            <a:off x="579755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6" name="Line 156"/>
          <p:cNvSpPr>
            <a:spLocks noChangeShapeType="1"/>
          </p:cNvSpPr>
          <p:nvPr/>
        </p:nvSpPr>
        <p:spPr bwMode="auto">
          <a:xfrm flipV="1">
            <a:off x="601345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7" name="Line 157"/>
          <p:cNvSpPr>
            <a:spLocks noChangeShapeType="1"/>
          </p:cNvSpPr>
          <p:nvPr/>
        </p:nvSpPr>
        <p:spPr bwMode="auto">
          <a:xfrm flipV="1">
            <a:off x="6013450"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8" name="Line 158"/>
          <p:cNvSpPr>
            <a:spLocks noChangeShapeType="1"/>
          </p:cNvSpPr>
          <p:nvPr/>
        </p:nvSpPr>
        <p:spPr bwMode="auto">
          <a:xfrm flipV="1">
            <a:off x="5797550" y="19891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59" name="Line 159"/>
          <p:cNvSpPr>
            <a:spLocks noChangeShapeType="1"/>
          </p:cNvSpPr>
          <p:nvPr/>
        </p:nvSpPr>
        <p:spPr bwMode="auto">
          <a:xfrm flipV="1">
            <a:off x="5653088"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60" name="Line 160"/>
          <p:cNvSpPr>
            <a:spLocks noChangeShapeType="1"/>
          </p:cNvSpPr>
          <p:nvPr/>
        </p:nvSpPr>
        <p:spPr bwMode="auto">
          <a:xfrm flipV="1">
            <a:off x="6084888"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61" name="Line 161"/>
          <p:cNvSpPr>
            <a:spLocks noChangeShapeType="1"/>
          </p:cNvSpPr>
          <p:nvPr/>
        </p:nvSpPr>
        <p:spPr bwMode="auto">
          <a:xfrm flipV="1">
            <a:off x="5868988" y="90805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62" name="Line 162"/>
          <p:cNvSpPr>
            <a:spLocks noChangeShapeType="1"/>
          </p:cNvSpPr>
          <p:nvPr/>
        </p:nvSpPr>
        <p:spPr bwMode="auto">
          <a:xfrm>
            <a:off x="7019925" y="4365625"/>
            <a:ext cx="1944688"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63" name="Line 163"/>
          <p:cNvSpPr>
            <a:spLocks noChangeShapeType="1"/>
          </p:cNvSpPr>
          <p:nvPr/>
        </p:nvSpPr>
        <p:spPr bwMode="auto">
          <a:xfrm>
            <a:off x="7019925" y="3141663"/>
            <a:ext cx="1944688"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64" name="Line 164"/>
          <p:cNvSpPr>
            <a:spLocks noChangeShapeType="1"/>
          </p:cNvSpPr>
          <p:nvPr/>
        </p:nvSpPr>
        <p:spPr bwMode="auto">
          <a:xfrm>
            <a:off x="7019925" y="1916113"/>
            <a:ext cx="1944688"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65" name="Line 165"/>
          <p:cNvSpPr>
            <a:spLocks noChangeShapeType="1"/>
          </p:cNvSpPr>
          <p:nvPr/>
        </p:nvSpPr>
        <p:spPr bwMode="auto">
          <a:xfrm>
            <a:off x="3132138" y="37893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566" name="AutoShape 166"/>
          <p:cNvSpPr>
            <a:spLocks noChangeArrowheads="1"/>
          </p:cNvSpPr>
          <p:nvPr/>
        </p:nvSpPr>
        <p:spPr bwMode="auto">
          <a:xfrm>
            <a:off x="179388" y="620713"/>
            <a:ext cx="3744912" cy="6048375"/>
          </a:xfrm>
          <a:prstGeom prst="wedgeRectCallout">
            <a:avLst>
              <a:gd name="adj1" fmla="val 70009"/>
              <a:gd name="adj2" fmla="val 24750"/>
            </a:avLst>
          </a:prstGeom>
          <a:solidFill>
            <a:srgbClr val="C0C0C0"/>
          </a:solidFill>
          <a:ln w="38100">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40000"/>
              </a:lnSpc>
            </a:pPr>
            <a:r>
              <a:rPr lang="en-US" altLang="zh-CN" sz="2000" b="1"/>
              <a:t>1</a:t>
            </a:r>
            <a:r>
              <a:rPr lang="zh-CN" altLang="en-US" sz="2000" b="1"/>
              <a:t>、工作寄存器区 是指</a:t>
            </a:r>
            <a:r>
              <a:rPr lang="en-US" altLang="zh-CN" sz="2000" b="1"/>
              <a:t>00H</a:t>
            </a:r>
            <a:r>
              <a:rPr lang="zh-CN" altLang="en-US" sz="2000" b="1"/>
              <a:t>～</a:t>
            </a:r>
            <a:r>
              <a:rPr lang="en-US" altLang="zh-CN" sz="2000" b="1"/>
              <a:t>1FH</a:t>
            </a:r>
            <a:r>
              <a:rPr lang="zh-CN" altLang="en-US" sz="2000" b="1"/>
              <a:t>区</a:t>
            </a:r>
            <a:r>
              <a:rPr lang="en-US" altLang="zh-CN" sz="2000" b="1"/>
              <a:t>, </a:t>
            </a:r>
            <a:r>
              <a:rPr lang="zh-CN" altLang="en-US" sz="2000" b="1"/>
              <a:t>共分</a:t>
            </a:r>
            <a:r>
              <a:rPr lang="en-US" altLang="zh-CN" sz="2000" b="1"/>
              <a:t>4</a:t>
            </a:r>
            <a:r>
              <a:rPr lang="zh-CN" altLang="en-US" sz="2000" b="1"/>
              <a:t>个组</a:t>
            </a:r>
            <a:r>
              <a:rPr lang="en-US" altLang="zh-CN" sz="2000" b="1"/>
              <a:t>, </a:t>
            </a:r>
            <a:r>
              <a:rPr lang="zh-CN" altLang="en-US" sz="2000" b="1"/>
              <a:t>每组有</a:t>
            </a:r>
            <a:r>
              <a:rPr lang="en-US" altLang="zh-CN" sz="2000" b="1"/>
              <a:t>8</a:t>
            </a:r>
            <a:r>
              <a:rPr lang="zh-CN" altLang="en-US" sz="2000" b="1"/>
              <a:t>个单元</a:t>
            </a:r>
            <a:r>
              <a:rPr lang="en-US" altLang="zh-CN" sz="2000" b="1"/>
              <a:t>, </a:t>
            </a:r>
            <a:r>
              <a:rPr lang="zh-CN" altLang="en-US" sz="2000" b="1"/>
              <a:t>共</a:t>
            </a:r>
            <a:r>
              <a:rPr lang="en-US" altLang="zh-CN" sz="2000" b="1"/>
              <a:t>32</a:t>
            </a:r>
            <a:r>
              <a:rPr lang="zh-CN" altLang="en-US" sz="2000" b="1"/>
              <a:t>个内部</a:t>
            </a:r>
            <a:r>
              <a:rPr lang="en-US" altLang="zh-CN" sz="2000" b="1"/>
              <a:t>RAM</a:t>
            </a:r>
            <a:r>
              <a:rPr lang="zh-CN" altLang="en-US" sz="2000" b="1"/>
              <a:t>单元。</a:t>
            </a:r>
          </a:p>
          <a:p>
            <a:pPr>
              <a:lnSpc>
                <a:spcPct val="140000"/>
              </a:lnSpc>
            </a:pPr>
            <a:r>
              <a:rPr lang="en-US" altLang="zh-CN" sz="2000" b="1"/>
              <a:t>2</a:t>
            </a:r>
            <a:r>
              <a:rPr lang="zh-CN" altLang="en-US" sz="2000" b="1"/>
              <a:t>、每次只能有</a:t>
            </a:r>
            <a:r>
              <a:rPr lang="en-US" altLang="zh-CN" sz="2000" b="1"/>
              <a:t>1</a:t>
            </a:r>
            <a:r>
              <a:rPr lang="zh-CN" altLang="en-US" sz="2000" b="1"/>
              <a:t>组作为工作寄存器使用</a:t>
            </a:r>
            <a:r>
              <a:rPr lang="en-US" altLang="zh-CN" sz="2000" b="1"/>
              <a:t>, </a:t>
            </a:r>
            <a:r>
              <a:rPr lang="zh-CN" altLang="en-US" sz="2000" b="1"/>
              <a:t>其它各组可以作为一般的数据缓冲区使用。 </a:t>
            </a:r>
          </a:p>
          <a:p>
            <a:pPr>
              <a:lnSpc>
                <a:spcPct val="140000"/>
              </a:lnSpc>
            </a:pPr>
            <a:r>
              <a:rPr lang="en-US" altLang="zh-CN" sz="2000" b="1"/>
              <a:t>3</a:t>
            </a:r>
            <a:r>
              <a:rPr lang="zh-CN" altLang="en-US" sz="2000" b="1"/>
              <a:t>、作为工作寄存器使用的</a:t>
            </a:r>
            <a:r>
              <a:rPr lang="en-US" altLang="zh-CN" sz="2000" b="1"/>
              <a:t>8</a:t>
            </a:r>
            <a:r>
              <a:rPr lang="zh-CN" altLang="en-US" sz="2000" b="1"/>
              <a:t>个单元，又称为</a:t>
            </a:r>
            <a:r>
              <a:rPr lang="en-US" altLang="zh-CN" sz="2000" b="1">
                <a:hlinkClick r:id="rId3" action="ppaction://hlinksldjump"/>
              </a:rPr>
              <a:t>R0—R7</a:t>
            </a:r>
            <a:endParaRPr lang="en-US" altLang="zh-CN" sz="2000" b="1"/>
          </a:p>
          <a:p>
            <a:pPr>
              <a:lnSpc>
                <a:spcPct val="140000"/>
              </a:lnSpc>
            </a:pPr>
            <a:r>
              <a:rPr lang="en-US" altLang="zh-CN" sz="2000" b="1"/>
              <a:t>4</a:t>
            </a:r>
            <a:r>
              <a:rPr lang="zh-CN" altLang="en-US" sz="2000" b="1"/>
              <a:t>、程序状态字</a:t>
            </a:r>
            <a:r>
              <a:rPr lang="en-US" altLang="zh-CN" sz="2000" b="1"/>
              <a:t>PSW</a:t>
            </a:r>
            <a:r>
              <a:rPr lang="zh-CN" altLang="en-US" sz="2000" b="1"/>
              <a:t>中的</a:t>
            </a:r>
            <a:r>
              <a:rPr lang="en-US" altLang="zh-CN" sz="2000" b="1">
                <a:hlinkClick r:id="rId4" action="ppaction://hlinksldjump"/>
              </a:rPr>
              <a:t>PSW.3</a:t>
            </a:r>
            <a:r>
              <a:rPr lang="zh-CN" altLang="en-US" sz="2000" b="1">
                <a:hlinkClick r:id="rId4" action="ppaction://hlinksldjump"/>
              </a:rPr>
              <a:t>（</a:t>
            </a:r>
            <a:r>
              <a:rPr lang="en-US" altLang="zh-CN" sz="2000" b="1">
                <a:hlinkClick r:id="rId4" action="ppaction://hlinksldjump"/>
              </a:rPr>
              <a:t>RS0</a:t>
            </a:r>
            <a:r>
              <a:rPr lang="zh-CN" altLang="en-US" sz="2000" b="1">
                <a:hlinkClick r:id="rId4" action="ppaction://hlinksldjump"/>
              </a:rPr>
              <a:t>）和</a:t>
            </a:r>
            <a:r>
              <a:rPr lang="en-US" altLang="zh-CN" sz="2000" b="1">
                <a:hlinkClick r:id="rId4" action="ppaction://hlinksldjump"/>
              </a:rPr>
              <a:t>PSW.4</a:t>
            </a:r>
            <a:r>
              <a:rPr lang="zh-CN" altLang="en-US" sz="2000" b="1">
                <a:hlinkClick r:id="rId4" action="ppaction://hlinksldjump"/>
              </a:rPr>
              <a:t>（</a:t>
            </a:r>
            <a:r>
              <a:rPr lang="en-US" altLang="zh-CN" sz="2000" b="1">
                <a:hlinkClick r:id="rId4" action="ppaction://hlinksldjump"/>
              </a:rPr>
              <a:t>RS1</a:t>
            </a:r>
            <a:r>
              <a:rPr lang="zh-CN" altLang="en-US" sz="2000" b="1">
                <a:hlinkClick r:id="rId4" action="ppaction://hlinksldjump"/>
              </a:rPr>
              <a:t>）</a:t>
            </a:r>
            <a:r>
              <a:rPr lang="zh-CN" altLang="en-US" sz="2000" b="1"/>
              <a:t>两位来选择哪一组作为工作寄存器使用。</a:t>
            </a:r>
            <a:r>
              <a:rPr lang="en-US" altLang="zh-CN" sz="2000" b="1"/>
              <a:t>CPU</a:t>
            </a:r>
            <a:r>
              <a:rPr lang="zh-CN" altLang="en-US" sz="2000" b="1"/>
              <a:t>通过软件修改</a:t>
            </a:r>
            <a:r>
              <a:rPr lang="en-US" altLang="zh-CN" sz="2000" b="1"/>
              <a:t>PSW</a:t>
            </a:r>
            <a:r>
              <a:rPr lang="zh-CN" altLang="en-US" sz="2000" b="1"/>
              <a:t>中</a:t>
            </a:r>
            <a:r>
              <a:rPr lang="en-US" altLang="zh-CN" sz="2000" b="1"/>
              <a:t>RS0</a:t>
            </a:r>
            <a:r>
              <a:rPr lang="zh-CN" altLang="en-US" sz="2000" b="1"/>
              <a:t>和</a:t>
            </a:r>
            <a:r>
              <a:rPr lang="en-US" altLang="zh-CN" sz="2000" b="1"/>
              <a:t>RS1</a:t>
            </a:r>
            <a:r>
              <a:rPr lang="zh-CN" altLang="en-US" sz="2000" b="1"/>
              <a:t>两位的状态</a:t>
            </a:r>
            <a:r>
              <a:rPr lang="en-US" altLang="zh-CN" sz="2000" b="1"/>
              <a:t>, </a:t>
            </a:r>
            <a:r>
              <a:rPr lang="zh-CN" altLang="en-US" sz="2000" b="1"/>
              <a:t>就可任选一个工作寄存器工作。 </a:t>
            </a:r>
          </a:p>
          <a:p>
            <a:pPr>
              <a:lnSpc>
                <a:spcPct val="120000"/>
              </a:lnSpc>
            </a:pPr>
            <a:endParaRPr lang="en-US" altLang="zh-CN" sz="2000" b="1"/>
          </a:p>
        </p:txBody>
      </p:sp>
      <p:sp>
        <p:nvSpPr>
          <p:cNvPr id="11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34</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248655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0566">
                                            <p:bg/>
                                          </p:spTgt>
                                        </p:tgtEl>
                                        <p:attrNameLst>
                                          <p:attrName>style.visibility</p:attrName>
                                        </p:attrNameLst>
                                      </p:cBhvr>
                                      <p:to>
                                        <p:strVal val="visible"/>
                                      </p:to>
                                    </p:set>
                                    <p:animEffect transition="in" filter="box(in)">
                                      <p:cBhvr>
                                        <p:cTn id="7" dur="500"/>
                                        <p:tgtEl>
                                          <p:spTgt spid="230566">
                                            <p:bg/>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30566">
                                            <p:txEl>
                                              <p:pRg st="0" end="0"/>
                                            </p:txEl>
                                          </p:spTgt>
                                        </p:tgtEl>
                                        <p:attrNameLst>
                                          <p:attrName>style.visibility</p:attrName>
                                        </p:attrNameLst>
                                      </p:cBhvr>
                                      <p:to>
                                        <p:strVal val="visible"/>
                                      </p:to>
                                    </p:set>
                                    <p:animEffect transition="in" filter="box(in)">
                                      <p:cBhvr>
                                        <p:cTn id="10" dur="500"/>
                                        <p:tgtEl>
                                          <p:spTgt spid="230566">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230566">
                                            <p:txEl>
                                              <p:pRg st="1" end="1"/>
                                            </p:txEl>
                                          </p:spTgt>
                                        </p:tgtEl>
                                        <p:attrNameLst>
                                          <p:attrName>style.visibility</p:attrName>
                                        </p:attrNameLst>
                                      </p:cBhvr>
                                      <p:to>
                                        <p:strVal val="visible"/>
                                      </p:to>
                                    </p:set>
                                    <p:anim calcmode="lin" valueType="num">
                                      <p:cBhvr additive="base">
                                        <p:cTn id="15" dur="1000" fill="hold"/>
                                        <p:tgtEl>
                                          <p:spTgt spid="230566">
                                            <p:txEl>
                                              <p:pRg st="1" end="1"/>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305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30566">
                                            <p:txEl>
                                              <p:pRg st="2" end="2"/>
                                            </p:txEl>
                                          </p:spTgt>
                                        </p:tgtEl>
                                        <p:attrNameLst>
                                          <p:attrName>style.visibility</p:attrName>
                                        </p:attrNameLst>
                                      </p:cBhvr>
                                      <p:to>
                                        <p:strVal val="visible"/>
                                      </p:to>
                                    </p:set>
                                    <p:anim calcmode="lin" valueType="num">
                                      <p:cBhvr additive="base">
                                        <p:cTn id="21" dur="500" fill="hold"/>
                                        <p:tgtEl>
                                          <p:spTgt spid="230566">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05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30566">
                                            <p:txEl>
                                              <p:pRg st="3" end="3"/>
                                            </p:txEl>
                                          </p:spTgt>
                                        </p:tgtEl>
                                        <p:attrNameLst>
                                          <p:attrName>style.visibility</p:attrName>
                                        </p:attrNameLst>
                                      </p:cBhvr>
                                      <p:to>
                                        <p:strVal val="visible"/>
                                      </p:to>
                                    </p:set>
                                    <p:anim calcmode="lin" valueType="num">
                                      <p:cBhvr additive="base">
                                        <p:cTn id="27" dur="1000" fill="hold"/>
                                        <p:tgtEl>
                                          <p:spTgt spid="230566">
                                            <p:txEl>
                                              <p:pRg st="3" end="3"/>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3056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566" grpId="0"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1447800" y="1447800"/>
            <a:ext cx="624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   RS1</a:t>
            </a:r>
            <a:r>
              <a:rPr lang="zh-CN" altLang="en-US" b="1"/>
              <a:t>、 </a:t>
            </a:r>
            <a:r>
              <a:rPr lang="en-US" altLang="zh-CN" b="1"/>
              <a:t>RS0</a:t>
            </a:r>
            <a:r>
              <a:rPr lang="zh-CN" altLang="en-US" b="1"/>
              <a:t>与片内工作寄存器组的对应关系 </a:t>
            </a:r>
          </a:p>
        </p:txBody>
      </p:sp>
      <p:graphicFrame>
        <p:nvGraphicFramePr>
          <p:cNvPr id="225283" name="Group 3"/>
          <p:cNvGraphicFramePr>
            <a:graphicFrameLocks noGrp="1"/>
          </p:cNvGraphicFramePr>
          <p:nvPr/>
        </p:nvGraphicFramePr>
        <p:xfrm>
          <a:off x="533400" y="2514600"/>
          <a:ext cx="8229600" cy="2509839"/>
        </p:xfrm>
        <a:graphic>
          <a:graphicData uri="http://schemas.openxmlformats.org/drawingml/2006/table">
            <a:tbl>
              <a:tblPr/>
              <a:tblGrid>
                <a:gridCol w="1219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457200">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RS1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RS0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寄存器组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片内</a:t>
                      </a:r>
                      <a:r>
                        <a:rPr kumimoji="1" lang="en-US" altLang="zh-CN" sz="2000" b="0" i="0" u="none" strike="noStrike" cap="none" normalizeH="0" baseline="0" smtClean="0">
                          <a:ln>
                            <a:noFill/>
                          </a:ln>
                          <a:solidFill>
                            <a:schemeClr val="tx1"/>
                          </a:solidFill>
                          <a:effectLst/>
                          <a:latin typeface="Times New Roman" pitchFamily="18" charset="0"/>
                          <a:ea typeface="宋体" charset="-122"/>
                        </a:rPr>
                        <a:t>PAM</a:t>
                      </a:r>
                      <a:r>
                        <a:rPr kumimoji="1" lang="zh-CN" altLang="en-US" sz="2000" b="0" i="0" u="none" strike="noStrike" cap="none" normalizeH="0" baseline="0" smtClean="0">
                          <a:ln>
                            <a:noFill/>
                          </a:ln>
                          <a:solidFill>
                            <a:schemeClr val="tx1"/>
                          </a:solidFill>
                          <a:effectLst/>
                          <a:latin typeface="Times New Roman" pitchFamily="18" charset="0"/>
                          <a:ea typeface="宋体" charset="-122"/>
                        </a:rPr>
                        <a:t>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通用寄存器名称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a:t>
                      </a:r>
                      <a:r>
                        <a:rPr kumimoji="1" lang="zh-CN" altLang="en-US" sz="2000" b="0" i="0" u="none" strike="noStrike" cap="none" normalizeH="0" baseline="0" smtClean="0">
                          <a:ln>
                            <a:noFill/>
                          </a:ln>
                          <a:solidFill>
                            <a:schemeClr val="tx1"/>
                          </a:solidFill>
                          <a:effectLst/>
                          <a:latin typeface="Times New Roman" pitchFamily="18" charset="0"/>
                          <a:ea typeface="宋体" charset="-122"/>
                        </a:rPr>
                        <a:t>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00H</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~07H</a:t>
                      </a:r>
                      <a:endParaRPr kumimoji="1" lang="en-US" altLang="zh-CN" sz="20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R0~R7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a:t>
                      </a:r>
                      <a:r>
                        <a:rPr kumimoji="1" lang="zh-CN" altLang="en-US" sz="2000" b="0" i="0" u="none" strike="noStrike" cap="none" normalizeH="0" baseline="0" smtClean="0">
                          <a:ln>
                            <a:noFill/>
                          </a:ln>
                          <a:solidFill>
                            <a:schemeClr val="tx1"/>
                          </a:solidFill>
                          <a:effectLst/>
                          <a:latin typeface="Times New Roman" pitchFamily="18" charset="0"/>
                          <a:ea typeface="宋体" charset="-122"/>
                        </a:rPr>
                        <a:t>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08H</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~0FH</a:t>
                      </a:r>
                      <a:endParaRPr kumimoji="1" lang="en-US" altLang="zh-CN" sz="20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R0~R7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2</a:t>
                      </a:r>
                      <a:r>
                        <a:rPr kumimoji="1" lang="zh-CN" altLang="en-US" sz="2000" b="0" i="0" u="none" strike="noStrike" cap="none" normalizeH="0" baseline="0" smtClean="0">
                          <a:ln>
                            <a:noFill/>
                          </a:ln>
                          <a:solidFill>
                            <a:schemeClr val="tx1"/>
                          </a:solidFill>
                          <a:effectLst/>
                          <a:latin typeface="Times New Roman" pitchFamily="18" charset="0"/>
                          <a:ea typeface="宋体" charset="-122"/>
                        </a:rPr>
                        <a:t>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10H</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~17H</a:t>
                      </a:r>
                      <a:endParaRPr kumimoji="1" lang="en-US" altLang="zh-CN" sz="20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R0~R7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3</a:t>
                      </a:r>
                      <a:r>
                        <a:rPr kumimoji="1" lang="zh-CN" altLang="en-US" sz="2000" b="0" i="0" u="none" strike="noStrike" cap="none" normalizeH="0" baseline="0" smtClean="0">
                          <a:ln>
                            <a:noFill/>
                          </a:ln>
                          <a:solidFill>
                            <a:schemeClr val="tx1"/>
                          </a:solidFill>
                          <a:effectLst/>
                          <a:latin typeface="Times New Roman" pitchFamily="18" charset="0"/>
                          <a:ea typeface="宋体" charset="-122"/>
                        </a:rPr>
                        <a:t>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18H</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~1FH</a:t>
                      </a:r>
                      <a:endParaRPr kumimoji="1" lang="en-US" altLang="zh-CN" sz="20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charset="-122"/>
                        </a:defRPr>
                      </a:lvl1pPr>
                      <a:lvl2pPr>
                        <a:spcBef>
                          <a:spcPct val="20000"/>
                        </a:spcBef>
                        <a:defRPr kumimoji="1" sz="2400">
                          <a:solidFill>
                            <a:schemeClr val="tx1"/>
                          </a:solidFill>
                          <a:latin typeface="Times New Roman" pitchFamily="18" charset="0"/>
                          <a:ea typeface="宋体" charset="-122"/>
                        </a:defRPr>
                      </a:lvl2pPr>
                      <a:lvl3pPr>
                        <a:spcBef>
                          <a:spcPct val="20000"/>
                        </a:spcBef>
                        <a:defRPr kumimoji="1" sz="2000">
                          <a:solidFill>
                            <a:schemeClr val="tx1"/>
                          </a:solidFill>
                          <a:latin typeface="Times New Roman" pitchFamily="18" charset="0"/>
                          <a:ea typeface="宋体" charset="-122"/>
                        </a:defRPr>
                      </a:lvl3pPr>
                      <a:lvl4pPr>
                        <a:spcBef>
                          <a:spcPct val="20000"/>
                        </a:spcBef>
                        <a:defRPr kumimoji="1">
                          <a:solidFill>
                            <a:schemeClr val="tx1"/>
                          </a:solidFill>
                          <a:latin typeface="Times New Roman" pitchFamily="18" charset="0"/>
                          <a:ea typeface="宋体" charset="-122"/>
                        </a:defRPr>
                      </a:lvl4pPr>
                      <a:lvl5pPr>
                        <a:spcBef>
                          <a:spcPct val="20000"/>
                        </a:spcBef>
                        <a:defRPr kumimoji="1">
                          <a:solidFill>
                            <a:schemeClr val="tx1"/>
                          </a:solidFill>
                          <a:latin typeface="Times New Roman" pitchFamily="18" charset="0"/>
                          <a:ea typeface="宋体" charset="-122"/>
                        </a:defRPr>
                      </a:lvl5pPr>
                      <a:lvl6pPr fontAlgn="base">
                        <a:spcBef>
                          <a:spcPct val="20000"/>
                        </a:spcBef>
                        <a:spcAft>
                          <a:spcPct val="0"/>
                        </a:spcAft>
                        <a:defRPr kumimoji="1">
                          <a:solidFill>
                            <a:schemeClr val="tx1"/>
                          </a:solidFill>
                          <a:latin typeface="Times New Roman" pitchFamily="18" charset="0"/>
                          <a:ea typeface="宋体" charset="-122"/>
                        </a:defRPr>
                      </a:lvl6pPr>
                      <a:lvl7pPr fontAlgn="base">
                        <a:spcBef>
                          <a:spcPct val="20000"/>
                        </a:spcBef>
                        <a:spcAft>
                          <a:spcPct val="0"/>
                        </a:spcAft>
                        <a:defRPr kumimoji="1">
                          <a:solidFill>
                            <a:schemeClr val="tx1"/>
                          </a:solidFill>
                          <a:latin typeface="Times New Roman" pitchFamily="18" charset="0"/>
                          <a:ea typeface="宋体" charset="-122"/>
                        </a:defRPr>
                      </a:lvl7pPr>
                      <a:lvl8pPr fontAlgn="base">
                        <a:spcBef>
                          <a:spcPct val="20000"/>
                        </a:spcBef>
                        <a:spcAft>
                          <a:spcPct val="0"/>
                        </a:spcAft>
                        <a:defRPr kumimoji="1">
                          <a:solidFill>
                            <a:schemeClr val="tx1"/>
                          </a:solidFill>
                          <a:latin typeface="Times New Roman" pitchFamily="18" charset="0"/>
                          <a:ea typeface="宋体" charset="-122"/>
                        </a:defRPr>
                      </a:lvl8pPr>
                      <a:lvl9pPr fontAlgn="base">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rPr>
                        <a:t>R0~R7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35</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7233619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1981200" y="8382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工作寄存器和</a:t>
            </a:r>
            <a:r>
              <a:rPr lang="en-US" altLang="zh-CN" b="1"/>
              <a:t>RAM</a:t>
            </a:r>
            <a:r>
              <a:rPr lang="zh-CN" altLang="en-US" b="1"/>
              <a:t>地址对照表</a:t>
            </a:r>
            <a:r>
              <a:rPr lang="zh-CN" altLang="en-US" sz="2000"/>
              <a:t> </a:t>
            </a:r>
          </a:p>
        </p:txBody>
      </p:sp>
      <p:graphicFrame>
        <p:nvGraphicFramePr>
          <p:cNvPr id="226307" name="Object 3"/>
          <p:cNvGraphicFramePr>
            <a:graphicFrameLocks noChangeAspect="1"/>
          </p:cNvGraphicFramePr>
          <p:nvPr/>
        </p:nvGraphicFramePr>
        <p:xfrm>
          <a:off x="304800" y="1447800"/>
          <a:ext cx="8686800" cy="3703638"/>
        </p:xfrm>
        <a:graphic>
          <a:graphicData uri="http://schemas.openxmlformats.org/presentationml/2006/ole">
            <mc:AlternateContent xmlns:mc="http://schemas.openxmlformats.org/markup-compatibility/2006">
              <mc:Choice xmlns:v="urn:schemas-microsoft-com:vml" Requires="v">
                <p:oleObj spid="_x0000_s23567" name="Image" r:id="rId3" imgW="19807347" imgH="8444082" progId="">
                  <p:embed/>
                </p:oleObj>
              </mc:Choice>
              <mc:Fallback>
                <p:oleObj name="Image" r:id="rId3" imgW="19807347" imgH="8444082"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47800"/>
                        <a:ext cx="86868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36</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0565575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AutoShape 2"/>
          <p:cNvSpPr>
            <a:spLocks noChangeArrowheads="1"/>
          </p:cNvSpPr>
          <p:nvPr/>
        </p:nvSpPr>
        <p:spPr bwMode="auto">
          <a:xfrm>
            <a:off x="539750" y="3429000"/>
            <a:ext cx="2376488" cy="1944688"/>
          </a:xfrm>
          <a:prstGeom prst="flowChartProcess">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7FH</a:t>
            </a:r>
          </a:p>
          <a:p>
            <a:endParaRPr lang="en-US" altLang="zh-CN" sz="2000" b="1"/>
          </a:p>
          <a:p>
            <a:endParaRPr lang="en-US" altLang="zh-CN" sz="2000" b="1"/>
          </a:p>
          <a:p>
            <a:r>
              <a:rPr lang="en-US" altLang="zh-CN" sz="2000" b="1"/>
              <a:t>           </a:t>
            </a:r>
            <a:r>
              <a:rPr lang="zh-CN" altLang="en-US" sz="2000" b="1"/>
              <a:t>真正</a:t>
            </a:r>
            <a:r>
              <a:rPr lang="en-US" altLang="zh-CN" sz="2000" b="1"/>
              <a:t>RAM</a:t>
            </a:r>
            <a:r>
              <a:rPr lang="zh-CN" altLang="en-US" sz="2000" b="1"/>
              <a:t>区</a:t>
            </a:r>
          </a:p>
          <a:p>
            <a:endParaRPr lang="zh-CN" altLang="en-US" sz="2000" b="1"/>
          </a:p>
          <a:p>
            <a:r>
              <a:rPr lang="en-US" altLang="zh-CN" sz="2000" b="1"/>
              <a:t>00H</a:t>
            </a:r>
          </a:p>
        </p:txBody>
      </p:sp>
      <p:sp>
        <p:nvSpPr>
          <p:cNvPr id="227331" name="Text Box 3"/>
          <p:cNvSpPr txBox="1">
            <a:spLocks noChangeArrowheads="1"/>
          </p:cNvSpPr>
          <p:nvPr/>
        </p:nvSpPr>
        <p:spPr bwMode="auto">
          <a:xfrm>
            <a:off x="466725" y="476250"/>
            <a:ext cx="608488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t>MCS-51 </a:t>
            </a:r>
            <a:r>
              <a:rPr lang="zh-CN" altLang="en-US"/>
              <a:t>单片机片内</a:t>
            </a:r>
            <a:r>
              <a:rPr lang="en-US" altLang="zh-CN"/>
              <a:t>RAM</a:t>
            </a:r>
            <a:r>
              <a:rPr lang="zh-CN" altLang="en-US"/>
              <a:t>的配置下图 所示：</a:t>
            </a:r>
          </a:p>
          <a:p>
            <a:endParaRPr lang="en-US" altLang="zh-CN"/>
          </a:p>
        </p:txBody>
      </p:sp>
      <p:sp>
        <p:nvSpPr>
          <p:cNvPr id="227332" name="AutoShape 4"/>
          <p:cNvSpPr>
            <a:spLocks noChangeArrowheads="1"/>
          </p:cNvSpPr>
          <p:nvPr/>
        </p:nvSpPr>
        <p:spPr bwMode="auto">
          <a:xfrm>
            <a:off x="539750" y="1557338"/>
            <a:ext cx="2376488" cy="1871662"/>
          </a:xfrm>
          <a:prstGeom prst="flowChartProcess">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FFH</a:t>
            </a:r>
          </a:p>
          <a:p>
            <a:endParaRPr lang="en-US" altLang="zh-CN" sz="2000" b="1"/>
          </a:p>
          <a:p>
            <a:r>
              <a:rPr lang="en-US" altLang="zh-CN" sz="2000" b="1"/>
              <a:t>                 SFR</a:t>
            </a:r>
            <a:r>
              <a:rPr lang="zh-CN" altLang="en-US" sz="2000" b="1"/>
              <a:t>区</a:t>
            </a:r>
          </a:p>
          <a:p>
            <a:endParaRPr lang="zh-CN" altLang="en-US" sz="2000" b="1"/>
          </a:p>
          <a:p>
            <a:endParaRPr lang="zh-CN" altLang="en-US" sz="2000" b="1"/>
          </a:p>
          <a:p>
            <a:r>
              <a:rPr lang="en-US" altLang="zh-CN" sz="2000" b="1"/>
              <a:t>80H</a:t>
            </a:r>
          </a:p>
        </p:txBody>
      </p:sp>
      <p:sp>
        <p:nvSpPr>
          <p:cNvPr id="227333" name="Line 5"/>
          <p:cNvSpPr>
            <a:spLocks noChangeShapeType="1"/>
          </p:cNvSpPr>
          <p:nvPr/>
        </p:nvSpPr>
        <p:spPr bwMode="auto">
          <a:xfrm>
            <a:off x="539750" y="1916113"/>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4" name="Line 6"/>
          <p:cNvSpPr>
            <a:spLocks noChangeShapeType="1"/>
          </p:cNvSpPr>
          <p:nvPr/>
        </p:nvSpPr>
        <p:spPr bwMode="auto">
          <a:xfrm>
            <a:off x="539750" y="3141663"/>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5" name="Line 7"/>
          <p:cNvSpPr>
            <a:spLocks noChangeShapeType="1"/>
          </p:cNvSpPr>
          <p:nvPr/>
        </p:nvSpPr>
        <p:spPr bwMode="auto">
          <a:xfrm flipH="1">
            <a:off x="1116013" y="1557338"/>
            <a:ext cx="0" cy="381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6" name="Line 8"/>
          <p:cNvSpPr>
            <a:spLocks noChangeShapeType="1"/>
          </p:cNvSpPr>
          <p:nvPr/>
        </p:nvSpPr>
        <p:spPr bwMode="auto">
          <a:xfrm>
            <a:off x="539750" y="37163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7" name="Line 9"/>
          <p:cNvSpPr>
            <a:spLocks noChangeShapeType="1"/>
          </p:cNvSpPr>
          <p:nvPr/>
        </p:nvSpPr>
        <p:spPr bwMode="auto">
          <a:xfrm>
            <a:off x="539750" y="5084763"/>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8" name="AutoShape 10"/>
          <p:cNvSpPr>
            <a:spLocks noChangeArrowheads="1"/>
          </p:cNvSpPr>
          <p:nvPr/>
        </p:nvSpPr>
        <p:spPr bwMode="auto">
          <a:xfrm>
            <a:off x="3419475" y="549275"/>
            <a:ext cx="3168650" cy="6119813"/>
          </a:xfrm>
          <a:prstGeom prst="wedgeRoundRectCallout">
            <a:avLst>
              <a:gd name="adj1" fmla="val -71792"/>
              <a:gd name="adj2" fmla="val 16458"/>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p>
        </p:txBody>
      </p:sp>
      <p:sp>
        <p:nvSpPr>
          <p:cNvPr id="227339" name="AutoShape 11"/>
          <p:cNvSpPr>
            <a:spLocks noChangeArrowheads="1"/>
          </p:cNvSpPr>
          <p:nvPr/>
        </p:nvSpPr>
        <p:spPr bwMode="auto">
          <a:xfrm>
            <a:off x="3851275" y="908050"/>
            <a:ext cx="2376488" cy="1511300"/>
          </a:xfrm>
          <a:prstGeom prst="flowChartProcess">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7FH</a:t>
            </a:r>
          </a:p>
          <a:p>
            <a:r>
              <a:rPr lang="en-US" altLang="zh-CN" sz="2000" b="1"/>
              <a:t>             </a:t>
            </a:r>
          </a:p>
          <a:p>
            <a:r>
              <a:rPr lang="en-US" altLang="zh-CN" sz="2000" b="1"/>
              <a:t>            </a:t>
            </a:r>
            <a:r>
              <a:rPr lang="zh-CN" altLang="en-US" sz="2000" b="1"/>
              <a:t>普通</a:t>
            </a:r>
            <a:r>
              <a:rPr lang="en-US" altLang="zh-CN" sz="2000" b="1"/>
              <a:t>RAM</a:t>
            </a:r>
            <a:r>
              <a:rPr lang="zh-CN" altLang="en-US" sz="2000" b="1"/>
              <a:t>区</a:t>
            </a:r>
          </a:p>
          <a:p>
            <a:r>
              <a:rPr lang="en-US" altLang="zh-CN" sz="2000" b="1"/>
              <a:t>30H</a:t>
            </a:r>
          </a:p>
        </p:txBody>
      </p:sp>
      <p:sp>
        <p:nvSpPr>
          <p:cNvPr id="227340" name="AutoShape 12"/>
          <p:cNvSpPr>
            <a:spLocks noChangeArrowheads="1"/>
          </p:cNvSpPr>
          <p:nvPr/>
        </p:nvSpPr>
        <p:spPr bwMode="auto">
          <a:xfrm>
            <a:off x="3851275" y="2420938"/>
            <a:ext cx="2376488" cy="1584325"/>
          </a:xfrm>
          <a:prstGeom prst="flowChart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2FH</a:t>
            </a:r>
          </a:p>
          <a:p>
            <a:endParaRPr lang="en-US" altLang="zh-CN" sz="2000" b="1"/>
          </a:p>
          <a:p>
            <a:r>
              <a:rPr lang="en-US" altLang="zh-CN" sz="2000" b="1"/>
              <a:t>           </a:t>
            </a:r>
            <a:r>
              <a:rPr lang="zh-CN" altLang="en-US" sz="2000" b="1"/>
              <a:t>位寻址区</a:t>
            </a:r>
          </a:p>
          <a:p>
            <a:endParaRPr lang="zh-CN" altLang="en-US" sz="2000" b="1"/>
          </a:p>
          <a:p>
            <a:r>
              <a:rPr lang="en-US" altLang="zh-CN" sz="2000" b="1"/>
              <a:t>20H</a:t>
            </a:r>
          </a:p>
        </p:txBody>
      </p:sp>
      <p:sp>
        <p:nvSpPr>
          <p:cNvPr id="227341" name="AutoShape 13"/>
          <p:cNvSpPr>
            <a:spLocks noChangeArrowheads="1"/>
          </p:cNvSpPr>
          <p:nvPr/>
        </p:nvSpPr>
        <p:spPr bwMode="auto">
          <a:xfrm>
            <a:off x="3851275" y="4005263"/>
            <a:ext cx="2376488" cy="2519362"/>
          </a:xfrm>
          <a:prstGeom prst="flowChartProces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1FH</a:t>
            </a:r>
          </a:p>
          <a:p>
            <a:endParaRPr lang="en-US" altLang="zh-CN" sz="2000" b="1"/>
          </a:p>
          <a:p>
            <a:endParaRPr lang="en-US" altLang="zh-CN" sz="2000" b="1"/>
          </a:p>
          <a:p>
            <a:r>
              <a:rPr lang="en-US" altLang="zh-CN" sz="2000" b="1"/>
              <a:t>           </a:t>
            </a:r>
            <a:r>
              <a:rPr lang="zh-CN" altLang="en-US" sz="2000" b="1"/>
              <a:t>工作寄存器区</a:t>
            </a:r>
          </a:p>
          <a:p>
            <a:endParaRPr lang="zh-CN" altLang="en-US" sz="2000" b="1"/>
          </a:p>
          <a:p>
            <a:endParaRPr lang="zh-CN" altLang="en-US" sz="2000" b="1"/>
          </a:p>
          <a:p>
            <a:endParaRPr lang="zh-CN" altLang="en-US" sz="2000" b="1"/>
          </a:p>
          <a:p>
            <a:r>
              <a:rPr lang="en-US" altLang="zh-CN" sz="2000" b="1"/>
              <a:t>00H</a:t>
            </a:r>
          </a:p>
        </p:txBody>
      </p:sp>
      <p:sp>
        <p:nvSpPr>
          <p:cNvPr id="227342" name="Line 14"/>
          <p:cNvSpPr>
            <a:spLocks noChangeShapeType="1"/>
          </p:cNvSpPr>
          <p:nvPr/>
        </p:nvSpPr>
        <p:spPr bwMode="auto">
          <a:xfrm>
            <a:off x="4427538" y="908050"/>
            <a:ext cx="0" cy="561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3" name="Line 15"/>
          <p:cNvSpPr>
            <a:spLocks noChangeShapeType="1"/>
          </p:cNvSpPr>
          <p:nvPr/>
        </p:nvSpPr>
        <p:spPr bwMode="auto">
          <a:xfrm>
            <a:off x="3851275" y="13414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4" name="Line 16"/>
          <p:cNvSpPr>
            <a:spLocks noChangeShapeType="1"/>
          </p:cNvSpPr>
          <p:nvPr/>
        </p:nvSpPr>
        <p:spPr bwMode="auto">
          <a:xfrm>
            <a:off x="3851275" y="19891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5" name="Line 17"/>
          <p:cNvSpPr>
            <a:spLocks noChangeShapeType="1"/>
          </p:cNvSpPr>
          <p:nvPr/>
        </p:nvSpPr>
        <p:spPr bwMode="auto">
          <a:xfrm>
            <a:off x="3851275" y="2781300"/>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6" name="Line 18"/>
          <p:cNvSpPr>
            <a:spLocks noChangeShapeType="1"/>
          </p:cNvSpPr>
          <p:nvPr/>
        </p:nvSpPr>
        <p:spPr bwMode="auto">
          <a:xfrm flipH="1">
            <a:off x="3851275" y="4292600"/>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7" name="Line 19"/>
          <p:cNvSpPr>
            <a:spLocks noChangeShapeType="1"/>
          </p:cNvSpPr>
          <p:nvPr/>
        </p:nvSpPr>
        <p:spPr bwMode="auto">
          <a:xfrm flipH="1">
            <a:off x="3851275" y="371633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8" name="Line 20"/>
          <p:cNvSpPr>
            <a:spLocks noChangeShapeType="1"/>
          </p:cNvSpPr>
          <p:nvPr/>
        </p:nvSpPr>
        <p:spPr bwMode="auto">
          <a:xfrm>
            <a:off x="3851275" y="6237288"/>
            <a:ext cx="2376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9" name="AutoShape 21"/>
          <p:cNvSpPr>
            <a:spLocks noChangeArrowheads="1"/>
          </p:cNvSpPr>
          <p:nvPr/>
        </p:nvSpPr>
        <p:spPr bwMode="auto">
          <a:xfrm>
            <a:off x="6804025" y="404813"/>
            <a:ext cx="2339975" cy="5876925"/>
          </a:xfrm>
          <a:prstGeom prst="wedgeRoundRectCallout">
            <a:avLst>
              <a:gd name="adj1" fmla="val -97491"/>
              <a:gd name="adj2" fmla="val -56"/>
              <a:gd name="adj3" fmla="val 1666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p>
        </p:txBody>
      </p:sp>
      <p:sp>
        <p:nvSpPr>
          <p:cNvPr id="227350" name="AutoShape 22"/>
          <p:cNvSpPr>
            <a:spLocks noChangeArrowheads="1"/>
          </p:cNvSpPr>
          <p:nvPr/>
        </p:nvSpPr>
        <p:spPr bwMode="auto">
          <a:xfrm>
            <a:off x="7019925" y="5589588"/>
            <a:ext cx="1944688" cy="360362"/>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20H</a:t>
            </a:r>
          </a:p>
        </p:txBody>
      </p:sp>
      <p:sp>
        <p:nvSpPr>
          <p:cNvPr id="227351" name="AutoShape 23"/>
          <p:cNvSpPr>
            <a:spLocks noChangeArrowheads="1"/>
          </p:cNvSpPr>
          <p:nvPr/>
        </p:nvSpPr>
        <p:spPr bwMode="auto">
          <a:xfrm>
            <a:off x="7019925" y="5229225"/>
            <a:ext cx="1944688" cy="360363"/>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21H</a:t>
            </a:r>
          </a:p>
        </p:txBody>
      </p:sp>
      <p:sp>
        <p:nvSpPr>
          <p:cNvPr id="227352" name="AutoShape 24"/>
          <p:cNvSpPr>
            <a:spLocks noChangeArrowheads="1"/>
          </p:cNvSpPr>
          <p:nvPr/>
        </p:nvSpPr>
        <p:spPr bwMode="auto">
          <a:xfrm>
            <a:off x="7019925" y="4868863"/>
            <a:ext cx="1944688" cy="360362"/>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22H</a:t>
            </a:r>
          </a:p>
        </p:txBody>
      </p:sp>
      <p:sp>
        <p:nvSpPr>
          <p:cNvPr id="227353" name="AutoShape 25"/>
          <p:cNvSpPr>
            <a:spLocks noChangeArrowheads="1"/>
          </p:cNvSpPr>
          <p:nvPr/>
        </p:nvSpPr>
        <p:spPr bwMode="auto">
          <a:xfrm>
            <a:off x="7019925" y="4508500"/>
            <a:ext cx="1944688" cy="360363"/>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23H</a:t>
            </a:r>
          </a:p>
        </p:txBody>
      </p:sp>
      <p:sp>
        <p:nvSpPr>
          <p:cNvPr id="227354" name="AutoShape 26"/>
          <p:cNvSpPr>
            <a:spLocks noChangeArrowheads="1"/>
          </p:cNvSpPr>
          <p:nvPr/>
        </p:nvSpPr>
        <p:spPr bwMode="auto">
          <a:xfrm>
            <a:off x="7019925" y="4149725"/>
            <a:ext cx="1944688" cy="360363"/>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24H</a:t>
            </a:r>
          </a:p>
        </p:txBody>
      </p:sp>
      <p:sp>
        <p:nvSpPr>
          <p:cNvPr id="227355" name="AutoShape 27"/>
          <p:cNvSpPr>
            <a:spLocks noChangeArrowheads="1"/>
          </p:cNvSpPr>
          <p:nvPr/>
        </p:nvSpPr>
        <p:spPr bwMode="auto">
          <a:xfrm>
            <a:off x="7019925" y="3789363"/>
            <a:ext cx="1944688" cy="360362"/>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25H</a:t>
            </a:r>
          </a:p>
        </p:txBody>
      </p:sp>
      <p:sp>
        <p:nvSpPr>
          <p:cNvPr id="227356" name="AutoShape 28"/>
          <p:cNvSpPr>
            <a:spLocks noChangeArrowheads="1"/>
          </p:cNvSpPr>
          <p:nvPr/>
        </p:nvSpPr>
        <p:spPr bwMode="auto">
          <a:xfrm>
            <a:off x="7019925" y="3429000"/>
            <a:ext cx="1944688" cy="360363"/>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26H</a:t>
            </a:r>
          </a:p>
        </p:txBody>
      </p:sp>
      <p:sp>
        <p:nvSpPr>
          <p:cNvPr id="227357" name="AutoShape 29"/>
          <p:cNvSpPr>
            <a:spLocks noChangeArrowheads="1"/>
          </p:cNvSpPr>
          <p:nvPr/>
        </p:nvSpPr>
        <p:spPr bwMode="auto">
          <a:xfrm>
            <a:off x="7019925" y="3068638"/>
            <a:ext cx="1944688" cy="360362"/>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27H</a:t>
            </a:r>
          </a:p>
        </p:txBody>
      </p:sp>
      <p:sp>
        <p:nvSpPr>
          <p:cNvPr id="227358" name="AutoShape 30"/>
          <p:cNvSpPr>
            <a:spLocks noChangeArrowheads="1"/>
          </p:cNvSpPr>
          <p:nvPr/>
        </p:nvSpPr>
        <p:spPr bwMode="auto">
          <a:xfrm>
            <a:off x="7019925" y="692150"/>
            <a:ext cx="1944688" cy="2376488"/>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2FH</a:t>
            </a:r>
          </a:p>
          <a:p>
            <a:endParaRPr lang="en-US" altLang="zh-CN" sz="2000" b="1"/>
          </a:p>
          <a:p>
            <a:endParaRPr lang="en-US" altLang="zh-CN" sz="2000" b="1"/>
          </a:p>
          <a:p>
            <a:endParaRPr lang="en-US" altLang="zh-CN" sz="2000" b="1"/>
          </a:p>
          <a:p>
            <a:endParaRPr lang="en-US" altLang="zh-CN" sz="2000" b="1"/>
          </a:p>
          <a:p>
            <a:endParaRPr lang="en-US" altLang="zh-CN" sz="2000" b="1"/>
          </a:p>
          <a:p>
            <a:endParaRPr lang="en-US" altLang="zh-CN" sz="2000" b="1"/>
          </a:p>
          <a:p>
            <a:endParaRPr lang="en-US" altLang="zh-CN" sz="2000" b="1"/>
          </a:p>
        </p:txBody>
      </p:sp>
      <p:sp>
        <p:nvSpPr>
          <p:cNvPr id="227359" name="Line 31"/>
          <p:cNvSpPr>
            <a:spLocks noChangeShapeType="1"/>
          </p:cNvSpPr>
          <p:nvPr/>
        </p:nvSpPr>
        <p:spPr bwMode="auto">
          <a:xfrm>
            <a:off x="7019925" y="981075"/>
            <a:ext cx="1944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0" name="Line 32"/>
          <p:cNvSpPr>
            <a:spLocks noChangeShapeType="1"/>
          </p:cNvSpPr>
          <p:nvPr/>
        </p:nvSpPr>
        <p:spPr bwMode="auto">
          <a:xfrm flipV="1">
            <a:off x="7596188"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1" name="Line 33"/>
          <p:cNvSpPr>
            <a:spLocks noChangeShapeType="1"/>
          </p:cNvSpPr>
          <p:nvPr/>
        </p:nvSpPr>
        <p:spPr bwMode="auto">
          <a:xfrm flipV="1">
            <a:off x="8243888"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2" name="Line 34"/>
          <p:cNvSpPr>
            <a:spLocks noChangeShapeType="1"/>
          </p:cNvSpPr>
          <p:nvPr/>
        </p:nvSpPr>
        <p:spPr bwMode="auto">
          <a:xfrm flipV="1">
            <a:off x="8604250"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3" name="Line 35"/>
          <p:cNvSpPr>
            <a:spLocks noChangeShapeType="1"/>
          </p:cNvSpPr>
          <p:nvPr/>
        </p:nvSpPr>
        <p:spPr bwMode="auto">
          <a:xfrm flipV="1">
            <a:off x="8459788"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4" name="Line 36"/>
          <p:cNvSpPr>
            <a:spLocks noChangeShapeType="1"/>
          </p:cNvSpPr>
          <p:nvPr/>
        </p:nvSpPr>
        <p:spPr bwMode="auto">
          <a:xfrm flipV="1">
            <a:off x="8820150"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5" name="Line 37"/>
          <p:cNvSpPr>
            <a:spLocks noChangeShapeType="1"/>
          </p:cNvSpPr>
          <p:nvPr/>
        </p:nvSpPr>
        <p:spPr bwMode="auto">
          <a:xfrm flipV="1">
            <a:off x="7956550"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6" name="Line 38"/>
          <p:cNvSpPr>
            <a:spLocks noChangeShapeType="1"/>
          </p:cNvSpPr>
          <p:nvPr/>
        </p:nvSpPr>
        <p:spPr bwMode="auto">
          <a:xfrm flipV="1">
            <a:off x="8101013"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7" name="Line 39"/>
          <p:cNvSpPr>
            <a:spLocks noChangeShapeType="1"/>
          </p:cNvSpPr>
          <p:nvPr/>
        </p:nvSpPr>
        <p:spPr bwMode="auto">
          <a:xfrm flipV="1">
            <a:off x="7740650" y="692150"/>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8" name="AutoShape 40"/>
          <p:cNvSpPr>
            <a:spLocks noChangeArrowheads="1"/>
          </p:cNvSpPr>
          <p:nvPr/>
        </p:nvSpPr>
        <p:spPr bwMode="auto">
          <a:xfrm>
            <a:off x="0" y="620713"/>
            <a:ext cx="3203575" cy="6048375"/>
          </a:xfrm>
          <a:prstGeom prst="wedgeRectCallout">
            <a:avLst>
              <a:gd name="adj1" fmla="val 94250"/>
              <a:gd name="adj2" fmla="val -6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pPr>
            <a:r>
              <a:rPr lang="en-US" altLang="zh-CN" sz="2000" b="1"/>
              <a:t>1</a:t>
            </a:r>
            <a:r>
              <a:rPr lang="zh-CN" altLang="en-US" sz="2000" b="1"/>
              <a:t>、位寻址区是指 </a:t>
            </a:r>
            <a:r>
              <a:rPr lang="en-US" altLang="zh-CN" sz="2000" b="1"/>
              <a:t>20H</a:t>
            </a:r>
            <a:r>
              <a:rPr lang="zh-CN" altLang="en-US" sz="2000" b="1"/>
              <a:t>～</a:t>
            </a:r>
            <a:r>
              <a:rPr lang="en-US" altLang="zh-CN" sz="2000" b="1"/>
              <a:t>2FH</a:t>
            </a:r>
            <a:r>
              <a:rPr lang="zh-CN" altLang="en-US" sz="2000" b="1"/>
              <a:t>单元，共</a:t>
            </a:r>
            <a:r>
              <a:rPr lang="en-US" altLang="zh-CN" sz="2000" b="1"/>
              <a:t>16</a:t>
            </a:r>
            <a:r>
              <a:rPr lang="zh-CN" altLang="en-US" sz="2000" b="1"/>
              <a:t>个单元。</a:t>
            </a:r>
          </a:p>
          <a:p>
            <a:pPr>
              <a:lnSpc>
                <a:spcPct val="130000"/>
              </a:lnSpc>
            </a:pPr>
            <a:r>
              <a:rPr lang="en-US" altLang="zh-CN" sz="2000" b="1"/>
              <a:t>2</a:t>
            </a:r>
            <a:r>
              <a:rPr lang="zh-CN" altLang="en-US" sz="2000" b="1"/>
              <a:t>、位寻址区的每</a:t>
            </a:r>
            <a:r>
              <a:rPr lang="en-US" altLang="zh-CN" sz="2000" b="1"/>
              <a:t>1</a:t>
            </a:r>
            <a:r>
              <a:rPr lang="zh-CN" altLang="en-US" sz="2000" b="1"/>
              <a:t>位都可当作软件触发器</a:t>
            </a:r>
            <a:r>
              <a:rPr lang="en-US" altLang="zh-CN" sz="2000" b="1"/>
              <a:t>, </a:t>
            </a:r>
            <a:r>
              <a:rPr lang="zh-CN" altLang="en-US" sz="2000" b="1"/>
              <a:t>由程序直接进行位处理。</a:t>
            </a:r>
          </a:p>
          <a:p>
            <a:pPr>
              <a:lnSpc>
                <a:spcPct val="130000"/>
              </a:lnSpc>
            </a:pPr>
            <a:r>
              <a:rPr lang="en-US" altLang="zh-CN" sz="2000" b="1"/>
              <a:t>3</a:t>
            </a:r>
            <a:r>
              <a:rPr lang="zh-CN" altLang="en-US" sz="2000" b="1"/>
              <a:t>、 位寻址区的</a:t>
            </a:r>
            <a:r>
              <a:rPr lang="zh-CN" altLang="en-US" b="1"/>
              <a:t> </a:t>
            </a:r>
            <a:r>
              <a:rPr lang="en-US" altLang="zh-CN" sz="2000" b="1"/>
              <a:t>16</a:t>
            </a:r>
            <a:r>
              <a:rPr lang="zh-CN" altLang="en-US" sz="2000" b="1"/>
              <a:t>个单元（共计</a:t>
            </a:r>
            <a:r>
              <a:rPr lang="en-US" altLang="zh-CN" sz="2000" b="1"/>
              <a:t>128</a:t>
            </a:r>
            <a:r>
              <a:rPr lang="zh-CN" altLang="en-US" sz="2000" b="1"/>
              <a:t>位）的每</a:t>
            </a:r>
            <a:r>
              <a:rPr lang="en-US" altLang="zh-CN" sz="2000" b="1"/>
              <a:t>1</a:t>
            </a:r>
            <a:r>
              <a:rPr lang="zh-CN" altLang="en-US" sz="2000" b="1"/>
              <a:t>位都有一个</a:t>
            </a:r>
            <a:r>
              <a:rPr lang="en-US" altLang="zh-CN" sz="2000" b="1"/>
              <a:t>8</a:t>
            </a:r>
            <a:r>
              <a:rPr lang="zh-CN" altLang="en-US" sz="2000" b="1"/>
              <a:t>位表示的位地址</a:t>
            </a:r>
            <a:r>
              <a:rPr lang="en-US" altLang="zh-CN" sz="2000" b="1"/>
              <a:t>, </a:t>
            </a:r>
            <a:r>
              <a:rPr lang="zh-CN" altLang="en-US" sz="2000" b="1"/>
              <a:t>位地址范围为</a:t>
            </a:r>
            <a:r>
              <a:rPr lang="en-US" altLang="zh-CN" sz="2000" b="1"/>
              <a:t>00H</a:t>
            </a:r>
            <a:r>
              <a:rPr lang="zh-CN" altLang="en-US" sz="2000" b="1"/>
              <a:t>～</a:t>
            </a:r>
            <a:r>
              <a:rPr lang="en-US" altLang="zh-CN" sz="2000" b="1"/>
              <a:t>1FH</a:t>
            </a:r>
            <a:r>
              <a:rPr lang="zh-CN" altLang="en-US" sz="2000" b="1"/>
              <a:t>。</a:t>
            </a:r>
          </a:p>
          <a:p>
            <a:pPr>
              <a:lnSpc>
                <a:spcPct val="130000"/>
              </a:lnSpc>
            </a:pPr>
            <a:r>
              <a:rPr lang="zh-CN" altLang="en-US" sz="2000" b="1"/>
              <a:t>           </a:t>
            </a:r>
            <a:r>
              <a:rPr lang="zh-CN" altLang="en-US" sz="2000" b="1">
                <a:hlinkClick r:id="" action="ppaction://hlinkshowjump?jump=nextslide"/>
              </a:rPr>
              <a:t>如表所示</a:t>
            </a:r>
            <a:r>
              <a:rPr lang="zh-CN" altLang="en-US" sz="2000" b="1"/>
              <a:t>。</a:t>
            </a:r>
          </a:p>
          <a:p>
            <a:pPr>
              <a:lnSpc>
                <a:spcPct val="130000"/>
              </a:lnSpc>
            </a:pPr>
            <a:r>
              <a:rPr lang="en-US" altLang="zh-CN" sz="2000" b="1"/>
              <a:t>4</a:t>
            </a:r>
            <a:r>
              <a:rPr lang="zh-CN" altLang="en-US" sz="2000" b="1"/>
              <a:t>、 同样</a:t>
            </a:r>
            <a:r>
              <a:rPr lang="en-US" altLang="zh-CN" sz="2000" b="1"/>
              <a:t>, </a:t>
            </a:r>
            <a:r>
              <a:rPr lang="zh-CN" altLang="en-US" sz="2000" b="1"/>
              <a:t>位寻址的</a:t>
            </a:r>
            <a:r>
              <a:rPr lang="en-US" altLang="zh-CN" sz="2000" b="1"/>
              <a:t>RAM</a:t>
            </a:r>
            <a:r>
              <a:rPr lang="zh-CN" altLang="en-US" sz="2000" b="1"/>
              <a:t>单元也可以按字节操作作为一般的数据缓冲 区。</a:t>
            </a:r>
          </a:p>
          <a:p>
            <a:pPr algn="ctr"/>
            <a:endParaRPr lang="en-US" altLang="zh-CN" sz="2000" b="1"/>
          </a:p>
        </p:txBody>
      </p:sp>
      <p:sp>
        <p:nvSpPr>
          <p:cNvPr id="227371" name="Line 43"/>
          <p:cNvSpPr>
            <a:spLocks noChangeShapeType="1"/>
          </p:cNvSpPr>
          <p:nvPr/>
        </p:nvSpPr>
        <p:spPr bwMode="auto">
          <a:xfrm>
            <a:off x="3924300" y="2420938"/>
            <a:ext cx="2376488" cy="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72" name="Line 44"/>
          <p:cNvSpPr>
            <a:spLocks noChangeShapeType="1"/>
          </p:cNvSpPr>
          <p:nvPr/>
        </p:nvSpPr>
        <p:spPr bwMode="auto">
          <a:xfrm>
            <a:off x="3851275" y="4005263"/>
            <a:ext cx="2376488" cy="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37</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066162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27368">
                                            <p:bg/>
                                          </p:spTgt>
                                        </p:tgtEl>
                                        <p:attrNameLst>
                                          <p:attrName>style.visibility</p:attrName>
                                        </p:attrNameLst>
                                      </p:cBhvr>
                                      <p:to>
                                        <p:strVal val="visible"/>
                                      </p:to>
                                    </p:set>
                                    <p:anim calcmode="lin" valueType="num">
                                      <p:cBhvr additive="base">
                                        <p:cTn id="7" dur="2000" fill="hold"/>
                                        <p:tgtEl>
                                          <p:spTgt spid="227368">
                                            <p:bg/>
                                          </p:spTgt>
                                        </p:tgtEl>
                                        <p:attrNameLst>
                                          <p:attrName>ppt_x</p:attrName>
                                        </p:attrNameLst>
                                      </p:cBhvr>
                                      <p:tavLst>
                                        <p:tav tm="0">
                                          <p:val>
                                            <p:strVal val="#ppt_x"/>
                                          </p:val>
                                        </p:tav>
                                        <p:tav tm="100000">
                                          <p:val>
                                            <p:strVal val="#ppt_x"/>
                                          </p:val>
                                        </p:tav>
                                      </p:tavLst>
                                    </p:anim>
                                    <p:anim calcmode="lin" valueType="num">
                                      <p:cBhvr additive="base">
                                        <p:cTn id="8" dur="2000" fill="hold"/>
                                        <p:tgtEl>
                                          <p:spTgt spid="227368">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227368">
                                            <p:txEl>
                                              <p:pRg st="0" end="0"/>
                                            </p:txEl>
                                          </p:spTgt>
                                        </p:tgtEl>
                                        <p:attrNameLst>
                                          <p:attrName>style.visibility</p:attrName>
                                        </p:attrNameLst>
                                      </p:cBhvr>
                                      <p:to>
                                        <p:strVal val="visible"/>
                                      </p:to>
                                    </p:set>
                                    <p:anim calcmode="lin" valueType="num">
                                      <p:cBhvr>
                                        <p:cTn id="13" dur="1000" fill="hold"/>
                                        <p:tgtEl>
                                          <p:spTgt spid="227368">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227368">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227368">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22736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227368">
                                            <p:txEl>
                                              <p:pRg st="1" end="1"/>
                                            </p:txEl>
                                          </p:spTgt>
                                        </p:tgtEl>
                                        <p:attrNameLst>
                                          <p:attrName>style.visibility</p:attrName>
                                        </p:attrNameLst>
                                      </p:cBhvr>
                                      <p:to>
                                        <p:strVal val="visible"/>
                                      </p:to>
                                    </p:set>
                                    <p:anim calcmode="lin" valueType="num">
                                      <p:cBhvr>
                                        <p:cTn id="21" dur="1000" fill="hold"/>
                                        <p:tgtEl>
                                          <p:spTgt spid="227368">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227368">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227368">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227368">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1" presetClass="entr" presetSubtype="0" fill="hold" nodeType="clickEffect">
                                  <p:stCondLst>
                                    <p:cond delay="0"/>
                                  </p:stCondLst>
                                  <p:iterate type="lt">
                                    <p:tmPct val="5000"/>
                                  </p:iterate>
                                  <p:childTnLst>
                                    <p:set>
                                      <p:cBhvr>
                                        <p:cTn id="28" dur="1" fill="hold">
                                          <p:stCondLst>
                                            <p:cond delay="0"/>
                                          </p:stCondLst>
                                        </p:cTn>
                                        <p:tgtEl>
                                          <p:spTgt spid="227368">
                                            <p:txEl>
                                              <p:pRg st="2" end="2"/>
                                            </p:txEl>
                                          </p:spTgt>
                                        </p:tgtEl>
                                        <p:attrNameLst>
                                          <p:attrName>style.visibility</p:attrName>
                                        </p:attrNameLst>
                                      </p:cBhvr>
                                      <p:to>
                                        <p:strVal val="visible"/>
                                      </p:to>
                                    </p:set>
                                    <p:anim calcmode="lin" valueType="num">
                                      <p:cBhvr>
                                        <p:cTn id="29" dur="1000" fill="hold"/>
                                        <p:tgtEl>
                                          <p:spTgt spid="227368">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227368">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227368">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227368">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1" presetClass="entr" presetSubtype="0" fill="hold" nodeType="clickEffect">
                                  <p:stCondLst>
                                    <p:cond delay="0"/>
                                  </p:stCondLst>
                                  <p:iterate type="lt">
                                    <p:tmPct val="5000"/>
                                  </p:iterate>
                                  <p:childTnLst>
                                    <p:set>
                                      <p:cBhvr>
                                        <p:cTn id="36" dur="1" fill="hold">
                                          <p:stCondLst>
                                            <p:cond delay="0"/>
                                          </p:stCondLst>
                                        </p:cTn>
                                        <p:tgtEl>
                                          <p:spTgt spid="227368">
                                            <p:txEl>
                                              <p:pRg st="3" end="3"/>
                                            </p:txEl>
                                          </p:spTgt>
                                        </p:tgtEl>
                                        <p:attrNameLst>
                                          <p:attrName>style.visibility</p:attrName>
                                        </p:attrNameLst>
                                      </p:cBhvr>
                                      <p:to>
                                        <p:strVal val="visible"/>
                                      </p:to>
                                    </p:set>
                                    <p:anim calcmode="lin" valueType="num">
                                      <p:cBhvr>
                                        <p:cTn id="37" dur="1000" fill="hold"/>
                                        <p:tgtEl>
                                          <p:spTgt spid="227368">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227368">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227368">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227368">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1" presetClass="entr" presetSubtype="0" fill="hold" nodeType="clickEffect">
                                  <p:stCondLst>
                                    <p:cond delay="0"/>
                                  </p:stCondLst>
                                  <p:iterate type="lt">
                                    <p:tmPct val="5000"/>
                                  </p:iterate>
                                  <p:childTnLst>
                                    <p:set>
                                      <p:cBhvr>
                                        <p:cTn id="44" dur="1" fill="hold">
                                          <p:stCondLst>
                                            <p:cond delay="0"/>
                                          </p:stCondLst>
                                        </p:cTn>
                                        <p:tgtEl>
                                          <p:spTgt spid="227368">
                                            <p:txEl>
                                              <p:pRg st="4" end="4"/>
                                            </p:txEl>
                                          </p:spTgt>
                                        </p:tgtEl>
                                        <p:attrNameLst>
                                          <p:attrName>style.visibility</p:attrName>
                                        </p:attrNameLst>
                                      </p:cBhvr>
                                      <p:to>
                                        <p:strVal val="visible"/>
                                      </p:to>
                                    </p:set>
                                    <p:anim calcmode="lin" valueType="num">
                                      <p:cBhvr>
                                        <p:cTn id="45" dur="1000" fill="hold"/>
                                        <p:tgtEl>
                                          <p:spTgt spid="227368">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227368">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227368">
                                            <p:txEl>
                                              <p:pRg st="4" end="4"/>
                                            </p:txEl>
                                          </p:spTgt>
                                        </p:tgtEl>
                                        <p:attrNameLst>
                                          <p:attrName>style.rotation</p:attrName>
                                        </p:attrNameLst>
                                      </p:cBhvr>
                                      <p:tavLst>
                                        <p:tav tm="0">
                                          <p:val>
                                            <p:fltVal val="90"/>
                                          </p:val>
                                        </p:tav>
                                        <p:tav tm="100000">
                                          <p:val>
                                            <p:fltVal val="0"/>
                                          </p:val>
                                        </p:tav>
                                      </p:tavLst>
                                    </p:anim>
                                    <p:animEffect transition="in" filter="fade">
                                      <p:cBhvr>
                                        <p:cTn id="48" dur="1000"/>
                                        <p:tgtEl>
                                          <p:spTgt spid="2273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68" grpId="0" bui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96383DD1-79B2-4845-8E24-1C33D154C89A}" type="slidenum">
              <a:rPr kumimoji="0" lang="en-US" altLang="zh-CN" sz="1200">
                <a:latin typeface="Arial Black" pitchFamily="34" charset="0"/>
              </a:rPr>
              <a:pPr algn="r" eaLnBrk="1" hangingPunct="1"/>
              <a:t>38</a:t>
            </a:fld>
            <a:endParaRPr kumimoji="0" lang="en-US" altLang="zh-CN" sz="1200">
              <a:latin typeface="Arial Black" pitchFamily="34" charset="0"/>
            </a:endParaRPr>
          </a:p>
        </p:txBody>
      </p:sp>
      <p:sp>
        <p:nvSpPr>
          <p:cNvPr id="138243"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8244"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8245" name="Rectangle 4"/>
          <p:cNvSpPr>
            <a:spLocks noChangeArrowheads="1"/>
          </p:cNvSpPr>
          <p:nvPr/>
        </p:nvSpPr>
        <p:spPr bwMode="auto">
          <a:xfrm>
            <a:off x="611188" y="549275"/>
            <a:ext cx="755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3200" b="1" dirty="0" smtClean="0">
                <a:latin typeface="Arial" charset="0"/>
              </a:rPr>
              <a:t>通用</a:t>
            </a:r>
            <a:r>
              <a:rPr kumimoji="0" lang="en-US" altLang="zh-CN" sz="3200" b="1" dirty="0">
                <a:latin typeface="Arial" charset="0"/>
              </a:rPr>
              <a:t>RAM</a:t>
            </a:r>
            <a:r>
              <a:rPr kumimoji="0" lang="zh-CN" altLang="en-US" sz="3200" b="1" dirty="0">
                <a:latin typeface="Arial" charset="0"/>
              </a:rPr>
              <a:t>区</a:t>
            </a:r>
            <a:endParaRPr kumimoji="0" lang="zh-CN" altLang="en-US" sz="3200" dirty="0">
              <a:latin typeface="Arial" charset="0"/>
            </a:endParaRPr>
          </a:p>
        </p:txBody>
      </p:sp>
      <p:sp>
        <p:nvSpPr>
          <p:cNvPr id="138246"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8247" name="Rectangle 6"/>
          <p:cNvSpPr>
            <a:spLocks noChangeArrowheads="1"/>
          </p:cNvSpPr>
          <p:nvPr/>
        </p:nvSpPr>
        <p:spPr bwMode="auto">
          <a:xfrm>
            <a:off x="250825" y="1268413"/>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None/>
            </a:pPr>
            <a:r>
              <a:rPr kumimoji="0" lang="en-US" altLang="zh-CN" sz="3200" b="1">
                <a:latin typeface="Arial" charset="0"/>
              </a:rPr>
              <a:t>       </a:t>
            </a:r>
            <a:r>
              <a:rPr kumimoji="0" lang="zh-CN" altLang="en-US" sz="3200" b="1">
                <a:latin typeface="Arial" charset="0"/>
              </a:rPr>
              <a:t>位寻址区之后的</a:t>
            </a:r>
            <a:r>
              <a:rPr kumimoji="0" lang="en-US" altLang="zh-CN" sz="3200" b="1">
                <a:latin typeface="Arial" charset="0"/>
              </a:rPr>
              <a:t>30H</a:t>
            </a:r>
            <a:r>
              <a:rPr kumimoji="0" lang="zh-CN" altLang="en-US" sz="3200" b="1">
                <a:latin typeface="Arial" charset="0"/>
              </a:rPr>
              <a:t>至</a:t>
            </a:r>
            <a:r>
              <a:rPr kumimoji="0" lang="en-US" altLang="zh-CN" sz="3200" b="1">
                <a:latin typeface="Arial" charset="0"/>
              </a:rPr>
              <a:t>7FH</a:t>
            </a:r>
            <a:r>
              <a:rPr kumimoji="0" lang="zh-CN" altLang="en-US" sz="3200" b="1">
                <a:latin typeface="Arial" charset="0"/>
              </a:rPr>
              <a:t>共</a:t>
            </a:r>
            <a:r>
              <a:rPr kumimoji="0" lang="en-US" altLang="zh-CN" sz="3200" b="1">
                <a:solidFill>
                  <a:srgbClr val="FF0000"/>
                </a:solidFill>
                <a:latin typeface="Arial" charset="0"/>
              </a:rPr>
              <a:t>80</a:t>
            </a:r>
            <a:r>
              <a:rPr kumimoji="0" lang="zh-CN" altLang="en-US" sz="3200" b="1">
                <a:solidFill>
                  <a:srgbClr val="FF0000"/>
                </a:solidFill>
                <a:latin typeface="Arial" charset="0"/>
              </a:rPr>
              <a:t>个字节</a:t>
            </a:r>
            <a:r>
              <a:rPr kumimoji="0" lang="zh-CN" altLang="en-US" sz="3200" b="1">
                <a:latin typeface="Arial" charset="0"/>
              </a:rPr>
              <a:t>为通用</a:t>
            </a:r>
            <a:r>
              <a:rPr kumimoji="0" lang="en-US" altLang="zh-CN" sz="3200" b="1">
                <a:latin typeface="Arial" charset="0"/>
              </a:rPr>
              <a:t>RAM</a:t>
            </a:r>
            <a:r>
              <a:rPr kumimoji="0" lang="zh-CN" altLang="en-US" sz="3200" b="1">
                <a:latin typeface="Arial" charset="0"/>
              </a:rPr>
              <a:t>区。这些单元可以作为数据缓冲器使用。这一区域的操作指令非常丰富，数据处理方便灵活。</a:t>
            </a:r>
          </a:p>
          <a:p>
            <a:pPr eaLnBrk="1" hangingPunct="1">
              <a:spcBef>
                <a:spcPct val="20000"/>
              </a:spcBef>
              <a:buClr>
                <a:schemeClr val="bg2"/>
              </a:buClr>
              <a:buSzPct val="75000"/>
              <a:buFont typeface="Wingdings" pitchFamily="2" charset="2"/>
              <a:buNone/>
            </a:pPr>
            <a:r>
              <a:rPr kumimoji="0" lang="zh-CN" altLang="en-US" sz="3200" b="1">
                <a:latin typeface="Arial" charset="0"/>
              </a:rPr>
              <a:t>       在实际应用中，常需在</a:t>
            </a:r>
            <a:r>
              <a:rPr kumimoji="0" lang="en-US" altLang="zh-CN" sz="3200" b="1">
                <a:latin typeface="Arial" charset="0"/>
              </a:rPr>
              <a:t>RAM</a:t>
            </a:r>
            <a:r>
              <a:rPr kumimoji="0" lang="zh-CN" altLang="en-US" sz="3200" b="1">
                <a:latin typeface="Arial" charset="0"/>
              </a:rPr>
              <a:t>区设置堆栈。</a:t>
            </a:r>
            <a:r>
              <a:rPr kumimoji="0" lang="en-US" altLang="zh-CN" sz="3200" b="1">
                <a:latin typeface="Arial" charset="0"/>
              </a:rPr>
              <a:t>80C51</a:t>
            </a:r>
            <a:r>
              <a:rPr kumimoji="0" lang="zh-CN" altLang="en-US" sz="3200" b="1">
                <a:latin typeface="Arial" charset="0"/>
              </a:rPr>
              <a:t>的</a:t>
            </a:r>
            <a:r>
              <a:rPr kumimoji="0" lang="zh-CN" altLang="en-US" sz="3200" b="1">
                <a:solidFill>
                  <a:srgbClr val="FF0000"/>
                </a:solidFill>
                <a:latin typeface="Arial" charset="0"/>
              </a:rPr>
              <a:t>堆栈一般设在</a:t>
            </a:r>
            <a:r>
              <a:rPr kumimoji="0" lang="en-US" altLang="zh-CN" sz="3200" b="1">
                <a:solidFill>
                  <a:srgbClr val="FF0000"/>
                </a:solidFill>
                <a:latin typeface="Arial" charset="0"/>
              </a:rPr>
              <a:t>30H~7FH</a:t>
            </a:r>
            <a:r>
              <a:rPr kumimoji="0" lang="zh-CN" altLang="en-US" sz="3200" b="1">
                <a:solidFill>
                  <a:srgbClr val="FF0000"/>
                </a:solidFill>
                <a:latin typeface="Arial" charset="0"/>
              </a:rPr>
              <a:t>的范围内</a:t>
            </a:r>
            <a:r>
              <a:rPr kumimoji="0" lang="zh-CN" altLang="en-US" sz="3200" b="1">
                <a:latin typeface="Arial" charset="0"/>
              </a:rPr>
              <a:t>。栈顶的位置由</a:t>
            </a:r>
            <a:r>
              <a:rPr kumimoji="0" lang="en-US" altLang="zh-CN" sz="3200" b="1">
                <a:latin typeface="Arial" charset="0"/>
              </a:rPr>
              <a:t>SP</a:t>
            </a:r>
            <a:r>
              <a:rPr kumimoji="0" lang="zh-CN" altLang="en-US" sz="3200" b="1">
                <a:latin typeface="Arial" charset="0"/>
              </a:rPr>
              <a:t>寄存器指示。</a:t>
            </a:r>
            <a:r>
              <a:rPr kumimoji="0" lang="zh-CN" altLang="en-US" sz="3200" b="1">
                <a:solidFill>
                  <a:srgbClr val="FF9900"/>
                </a:solidFill>
                <a:latin typeface="Arial" charset="0"/>
              </a:rPr>
              <a:t>复位时</a:t>
            </a:r>
            <a:r>
              <a:rPr kumimoji="0" lang="en-US" altLang="zh-CN" sz="3200" b="1">
                <a:solidFill>
                  <a:srgbClr val="FF9900"/>
                </a:solidFill>
                <a:latin typeface="Arial" charset="0"/>
              </a:rPr>
              <a:t>SP</a:t>
            </a:r>
            <a:r>
              <a:rPr kumimoji="0" lang="zh-CN" altLang="en-US" sz="3200" b="1">
                <a:solidFill>
                  <a:srgbClr val="FF9900"/>
                </a:solidFill>
                <a:latin typeface="Arial" charset="0"/>
              </a:rPr>
              <a:t>的初值为</a:t>
            </a:r>
            <a:r>
              <a:rPr kumimoji="0" lang="en-US" altLang="zh-CN" sz="3200" b="1">
                <a:solidFill>
                  <a:srgbClr val="FF9900"/>
                </a:solidFill>
                <a:latin typeface="Arial" charset="0"/>
              </a:rPr>
              <a:t>07H</a:t>
            </a:r>
            <a:r>
              <a:rPr kumimoji="0" lang="zh-CN" altLang="en-US" sz="3200" b="1">
                <a:latin typeface="Arial" charset="0"/>
              </a:rPr>
              <a:t>，在系统初始化时可以重新设置。</a:t>
            </a:r>
            <a:endParaRPr kumimoji="0" lang="zh-CN" altLang="en-US" sz="3200">
              <a:latin typeface="Arial"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75700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body" idx="4294967295"/>
          </p:nvPr>
        </p:nvSpPr>
        <p:spPr>
          <a:xfrm>
            <a:off x="684213" y="2133600"/>
            <a:ext cx="7772400" cy="3887788"/>
          </a:xfrm>
        </p:spPr>
        <p:txBody>
          <a:bodyPr/>
          <a:lstStyle/>
          <a:p>
            <a:pPr marL="0" indent="476250">
              <a:buFontTx/>
              <a:buNone/>
            </a:pPr>
            <a:r>
              <a:rPr lang="en-US" altLang="zh-CN" sz="2800" b="1"/>
              <a:t>  </a:t>
            </a:r>
            <a:endParaRPr lang="en-US" altLang="zh-CN" b="1"/>
          </a:p>
        </p:txBody>
      </p:sp>
      <p:sp>
        <p:nvSpPr>
          <p:cNvPr id="133124"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33125" name="Rectangle 4"/>
          <p:cNvSpPr>
            <a:spLocks noChangeArrowheads="1"/>
          </p:cNvSpPr>
          <p:nvPr/>
        </p:nvSpPr>
        <p:spPr bwMode="auto">
          <a:xfrm>
            <a:off x="755650" y="549275"/>
            <a:ext cx="6480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None/>
            </a:pPr>
            <a:r>
              <a:rPr kumimoji="0" lang="en-US" altLang="zh-CN" sz="3200" b="1" dirty="0" smtClean="0">
                <a:latin typeface="宋体" charset="-122"/>
                <a:cs typeface="Times New Roman" pitchFamily="18" charset="0"/>
              </a:rPr>
              <a:t>80C51</a:t>
            </a:r>
            <a:r>
              <a:rPr kumimoji="0" lang="zh-CN" altLang="en-US" sz="3200" b="1" dirty="0">
                <a:latin typeface="宋体" charset="-122"/>
                <a:cs typeface="Times New Roman" pitchFamily="18" charset="0"/>
              </a:rPr>
              <a:t>的程序存储器配置</a:t>
            </a:r>
            <a:endParaRPr kumimoji="0" lang="zh-CN" altLang="en-US" sz="3200" dirty="0">
              <a:latin typeface="宋体" charset="-122"/>
              <a:cs typeface="Times New Roman" pitchFamily="18" charset="0"/>
            </a:endParaRPr>
          </a:p>
        </p:txBody>
      </p:sp>
      <p:sp>
        <p:nvSpPr>
          <p:cNvPr id="133126" name="Rectangle 5"/>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graphicFrame>
        <p:nvGraphicFramePr>
          <p:cNvPr id="133127" name="Object 6"/>
          <p:cNvGraphicFramePr>
            <a:graphicFrameLocks noChangeAspect="1"/>
          </p:cNvGraphicFramePr>
          <p:nvPr/>
        </p:nvGraphicFramePr>
        <p:xfrm>
          <a:off x="611188" y="1484313"/>
          <a:ext cx="7993062" cy="3382962"/>
        </p:xfrm>
        <a:graphic>
          <a:graphicData uri="http://schemas.openxmlformats.org/presentationml/2006/ole">
            <mc:AlternateContent xmlns:mc="http://schemas.openxmlformats.org/markup-compatibility/2006">
              <mc:Choice xmlns:v="urn:schemas-microsoft-com:vml" Requires="v">
                <p:oleObj spid="_x0000_s109571" name="Visio" r:id="rId4" imgW="2431256" imgH="1028700" progId="">
                  <p:embed/>
                </p:oleObj>
              </mc:Choice>
              <mc:Fallback>
                <p:oleObj name="Visio" r:id="rId4" imgW="2431256" imgH="1028700" progId="">
                  <p:embed/>
                  <p:pic>
                    <p:nvPicPr>
                      <p:cNvPr id="13312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484313"/>
                        <a:ext cx="7993062" cy="338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8" name="Rectangle 7"/>
          <p:cNvSpPr>
            <a:spLocks noChangeArrowheads="1"/>
          </p:cNvSpPr>
          <p:nvPr/>
        </p:nvSpPr>
        <p:spPr bwMode="auto">
          <a:xfrm>
            <a:off x="468313" y="5084763"/>
            <a:ext cx="8207375"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en-US" altLang="zh-CN" b="1" dirty="0">
                <a:solidFill>
                  <a:srgbClr val="FF0000"/>
                </a:solidFill>
                <a:latin typeface="Arial" charset="0"/>
              </a:rPr>
              <a:t>PC</a:t>
            </a:r>
            <a:r>
              <a:rPr kumimoji="0" lang="zh-CN" altLang="en-US" b="1" dirty="0">
                <a:latin typeface="Arial" charset="0"/>
              </a:rPr>
              <a:t>是</a:t>
            </a:r>
            <a:r>
              <a:rPr kumimoji="0" lang="en-US" altLang="zh-CN" b="1" dirty="0">
                <a:latin typeface="Arial" charset="0"/>
              </a:rPr>
              <a:t>16</a:t>
            </a:r>
            <a:r>
              <a:rPr kumimoji="0" lang="zh-CN" altLang="en-US" b="1" dirty="0">
                <a:latin typeface="Arial" charset="0"/>
              </a:rPr>
              <a:t>位的计数器，所以能寻址</a:t>
            </a:r>
            <a:r>
              <a:rPr kumimoji="0" lang="en-US" altLang="zh-CN" b="1" dirty="0">
                <a:latin typeface="Arial" charset="0"/>
              </a:rPr>
              <a:t>64KB</a:t>
            </a:r>
            <a:r>
              <a:rPr kumimoji="0" lang="zh-CN" altLang="en-US" b="1" dirty="0">
                <a:latin typeface="Arial" charset="0"/>
              </a:rPr>
              <a:t>的</a:t>
            </a:r>
            <a:r>
              <a:rPr kumimoji="0" lang="en-US" altLang="zh-CN" b="1" dirty="0">
                <a:latin typeface="Arial" charset="0"/>
              </a:rPr>
              <a:t>ROM</a:t>
            </a:r>
            <a:r>
              <a:rPr kumimoji="0" lang="zh-CN" altLang="en-US" b="1" dirty="0">
                <a:latin typeface="Arial" charset="0"/>
              </a:rPr>
              <a:t>。</a:t>
            </a:r>
          </a:p>
          <a:p>
            <a:pPr eaLnBrk="1" hangingPunct="1">
              <a:lnSpc>
                <a:spcPct val="90000"/>
              </a:lnSpc>
              <a:spcBef>
                <a:spcPct val="20000"/>
              </a:spcBef>
              <a:buClr>
                <a:schemeClr val="bg2"/>
              </a:buClr>
              <a:buSzPct val="75000"/>
              <a:buFont typeface="Wingdings" pitchFamily="2" charset="2"/>
              <a:buNone/>
            </a:pPr>
            <a:r>
              <a:rPr kumimoji="0" lang="zh-CN" altLang="en-US" dirty="0" smtClean="0">
                <a:latin typeface="Arial" charset="0"/>
              </a:rPr>
              <a:t>复位时 </a:t>
            </a:r>
            <a:r>
              <a:rPr kumimoji="0" lang="en-US" altLang="zh-CN" dirty="0" smtClean="0">
                <a:latin typeface="Arial" charset="0"/>
              </a:rPr>
              <a:t>PC</a:t>
            </a:r>
            <a:r>
              <a:rPr kumimoji="0" lang="zh-CN" altLang="en-US" dirty="0" smtClean="0">
                <a:latin typeface="Arial" charset="0"/>
              </a:rPr>
              <a:t>地址为</a:t>
            </a:r>
            <a:r>
              <a:rPr kumimoji="0" lang="en-US" altLang="zh-CN" dirty="0" smtClean="0">
                <a:solidFill>
                  <a:srgbClr val="FF0000"/>
                </a:solidFill>
                <a:latin typeface="Arial" charset="0"/>
              </a:rPr>
              <a:t>0000H</a:t>
            </a:r>
          </a:p>
          <a:p>
            <a:pPr eaLnBrk="1" hangingPunct="1">
              <a:lnSpc>
                <a:spcPct val="90000"/>
              </a:lnSpc>
              <a:spcBef>
                <a:spcPct val="20000"/>
              </a:spcBef>
              <a:buClr>
                <a:schemeClr val="bg2"/>
              </a:buClr>
              <a:buSzPct val="75000"/>
              <a:buFont typeface="Wingdings" pitchFamily="2" charset="2"/>
              <a:buNone/>
            </a:pPr>
            <a:r>
              <a:rPr kumimoji="0" lang="en-US" altLang="zh-CN" dirty="0" smtClean="0">
                <a:solidFill>
                  <a:srgbClr val="FF0000"/>
                </a:solidFill>
                <a:latin typeface="Arial" charset="0"/>
              </a:rPr>
              <a:t>5</a:t>
            </a:r>
            <a:r>
              <a:rPr kumimoji="0" lang="zh-CN" altLang="en-US" dirty="0" smtClean="0">
                <a:solidFill>
                  <a:srgbClr val="FF0000"/>
                </a:solidFill>
                <a:latin typeface="Arial" charset="0"/>
              </a:rPr>
              <a:t>个中断入口</a:t>
            </a:r>
            <a:endParaRPr kumimoji="0" lang="zh-CN" altLang="en-US" dirty="0">
              <a:solidFill>
                <a:srgbClr val="FF0000"/>
              </a:solidFill>
              <a:latin typeface="Arial" charset="0"/>
            </a:endParaRPr>
          </a:p>
        </p:txBody>
      </p:sp>
      <p:sp>
        <p:nvSpPr>
          <p:cNvPr id="9"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39</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602940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什么是单片机</a:t>
            </a:r>
            <a:r>
              <a:rPr lang="zh-CN" altLang="en-US" dirty="0" smtClean="0"/>
              <a:t>？</a:t>
            </a:r>
            <a:endParaRPr lang="zh-CN" altLang="en-US" dirty="0"/>
          </a:p>
        </p:txBody>
      </p:sp>
      <p:sp>
        <p:nvSpPr>
          <p:cNvPr id="40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Ø"/>
            </a:pPr>
            <a:r>
              <a:rPr lang="zh-CN" altLang="en-US" dirty="0" smtClean="0"/>
              <a:t>什么是单片机？</a:t>
            </a:r>
            <a:endParaRPr lang="en-US" altLang="zh-CN" dirty="0" smtClean="0"/>
          </a:p>
          <a:p>
            <a:pPr>
              <a:buFont typeface="Wingdings" pitchFamily="2" charset="2"/>
              <a:buChar char="Ø"/>
            </a:pPr>
            <a:r>
              <a:rPr lang="zh-CN" altLang="en-US" dirty="0" smtClean="0"/>
              <a:t>为什么学单片机？</a:t>
            </a:r>
            <a:endParaRPr lang="en-US" altLang="zh-CN" dirty="0" smtClean="0"/>
          </a:p>
          <a:p>
            <a:pPr>
              <a:buFont typeface="Wingdings" pitchFamily="2" charset="2"/>
              <a:buChar char="Ø"/>
            </a:pPr>
            <a:r>
              <a:rPr lang="zh-CN" altLang="en-US" dirty="0" smtClean="0"/>
              <a:t>单片机结构</a:t>
            </a:r>
            <a:endParaRPr lang="en-US" altLang="zh-CN" dirty="0"/>
          </a:p>
          <a:p>
            <a:pPr>
              <a:buFont typeface="Wingdings" pitchFamily="2" charset="2"/>
              <a:buChar char="Ø"/>
            </a:pPr>
            <a:r>
              <a:rPr lang="zh-CN" altLang="en-US" dirty="0" smtClean="0"/>
              <a:t>单</a:t>
            </a:r>
            <a:r>
              <a:rPr lang="zh-CN" altLang="en-US" dirty="0"/>
              <a:t>片机工作</a:t>
            </a:r>
            <a:r>
              <a:rPr lang="zh-CN" altLang="en-US" dirty="0" smtClean="0"/>
              <a:t>原理</a:t>
            </a:r>
            <a:endParaRPr lang="en-US" altLang="zh-CN" dirty="0" smtClean="0"/>
          </a:p>
          <a:p>
            <a:pPr>
              <a:buFont typeface="Wingdings" pitchFamily="2" charset="2"/>
              <a:buChar char="Ø"/>
            </a:pPr>
            <a:endParaRPr lang="en-US" altLang="zh-CN" dirty="0" smtClean="0"/>
          </a:p>
          <a:p>
            <a:pPr>
              <a:buFont typeface="Wingdings" pitchFamily="2" charset="2"/>
              <a:buChar char="Ø"/>
            </a:pPr>
            <a:endParaRPr lang="en-US" altLang="zh-CN" dirty="0" smtClean="0"/>
          </a:p>
          <a:p>
            <a:pPr>
              <a:buFont typeface="Wingdings" pitchFamily="2" charset="2"/>
              <a:buChar char="Ø"/>
            </a:pPr>
            <a:endParaRPr lang="zh-CN" altLang="en-US" dirty="0"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4</a:t>
            </a:fld>
            <a:endParaRPr kumimoji="0" lang="en-US" altLang="zh-CN" sz="120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150514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1835696" y="476672"/>
            <a:ext cx="67521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C00000"/>
                </a:solidFill>
              </a:rPr>
              <a:t>特殊功能</a:t>
            </a:r>
            <a:r>
              <a:rPr lang="zh-CN" altLang="en-US" sz="2400" b="1" dirty="0" smtClean="0">
                <a:solidFill>
                  <a:srgbClr val="C00000"/>
                </a:solidFill>
              </a:rPr>
              <a:t>寄存器</a:t>
            </a:r>
            <a:endParaRPr lang="zh-CN" altLang="en-US" sz="2400" b="1" dirty="0">
              <a:solidFill>
                <a:srgbClr val="C00000"/>
              </a:solidFill>
            </a:endParaRPr>
          </a:p>
        </p:txBody>
      </p:sp>
      <p:graphicFrame>
        <p:nvGraphicFramePr>
          <p:cNvPr id="211971" name="Object 3"/>
          <p:cNvGraphicFramePr>
            <a:graphicFrameLocks noChangeAspect="1"/>
          </p:cNvGraphicFramePr>
          <p:nvPr/>
        </p:nvGraphicFramePr>
        <p:xfrm>
          <a:off x="1476375" y="1052513"/>
          <a:ext cx="6096000" cy="5624512"/>
        </p:xfrm>
        <a:graphic>
          <a:graphicData uri="http://schemas.openxmlformats.org/presentationml/2006/ole">
            <mc:AlternateContent xmlns:mc="http://schemas.openxmlformats.org/markup-compatibility/2006">
              <mc:Choice xmlns:v="urn:schemas-microsoft-com:vml" Requires="v">
                <p:oleObj spid="_x0000_s24592" name="Image" r:id="rId3" imgW="22021224" imgH="20316735" progId="">
                  <p:embed/>
                </p:oleObj>
              </mc:Choice>
              <mc:Fallback>
                <p:oleObj name="Image" r:id="rId3" imgW="22021224" imgH="20316735"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052513"/>
                        <a:ext cx="6096000" cy="562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1974" name="Rectangle 6"/>
          <p:cNvSpPr>
            <a:spLocks noChangeArrowheads="1"/>
          </p:cNvSpPr>
          <p:nvPr/>
        </p:nvSpPr>
        <p:spPr bwMode="auto">
          <a:xfrm>
            <a:off x="1476375" y="1628775"/>
            <a:ext cx="6119813" cy="287338"/>
          </a:xfrm>
          <a:prstGeom prst="rect">
            <a:avLst/>
          </a:prstGeom>
          <a:noFill/>
          <a:ln w="38100">
            <a:solidFill>
              <a:srgbClr val="99CC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5" name="Rectangle 7"/>
          <p:cNvSpPr>
            <a:spLocks noChangeArrowheads="1"/>
          </p:cNvSpPr>
          <p:nvPr/>
        </p:nvSpPr>
        <p:spPr bwMode="auto">
          <a:xfrm>
            <a:off x="1476375" y="2492375"/>
            <a:ext cx="6119813" cy="287338"/>
          </a:xfrm>
          <a:prstGeom prst="rect">
            <a:avLst/>
          </a:prstGeom>
          <a:noFill/>
          <a:ln w="38100">
            <a:solidFill>
              <a:srgbClr val="00CC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6" name="Rectangle 8"/>
          <p:cNvSpPr>
            <a:spLocks noChangeArrowheads="1"/>
          </p:cNvSpPr>
          <p:nvPr/>
        </p:nvSpPr>
        <p:spPr bwMode="auto">
          <a:xfrm>
            <a:off x="1476375" y="2205038"/>
            <a:ext cx="6119813" cy="287337"/>
          </a:xfrm>
          <a:prstGeom prst="rect">
            <a:avLst/>
          </a:prstGeom>
          <a:noFill/>
          <a:ln w="38100">
            <a:solidFill>
              <a:srgbClr val="00CC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7" name="Rectangle 9"/>
          <p:cNvSpPr>
            <a:spLocks noChangeArrowheads="1"/>
          </p:cNvSpPr>
          <p:nvPr/>
        </p:nvSpPr>
        <p:spPr bwMode="auto">
          <a:xfrm>
            <a:off x="1476375" y="1916113"/>
            <a:ext cx="6119813" cy="2873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40</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1083065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4" name="Object 2"/>
          <p:cNvGraphicFramePr>
            <a:graphicFrameLocks noChangeAspect="1"/>
          </p:cNvGraphicFramePr>
          <p:nvPr/>
        </p:nvGraphicFramePr>
        <p:xfrm>
          <a:off x="1219200" y="457200"/>
          <a:ext cx="6248400" cy="6075363"/>
        </p:xfrm>
        <a:graphic>
          <a:graphicData uri="http://schemas.openxmlformats.org/presentationml/2006/ole">
            <mc:AlternateContent xmlns:mc="http://schemas.openxmlformats.org/markup-compatibility/2006">
              <mc:Choice xmlns:v="urn:schemas-microsoft-com:vml" Requires="v">
                <p:oleObj spid="_x0000_s25615" name="Image" r:id="rId3" imgW="22491429" imgH="21864490" progId="">
                  <p:embed/>
                </p:oleObj>
              </mc:Choice>
              <mc:Fallback>
                <p:oleObj name="Image" r:id="rId3" imgW="22491429" imgH="21864490"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57200"/>
                        <a:ext cx="6248400" cy="607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7" name="Rectangle 5"/>
          <p:cNvSpPr>
            <a:spLocks noChangeArrowheads="1"/>
          </p:cNvSpPr>
          <p:nvPr/>
        </p:nvSpPr>
        <p:spPr bwMode="auto">
          <a:xfrm>
            <a:off x="1331913" y="6165850"/>
            <a:ext cx="6119812" cy="358775"/>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 name="Rectangle 6"/>
          <p:cNvSpPr>
            <a:spLocks noChangeArrowheads="1"/>
          </p:cNvSpPr>
          <p:nvPr/>
        </p:nvSpPr>
        <p:spPr bwMode="auto">
          <a:xfrm>
            <a:off x="1331913" y="5300663"/>
            <a:ext cx="6119812" cy="576262"/>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6" name="Rectangle 4"/>
          <p:cNvSpPr>
            <a:spLocks noChangeArrowheads="1"/>
          </p:cNvSpPr>
          <p:nvPr/>
        </p:nvSpPr>
        <p:spPr bwMode="auto">
          <a:xfrm>
            <a:off x="1331913" y="5876925"/>
            <a:ext cx="6119812" cy="287338"/>
          </a:xfrm>
          <a:prstGeom prst="rect">
            <a:avLst/>
          </a:prstGeom>
          <a:noFill/>
          <a:ln w="38100">
            <a:solidFill>
              <a:srgbClr val="00CC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41</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484719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AA6B578C-FAE9-49DB-8C8D-DD817907F6A4}" type="slidenum">
              <a:rPr kumimoji="0" lang="en-US" altLang="zh-CN" sz="1200">
                <a:latin typeface="Arial Black" pitchFamily="34" charset="0"/>
              </a:rPr>
              <a:pPr algn="r" eaLnBrk="1" hangingPunct="1"/>
              <a:t>42</a:t>
            </a:fld>
            <a:endParaRPr kumimoji="0" lang="en-US" altLang="zh-CN" sz="1200">
              <a:latin typeface="Arial Black" pitchFamily="34" charset="0"/>
            </a:endParaRPr>
          </a:p>
        </p:txBody>
      </p:sp>
      <p:sp>
        <p:nvSpPr>
          <p:cNvPr id="140291"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0292"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0293" name="Rectangle 4"/>
          <p:cNvSpPr>
            <a:spLocks noChangeArrowheads="1"/>
          </p:cNvSpPr>
          <p:nvPr/>
        </p:nvSpPr>
        <p:spPr bwMode="auto">
          <a:xfrm>
            <a:off x="611188" y="549275"/>
            <a:ext cx="755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3200" b="1" dirty="0">
                <a:latin typeface="Arial" charset="0"/>
              </a:rPr>
              <a:t>一、与运算器相关的寄存器（</a:t>
            </a:r>
            <a:r>
              <a:rPr kumimoji="0" lang="en-US" altLang="zh-CN" sz="3200" b="1" dirty="0">
                <a:latin typeface="Arial" charset="0"/>
              </a:rPr>
              <a:t>3</a:t>
            </a:r>
            <a:r>
              <a:rPr kumimoji="0" lang="zh-CN" altLang="en-US" sz="3200" b="1" dirty="0">
                <a:latin typeface="Arial" charset="0"/>
              </a:rPr>
              <a:t>个）</a:t>
            </a:r>
            <a:endParaRPr kumimoji="0" lang="zh-CN" altLang="en-US" sz="3200" dirty="0">
              <a:latin typeface="Arial" charset="0"/>
            </a:endParaRPr>
          </a:p>
        </p:txBody>
      </p:sp>
      <p:sp>
        <p:nvSpPr>
          <p:cNvPr id="140294"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0295" name="Rectangle 6"/>
          <p:cNvSpPr>
            <a:spLocks noChangeArrowheads="1"/>
          </p:cNvSpPr>
          <p:nvPr/>
        </p:nvSpPr>
        <p:spPr bwMode="auto">
          <a:xfrm>
            <a:off x="395288" y="1268413"/>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Char char="n"/>
            </a:pPr>
            <a:r>
              <a:rPr kumimoji="0" lang="zh-CN" altLang="en-US" sz="2800" b="1" dirty="0">
                <a:latin typeface="Arial" charset="0"/>
              </a:rPr>
              <a:t>累加器</a:t>
            </a:r>
            <a:r>
              <a:rPr kumimoji="0" lang="en-US" altLang="zh-CN" sz="2800" b="1" dirty="0">
                <a:solidFill>
                  <a:srgbClr val="FF0000"/>
                </a:solidFill>
                <a:latin typeface="Arial" charset="0"/>
              </a:rPr>
              <a:t>ACC</a:t>
            </a:r>
            <a:r>
              <a:rPr kumimoji="0" lang="zh-CN" altLang="en-US" sz="2800" b="1" dirty="0">
                <a:latin typeface="Arial" charset="0"/>
              </a:rPr>
              <a:t>，</a:t>
            </a:r>
            <a:r>
              <a:rPr kumimoji="0" lang="en-US" altLang="zh-CN" sz="2800" b="1" dirty="0">
                <a:latin typeface="Arial" charset="0"/>
              </a:rPr>
              <a:t>8</a:t>
            </a:r>
            <a:r>
              <a:rPr kumimoji="0" lang="zh-CN" altLang="en-US" sz="2800" b="1" dirty="0">
                <a:latin typeface="Arial" charset="0"/>
              </a:rPr>
              <a:t>位。用于向</a:t>
            </a:r>
            <a:r>
              <a:rPr kumimoji="0" lang="en-US" altLang="zh-CN" sz="2800" b="1" dirty="0">
                <a:latin typeface="Arial" charset="0"/>
              </a:rPr>
              <a:t>ALU</a:t>
            </a:r>
            <a:r>
              <a:rPr kumimoji="0" lang="zh-CN" altLang="en-US" sz="2800" b="1" dirty="0">
                <a:latin typeface="Arial" charset="0"/>
              </a:rPr>
              <a:t>提供操作数，许多运算的结果也存放在累加器中；</a:t>
            </a:r>
          </a:p>
          <a:p>
            <a:pPr eaLnBrk="1" hangingPunct="1">
              <a:spcBef>
                <a:spcPct val="20000"/>
              </a:spcBef>
              <a:buClr>
                <a:schemeClr val="bg2"/>
              </a:buClr>
              <a:buSzPct val="75000"/>
              <a:buFont typeface="Wingdings" pitchFamily="2" charset="2"/>
              <a:buChar char="n"/>
            </a:pPr>
            <a:r>
              <a:rPr kumimoji="0" lang="zh-CN" altLang="en-US" sz="2800" b="1" dirty="0">
                <a:latin typeface="Arial" charset="0"/>
              </a:rPr>
              <a:t>寄存器</a:t>
            </a:r>
            <a:r>
              <a:rPr kumimoji="0" lang="en-US" altLang="zh-CN" sz="2800" b="1" dirty="0">
                <a:solidFill>
                  <a:srgbClr val="FF0000"/>
                </a:solidFill>
                <a:latin typeface="Arial" charset="0"/>
              </a:rPr>
              <a:t>B</a:t>
            </a:r>
            <a:r>
              <a:rPr kumimoji="0" lang="zh-CN" altLang="en-US" sz="2800" b="1" dirty="0">
                <a:latin typeface="Arial" charset="0"/>
              </a:rPr>
              <a:t>，</a:t>
            </a:r>
            <a:r>
              <a:rPr kumimoji="0" lang="en-US" altLang="zh-CN" sz="2800" b="1" dirty="0">
                <a:latin typeface="Arial" charset="0"/>
              </a:rPr>
              <a:t>8</a:t>
            </a:r>
            <a:r>
              <a:rPr kumimoji="0" lang="zh-CN" altLang="en-US" sz="2800" b="1" dirty="0">
                <a:latin typeface="Arial" charset="0"/>
              </a:rPr>
              <a:t>位。主要用于乘、除法运算。也可以作为</a:t>
            </a:r>
            <a:r>
              <a:rPr kumimoji="0" lang="en-US" altLang="zh-CN" sz="2800" b="1" dirty="0">
                <a:latin typeface="Arial" charset="0"/>
              </a:rPr>
              <a:t>RAM</a:t>
            </a:r>
            <a:r>
              <a:rPr kumimoji="0" lang="zh-CN" altLang="en-US" sz="2800" b="1" dirty="0">
                <a:latin typeface="Arial" charset="0"/>
              </a:rPr>
              <a:t>的一个单元使用；</a:t>
            </a:r>
          </a:p>
          <a:p>
            <a:pPr eaLnBrk="1" hangingPunct="1">
              <a:spcBef>
                <a:spcPct val="20000"/>
              </a:spcBef>
              <a:buClr>
                <a:schemeClr val="bg2"/>
              </a:buClr>
              <a:buSzPct val="75000"/>
              <a:buFont typeface="Wingdings" pitchFamily="2" charset="2"/>
              <a:buChar char="n"/>
            </a:pPr>
            <a:r>
              <a:rPr kumimoji="0" lang="zh-CN" altLang="en-US" sz="2800" b="1" dirty="0">
                <a:latin typeface="Arial" charset="0"/>
              </a:rPr>
              <a:t>程序状态字寄存器</a:t>
            </a:r>
            <a:r>
              <a:rPr kumimoji="0" lang="en-US" altLang="zh-CN" sz="2800" b="1" dirty="0">
                <a:solidFill>
                  <a:srgbClr val="FF0000"/>
                </a:solidFill>
                <a:latin typeface="Arial" charset="0"/>
              </a:rPr>
              <a:t>PSW</a:t>
            </a:r>
            <a:r>
              <a:rPr kumimoji="0" lang="zh-CN" altLang="en-US" sz="2800" b="1" dirty="0">
                <a:latin typeface="Arial" charset="0"/>
              </a:rPr>
              <a:t>，</a:t>
            </a:r>
            <a:r>
              <a:rPr kumimoji="0" lang="en-US" altLang="zh-CN" sz="2800" b="1" dirty="0">
                <a:latin typeface="Arial" charset="0"/>
              </a:rPr>
              <a:t>8</a:t>
            </a:r>
            <a:r>
              <a:rPr kumimoji="0" lang="zh-CN" altLang="en-US" sz="2800" b="1" dirty="0">
                <a:latin typeface="Arial" charset="0"/>
              </a:rPr>
              <a:t>位。其各位含义为：</a:t>
            </a:r>
          </a:p>
          <a:p>
            <a:pPr eaLnBrk="1" hangingPunct="1">
              <a:spcBef>
                <a:spcPct val="20000"/>
              </a:spcBef>
              <a:buClr>
                <a:schemeClr val="bg2"/>
              </a:buClr>
              <a:buSzPct val="75000"/>
              <a:buFont typeface="Wingdings" pitchFamily="2" charset="2"/>
              <a:buNone/>
            </a:pPr>
            <a:r>
              <a:rPr kumimoji="0" lang="zh-CN" altLang="en-US" sz="2800" b="1" dirty="0">
                <a:latin typeface="Arial" charset="0"/>
              </a:rPr>
              <a:t>  </a:t>
            </a:r>
            <a:r>
              <a:rPr kumimoji="0" lang="en-US" altLang="zh-CN" b="1" dirty="0">
                <a:latin typeface="Arial" charset="0"/>
              </a:rPr>
              <a:t>CY</a:t>
            </a:r>
            <a:r>
              <a:rPr kumimoji="0" lang="zh-CN" altLang="en-US" b="1" dirty="0">
                <a:latin typeface="Arial" charset="0"/>
              </a:rPr>
              <a:t>：进位、借位标志。有进位、借位时 </a:t>
            </a:r>
            <a:r>
              <a:rPr kumimoji="0" lang="en-US" altLang="zh-CN" b="1" dirty="0">
                <a:latin typeface="Arial" charset="0"/>
              </a:rPr>
              <a:t>CY=1</a:t>
            </a:r>
            <a:r>
              <a:rPr kumimoji="0" lang="zh-CN" altLang="en-US" b="1" dirty="0">
                <a:latin typeface="Arial" charset="0"/>
              </a:rPr>
              <a:t>，否则</a:t>
            </a:r>
            <a:r>
              <a:rPr kumimoji="0" lang="en-US" altLang="zh-CN" b="1" dirty="0">
                <a:latin typeface="Arial" charset="0"/>
              </a:rPr>
              <a:t>CY=0</a:t>
            </a:r>
            <a:r>
              <a:rPr kumimoji="0" lang="zh-CN" altLang="en-US" b="1" dirty="0">
                <a:latin typeface="Arial" charset="0"/>
              </a:rPr>
              <a:t>；</a:t>
            </a:r>
          </a:p>
          <a:p>
            <a:pPr eaLnBrk="1" hangingPunct="1">
              <a:spcBef>
                <a:spcPct val="20000"/>
              </a:spcBef>
              <a:buClr>
                <a:schemeClr val="bg2"/>
              </a:buClr>
              <a:buSzPct val="75000"/>
              <a:buFont typeface="Wingdings" pitchFamily="2" charset="2"/>
              <a:buNone/>
            </a:pPr>
            <a:r>
              <a:rPr kumimoji="0" lang="zh-CN" altLang="en-US" b="1" dirty="0">
                <a:latin typeface="Arial" charset="0"/>
              </a:rPr>
              <a:t>  </a:t>
            </a:r>
            <a:r>
              <a:rPr kumimoji="0" lang="en-US" altLang="zh-CN" b="1" dirty="0">
                <a:latin typeface="Arial" charset="0"/>
              </a:rPr>
              <a:t>AC</a:t>
            </a:r>
            <a:r>
              <a:rPr kumimoji="0" lang="zh-CN" altLang="en-US" b="1" dirty="0">
                <a:latin typeface="Arial" charset="0"/>
              </a:rPr>
              <a:t>：辅助进位、借位标志；</a:t>
            </a:r>
          </a:p>
          <a:p>
            <a:pPr eaLnBrk="1" hangingPunct="1">
              <a:spcBef>
                <a:spcPct val="20000"/>
              </a:spcBef>
              <a:buClr>
                <a:schemeClr val="bg2"/>
              </a:buClr>
              <a:buSzPct val="75000"/>
              <a:buFont typeface="Wingdings" pitchFamily="2" charset="2"/>
              <a:buNone/>
            </a:pPr>
            <a:r>
              <a:rPr kumimoji="0" lang="zh-CN" altLang="en-US" b="1" dirty="0">
                <a:latin typeface="Arial" charset="0"/>
              </a:rPr>
              <a:t>  </a:t>
            </a:r>
            <a:r>
              <a:rPr kumimoji="0" lang="en-US" altLang="zh-CN" b="1" dirty="0">
                <a:latin typeface="Arial" charset="0"/>
              </a:rPr>
              <a:t>F0</a:t>
            </a:r>
            <a:r>
              <a:rPr kumimoji="0" lang="zh-CN" altLang="en-US" b="1" dirty="0">
                <a:latin typeface="Arial" charset="0"/>
              </a:rPr>
              <a:t>：用户标志位，由用户自己定义；</a:t>
            </a:r>
          </a:p>
          <a:p>
            <a:pPr eaLnBrk="1" hangingPunct="1">
              <a:spcBef>
                <a:spcPct val="20000"/>
              </a:spcBef>
              <a:buClr>
                <a:schemeClr val="bg2"/>
              </a:buClr>
              <a:buSzPct val="75000"/>
              <a:buFont typeface="Wingdings" pitchFamily="2" charset="2"/>
              <a:buNone/>
            </a:pPr>
            <a:r>
              <a:rPr kumimoji="0" lang="zh-CN" altLang="en-US" b="1" dirty="0">
                <a:latin typeface="Arial" charset="0"/>
              </a:rPr>
              <a:t>  </a:t>
            </a:r>
            <a:r>
              <a:rPr kumimoji="0" lang="en-US" altLang="zh-CN" b="1" dirty="0">
                <a:latin typeface="Arial" charset="0"/>
              </a:rPr>
              <a:t>RS1</a:t>
            </a:r>
            <a:r>
              <a:rPr kumimoji="0" lang="zh-CN" altLang="en-US" b="1" dirty="0">
                <a:latin typeface="Arial" charset="0"/>
              </a:rPr>
              <a:t>、</a:t>
            </a:r>
            <a:r>
              <a:rPr kumimoji="0" lang="en-US" altLang="zh-CN" b="1" dirty="0">
                <a:latin typeface="Arial" charset="0"/>
              </a:rPr>
              <a:t>RS0</a:t>
            </a:r>
            <a:r>
              <a:rPr kumimoji="0" lang="zh-CN" altLang="en-US" b="1" dirty="0">
                <a:latin typeface="Arial" charset="0"/>
              </a:rPr>
              <a:t>：当前工作寄存器组选择位；</a:t>
            </a:r>
          </a:p>
          <a:p>
            <a:pPr eaLnBrk="1" hangingPunct="1">
              <a:spcBef>
                <a:spcPct val="20000"/>
              </a:spcBef>
              <a:buClr>
                <a:schemeClr val="bg2"/>
              </a:buClr>
              <a:buSzPct val="75000"/>
              <a:buFont typeface="Wingdings" pitchFamily="2" charset="2"/>
              <a:buNone/>
            </a:pPr>
            <a:r>
              <a:rPr kumimoji="0" lang="zh-CN" altLang="en-US" b="1" dirty="0">
                <a:latin typeface="Arial" charset="0"/>
              </a:rPr>
              <a:t>  </a:t>
            </a:r>
            <a:r>
              <a:rPr kumimoji="0" lang="en-US" altLang="zh-CN" b="1" dirty="0">
                <a:latin typeface="Arial" charset="0"/>
              </a:rPr>
              <a:t>OV</a:t>
            </a:r>
            <a:r>
              <a:rPr kumimoji="0" lang="zh-CN" altLang="en-US" b="1" dirty="0">
                <a:latin typeface="Arial" charset="0"/>
              </a:rPr>
              <a:t>：溢出标志位。有溢出时</a:t>
            </a:r>
            <a:r>
              <a:rPr kumimoji="0" lang="en-US" altLang="zh-CN" b="1" dirty="0">
                <a:latin typeface="Arial" charset="0"/>
              </a:rPr>
              <a:t>OV=1</a:t>
            </a:r>
            <a:r>
              <a:rPr kumimoji="0" lang="zh-CN" altLang="en-US" b="1" dirty="0">
                <a:latin typeface="Arial" charset="0"/>
              </a:rPr>
              <a:t>，否则</a:t>
            </a:r>
            <a:r>
              <a:rPr kumimoji="0" lang="en-US" altLang="zh-CN" b="1" dirty="0">
                <a:latin typeface="Arial" charset="0"/>
              </a:rPr>
              <a:t>OV=0</a:t>
            </a:r>
            <a:r>
              <a:rPr kumimoji="0" lang="zh-CN" altLang="en-US" b="1" dirty="0">
                <a:latin typeface="Arial" charset="0"/>
              </a:rPr>
              <a:t>；</a:t>
            </a:r>
          </a:p>
          <a:p>
            <a:pPr eaLnBrk="1" hangingPunct="1">
              <a:spcBef>
                <a:spcPct val="20000"/>
              </a:spcBef>
              <a:buClr>
                <a:schemeClr val="bg2"/>
              </a:buClr>
              <a:buSzPct val="75000"/>
              <a:buFont typeface="Wingdings" pitchFamily="2" charset="2"/>
              <a:buNone/>
            </a:pPr>
            <a:r>
              <a:rPr kumimoji="0" lang="zh-CN" altLang="en-US" b="1" dirty="0">
                <a:latin typeface="Arial" charset="0"/>
              </a:rPr>
              <a:t>  </a:t>
            </a:r>
            <a:r>
              <a:rPr kumimoji="0" lang="en-US" altLang="zh-CN" b="1" dirty="0">
                <a:latin typeface="Arial" charset="0"/>
              </a:rPr>
              <a:t>P</a:t>
            </a:r>
            <a:r>
              <a:rPr kumimoji="0" lang="zh-CN" altLang="en-US" b="1" dirty="0">
                <a:latin typeface="Arial" charset="0"/>
              </a:rPr>
              <a:t>：奇偶标志位。</a:t>
            </a:r>
            <a:r>
              <a:rPr kumimoji="0" lang="en-US" altLang="zh-CN" b="1" dirty="0">
                <a:latin typeface="Arial" charset="0"/>
              </a:rPr>
              <a:t>ACC</a:t>
            </a:r>
            <a:r>
              <a:rPr kumimoji="0" lang="zh-CN" altLang="en-US" b="1" dirty="0">
                <a:latin typeface="Arial" charset="0"/>
              </a:rPr>
              <a:t>中结果有奇数个</a:t>
            </a:r>
            <a:r>
              <a:rPr kumimoji="0" lang="en-US" altLang="zh-CN" b="1" dirty="0">
                <a:latin typeface="Arial" charset="0"/>
              </a:rPr>
              <a:t>1</a:t>
            </a:r>
            <a:r>
              <a:rPr kumimoji="0" lang="zh-CN" altLang="en-US" b="1" dirty="0">
                <a:latin typeface="Arial" charset="0"/>
              </a:rPr>
              <a:t>时</a:t>
            </a:r>
            <a:r>
              <a:rPr kumimoji="0" lang="en-US" altLang="zh-CN" b="1" dirty="0">
                <a:latin typeface="Arial" charset="0"/>
              </a:rPr>
              <a:t>P=1</a:t>
            </a:r>
            <a:r>
              <a:rPr kumimoji="0" lang="zh-CN" altLang="en-US" b="1" dirty="0">
                <a:latin typeface="Arial" charset="0"/>
              </a:rPr>
              <a:t>，否则   </a:t>
            </a:r>
            <a:r>
              <a:rPr kumimoji="0" lang="en-US" altLang="zh-CN" b="1" dirty="0">
                <a:latin typeface="Arial" charset="0"/>
              </a:rPr>
              <a:t>P=0</a:t>
            </a:r>
            <a:r>
              <a:rPr kumimoji="0" lang="zh-CN" altLang="en-US" b="1" dirty="0">
                <a:latin typeface="Arial" charset="0"/>
              </a:rPr>
              <a:t>。</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921833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BFF89239-BC51-48FB-B3DF-B0A208BDB6EC}" type="slidenum">
              <a:rPr kumimoji="0" lang="en-US" altLang="zh-CN" sz="1200">
                <a:latin typeface="Arial Black" pitchFamily="34" charset="0"/>
              </a:rPr>
              <a:pPr algn="r" eaLnBrk="1" hangingPunct="1"/>
              <a:t>43</a:t>
            </a:fld>
            <a:endParaRPr kumimoji="0" lang="en-US" altLang="zh-CN" sz="1200">
              <a:latin typeface="Arial Black" pitchFamily="34" charset="0"/>
            </a:endParaRPr>
          </a:p>
        </p:txBody>
      </p:sp>
      <p:sp>
        <p:nvSpPr>
          <p:cNvPr id="141315"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1316"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1317" name="Rectangle 4"/>
          <p:cNvSpPr>
            <a:spLocks noChangeArrowheads="1"/>
          </p:cNvSpPr>
          <p:nvPr/>
        </p:nvSpPr>
        <p:spPr bwMode="auto">
          <a:xfrm>
            <a:off x="611188" y="549275"/>
            <a:ext cx="755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3200" b="1">
                <a:latin typeface="Arial" charset="0"/>
              </a:rPr>
              <a:t>二、指针类寄存器（</a:t>
            </a:r>
            <a:r>
              <a:rPr kumimoji="0" lang="en-US" altLang="zh-CN" sz="3200" b="1">
                <a:latin typeface="Arial" charset="0"/>
              </a:rPr>
              <a:t>3</a:t>
            </a:r>
            <a:r>
              <a:rPr kumimoji="0" lang="zh-CN" altLang="en-US" sz="3200" b="1">
                <a:latin typeface="Arial" charset="0"/>
              </a:rPr>
              <a:t>个）</a:t>
            </a:r>
            <a:endParaRPr kumimoji="0" lang="zh-CN" altLang="en-US" sz="3200">
              <a:latin typeface="Arial" charset="0"/>
            </a:endParaRPr>
          </a:p>
        </p:txBody>
      </p:sp>
      <p:sp>
        <p:nvSpPr>
          <p:cNvPr id="141318"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1319" name="Rectangle 6"/>
          <p:cNvSpPr>
            <a:spLocks noChangeArrowheads="1"/>
          </p:cNvSpPr>
          <p:nvPr/>
        </p:nvSpPr>
        <p:spPr bwMode="auto">
          <a:xfrm>
            <a:off x="357158" y="1142985"/>
            <a:ext cx="8607455" cy="552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Char char="n"/>
            </a:pPr>
            <a:r>
              <a:rPr kumimoji="0" lang="zh-CN" altLang="en-US" sz="2800" b="1" dirty="0">
                <a:latin typeface="Arial" charset="0"/>
              </a:rPr>
              <a:t>堆栈指针</a:t>
            </a:r>
            <a:r>
              <a:rPr kumimoji="0" lang="en-US" altLang="zh-CN" sz="2800" b="1" dirty="0">
                <a:solidFill>
                  <a:srgbClr val="FF0000"/>
                </a:solidFill>
                <a:latin typeface="Arial" charset="0"/>
              </a:rPr>
              <a:t>SP</a:t>
            </a:r>
            <a:r>
              <a:rPr kumimoji="0" lang="zh-CN" altLang="en-US" sz="2800" b="1" dirty="0">
                <a:latin typeface="Arial" charset="0"/>
              </a:rPr>
              <a:t>，</a:t>
            </a:r>
            <a:r>
              <a:rPr kumimoji="0" lang="en-US" altLang="zh-CN" sz="2800" b="1" dirty="0">
                <a:latin typeface="Arial" charset="0"/>
              </a:rPr>
              <a:t>8</a:t>
            </a:r>
            <a:r>
              <a:rPr kumimoji="0" lang="zh-CN" altLang="en-US" sz="2800" b="1" dirty="0">
                <a:latin typeface="Arial" charset="0"/>
              </a:rPr>
              <a:t>位。它总是指向栈顶。</a:t>
            </a:r>
          </a:p>
          <a:p>
            <a:pPr eaLnBrk="1" hangingPunct="1">
              <a:spcBef>
                <a:spcPct val="20000"/>
              </a:spcBef>
              <a:buClr>
                <a:schemeClr val="bg2"/>
              </a:buClr>
              <a:buSzPct val="75000"/>
              <a:buFont typeface="Wingdings" pitchFamily="2" charset="2"/>
              <a:buNone/>
            </a:pPr>
            <a:r>
              <a:rPr kumimoji="0" lang="zh-CN" altLang="en-US" b="1" dirty="0">
                <a:latin typeface="Arial" charset="0"/>
              </a:rPr>
              <a:t>       </a:t>
            </a:r>
            <a:r>
              <a:rPr kumimoji="0" lang="en-US" altLang="zh-CN" b="1" dirty="0">
                <a:latin typeface="Arial" charset="0"/>
              </a:rPr>
              <a:t>80C51</a:t>
            </a:r>
            <a:r>
              <a:rPr kumimoji="0" lang="zh-CN" altLang="en-US" b="1" dirty="0">
                <a:latin typeface="Arial" charset="0"/>
              </a:rPr>
              <a:t>单片机的堆栈常设在</a:t>
            </a:r>
            <a:r>
              <a:rPr kumimoji="0" lang="en-US" altLang="zh-CN" b="1" dirty="0">
                <a:latin typeface="Arial" charset="0"/>
              </a:rPr>
              <a:t>30H~7FH</a:t>
            </a:r>
            <a:r>
              <a:rPr kumimoji="0" lang="zh-CN" altLang="en-US" b="1" dirty="0">
                <a:latin typeface="Arial" charset="0"/>
              </a:rPr>
              <a:t>这一段</a:t>
            </a:r>
            <a:r>
              <a:rPr kumimoji="0" lang="en-US" altLang="zh-CN" b="1" dirty="0">
                <a:latin typeface="Arial" charset="0"/>
              </a:rPr>
              <a:t>RAM</a:t>
            </a:r>
            <a:r>
              <a:rPr kumimoji="0" lang="zh-CN" altLang="en-US" b="1" dirty="0">
                <a:latin typeface="Arial" charset="0"/>
              </a:rPr>
              <a:t>中。堆栈操作遵循“后进先出”的原则，入栈操作时，</a:t>
            </a:r>
            <a:r>
              <a:rPr kumimoji="0" lang="en-US" altLang="zh-CN" b="1" dirty="0">
                <a:latin typeface="Arial" charset="0"/>
              </a:rPr>
              <a:t>SP</a:t>
            </a:r>
            <a:r>
              <a:rPr kumimoji="0" lang="zh-CN" altLang="en-US" b="1" dirty="0">
                <a:latin typeface="Arial" charset="0"/>
              </a:rPr>
              <a:t>先加</a:t>
            </a:r>
            <a:r>
              <a:rPr kumimoji="0" lang="en-US" altLang="zh-CN" b="1" dirty="0">
                <a:latin typeface="Arial" charset="0"/>
              </a:rPr>
              <a:t>1</a:t>
            </a:r>
            <a:r>
              <a:rPr kumimoji="0" lang="zh-CN" altLang="en-US" b="1" dirty="0">
                <a:latin typeface="Arial" charset="0"/>
              </a:rPr>
              <a:t>，数据再压入</a:t>
            </a:r>
            <a:r>
              <a:rPr kumimoji="0" lang="en-US" altLang="zh-CN" b="1" dirty="0">
                <a:latin typeface="Arial" charset="0"/>
              </a:rPr>
              <a:t>SP</a:t>
            </a:r>
            <a:r>
              <a:rPr kumimoji="0" lang="zh-CN" altLang="en-US" b="1" dirty="0">
                <a:latin typeface="Arial" charset="0"/>
              </a:rPr>
              <a:t>指向的单元。出栈操作时， 先将</a:t>
            </a:r>
            <a:r>
              <a:rPr kumimoji="0" lang="en-US" altLang="zh-CN" b="1" dirty="0">
                <a:latin typeface="Arial" charset="0"/>
              </a:rPr>
              <a:t>SP</a:t>
            </a:r>
            <a:r>
              <a:rPr kumimoji="0" lang="zh-CN" altLang="en-US" b="1" dirty="0">
                <a:latin typeface="Arial" charset="0"/>
              </a:rPr>
              <a:t>指向的单元的数据弹出，然后，</a:t>
            </a:r>
            <a:r>
              <a:rPr kumimoji="0" lang="en-US" altLang="zh-CN" b="1" dirty="0">
                <a:latin typeface="Arial" charset="0"/>
              </a:rPr>
              <a:t>SP</a:t>
            </a:r>
            <a:r>
              <a:rPr kumimoji="0" lang="zh-CN" altLang="en-US" b="1" dirty="0">
                <a:latin typeface="Arial" charset="0"/>
              </a:rPr>
              <a:t>再减</a:t>
            </a:r>
            <a:r>
              <a:rPr kumimoji="0" lang="en-US" altLang="zh-CN" b="1" dirty="0">
                <a:latin typeface="Arial" charset="0"/>
              </a:rPr>
              <a:t>1</a:t>
            </a:r>
            <a:r>
              <a:rPr kumimoji="0" lang="zh-CN" altLang="en-US" b="1" dirty="0">
                <a:latin typeface="Arial" charset="0"/>
              </a:rPr>
              <a:t>，这时</a:t>
            </a:r>
            <a:r>
              <a:rPr kumimoji="0" lang="en-US" altLang="zh-CN" b="1" dirty="0">
                <a:latin typeface="Arial" charset="0"/>
              </a:rPr>
              <a:t>SP</a:t>
            </a:r>
            <a:r>
              <a:rPr kumimoji="0" lang="zh-CN" altLang="en-US" b="1" dirty="0">
                <a:latin typeface="Arial" charset="0"/>
              </a:rPr>
              <a:t>指向的单元是新的栈顶</a:t>
            </a:r>
            <a:r>
              <a:rPr kumimoji="0" lang="zh-CN" altLang="en-US" b="1" dirty="0" smtClean="0">
                <a:latin typeface="Arial" charset="0"/>
              </a:rPr>
              <a:t>。</a:t>
            </a:r>
            <a:r>
              <a:rPr kumimoji="0" lang="en-US" altLang="zh-CN" b="1" dirty="0" smtClean="0">
                <a:latin typeface="Arial" charset="0"/>
              </a:rPr>
              <a:t>80C51</a:t>
            </a:r>
            <a:r>
              <a:rPr kumimoji="0" lang="zh-CN" altLang="en-US" b="1" dirty="0">
                <a:latin typeface="Arial" charset="0"/>
              </a:rPr>
              <a:t>单片机的堆栈区是向地址增大的方向生成的（与常用的</a:t>
            </a:r>
            <a:r>
              <a:rPr kumimoji="0" lang="en-US" altLang="zh-CN" b="1" dirty="0">
                <a:latin typeface="Arial" charset="0"/>
              </a:rPr>
              <a:t>80X86</a:t>
            </a:r>
            <a:r>
              <a:rPr kumimoji="0" lang="zh-CN" altLang="en-US" b="1" dirty="0">
                <a:latin typeface="Arial" charset="0"/>
              </a:rPr>
              <a:t>微机不同）；</a:t>
            </a:r>
          </a:p>
          <a:p>
            <a:pPr eaLnBrk="1" hangingPunct="1">
              <a:spcBef>
                <a:spcPct val="20000"/>
              </a:spcBef>
              <a:buClr>
                <a:schemeClr val="bg2"/>
              </a:buClr>
              <a:buSzPct val="75000"/>
              <a:buFont typeface="Wingdings" pitchFamily="2" charset="2"/>
              <a:buChar char="n"/>
            </a:pPr>
            <a:r>
              <a:rPr kumimoji="0" lang="zh-CN" altLang="en-US" sz="2800" b="1" dirty="0">
                <a:latin typeface="Arial" charset="0"/>
              </a:rPr>
              <a:t> 数据指针</a:t>
            </a:r>
            <a:r>
              <a:rPr kumimoji="0" lang="en-US" altLang="zh-CN" sz="2800" b="1" dirty="0">
                <a:solidFill>
                  <a:srgbClr val="FF0000"/>
                </a:solidFill>
                <a:latin typeface="Arial" charset="0"/>
              </a:rPr>
              <a:t>DPTR</a:t>
            </a:r>
            <a:r>
              <a:rPr kumimoji="0" lang="zh-CN" altLang="en-US" sz="2800" b="1" dirty="0">
                <a:latin typeface="Arial" charset="0"/>
              </a:rPr>
              <a:t>，</a:t>
            </a:r>
            <a:r>
              <a:rPr kumimoji="0" lang="en-US" altLang="zh-CN" sz="2800" b="1" dirty="0">
                <a:latin typeface="Arial" charset="0"/>
              </a:rPr>
              <a:t>16</a:t>
            </a:r>
            <a:r>
              <a:rPr kumimoji="0" lang="zh-CN" altLang="en-US" sz="2800" b="1" dirty="0">
                <a:latin typeface="Arial" charset="0"/>
              </a:rPr>
              <a:t>位。用来存放</a:t>
            </a:r>
            <a:r>
              <a:rPr kumimoji="0" lang="en-US" altLang="zh-CN" sz="2800" b="1" dirty="0">
                <a:latin typeface="Arial" charset="0"/>
              </a:rPr>
              <a:t>16</a:t>
            </a:r>
            <a:r>
              <a:rPr kumimoji="0" lang="zh-CN" altLang="en-US" sz="2800" b="1" dirty="0">
                <a:latin typeface="Arial" charset="0"/>
              </a:rPr>
              <a:t>位的地址。</a:t>
            </a:r>
          </a:p>
          <a:p>
            <a:pPr eaLnBrk="1" hangingPunct="1">
              <a:spcBef>
                <a:spcPct val="20000"/>
              </a:spcBef>
              <a:buClr>
                <a:schemeClr val="bg2"/>
              </a:buClr>
              <a:buSzPct val="75000"/>
              <a:buFont typeface="Wingdings" pitchFamily="2" charset="2"/>
              <a:buNone/>
            </a:pPr>
            <a:r>
              <a:rPr kumimoji="0" lang="zh-CN" altLang="en-US" b="1" dirty="0">
                <a:latin typeface="Arial" charset="0"/>
              </a:rPr>
              <a:t>        它由两个</a:t>
            </a:r>
            <a:r>
              <a:rPr kumimoji="0" lang="en-US" altLang="zh-CN" b="1" dirty="0">
                <a:latin typeface="Arial" charset="0"/>
              </a:rPr>
              <a:t>8</a:t>
            </a:r>
            <a:r>
              <a:rPr kumimoji="0" lang="zh-CN" altLang="en-US" b="1" dirty="0">
                <a:latin typeface="Arial" charset="0"/>
              </a:rPr>
              <a:t>位的寄存器</a:t>
            </a:r>
            <a:r>
              <a:rPr kumimoji="0" lang="en-US" altLang="zh-CN" b="1" dirty="0">
                <a:latin typeface="Arial" charset="0"/>
              </a:rPr>
              <a:t>DPH</a:t>
            </a:r>
            <a:r>
              <a:rPr kumimoji="0" lang="zh-CN" altLang="en-US" b="1" dirty="0">
                <a:latin typeface="Arial" charset="0"/>
              </a:rPr>
              <a:t>和</a:t>
            </a:r>
            <a:r>
              <a:rPr kumimoji="0" lang="en-US" altLang="zh-CN" b="1" dirty="0">
                <a:latin typeface="Arial" charset="0"/>
              </a:rPr>
              <a:t>DPL</a:t>
            </a:r>
            <a:r>
              <a:rPr kumimoji="0" lang="zh-CN" altLang="en-US" b="1" dirty="0">
                <a:latin typeface="Arial" charset="0"/>
              </a:rPr>
              <a:t>组成。间接寻址或变址寻址可访问片外的</a:t>
            </a:r>
            <a:r>
              <a:rPr kumimoji="0" lang="en-US" altLang="zh-CN" b="1" dirty="0">
                <a:latin typeface="Arial" charset="0"/>
              </a:rPr>
              <a:t>64KB</a:t>
            </a:r>
            <a:r>
              <a:rPr kumimoji="0" lang="zh-CN" altLang="en-US" b="1" dirty="0">
                <a:latin typeface="Arial" charset="0"/>
              </a:rPr>
              <a:t>范围的</a:t>
            </a:r>
            <a:r>
              <a:rPr kumimoji="0" lang="en-US" altLang="zh-CN" b="1" dirty="0">
                <a:latin typeface="Arial" charset="0"/>
              </a:rPr>
              <a:t>RAM</a:t>
            </a:r>
            <a:r>
              <a:rPr kumimoji="0" lang="zh-CN" altLang="en-US" b="1" dirty="0">
                <a:latin typeface="Arial" charset="0"/>
              </a:rPr>
              <a:t>或</a:t>
            </a:r>
            <a:r>
              <a:rPr kumimoji="0" lang="en-US" altLang="zh-CN" b="1" dirty="0">
                <a:latin typeface="Arial" charset="0"/>
              </a:rPr>
              <a:t>ROM</a:t>
            </a:r>
            <a:r>
              <a:rPr kumimoji="0" lang="zh-CN" altLang="en-US" b="1" dirty="0">
                <a:latin typeface="Arial" charset="0"/>
              </a:rPr>
              <a:t>数据</a:t>
            </a:r>
            <a:r>
              <a:rPr kumimoji="0" lang="zh-CN" altLang="en-US" b="1" dirty="0" smtClean="0">
                <a:latin typeface="Arial" charset="0"/>
              </a:rPr>
              <a:t>。</a:t>
            </a:r>
            <a:endParaRPr kumimoji="0" lang="en-US" altLang="zh-CN" b="1" dirty="0" smtClean="0">
              <a:latin typeface="Arial" charset="0"/>
            </a:endParaRPr>
          </a:p>
          <a:p>
            <a:pPr>
              <a:spcBef>
                <a:spcPct val="20000"/>
              </a:spcBef>
              <a:buClr>
                <a:schemeClr val="bg2"/>
              </a:buClr>
              <a:buSzPct val="75000"/>
            </a:pPr>
            <a:r>
              <a:rPr lang="zh-CN" altLang="en-US" dirty="0" smtClean="0"/>
              <a:t>程序指针</a:t>
            </a:r>
            <a:r>
              <a:rPr lang="en-US" altLang="zh-CN" dirty="0" smtClean="0">
                <a:solidFill>
                  <a:srgbClr val="FF0000"/>
                </a:solidFill>
              </a:rPr>
              <a:t>PC</a:t>
            </a:r>
            <a:r>
              <a:rPr lang="zh-CN" altLang="zh-CN" dirty="0" smtClean="0"/>
              <a:t>的作用是用来存放将要执行的指令地址，共</a:t>
            </a:r>
            <a:r>
              <a:rPr lang="en-US" altLang="zh-CN" dirty="0" smtClean="0"/>
              <a:t>16</a:t>
            </a:r>
            <a:r>
              <a:rPr lang="zh-CN" altLang="zh-CN" dirty="0" smtClean="0"/>
              <a:t>位，可对</a:t>
            </a:r>
            <a:r>
              <a:rPr lang="en-US" altLang="zh-CN" dirty="0" smtClean="0"/>
              <a:t>64K ROM</a:t>
            </a:r>
            <a:r>
              <a:rPr lang="zh-CN" altLang="zh-CN" dirty="0" smtClean="0"/>
              <a:t>直接寻址，</a:t>
            </a:r>
            <a:r>
              <a:rPr lang="en-US" altLang="zh-CN" dirty="0" smtClean="0"/>
              <a:t>PC</a:t>
            </a:r>
            <a:r>
              <a:rPr lang="zh-CN" altLang="zh-CN" dirty="0" smtClean="0"/>
              <a:t>低</a:t>
            </a:r>
            <a:r>
              <a:rPr lang="en-US" altLang="zh-CN" dirty="0" smtClean="0"/>
              <a:t>8</a:t>
            </a:r>
            <a:r>
              <a:rPr lang="zh-CN" altLang="zh-CN" dirty="0" smtClean="0"/>
              <a:t>位经</a:t>
            </a:r>
            <a:r>
              <a:rPr lang="en-US" altLang="zh-CN" dirty="0" smtClean="0"/>
              <a:t>P0</a:t>
            </a:r>
            <a:r>
              <a:rPr lang="zh-CN" altLang="zh-CN" dirty="0" smtClean="0"/>
              <a:t>口输出，高</a:t>
            </a:r>
            <a:r>
              <a:rPr lang="en-US" altLang="zh-CN" dirty="0" smtClean="0"/>
              <a:t>8</a:t>
            </a:r>
            <a:r>
              <a:rPr lang="zh-CN" altLang="zh-CN" dirty="0" smtClean="0"/>
              <a:t>位经</a:t>
            </a:r>
            <a:r>
              <a:rPr lang="en-US" altLang="zh-CN" dirty="0" smtClean="0"/>
              <a:t>P2</a:t>
            </a:r>
            <a:r>
              <a:rPr lang="zh-CN" altLang="zh-CN" dirty="0" smtClean="0"/>
              <a:t>口输出。</a:t>
            </a:r>
            <a:endParaRPr kumimoji="0" lang="zh-CN" altLang="en-US" dirty="0">
              <a:latin typeface="Arial"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38274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E8E54FC3-DD31-444C-A49D-3DF422AFB996}" type="slidenum">
              <a:rPr kumimoji="0" lang="en-US" altLang="zh-CN" sz="1200">
                <a:latin typeface="Arial Black" pitchFamily="34" charset="0"/>
              </a:rPr>
              <a:pPr algn="r" eaLnBrk="1" hangingPunct="1"/>
              <a:t>44</a:t>
            </a:fld>
            <a:endParaRPr kumimoji="0" lang="en-US" altLang="zh-CN" sz="1200">
              <a:latin typeface="Arial Black" pitchFamily="34" charset="0"/>
            </a:endParaRPr>
          </a:p>
        </p:txBody>
      </p:sp>
      <p:sp>
        <p:nvSpPr>
          <p:cNvPr id="142339"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2340"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2341" name="Rectangle 4"/>
          <p:cNvSpPr>
            <a:spLocks noChangeArrowheads="1"/>
          </p:cNvSpPr>
          <p:nvPr/>
        </p:nvSpPr>
        <p:spPr bwMode="auto">
          <a:xfrm>
            <a:off x="611188" y="549275"/>
            <a:ext cx="755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3200" b="1">
                <a:latin typeface="Arial" charset="0"/>
              </a:rPr>
              <a:t>三、与口相关的寄存器（</a:t>
            </a:r>
            <a:r>
              <a:rPr kumimoji="0" lang="en-US" altLang="zh-CN" sz="3200" b="1">
                <a:latin typeface="Arial" charset="0"/>
              </a:rPr>
              <a:t>7</a:t>
            </a:r>
            <a:r>
              <a:rPr kumimoji="0" lang="zh-CN" altLang="en-US" sz="3200" b="1">
                <a:latin typeface="Arial" charset="0"/>
              </a:rPr>
              <a:t>个）</a:t>
            </a:r>
            <a:endParaRPr kumimoji="0" lang="zh-CN" altLang="en-US" sz="3200">
              <a:latin typeface="Arial" charset="0"/>
            </a:endParaRPr>
          </a:p>
        </p:txBody>
      </p:sp>
      <p:sp>
        <p:nvSpPr>
          <p:cNvPr id="142342"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2343" name="Rectangle 6"/>
          <p:cNvSpPr>
            <a:spLocks noChangeArrowheads="1"/>
          </p:cNvSpPr>
          <p:nvPr/>
        </p:nvSpPr>
        <p:spPr bwMode="auto">
          <a:xfrm>
            <a:off x="395288" y="1268413"/>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Char char="n"/>
            </a:pPr>
            <a:r>
              <a:rPr kumimoji="0" lang="zh-CN" altLang="en-US" sz="3600" b="1" dirty="0">
                <a:latin typeface="Arial" charset="0"/>
              </a:rPr>
              <a:t>并行</a:t>
            </a:r>
            <a:r>
              <a:rPr kumimoji="0" lang="en-US" altLang="zh-CN" sz="3600" b="1" dirty="0">
                <a:latin typeface="Arial" charset="0"/>
              </a:rPr>
              <a:t>I/O</a:t>
            </a:r>
            <a:r>
              <a:rPr kumimoji="0" lang="zh-CN" altLang="en-US" sz="3600" b="1" dirty="0">
                <a:latin typeface="Arial" charset="0"/>
              </a:rPr>
              <a:t>口</a:t>
            </a:r>
            <a:r>
              <a:rPr kumimoji="0" lang="en-US" altLang="zh-CN" sz="3600" b="1" dirty="0">
                <a:solidFill>
                  <a:srgbClr val="FF0000"/>
                </a:solidFill>
                <a:latin typeface="Arial" charset="0"/>
              </a:rPr>
              <a:t>P0</a:t>
            </a:r>
            <a:r>
              <a:rPr kumimoji="0" lang="zh-CN" altLang="en-US" sz="3600" b="1" dirty="0">
                <a:solidFill>
                  <a:srgbClr val="FF0000"/>
                </a:solidFill>
                <a:latin typeface="Arial" charset="0"/>
              </a:rPr>
              <a:t>、</a:t>
            </a:r>
            <a:r>
              <a:rPr kumimoji="0" lang="en-US" altLang="zh-CN" sz="3600" b="1" dirty="0">
                <a:solidFill>
                  <a:srgbClr val="FF0000"/>
                </a:solidFill>
                <a:latin typeface="Arial" charset="0"/>
              </a:rPr>
              <a:t>P1</a:t>
            </a:r>
            <a:r>
              <a:rPr kumimoji="0" lang="zh-CN" altLang="en-US" sz="3600" b="1" dirty="0">
                <a:solidFill>
                  <a:srgbClr val="FF0000"/>
                </a:solidFill>
                <a:latin typeface="Arial" charset="0"/>
              </a:rPr>
              <a:t>、</a:t>
            </a:r>
            <a:r>
              <a:rPr kumimoji="0" lang="en-US" altLang="zh-CN" sz="3600" b="1" dirty="0">
                <a:solidFill>
                  <a:srgbClr val="FF0000"/>
                </a:solidFill>
                <a:latin typeface="Arial" charset="0"/>
              </a:rPr>
              <a:t>P2</a:t>
            </a:r>
            <a:r>
              <a:rPr kumimoji="0" lang="zh-CN" altLang="en-US" sz="3600" b="1" dirty="0">
                <a:solidFill>
                  <a:srgbClr val="FF0000"/>
                </a:solidFill>
                <a:latin typeface="Arial" charset="0"/>
              </a:rPr>
              <a:t>、</a:t>
            </a:r>
            <a:r>
              <a:rPr kumimoji="0" lang="en-US" altLang="zh-CN" sz="3600" b="1" dirty="0">
                <a:solidFill>
                  <a:srgbClr val="FF0000"/>
                </a:solidFill>
                <a:latin typeface="Arial" charset="0"/>
              </a:rPr>
              <a:t>P3</a:t>
            </a:r>
            <a:r>
              <a:rPr kumimoji="0" lang="zh-CN" altLang="en-US" sz="3600" b="1" dirty="0">
                <a:latin typeface="Arial" charset="0"/>
              </a:rPr>
              <a:t>，均为</a:t>
            </a:r>
            <a:r>
              <a:rPr kumimoji="0" lang="en-US" altLang="zh-CN" sz="3600" b="1" dirty="0">
                <a:latin typeface="Arial" charset="0"/>
              </a:rPr>
              <a:t>8</a:t>
            </a:r>
            <a:r>
              <a:rPr kumimoji="0" lang="zh-CN" altLang="en-US" sz="3600" b="1" dirty="0">
                <a:latin typeface="Arial" charset="0"/>
              </a:rPr>
              <a:t>位。</a:t>
            </a:r>
          </a:p>
          <a:p>
            <a:pPr eaLnBrk="1" hangingPunct="1">
              <a:spcBef>
                <a:spcPct val="20000"/>
              </a:spcBef>
              <a:buClr>
                <a:schemeClr val="bg2"/>
              </a:buClr>
              <a:buSzPct val="75000"/>
              <a:buFont typeface="Wingdings" pitchFamily="2" charset="2"/>
              <a:buNone/>
            </a:pPr>
            <a:r>
              <a:rPr kumimoji="0" lang="zh-CN" altLang="en-US" sz="3600" b="1" dirty="0">
                <a:latin typeface="Arial" charset="0"/>
              </a:rPr>
              <a:t>    </a:t>
            </a:r>
            <a:r>
              <a:rPr kumimoji="0" lang="zh-CN" altLang="en-US" b="1" dirty="0">
                <a:latin typeface="Arial" charset="0"/>
              </a:rPr>
              <a:t>通过对这</a:t>
            </a:r>
            <a:r>
              <a:rPr kumimoji="0" lang="en-US" altLang="zh-CN" b="1" dirty="0">
                <a:latin typeface="Arial" charset="0"/>
              </a:rPr>
              <a:t>4</a:t>
            </a:r>
            <a:r>
              <a:rPr kumimoji="0" lang="zh-CN" altLang="en-US" b="1" dirty="0">
                <a:latin typeface="Arial" charset="0"/>
              </a:rPr>
              <a:t>个寄存器的读</a:t>
            </a:r>
            <a:r>
              <a:rPr kumimoji="0" lang="en-US" altLang="zh-CN" b="1" dirty="0">
                <a:latin typeface="Arial" charset="0"/>
              </a:rPr>
              <a:t>/</a:t>
            </a:r>
            <a:r>
              <a:rPr kumimoji="0" lang="zh-CN" altLang="en-US" b="1" dirty="0">
                <a:latin typeface="Arial" charset="0"/>
              </a:rPr>
              <a:t>写，可以实现数据从相应口的输入</a:t>
            </a:r>
            <a:r>
              <a:rPr kumimoji="0" lang="en-US" altLang="zh-CN" b="1" dirty="0">
                <a:latin typeface="Arial" charset="0"/>
              </a:rPr>
              <a:t>/</a:t>
            </a:r>
            <a:r>
              <a:rPr kumimoji="0" lang="zh-CN" altLang="en-US" b="1" dirty="0">
                <a:latin typeface="Arial" charset="0"/>
              </a:rPr>
              <a:t>输出；</a:t>
            </a:r>
          </a:p>
          <a:p>
            <a:pPr eaLnBrk="1" hangingPunct="1">
              <a:spcBef>
                <a:spcPct val="20000"/>
              </a:spcBef>
              <a:buClr>
                <a:schemeClr val="bg2"/>
              </a:buClr>
              <a:buSzPct val="75000"/>
              <a:buFont typeface="Wingdings" pitchFamily="2" charset="2"/>
              <a:buChar char="n"/>
            </a:pPr>
            <a:r>
              <a:rPr kumimoji="0" lang="zh-CN" altLang="en-US" sz="3600" b="1" dirty="0">
                <a:latin typeface="Arial" charset="0"/>
              </a:rPr>
              <a:t>串行口数据缓冲器</a:t>
            </a:r>
            <a:r>
              <a:rPr kumimoji="0" lang="en-US" altLang="zh-CN" sz="3600" b="1" dirty="0">
                <a:solidFill>
                  <a:srgbClr val="FF0000"/>
                </a:solidFill>
                <a:latin typeface="Arial" charset="0"/>
              </a:rPr>
              <a:t>SBUF</a:t>
            </a:r>
            <a:r>
              <a:rPr kumimoji="0" lang="zh-CN" altLang="en-US" sz="3600" b="1" dirty="0">
                <a:latin typeface="Arial" charset="0"/>
              </a:rPr>
              <a:t>；</a:t>
            </a:r>
          </a:p>
          <a:p>
            <a:pPr eaLnBrk="1" hangingPunct="1">
              <a:spcBef>
                <a:spcPct val="20000"/>
              </a:spcBef>
              <a:buClr>
                <a:schemeClr val="bg2"/>
              </a:buClr>
              <a:buSzPct val="75000"/>
              <a:buFont typeface="Wingdings" pitchFamily="2" charset="2"/>
              <a:buChar char="n"/>
            </a:pPr>
            <a:r>
              <a:rPr kumimoji="0" lang="zh-CN" altLang="en-US" sz="3600" b="1" dirty="0">
                <a:latin typeface="Arial" charset="0"/>
              </a:rPr>
              <a:t>串行口控制寄存器</a:t>
            </a:r>
            <a:r>
              <a:rPr kumimoji="0" lang="en-US" altLang="zh-CN" sz="3600" b="1" dirty="0">
                <a:solidFill>
                  <a:srgbClr val="FF0000"/>
                </a:solidFill>
                <a:latin typeface="Arial" charset="0"/>
              </a:rPr>
              <a:t>SCON</a:t>
            </a:r>
            <a:r>
              <a:rPr kumimoji="0" lang="zh-CN" altLang="en-US" sz="3600" b="1" dirty="0">
                <a:latin typeface="Arial" charset="0"/>
              </a:rPr>
              <a:t>；</a:t>
            </a:r>
          </a:p>
          <a:p>
            <a:pPr eaLnBrk="1" hangingPunct="1">
              <a:spcBef>
                <a:spcPct val="20000"/>
              </a:spcBef>
              <a:buClr>
                <a:schemeClr val="bg2"/>
              </a:buClr>
              <a:buSzPct val="75000"/>
              <a:buFont typeface="Wingdings" pitchFamily="2" charset="2"/>
              <a:buChar char="n"/>
            </a:pPr>
            <a:r>
              <a:rPr kumimoji="0" lang="zh-CN" altLang="en-US" sz="3600" b="1" dirty="0">
                <a:latin typeface="Arial" charset="0"/>
              </a:rPr>
              <a:t>串行通讯波特率倍增寄存器</a:t>
            </a:r>
            <a:r>
              <a:rPr kumimoji="0" lang="en-US" altLang="zh-CN" sz="3600" b="1" dirty="0">
                <a:solidFill>
                  <a:srgbClr val="FF0000"/>
                </a:solidFill>
                <a:latin typeface="Arial" charset="0"/>
              </a:rPr>
              <a:t>PCON</a:t>
            </a:r>
            <a:r>
              <a:rPr kumimoji="0" lang="zh-CN" altLang="en-US" sz="3600" b="1" dirty="0">
                <a:latin typeface="Arial" charset="0"/>
              </a:rPr>
              <a:t>（一些位还与电源控制相关，所以又称为电源控制寄存器）。</a:t>
            </a:r>
            <a:r>
              <a:rPr kumimoji="0" lang="zh-CN" altLang="en-US" sz="3200" dirty="0">
                <a:latin typeface="Arial" charset="0"/>
              </a:rPr>
              <a:t> </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2540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916672EA-1A0F-40F2-9F48-273CE435F1AF}" type="slidenum">
              <a:rPr kumimoji="0" lang="en-US" altLang="zh-CN" sz="1200">
                <a:latin typeface="Arial Black" pitchFamily="34" charset="0"/>
              </a:rPr>
              <a:pPr algn="r" eaLnBrk="1" hangingPunct="1"/>
              <a:t>45</a:t>
            </a:fld>
            <a:endParaRPr kumimoji="0" lang="en-US" altLang="zh-CN" sz="1200">
              <a:latin typeface="Arial Black" pitchFamily="34" charset="0"/>
            </a:endParaRPr>
          </a:p>
        </p:txBody>
      </p:sp>
      <p:sp>
        <p:nvSpPr>
          <p:cNvPr id="143363"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3364"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3365" name="Rectangle 4"/>
          <p:cNvSpPr>
            <a:spLocks noChangeArrowheads="1"/>
          </p:cNvSpPr>
          <p:nvPr/>
        </p:nvSpPr>
        <p:spPr bwMode="auto">
          <a:xfrm>
            <a:off x="611188" y="549275"/>
            <a:ext cx="755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3200" b="1">
                <a:latin typeface="Arial" charset="0"/>
              </a:rPr>
              <a:t>四、与中断相关的寄存器（</a:t>
            </a:r>
            <a:r>
              <a:rPr kumimoji="0" lang="en-US" altLang="zh-CN" sz="3200" b="1">
                <a:latin typeface="Arial" charset="0"/>
              </a:rPr>
              <a:t>2</a:t>
            </a:r>
            <a:r>
              <a:rPr kumimoji="0" lang="zh-CN" altLang="en-US" sz="3200" b="1">
                <a:latin typeface="Arial" charset="0"/>
              </a:rPr>
              <a:t>个）</a:t>
            </a:r>
            <a:endParaRPr kumimoji="0" lang="zh-CN" altLang="en-US" sz="3200">
              <a:latin typeface="Arial" charset="0"/>
            </a:endParaRPr>
          </a:p>
        </p:txBody>
      </p:sp>
      <p:sp>
        <p:nvSpPr>
          <p:cNvPr id="143366"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3367" name="Rectangle 6"/>
          <p:cNvSpPr>
            <a:spLocks noChangeArrowheads="1"/>
          </p:cNvSpPr>
          <p:nvPr/>
        </p:nvSpPr>
        <p:spPr bwMode="auto">
          <a:xfrm>
            <a:off x="395288" y="1268413"/>
            <a:ext cx="648176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Char char="n"/>
            </a:pPr>
            <a:r>
              <a:rPr kumimoji="0" lang="zh-CN" altLang="en-US" sz="3200">
                <a:latin typeface="Arial" charset="0"/>
              </a:rPr>
              <a:t>中断允许控制寄存器</a:t>
            </a:r>
            <a:r>
              <a:rPr kumimoji="0" lang="en-US" altLang="zh-CN" sz="3200">
                <a:solidFill>
                  <a:srgbClr val="FF0000"/>
                </a:solidFill>
                <a:latin typeface="Arial" charset="0"/>
              </a:rPr>
              <a:t>IE</a:t>
            </a:r>
            <a:r>
              <a:rPr kumimoji="0" lang="zh-CN" altLang="en-US" sz="3200">
                <a:latin typeface="Arial" charset="0"/>
              </a:rPr>
              <a:t>；</a:t>
            </a:r>
          </a:p>
          <a:p>
            <a:pPr eaLnBrk="1" hangingPunct="1">
              <a:spcBef>
                <a:spcPct val="20000"/>
              </a:spcBef>
              <a:buClr>
                <a:schemeClr val="bg2"/>
              </a:buClr>
              <a:buSzPct val="75000"/>
              <a:buFont typeface="Wingdings" pitchFamily="2" charset="2"/>
              <a:buChar char="n"/>
            </a:pPr>
            <a:r>
              <a:rPr kumimoji="0" lang="zh-CN" altLang="en-US" sz="3200">
                <a:latin typeface="Arial" charset="0"/>
              </a:rPr>
              <a:t>中断优先级控制寄存器</a:t>
            </a:r>
            <a:r>
              <a:rPr kumimoji="0" lang="en-US" altLang="zh-CN" sz="3200">
                <a:solidFill>
                  <a:srgbClr val="FF0000"/>
                </a:solidFill>
                <a:latin typeface="Arial" charset="0"/>
              </a:rPr>
              <a:t>IP</a:t>
            </a:r>
            <a:r>
              <a:rPr kumimoji="0" lang="zh-CN" altLang="en-US" sz="3200">
                <a:latin typeface="Arial" charset="0"/>
              </a:rPr>
              <a:t>。 </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17949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F1364249-4268-4AE7-A1D8-C89AA4DAA31F}" type="slidenum">
              <a:rPr kumimoji="0" lang="en-US" altLang="zh-CN" sz="1200">
                <a:latin typeface="Arial Black" pitchFamily="34" charset="0"/>
              </a:rPr>
              <a:pPr algn="r" eaLnBrk="1" hangingPunct="1"/>
              <a:t>46</a:t>
            </a:fld>
            <a:endParaRPr kumimoji="0" lang="en-US" altLang="zh-CN" sz="1200">
              <a:latin typeface="Arial Black" pitchFamily="34" charset="0"/>
            </a:endParaRPr>
          </a:p>
        </p:txBody>
      </p:sp>
      <p:sp>
        <p:nvSpPr>
          <p:cNvPr id="144387" name="Oval 2"/>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4388" name="Rectangle 3"/>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4389" name="Rectangle 4"/>
          <p:cNvSpPr>
            <a:spLocks noChangeArrowheads="1"/>
          </p:cNvSpPr>
          <p:nvPr/>
        </p:nvSpPr>
        <p:spPr bwMode="auto">
          <a:xfrm>
            <a:off x="611188" y="549275"/>
            <a:ext cx="755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2800" b="1">
                <a:latin typeface="Arial" charset="0"/>
              </a:rPr>
              <a:t>五、与定时器</a:t>
            </a:r>
            <a:r>
              <a:rPr kumimoji="0" lang="en-US" altLang="zh-CN" sz="2800" b="1">
                <a:latin typeface="Arial" charset="0"/>
              </a:rPr>
              <a:t>/</a:t>
            </a:r>
            <a:r>
              <a:rPr kumimoji="0" lang="zh-CN" altLang="en-US" sz="2800" b="1">
                <a:latin typeface="Arial" charset="0"/>
              </a:rPr>
              <a:t>计数器相关的寄存器（</a:t>
            </a:r>
            <a:r>
              <a:rPr kumimoji="0" lang="en-US" altLang="zh-CN" sz="2800" b="1">
                <a:latin typeface="Arial" charset="0"/>
              </a:rPr>
              <a:t>6</a:t>
            </a:r>
            <a:r>
              <a:rPr kumimoji="0" lang="zh-CN" altLang="en-US" sz="2800" b="1">
                <a:latin typeface="Arial" charset="0"/>
              </a:rPr>
              <a:t>个）</a:t>
            </a:r>
            <a:endParaRPr kumimoji="0" lang="zh-CN" altLang="en-US" sz="2800">
              <a:latin typeface="Arial" charset="0"/>
            </a:endParaRPr>
          </a:p>
        </p:txBody>
      </p:sp>
      <p:sp>
        <p:nvSpPr>
          <p:cNvPr id="144390" name="Rectangle 5"/>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44391" name="Rectangle 6"/>
          <p:cNvSpPr>
            <a:spLocks noChangeArrowheads="1"/>
          </p:cNvSpPr>
          <p:nvPr/>
        </p:nvSpPr>
        <p:spPr bwMode="auto">
          <a:xfrm>
            <a:off x="179388" y="1268413"/>
            <a:ext cx="878522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bg2"/>
              </a:buClr>
              <a:buSzPct val="75000"/>
              <a:buFont typeface="Wingdings" pitchFamily="2" charset="2"/>
              <a:buChar char="n"/>
            </a:pPr>
            <a:r>
              <a:rPr kumimoji="0" lang="zh-CN" altLang="en-US" sz="3200" b="1">
                <a:latin typeface="Arial" charset="0"/>
              </a:rPr>
              <a:t>定时</a:t>
            </a:r>
            <a:r>
              <a:rPr kumimoji="0" lang="en-US" altLang="zh-CN" sz="3200" b="1">
                <a:latin typeface="Arial" charset="0"/>
              </a:rPr>
              <a:t>/</a:t>
            </a:r>
            <a:r>
              <a:rPr kumimoji="0" lang="zh-CN" altLang="en-US" sz="3200" b="1">
                <a:latin typeface="Arial" charset="0"/>
              </a:rPr>
              <a:t>计数器</a:t>
            </a:r>
            <a:r>
              <a:rPr kumimoji="0" lang="en-US" altLang="zh-CN" sz="3200" b="1">
                <a:latin typeface="Arial" charset="0"/>
              </a:rPr>
              <a:t>T0</a:t>
            </a:r>
            <a:r>
              <a:rPr kumimoji="0" lang="zh-CN" altLang="en-US" sz="3200" b="1">
                <a:latin typeface="Arial" charset="0"/>
              </a:rPr>
              <a:t>的两个</a:t>
            </a:r>
            <a:r>
              <a:rPr kumimoji="0" lang="en-US" altLang="zh-CN" sz="3200" b="1">
                <a:latin typeface="Arial" charset="0"/>
              </a:rPr>
              <a:t>8</a:t>
            </a:r>
            <a:r>
              <a:rPr kumimoji="0" lang="zh-CN" altLang="en-US" sz="3200" b="1">
                <a:latin typeface="Arial" charset="0"/>
              </a:rPr>
              <a:t>位计数初值寄存器</a:t>
            </a:r>
            <a:r>
              <a:rPr kumimoji="0" lang="en-US" altLang="zh-CN" sz="3200" b="1">
                <a:solidFill>
                  <a:srgbClr val="FF0000"/>
                </a:solidFill>
                <a:latin typeface="Arial" charset="0"/>
              </a:rPr>
              <a:t>TH0</a:t>
            </a:r>
            <a:r>
              <a:rPr kumimoji="0" lang="zh-CN" altLang="en-US" sz="3200" b="1">
                <a:solidFill>
                  <a:srgbClr val="FF0000"/>
                </a:solidFill>
                <a:latin typeface="Arial" charset="0"/>
              </a:rPr>
              <a:t>、</a:t>
            </a:r>
            <a:r>
              <a:rPr kumimoji="0" lang="en-US" altLang="zh-CN" sz="3200" b="1">
                <a:solidFill>
                  <a:srgbClr val="FF0000"/>
                </a:solidFill>
                <a:latin typeface="Arial" charset="0"/>
              </a:rPr>
              <a:t>TL0</a:t>
            </a:r>
            <a:r>
              <a:rPr kumimoji="0" lang="zh-CN" altLang="en-US" sz="3200" b="1">
                <a:latin typeface="Arial" charset="0"/>
              </a:rPr>
              <a:t>，它们可以构成</a:t>
            </a:r>
            <a:r>
              <a:rPr kumimoji="0" lang="en-US" altLang="zh-CN" sz="3200" b="1">
                <a:latin typeface="Arial" charset="0"/>
              </a:rPr>
              <a:t>16</a:t>
            </a:r>
            <a:r>
              <a:rPr kumimoji="0" lang="zh-CN" altLang="en-US" sz="3200" b="1">
                <a:latin typeface="Arial" charset="0"/>
              </a:rPr>
              <a:t>位的计数器，</a:t>
            </a:r>
            <a:r>
              <a:rPr kumimoji="0" lang="en-US" altLang="zh-CN" sz="3200" b="1">
                <a:latin typeface="Arial" charset="0"/>
              </a:rPr>
              <a:t>TH0</a:t>
            </a:r>
            <a:r>
              <a:rPr kumimoji="0" lang="zh-CN" altLang="en-US" sz="3200" b="1">
                <a:latin typeface="Arial" charset="0"/>
              </a:rPr>
              <a:t>存放高</a:t>
            </a:r>
            <a:r>
              <a:rPr kumimoji="0" lang="en-US" altLang="zh-CN" sz="3200" b="1">
                <a:latin typeface="Arial" charset="0"/>
              </a:rPr>
              <a:t>8</a:t>
            </a:r>
            <a:r>
              <a:rPr kumimoji="0" lang="zh-CN" altLang="en-US" sz="3200" b="1">
                <a:latin typeface="Arial" charset="0"/>
              </a:rPr>
              <a:t>位，</a:t>
            </a:r>
            <a:r>
              <a:rPr kumimoji="0" lang="en-US" altLang="zh-CN" sz="3200" b="1">
                <a:latin typeface="Arial" charset="0"/>
              </a:rPr>
              <a:t>TL0</a:t>
            </a:r>
            <a:r>
              <a:rPr kumimoji="0" lang="zh-CN" altLang="en-US" sz="3200" b="1">
                <a:latin typeface="Arial" charset="0"/>
              </a:rPr>
              <a:t>存放低</a:t>
            </a:r>
            <a:r>
              <a:rPr kumimoji="0" lang="en-US" altLang="zh-CN" sz="3200" b="1">
                <a:latin typeface="Arial" charset="0"/>
              </a:rPr>
              <a:t>8</a:t>
            </a:r>
            <a:r>
              <a:rPr kumimoji="0" lang="zh-CN" altLang="en-US" sz="3200" b="1">
                <a:latin typeface="Arial" charset="0"/>
              </a:rPr>
              <a:t>位；</a:t>
            </a:r>
          </a:p>
          <a:p>
            <a:pPr eaLnBrk="1" hangingPunct="1">
              <a:spcBef>
                <a:spcPct val="20000"/>
              </a:spcBef>
              <a:buClr>
                <a:schemeClr val="bg2"/>
              </a:buClr>
              <a:buSzPct val="75000"/>
              <a:buFont typeface="Wingdings" pitchFamily="2" charset="2"/>
              <a:buChar char="n"/>
            </a:pPr>
            <a:r>
              <a:rPr kumimoji="0" lang="zh-CN" altLang="en-US" sz="3200" b="1">
                <a:latin typeface="Arial" charset="0"/>
              </a:rPr>
              <a:t>定时</a:t>
            </a:r>
            <a:r>
              <a:rPr kumimoji="0" lang="en-US" altLang="zh-CN" sz="3200" b="1">
                <a:latin typeface="Arial" charset="0"/>
              </a:rPr>
              <a:t>/</a:t>
            </a:r>
            <a:r>
              <a:rPr kumimoji="0" lang="zh-CN" altLang="en-US" sz="3200" b="1">
                <a:latin typeface="Arial" charset="0"/>
              </a:rPr>
              <a:t>计数器</a:t>
            </a:r>
            <a:r>
              <a:rPr kumimoji="0" lang="en-US" altLang="zh-CN" sz="3200" b="1">
                <a:latin typeface="Arial" charset="0"/>
              </a:rPr>
              <a:t>T1</a:t>
            </a:r>
            <a:r>
              <a:rPr kumimoji="0" lang="zh-CN" altLang="en-US" sz="3200" b="1">
                <a:latin typeface="Arial" charset="0"/>
              </a:rPr>
              <a:t>的两个</a:t>
            </a:r>
            <a:r>
              <a:rPr kumimoji="0" lang="en-US" altLang="zh-CN" sz="3200" b="1">
                <a:latin typeface="Arial" charset="0"/>
              </a:rPr>
              <a:t>8</a:t>
            </a:r>
            <a:r>
              <a:rPr kumimoji="0" lang="zh-CN" altLang="en-US" sz="3200" b="1">
                <a:latin typeface="Arial" charset="0"/>
              </a:rPr>
              <a:t>位计数初值寄存器</a:t>
            </a:r>
            <a:r>
              <a:rPr kumimoji="0" lang="en-US" altLang="zh-CN" sz="3200" b="1">
                <a:solidFill>
                  <a:srgbClr val="FF0000"/>
                </a:solidFill>
                <a:latin typeface="Arial" charset="0"/>
              </a:rPr>
              <a:t>TH1</a:t>
            </a:r>
            <a:r>
              <a:rPr kumimoji="0" lang="zh-CN" altLang="en-US" sz="3200" b="1">
                <a:solidFill>
                  <a:srgbClr val="FF0000"/>
                </a:solidFill>
                <a:latin typeface="Arial" charset="0"/>
              </a:rPr>
              <a:t>、</a:t>
            </a:r>
            <a:r>
              <a:rPr kumimoji="0" lang="en-US" altLang="zh-CN" sz="3200" b="1">
                <a:solidFill>
                  <a:srgbClr val="FF0000"/>
                </a:solidFill>
                <a:latin typeface="Arial" charset="0"/>
              </a:rPr>
              <a:t>TL1</a:t>
            </a:r>
            <a:r>
              <a:rPr kumimoji="0" lang="zh-CN" altLang="en-US" sz="3200" b="1">
                <a:latin typeface="Arial" charset="0"/>
              </a:rPr>
              <a:t>，它们可以构成</a:t>
            </a:r>
            <a:r>
              <a:rPr kumimoji="0" lang="en-US" altLang="zh-CN" sz="3200" b="1">
                <a:latin typeface="Arial" charset="0"/>
              </a:rPr>
              <a:t>16</a:t>
            </a:r>
            <a:r>
              <a:rPr kumimoji="0" lang="zh-CN" altLang="en-US" sz="3200" b="1">
                <a:latin typeface="Arial" charset="0"/>
              </a:rPr>
              <a:t>位的计数器，</a:t>
            </a:r>
            <a:r>
              <a:rPr kumimoji="0" lang="en-US" altLang="zh-CN" sz="3200" b="1">
                <a:latin typeface="Arial" charset="0"/>
              </a:rPr>
              <a:t>TH1</a:t>
            </a:r>
            <a:r>
              <a:rPr kumimoji="0" lang="zh-CN" altLang="en-US" sz="3200" b="1">
                <a:latin typeface="Arial" charset="0"/>
              </a:rPr>
              <a:t>存放高</a:t>
            </a:r>
            <a:r>
              <a:rPr kumimoji="0" lang="en-US" altLang="zh-CN" sz="3200" b="1">
                <a:latin typeface="Arial" charset="0"/>
              </a:rPr>
              <a:t>8</a:t>
            </a:r>
            <a:r>
              <a:rPr kumimoji="0" lang="zh-CN" altLang="en-US" sz="3200" b="1">
                <a:latin typeface="Arial" charset="0"/>
              </a:rPr>
              <a:t>位，</a:t>
            </a:r>
            <a:r>
              <a:rPr kumimoji="0" lang="en-US" altLang="zh-CN" sz="3200" b="1">
                <a:latin typeface="Arial" charset="0"/>
              </a:rPr>
              <a:t>TL1</a:t>
            </a:r>
            <a:r>
              <a:rPr kumimoji="0" lang="zh-CN" altLang="en-US" sz="3200" b="1">
                <a:latin typeface="Arial" charset="0"/>
              </a:rPr>
              <a:t>存放低</a:t>
            </a:r>
            <a:r>
              <a:rPr kumimoji="0" lang="en-US" altLang="zh-CN" sz="3200" b="1">
                <a:latin typeface="Arial" charset="0"/>
              </a:rPr>
              <a:t>8</a:t>
            </a:r>
            <a:r>
              <a:rPr kumimoji="0" lang="zh-CN" altLang="en-US" sz="3200" b="1">
                <a:latin typeface="Arial" charset="0"/>
              </a:rPr>
              <a:t>位；</a:t>
            </a:r>
          </a:p>
          <a:p>
            <a:pPr eaLnBrk="1" hangingPunct="1">
              <a:spcBef>
                <a:spcPct val="20000"/>
              </a:spcBef>
              <a:buClr>
                <a:schemeClr val="bg2"/>
              </a:buClr>
              <a:buSzPct val="75000"/>
              <a:buFont typeface="Wingdings" pitchFamily="2" charset="2"/>
              <a:buChar char="n"/>
            </a:pPr>
            <a:r>
              <a:rPr kumimoji="0" lang="zh-CN" altLang="en-US" sz="3200" b="1">
                <a:latin typeface="Arial" charset="0"/>
              </a:rPr>
              <a:t>定时</a:t>
            </a:r>
            <a:r>
              <a:rPr kumimoji="0" lang="en-US" altLang="zh-CN" sz="3200" b="1">
                <a:latin typeface="Arial" charset="0"/>
              </a:rPr>
              <a:t>/</a:t>
            </a:r>
            <a:r>
              <a:rPr kumimoji="0" lang="zh-CN" altLang="en-US" sz="3200" b="1">
                <a:latin typeface="Arial" charset="0"/>
              </a:rPr>
              <a:t>计数器的工作方式寄存器</a:t>
            </a:r>
            <a:r>
              <a:rPr kumimoji="0" lang="en-US" altLang="zh-CN" sz="3200" b="1">
                <a:solidFill>
                  <a:srgbClr val="FF0000"/>
                </a:solidFill>
                <a:latin typeface="Arial" charset="0"/>
              </a:rPr>
              <a:t>TMOD</a:t>
            </a:r>
            <a:r>
              <a:rPr kumimoji="0" lang="zh-CN" altLang="en-US" sz="3200" b="1">
                <a:latin typeface="Arial" charset="0"/>
              </a:rPr>
              <a:t>；</a:t>
            </a:r>
          </a:p>
          <a:p>
            <a:pPr eaLnBrk="1" hangingPunct="1">
              <a:spcBef>
                <a:spcPct val="20000"/>
              </a:spcBef>
              <a:buClr>
                <a:schemeClr val="bg2"/>
              </a:buClr>
              <a:buSzPct val="75000"/>
              <a:buFont typeface="Wingdings" pitchFamily="2" charset="2"/>
              <a:buChar char="n"/>
            </a:pPr>
            <a:r>
              <a:rPr kumimoji="0" lang="zh-CN" altLang="en-US" sz="3200" b="1">
                <a:latin typeface="Arial" charset="0"/>
              </a:rPr>
              <a:t>定时</a:t>
            </a:r>
            <a:r>
              <a:rPr kumimoji="0" lang="en-US" altLang="zh-CN" sz="3200" b="1">
                <a:latin typeface="Arial" charset="0"/>
              </a:rPr>
              <a:t>/</a:t>
            </a:r>
            <a:r>
              <a:rPr kumimoji="0" lang="zh-CN" altLang="en-US" sz="3200" b="1">
                <a:latin typeface="Arial" charset="0"/>
              </a:rPr>
              <a:t>计数器的控制寄存器</a:t>
            </a:r>
            <a:r>
              <a:rPr kumimoji="0" lang="en-US" altLang="zh-CN" sz="3200" b="1">
                <a:solidFill>
                  <a:srgbClr val="FF0000"/>
                </a:solidFill>
                <a:latin typeface="Arial" charset="0"/>
              </a:rPr>
              <a:t>TCON</a:t>
            </a:r>
            <a:r>
              <a:rPr kumimoji="0" lang="zh-CN" altLang="en-US" sz="3200" b="1">
                <a:latin typeface="Arial" charset="0"/>
              </a:rPr>
              <a:t>。</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56247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body" idx="1"/>
          </p:nvPr>
        </p:nvSpPr>
        <p:spPr>
          <a:xfrm>
            <a:off x="304800" y="1143000"/>
            <a:ext cx="8610600" cy="4724400"/>
          </a:xfrm>
        </p:spPr>
        <p:txBody>
          <a:bodyPr/>
          <a:lstStyle/>
          <a:p>
            <a:pPr marL="476250" indent="-476250" eaLnBrk="1" hangingPunct="1">
              <a:lnSpc>
                <a:spcPct val="120000"/>
              </a:lnSpc>
              <a:spcBef>
                <a:spcPct val="10000"/>
              </a:spcBef>
              <a:buClr>
                <a:srgbClr val="010101"/>
              </a:buClr>
              <a:buFont typeface="Webdings" pitchFamily="18" charset="2"/>
              <a:buChar char="4"/>
              <a:defRPr/>
            </a:pPr>
            <a:r>
              <a:rPr lang="zh-CN" altLang="en-US" sz="2400" b="1" dirty="0" smtClean="0">
                <a:latin typeface="Times New Roman" pitchFamily="18" charset="0"/>
                <a:ea typeface="黑体" pitchFamily="2" charset="-122"/>
              </a:rPr>
              <a:t>机器周期是指</a:t>
            </a:r>
            <a:r>
              <a:rPr lang="en-US" altLang="zh-CN" sz="2400" b="1" dirty="0" smtClean="0">
                <a:latin typeface="Times New Roman" pitchFamily="18" charset="0"/>
                <a:ea typeface="黑体" pitchFamily="2" charset="-122"/>
              </a:rPr>
              <a:t>CPU</a:t>
            </a:r>
            <a:r>
              <a:rPr lang="zh-CN" altLang="en-US" sz="2400" b="1" dirty="0" smtClean="0">
                <a:latin typeface="Times New Roman" pitchFamily="18" charset="0"/>
                <a:ea typeface="黑体" pitchFamily="2" charset="-122"/>
              </a:rPr>
              <a:t>完成一种基本操作所需要的时间。例如：</a:t>
            </a:r>
            <a:r>
              <a:rPr lang="zh-CN" altLang="en-US" sz="2400" b="1" i="1" dirty="0" smtClean="0">
                <a:solidFill>
                  <a:schemeClr val="hlink"/>
                </a:solidFill>
                <a:latin typeface="Times New Roman" pitchFamily="18" charset="0"/>
                <a:ea typeface="黑体" pitchFamily="2" charset="-122"/>
              </a:rPr>
              <a:t>取指令、读存储器、写存储器</a:t>
            </a:r>
            <a:r>
              <a:rPr lang="zh-CN" altLang="en-US" sz="2400" b="1" i="1" dirty="0" smtClean="0">
                <a:latin typeface="Times New Roman" pitchFamily="18" charset="0"/>
                <a:ea typeface="黑体" pitchFamily="2" charset="-122"/>
              </a:rPr>
              <a:t>等等。</a:t>
            </a:r>
          </a:p>
          <a:p>
            <a:pPr marL="476250" indent="-476250" eaLnBrk="1" hangingPunct="1">
              <a:lnSpc>
                <a:spcPct val="120000"/>
              </a:lnSpc>
              <a:spcBef>
                <a:spcPct val="10000"/>
              </a:spcBef>
              <a:buClr>
                <a:srgbClr val="010101"/>
              </a:buClr>
              <a:buFont typeface="Webdings" pitchFamily="18" charset="2"/>
              <a:buChar char="4"/>
              <a:defRPr/>
            </a:pPr>
            <a:r>
              <a:rPr lang="zh-CN" altLang="en-US" sz="2400" b="1" dirty="0" smtClean="0">
                <a:latin typeface="Times New Roman" pitchFamily="18" charset="0"/>
                <a:ea typeface="黑体" pitchFamily="2" charset="-122"/>
              </a:rPr>
              <a:t>一个机器周期包括</a:t>
            </a:r>
            <a:r>
              <a:rPr lang="en-US" altLang="zh-CN" sz="2400" b="1" dirty="0" smtClean="0">
                <a:latin typeface="Times New Roman" pitchFamily="18" charset="0"/>
                <a:ea typeface="黑体" pitchFamily="2" charset="-122"/>
              </a:rPr>
              <a:t>12</a:t>
            </a:r>
            <a:r>
              <a:rPr lang="zh-CN" altLang="en-US" sz="2400" b="1" dirty="0" smtClean="0">
                <a:latin typeface="Times New Roman" pitchFamily="18" charset="0"/>
                <a:ea typeface="黑体" pitchFamily="2" charset="-122"/>
              </a:rPr>
              <a:t>个振荡周期</a:t>
            </a:r>
            <a:r>
              <a:rPr lang="zh-CN" altLang="en-US" sz="2400" b="1" dirty="0" smtClean="0">
                <a:solidFill>
                  <a:schemeClr val="tx2"/>
                </a:solidFill>
                <a:latin typeface="Times New Roman" pitchFamily="18" charset="0"/>
                <a:ea typeface="黑体" pitchFamily="2" charset="-122"/>
              </a:rPr>
              <a:t>，</a:t>
            </a:r>
            <a:r>
              <a:rPr lang="zh-CN" altLang="en-US" sz="2400" b="1" dirty="0" smtClean="0">
                <a:solidFill>
                  <a:schemeClr val="hlink"/>
                </a:solidFill>
                <a:latin typeface="Times New Roman" pitchFamily="18" charset="0"/>
                <a:ea typeface="黑体" pitchFamily="2" charset="-122"/>
              </a:rPr>
              <a:t>分为</a:t>
            </a:r>
            <a:r>
              <a:rPr lang="en-US" altLang="zh-CN" sz="2400" b="1" dirty="0" smtClean="0">
                <a:solidFill>
                  <a:schemeClr val="hlink"/>
                </a:solidFill>
                <a:latin typeface="Times New Roman" pitchFamily="18" charset="0"/>
                <a:ea typeface="黑体" pitchFamily="2" charset="-122"/>
              </a:rPr>
              <a:t>6</a:t>
            </a:r>
            <a:r>
              <a:rPr lang="zh-CN" altLang="en-US" sz="2400" b="1" dirty="0" smtClean="0">
                <a:solidFill>
                  <a:schemeClr val="hlink"/>
                </a:solidFill>
                <a:latin typeface="Times New Roman" pitchFamily="18" charset="0"/>
                <a:ea typeface="黑体" pitchFamily="2" charset="-122"/>
              </a:rPr>
              <a:t>个</a:t>
            </a:r>
            <a:r>
              <a:rPr lang="en-US" altLang="zh-CN" sz="2400" b="1" dirty="0" smtClean="0">
                <a:solidFill>
                  <a:schemeClr val="hlink"/>
                </a:solidFill>
                <a:latin typeface="Times New Roman" pitchFamily="18" charset="0"/>
                <a:ea typeface="黑体" pitchFamily="2" charset="-122"/>
              </a:rPr>
              <a:t>S</a:t>
            </a:r>
            <a:r>
              <a:rPr lang="zh-CN" altLang="en-US" sz="2400" b="1" dirty="0" smtClean="0">
                <a:solidFill>
                  <a:schemeClr val="hlink"/>
                </a:solidFill>
                <a:latin typeface="Times New Roman" pitchFamily="18" charset="0"/>
                <a:ea typeface="黑体" pitchFamily="2" charset="-122"/>
              </a:rPr>
              <a:t>状态：</a:t>
            </a:r>
            <a:r>
              <a:rPr lang="en-US" altLang="zh-CN" sz="2400" b="1" dirty="0" smtClean="0">
                <a:solidFill>
                  <a:srgbClr val="FF0000"/>
                </a:solidFill>
                <a:latin typeface="Times New Roman" pitchFamily="18" charset="0"/>
                <a:ea typeface="黑体" pitchFamily="2" charset="-122"/>
              </a:rPr>
              <a:t>S1~S6</a:t>
            </a:r>
            <a:r>
              <a:rPr lang="zh-CN" altLang="en-US" sz="2400" b="1" dirty="0" smtClean="0">
                <a:latin typeface="Times New Roman" pitchFamily="18" charset="0"/>
                <a:ea typeface="黑体" pitchFamily="2" charset="-122"/>
              </a:rPr>
              <a:t>。</a:t>
            </a:r>
          </a:p>
          <a:p>
            <a:pPr marL="476250" indent="-476250" eaLnBrk="1" hangingPunct="1">
              <a:lnSpc>
                <a:spcPct val="120000"/>
              </a:lnSpc>
              <a:spcBef>
                <a:spcPct val="10000"/>
              </a:spcBef>
              <a:buClr>
                <a:srgbClr val="010101"/>
              </a:buClr>
              <a:buFont typeface="Webdings" pitchFamily="18" charset="2"/>
              <a:buChar char="4"/>
              <a:defRPr/>
            </a:pPr>
            <a:r>
              <a:rPr kumimoji="1" lang="zh-CN" altLang="en-US" sz="2400" b="1" dirty="0" smtClean="0">
                <a:latin typeface="Times New Roman" pitchFamily="18" charset="0"/>
                <a:ea typeface="黑体" pitchFamily="2" charset="-122"/>
              </a:rPr>
              <a:t>振荡周期（时钟周期）</a:t>
            </a:r>
            <a:r>
              <a:rPr kumimoji="1" lang="en-US" altLang="zh-CN" sz="2400" b="1" dirty="0" smtClean="0">
                <a:latin typeface="Times New Roman" pitchFamily="18" charset="0"/>
                <a:ea typeface="黑体" pitchFamily="2" charset="-122"/>
              </a:rPr>
              <a:t>, </a:t>
            </a:r>
            <a:r>
              <a:rPr kumimoji="1" lang="zh-CN" altLang="en-US" sz="2400" b="1" dirty="0" smtClean="0">
                <a:latin typeface="Times New Roman" pitchFamily="18" charset="0"/>
                <a:ea typeface="黑体" pitchFamily="2" charset="-122"/>
              </a:rPr>
              <a:t>是指为单片机提供时钟脉冲信号的振荡源的周期。</a:t>
            </a:r>
            <a:r>
              <a:rPr kumimoji="1" lang="zh-CN" altLang="en-US" sz="2400" b="1" dirty="0" smtClean="0">
                <a:solidFill>
                  <a:schemeClr val="accent2"/>
                </a:solidFill>
                <a:effectLst>
                  <a:outerShdw blurRad="38100" dist="38100" dir="2700000" algn="tl">
                    <a:srgbClr val="C0C0C0"/>
                  </a:outerShdw>
                </a:effectLst>
              </a:rPr>
              <a:t>是振荡频率的倒数。用</a:t>
            </a:r>
            <a:r>
              <a:rPr kumimoji="1" lang="en-US" altLang="zh-CN" sz="2400" b="1" dirty="0" smtClean="0">
                <a:solidFill>
                  <a:schemeClr val="accent2"/>
                </a:solidFill>
                <a:effectLst>
                  <a:outerShdw blurRad="38100" dist="38100" dir="2700000" algn="tl">
                    <a:srgbClr val="C0C0C0"/>
                  </a:outerShdw>
                </a:effectLst>
              </a:rPr>
              <a:t>P</a:t>
            </a:r>
            <a:r>
              <a:rPr kumimoji="1" lang="zh-CN" altLang="en-US" sz="2400" b="1" dirty="0" smtClean="0">
                <a:solidFill>
                  <a:schemeClr val="accent2"/>
                </a:solidFill>
                <a:effectLst>
                  <a:outerShdw blurRad="38100" dist="38100" dir="2700000" algn="tl">
                    <a:srgbClr val="C0C0C0"/>
                  </a:outerShdw>
                </a:effectLst>
              </a:rPr>
              <a:t>表示</a:t>
            </a:r>
            <a:r>
              <a:rPr kumimoji="1" lang="zh-CN" altLang="en-US" sz="2400" b="1" dirty="0" smtClean="0">
                <a:effectLst>
                  <a:outerShdw blurRad="38100" dist="38100" dir="2700000" algn="tl">
                    <a:srgbClr val="C0C0C0"/>
                  </a:outerShdw>
                </a:effectLst>
              </a:rPr>
              <a:t>。</a:t>
            </a:r>
            <a:endParaRPr lang="zh-CN" altLang="en-US" sz="2400" b="1" dirty="0" smtClean="0">
              <a:solidFill>
                <a:schemeClr val="tx2"/>
              </a:solidFill>
              <a:latin typeface="Times New Roman" pitchFamily="18" charset="0"/>
              <a:ea typeface="黑体" pitchFamily="2" charset="-122"/>
            </a:endParaRPr>
          </a:p>
          <a:p>
            <a:pPr marL="476250" indent="-476250" eaLnBrk="1" hangingPunct="1">
              <a:lnSpc>
                <a:spcPct val="120000"/>
              </a:lnSpc>
              <a:spcBef>
                <a:spcPct val="10000"/>
              </a:spcBef>
              <a:buClr>
                <a:srgbClr val="010101"/>
              </a:buClr>
              <a:buFont typeface="Webdings" pitchFamily="18" charset="2"/>
              <a:buChar char="4"/>
              <a:defRPr/>
            </a:pPr>
            <a:r>
              <a:rPr kumimoji="1" lang="zh-CN" altLang="en-US" sz="2400" b="1" dirty="0" smtClean="0">
                <a:latin typeface="Times New Roman" pitchFamily="18" charset="0"/>
                <a:ea typeface="黑体" pitchFamily="2" charset="-122"/>
              </a:rPr>
              <a:t>状态周期</a:t>
            </a:r>
            <a:r>
              <a:rPr kumimoji="1" lang="en-US" altLang="zh-CN" sz="2400" b="1" dirty="0" smtClean="0">
                <a:latin typeface="Times New Roman" pitchFamily="18" charset="0"/>
                <a:ea typeface="黑体" pitchFamily="2" charset="-122"/>
              </a:rPr>
              <a:t>: </a:t>
            </a:r>
            <a:r>
              <a:rPr kumimoji="1" lang="zh-CN" altLang="en-US" sz="2400" b="1" dirty="0" smtClean="0">
                <a:latin typeface="Times New Roman" pitchFamily="18" charset="0"/>
                <a:ea typeface="黑体" pitchFamily="2" charset="-122"/>
              </a:rPr>
              <a:t>每个状态周期为时钟周期的 </a:t>
            </a:r>
            <a:r>
              <a:rPr kumimoji="1" lang="en-US" altLang="zh-CN" sz="2400" b="1" dirty="0" smtClean="0">
                <a:latin typeface="Times New Roman" pitchFamily="18" charset="0"/>
                <a:ea typeface="黑体" pitchFamily="2" charset="-122"/>
              </a:rPr>
              <a:t>2 </a:t>
            </a:r>
            <a:r>
              <a:rPr kumimoji="1" lang="zh-CN" altLang="en-US" sz="2400" b="1" dirty="0" smtClean="0">
                <a:latin typeface="Times New Roman" pitchFamily="18" charset="0"/>
                <a:ea typeface="黑体" pitchFamily="2" charset="-122"/>
              </a:rPr>
              <a:t>倍</a:t>
            </a:r>
            <a:r>
              <a:rPr kumimoji="1" lang="en-US" altLang="zh-CN" sz="2400" b="1" dirty="0" smtClean="0">
                <a:latin typeface="Times New Roman" pitchFamily="18" charset="0"/>
                <a:ea typeface="黑体" pitchFamily="2" charset="-122"/>
              </a:rPr>
              <a:t>, </a:t>
            </a:r>
            <a:r>
              <a:rPr kumimoji="1" lang="zh-CN" altLang="en-US" sz="2400" b="1" dirty="0" smtClean="0">
                <a:latin typeface="Times New Roman" pitchFamily="18" charset="0"/>
                <a:ea typeface="黑体" pitchFamily="2" charset="-122"/>
              </a:rPr>
              <a:t>是振荡周期经二分频后得到的。</a:t>
            </a:r>
            <a:r>
              <a:rPr lang="zh-CN" altLang="en-US" sz="2400" b="1" dirty="0" smtClean="0">
                <a:solidFill>
                  <a:schemeClr val="hlink"/>
                </a:solidFill>
                <a:latin typeface="Times New Roman" pitchFamily="18" charset="0"/>
                <a:ea typeface="黑体" pitchFamily="2" charset="-122"/>
              </a:rPr>
              <a:t>每个状态又分为两拍，称为</a:t>
            </a:r>
            <a:r>
              <a:rPr lang="en-US" altLang="zh-CN" sz="2400" b="1" dirty="0" smtClean="0">
                <a:solidFill>
                  <a:schemeClr val="hlink"/>
                </a:solidFill>
                <a:latin typeface="Times New Roman" pitchFamily="18" charset="0"/>
                <a:ea typeface="黑体" pitchFamily="2" charset="-122"/>
              </a:rPr>
              <a:t>P1</a:t>
            </a:r>
            <a:r>
              <a:rPr lang="zh-CN" altLang="en-US" sz="2400" b="1" dirty="0" smtClean="0">
                <a:solidFill>
                  <a:schemeClr val="hlink"/>
                </a:solidFill>
                <a:latin typeface="Times New Roman" pitchFamily="18" charset="0"/>
                <a:ea typeface="黑体" pitchFamily="2" charset="-122"/>
              </a:rPr>
              <a:t>和</a:t>
            </a:r>
            <a:r>
              <a:rPr lang="en-US" altLang="zh-CN" sz="2400" b="1" dirty="0" smtClean="0">
                <a:solidFill>
                  <a:schemeClr val="hlink"/>
                </a:solidFill>
                <a:latin typeface="Times New Roman" pitchFamily="18" charset="0"/>
                <a:ea typeface="黑体" pitchFamily="2" charset="-122"/>
              </a:rPr>
              <a:t>P2</a:t>
            </a:r>
            <a:r>
              <a:rPr lang="zh-CN" altLang="en-US" sz="2400" b="1" dirty="0" smtClean="0">
                <a:solidFill>
                  <a:schemeClr val="hlink"/>
                </a:solidFill>
                <a:latin typeface="Times New Roman" pitchFamily="18" charset="0"/>
                <a:ea typeface="黑体" pitchFamily="2" charset="-122"/>
              </a:rPr>
              <a:t>。</a:t>
            </a:r>
            <a:endParaRPr lang="zh-CN" altLang="en-US" sz="2400" b="1" dirty="0" smtClean="0">
              <a:latin typeface="Times New Roman" pitchFamily="18" charset="0"/>
              <a:ea typeface="黑体" pitchFamily="2" charset="-122"/>
            </a:endParaRPr>
          </a:p>
          <a:p>
            <a:pPr marL="476250" indent="-476250" eaLnBrk="1" hangingPunct="1">
              <a:lnSpc>
                <a:spcPct val="120000"/>
              </a:lnSpc>
              <a:spcBef>
                <a:spcPct val="10000"/>
              </a:spcBef>
              <a:buClr>
                <a:srgbClr val="010101"/>
              </a:buClr>
              <a:buFont typeface="Webdings" pitchFamily="18" charset="2"/>
              <a:buChar char="4"/>
              <a:defRPr/>
            </a:pPr>
            <a:r>
              <a:rPr lang="zh-CN" altLang="en-US" sz="2400" b="1" dirty="0" smtClean="0">
                <a:latin typeface="Times New Roman" pitchFamily="18" charset="0"/>
                <a:ea typeface="黑体" pitchFamily="2" charset="-122"/>
              </a:rPr>
              <a:t>因此，一个机器周期中的</a:t>
            </a:r>
            <a:r>
              <a:rPr lang="en-US" altLang="zh-CN" sz="2400" b="1" dirty="0" smtClean="0">
                <a:latin typeface="Times New Roman" pitchFamily="18" charset="0"/>
                <a:ea typeface="黑体" pitchFamily="2" charset="-122"/>
              </a:rPr>
              <a:t>12</a:t>
            </a:r>
            <a:r>
              <a:rPr lang="zh-CN" altLang="en-US" sz="2400" b="1" dirty="0" smtClean="0">
                <a:latin typeface="Times New Roman" pitchFamily="18" charset="0"/>
                <a:ea typeface="黑体" pitchFamily="2" charset="-122"/>
              </a:rPr>
              <a:t>个振荡周期表示为</a:t>
            </a:r>
            <a:r>
              <a:rPr lang="en-US" altLang="zh-CN" sz="2400" b="1" dirty="0" smtClean="0">
                <a:solidFill>
                  <a:srgbClr val="FF0000"/>
                </a:solidFill>
                <a:latin typeface="Times New Roman" pitchFamily="18" charset="0"/>
                <a:ea typeface="黑体" pitchFamily="2" charset="-122"/>
              </a:rPr>
              <a:t>S1P1</a:t>
            </a:r>
            <a:r>
              <a:rPr lang="zh-CN" altLang="en-US" sz="2400" b="1" dirty="0" smtClean="0">
                <a:solidFill>
                  <a:srgbClr val="FF0000"/>
                </a:solidFill>
                <a:latin typeface="Times New Roman" pitchFamily="18" charset="0"/>
                <a:ea typeface="黑体" pitchFamily="2" charset="-122"/>
              </a:rPr>
              <a:t>，</a:t>
            </a:r>
            <a:r>
              <a:rPr lang="en-US" altLang="zh-CN" sz="2400" b="1" dirty="0" smtClean="0">
                <a:solidFill>
                  <a:srgbClr val="FF0000"/>
                </a:solidFill>
                <a:latin typeface="Times New Roman" pitchFamily="18" charset="0"/>
                <a:ea typeface="黑体" pitchFamily="2" charset="-122"/>
              </a:rPr>
              <a:t>S1P2</a:t>
            </a:r>
            <a:r>
              <a:rPr lang="zh-CN" altLang="en-US" sz="2400" b="1" dirty="0" smtClean="0">
                <a:solidFill>
                  <a:srgbClr val="FF0000"/>
                </a:solidFill>
                <a:latin typeface="Times New Roman" pitchFamily="18" charset="0"/>
                <a:ea typeface="黑体" pitchFamily="2" charset="-122"/>
              </a:rPr>
              <a:t>，</a:t>
            </a:r>
            <a:r>
              <a:rPr lang="en-US" altLang="zh-CN" sz="2400" b="1" dirty="0" smtClean="0">
                <a:solidFill>
                  <a:srgbClr val="FF0000"/>
                </a:solidFill>
                <a:latin typeface="Times New Roman" pitchFamily="18" charset="0"/>
                <a:ea typeface="黑体" pitchFamily="2" charset="-122"/>
              </a:rPr>
              <a:t>S2P1</a:t>
            </a:r>
            <a:r>
              <a:rPr lang="zh-CN" altLang="en-US" sz="2400" b="1" dirty="0" smtClean="0">
                <a:solidFill>
                  <a:srgbClr val="FF0000"/>
                </a:solidFill>
                <a:latin typeface="Times New Roman" pitchFamily="18" charset="0"/>
                <a:ea typeface="黑体" pitchFamily="2" charset="-122"/>
              </a:rPr>
              <a:t>，</a:t>
            </a:r>
            <a:r>
              <a:rPr lang="en-US" altLang="zh-CN" sz="2400" b="1" dirty="0" smtClean="0">
                <a:solidFill>
                  <a:srgbClr val="FF0000"/>
                </a:solidFill>
                <a:latin typeface="Times New Roman" pitchFamily="18" charset="0"/>
                <a:ea typeface="黑体" pitchFamily="2" charset="-122"/>
              </a:rPr>
              <a:t>···</a:t>
            </a:r>
            <a:r>
              <a:rPr lang="zh-CN" altLang="en-US" sz="2400" b="1" dirty="0" smtClean="0">
                <a:solidFill>
                  <a:srgbClr val="FF0000"/>
                </a:solidFill>
                <a:latin typeface="Times New Roman" pitchFamily="18" charset="0"/>
                <a:ea typeface="黑体" pitchFamily="2" charset="-122"/>
              </a:rPr>
              <a:t>，</a:t>
            </a:r>
            <a:r>
              <a:rPr lang="en-US" altLang="zh-CN" sz="2400" b="1" dirty="0" smtClean="0">
                <a:solidFill>
                  <a:srgbClr val="FF0000"/>
                </a:solidFill>
                <a:latin typeface="Times New Roman" pitchFamily="18" charset="0"/>
                <a:ea typeface="黑体" pitchFamily="2" charset="-122"/>
              </a:rPr>
              <a:t>S6P1</a:t>
            </a:r>
            <a:r>
              <a:rPr lang="zh-CN" altLang="en-US" sz="2400" b="1" dirty="0" smtClean="0">
                <a:solidFill>
                  <a:srgbClr val="FF0000"/>
                </a:solidFill>
                <a:latin typeface="Times New Roman" pitchFamily="18" charset="0"/>
                <a:ea typeface="黑体" pitchFamily="2" charset="-122"/>
              </a:rPr>
              <a:t>，</a:t>
            </a:r>
            <a:r>
              <a:rPr lang="en-US" altLang="zh-CN" sz="2400" b="1" dirty="0" smtClean="0">
                <a:solidFill>
                  <a:srgbClr val="FF0000"/>
                </a:solidFill>
                <a:latin typeface="Times New Roman" pitchFamily="18" charset="0"/>
                <a:ea typeface="黑体" pitchFamily="2" charset="-122"/>
              </a:rPr>
              <a:t>S6P2</a:t>
            </a:r>
            <a:r>
              <a:rPr lang="zh-CN" altLang="en-US" sz="2400" b="1" dirty="0" smtClean="0">
                <a:solidFill>
                  <a:schemeClr val="folHlink"/>
                </a:solidFill>
                <a:latin typeface="Times New Roman" pitchFamily="18" charset="0"/>
                <a:ea typeface="黑体" pitchFamily="2" charset="-122"/>
              </a:rPr>
              <a:t>。</a:t>
            </a:r>
            <a:endParaRPr lang="zh-CN" altLang="en-US" sz="2400" b="1" dirty="0" smtClean="0">
              <a:latin typeface="Times New Roman" pitchFamily="18" charset="0"/>
              <a:ea typeface="黑体" pitchFamily="2" charset="-122"/>
            </a:endParaRPr>
          </a:p>
          <a:p>
            <a:pPr marL="476250" indent="-476250" eaLnBrk="1" hangingPunct="1">
              <a:lnSpc>
                <a:spcPct val="120000"/>
              </a:lnSpc>
              <a:spcBef>
                <a:spcPct val="10000"/>
              </a:spcBef>
              <a:buClr>
                <a:srgbClr val="010101"/>
              </a:buClr>
              <a:buFont typeface="Webdings" pitchFamily="18" charset="2"/>
              <a:buChar char="4"/>
              <a:defRPr/>
            </a:pPr>
            <a:r>
              <a:rPr lang="zh-CN" altLang="en-US" sz="2400" b="1" i="1" dirty="0" smtClean="0">
                <a:solidFill>
                  <a:srgbClr val="FF0000"/>
                </a:solidFill>
                <a:latin typeface="Times New Roman" pitchFamily="18" charset="0"/>
                <a:ea typeface="黑体" pitchFamily="2" charset="-122"/>
              </a:rPr>
              <a:t>若采用</a:t>
            </a:r>
            <a:r>
              <a:rPr lang="en-US" altLang="zh-CN" sz="2400" b="1" i="1" dirty="0" smtClean="0">
                <a:solidFill>
                  <a:srgbClr val="FF0000"/>
                </a:solidFill>
                <a:latin typeface="Times New Roman" pitchFamily="18" charset="0"/>
                <a:ea typeface="黑体" pitchFamily="2" charset="-122"/>
              </a:rPr>
              <a:t>12MHz</a:t>
            </a:r>
            <a:r>
              <a:rPr lang="zh-CN" altLang="zh-CN" sz="2400" b="1" i="1" dirty="0" smtClean="0">
                <a:solidFill>
                  <a:srgbClr val="FF0000"/>
                </a:solidFill>
                <a:latin typeface="Times New Roman" pitchFamily="18" charset="0"/>
                <a:ea typeface="黑体" pitchFamily="2" charset="-122"/>
              </a:rPr>
              <a:t>晶体振荡器，则每个机器周期为</a:t>
            </a:r>
            <a:r>
              <a:rPr lang="en-US" altLang="zh-CN" sz="2400" b="1" i="1" dirty="0" smtClean="0">
                <a:solidFill>
                  <a:srgbClr val="FF0000"/>
                </a:solidFill>
                <a:latin typeface="Times New Roman" pitchFamily="18" charset="0"/>
                <a:ea typeface="黑体" pitchFamily="2" charset="-122"/>
              </a:rPr>
              <a:t>1μs</a:t>
            </a:r>
            <a:r>
              <a:rPr lang="zh-CN" altLang="en-US" sz="2400" b="1" i="1" dirty="0" smtClean="0">
                <a:solidFill>
                  <a:srgbClr val="FF0000"/>
                </a:solidFill>
                <a:latin typeface="Times New Roman" pitchFamily="18" charset="0"/>
                <a:ea typeface="黑体" pitchFamily="2" charset="-122"/>
              </a:rPr>
              <a:t>（微秒）</a:t>
            </a:r>
          </a:p>
        </p:txBody>
      </p:sp>
      <p:sp>
        <p:nvSpPr>
          <p:cNvPr id="33795" name="Text Box 3"/>
          <p:cNvSpPr txBox="1">
            <a:spLocks noChangeArrowheads="1"/>
          </p:cNvSpPr>
          <p:nvPr/>
        </p:nvSpPr>
        <p:spPr bwMode="auto">
          <a:xfrm flipH="1">
            <a:off x="3163888" y="382588"/>
            <a:ext cx="2863850" cy="609600"/>
          </a:xfrm>
          <a:prstGeom prst="rect">
            <a:avLst/>
          </a:prstGeom>
          <a:noFill/>
          <a:ln w="12700" cap="sq">
            <a:noFill/>
            <a:miter lim="800000"/>
            <a:headEnd/>
            <a:tailEnd/>
          </a:ln>
        </p:spPr>
        <p:txBody>
          <a:bodyPr vert="eaVert" anchor="ctr">
            <a:spAutoFit/>
          </a:bodyPr>
          <a:lstStyle/>
          <a:p>
            <a:pPr algn="ctr"/>
            <a:r>
              <a:rPr kumimoji="1" lang="zh-CN" altLang="en-US" sz="4400" b="1">
                <a:latin typeface="Times New Roman" pitchFamily="18" charset="0"/>
              </a:rPr>
              <a:t>期周器机</a:t>
            </a:r>
          </a:p>
        </p:txBody>
      </p:sp>
      <p:sp>
        <p:nvSpPr>
          <p:cNvPr id="33796"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40744400-6C6F-4ADC-AE9C-8EE4DC22C5C6}" type="slidenum">
              <a:rPr lang="en-US" altLang="zh-CN" sz="1200">
                <a:latin typeface="Arial Black" pitchFamily="34" charset="0"/>
              </a:rPr>
              <a:pPr algn="r"/>
              <a:t>47</a:t>
            </a:fld>
            <a:endParaRPr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body" idx="1"/>
          </p:nvPr>
        </p:nvSpPr>
        <p:spPr>
          <a:xfrm>
            <a:off x="457200" y="1789113"/>
            <a:ext cx="8110538" cy="3267075"/>
          </a:xfrm>
        </p:spPr>
        <p:txBody>
          <a:bodyPr>
            <a:normAutofit lnSpcReduction="10000"/>
          </a:bodyPr>
          <a:lstStyle/>
          <a:p>
            <a:pPr marL="666750" indent="-666750" eaLnBrk="1" hangingPunct="1">
              <a:lnSpc>
                <a:spcPct val="120000"/>
              </a:lnSpc>
              <a:buClr>
                <a:schemeClr val="tx1"/>
              </a:buClr>
              <a:buFont typeface="Webdings" pitchFamily="18" charset="2"/>
              <a:buChar char="4"/>
              <a:defRPr/>
            </a:pPr>
            <a:r>
              <a:rPr lang="zh-CN" altLang="en-US" sz="2400" b="1" dirty="0" smtClean="0">
                <a:latin typeface="Times New Roman" pitchFamily="18" charset="0"/>
                <a:ea typeface="黑体" pitchFamily="2" charset="-122"/>
              </a:rPr>
              <a:t>指令周期：执行一条指令所需的全部时间。</a:t>
            </a:r>
            <a:endParaRPr lang="zh-CN" altLang="en-US" sz="2400" dirty="0" smtClean="0">
              <a:latin typeface="Times New Roman" pitchFamily="18" charset="0"/>
              <a:ea typeface="黑体" pitchFamily="2" charset="-122"/>
            </a:endParaRPr>
          </a:p>
          <a:p>
            <a:pPr marL="666750" indent="-666750" eaLnBrk="1" hangingPunct="1">
              <a:lnSpc>
                <a:spcPct val="120000"/>
              </a:lnSpc>
              <a:buClr>
                <a:schemeClr val="tx1"/>
              </a:buClr>
              <a:buFont typeface="Webdings" pitchFamily="18" charset="2"/>
              <a:buChar char="4"/>
              <a:defRPr/>
            </a:pPr>
            <a:r>
              <a:rPr lang="zh-CN" altLang="en-US" sz="2400" b="1" dirty="0" smtClean="0">
                <a:latin typeface="Times New Roman" pitchFamily="18" charset="0"/>
                <a:ea typeface="黑体" pitchFamily="2" charset="-122"/>
              </a:rPr>
              <a:t>每条指令由一个或若干个字节组成。</a:t>
            </a:r>
            <a:r>
              <a:rPr lang="zh-CN" altLang="en-US" sz="2400" dirty="0" smtClean="0">
                <a:latin typeface="Times New Roman" pitchFamily="18" charset="0"/>
                <a:ea typeface="黑体" pitchFamily="2" charset="-122"/>
              </a:rPr>
              <a:t>有</a:t>
            </a:r>
            <a:r>
              <a:rPr lang="zh-CN" altLang="en-US" sz="2400" dirty="0" smtClean="0">
                <a:solidFill>
                  <a:srgbClr val="0000FF"/>
                </a:solidFill>
                <a:latin typeface="Times New Roman" pitchFamily="18" charset="0"/>
                <a:ea typeface="黑体" pitchFamily="2" charset="-122"/>
              </a:rPr>
              <a:t>单字节指令，双字节指令，</a:t>
            </a:r>
            <a:r>
              <a:rPr lang="en-US" altLang="zh-CN" sz="2400" dirty="0" smtClean="0">
                <a:solidFill>
                  <a:srgbClr val="0000FF"/>
                </a:solidFill>
                <a:latin typeface="Times New Roman" pitchFamily="18" charset="0"/>
                <a:ea typeface="黑体" pitchFamily="2" charset="-122"/>
              </a:rPr>
              <a:t>…</a:t>
            </a:r>
            <a:r>
              <a:rPr lang="zh-CN" altLang="en-US" sz="2400" dirty="0" smtClean="0">
                <a:solidFill>
                  <a:srgbClr val="0000FF"/>
                </a:solidFill>
                <a:latin typeface="Times New Roman" pitchFamily="18" charset="0"/>
                <a:ea typeface="黑体" pitchFamily="2" charset="-122"/>
              </a:rPr>
              <a:t>多字节指令</a:t>
            </a:r>
            <a:r>
              <a:rPr lang="zh-CN" altLang="en-US" sz="2400" dirty="0" smtClean="0">
                <a:latin typeface="Times New Roman" pitchFamily="18" charset="0"/>
                <a:ea typeface="黑体" pitchFamily="2" charset="-122"/>
              </a:rPr>
              <a:t>等。字节数少则占存储器空间少。</a:t>
            </a:r>
          </a:p>
          <a:p>
            <a:pPr marL="666750" indent="-666750" eaLnBrk="1" hangingPunct="1">
              <a:lnSpc>
                <a:spcPct val="120000"/>
              </a:lnSpc>
              <a:buClr>
                <a:schemeClr val="tx1"/>
              </a:buClr>
              <a:buFont typeface="Webdings" pitchFamily="18" charset="2"/>
              <a:buChar char="4"/>
              <a:defRPr/>
            </a:pPr>
            <a:r>
              <a:rPr lang="zh-CN" altLang="en-US" sz="2400" b="1" dirty="0" smtClean="0">
                <a:latin typeface="Times New Roman" pitchFamily="18" charset="0"/>
                <a:ea typeface="黑体" pitchFamily="2" charset="-122"/>
              </a:rPr>
              <a:t>每条指令的指令周期都由一个或几个</a:t>
            </a:r>
            <a:r>
              <a:rPr lang="zh-CN" altLang="en-US" sz="2400" b="1" dirty="0" smtClean="0">
                <a:effectLst>
                  <a:outerShdw blurRad="38100" dist="38100" dir="2700000" algn="tl">
                    <a:srgbClr val="C0C0C0"/>
                  </a:outerShdw>
                </a:effectLst>
                <a:latin typeface="Times New Roman" pitchFamily="18" charset="0"/>
                <a:ea typeface="黑体" pitchFamily="2" charset="-122"/>
              </a:rPr>
              <a:t>机器周期</a:t>
            </a:r>
            <a:r>
              <a:rPr lang="zh-CN" altLang="en-US" sz="2400" b="1" dirty="0" smtClean="0">
                <a:latin typeface="Times New Roman" pitchFamily="18" charset="0"/>
                <a:ea typeface="黑体" pitchFamily="2" charset="-122"/>
              </a:rPr>
              <a:t>组成。 </a:t>
            </a:r>
            <a:r>
              <a:rPr kumimoji="1" lang="en-US" altLang="zh-CN" sz="2400" b="1" dirty="0" smtClean="0"/>
              <a:t>MCS - 51</a:t>
            </a:r>
            <a:r>
              <a:rPr lang="zh-CN" altLang="en-US" sz="2400" dirty="0" smtClean="0">
                <a:latin typeface="Times New Roman" pitchFamily="18" charset="0"/>
                <a:ea typeface="黑体" pitchFamily="2" charset="-122"/>
              </a:rPr>
              <a:t>有</a:t>
            </a:r>
            <a:r>
              <a:rPr lang="zh-CN" altLang="en-US" sz="2400" dirty="0" smtClean="0">
                <a:solidFill>
                  <a:srgbClr val="0000FF"/>
                </a:solidFill>
                <a:latin typeface="Times New Roman" pitchFamily="18" charset="0"/>
                <a:ea typeface="黑体" pitchFamily="2" charset="-122"/>
              </a:rPr>
              <a:t>单周期指令、双周期指令、和四周期指令</a:t>
            </a:r>
            <a:r>
              <a:rPr lang="zh-CN" altLang="en-US" sz="2400" dirty="0" smtClean="0">
                <a:latin typeface="Times New Roman" pitchFamily="18" charset="0"/>
                <a:ea typeface="黑体" pitchFamily="2" charset="-122"/>
              </a:rPr>
              <a:t>。机器周期数少则执行速度快。</a:t>
            </a:r>
            <a:endParaRPr lang="zh-CN" altLang="en-US" sz="2400" b="1" dirty="0" smtClean="0">
              <a:ea typeface="华文中宋" pitchFamily="2" charset="-122"/>
            </a:endParaRPr>
          </a:p>
        </p:txBody>
      </p:sp>
      <p:sp>
        <p:nvSpPr>
          <p:cNvPr id="34819" name="Text Box 3"/>
          <p:cNvSpPr txBox="1">
            <a:spLocks noChangeArrowheads="1"/>
          </p:cNvSpPr>
          <p:nvPr/>
        </p:nvSpPr>
        <p:spPr bwMode="auto">
          <a:xfrm>
            <a:off x="3003550" y="685800"/>
            <a:ext cx="2863850" cy="914400"/>
          </a:xfrm>
          <a:prstGeom prst="rect">
            <a:avLst/>
          </a:prstGeom>
          <a:noFill/>
          <a:ln w="12700" cap="sq" algn="ctr">
            <a:noFill/>
            <a:miter lim="800000"/>
            <a:headEnd/>
            <a:tailEnd/>
          </a:ln>
        </p:spPr>
        <p:txBody>
          <a:bodyPr vert="eaVert" anchor="ctr">
            <a:spAutoFit/>
          </a:bodyPr>
          <a:lstStyle/>
          <a:p>
            <a:pPr algn="ctr"/>
            <a:r>
              <a:rPr kumimoji="1" lang="zh-CN" altLang="en-US" sz="4400" b="1">
                <a:latin typeface="Times New Roman" pitchFamily="18" charset="0"/>
              </a:rPr>
              <a:t>期周</a:t>
            </a:r>
          </a:p>
          <a:p>
            <a:pPr algn="ctr"/>
            <a:r>
              <a:rPr kumimoji="1" lang="zh-CN" altLang="en-US" sz="4400" b="1">
                <a:latin typeface="Times New Roman" pitchFamily="18" charset="0"/>
              </a:rPr>
              <a:t>令指</a:t>
            </a:r>
          </a:p>
        </p:txBody>
      </p:sp>
      <p:sp>
        <p:nvSpPr>
          <p:cNvPr id="34820"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59FB5BAE-949E-46E2-9ED9-24F45ED9F16C}" type="slidenum">
              <a:rPr lang="en-US" altLang="zh-CN" sz="1200">
                <a:latin typeface="Arial Black" pitchFamily="34" charset="0"/>
              </a:rPr>
              <a:pPr algn="r"/>
              <a:t>48</a:t>
            </a:fld>
            <a:endParaRPr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ChangeArrowheads="1"/>
          </p:cNvSpPr>
          <p:nvPr/>
        </p:nvSpPr>
        <p:spPr bwMode="auto">
          <a:xfrm>
            <a:off x="468313" y="692150"/>
            <a:ext cx="8064500" cy="3940175"/>
          </a:xfrm>
          <a:prstGeom prst="rect">
            <a:avLst/>
          </a:prstGeom>
          <a:noFill/>
          <a:ln w="9525">
            <a:noFill/>
            <a:miter lim="800000"/>
            <a:headEnd/>
            <a:tailEnd/>
          </a:ln>
        </p:spPr>
        <p:txBody>
          <a:bodyPr anchor="ctr">
            <a:spAutoFit/>
          </a:bodyPr>
          <a:lstStyle/>
          <a:p>
            <a:pPr>
              <a:lnSpc>
                <a:spcPct val="150000"/>
              </a:lnSpc>
            </a:pPr>
            <a:r>
              <a:rPr kumimoji="1" lang="zh-CN" altLang="en-US" sz="2800" b="1">
                <a:latin typeface="Arial Black" pitchFamily="34" charset="0"/>
                <a:ea typeface="黑体" pitchFamily="49" charset="-122"/>
              </a:rPr>
              <a:t>例如：外接晶振频率为</a:t>
            </a:r>
            <a:r>
              <a:rPr kumimoji="1" lang="en-US" altLang="zh-CN" sz="2800" b="1">
                <a:latin typeface="Arial Black" pitchFamily="34" charset="0"/>
                <a:ea typeface="黑体" pitchFamily="49" charset="-122"/>
              </a:rPr>
              <a:t>fosc=12 MHZ</a:t>
            </a:r>
            <a:r>
              <a:rPr kumimoji="1" lang="zh-CN" altLang="en-US" sz="2800" b="1">
                <a:latin typeface="Arial Black" pitchFamily="34" charset="0"/>
                <a:ea typeface="黑体" pitchFamily="49" charset="-122"/>
              </a:rPr>
              <a:t>，则四个基本周期的具体数值为：</a:t>
            </a:r>
          </a:p>
          <a:p>
            <a:pPr>
              <a:lnSpc>
                <a:spcPct val="150000"/>
              </a:lnSpc>
            </a:pPr>
            <a:r>
              <a:rPr kumimoji="1" lang="zh-CN" altLang="en-US" sz="2800" b="1">
                <a:latin typeface="Arial Black" pitchFamily="34" charset="0"/>
                <a:ea typeface="黑体" pitchFamily="49" charset="-122"/>
              </a:rPr>
              <a:t>         </a:t>
            </a:r>
            <a:r>
              <a:rPr kumimoji="1" lang="en-US" altLang="zh-CN" sz="2800" b="1">
                <a:latin typeface="Arial Black" pitchFamily="34" charset="0"/>
                <a:ea typeface="黑体" pitchFamily="49" charset="-122"/>
              </a:rPr>
              <a:t>(1) </a:t>
            </a:r>
            <a:r>
              <a:rPr kumimoji="1" lang="zh-CN" altLang="en-US" sz="2800" b="1">
                <a:latin typeface="Arial Black" pitchFamily="34" charset="0"/>
                <a:ea typeface="黑体" pitchFamily="49" charset="-122"/>
              </a:rPr>
              <a:t>振荡周期</a:t>
            </a:r>
            <a:r>
              <a:rPr kumimoji="1" lang="en-US" altLang="zh-CN" sz="2800" b="1">
                <a:latin typeface="Arial Black" pitchFamily="34" charset="0"/>
                <a:ea typeface="黑体" pitchFamily="49" charset="-122"/>
              </a:rPr>
              <a:t>=1/12 μs</a:t>
            </a:r>
            <a:r>
              <a:rPr kumimoji="1" lang="zh-CN" altLang="en-US" sz="2800" b="1">
                <a:latin typeface="Arial Black" pitchFamily="34" charset="0"/>
                <a:ea typeface="黑体" pitchFamily="49" charset="-122"/>
              </a:rPr>
              <a:t>。</a:t>
            </a:r>
          </a:p>
          <a:p>
            <a:pPr>
              <a:lnSpc>
                <a:spcPct val="150000"/>
              </a:lnSpc>
            </a:pPr>
            <a:r>
              <a:rPr kumimoji="1" lang="zh-CN" altLang="en-US" sz="2800" b="1">
                <a:latin typeface="Arial Black" pitchFamily="34" charset="0"/>
                <a:ea typeface="黑体" pitchFamily="49" charset="-122"/>
              </a:rPr>
              <a:t>         </a:t>
            </a:r>
            <a:r>
              <a:rPr kumimoji="1" lang="en-US" altLang="zh-CN" sz="2800" b="1">
                <a:latin typeface="Arial Black" pitchFamily="34" charset="0"/>
                <a:ea typeface="黑体" pitchFamily="49" charset="-122"/>
              </a:rPr>
              <a:t>(2) </a:t>
            </a:r>
            <a:r>
              <a:rPr kumimoji="1" lang="zh-CN" altLang="en-US" sz="2800" b="1">
                <a:latin typeface="Arial Black" pitchFamily="34" charset="0"/>
                <a:ea typeface="黑体" pitchFamily="49" charset="-122"/>
              </a:rPr>
              <a:t>状态周期</a:t>
            </a:r>
            <a:r>
              <a:rPr kumimoji="1" lang="en-US" altLang="zh-CN" sz="2800" b="1">
                <a:latin typeface="Arial Black" pitchFamily="34" charset="0"/>
                <a:ea typeface="黑体" pitchFamily="49" charset="-122"/>
              </a:rPr>
              <a:t>=1/6 μs</a:t>
            </a:r>
            <a:r>
              <a:rPr kumimoji="1" lang="zh-CN" altLang="en-US" sz="2800" b="1">
                <a:latin typeface="Arial Black" pitchFamily="34" charset="0"/>
                <a:ea typeface="黑体" pitchFamily="49" charset="-122"/>
              </a:rPr>
              <a:t>。</a:t>
            </a:r>
          </a:p>
          <a:p>
            <a:pPr>
              <a:lnSpc>
                <a:spcPct val="150000"/>
              </a:lnSpc>
            </a:pPr>
            <a:r>
              <a:rPr kumimoji="1" lang="zh-CN" altLang="en-US" sz="2800" b="1">
                <a:latin typeface="Arial Black" pitchFamily="34" charset="0"/>
                <a:ea typeface="黑体" pitchFamily="49" charset="-122"/>
              </a:rPr>
              <a:t>         </a:t>
            </a:r>
            <a:r>
              <a:rPr kumimoji="1" lang="en-US" altLang="zh-CN" sz="2800" b="1">
                <a:latin typeface="Arial Black" pitchFamily="34" charset="0"/>
                <a:ea typeface="黑体" pitchFamily="49" charset="-122"/>
              </a:rPr>
              <a:t>(3) </a:t>
            </a:r>
            <a:r>
              <a:rPr kumimoji="1" lang="zh-CN" altLang="en-US" sz="2800" b="1">
                <a:latin typeface="Arial Black" pitchFamily="34" charset="0"/>
                <a:ea typeface="黑体" pitchFamily="49" charset="-122"/>
              </a:rPr>
              <a:t>机器周期</a:t>
            </a:r>
            <a:r>
              <a:rPr kumimoji="1" lang="en-US" altLang="zh-CN" sz="2800" b="1">
                <a:latin typeface="Arial Black" pitchFamily="34" charset="0"/>
                <a:ea typeface="黑体" pitchFamily="49" charset="-122"/>
              </a:rPr>
              <a:t>=1 μs</a:t>
            </a:r>
            <a:r>
              <a:rPr kumimoji="1" lang="zh-CN" altLang="en-US" sz="2800" b="1">
                <a:latin typeface="Arial Black" pitchFamily="34" charset="0"/>
                <a:ea typeface="黑体" pitchFamily="49" charset="-122"/>
              </a:rPr>
              <a:t>。</a:t>
            </a:r>
          </a:p>
          <a:p>
            <a:pPr>
              <a:lnSpc>
                <a:spcPct val="150000"/>
              </a:lnSpc>
            </a:pPr>
            <a:r>
              <a:rPr kumimoji="1" lang="zh-CN" altLang="en-US" sz="2800" b="1">
                <a:latin typeface="Arial Black" pitchFamily="34" charset="0"/>
                <a:ea typeface="黑体" pitchFamily="49" charset="-122"/>
              </a:rPr>
              <a:t>         </a:t>
            </a:r>
            <a:r>
              <a:rPr kumimoji="1" lang="en-US" altLang="zh-CN" sz="2800" b="1">
                <a:latin typeface="Arial Black" pitchFamily="34" charset="0"/>
                <a:ea typeface="黑体" pitchFamily="49" charset="-122"/>
              </a:rPr>
              <a:t>(4) </a:t>
            </a:r>
            <a:r>
              <a:rPr kumimoji="1" lang="zh-CN" altLang="en-US" sz="2800" b="1">
                <a:latin typeface="Arial Black" pitchFamily="34" charset="0"/>
                <a:ea typeface="黑体" pitchFamily="49" charset="-122"/>
              </a:rPr>
              <a:t>指令周期</a:t>
            </a:r>
            <a:r>
              <a:rPr kumimoji="1" lang="en-US" altLang="zh-CN" sz="2800" b="1">
                <a:latin typeface="Arial Black" pitchFamily="34" charset="0"/>
                <a:ea typeface="黑体" pitchFamily="49" charset="-122"/>
              </a:rPr>
              <a:t>=1</a:t>
            </a:r>
            <a:r>
              <a:rPr kumimoji="1" lang="zh-CN" altLang="en-US" sz="2800" b="1">
                <a:latin typeface="Arial Black" pitchFamily="34" charset="0"/>
                <a:ea typeface="黑体" pitchFamily="49" charset="-122"/>
              </a:rPr>
              <a:t>～</a:t>
            </a:r>
            <a:r>
              <a:rPr kumimoji="1" lang="en-US" altLang="zh-CN" sz="2800" b="1">
                <a:latin typeface="Arial Black" pitchFamily="34" charset="0"/>
                <a:ea typeface="黑体" pitchFamily="49" charset="-122"/>
              </a:rPr>
              <a:t>4 μs</a:t>
            </a:r>
          </a:p>
        </p:txBody>
      </p:sp>
      <p:sp>
        <p:nvSpPr>
          <p:cNvPr id="35843"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A0D542A3-FA49-405C-980C-69E32D56935D}" type="slidenum">
              <a:rPr lang="en-US" altLang="zh-CN" sz="1200">
                <a:latin typeface="Arial Black" pitchFamily="34" charset="0"/>
              </a:rPr>
              <a:pPr algn="r"/>
              <a:t>49</a:t>
            </a:fld>
            <a:endParaRPr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7362">
                                            <p:txEl>
                                              <p:pRg st="0" end="0"/>
                                            </p:txEl>
                                          </p:spTgt>
                                        </p:tgtEl>
                                        <p:attrNameLst>
                                          <p:attrName>style.visibility</p:attrName>
                                        </p:attrNameLst>
                                      </p:cBhvr>
                                      <p:to>
                                        <p:strVal val="visible"/>
                                      </p:to>
                                    </p:set>
                                    <p:animEffect transition="in" filter="dissolve">
                                      <p:cBhvr>
                                        <p:cTn id="7" dur="500"/>
                                        <p:tgtEl>
                                          <p:spTgt spid="527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27362">
                                            <p:txEl>
                                              <p:pRg st="1" end="1"/>
                                            </p:txEl>
                                          </p:spTgt>
                                        </p:tgtEl>
                                        <p:attrNameLst>
                                          <p:attrName>style.visibility</p:attrName>
                                        </p:attrNameLst>
                                      </p:cBhvr>
                                      <p:to>
                                        <p:strVal val="visible"/>
                                      </p:to>
                                    </p:set>
                                    <p:anim calcmode="lin" valueType="num">
                                      <p:cBhvr additive="base">
                                        <p:cTn id="12" dur="500" fill="hold"/>
                                        <p:tgtEl>
                                          <p:spTgt spid="52736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273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27362">
                                            <p:txEl>
                                              <p:pRg st="2" end="2"/>
                                            </p:txEl>
                                          </p:spTgt>
                                        </p:tgtEl>
                                        <p:attrNameLst>
                                          <p:attrName>style.visibility</p:attrName>
                                        </p:attrNameLst>
                                      </p:cBhvr>
                                      <p:to>
                                        <p:strVal val="visible"/>
                                      </p:to>
                                    </p:set>
                                    <p:anim calcmode="lin" valueType="num">
                                      <p:cBhvr additive="base">
                                        <p:cTn id="18" dur="500" fill="hold"/>
                                        <p:tgtEl>
                                          <p:spTgt spid="52736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273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27362">
                                            <p:txEl>
                                              <p:pRg st="3" end="3"/>
                                            </p:txEl>
                                          </p:spTgt>
                                        </p:tgtEl>
                                        <p:attrNameLst>
                                          <p:attrName>style.visibility</p:attrName>
                                        </p:attrNameLst>
                                      </p:cBhvr>
                                      <p:to>
                                        <p:strVal val="visible"/>
                                      </p:to>
                                    </p:set>
                                    <p:anim calcmode="lin" valueType="num">
                                      <p:cBhvr additive="base">
                                        <p:cTn id="24" dur="500" fill="hold"/>
                                        <p:tgtEl>
                                          <p:spTgt spid="52736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273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527362">
                                            <p:txEl>
                                              <p:pRg st="4" end="4"/>
                                            </p:txEl>
                                          </p:spTgt>
                                        </p:tgtEl>
                                        <p:attrNameLst>
                                          <p:attrName>style.visibility</p:attrName>
                                        </p:attrNameLst>
                                      </p:cBhvr>
                                      <p:to>
                                        <p:strVal val="visible"/>
                                      </p:to>
                                    </p:set>
                                    <p:anim calcmode="lin" valueType="num">
                                      <p:cBhvr additive="base">
                                        <p:cTn id="30" dur="500" fill="hold"/>
                                        <p:tgtEl>
                                          <p:spTgt spid="52736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273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Rot="1" noChangeArrowheads="1"/>
          </p:cNvSpPr>
          <p:nvPr/>
        </p:nvSpPr>
        <p:spPr>
          <a:xfrm>
            <a:off x="285750" y="214313"/>
            <a:ext cx="8540750" cy="6357937"/>
          </a:xfrm>
          <a:prstGeom prst="rect">
            <a:avLst/>
          </a:prstGeom>
        </p:spPr>
        <p:txBody>
          <a:bodyPr/>
          <a:lstStyle/>
          <a:p>
            <a:pPr marL="342900" indent="-342900" fontAlgn="auto">
              <a:lnSpc>
                <a:spcPct val="80000"/>
              </a:lnSpc>
              <a:spcBef>
                <a:spcPct val="20000"/>
              </a:spcBef>
              <a:spcAft>
                <a:spcPts val="0"/>
              </a:spcAft>
              <a:buFont typeface="Wingdings" pitchFamily="2" charset="2"/>
              <a:buNone/>
              <a:defRPr/>
            </a:pPr>
            <a:endParaRPr lang="en-US" altLang="zh-CN" sz="2400" b="1" kern="0" dirty="0">
              <a:latin typeface="+mn-lt"/>
              <a:ea typeface="+mn-ea"/>
            </a:endParaRPr>
          </a:p>
          <a:p>
            <a:pPr marL="342900" indent="-342900" fontAlgn="auto">
              <a:lnSpc>
                <a:spcPct val="90000"/>
              </a:lnSpc>
              <a:spcBef>
                <a:spcPct val="20000"/>
              </a:spcBef>
              <a:spcAft>
                <a:spcPts val="0"/>
              </a:spcAft>
              <a:buFontTx/>
              <a:buChar char="•"/>
              <a:defRPr/>
            </a:pPr>
            <a:endParaRPr lang="en-US" altLang="en-US" sz="2400" kern="0" dirty="0">
              <a:latin typeface="+mn-ea"/>
              <a:ea typeface="+mn-ea"/>
            </a:endParaRPr>
          </a:p>
          <a:p>
            <a:pPr marL="342900" indent="-342900" fontAlgn="auto">
              <a:lnSpc>
                <a:spcPct val="90000"/>
              </a:lnSpc>
              <a:spcBef>
                <a:spcPct val="20000"/>
              </a:spcBef>
              <a:spcAft>
                <a:spcPts val="0"/>
              </a:spcAft>
              <a:defRPr/>
            </a:pPr>
            <a:r>
              <a:rPr lang="zh-CN" altLang="en-US" sz="2400" b="1" kern="0" dirty="0" smtClean="0">
                <a:latin typeface="+mn-ea"/>
                <a:ea typeface="+mn-ea"/>
              </a:rPr>
              <a:t>单片机相关的几</a:t>
            </a:r>
            <a:r>
              <a:rPr lang="zh-CN" altLang="en-US" sz="2400" b="1" kern="0" dirty="0">
                <a:latin typeface="+mn-ea"/>
                <a:ea typeface="+mn-ea"/>
              </a:rPr>
              <a:t>个概念：</a:t>
            </a:r>
            <a:endParaRPr lang="en-US" altLang="zh-CN" sz="2400" b="1" kern="0" dirty="0">
              <a:latin typeface="+mn-ea"/>
              <a:ea typeface="+mn-ea"/>
            </a:endParaRPr>
          </a:p>
          <a:p>
            <a:pPr marL="342900" indent="-342900" fontAlgn="auto">
              <a:lnSpc>
                <a:spcPct val="90000"/>
              </a:lnSpc>
              <a:spcBef>
                <a:spcPct val="20000"/>
              </a:spcBef>
              <a:spcAft>
                <a:spcPts val="0"/>
              </a:spcAft>
              <a:defRPr/>
            </a:pPr>
            <a:endParaRPr lang="en-US" altLang="zh-CN" sz="2400" b="1" kern="0" dirty="0">
              <a:latin typeface="+mn-ea"/>
              <a:ea typeface="+mn-ea"/>
            </a:endParaRPr>
          </a:p>
          <a:p>
            <a:pPr marL="342900" indent="-342900" fontAlgn="auto">
              <a:lnSpc>
                <a:spcPct val="90000"/>
              </a:lnSpc>
              <a:spcBef>
                <a:spcPct val="20000"/>
              </a:spcBef>
              <a:spcAft>
                <a:spcPts val="0"/>
              </a:spcAft>
              <a:buFontTx/>
              <a:buChar char="•"/>
              <a:defRPr/>
            </a:pPr>
            <a:r>
              <a:rPr lang="zh-CN" altLang="en-US" sz="2400" b="1" kern="0" dirty="0">
                <a:latin typeface="+mn-ea"/>
                <a:ea typeface="+mn-ea"/>
              </a:rPr>
              <a:t>计算机：</a:t>
            </a:r>
            <a:r>
              <a:rPr lang="zh-CN" altLang="en-US" sz="2400" kern="0" dirty="0" smtClean="0">
                <a:latin typeface="+mn-ea"/>
                <a:ea typeface="+mn-ea"/>
              </a:rPr>
              <a:t>由</a:t>
            </a:r>
            <a:r>
              <a:rPr lang="en-US" altLang="zh-CN" sz="2400" kern="0" dirty="0" smtClean="0">
                <a:latin typeface="+mn-ea"/>
                <a:ea typeface="+mn-ea"/>
              </a:rPr>
              <a:t>CPU</a:t>
            </a:r>
            <a:r>
              <a:rPr lang="zh-CN" altLang="en-US" sz="2400" kern="0" dirty="0" smtClean="0">
                <a:latin typeface="+mn-ea"/>
                <a:ea typeface="+mn-ea"/>
              </a:rPr>
              <a:t>、硬盘、内存、主板、键盘、显示屏组成</a:t>
            </a:r>
            <a:r>
              <a:rPr lang="zh-CN" altLang="en-US" sz="2400" kern="0" dirty="0">
                <a:latin typeface="+mn-ea"/>
                <a:ea typeface="+mn-ea"/>
              </a:rPr>
              <a:t>的具有计算能力的系统；</a:t>
            </a:r>
            <a:endParaRPr lang="en-US" altLang="zh-CN" sz="2400" kern="0" dirty="0">
              <a:latin typeface="+mn-ea"/>
              <a:ea typeface="+mn-ea"/>
            </a:endParaRPr>
          </a:p>
          <a:p>
            <a:pPr marL="342900" indent="-342900" fontAlgn="auto">
              <a:lnSpc>
                <a:spcPct val="90000"/>
              </a:lnSpc>
              <a:spcBef>
                <a:spcPct val="20000"/>
              </a:spcBef>
              <a:spcAft>
                <a:spcPts val="0"/>
              </a:spcAft>
              <a:defRPr/>
            </a:pPr>
            <a:endParaRPr lang="zh-CN" altLang="en-US" sz="2400" kern="0" dirty="0">
              <a:latin typeface="+mn-ea"/>
              <a:ea typeface="+mn-ea"/>
            </a:endParaRPr>
          </a:p>
          <a:p>
            <a:pPr marL="342900" indent="-342900" fontAlgn="auto">
              <a:lnSpc>
                <a:spcPct val="90000"/>
              </a:lnSpc>
              <a:spcBef>
                <a:spcPct val="20000"/>
              </a:spcBef>
              <a:spcAft>
                <a:spcPts val="0"/>
              </a:spcAft>
              <a:buFontTx/>
              <a:buChar char="•"/>
              <a:defRPr/>
            </a:pPr>
            <a:r>
              <a:rPr lang="zh-CN" altLang="en-US" sz="2400" b="1" kern="0" dirty="0">
                <a:latin typeface="+mn-ea"/>
                <a:ea typeface="+mn-ea"/>
              </a:rPr>
              <a:t>单片机：</a:t>
            </a:r>
            <a:r>
              <a:rPr lang="zh-CN" altLang="en-US" sz="2400" kern="0" dirty="0">
                <a:latin typeface="+mn-ea"/>
                <a:ea typeface="+mn-ea"/>
              </a:rPr>
              <a:t>在一个半导体芯片上集成了运算器、控制器、存储器、输入</a:t>
            </a:r>
            <a:r>
              <a:rPr lang="en-US" altLang="zh-CN" sz="2400" kern="0" dirty="0">
                <a:latin typeface="+mn-ea"/>
                <a:ea typeface="+mn-ea"/>
              </a:rPr>
              <a:t>/</a:t>
            </a:r>
            <a:r>
              <a:rPr lang="zh-CN" altLang="en-US" sz="2400" kern="0" dirty="0">
                <a:latin typeface="+mn-ea"/>
                <a:ea typeface="+mn-ea"/>
              </a:rPr>
              <a:t>输出接口的计算机</a:t>
            </a:r>
            <a:r>
              <a:rPr lang="zh-CN" altLang="en-US" sz="2400" kern="0" dirty="0" smtClean="0">
                <a:latin typeface="+mn-ea"/>
                <a:ea typeface="+mn-ea"/>
              </a:rPr>
              <a:t>。</a:t>
            </a:r>
            <a:endParaRPr lang="en-US" altLang="zh-CN" sz="2400" kern="0" dirty="0" smtClean="0">
              <a:latin typeface="+mn-ea"/>
              <a:ea typeface="+mn-ea"/>
            </a:endParaRPr>
          </a:p>
          <a:p>
            <a:pPr marL="342900" indent="-342900" fontAlgn="auto">
              <a:lnSpc>
                <a:spcPct val="90000"/>
              </a:lnSpc>
              <a:spcBef>
                <a:spcPct val="20000"/>
              </a:spcBef>
              <a:spcAft>
                <a:spcPts val="0"/>
              </a:spcAft>
              <a:buFontTx/>
              <a:buChar char="•"/>
              <a:defRPr/>
            </a:pPr>
            <a:endParaRPr lang="en-US" altLang="zh-CN" sz="2400" kern="0" dirty="0" smtClean="0">
              <a:latin typeface="+mn-ea"/>
              <a:ea typeface="+mn-ea"/>
            </a:endParaRPr>
          </a:p>
          <a:p>
            <a:pPr marL="342900" indent="-342900" fontAlgn="auto">
              <a:lnSpc>
                <a:spcPct val="90000"/>
              </a:lnSpc>
              <a:spcBef>
                <a:spcPct val="20000"/>
              </a:spcBef>
              <a:spcAft>
                <a:spcPts val="0"/>
              </a:spcAft>
              <a:buFontTx/>
              <a:buChar char="•"/>
              <a:defRPr/>
            </a:pPr>
            <a:endParaRPr lang="en-US" altLang="zh-CN" sz="2400" kern="0" dirty="0">
              <a:latin typeface="+mn-ea"/>
              <a:ea typeface="+mn-ea"/>
            </a:endParaRPr>
          </a:p>
          <a:p>
            <a:pPr marL="342900" indent="-342900" fontAlgn="auto">
              <a:lnSpc>
                <a:spcPct val="90000"/>
              </a:lnSpc>
              <a:spcBef>
                <a:spcPct val="20000"/>
              </a:spcBef>
              <a:spcAft>
                <a:spcPts val="0"/>
              </a:spcAft>
              <a:buFontTx/>
              <a:buChar char="•"/>
              <a:defRPr/>
            </a:pPr>
            <a:endParaRPr lang="en-US" altLang="zh-CN" sz="2400" kern="0" dirty="0" smtClean="0">
              <a:latin typeface="+mn-ea"/>
              <a:ea typeface="+mn-ea"/>
            </a:endParaRPr>
          </a:p>
          <a:p>
            <a:pPr marL="342900" indent="-342900" fontAlgn="auto">
              <a:lnSpc>
                <a:spcPct val="90000"/>
              </a:lnSpc>
              <a:spcBef>
                <a:spcPct val="20000"/>
              </a:spcBef>
              <a:spcAft>
                <a:spcPts val="0"/>
              </a:spcAft>
              <a:buFontTx/>
              <a:buChar char="•"/>
              <a:defRPr/>
            </a:pPr>
            <a:endParaRPr lang="zh-CN" altLang="en-US" sz="2400" kern="0" dirty="0">
              <a:latin typeface="+mn-ea"/>
              <a:ea typeface="+mn-ea"/>
            </a:endParaRPr>
          </a:p>
          <a:p>
            <a:pPr marL="342900" indent="-342900" fontAlgn="auto">
              <a:lnSpc>
                <a:spcPct val="90000"/>
              </a:lnSpc>
              <a:spcBef>
                <a:spcPct val="20000"/>
              </a:spcBef>
              <a:spcAft>
                <a:spcPts val="0"/>
              </a:spcAft>
              <a:buFontTx/>
              <a:buChar char="•"/>
              <a:defRPr/>
            </a:pPr>
            <a:r>
              <a:rPr lang="zh-CN" altLang="en-US" sz="2400" kern="0" dirty="0">
                <a:latin typeface="+mn-ea"/>
                <a:ea typeface="+mn-ea"/>
              </a:rPr>
              <a:t>单片机简单、容易学习，在整体掌握</a:t>
            </a:r>
            <a:r>
              <a:rPr lang="en-US" altLang="zh-CN" sz="2400" kern="0" dirty="0">
                <a:latin typeface="+mn-ea"/>
                <a:ea typeface="+mn-ea"/>
              </a:rPr>
              <a:t>MCS-51</a:t>
            </a:r>
            <a:r>
              <a:rPr lang="zh-CN" altLang="en-US" sz="2400" kern="0" dirty="0">
                <a:latin typeface="+mn-ea"/>
                <a:ea typeface="+mn-ea"/>
              </a:rPr>
              <a:t>单片机的开发应用后，很容易扩展到其它系列的单片机的学习和使用。</a:t>
            </a:r>
          </a:p>
          <a:p>
            <a:pPr marL="342900" indent="-342900" fontAlgn="auto">
              <a:lnSpc>
                <a:spcPct val="90000"/>
              </a:lnSpc>
              <a:spcBef>
                <a:spcPct val="20000"/>
              </a:spcBef>
              <a:spcAft>
                <a:spcPts val="0"/>
              </a:spcAft>
              <a:buFontTx/>
              <a:buChar char="•"/>
              <a:defRPr/>
            </a:pPr>
            <a:endParaRPr lang="zh-CN" altLang="en-US" sz="2800" kern="0" dirty="0">
              <a:latin typeface="+mn-ea"/>
              <a:ea typeface="+mn-ea"/>
            </a:endParaRPr>
          </a:p>
          <a:p>
            <a:pPr marL="342900" indent="-342900" fontAlgn="auto">
              <a:lnSpc>
                <a:spcPct val="80000"/>
              </a:lnSpc>
              <a:spcBef>
                <a:spcPct val="20000"/>
              </a:spcBef>
              <a:spcAft>
                <a:spcPts val="0"/>
              </a:spcAft>
              <a:defRPr/>
            </a:pPr>
            <a:endParaRPr lang="zh-CN" altLang="en-US" sz="2400" kern="0" dirty="0">
              <a:latin typeface="+mn-lt"/>
              <a:ea typeface="+mn-ea"/>
            </a:endParaRPr>
          </a:p>
        </p:txBody>
      </p:sp>
      <p:sp>
        <p:nvSpPr>
          <p:cNvPr id="3"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5</a:t>
            </a:fld>
            <a:endParaRPr kumimoji="0" lang="en-US" altLang="zh-CN" sz="1200" dirty="0">
              <a:latin typeface="Arial Black" pitchFamily="34" charset="0"/>
            </a:endParaRPr>
          </a:p>
        </p:txBody>
      </p:sp>
      <p:sp>
        <p:nvSpPr>
          <p:cNvPr id="2" name="页脚占位符 1"/>
          <p:cNvSpPr>
            <a:spLocks noGrp="1"/>
          </p:cNvSpPr>
          <p:nvPr>
            <p:ph type="ftr" sz="quarter" idx="11"/>
          </p:nvPr>
        </p:nvSpPr>
        <p:spPr/>
        <p:txBody>
          <a:bodyPr/>
          <a:lstStyle/>
          <a:p>
            <a:pPr>
              <a:defRPr/>
            </a:pP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645024"/>
            <a:ext cx="3810000" cy="1419225"/>
          </a:xfrm>
          <a:prstGeom prst="rect">
            <a:avLst/>
          </a:prstGeom>
        </p:spPr>
      </p:pic>
    </p:spTree>
    <p:extLst>
      <p:ext uri="{BB962C8B-B14F-4D97-AF65-F5344CB8AC3E}">
        <p14:creationId xmlns:p14="http://schemas.microsoft.com/office/powerpoint/2010/main" val="209954439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323850" y="3716338"/>
            <a:ext cx="8382000" cy="604837"/>
          </a:xfrm>
          <a:prstGeom prst="rect">
            <a:avLst/>
          </a:prstGeom>
          <a:noFill/>
          <a:ln w="9525">
            <a:noFill/>
            <a:miter lim="800000"/>
            <a:headEnd/>
            <a:tailEnd/>
          </a:ln>
          <a:effectLst/>
        </p:spPr>
        <p:txBody>
          <a:bodyPr>
            <a:spAutoFit/>
          </a:bodyPr>
          <a:lstStyle/>
          <a:p>
            <a:pPr indent="269875" algn="just" eaLnBrk="0" hangingPunct="0">
              <a:lnSpc>
                <a:spcPct val="120000"/>
              </a:lnSpc>
              <a:tabLst>
                <a:tab pos="4229100" algn="l"/>
              </a:tabLst>
              <a:defRPr/>
            </a:pPr>
            <a:r>
              <a:rPr kumimoji="1" lang="en-US" altLang="zh-CN" sz="2800">
                <a:effectLst>
                  <a:outerShdw blurRad="38100" dist="38100" dir="2700000" algn="tl">
                    <a:srgbClr val="C0C0C0"/>
                  </a:outerShdw>
                </a:effectLst>
                <a:ea typeface="黑体" pitchFamily="2" charset="-122"/>
              </a:rPr>
              <a:t>      </a:t>
            </a:r>
            <a:endParaRPr kumimoji="1" lang="en-US" altLang="zh-CN" sz="2800">
              <a:effectLst>
                <a:outerShdw blurRad="38100" dist="38100" dir="2700000" algn="tl">
                  <a:srgbClr val="C0C0C0"/>
                </a:outerShdw>
              </a:effectLst>
              <a:latin typeface="黑体" pitchFamily="2" charset="-122"/>
              <a:ea typeface="黑体" pitchFamily="2" charset="-122"/>
            </a:endParaRPr>
          </a:p>
        </p:txBody>
      </p:sp>
      <p:sp>
        <p:nvSpPr>
          <p:cNvPr id="523267" name="Rectangle 3"/>
          <p:cNvSpPr>
            <a:spLocks noChangeArrowheads="1"/>
          </p:cNvSpPr>
          <p:nvPr/>
        </p:nvSpPr>
        <p:spPr bwMode="auto">
          <a:xfrm>
            <a:off x="2552700" y="446088"/>
            <a:ext cx="3533775" cy="762000"/>
          </a:xfrm>
          <a:prstGeom prst="rect">
            <a:avLst/>
          </a:prstGeom>
          <a:noFill/>
          <a:ln w="12700" cap="sq" algn="ctr">
            <a:noFill/>
            <a:miter lim="800000"/>
            <a:headEnd/>
            <a:tailEnd/>
          </a:ln>
        </p:spPr>
        <p:txBody>
          <a:bodyPr anchor="ctr">
            <a:spAutoFit/>
          </a:bodyPr>
          <a:lstStyle/>
          <a:p>
            <a:pPr algn="ctr"/>
            <a:r>
              <a:rPr kumimoji="1" lang="en-US" altLang="zh-CN" sz="4400" b="1">
                <a:latin typeface="Times New Roman" pitchFamily="18" charset="0"/>
              </a:rPr>
              <a:t>CPU</a:t>
            </a:r>
            <a:r>
              <a:rPr kumimoji="1" lang="zh-CN" altLang="en-US" sz="4400" b="1">
                <a:latin typeface="Times New Roman" pitchFamily="18" charset="0"/>
              </a:rPr>
              <a:t>时序</a:t>
            </a:r>
          </a:p>
        </p:txBody>
      </p:sp>
      <p:sp>
        <p:nvSpPr>
          <p:cNvPr id="523269" name="Rectangle 5"/>
          <p:cNvSpPr>
            <a:spLocks noChangeArrowheads="1"/>
          </p:cNvSpPr>
          <p:nvPr/>
        </p:nvSpPr>
        <p:spPr bwMode="auto">
          <a:xfrm>
            <a:off x="403225" y="1514475"/>
            <a:ext cx="8382000" cy="3670300"/>
          </a:xfrm>
          <a:prstGeom prst="rect">
            <a:avLst/>
          </a:prstGeom>
          <a:noFill/>
          <a:ln w="9525">
            <a:noFill/>
            <a:miter lim="800000"/>
            <a:headEnd/>
            <a:tailEnd/>
          </a:ln>
        </p:spPr>
        <p:txBody>
          <a:bodyPr>
            <a:spAutoFit/>
          </a:bodyPr>
          <a:lstStyle/>
          <a:p>
            <a:pPr>
              <a:lnSpc>
                <a:spcPct val="120000"/>
              </a:lnSpc>
            </a:pPr>
            <a:r>
              <a:rPr kumimoji="1" lang="zh-CN" altLang="en-US" sz="2400" b="1">
                <a:latin typeface="Arial" pitchFamily="34" charset="0"/>
              </a:rPr>
              <a:t>所谓</a:t>
            </a:r>
            <a:r>
              <a:rPr kumimoji="1" lang="zh-CN" altLang="en-US" sz="2400" b="1">
                <a:solidFill>
                  <a:schemeClr val="accent2"/>
                </a:solidFill>
                <a:latin typeface="Arial" pitchFamily="34" charset="0"/>
              </a:rPr>
              <a:t>时序就是</a:t>
            </a:r>
            <a:r>
              <a:rPr kumimoji="1" lang="en-US" altLang="zh-CN" sz="2400" b="1">
                <a:solidFill>
                  <a:schemeClr val="accent2"/>
                </a:solidFill>
                <a:latin typeface="Arial" pitchFamily="34" charset="0"/>
              </a:rPr>
              <a:t>CPU</a:t>
            </a:r>
            <a:r>
              <a:rPr kumimoji="1" lang="zh-CN" altLang="en-US" sz="2400" b="1">
                <a:solidFill>
                  <a:schemeClr val="accent2"/>
                </a:solidFill>
                <a:latin typeface="Arial" pitchFamily="34" charset="0"/>
              </a:rPr>
              <a:t>总线信号在时间上的顺序关系</a:t>
            </a:r>
            <a:r>
              <a:rPr kumimoji="1" lang="zh-CN" altLang="en-US" sz="2400" b="1">
                <a:latin typeface="Arial" pitchFamily="34" charset="0"/>
              </a:rPr>
              <a:t>。</a:t>
            </a:r>
          </a:p>
          <a:p>
            <a:pPr eaLnBrk="0" hangingPunct="0">
              <a:lnSpc>
                <a:spcPct val="120000"/>
              </a:lnSpc>
              <a:spcBef>
                <a:spcPct val="20000"/>
              </a:spcBef>
              <a:buClr>
                <a:schemeClr val="folHlink"/>
              </a:buClr>
              <a:buFont typeface="Wingdings" pitchFamily="2" charset="2"/>
              <a:buNone/>
            </a:pPr>
            <a:r>
              <a:rPr lang="zh-CN" altLang="en-US" sz="2400" b="1">
                <a:solidFill>
                  <a:srgbClr val="000096"/>
                </a:solidFill>
                <a:latin typeface="Times New Roman" pitchFamily="18" charset="0"/>
                <a:ea typeface="华文中宋" pitchFamily="2" charset="-122"/>
              </a:rPr>
              <a:t>       包括取指令和执行指令两个阶段</a:t>
            </a:r>
            <a:r>
              <a:rPr lang="zh-CN" altLang="en-US" sz="2400" b="1">
                <a:latin typeface="Times New Roman" pitchFamily="18" charset="0"/>
                <a:ea typeface="华文中宋" pitchFamily="2" charset="-122"/>
              </a:rPr>
              <a:t>。</a:t>
            </a:r>
            <a:endParaRPr kumimoji="1" lang="zh-CN" altLang="en-US" sz="2400" b="1">
              <a:latin typeface="Arial" pitchFamily="34" charset="0"/>
            </a:endParaRPr>
          </a:p>
          <a:p>
            <a:pPr>
              <a:lnSpc>
                <a:spcPct val="120000"/>
              </a:lnSpc>
            </a:pPr>
            <a:r>
              <a:rPr kumimoji="1" lang="zh-CN" altLang="en-US" sz="2400" b="1">
                <a:latin typeface="Arial" pitchFamily="34" charset="0"/>
              </a:rPr>
              <a:t>       </a:t>
            </a:r>
            <a:r>
              <a:rPr kumimoji="1" lang="en-US" altLang="zh-CN" sz="2400" b="1">
                <a:latin typeface="Arial" pitchFamily="34" charset="0"/>
              </a:rPr>
              <a:t>CPU</a:t>
            </a:r>
            <a:r>
              <a:rPr kumimoji="1" lang="zh-CN" altLang="en-US" sz="2400" b="1">
                <a:latin typeface="Arial" pitchFamily="34" charset="0"/>
              </a:rPr>
              <a:t>控制器实际上是复杂的同步时序电路，所有的工作都是在时钟信号的控制下进行的。每执行一条指令，</a:t>
            </a:r>
            <a:r>
              <a:rPr kumimoji="1" lang="en-US" altLang="zh-CN" sz="2400" b="1">
                <a:latin typeface="Arial" pitchFamily="34" charset="0"/>
              </a:rPr>
              <a:t>CPU</a:t>
            </a:r>
            <a:r>
              <a:rPr kumimoji="1" lang="zh-CN" altLang="en-US" sz="2400" b="1">
                <a:latin typeface="Arial" pitchFamily="34" charset="0"/>
              </a:rPr>
              <a:t>控制器都要发出一系列特定的控制信号，这些控制信号在时间上的相互关系就是</a:t>
            </a:r>
            <a:r>
              <a:rPr kumimoji="1" lang="en-US" altLang="zh-CN" sz="2400" b="1">
                <a:latin typeface="Arial" pitchFamily="34" charset="0"/>
              </a:rPr>
              <a:t>CPU</a:t>
            </a:r>
            <a:r>
              <a:rPr kumimoji="1" lang="zh-CN" altLang="en-US" sz="2400" b="1">
                <a:latin typeface="Arial" pitchFamily="34" charset="0"/>
              </a:rPr>
              <a:t>的时序。</a:t>
            </a:r>
          </a:p>
          <a:p>
            <a:pPr>
              <a:lnSpc>
                <a:spcPct val="120000"/>
              </a:lnSpc>
            </a:pPr>
            <a:r>
              <a:rPr kumimoji="1" lang="zh-CN" altLang="en-US" sz="2400" b="1">
                <a:latin typeface="Arial" pitchFamily="34" charset="0"/>
              </a:rPr>
              <a:t>       一个单片机系统要想正常工作，除了要做到电平匹配、功率匹配外，还要做到时序匹配。</a:t>
            </a:r>
          </a:p>
        </p:txBody>
      </p:sp>
      <p:sp>
        <p:nvSpPr>
          <p:cNvPr id="523270" name="Rectangle 6"/>
          <p:cNvSpPr>
            <a:spLocks noChangeArrowheads="1"/>
          </p:cNvSpPr>
          <p:nvPr/>
        </p:nvSpPr>
        <p:spPr bwMode="auto">
          <a:xfrm flipV="1">
            <a:off x="609600" y="4587875"/>
            <a:ext cx="7620000" cy="519113"/>
          </a:xfrm>
          <a:prstGeom prst="rect">
            <a:avLst/>
          </a:prstGeom>
          <a:noFill/>
          <a:ln w="9525">
            <a:noFill/>
            <a:miter lim="800000"/>
            <a:headEnd/>
            <a:tailEnd/>
          </a:ln>
          <a:effectLst/>
        </p:spPr>
        <p:txBody>
          <a:bodyPr>
            <a:spAutoFit/>
          </a:bodyPr>
          <a:lstStyle/>
          <a:p>
            <a:pPr>
              <a:defRPr/>
            </a:pPr>
            <a:r>
              <a:rPr kumimoji="1" lang="en-US" altLang="zh-CN" sz="2800">
                <a:effectLst>
                  <a:outerShdw blurRad="38100" dist="38100" dir="2700000" algn="tl">
                    <a:srgbClr val="C0C0C0"/>
                  </a:outerShdw>
                </a:effectLst>
                <a:latin typeface="黑体" pitchFamily="2" charset="-122"/>
                <a:ea typeface="黑体" pitchFamily="2" charset="-122"/>
              </a:rPr>
              <a:t>  </a:t>
            </a:r>
            <a:endParaRPr kumimoji="1" lang="en-US" altLang="zh-CN" sz="4000">
              <a:effectLst>
                <a:outerShdw blurRad="38100" dist="38100" dir="2700000" algn="tl">
                  <a:srgbClr val="C0C0C0"/>
                </a:outerShdw>
              </a:effectLst>
            </a:endParaRPr>
          </a:p>
        </p:txBody>
      </p:sp>
      <p:sp>
        <p:nvSpPr>
          <p:cNvPr id="36870"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310C952D-9178-42C5-9589-19C4B59C2D67}" type="slidenum">
              <a:rPr lang="en-US" altLang="zh-CN" sz="1200">
                <a:latin typeface="Arial Black" pitchFamily="34" charset="0"/>
              </a:rPr>
              <a:pPr algn="r"/>
              <a:t>50</a:t>
            </a:fld>
            <a:endParaRPr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 calcmode="lin" valueType="num">
                                      <p:cBhvr additive="base">
                                        <p:cTn id="7" dur="500" fill="hold"/>
                                        <p:tgtEl>
                                          <p:spTgt spid="523267"/>
                                        </p:tgtEl>
                                        <p:attrNameLst>
                                          <p:attrName>ppt_x</p:attrName>
                                        </p:attrNameLst>
                                      </p:cBhvr>
                                      <p:tavLst>
                                        <p:tav tm="0">
                                          <p:val>
                                            <p:strVal val="#ppt_x"/>
                                          </p:val>
                                        </p:tav>
                                        <p:tav tm="100000">
                                          <p:val>
                                            <p:strVal val="#ppt_x"/>
                                          </p:val>
                                        </p:tav>
                                      </p:tavLst>
                                    </p:anim>
                                    <p:anim calcmode="lin" valueType="num">
                                      <p:cBhvr additive="base">
                                        <p:cTn id="8" dur="500" fill="hold"/>
                                        <p:tgtEl>
                                          <p:spTgt spid="523267"/>
                                        </p:tgtEl>
                                        <p:attrNameLst>
                                          <p:attrName>ppt_y</p:attrName>
                                        </p:attrNameLst>
                                      </p:cBhvr>
                                      <p:tavLst>
                                        <p:tav tm="0">
                                          <p:val>
                                            <p:strVal val="1+#ppt_h/2"/>
                                          </p:val>
                                        </p:tav>
                                        <p:tav tm="100000">
                                          <p:val>
                                            <p:strVal val="#ppt_y"/>
                                          </p:val>
                                        </p:tav>
                                      </p:tavLst>
                                    </p:anim>
                                  </p:childTnLst>
                                </p:cTn>
                              </p:par>
                              <p:par>
                                <p:cTn id="9" presetID="9" presetClass="entr" presetSubtype="0" fill="hold" grpId="0" nodeType="withEffect">
                                  <p:stCondLst>
                                    <p:cond delay="0"/>
                                  </p:stCondLst>
                                  <p:childTnLst>
                                    <p:set>
                                      <p:cBhvr>
                                        <p:cTn id="10" dur="1" fill="hold">
                                          <p:stCondLst>
                                            <p:cond delay="0"/>
                                          </p:stCondLst>
                                        </p:cTn>
                                        <p:tgtEl>
                                          <p:spTgt spid="523269"/>
                                        </p:tgtEl>
                                        <p:attrNameLst>
                                          <p:attrName>style.visibility</p:attrName>
                                        </p:attrNameLst>
                                      </p:cBhvr>
                                      <p:to>
                                        <p:strVal val="visible"/>
                                      </p:to>
                                    </p:set>
                                    <p:animEffect transition="in" filter="dissolve">
                                      <p:cBhvr>
                                        <p:cTn id="11" dur="500"/>
                                        <p:tgtEl>
                                          <p:spTgt spid="523269"/>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523266"/>
                                        </p:tgtEl>
                                        <p:attrNameLst>
                                          <p:attrName>style.visibility</p:attrName>
                                        </p:attrNameLst>
                                      </p:cBhvr>
                                      <p:to>
                                        <p:strVal val="visible"/>
                                      </p:to>
                                    </p:set>
                                    <p:animEffect transition="in" filter="blinds(vertical)">
                                      <p:cBhvr>
                                        <p:cTn id="14" dur="500"/>
                                        <p:tgtEl>
                                          <p:spTgt spid="52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6" grpId="0"/>
      <p:bldP spid="523267" grpId="0"/>
      <p:bldP spid="52326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9" name="Line 2"/>
          <p:cNvSpPr>
            <a:spLocks noChangeShapeType="1"/>
          </p:cNvSpPr>
          <p:nvPr/>
        </p:nvSpPr>
        <p:spPr bwMode="auto">
          <a:xfrm>
            <a:off x="627063" y="315913"/>
            <a:ext cx="1587" cy="6542087"/>
          </a:xfrm>
          <a:prstGeom prst="line">
            <a:avLst/>
          </a:prstGeom>
          <a:noFill/>
          <a:ln w="38100">
            <a:solidFill>
              <a:srgbClr val="800000"/>
            </a:solidFill>
            <a:prstDash val="sysDot"/>
            <a:miter lim="800000"/>
            <a:headEnd/>
            <a:tailEnd/>
          </a:ln>
        </p:spPr>
        <p:txBody>
          <a:bodyPr wrap="none" anchor="ctr"/>
          <a:lstStyle/>
          <a:p>
            <a:endParaRPr lang="zh-CN" altLang="en-US"/>
          </a:p>
        </p:txBody>
      </p:sp>
      <p:sp>
        <p:nvSpPr>
          <p:cNvPr id="3120" name="Line 3"/>
          <p:cNvSpPr>
            <a:spLocks noChangeShapeType="1"/>
          </p:cNvSpPr>
          <p:nvPr/>
        </p:nvSpPr>
        <p:spPr bwMode="auto">
          <a:xfrm flipV="1">
            <a:off x="965200" y="1706563"/>
            <a:ext cx="1588" cy="490537"/>
          </a:xfrm>
          <a:prstGeom prst="line">
            <a:avLst/>
          </a:prstGeom>
          <a:noFill/>
          <a:ln w="38100">
            <a:solidFill>
              <a:srgbClr val="800000"/>
            </a:solidFill>
            <a:miter lim="800000"/>
            <a:headEnd/>
            <a:tailEnd/>
          </a:ln>
        </p:spPr>
        <p:txBody>
          <a:bodyPr wrap="none" anchor="ctr"/>
          <a:lstStyle/>
          <a:p>
            <a:endParaRPr lang="zh-CN" altLang="en-US"/>
          </a:p>
        </p:txBody>
      </p:sp>
      <p:sp>
        <p:nvSpPr>
          <p:cNvPr id="3121" name="Line 4"/>
          <p:cNvSpPr>
            <a:spLocks noChangeShapeType="1"/>
          </p:cNvSpPr>
          <p:nvPr/>
        </p:nvSpPr>
        <p:spPr bwMode="auto">
          <a:xfrm flipH="1">
            <a:off x="314325" y="2197100"/>
            <a:ext cx="650875" cy="1588"/>
          </a:xfrm>
          <a:prstGeom prst="line">
            <a:avLst/>
          </a:prstGeom>
          <a:noFill/>
          <a:ln w="38100">
            <a:solidFill>
              <a:srgbClr val="800000"/>
            </a:solidFill>
            <a:miter lim="800000"/>
            <a:headEnd/>
            <a:tailEnd/>
          </a:ln>
        </p:spPr>
        <p:txBody>
          <a:bodyPr wrap="none" anchor="ctr"/>
          <a:lstStyle/>
          <a:p>
            <a:endParaRPr lang="zh-CN" altLang="en-US"/>
          </a:p>
        </p:txBody>
      </p:sp>
      <p:sp>
        <p:nvSpPr>
          <p:cNvPr id="3122" name="Line 5"/>
          <p:cNvSpPr>
            <a:spLocks noChangeShapeType="1"/>
          </p:cNvSpPr>
          <p:nvPr/>
        </p:nvSpPr>
        <p:spPr bwMode="auto">
          <a:xfrm flipV="1">
            <a:off x="1614488" y="1706563"/>
            <a:ext cx="1587" cy="490537"/>
          </a:xfrm>
          <a:prstGeom prst="line">
            <a:avLst/>
          </a:prstGeom>
          <a:noFill/>
          <a:ln w="38100">
            <a:solidFill>
              <a:srgbClr val="800000"/>
            </a:solidFill>
            <a:miter lim="800000"/>
            <a:headEnd/>
            <a:tailEnd/>
          </a:ln>
        </p:spPr>
        <p:txBody>
          <a:bodyPr wrap="none" anchor="ctr"/>
          <a:lstStyle/>
          <a:p>
            <a:endParaRPr lang="zh-CN" altLang="en-US"/>
          </a:p>
        </p:txBody>
      </p:sp>
      <p:sp>
        <p:nvSpPr>
          <p:cNvPr id="3123" name="Line 6"/>
          <p:cNvSpPr>
            <a:spLocks noChangeShapeType="1"/>
          </p:cNvSpPr>
          <p:nvPr/>
        </p:nvSpPr>
        <p:spPr bwMode="auto">
          <a:xfrm>
            <a:off x="965200" y="1706563"/>
            <a:ext cx="649288" cy="1587"/>
          </a:xfrm>
          <a:prstGeom prst="line">
            <a:avLst/>
          </a:prstGeom>
          <a:noFill/>
          <a:ln w="38100">
            <a:solidFill>
              <a:srgbClr val="800000"/>
            </a:solidFill>
            <a:miter lim="800000"/>
            <a:headEnd/>
            <a:tailEnd/>
          </a:ln>
        </p:spPr>
        <p:txBody>
          <a:bodyPr wrap="none" anchor="ctr"/>
          <a:lstStyle/>
          <a:p>
            <a:endParaRPr lang="zh-CN" altLang="en-US"/>
          </a:p>
        </p:txBody>
      </p:sp>
      <p:sp>
        <p:nvSpPr>
          <p:cNvPr id="3124" name="Line 7"/>
          <p:cNvSpPr>
            <a:spLocks noChangeShapeType="1"/>
          </p:cNvSpPr>
          <p:nvPr/>
        </p:nvSpPr>
        <p:spPr bwMode="auto">
          <a:xfrm>
            <a:off x="1614488" y="2197100"/>
            <a:ext cx="1300162" cy="1588"/>
          </a:xfrm>
          <a:prstGeom prst="line">
            <a:avLst/>
          </a:prstGeom>
          <a:noFill/>
          <a:ln w="38100">
            <a:solidFill>
              <a:srgbClr val="800000"/>
            </a:solidFill>
            <a:miter lim="800000"/>
            <a:headEnd/>
            <a:tailEnd/>
          </a:ln>
        </p:spPr>
        <p:txBody>
          <a:bodyPr wrap="none" anchor="ctr"/>
          <a:lstStyle/>
          <a:p>
            <a:endParaRPr lang="zh-CN" altLang="en-US"/>
          </a:p>
        </p:txBody>
      </p:sp>
      <p:sp>
        <p:nvSpPr>
          <p:cNvPr id="3125" name="Line 8"/>
          <p:cNvSpPr>
            <a:spLocks noChangeShapeType="1"/>
          </p:cNvSpPr>
          <p:nvPr/>
        </p:nvSpPr>
        <p:spPr bwMode="auto">
          <a:xfrm flipV="1">
            <a:off x="2914650" y="1706563"/>
            <a:ext cx="1588" cy="490537"/>
          </a:xfrm>
          <a:prstGeom prst="line">
            <a:avLst/>
          </a:prstGeom>
          <a:noFill/>
          <a:ln w="38100">
            <a:solidFill>
              <a:srgbClr val="800000"/>
            </a:solidFill>
            <a:miter lim="800000"/>
            <a:headEnd/>
            <a:tailEnd/>
          </a:ln>
        </p:spPr>
        <p:txBody>
          <a:bodyPr wrap="none" anchor="ctr"/>
          <a:lstStyle/>
          <a:p>
            <a:endParaRPr lang="zh-CN" altLang="en-US"/>
          </a:p>
        </p:txBody>
      </p:sp>
      <p:sp>
        <p:nvSpPr>
          <p:cNvPr id="3126" name="Line 9"/>
          <p:cNvSpPr>
            <a:spLocks noChangeShapeType="1"/>
          </p:cNvSpPr>
          <p:nvPr/>
        </p:nvSpPr>
        <p:spPr bwMode="auto">
          <a:xfrm flipV="1">
            <a:off x="3563938" y="1706563"/>
            <a:ext cx="1587" cy="490537"/>
          </a:xfrm>
          <a:prstGeom prst="line">
            <a:avLst/>
          </a:prstGeom>
          <a:noFill/>
          <a:ln w="38100">
            <a:solidFill>
              <a:srgbClr val="800000"/>
            </a:solidFill>
            <a:miter lim="800000"/>
            <a:headEnd/>
            <a:tailEnd/>
          </a:ln>
        </p:spPr>
        <p:txBody>
          <a:bodyPr wrap="none" anchor="ctr"/>
          <a:lstStyle/>
          <a:p>
            <a:endParaRPr lang="zh-CN" altLang="en-US"/>
          </a:p>
        </p:txBody>
      </p:sp>
      <p:sp>
        <p:nvSpPr>
          <p:cNvPr id="3127" name="Line 10"/>
          <p:cNvSpPr>
            <a:spLocks noChangeShapeType="1"/>
          </p:cNvSpPr>
          <p:nvPr/>
        </p:nvSpPr>
        <p:spPr bwMode="auto">
          <a:xfrm>
            <a:off x="2914650" y="1706563"/>
            <a:ext cx="649288" cy="1587"/>
          </a:xfrm>
          <a:prstGeom prst="line">
            <a:avLst/>
          </a:prstGeom>
          <a:noFill/>
          <a:ln w="38100">
            <a:solidFill>
              <a:srgbClr val="800000"/>
            </a:solidFill>
            <a:miter lim="800000"/>
            <a:headEnd/>
            <a:tailEnd/>
          </a:ln>
        </p:spPr>
        <p:txBody>
          <a:bodyPr wrap="none" anchor="ctr"/>
          <a:lstStyle/>
          <a:p>
            <a:endParaRPr lang="zh-CN" altLang="en-US"/>
          </a:p>
        </p:txBody>
      </p:sp>
      <p:sp>
        <p:nvSpPr>
          <p:cNvPr id="3128" name="Line 11"/>
          <p:cNvSpPr>
            <a:spLocks noChangeShapeType="1"/>
          </p:cNvSpPr>
          <p:nvPr/>
        </p:nvSpPr>
        <p:spPr bwMode="auto">
          <a:xfrm>
            <a:off x="3563938" y="2197100"/>
            <a:ext cx="1300162" cy="1588"/>
          </a:xfrm>
          <a:prstGeom prst="line">
            <a:avLst/>
          </a:prstGeom>
          <a:noFill/>
          <a:ln w="38100">
            <a:solidFill>
              <a:srgbClr val="800000"/>
            </a:solidFill>
            <a:miter lim="800000"/>
            <a:headEnd/>
            <a:tailEnd/>
          </a:ln>
        </p:spPr>
        <p:txBody>
          <a:bodyPr wrap="none" anchor="ctr"/>
          <a:lstStyle/>
          <a:p>
            <a:endParaRPr lang="zh-CN" altLang="en-US"/>
          </a:p>
        </p:txBody>
      </p:sp>
      <p:sp>
        <p:nvSpPr>
          <p:cNvPr id="3129" name="Line 12"/>
          <p:cNvSpPr>
            <a:spLocks noChangeShapeType="1"/>
          </p:cNvSpPr>
          <p:nvPr/>
        </p:nvSpPr>
        <p:spPr bwMode="auto">
          <a:xfrm flipV="1">
            <a:off x="4864100" y="1706563"/>
            <a:ext cx="1588" cy="490537"/>
          </a:xfrm>
          <a:prstGeom prst="line">
            <a:avLst/>
          </a:prstGeom>
          <a:noFill/>
          <a:ln w="38100">
            <a:solidFill>
              <a:srgbClr val="800000"/>
            </a:solidFill>
            <a:miter lim="800000"/>
            <a:headEnd/>
            <a:tailEnd/>
          </a:ln>
        </p:spPr>
        <p:txBody>
          <a:bodyPr wrap="none" anchor="ctr"/>
          <a:lstStyle/>
          <a:p>
            <a:endParaRPr lang="zh-CN" altLang="en-US"/>
          </a:p>
        </p:txBody>
      </p:sp>
      <p:sp>
        <p:nvSpPr>
          <p:cNvPr id="3130" name="Line 13"/>
          <p:cNvSpPr>
            <a:spLocks noChangeShapeType="1"/>
          </p:cNvSpPr>
          <p:nvPr/>
        </p:nvSpPr>
        <p:spPr bwMode="auto">
          <a:xfrm flipV="1">
            <a:off x="5513388" y="1706563"/>
            <a:ext cx="1587" cy="490537"/>
          </a:xfrm>
          <a:prstGeom prst="line">
            <a:avLst/>
          </a:prstGeom>
          <a:noFill/>
          <a:ln w="38100">
            <a:solidFill>
              <a:srgbClr val="800000"/>
            </a:solidFill>
            <a:miter lim="800000"/>
            <a:headEnd/>
            <a:tailEnd/>
          </a:ln>
        </p:spPr>
        <p:txBody>
          <a:bodyPr wrap="none" anchor="ctr"/>
          <a:lstStyle/>
          <a:p>
            <a:endParaRPr lang="zh-CN" altLang="en-US"/>
          </a:p>
        </p:txBody>
      </p:sp>
      <p:sp>
        <p:nvSpPr>
          <p:cNvPr id="3131" name="Line 14"/>
          <p:cNvSpPr>
            <a:spLocks noChangeShapeType="1"/>
          </p:cNvSpPr>
          <p:nvPr/>
        </p:nvSpPr>
        <p:spPr bwMode="auto">
          <a:xfrm>
            <a:off x="4864100" y="1706563"/>
            <a:ext cx="649288" cy="1587"/>
          </a:xfrm>
          <a:prstGeom prst="line">
            <a:avLst/>
          </a:prstGeom>
          <a:noFill/>
          <a:ln w="38100">
            <a:solidFill>
              <a:srgbClr val="800000"/>
            </a:solidFill>
            <a:miter lim="800000"/>
            <a:headEnd/>
            <a:tailEnd/>
          </a:ln>
        </p:spPr>
        <p:txBody>
          <a:bodyPr wrap="none" anchor="ctr"/>
          <a:lstStyle/>
          <a:p>
            <a:endParaRPr lang="zh-CN" altLang="en-US"/>
          </a:p>
        </p:txBody>
      </p:sp>
      <p:sp>
        <p:nvSpPr>
          <p:cNvPr id="3132" name="Line 15"/>
          <p:cNvSpPr>
            <a:spLocks noChangeShapeType="1"/>
          </p:cNvSpPr>
          <p:nvPr/>
        </p:nvSpPr>
        <p:spPr bwMode="auto">
          <a:xfrm>
            <a:off x="5513388" y="2197100"/>
            <a:ext cx="1300162" cy="1588"/>
          </a:xfrm>
          <a:prstGeom prst="line">
            <a:avLst/>
          </a:prstGeom>
          <a:noFill/>
          <a:ln w="38100">
            <a:solidFill>
              <a:srgbClr val="800000"/>
            </a:solidFill>
            <a:miter lim="800000"/>
            <a:headEnd/>
            <a:tailEnd/>
          </a:ln>
        </p:spPr>
        <p:txBody>
          <a:bodyPr wrap="none" anchor="ctr"/>
          <a:lstStyle/>
          <a:p>
            <a:endParaRPr lang="zh-CN" altLang="en-US"/>
          </a:p>
        </p:txBody>
      </p:sp>
      <p:sp>
        <p:nvSpPr>
          <p:cNvPr id="3133" name="Line 16"/>
          <p:cNvSpPr>
            <a:spLocks noChangeShapeType="1"/>
          </p:cNvSpPr>
          <p:nvPr/>
        </p:nvSpPr>
        <p:spPr bwMode="auto">
          <a:xfrm flipV="1">
            <a:off x="6813550" y="1706563"/>
            <a:ext cx="1588" cy="490537"/>
          </a:xfrm>
          <a:prstGeom prst="line">
            <a:avLst/>
          </a:prstGeom>
          <a:noFill/>
          <a:ln w="38100">
            <a:solidFill>
              <a:srgbClr val="800000"/>
            </a:solidFill>
            <a:miter lim="800000"/>
            <a:headEnd/>
            <a:tailEnd/>
          </a:ln>
        </p:spPr>
        <p:txBody>
          <a:bodyPr wrap="none" anchor="ctr"/>
          <a:lstStyle/>
          <a:p>
            <a:endParaRPr lang="zh-CN" altLang="en-US"/>
          </a:p>
        </p:txBody>
      </p:sp>
      <p:sp>
        <p:nvSpPr>
          <p:cNvPr id="3134" name="Line 17"/>
          <p:cNvSpPr>
            <a:spLocks noChangeShapeType="1"/>
          </p:cNvSpPr>
          <p:nvPr/>
        </p:nvSpPr>
        <p:spPr bwMode="auto">
          <a:xfrm flipV="1">
            <a:off x="7462838" y="1706563"/>
            <a:ext cx="1587" cy="490537"/>
          </a:xfrm>
          <a:prstGeom prst="line">
            <a:avLst/>
          </a:prstGeom>
          <a:noFill/>
          <a:ln w="38100">
            <a:solidFill>
              <a:srgbClr val="800000"/>
            </a:solidFill>
            <a:miter lim="800000"/>
            <a:headEnd/>
            <a:tailEnd/>
          </a:ln>
        </p:spPr>
        <p:txBody>
          <a:bodyPr wrap="none" anchor="ctr"/>
          <a:lstStyle/>
          <a:p>
            <a:endParaRPr lang="zh-CN" altLang="en-US"/>
          </a:p>
        </p:txBody>
      </p:sp>
      <p:sp>
        <p:nvSpPr>
          <p:cNvPr id="3135" name="Line 18"/>
          <p:cNvSpPr>
            <a:spLocks noChangeShapeType="1"/>
          </p:cNvSpPr>
          <p:nvPr/>
        </p:nvSpPr>
        <p:spPr bwMode="auto">
          <a:xfrm>
            <a:off x="6813550" y="1706563"/>
            <a:ext cx="649288" cy="1587"/>
          </a:xfrm>
          <a:prstGeom prst="line">
            <a:avLst/>
          </a:prstGeom>
          <a:noFill/>
          <a:ln w="38100">
            <a:solidFill>
              <a:srgbClr val="800000"/>
            </a:solidFill>
            <a:miter lim="800000"/>
            <a:headEnd/>
            <a:tailEnd/>
          </a:ln>
        </p:spPr>
        <p:txBody>
          <a:bodyPr wrap="none" anchor="ctr"/>
          <a:lstStyle/>
          <a:p>
            <a:endParaRPr lang="zh-CN" altLang="en-US"/>
          </a:p>
        </p:txBody>
      </p:sp>
      <p:sp>
        <p:nvSpPr>
          <p:cNvPr id="3136" name="Line 19"/>
          <p:cNvSpPr>
            <a:spLocks noChangeShapeType="1"/>
          </p:cNvSpPr>
          <p:nvPr/>
        </p:nvSpPr>
        <p:spPr bwMode="auto">
          <a:xfrm>
            <a:off x="7462838" y="2197100"/>
            <a:ext cx="1300162" cy="158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3074" name="Object 20"/>
          <p:cNvGraphicFramePr>
            <a:graphicFrameLocks noChangeAspect="1"/>
          </p:cNvGraphicFramePr>
          <p:nvPr/>
        </p:nvGraphicFramePr>
        <p:xfrm>
          <a:off x="314325" y="1870075"/>
          <a:ext cx="596900" cy="244475"/>
        </p:xfrm>
        <a:graphic>
          <a:graphicData uri="http://schemas.openxmlformats.org/presentationml/2006/ole">
            <mc:AlternateContent xmlns:mc="http://schemas.openxmlformats.org/markup-compatibility/2006">
              <mc:Choice xmlns:v="urn:schemas-microsoft-com:vml" Requires="v">
                <p:oleObj spid="_x0000_s105654" name="公式" r:id="rId4" imgW="558800" imgH="228600" progId="">
                  <p:embed/>
                </p:oleObj>
              </mc:Choice>
              <mc:Fallback>
                <p:oleObj name="公式" r:id="rId4" imgW="558800" imgH="228600" progId="">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1870075"/>
                        <a:ext cx="596900" cy="244475"/>
                      </a:xfrm>
                      <a:prstGeom prst="rect">
                        <a:avLst/>
                      </a:prstGeom>
                      <a:solidFill>
                        <a:srgbClr val="FFFF99"/>
                      </a:solidFill>
                      <a:ln w="9525">
                        <a:solidFill>
                          <a:srgbClr val="800000"/>
                        </a:solidFill>
                        <a:miter lim="800000"/>
                        <a:headEnd/>
                        <a:tailEnd/>
                      </a:ln>
                    </p:spPr>
                  </p:pic>
                </p:oleObj>
              </mc:Fallback>
            </mc:AlternateContent>
          </a:graphicData>
        </a:graphic>
      </p:graphicFrame>
      <p:sp>
        <p:nvSpPr>
          <p:cNvPr id="3137" name="Line 21"/>
          <p:cNvSpPr>
            <a:spLocks noChangeShapeType="1"/>
          </p:cNvSpPr>
          <p:nvPr/>
        </p:nvSpPr>
        <p:spPr bwMode="auto">
          <a:xfrm>
            <a:off x="639763" y="2851150"/>
            <a:ext cx="3898900" cy="1588"/>
          </a:xfrm>
          <a:prstGeom prst="line">
            <a:avLst/>
          </a:prstGeom>
          <a:noFill/>
          <a:ln w="38100">
            <a:solidFill>
              <a:srgbClr val="800000"/>
            </a:solidFill>
            <a:miter lim="800000"/>
            <a:headEnd/>
            <a:tailEnd/>
          </a:ln>
        </p:spPr>
        <p:txBody>
          <a:bodyPr wrap="none" anchor="ctr"/>
          <a:lstStyle/>
          <a:p>
            <a:endParaRPr lang="zh-CN" altLang="en-US"/>
          </a:p>
        </p:txBody>
      </p:sp>
      <p:sp>
        <p:nvSpPr>
          <p:cNvPr id="3138" name="Line 22"/>
          <p:cNvSpPr>
            <a:spLocks noChangeShapeType="1"/>
          </p:cNvSpPr>
          <p:nvPr/>
        </p:nvSpPr>
        <p:spPr bwMode="auto">
          <a:xfrm>
            <a:off x="639763" y="3341688"/>
            <a:ext cx="3898900" cy="1587"/>
          </a:xfrm>
          <a:prstGeom prst="line">
            <a:avLst/>
          </a:prstGeom>
          <a:noFill/>
          <a:ln w="38100">
            <a:solidFill>
              <a:srgbClr val="800000"/>
            </a:solidFill>
            <a:miter lim="800000"/>
            <a:headEnd/>
            <a:tailEnd/>
          </a:ln>
        </p:spPr>
        <p:txBody>
          <a:bodyPr wrap="none" anchor="ctr"/>
          <a:lstStyle/>
          <a:p>
            <a:endParaRPr lang="zh-CN" altLang="en-US"/>
          </a:p>
        </p:txBody>
      </p:sp>
      <p:sp>
        <p:nvSpPr>
          <p:cNvPr id="3139" name="Line 23"/>
          <p:cNvSpPr>
            <a:spLocks noChangeShapeType="1"/>
          </p:cNvSpPr>
          <p:nvPr/>
        </p:nvSpPr>
        <p:spPr bwMode="auto">
          <a:xfrm flipV="1">
            <a:off x="1289050" y="285115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40" name="Line 24"/>
          <p:cNvSpPr>
            <a:spLocks noChangeShapeType="1"/>
          </p:cNvSpPr>
          <p:nvPr/>
        </p:nvSpPr>
        <p:spPr bwMode="auto">
          <a:xfrm flipV="1">
            <a:off x="1939925" y="285115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41" name="Line 25"/>
          <p:cNvSpPr>
            <a:spLocks noChangeShapeType="1"/>
          </p:cNvSpPr>
          <p:nvPr/>
        </p:nvSpPr>
        <p:spPr bwMode="auto">
          <a:xfrm flipV="1">
            <a:off x="2589213" y="2851150"/>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3142" name="Line 26"/>
          <p:cNvSpPr>
            <a:spLocks noChangeShapeType="1"/>
          </p:cNvSpPr>
          <p:nvPr/>
        </p:nvSpPr>
        <p:spPr bwMode="auto">
          <a:xfrm flipV="1">
            <a:off x="3238500" y="2851150"/>
            <a:ext cx="3175" cy="490538"/>
          </a:xfrm>
          <a:prstGeom prst="line">
            <a:avLst/>
          </a:prstGeom>
          <a:noFill/>
          <a:ln w="38100">
            <a:solidFill>
              <a:srgbClr val="800000"/>
            </a:solidFill>
            <a:miter lim="800000"/>
            <a:headEnd/>
            <a:tailEnd/>
          </a:ln>
        </p:spPr>
        <p:txBody>
          <a:bodyPr wrap="none" anchor="ctr"/>
          <a:lstStyle/>
          <a:p>
            <a:endParaRPr lang="zh-CN" altLang="en-US"/>
          </a:p>
        </p:txBody>
      </p:sp>
      <p:sp>
        <p:nvSpPr>
          <p:cNvPr id="3143" name="Line 27"/>
          <p:cNvSpPr>
            <a:spLocks noChangeShapeType="1"/>
          </p:cNvSpPr>
          <p:nvPr/>
        </p:nvSpPr>
        <p:spPr bwMode="auto">
          <a:xfrm flipV="1">
            <a:off x="3889375" y="285115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44" name="Line 28"/>
          <p:cNvSpPr>
            <a:spLocks noChangeShapeType="1"/>
          </p:cNvSpPr>
          <p:nvPr/>
        </p:nvSpPr>
        <p:spPr bwMode="auto">
          <a:xfrm flipV="1">
            <a:off x="4538663" y="2851150"/>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3145" name="Line 29"/>
          <p:cNvSpPr>
            <a:spLocks noChangeShapeType="1"/>
          </p:cNvSpPr>
          <p:nvPr/>
        </p:nvSpPr>
        <p:spPr bwMode="auto">
          <a:xfrm>
            <a:off x="4538663" y="2851150"/>
            <a:ext cx="812800" cy="1588"/>
          </a:xfrm>
          <a:prstGeom prst="line">
            <a:avLst/>
          </a:prstGeom>
          <a:noFill/>
          <a:ln w="38100">
            <a:solidFill>
              <a:srgbClr val="800000"/>
            </a:solidFill>
            <a:prstDash val="sysDot"/>
            <a:miter lim="800000"/>
            <a:headEnd/>
            <a:tailEnd/>
          </a:ln>
        </p:spPr>
        <p:txBody>
          <a:bodyPr wrap="none" anchor="ctr"/>
          <a:lstStyle/>
          <a:p>
            <a:endParaRPr lang="zh-CN" altLang="en-US"/>
          </a:p>
        </p:txBody>
      </p:sp>
      <p:sp>
        <p:nvSpPr>
          <p:cNvPr id="3146" name="Line 30"/>
          <p:cNvSpPr>
            <a:spLocks noChangeShapeType="1"/>
          </p:cNvSpPr>
          <p:nvPr/>
        </p:nvSpPr>
        <p:spPr bwMode="auto">
          <a:xfrm>
            <a:off x="4538663" y="3341688"/>
            <a:ext cx="812800" cy="1587"/>
          </a:xfrm>
          <a:prstGeom prst="line">
            <a:avLst/>
          </a:prstGeom>
          <a:noFill/>
          <a:ln w="38100">
            <a:solidFill>
              <a:srgbClr val="800000"/>
            </a:solidFill>
            <a:prstDash val="sysDot"/>
            <a:miter lim="800000"/>
            <a:headEnd/>
            <a:tailEnd/>
          </a:ln>
        </p:spPr>
        <p:txBody>
          <a:bodyPr wrap="none" anchor="ctr"/>
          <a:lstStyle/>
          <a:p>
            <a:endParaRPr lang="zh-CN" altLang="en-US"/>
          </a:p>
        </p:txBody>
      </p:sp>
      <p:graphicFrame>
        <p:nvGraphicFramePr>
          <p:cNvPr id="3075" name="Object 32"/>
          <p:cNvGraphicFramePr>
            <a:graphicFrameLocks noChangeAspect="1"/>
          </p:cNvGraphicFramePr>
          <p:nvPr/>
        </p:nvGraphicFramePr>
        <p:xfrm>
          <a:off x="1452563" y="3001963"/>
          <a:ext cx="309562" cy="257175"/>
        </p:xfrm>
        <a:graphic>
          <a:graphicData uri="http://schemas.openxmlformats.org/presentationml/2006/ole">
            <mc:AlternateContent xmlns:mc="http://schemas.openxmlformats.org/markup-compatibility/2006">
              <mc:Choice xmlns:v="urn:schemas-microsoft-com:vml" Requires="v">
                <p:oleObj spid="_x0000_s105655" name="公式" r:id="rId6" imgW="291973" imgH="241195" progId="">
                  <p:embed/>
                </p:oleObj>
              </mc:Choice>
              <mc:Fallback>
                <p:oleObj name="公式" r:id="rId6" imgW="291973" imgH="241195" progId="">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563" y="3001963"/>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76" name="Object 33"/>
          <p:cNvGraphicFramePr>
            <a:graphicFrameLocks noChangeAspect="1"/>
          </p:cNvGraphicFramePr>
          <p:nvPr/>
        </p:nvGraphicFramePr>
        <p:xfrm>
          <a:off x="801688" y="3001963"/>
          <a:ext cx="282575" cy="257175"/>
        </p:xfrm>
        <a:graphic>
          <a:graphicData uri="http://schemas.openxmlformats.org/presentationml/2006/ole">
            <mc:AlternateContent xmlns:mc="http://schemas.openxmlformats.org/markup-compatibility/2006">
              <mc:Choice xmlns:v="urn:schemas-microsoft-com:vml" Requires="v">
                <p:oleObj spid="_x0000_s105656" name="公式" r:id="rId8" imgW="266469" imgH="241091" progId="">
                  <p:embed/>
                </p:oleObj>
              </mc:Choice>
              <mc:Fallback>
                <p:oleObj name="公式" r:id="rId8" imgW="266469" imgH="241091" progId="">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688" y="3001963"/>
                        <a:ext cx="28257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77" name="Object 34"/>
          <p:cNvGraphicFramePr>
            <a:graphicFrameLocks noChangeAspect="1"/>
          </p:cNvGraphicFramePr>
          <p:nvPr/>
        </p:nvGraphicFramePr>
        <p:xfrm>
          <a:off x="4051300" y="3001963"/>
          <a:ext cx="309563" cy="257175"/>
        </p:xfrm>
        <a:graphic>
          <a:graphicData uri="http://schemas.openxmlformats.org/presentationml/2006/ole">
            <mc:AlternateContent xmlns:mc="http://schemas.openxmlformats.org/markup-compatibility/2006">
              <mc:Choice xmlns:v="urn:schemas-microsoft-com:vml" Requires="v">
                <p:oleObj spid="_x0000_s105657" name="公式" r:id="rId10" imgW="291973" imgH="241195" progId="">
                  <p:embed/>
                </p:oleObj>
              </mc:Choice>
              <mc:Fallback>
                <p:oleObj name="公式" r:id="rId10" imgW="291973" imgH="241195" progId="">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1300" y="3001963"/>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78" name="Object 35"/>
          <p:cNvGraphicFramePr>
            <a:graphicFrameLocks noChangeAspect="1"/>
          </p:cNvGraphicFramePr>
          <p:nvPr/>
        </p:nvGraphicFramePr>
        <p:xfrm>
          <a:off x="4743450" y="3014663"/>
          <a:ext cx="282575" cy="257175"/>
        </p:xfrm>
        <a:graphic>
          <a:graphicData uri="http://schemas.openxmlformats.org/presentationml/2006/ole">
            <mc:AlternateContent xmlns:mc="http://schemas.openxmlformats.org/markup-compatibility/2006">
              <mc:Choice xmlns:v="urn:schemas-microsoft-com:vml" Requires="v">
                <p:oleObj spid="_x0000_s105658" name="公式" r:id="rId12" imgW="266469" imgH="241091" progId="">
                  <p:embed/>
                </p:oleObj>
              </mc:Choice>
              <mc:Fallback>
                <p:oleObj name="公式" r:id="rId12" imgW="266469" imgH="241091" progId="">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3450" y="3014663"/>
                        <a:ext cx="282575"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3147" name="Text Box 36"/>
          <p:cNvSpPr txBox="1">
            <a:spLocks noChangeArrowheads="1"/>
          </p:cNvSpPr>
          <p:nvPr/>
        </p:nvSpPr>
        <p:spPr bwMode="auto">
          <a:xfrm>
            <a:off x="5594350" y="2524125"/>
            <a:ext cx="2266950" cy="892175"/>
          </a:xfrm>
          <a:prstGeom prst="rect">
            <a:avLst/>
          </a:prstGeom>
          <a:noFill/>
          <a:ln w="38100">
            <a:solidFill>
              <a:srgbClr val="800000"/>
            </a:solidFill>
            <a:miter lim="800000"/>
            <a:headEnd/>
            <a:tailEnd/>
          </a:ln>
        </p:spPr>
        <p:txBody>
          <a:bodyPr wrap="none">
            <a:spAutoFit/>
          </a:bodyPr>
          <a:lstStyle/>
          <a:p>
            <a:pPr>
              <a:spcBef>
                <a:spcPct val="50000"/>
              </a:spcBef>
            </a:pPr>
            <a:r>
              <a:rPr kumimoji="1" lang="zh-CN" altLang="en-US" sz="2000" b="1">
                <a:latin typeface="Times New Roman" pitchFamily="18" charset="0"/>
              </a:rPr>
              <a:t>单字节单周期指令</a:t>
            </a:r>
          </a:p>
          <a:p>
            <a:pPr>
              <a:spcBef>
                <a:spcPct val="50000"/>
              </a:spcBef>
            </a:pPr>
            <a:r>
              <a:rPr kumimoji="1" lang="zh-CN" altLang="en-US" sz="2000" b="1">
                <a:latin typeface="Times New Roman" pitchFamily="18" charset="0"/>
              </a:rPr>
              <a:t>例：</a:t>
            </a:r>
            <a:r>
              <a:rPr kumimoji="1" lang="en-US" altLang="zh-CN" sz="2000" b="1">
                <a:latin typeface="Times New Roman" pitchFamily="18" charset="0"/>
              </a:rPr>
              <a:t>INC      A</a:t>
            </a:r>
          </a:p>
        </p:txBody>
      </p:sp>
      <p:graphicFrame>
        <p:nvGraphicFramePr>
          <p:cNvPr id="3079" name="Object 37"/>
          <p:cNvGraphicFramePr>
            <a:graphicFrameLocks noChangeAspect="1"/>
          </p:cNvGraphicFramePr>
          <p:nvPr/>
        </p:nvGraphicFramePr>
        <p:xfrm>
          <a:off x="801688" y="2278063"/>
          <a:ext cx="1138237" cy="325437"/>
        </p:xfrm>
        <a:graphic>
          <a:graphicData uri="http://schemas.openxmlformats.org/presentationml/2006/ole">
            <mc:AlternateContent xmlns:mc="http://schemas.openxmlformats.org/markup-compatibility/2006">
              <mc:Choice xmlns:v="urn:schemas-microsoft-com:vml" Requires="v">
                <p:oleObj spid="_x0000_s105659" name="公式" r:id="rId13" imgW="1066337" imgH="304668" progId="">
                  <p:embed/>
                </p:oleObj>
              </mc:Choice>
              <mc:Fallback>
                <p:oleObj name="公式" r:id="rId13" imgW="1066337" imgH="304668" progId="">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688" y="2278063"/>
                        <a:ext cx="1138237" cy="325437"/>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3148" name="Line 38"/>
          <p:cNvSpPr>
            <a:spLocks noChangeShapeType="1"/>
          </p:cNvSpPr>
          <p:nvPr/>
        </p:nvSpPr>
        <p:spPr bwMode="auto">
          <a:xfrm>
            <a:off x="1046163" y="2687638"/>
            <a:ext cx="1587" cy="163512"/>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3080" name="Object 39"/>
          <p:cNvGraphicFramePr>
            <a:graphicFrameLocks noChangeAspect="1"/>
          </p:cNvGraphicFramePr>
          <p:nvPr/>
        </p:nvGraphicFramePr>
        <p:xfrm>
          <a:off x="2860675" y="2278063"/>
          <a:ext cx="2057400" cy="325437"/>
        </p:xfrm>
        <a:graphic>
          <a:graphicData uri="http://schemas.openxmlformats.org/presentationml/2006/ole">
            <mc:AlternateContent xmlns:mc="http://schemas.openxmlformats.org/markup-compatibility/2006">
              <mc:Choice xmlns:v="urn:schemas-microsoft-com:vml" Requires="v">
                <p:oleObj spid="_x0000_s105660" name="公式" r:id="rId15" imgW="1930400" imgH="304800" progId="">
                  <p:embed/>
                </p:oleObj>
              </mc:Choice>
              <mc:Fallback>
                <p:oleObj name="公式" r:id="rId15" imgW="1930400" imgH="304800" progId="">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60675" y="2278063"/>
                        <a:ext cx="2057400" cy="325437"/>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3149" name="Line 40"/>
          <p:cNvSpPr>
            <a:spLocks noChangeShapeType="1"/>
          </p:cNvSpPr>
          <p:nvPr/>
        </p:nvSpPr>
        <p:spPr bwMode="auto">
          <a:xfrm>
            <a:off x="2914650" y="2687638"/>
            <a:ext cx="1588" cy="163512"/>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3081" name="Object 41"/>
          <p:cNvGraphicFramePr>
            <a:graphicFrameLocks noChangeAspect="1"/>
          </p:cNvGraphicFramePr>
          <p:nvPr/>
        </p:nvGraphicFramePr>
        <p:xfrm>
          <a:off x="2101850" y="3014663"/>
          <a:ext cx="309563" cy="257175"/>
        </p:xfrm>
        <a:graphic>
          <a:graphicData uri="http://schemas.openxmlformats.org/presentationml/2006/ole">
            <mc:AlternateContent xmlns:mc="http://schemas.openxmlformats.org/markup-compatibility/2006">
              <mc:Choice xmlns:v="urn:schemas-microsoft-com:vml" Requires="v">
                <p:oleObj spid="_x0000_s105661" name="公式" r:id="rId17" imgW="291973" imgH="241195" progId="">
                  <p:embed/>
                </p:oleObj>
              </mc:Choice>
              <mc:Fallback>
                <p:oleObj name="公式" r:id="rId17" imgW="291973" imgH="241195" progId="">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01850" y="3014663"/>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82" name="Object 42"/>
          <p:cNvGraphicFramePr>
            <a:graphicFrameLocks noChangeAspect="1"/>
          </p:cNvGraphicFramePr>
          <p:nvPr/>
        </p:nvGraphicFramePr>
        <p:xfrm>
          <a:off x="2751138" y="3014663"/>
          <a:ext cx="311150" cy="257175"/>
        </p:xfrm>
        <a:graphic>
          <a:graphicData uri="http://schemas.openxmlformats.org/presentationml/2006/ole">
            <mc:AlternateContent xmlns:mc="http://schemas.openxmlformats.org/markup-compatibility/2006">
              <mc:Choice xmlns:v="urn:schemas-microsoft-com:vml" Requires="v">
                <p:oleObj spid="_x0000_s105662" name="公式" r:id="rId19" imgW="291973" imgH="241195" progId="">
                  <p:embed/>
                </p:oleObj>
              </mc:Choice>
              <mc:Fallback>
                <p:oleObj name="公式" r:id="rId19" imgW="291973" imgH="241195" progId="">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1138" y="3014663"/>
                        <a:ext cx="311150"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83" name="Object 43"/>
          <p:cNvGraphicFramePr>
            <a:graphicFrameLocks noChangeAspect="1"/>
          </p:cNvGraphicFramePr>
          <p:nvPr/>
        </p:nvGraphicFramePr>
        <p:xfrm>
          <a:off x="3402013" y="3014663"/>
          <a:ext cx="309562" cy="257175"/>
        </p:xfrm>
        <a:graphic>
          <a:graphicData uri="http://schemas.openxmlformats.org/presentationml/2006/ole">
            <mc:AlternateContent xmlns:mc="http://schemas.openxmlformats.org/markup-compatibility/2006">
              <mc:Choice xmlns:v="urn:schemas-microsoft-com:vml" Requires="v">
                <p:oleObj spid="_x0000_s105663" name="公式" r:id="rId21" imgW="291973" imgH="241195" progId="">
                  <p:embed/>
                </p:oleObj>
              </mc:Choice>
              <mc:Fallback>
                <p:oleObj name="公式" r:id="rId21" imgW="291973" imgH="241195" progId="">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02013" y="3014663"/>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3150" name="Line 44"/>
          <p:cNvSpPr>
            <a:spLocks noChangeShapeType="1"/>
          </p:cNvSpPr>
          <p:nvPr/>
        </p:nvSpPr>
        <p:spPr bwMode="auto">
          <a:xfrm>
            <a:off x="639763" y="4078288"/>
            <a:ext cx="3898900" cy="1587"/>
          </a:xfrm>
          <a:prstGeom prst="line">
            <a:avLst/>
          </a:prstGeom>
          <a:noFill/>
          <a:ln w="38100">
            <a:solidFill>
              <a:srgbClr val="800000"/>
            </a:solidFill>
            <a:miter lim="800000"/>
            <a:headEnd/>
            <a:tailEnd/>
          </a:ln>
        </p:spPr>
        <p:txBody>
          <a:bodyPr wrap="none" anchor="ctr"/>
          <a:lstStyle/>
          <a:p>
            <a:endParaRPr lang="zh-CN" altLang="en-US"/>
          </a:p>
        </p:txBody>
      </p:sp>
      <p:sp>
        <p:nvSpPr>
          <p:cNvPr id="3151" name="Line 45"/>
          <p:cNvSpPr>
            <a:spLocks noChangeShapeType="1"/>
          </p:cNvSpPr>
          <p:nvPr/>
        </p:nvSpPr>
        <p:spPr bwMode="auto">
          <a:xfrm>
            <a:off x="639763" y="4568825"/>
            <a:ext cx="3898900" cy="1588"/>
          </a:xfrm>
          <a:prstGeom prst="line">
            <a:avLst/>
          </a:prstGeom>
          <a:noFill/>
          <a:ln w="38100">
            <a:solidFill>
              <a:srgbClr val="800000"/>
            </a:solidFill>
            <a:miter lim="800000"/>
            <a:headEnd/>
            <a:tailEnd/>
          </a:ln>
        </p:spPr>
        <p:txBody>
          <a:bodyPr wrap="none" anchor="ctr"/>
          <a:lstStyle/>
          <a:p>
            <a:endParaRPr lang="zh-CN" altLang="en-US"/>
          </a:p>
        </p:txBody>
      </p:sp>
      <p:sp>
        <p:nvSpPr>
          <p:cNvPr id="3152" name="Line 46"/>
          <p:cNvSpPr>
            <a:spLocks noChangeShapeType="1"/>
          </p:cNvSpPr>
          <p:nvPr/>
        </p:nvSpPr>
        <p:spPr bwMode="auto">
          <a:xfrm flipV="1">
            <a:off x="1289050" y="4078288"/>
            <a:ext cx="1588" cy="490537"/>
          </a:xfrm>
          <a:prstGeom prst="line">
            <a:avLst/>
          </a:prstGeom>
          <a:noFill/>
          <a:ln w="38100">
            <a:solidFill>
              <a:srgbClr val="800000"/>
            </a:solidFill>
            <a:miter lim="800000"/>
            <a:headEnd/>
            <a:tailEnd/>
          </a:ln>
        </p:spPr>
        <p:txBody>
          <a:bodyPr wrap="none" anchor="ctr"/>
          <a:lstStyle/>
          <a:p>
            <a:endParaRPr lang="zh-CN" altLang="en-US"/>
          </a:p>
        </p:txBody>
      </p:sp>
      <p:sp>
        <p:nvSpPr>
          <p:cNvPr id="3153" name="Line 47"/>
          <p:cNvSpPr>
            <a:spLocks noChangeShapeType="1"/>
          </p:cNvSpPr>
          <p:nvPr/>
        </p:nvSpPr>
        <p:spPr bwMode="auto">
          <a:xfrm flipV="1">
            <a:off x="1939925" y="4078288"/>
            <a:ext cx="1588" cy="490537"/>
          </a:xfrm>
          <a:prstGeom prst="line">
            <a:avLst/>
          </a:prstGeom>
          <a:noFill/>
          <a:ln w="38100">
            <a:solidFill>
              <a:srgbClr val="800000"/>
            </a:solidFill>
            <a:miter lim="800000"/>
            <a:headEnd/>
            <a:tailEnd/>
          </a:ln>
        </p:spPr>
        <p:txBody>
          <a:bodyPr wrap="none" anchor="ctr"/>
          <a:lstStyle/>
          <a:p>
            <a:endParaRPr lang="zh-CN" altLang="en-US"/>
          </a:p>
        </p:txBody>
      </p:sp>
      <p:sp>
        <p:nvSpPr>
          <p:cNvPr id="3154" name="Line 48"/>
          <p:cNvSpPr>
            <a:spLocks noChangeShapeType="1"/>
          </p:cNvSpPr>
          <p:nvPr/>
        </p:nvSpPr>
        <p:spPr bwMode="auto">
          <a:xfrm flipV="1">
            <a:off x="2589213" y="4078288"/>
            <a:ext cx="1587" cy="490537"/>
          </a:xfrm>
          <a:prstGeom prst="line">
            <a:avLst/>
          </a:prstGeom>
          <a:noFill/>
          <a:ln w="38100">
            <a:solidFill>
              <a:srgbClr val="800000"/>
            </a:solidFill>
            <a:miter lim="800000"/>
            <a:headEnd/>
            <a:tailEnd/>
          </a:ln>
        </p:spPr>
        <p:txBody>
          <a:bodyPr wrap="none" anchor="ctr"/>
          <a:lstStyle/>
          <a:p>
            <a:endParaRPr lang="zh-CN" altLang="en-US"/>
          </a:p>
        </p:txBody>
      </p:sp>
      <p:sp>
        <p:nvSpPr>
          <p:cNvPr id="3155" name="Line 49"/>
          <p:cNvSpPr>
            <a:spLocks noChangeShapeType="1"/>
          </p:cNvSpPr>
          <p:nvPr/>
        </p:nvSpPr>
        <p:spPr bwMode="auto">
          <a:xfrm flipV="1">
            <a:off x="3238500" y="4078288"/>
            <a:ext cx="3175" cy="490537"/>
          </a:xfrm>
          <a:prstGeom prst="line">
            <a:avLst/>
          </a:prstGeom>
          <a:noFill/>
          <a:ln w="38100">
            <a:solidFill>
              <a:srgbClr val="800000"/>
            </a:solidFill>
            <a:miter lim="800000"/>
            <a:headEnd/>
            <a:tailEnd/>
          </a:ln>
        </p:spPr>
        <p:txBody>
          <a:bodyPr wrap="none" anchor="ctr"/>
          <a:lstStyle/>
          <a:p>
            <a:endParaRPr lang="zh-CN" altLang="en-US"/>
          </a:p>
        </p:txBody>
      </p:sp>
      <p:sp>
        <p:nvSpPr>
          <p:cNvPr id="3156" name="Line 50"/>
          <p:cNvSpPr>
            <a:spLocks noChangeShapeType="1"/>
          </p:cNvSpPr>
          <p:nvPr/>
        </p:nvSpPr>
        <p:spPr bwMode="auto">
          <a:xfrm flipV="1">
            <a:off x="3889375" y="4078288"/>
            <a:ext cx="1588" cy="490537"/>
          </a:xfrm>
          <a:prstGeom prst="line">
            <a:avLst/>
          </a:prstGeom>
          <a:noFill/>
          <a:ln w="38100">
            <a:solidFill>
              <a:srgbClr val="800000"/>
            </a:solidFill>
            <a:miter lim="800000"/>
            <a:headEnd/>
            <a:tailEnd/>
          </a:ln>
        </p:spPr>
        <p:txBody>
          <a:bodyPr wrap="none" anchor="ctr"/>
          <a:lstStyle/>
          <a:p>
            <a:endParaRPr lang="zh-CN" altLang="en-US"/>
          </a:p>
        </p:txBody>
      </p:sp>
      <p:sp>
        <p:nvSpPr>
          <p:cNvPr id="3157" name="Line 51"/>
          <p:cNvSpPr>
            <a:spLocks noChangeShapeType="1"/>
          </p:cNvSpPr>
          <p:nvPr/>
        </p:nvSpPr>
        <p:spPr bwMode="auto">
          <a:xfrm flipV="1">
            <a:off x="4538663" y="4078288"/>
            <a:ext cx="1587" cy="490537"/>
          </a:xfrm>
          <a:prstGeom prst="line">
            <a:avLst/>
          </a:prstGeom>
          <a:noFill/>
          <a:ln w="38100">
            <a:solidFill>
              <a:srgbClr val="800000"/>
            </a:solidFill>
            <a:miter lim="800000"/>
            <a:headEnd/>
            <a:tailEnd/>
          </a:ln>
        </p:spPr>
        <p:txBody>
          <a:bodyPr wrap="none" anchor="ctr"/>
          <a:lstStyle/>
          <a:p>
            <a:endParaRPr lang="zh-CN" altLang="en-US"/>
          </a:p>
        </p:txBody>
      </p:sp>
      <p:sp>
        <p:nvSpPr>
          <p:cNvPr id="3158" name="Line 52"/>
          <p:cNvSpPr>
            <a:spLocks noChangeShapeType="1"/>
          </p:cNvSpPr>
          <p:nvPr/>
        </p:nvSpPr>
        <p:spPr bwMode="auto">
          <a:xfrm>
            <a:off x="4538663" y="4078288"/>
            <a:ext cx="812800" cy="1587"/>
          </a:xfrm>
          <a:prstGeom prst="line">
            <a:avLst/>
          </a:prstGeom>
          <a:noFill/>
          <a:ln w="38100">
            <a:solidFill>
              <a:srgbClr val="800000"/>
            </a:solidFill>
            <a:prstDash val="sysDot"/>
            <a:miter lim="800000"/>
            <a:headEnd/>
            <a:tailEnd/>
          </a:ln>
        </p:spPr>
        <p:txBody>
          <a:bodyPr wrap="none" anchor="ctr"/>
          <a:lstStyle/>
          <a:p>
            <a:endParaRPr lang="zh-CN" altLang="en-US"/>
          </a:p>
        </p:txBody>
      </p:sp>
      <p:sp>
        <p:nvSpPr>
          <p:cNvPr id="3159" name="Line 53"/>
          <p:cNvSpPr>
            <a:spLocks noChangeShapeType="1"/>
          </p:cNvSpPr>
          <p:nvPr/>
        </p:nvSpPr>
        <p:spPr bwMode="auto">
          <a:xfrm>
            <a:off x="4538663" y="4568825"/>
            <a:ext cx="812800" cy="1588"/>
          </a:xfrm>
          <a:prstGeom prst="line">
            <a:avLst/>
          </a:prstGeom>
          <a:noFill/>
          <a:ln w="38100">
            <a:solidFill>
              <a:srgbClr val="800000"/>
            </a:solidFill>
            <a:prstDash val="sysDot"/>
            <a:miter lim="800000"/>
            <a:headEnd/>
            <a:tailEnd/>
          </a:ln>
        </p:spPr>
        <p:txBody>
          <a:bodyPr wrap="none" anchor="ctr"/>
          <a:lstStyle/>
          <a:p>
            <a:endParaRPr lang="zh-CN" altLang="en-US"/>
          </a:p>
        </p:txBody>
      </p:sp>
      <p:graphicFrame>
        <p:nvGraphicFramePr>
          <p:cNvPr id="3084" name="Object 54"/>
          <p:cNvGraphicFramePr>
            <a:graphicFrameLocks noChangeAspect="1"/>
          </p:cNvGraphicFramePr>
          <p:nvPr/>
        </p:nvGraphicFramePr>
        <p:xfrm>
          <a:off x="1452563" y="4229100"/>
          <a:ext cx="309562" cy="257175"/>
        </p:xfrm>
        <a:graphic>
          <a:graphicData uri="http://schemas.openxmlformats.org/presentationml/2006/ole">
            <mc:AlternateContent xmlns:mc="http://schemas.openxmlformats.org/markup-compatibility/2006">
              <mc:Choice xmlns:v="urn:schemas-microsoft-com:vml" Requires="v">
                <p:oleObj spid="_x0000_s105664" name="公式" r:id="rId23" imgW="291973" imgH="241195" progId="">
                  <p:embed/>
                </p:oleObj>
              </mc:Choice>
              <mc:Fallback>
                <p:oleObj name="公式" r:id="rId23" imgW="291973" imgH="241195" progId="">
                  <p:embed/>
                  <p:pic>
                    <p:nvPicPr>
                      <p:cNvPr id="0" name="Object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563" y="4229100"/>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85" name="Object 55"/>
          <p:cNvGraphicFramePr>
            <a:graphicFrameLocks noChangeAspect="1"/>
          </p:cNvGraphicFramePr>
          <p:nvPr/>
        </p:nvGraphicFramePr>
        <p:xfrm>
          <a:off x="801688" y="4229100"/>
          <a:ext cx="282575" cy="257175"/>
        </p:xfrm>
        <a:graphic>
          <a:graphicData uri="http://schemas.openxmlformats.org/presentationml/2006/ole">
            <mc:AlternateContent xmlns:mc="http://schemas.openxmlformats.org/markup-compatibility/2006">
              <mc:Choice xmlns:v="urn:schemas-microsoft-com:vml" Requires="v">
                <p:oleObj spid="_x0000_s105665" name="公式" r:id="rId24" imgW="266469" imgH="241091" progId="">
                  <p:embed/>
                </p:oleObj>
              </mc:Choice>
              <mc:Fallback>
                <p:oleObj name="公式" r:id="rId24" imgW="266469" imgH="241091" progId="">
                  <p:embed/>
                  <p:pic>
                    <p:nvPicPr>
                      <p:cNvPr id="0" name="Object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688" y="4229100"/>
                        <a:ext cx="28257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86" name="Object 56"/>
          <p:cNvGraphicFramePr>
            <a:graphicFrameLocks noChangeAspect="1"/>
          </p:cNvGraphicFramePr>
          <p:nvPr/>
        </p:nvGraphicFramePr>
        <p:xfrm>
          <a:off x="4051300" y="4229100"/>
          <a:ext cx="309563" cy="257175"/>
        </p:xfrm>
        <a:graphic>
          <a:graphicData uri="http://schemas.openxmlformats.org/presentationml/2006/ole">
            <mc:AlternateContent xmlns:mc="http://schemas.openxmlformats.org/markup-compatibility/2006">
              <mc:Choice xmlns:v="urn:schemas-microsoft-com:vml" Requires="v">
                <p:oleObj spid="_x0000_s105666" name="公式" r:id="rId25" imgW="291973" imgH="241195" progId="">
                  <p:embed/>
                </p:oleObj>
              </mc:Choice>
              <mc:Fallback>
                <p:oleObj name="公式" r:id="rId25" imgW="291973" imgH="241195" progId="">
                  <p:embed/>
                  <p:pic>
                    <p:nvPicPr>
                      <p:cNvPr id="0" name="Object 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1300" y="4229100"/>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87" name="Object 57"/>
          <p:cNvGraphicFramePr>
            <a:graphicFrameLocks noChangeAspect="1"/>
          </p:cNvGraphicFramePr>
          <p:nvPr/>
        </p:nvGraphicFramePr>
        <p:xfrm>
          <a:off x="4743450" y="4241800"/>
          <a:ext cx="282575" cy="257175"/>
        </p:xfrm>
        <a:graphic>
          <a:graphicData uri="http://schemas.openxmlformats.org/presentationml/2006/ole">
            <mc:AlternateContent xmlns:mc="http://schemas.openxmlformats.org/markup-compatibility/2006">
              <mc:Choice xmlns:v="urn:schemas-microsoft-com:vml" Requires="v">
                <p:oleObj spid="_x0000_s105667" name="公式" r:id="rId26" imgW="266469" imgH="241091" progId="">
                  <p:embed/>
                </p:oleObj>
              </mc:Choice>
              <mc:Fallback>
                <p:oleObj name="公式" r:id="rId26" imgW="266469" imgH="241091" progId="">
                  <p:embed/>
                  <p:pic>
                    <p:nvPicPr>
                      <p:cNvPr id="0"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3450" y="4241800"/>
                        <a:ext cx="282575"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3160" name="Line 58"/>
          <p:cNvSpPr>
            <a:spLocks noChangeShapeType="1"/>
          </p:cNvSpPr>
          <p:nvPr/>
        </p:nvSpPr>
        <p:spPr bwMode="auto">
          <a:xfrm>
            <a:off x="1046163" y="3914775"/>
            <a:ext cx="1587" cy="163513"/>
          </a:xfrm>
          <a:prstGeom prst="line">
            <a:avLst/>
          </a:prstGeom>
          <a:noFill/>
          <a:ln w="38100">
            <a:solidFill>
              <a:srgbClr val="800000"/>
            </a:solidFill>
            <a:miter lim="800000"/>
            <a:headEnd/>
            <a:tailEnd type="triangle" w="med" len="med"/>
          </a:ln>
        </p:spPr>
        <p:txBody>
          <a:bodyPr wrap="none" anchor="ctr"/>
          <a:lstStyle/>
          <a:p>
            <a:endParaRPr lang="zh-CN" altLang="en-US"/>
          </a:p>
        </p:txBody>
      </p:sp>
      <p:sp>
        <p:nvSpPr>
          <p:cNvPr id="3161" name="Line 59"/>
          <p:cNvSpPr>
            <a:spLocks noChangeShapeType="1"/>
          </p:cNvSpPr>
          <p:nvPr/>
        </p:nvSpPr>
        <p:spPr bwMode="auto">
          <a:xfrm>
            <a:off x="2914650" y="3914775"/>
            <a:ext cx="1588" cy="163513"/>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3088" name="Object 60"/>
          <p:cNvGraphicFramePr>
            <a:graphicFrameLocks noChangeAspect="1"/>
          </p:cNvGraphicFramePr>
          <p:nvPr/>
        </p:nvGraphicFramePr>
        <p:xfrm>
          <a:off x="2101850" y="4241800"/>
          <a:ext cx="309563" cy="257175"/>
        </p:xfrm>
        <a:graphic>
          <a:graphicData uri="http://schemas.openxmlformats.org/presentationml/2006/ole">
            <mc:AlternateContent xmlns:mc="http://schemas.openxmlformats.org/markup-compatibility/2006">
              <mc:Choice xmlns:v="urn:schemas-microsoft-com:vml" Requires="v">
                <p:oleObj spid="_x0000_s105668" name="公式" r:id="rId27" imgW="291973" imgH="241195" progId="">
                  <p:embed/>
                </p:oleObj>
              </mc:Choice>
              <mc:Fallback>
                <p:oleObj name="公式" r:id="rId27" imgW="291973" imgH="241195" progId="">
                  <p:embed/>
                  <p:pic>
                    <p:nvPicPr>
                      <p:cNvPr id="0"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01850" y="4241800"/>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89" name="Object 61"/>
          <p:cNvGraphicFramePr>
            <a:graphicFrameLocks noChangeAspect="1"/>
          </p:cNvGraphicFramePr>
          <p:nvPr/>
        </p:nvGraphicFramePr>
        <p:xfrm>
          <a:off x="2751138" y="4241800"/>
          <a:ext cx="311150" cy="257175"/>
        </p:xfrm>
        <a:graphic>
          <a:graphicData uri="http://schemas.openxmlformats.org/presentationml/2006/ole">
            <mc:AlternateContent xmlns:mc="http://schemas.openxmlformats.org/markup-compatibility/2006">
              <mc:Choice xmlns:v="urn:schemas-microsoft-com:vml" Requires="v">
                <p:oleObj spid="_x0000_s105669" name="公式" r:id="rId28" imgW="291973" imgH="241195" progId="">
                  <p:embed/>
                </p:oleObj>
              </mc:Choice>
              <mc:Fallback>
                <p:oleObj name="公式" r:id="rId28" imgW="291973" imgH="241195" progId="">
                  <p:embed/>
                  <p:pic>
                    <p:nvPicPr>
                      <p:cNvPr id="0" name="Object 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1138" y="4241800"/>
                        <a:ext cx="311150"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90" name="Object 62"/>
          <p:cNvGraphicFramePr>
            <a:graphicFrameLocks noChangeAspect="1"/>
          </p:cNvGraphicFramePr>
          <p:nvPr/>
        </p:nvGraphicFramePr>
        <p:xfrm>
          <a:off x="3402013" y="4241800"/>
          <a:ext cx="309562" cy="257175"/>
        </p:xfrm>
        <a:graphic>
          <a:graphicData uri="http://schemas.openxmlformats.org/presentationml/2006/ole">
            <mc:AlternateContent xmlns:mc="http://schemas.openxmlformats.org/markup-compatibility/2006">
              <mc:Choice xmlns:v="urn:schemas-microsoft-com:vml" Requires="v">
                <p:oleObj spid="_x0000_s105670" name="公式" r:id="rId29" imgW="291973" imgH="241195" progId="">
                  <p:embed/>
                </p:oleObj>
              </mc:Choice>
              <mc:Fallback>
                <p:oleObj name="公式" r:id="rId29" imgW="291973" imgH="241195" progId="">
                  <p:embed/>
                  <p:pic>
                    <p:nvPicPr>
                      <p:cNvPr id="0" name="Object 6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02013" y="4241800"/>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91" name="Object 63"/>
          <p:cNvGraphicFramePr>
            <a:graphicFrameLocks noChangeAspect="1"/>
          </p:cNvGraphicFramePr>
          <p:nvPr/>
        </p:nvGraphicFramePr>
        <p:xfrm>
          <a:off x="801688" y="3505200"/>
          <a:ext cx="1138237" cy="325438"/>
        </p:xfrm>
        <a:graphic>
          <a:graphicData uri="http://schemas.openxmlformats.org/presentationml/2006/ole">
            <mc:AlternateContent xmlns:mc="http://schemas.openxmlformats.org/markup-compatibility/2006">
              <mc:Choice xmlns:v="urn:schemas-microsoft-com:vml" Requires="v">
                <p:oleObj spid="_x0000_s105671" name="公式" r:id="rId30" imgW="1066337" imgH="304668" progId="">
                  <p:embed/>
                </p:oleObj>
              </mc:Choice>
              <mc:Fallback>
                <p:oleObj name="公式" r:id="rId30" imgW="1066337" imgH="304668" progId="">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688" y="3505200"/>
                        <a:ext cx="1138237" cy="325438"/>
                      </a:xfrm>
                      <a:prstGeom prst="rect">
                        <a:avLst/>
                      </a:prstGeom>
                      <a:solidFill>
                        <a:srgbClr val="CCCC00"/>
                      </a:solidFill>
                      <a:ln w="9525">
                        <a:solidFill>
                          <a:srgbClr val="800000"/>
                        </a:solidFill>
                        <a:miter lim="800000"/>
                        <a:headEnd/>
                        <a:tailEnd/>
                      </a:ln>
                    </p:spPr>
                  </p:pic>
                </p:oleObj>
              </mc:Fallback>
            </mc:AlternateContent>
          </a:graphicData>
        </a:graphic>
      </p:graphicFrame>
      <p:graphicFrame>
        <p:nvGraphicFramePr>
          <p:cNvPr id="3092" name="Object 64"/>
          <p:cNvGraphicFramePr>
            <a:graphicFrameLocks noChangeAspect="1"/>
          </p:cNvGraphicFramePr>
          <p:nvPr/>
        </p:nvGraphicFramePr>
        <p:xfrm>
          <a:off x="2568575" y="3506788"/>
          <a:ext cx="1679575" cy="325437"/>
        </p:xfrm>
        <a:graphic>
          <a:graphicData uri="http://schemas.openxmlformats.org/presentationml/2006/ole">
            <mc:AlternateContent xmlns:mc="http://schemas.openxmlformats.org/markup-compatibility/2006">
              <mc:Choice xmlns:v="urn:schemas-microsoft-com:vml" Requires="v">
                <p:oleObj spid="_x0000_s105672" name="公式" r:id="rId31" imgW="1574800" imgH="304800" progId="">
                  <p:embed/>
                </p:oleObj>
              </mc:Choice>
              <mc:Fallback>
                <p:oleObj name="公式" r:id="rId31" imgW="1574800" imgH="304800" progId="">
                  <p:embed/>
                  <p:pic>
                    <p:nvPicPr>
                      <p:cNvPr id="0" name="Object 6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68575" y="3506788"/>
                        <a:ext cx="1679575" cy="325437"/>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3162" name="Text Box 65"/>
          <p:cNvSpPr txBox="1">
            <a:spLocks noChangeArrowheads="1"/>
          </p:cNvSpPr>
          <p:nvPr/>
        </p:nvSpPr>
        <p:spPr bwMode="auto">
          <a:xfrm>
            <a:off x="5594350" y="3751263"/>
            <a:ext cx="2701925" cy="892175"/>
          </a:xfrm>
          <a:prstGeom prst="rect">
            <a:avLst/>
          </a:prstGeom>
          <a:noFill/>
          <a:ln w="38100">
            <a:solidFill>
              <a:schemeClr val="hlink"/>
            </a:solidFill>
            <a:miter lim="800000"/>
            <a:headEnd/>
            <a:tailEnd/>
          </a:ln>
        </p:spPr>
        <p:txBody>
          <a:bodyPr wrap="none">
            <a:spAutoFit/>
          </a:bodyPr>
          <a:lstStyle/>
          <a:p>
            <a:pPr>
              <a:spcBef>
                <a:spcPct val="50000"/>
              </a:spcBef>
            </a:pPr>
            <a:r>
              <a:rPr kumimoji="1" lang="zh-CN" altLang="en-US" sz="2000" b="1">
                <a:latin typeface="Times New Roman" pitchFamily="18" charset="0"/>
              </a:rPr>
              <a:t>双字节单周期指令</a:t>
            </a:r>
          </a:p>
          <a:p>
            <a:pPr>
              <a:spcBef>
                <a:spcPct val="50000"/>
              </a:spcBef>
            </a:pPr>
            <a:r>
              <a:rPr kumimoji="1" lang="zh-CN" altLang="en-US" sz="2000" b="1">
                <a:latin typeface="Times New Roman" pitchFamily="18" charset="0"/>
              </a:rPr>
              <a:t>例：</a:t>
            </a:r>
            <a:r>
              <a:rPr kumimoji="1" lang="en-US" altLang="zh-CN" sz="2000" b="1">
                <a:latin typeface="Times New Roman" pitchFamily="18" charset="0"/>
              </a:rPr>
              <a:t>ADD    A</a:t>
            </a:r>
            <a:r>
              <a:rPr kumimoji="1" lang="zh-CN" altLang="en-US" sz="2000" b="1">
                <a:latin typeface="Times New Roman" pitchFamily="18" charset="0"/>
              </a:rPr>
              <a:t>，</a:t>
            </a:r>
            <a:r>
              <a:rPr kumimoji="1" lang="en-US" altLang="zh-CN" sz="2000" b="1">
                <a:latin typeface="Times New Roman" pitchFamily="18" charset="0"/>
              </a:rPr>
              <a:t>DATA</a:t>
            </a:r>
          </a:p>
        </p:txBody>
      </p:sp>
      <p:sp>
        <p:nvSpPr>
          <p:cNvPr id="3163" name="Line 66"/>
          <p:cNvSpPr>
            <a:spLocks noChangeShapeType="1"/>
          </p:cNvSpPr>
          <p:nvPr/>
        </p:nvSpPr>
        <p:spPr bwMode="auto">
          <a:xfrm>
            <a:off x="639763" y="5549900"/>
            <a:ext cx="3898900" cy="1588"/>
          </a:xfrm>
          <a:prstGeom prst="line">
            <a:avLst/>
          </a:prstGeom>
          <a:noFill/>
          <a:ln w="38100">
            <a:solidFill>
              <a:srgbClr val="800000"/>
            </a:solidFill>
            <a:miter lim="800000"/>
            <a:headEnd/>
            <a:tailEnd/>
          </a:ln>
        </p:spPr>
        <p:txBody>
          <a:bodyPr wrap="none" anchor="ctr"/>
          <a:lstStyle/>
          <a:p>
            <a:endParaRPr lang="zh-CN" altLang="en-US"/>
          </a:p>
        </p:txBody>
      </p:sp>
      <p:sp>
        <p:nvSpPr>
          <p:cNvPr id="3164" name="Line 67"/>
          <p:cNvSpPr>
            <a:spLocks noChangeShapeType="1"/>
          </p:cNvSpPr>
          <p:nvPr/>
        </p:nvSpPr>
        <p:spPr bwMode="auto">
          <a:xfrm>
            <a:off x="639763" y="6040438"/>
            <a:ext cx="3898900" cy="1587"/>
          </a:xfrm>
          <a:prstGeom prst="line">
            <a:avLst/>
          </a:prstGeom>
          <a:noFill/>
          <a:ln w="38100">
            <a:solidFill>
              <a:srgbClr val="800000"/>
            </a:solidFill>
            <a:miter lim="800000"/>
            <a:headEnd/>
            <a:tailEnd/>
          </a:ln>
        </p:spPr>
        <p:txBody>
          <a:bodyPr wrap="none" anchor="ctr"/>
          <a:lstStyle/>
          <a:p>
            <a:endParaRPr lang="zh-CN" altLang="en-US"/>
          </a:p>
        </p:txBody>
      </p:sp>
      <p:sp>
        <p:nvSpPr>
          <p:cNvPr id="3165" name="Line 68"/>
          <p:cNvSpPr>
            <a:spLocks noChangeShapeType="1"/>
          </p:cNvSpPr>
          <p:nvPr/>
        </p:nvSpPr>
        <p:spPr bwMode="auto">
          <a:xfrm flipV="1">
            <a:off x="1289050" y="554990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66" name="Line 69"/>
          <p:cNvSpPr>
            <a:spLocks noChangeShapeType="1"/>
          </p:cNvSpPr>
          <p:nvPr/>
        </p:nvSpPr>
        <p:spPr bwMode="auto">
          <a:xfrm flipV="1">
            <a:off x="1939925" y="554990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67" name="Line 70"/>
          <p:cNvSpPr>
            <a:spLocks noChangeShapeType="1"/>
          </p:cNvSpPr>
          <p:nvPr/>
        </p:nvSpPr>
        <p:spPr bwMode="auto">
          <a:xfrm flipV="1">
            <a:off x="2589213" y="5549900"/>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3168" name="Line 71"/>
          <p:cNvSpPr>
            <a:spLocks noChangeShapeType="1"/>
          </p:cNvSpPr>
          <p:nvPr/>
        </p:nvSpPr>
        <p:spPr bwMode="auto">
          <a:xfrm flipV="1">
            <a:off x="3238500" y="5549900"/>
            <a:ext cx="3175" cy="490538"/>
          </a:xfrm>
          <a:prstGeom prst="line">
            <a:avLst/>
          </a:prstGeom>
          <a:noFill/>
          <a:ln w="38100">
            <a:solidFill>
              <a:srgbClr val="800000"/>
            </a:solidFill>
            <a:miter lim="800000"/>
            <a:headEnd/>
            <a:tailEnd/>
          </a:ln>
        </p:spPr>
        <p:txBody>
          <a:bodyPr wrap="none" anchor="ctr"/>
          <a:lstStyle/>
          <a:p>
            <a:endParaRPr lang="zh-CN" altLang="en-US"/>
          </a:p>
        </p:txBody>
      </p:sp>
      <p:sp>
        <p:nvSpPr>
          <p:cNvPr id="3169" name="Line 72"/>
          <p:cNvSpPr>
            <a:spLocks noChangeShapeType="1"/>
          </p:cNvSpPr>
          <p:nvPr/>
        </p:nvSpPr>
        <p:spPr bwMode="auto">
          <a:xfrm flipV="1">
            <a:off x="3889375" y="554990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70" name="Line 73"/>
          <p:cNvSpPr>
            <a:spLocks noChangeShapeType="1"/>
          </p:cNvSpPr>
          <p:nvPr/>
        </p:nvSpPr>
        <p:spPr bwMode="auto">
          <a:xfrm flipV="1">
            <a:off x="4538663" y="5549900"/>
            <a:ext cx="1587" cy="49053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3093" name="Object 74"/>
          <p:cNvGraphicFramePr>
            <a:graphicFrameLocks noChangeAspect="1"/>
          </p:cNvGraphicFramePr>
          <p:nvPr/>
        </p:nvGraphicFramePr>
        <p:xfrm>
          <a:off x="1452563" y="5700713"/>
          <a:ext cx="309562" cy="257175"/>
        </p:xfrm>
        <a:graphic>
          <a:graphicData uri="http://schemas.openxmlformats.org/presentationml/2006/ole">
            <mc:AlternateContent xmlns:mc="http://schemas.openxmlformats.org/markup-compatibility/2006">
              <mc:Choice xmlns:v="urn:schemas-microsoft-com:vml" Requires="v">
                <p:oleObj spid="_x0000_s105673" name="公式" r:id="rId33" imgW="291973" imgH="241195" progId="">
                  <p:embed/>
                </p:oleObj>
              </mc:Choice>
              <mc:Fallback>
                <p:oleObj name="公式" r:id="rId33" imgW="291973" imgH="241195" progId="">
                  <p:embed/>
                  <p:pic>
                    <p:nvPicPr>
                      <p:cNvPr id="0"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563" y="5700713"/>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94" name="Object 75"/>
          <p:cNvGraphicFramePr>
            <a:graphicFrameLocks noChangeAspect="1"/>
          </p:cNvGraphicFramePr>
          <p:nvPr/>
        </p:nvGraphicFramePr>
        <p:xfrm>
          <a:off x="889000" y="5700713"/>
          <a:ext cx="282575" cy="257175"/>
        </p:xfrm>
        <a:graphic>
          <a:graphicData uri="http://schemas.openxmlformats.org/presentationml/2006/ole">
            <mc:AlternateContent xmlns:mc="http://schemas.openxmlformats.org/markup-compatibility/2006">
              <mc:Choice xmlns:v="urn:schemas-microsoft-com:vml" Requires="v">
                <p:oleObj spid="_x0000_s105674" name="公式" r:id="rId34" imgW="266469" imgH="241091" progId="">
                  <p:embed/>
                </p:oleObj>
              </mc:Choice>
              <mc:Fallback>
                <p:oleObj name="公式" r:id="rId34" imgW="266469" imgH="241091" progId="">
                  <p:embed/>
                  <p:pic>
                    <p:nvPicPr>
                      <p:cNvPr id="0"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0" y="5700713"/>
                        <a:ext cx="28257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95" name="Object 76"/>
          <p:cNvGraphicFramePr>
            <a:graphicFrameLocks noChangeAspect="1"/>
          </p:cNvGraphicFramePr>
          <p:nvPr/>
        </p:nvGraphicFramePr>
        <p:xfrm>
          <a:off x="4051300" y="5700713"/>
          <a:ext cx="309563" cy="257175"/>
        </p:xfrm>
        <a:graphic>
          <a:graphicData uri="http://schemas.openxmlformats.org/presentationml/2006/ole">
            <mc:AlternateContent xmlns:mc="http://schemas.openxmlformats.org/markup-compatibility/2006">
              <mc:Choice xmlns:v="urn:schemas-microsoft-com:vml" Requires="v">
                <p:oleObj spid="_x0000_s105675" name="公式" r:id="rId35" imgW="291973" imgH="241195" progId="">
                  <p:embed/>
                </p:oleObj>
              </mc:Choice>
              <mc:Fallback>
                <p:oleObj name="公式" r:id="rId35" imgW="291973" imgH="241195" progId="">
                  <p:embed/>
                  <p:pic>
                    <p:nvPicPr>
                      <p:cNvPr id="0" name="Object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1300" y="5700713"/>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3171" name="Line 77"/>
          <p:cNvSpPr>
            <a:spLocks noChangeShapeType="1"/>
          </p:cNvSpPr>
          <p:nvPr/>
        </p:nvSpPr>
        <p:spPr bwMode="auto">
          <a:xfrm>
            <a:off x="1046163" y="5386388"/>
            <a:ext cx="1587" cy="163512"/>
          </a:xfrm>
          <a:prstGeom prst="line">
            <a:avLst/>
          </a:prstGeom>
          <a:noFill/>
          <a:ln w="38100">
            <a:solidFill>
              <a:srgbClr val="800000"/>
            </a:solidFill>
            <a:miter lim="800000"/>
            <a:headEnd/>
            <a:tailEnd type="triangle" w="med" len="med"/>
          </a:ln>
        </p:spPr>
        <p:txBody>
          <a:bodyPr wrap="none" anchor="ctr"/>
          <a:lstStyle/>
          <a:p>
            <a:endParaRPr lang="zh-CN" altLang="en-US"/>
          </a:p>
        </p:txBody>
      </p:sp>
      <p:sp>
        <p:nvSpPr>
          <p:cNvPr id="3172" name="Line 78"/>
          <p:cNvSpPr>
            <a:spLocks noChangeShapeType="1"/>
          </p:cNvSpPr>
          <p:nvPr/>
        </p:nvSpPr>
        <p:spPr bwMode="auto">
          <a:xfrm>
            <a:off x="2914650" y="5140325"/>
            <a:ext cx="1588" cy="409575"/>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3096" name="Object 79"/>
          <p:cNvGraphicFramePr>
            <a:graphicFrameLocks noChangeAspect="1"/>
          </p:cNvGraphicFramePr>
          <p:nvPr/>
        </p:nvGraphicFramePr>
        <p:xfrm>
          <a:off x="2101850" y="5713413"/>
          <a:ext cx="309563" cy="257175"/>
        </p:xfrm>
        <a:graphic>
          <a:graphicData uri="http://schemas.openxmlformats.org/presentationml/2006/ole">
            <mc:AlternateContent xmlns:mc="http://schemas.openxmlformats.org/markup-compatibility/2006">
              <mc:Choice xmlns:v="urn:schemas-microsoft-com:vml" Requires="v">
                <p:oleObj spid="_x0000_s105676" name="公式" r:id="rId36" imgW="291973" imgH="241195" progId="">
                  <p:embed/>
                </p:oleObj>
              </mc:Choice>
              <mc:Fallback>
                <p:oleObj name="公式" r:id="rId36" imgW="291973" imgH="241195" progId="">
                  <p:embed/>
                  <p:pic>
                    <p:nvPicPr>
                      <p:cNvPr id="0" name="Object 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01850" y="5713413"/>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97" name="Object 80"/>
          <p:cNvGraphicFramePr>
            <a:graphicFrameLocks noChangeAspect="1"/>
          </p:cNvGraphicFramePr>
          <p:nvPr/>
        </p:nvGraphicFramePr>
        <p:xfrm>
          <a:off x="2751138" y="5713413"/>
          <a:ext cx="311150" cy="257175"/>
        </p:xfrm>
        <a:graphic>
          <a:graphicData uri="http://schemas.openxmlformats.org/presentationml/2006/ole">
            <mc:AlternateContent xmlns:mc="http://schemas.openxmlformats.org/markup-compatibility/2006">
              <mc:Choice xmlns:v="urn:schemas-microsoft-com:vml" Requires="v">
                <p:oleObj spid="_x0000_s105677" name="公式" r:id="rId37" imgW="291973" imgH="241195" progId="">
                  <p:embed/>
                </p:oleObj>
              </mc:Choice>
              <mc:Fallback>
                <p:oleObj name="公式" r:id="rId37" imgW="291973" imgH="241195" progId="">
                  <p:embed/>
                  <p:pic>
                    <p:nvPicPr>
                      <p:cNvPr id="0" name="Object 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1138" y="5713413"/>
                        <a:ext cx="311150"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098" name="Object 81"/>
          <p:cNvGraphicFramePr>
            <a:graphicFrameLocks noChangeAspect="1"/>
          </p:cNvGraphicFramePr>
          <p:nvPr/>
        </p:nvGraphicFramePr>
        <p:xfrm>
          <a:off x="3402013" y="5713413"/>
          <a:ext cx="309562" cy="257175"/>
        </p:xfrm>
        <a:graphic>
          <a:graphicData uri="http://schemas.openxmlformats.org/presentationml/2006/ole">
            <mc:AlternateContent xmlns:mc="http://schemas.openxmlformats.org/markup-compatibility/2006">
              <mc:Choice xmlns:v="urn:schemas-microsoft-com:vml" Requires="v">
                <p:oleObj spid="_x0000_s105678" name="公式" r:id="rId38" imgW="291973" imgH="241195" progId="">
                  <p:embed/>
                </p:oleObj>
              </mc:Choice>
              <mc:Fallback>
                <p:oleObj name="公式" r:id="rId38" imgW="291973" imgH="241195" progId="">
                  <p:embed/>
                  <p:pic>
                    <p:nvPicPr>
                      <p:cNvPr id="0" name="Object 8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02013" y="5713413"/>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3173" name="Line 82"/>
          <p:cNvSpPr>
            <a:spLocks noChangeShapeType="1"/>
          </p:cNvSpPr>
          <p:nvPr/>
        </p:nvSpPr>
        <p:spPr bwMode="auto">
          <a:xfrm>
            <a:off x="4538663" y="5549900"/>
            <a:ext cx="3898900" cy="1588"/>
          </a:xfrm>
          <a:prstGeom prst="line">
            <a:avLst/>
          </a:prstGeom>
          <a:noFill/>
          <a:ln w="38100">
            <a:solidFill>
              <a:srgbClr val="800000"/>
            </a:solidFill>
            <a:miter lim="800000"/>
            <a:headEnd/>
            <a:tailEnd/>
          </a:ln>
        </p:spPr>
        <p:txBody>
          <a:bodyPr wrap="none" anchor="ctr"/>
          <a:lstStyle/>
          <a:p>
            <a:endParaRPr lang="zh-CN" altLang="en-US"/>
          </a:p>
        </p:txBody>
      </p:sp>
      <p:sp>
        <p:nvSpPr>
          <p:cNvPr id="3174" name="Line 83"/>
          <p:cNvSpPr>
            <a:spLocks noChangeShapeType="1"/>
          </p:cNvSpPr>
          <p:nvPr/>
        </p:nvSpPr>
        <p:spPr bwMode="auto">
          <a:xfrm>
            <a:off x="4538663" y="6040438"/>
            <a:ext cx="3898900" cy="1587"/>
          </a:xfrm>
          <a:prstGeom prst="line">
            <a:avLst/>
          </a:prstGeom>
          <a:noFill/>
          <a:ln w="38100">
            <a:solidFill>
              <a:srgbClr val="800000"/>
            </a:solidFill>
            <a:miter lim="800000"/>
            <a:headEnd/>
            <a:tailEnd/>
          </a:ln>
        </p:spPr>
        <p:txBody>
          <a:bodyPr wrap="none" anchor="ctr"/>
          <a:lstStyle/>
          <a:p>
            <a:endParaRPr lang="zh-CN" altLang="en-US"/>
          </a:p>
        </p:txBody>
      </p:sp>
      <p:sp>
        <p:nvSpPr>
          <p:cNvPr id="3175" name="Line 84"/>
          <p:cNvSpPr>
            <a:spLocks noChangeShapeType="1"/>
          </p:cNvSpPr>
          <p:nvPr/>
        </p:nvSpPr>
        <p:spPr bwMode="auto">
          <a:xfrm flipV="1">
            <a:off x="5189538" y="5549900"/>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3176" name="Line 85"/>
          <p:cNvSpPr>
            <a:spLocks noChangeShapeType="1"/>
          </p:cNvSpPr>
          <p:nvPr/>
        </p:nvSpPr>
        <p:spPr bwMode="auto">
          <a:xfrm flipV="1">
            <a:off x="5838825" y="554990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77" name="Line 86"/>
          <p:cNvSpPr>
            <a:spLocks noChangeShapeType="1"/>
          </p:cNvSpPr>
          <p:nvPr/>
        </p:nvSpPr>
        <p:spPr bwMode="auto">
          <a:xfrm flipV="1">
            <a:off x="6488113" y="5549900"/>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3178" name="Line 87"/>
          <p:cNvSpPr>
            <a:spLocks noChangeShapeType="1"/>
          </p:cNvSpPr>
          <p:nvPr/>
        </p:nvSpPr>
        <p:spPr bwMode="auto">
          <a:xfrm flipV="1">
            <a:off x="7138988" y="5549900"/>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3179" name="Line 88"/>
          <p:cNvSpPr>
            <a:spLocks noChangeShapeType="1"/>
          </p:cNvSpPr>
          <p:nvPr/>
        </p:nvSpPr>
        <p:spPr bwMode="auto">
          <a:xfrm flipV="1">
            <a:off x="7788275" y="5549900"/>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3180" name="Line 89"/>
          <p:cNvSpPr>
            <a:spLocks noChangeShapeType="1"/>
          </p:cNvSpPr>
          <p:nvPr/>
        </p:nvSpPr>
        <p:spPr bwMode="auto">
          <a:xfrm flipV="1">
            <a:off x="8437563" y="5549900"/>
            <a:ext cx="1587" cy="49053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3099" name="Object 90"/>
          <p:cNvGraphicFramePr>
            <a:graphicFrameLocks noChangeAspect="1"/>
          </p:cNvGraphicFramePr>
          <p:nvPr/>
        </p:nvGraphicFramePr>
        <p:xfrm>
          <a:off x="5351463" y="5700713"/>
          <a:ext cx="309562" cy="257175"/>
        </p:xfrm>
        <a:graphic>
          <a:graphicData uri="http://schemas.openxmlformats.org/presentationml/2006/ole">
            <mc:AlternateContent xmlns:mc="http://schemas.openxmlformats.org/markup-compatibility/2006">
              <mc:Choice xmlns:v="urn:schemas-microsoft-com:vml" Requires="v">
                <p:oleObj spid="_x0000_s105679" name="公式" r:id="rId39" imgW="291973" imgH="241195" progId="">
                  <p:embed/>
                </p:oleObj>
              </mc:Choice>
              <mc:Fallback>
                <p:oleObj name="公式" r:id="rId39" imgW="291973" imgH="241195" progId="">
                  <p:embed/>
                  <p:pic>
                    <p:nvPicPr>
                      <p:cNvPr id="0" name="Object 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1463" y="5700713"/>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100" name="Object 91"/>
          <p:cNvGraphicFramePr>
            <a:graphicFrameLocks noChangeAspect="1"/>
          </p:cNvGraphicFramePr>
          <p:nvPr/>
        </p:nvGraphicFramePr>
        <p:xfrm>
          <a:off x="4789488" y="5700713"/>
          <a:ext cx="282575" cy="257175"/>
        </p:xfrm>
        <a:graphic>
          <a:graphicData uri="http://schemas.openxmlformats.org/presentationml/2006/ole">
            <mc:AlternateContent xmlns:mc="http://schemas.openxmlformats.org/markup-compatibility/2006">
              <mc:Choice xmlns:v="urn:schemas-microsoft-com:vml" Requires="v">
                <p:oleObj spid="_x0000_s105680" name="公式" r:id="rId40" imgW="266469" imgH="241091" progId="">
                  <p:embed/>
                </p:oleObj>
              </mc:Choice>
              <mc:Fallback>
                <p:oleObj name="公式" r:id="rId40" imgW="266469" imgH="241091" progId="">
                  <p:embed/>
                  <p:pic>
                    <p:nvPicPr>
                      <p:cNvPr id="0" name="Object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9488" y="5700713"/>
                        <a:ext cx="28257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101" name="Object 92"/>
          <p:cNvGraphicFramePr>
            <a:graphicFrameLocks noChangeAspect="1"/>
          </p:cNvGraphicFramePr>
          <p:nvPr/>
        </p:nvGraphicFramePr>
        <p:xfrm>
          <a:off x="7950200" y="5700713"/>
          <a:ext cx="309563" cy="257175"/>
        </p:xfrm>
        <a:graphic>
          <a:graphicData uri="http://schemas.openxmlformats.org/presentationml/2006/ole">
            <mc:AlternateContent xmlns:mc="http://schemas.openxmlformats.org/markup-compatibility/2006">
              <mc:Choice xmlns:v="urn:schemas-microsoft-com:vml" Requires="v">
                <p:oleObj spid="_x0000_s105681" name="公式" r:id="rId41" imgW="291973" imgH="241195" progId="">
                  <p:embed/>
                </p:oleObj>
              </mc:Choice>
              <mc:Fallback>
                <p:oleObj name="公式" r:id="rId41" imgW="291973" imgH="241195" progId="">
                  <p:embed/>
                  <p:pic>
                    <p:nvPicPr>
                      <p:cNvPr id="0" name="Object 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50200" y="5700713"/>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3181" name="Line 93"/>
          <p:cNvSpPr>
            <a:spLocks noChangeShapeType="1"/>
          </p:cNvSpPr>
          <p:nvPr/>
        </p:nvSpPr>
        <p:spPr bwMode="auto">
          <a:xfrm>
            <a:off x="4945063" y="5140325"/>
            <a:ext cx="1587" cy="409575"/>
          </a:xfrm>
          <a:prstGeom prst="line">
            <a:avLst/>
          </a:prstGeom>
          <a:noFill/>
          <a:ln w="38100">
            <a:solidFill>
              <a:srgbClr val="800000"/>
            </a:solidFill>
            <a:miter lim="800000"/>
            <a:headEnd/>
            <a:tailEnd type="triangle" w="med" len="med"/>
          </a:ln>
        </p:spPr>
        <p:txBody>
          <a:bodyPr wrap="none" anchor="ctr"/>
          <a:lstStyle/>
          <a:p>
            <a:endParaRPr lang="zh-CN" altLang="en-US"/>
          </a:p>
        </p:txBody>
      </p:sp>
      <p:sp>
        <p:nvSpPr>
          <p:cNvPr id="3182" name="Line 94"/>
          <p:cNvSpPr>
            <a:spLocks noChangeShapeType="1"/>
          </p:cNvSpPr>
          <p:nvPr/>
        </p:nvSpPr>
        <p:spPr bwMode="auto">
          <a:xfrm>
            <a:off x="6813550" y="5140325"/>
            <a:ext cx="1588" cy="409575"/>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3102" name="Object 95"/>
          <p:cNvGraphicFramePr>
            <a:graphicFrameLocks noChangeAspect="1"/>
          </p:cNvGraphicFramePr>
          <p:nvPr/>
        </p:nvGraphicFramePr>
        <p:xfrm>
          <a:off x="6000750" y="5713413"/>
          <a:ext cx="309563" cy="257175"/>
        </p:xfrm>
        <a:graphic>
          <a:graphicData uri="http://schemas.openxmlformats.org/presentationml/2006/ole">
            <mc:AlternateContent xmlns:mc="http://schemas.openxmlformats.org/markup-compatibility/2006">
              <mc:Choice xmlns:v="urn:schemas-microsoft-com:vml" Requires="v">
                <p:oleObj spid="_x0000_s105682" name="公式" r:id="rId42" imgW="291973" imgH="241195" progId="">
                  <p:embed/>
                </p:oleObj>
              </mc:Choice>
              <mc:Fallback>
                <p:oleObj name="公式" r:id="rId42" imgW="291973" imgH="241195" progId="">
                  <p:embed/>
                  <p:pic>
                    <p:nvPicPr>
                      <p:cNvPr id="0" name="Object 9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00750" y="5713413"/>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103" name="Object 96"/>
          <p:cNvGraphicFramePr>
            <a:graphicFrameLocks noChangeAspect="1"/>
          </p:cNvGraphicFramePr>
          <p:nvPr/>
        </p:nvGraphicFramePr>
        <p:xfrm>
          <a:off x="6651625" y="5713413"/>
          <a:ext cx="309563" cy="257175"/>
        </p:xfrm>
        <a:graphic>
          <a:graphicData uri="http://schemas.openxmlformats.org/presentationml/2006/ole">
            <mc:AlternateContent xmlns:mc="http://schemas.openxmlformats.org/markup-compatibility/2006">
              <mc:Choice xmlns:v="urn:schemas-microsoft-com:vml" Requires="v">
                <p:oleObj spid="_x0000_s105683" name="公式" r:id="rId43" imgW="291973" imgH="241195" progId="">
                  <p:embed/>
                </p:oleObj>
              </mc:Choice>
              <mc:Fallback>
                <p:oleObj name="公式" r:id="rId43" imgW="291973" imgH="241195" progId="">
                  <p:embed/>
                  <p:pic>
                    <p:nvPicPr>
                      <p:cNvPr id="0" name="Object 9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51625" y="5713413"/>
                        <a:ext cx="30956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104" name="Object 97"/>
          <p:cNvGraphicFramePr>
            <a:graphicFrameLocks noChangeAspect="1"/>
          </p:cNvGraphicFramePr>
          <p:nvPr/>
        </p:nvGraphicFramePr>
        <p:xfrm>
          <a:off x="7300913" y="5713413"/>
          <a:ext cx="309562" cy="257175"/>
        </p:xfrm>
        <a:graphic>
          <a:graphicData uri="http://schemas.openxmlformats.org/presentationml/2006/ole">
            <mc:AlternateContent xmlns:mc="http://schemas.openxmlformats.org/markup-compatibility/2006">
              <mc:Choice xmlns:v="urn:schemas-microsoft-com:vml" Requires="v">
                <p:oleObj spid="_x0000_s105684" name="公式" r:id="rId44" imgW="291973" imgH="241195" progId="">
                  <p:embed/>
                </p:oleObj>
              </mc:Choice>
              <mc:Fallback>
                <p:oleObj name="公式" r:id="rId44" imgW="291973" imgH="241195" progId="">
                  <p:embed/>
                  <p:pic>
                    <p:nvPicPr>
                      <p:cNvPr id="0" name="Object 9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00913" y="5713413"/>
                        <a:ext cx="30956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3105" name="Object 98"/>
          <p:cNvGraphicFramePr>
            <a:graphicFrameLocks noChangeAspect="1"/>
          </p:cNvGraphicFramePr>
          <p:nvPr/>
        </p:nvGraphicFramePr>
        <p:xfrm>
          <a:off x="801688" y="4978400"/>
          <a:ext cx="1138237" cy="325438"/>
        </p:xfrm>
        <a:graphic>
          <a:graphicData uri="http://schemas.openxmlformats.org/presentationml/2006/ole">
            <mc:AlternateContent xmlns:mc="http://schemas.openxmlformats.org/markup-compatibility/2006">
              <mc:Choice xmlns:v="urn:schemas-microsoft-com:vml" Requires="v">
                <p:oleObj spid="_x0000_s105685" name="公式" r:id="rId45" imgW="1066337" imgH="304668" progId="">
                  <p:embed/>
                </p:oleObj>
              </mc:Choice>
              <mc:Fallback>
                <p:oleObj name="公式" r:id="rId45" imgW="1066337" imgH="304668" progId="">
                  <p:embed/>
                  <p:pic>
                    <p:nvPicPr>
                      <p:cNvPr id="0" name="Object 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1688" y="4978400"/>
                        <a:ext cx="1138237" cy="325438"/>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3183" name="Line 99"/>
          <p:cNvSpPr>
            <a:spLocks noChangeShapeType="1"/>
          </p:cNvSpPr>
          <p:nvPr/>
        </p:nvSpPr>
        <p:spPr bwMode="auto">
          <a:xfrm>
            <a:off x="2914650" y="5140325"/>
            <a:ext cx="3898900" cy="158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3106" name="Object 100"/>
          <p:cNvGraphicFramePr>
            <a:graphicFrameLocks noChangeAspect="1"/>
          </p:cNvGraphicFramePr>
          <p:nvPr/>
        </p:nvGraphicFramePr>
        <p:xfrm>
          <a:off x="3482975" y="4745038"/>
          <a:ext cx="2274888" cy="352425"/>
        </p:xfrm>
        <a:graphic>
          <a:graphicData uri="http://schemas.openxmlformats.org/presentationml/2006/ole">
            <mc:AlternateContent xmlns:mc="http://schemas.openxmlformats.org/markup-compatibility/2006">
              <mc:Choice xmlns:v="urn:schemas-microsoft-com:vml" Requires="v">
                <p:oleObj spid="_x0000_s105686" name="公式" r:id="rId46" imgW="1968500" imgH="304800" progId="">
                  <p:embed/>
                </p:oleObj>
              </mc:Choice>
              <mc:Fallback>
                <p:oleObj name="公式" r:id="rId46" imgW="1968500" imgH="304800" progId="">
                  <p:embed/>
                  <p:pic>
                    <p:nvPicPr>
                      <p:cNvPr id="0" name="Object 10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482975" y="4745038"/>
                        <a:ext cx="2274888" cy="352425"/>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3184" name="Text Box 101"/>
          <p:cNvSpPr txBox="1">
            <a:spLocks noChangeArrowheads="1"/>
          </p:cNvSpPr>
          <p:nvPr/>
        </p:nvSpPr>
        <p:spPr bwMode="auto">
          <a:xfrm>
            <a:off x="720725" y="6203950"/>
            <a:ext cx="4129088" cy="434975"/>
          </a:xfrm>
          <a:prstGeom prst="rect">
            <a:avLst/>
          </a:prstGeom>
          <a:noFill/>
          <a:ln w="38100">
            <a:solidFill>
              <a:srgbClr val="800000"/>
            </a:solidFill>
            <a:miter lim="800000"/>
            <a:headEnd/>
            <a:tailEnd/>
          </a:ln>
        </p:spPr>
        <p:txBody>
          <a:bodyPr wrap="none">
            <a:spAutoFit/>
          </a:bodyPr>
          <a:lstStyle/>
          <a:p>
            <a:pPr>
              <a:spcBef>
                <a:spcPct val="50000"/>
              </a:spcBef>
            </a:pPr>
            <a:r>
              <a:rPr kumimoji="1" lang="zh-CN" altLang="en-US" sz="2000" b="1">
                <a:solidFill>
                  <a:schemeClr val="accent2"/>
                </a:solidFill>
                <a:latin typeface="Times New Roman" pitchFamily="18" charset="0"/>
              </a:rPr>
              <a:t>单字节双周期指令例：</a:t>
            </a:r>
            <a:r>
              <a:rPr kumimoji="1" lang="en-US" altLang="zh-CN" sz="2000" b="1">
                <a:solidFill>
                  <a:schemeClr val="accent2"/>
                </a:solidFill>
                <a:latin typeface="Times New Roman" pitchFamily="18" charset="0"/>
              </a:rPr>
              <a:t>INC   DPTR</a:t>
            </a:r>
          </a:p>
        </p:txBody>
      </p:sp>
      <p:grpSp>
        <p:nvGrpSpPr>
          <p:cNvPr id="2" name="Group 102"/>
          <p:cNvGrpSpPr>
            <a:grpSpLocks/>
          </p:cNvGrpSpPr>
          <p:nvPr/>
        </p:nvGrpSpPr>
        <p:grpSpPr bwMode="auto">
          <a:xfrm>
            <a:off x="301625" y="398463"/>
            <a:ext cx="8285163" cy="1144587"/>
            <a:chOff x="624" y="384"/>
            <a:chExt cx="4896" cy="672"/>
          </a:xfrm>
        </p:grpSpPr>
        <p:sp>
          <p:nvSpPr>
            <p:cNvPr id="3189" name="Line 103"/>
            <p:cNvSpPr>
              <a:spLocks noChangeShapeType="1"/>
            </p:cNvSpPr>
            <p:nvPr/>
          </p:nvSpPr>
          <p:spPr bwMode="auto">
            <a:xfrm>
              <a:off x="624"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190" name="Line 104"/>
            <p:cNvSpPr>
              <a:spLocks noChangeShapeType="1"/>
            </p:cNvSpPr>
            <p:nvPr/>
          </p:nvSpPr>
          <p:spPr bwMode="auto">
            <a:xfrm flipV="1">
              <a:off x="72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191" name="Line 105"/>
            <p:cNvSpPr>
              <a:spLocks noChangeShapeType="1"/>
            </p:cNvSpPr>
            <p:nvPr/>
          </p:nvSpPr>
          <p:spPr bwMode="auto">
            <a:xfrm>
              <a:off x="720"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192" name="Line 106"/>
            <p:cNvSpPr>
              <a:spLocks noChangeShapeType="1"/>
            </p:cNvSpPr>
            <p:nvPr/>
          </p:nvSpPr>
          <p:spPr bwMode="auto">
            <a:xfrm flipV="1">
              <a:off x="81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193" name="Line 107"/>
            <p:cNvSpPr>
              <a:spLocks noChangeShapeType="1"/>
            </p:cNvSpPr>
            <p:nvPr/>
          </p:nvSpPr>
          <p:spPr bwMode="auto">
            <a:xfrm>
              <a:off x="816"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194" name="Line 108"/>
            <p:cNvSpPr>
              <a:spLocks noChangeShapeType="1"/>
            </p:cNvSpPr>
            <p:nvPr/>
          </p:nvSpPr>
          <p:spPr bwMode="auto">
            <a:xfrm flipV="1">
              <a:off x="91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195" name="Line 109"/>
            <p:cNvSpPr>
              <a:spLocks noChangeShapeType="1"/>
            </p:cNvSpPr>
            <p:nvPr/>
          </p:nvSpPr>
          <p:spPr bwMode="auto">
            <a:xfrm>
              <a:off x="912"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196" name="Line 110"/>
            <p:cNvSpPr>
              <a:spLocks noChangeShapeType="1"/>
            </p:cNvSpPr>
            <p:nvPr/>
          </p:nvSpPr>
          <p:spPr bwMode="auto">
            <a:xfrm flipV="1">
              <a:off x="100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197" name="Line 111"/>
            <p:cNvSpPr>
              <a:spLocks noChangeShapeType="1"/>
            </p:cNvSpPr>
            <p:nvPr/>
          </p:nvSpPr>
          <p:spPr bwMode="auto">
            <a:xfrm>
              <a:off x="1008"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198" name="Line 112"/>
            <p:cNvSpPr>
              <a:spLocks noChangeShapeType="1"/>
            </p:cNvSpPr>
            <p:nvPr/>
          </p:nvSpPr>
          <p:spPr bwMode="auto">
            <a:xfrm flipV="1">
              <a:off x="110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199" name="Line 113"/>
            <p:cNvSpPr>
              <a:spLocks noChangeShapeType="1"/>
            </p:cNvSpPr>
            <p:nvPr/>
          </p:nvSpPr>
          <p:spPr bwMode="auto">
            <a:xfrm>
              <a:off x="1104"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00" name="Line 114"/>
            <p:cNvSpPr>
              <a:spLocks noChangeShapeType="1"/>
            </p:cNvSpPr>
            <p:nvPr/>
          </p:nvSpPr>
          <p:spPr bwMode="auto">
            <a:xfrm flipV="1">
              <a:off x="120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01" name="Line 115"/>
            <p:cNvSpPr>
              <a:spLocks noChangeShapeType="1"/>
            </p:cNvSpPr>
            <p:nvPr/>
          </p:nvSpPr>
          <p:spPr bwMode="auto">
            <a:xfrm>
              <a:off x="1200"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02" name="Line 116"/>
            <p:cNvSpPr>
              <a:spLocks noChangeShapeType="1"/>
            </p:cNvSpPr>
            <p:nvPr/>
          </p:nvSpPr>
          <p:spPr bwMode="auto">
            <a:xfrm flipV="1">
              <a:off x="129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03" name="Line 117"/>
            <p:cNvSpPr>
              <a:spLocks noChangeShapeType="1"/>
            </p:cNvSpPr>
            <p:nvPr/>
          </p:nvSpPr>
          <p:spPr bwMode="auto">
            <a:xfrm>
              <a:off x="1296"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04" name="Line 118"/>
            <p:cNvSpPr>
              <a:spLocks noChangeShapeType="1"/>
            </p:cNvSpPr>
            <p:nvPr/>
          </p:nvSpPr>
          <p:spPr bwMode="auto">
            <a:xfrm flipV="1">
              <a:off x="139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05" name="Line 119"/>
            <p:cNvSpPr>
              <a:spLocks noChangeShapeType="1"/>
            </p:cNvSpPr>
            <p:nvPr/>
          </p:nvSpPr>
          <p:spPr bwMode="auto">
            <a:xfrm>
              <a:off x="1392"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06" name="Line 120"/>
            <p:cNvSpPr>
              <a:spLocks noChangeShapeType="1"/>
            </p:cNvSpPr>
            <p:nvPr/>
          </p:nvSpPr>
          <p:spPr bwMode="auto">
            <a:xfrm flipV="1">
              <a:off x="148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07" name="Line 121"/>
            <p:cNvSpPr>
              <a:spLocks noChangeShapeType="1"/>
            </p:cNvSpPr>
            <p:nvPr/>
          </p:nvSpPr>
          <p:spPr bwMode="auto">
            <a:xfrm>
              <a:off x="1488"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08" name="Line 122"/>
            <p:cNvSpPr>
              <a:spLocks noChangeShapeType="1"/>
            </p:cNvSpPr>
            <p:nvPr/>
          </p:nvSpPr>
          <p:spPr bwMode="auto">
            <a:xfrm flipV="1">
              <a:off x="158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09" name="Line 123"/>
            <p:cNvSpPr>
              <a:spLocks noChangeShapeType="1"/>
            </p:cNvSpPr>
            <p:nvPr/>
          </p:nvSpPr>
          <p:spPr bwMode="auto">
            <a:xfrm>
              <a:off x="1584"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10" name="Line 124"/>
            <p:cNvSpPr>
              <a:spLocks noChangeShapeType="1"/>
            </p:cNvSpPr>
            <p:nvPr/>
          </p:nvSpPr>
          <p:spPr bwMode="auto">
            <a:xfrm flipV="1">
              <a:off x="168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11" name="Line 125"/>
            <p:cNvSpPr>
              <a:spLocks noChangeShapeType="1"/>
            </p:cNvSpPr>
            <p:nvPr/>
          </p:nvSpPr>
          <p:spPr bwMode="auto">
            <a:xfrm>
              <a:off x="1680"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12" name="Line 126"/>
            <p:cNvSpPr>
              <a:spLocks noChangeShapeType="1"/>
            </p:cNvSpPr>
            <p:nvPr/>
          </p:nvSpPr>
          <p:spPr bwMode="auto">
            <a:xfrm flipV="1">
              <a:off x="177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13" name="Line 127"/>
            <p:cNvSpPr>
              <a:spLocks noChangeShapeType="1"/>
            </p:cNvSpPr>
            <p:nvPr/>
          </p:nvSpPr>
          <p:spPr bwMode="auto">
            <a:xfrm>
              <a:off x="1776"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14" name="Line 128"/>
            <p:cNvSpPr>
              <a:spLocks noChangeShapeType="1"/>
            </p:cNvSpPr>
            <p:nvPr/>
          </p:nvSpPr>
          <p:spPr bwMode="auto">
            <a:xfrm flipV="1">
              <a:off x="187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15" name="Line 129"/>
            <p:cNvSpPr>
              <a:spLocks noChangeShapeType="1"/>
            </p:cNvSpPr>
            <p:nvPr/>
          </p:nvSpPr>
          <p:spPr bwMode="auto">
            <a:xfrm>
              <a:off x="1872"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16" name="Line 130"/>
            <p:cNvSpPr>
              <a:spLocks noChangeShapeType="1"/>
            </p:cNvSpPr>
            <p:nvPr/>
          </p:nvSpPr>
          <p:spPr bwMode="auto">
            <a:xfrm flipV="1">
              <a:off x="196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17" name="Line 131"/>
            <p:cNvSpPr>
              <a:spLocks noChangeShapeType="1"/>
            </p:cNvSpPr>
            <p:nvPr/>
          </p:nvSpPr>
          <p:spPr bwMode="auto">
            <a:xfrm>
              <a:off x="1968"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18" name="Line 132"/>
            <p:cNvSpPr>
              <a:spLocks noChangeShapeType="1"/>
            </p:cNvSpPr>
            <p:nvPr/>
          </p:nvSpPr>
          <p:spPr bwMode="auto">
            <a:xfrm flipV="1">
              <a:off x="206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19" name="Line 133"/>
            <p:cNvSpPr>
              <a:spLocks noChangeShapeType="1"/>
            </p:cNvSpPr>
            <p:nvPr/>
          </p:nvSpPr>
          <p:spPr bwMode="auto">
            <a:xfrm>
              <a:off x="2064"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20" name="Line 134"/>
            <p:cNvSpPr>
              <a:spLocks noChangeShapeType="1"/>
            </p:cNvSpPr>
            <p:nvPr/>
          </p:nvSpPr>
          <p:spPr bwMode="auto">
            <a:xfrm flipV="1">
              <a:off x="216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21" name="Line 135"/>
            <p:cNvSpPr>
              <a:spLocks noChangeShapeType="1"/>
            </p:cNvSpPr>
            <p:nvPr/>
          </p:nvSpPr>
          <p:spPr bwMode="auto">
            <a:xfrm>
              <a:off x="2160"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22" name="Line 136"/>
            <p:cNvSpPr>
              <a:spLocks noChangeShapeType="1"/>
            </p:cNvSpPr>
            <p:nvPr/>
          </p:nvSpPr>
          <p:spPr bwMode="auto">
            <a:xfrm flipV="1">
              <a:off x="225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23" name="Line 137"/>
            <p:cNvSpPr>
              <a:spLocks noChangeShapeType="1"/>
            </p:cNvSpPr>
            <p:nvPr/>
          </p:nvSpPr>
          <p:spPr bwMode="auto">
            <a:xfrm>
              <a:off x="2256"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24" name="Line 138"/>
            <p:cNvSpPr>
              <a:spLocks noChangeShapeType="1"/>
            </p:cNvSpPr>
            <p:nvPr/>
          </p:nvSpPr>
          <p:spPr bwMode="auto">
            <a:xfrm flipV="1">
              <a:off x="235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25" name="Line 139"/>
            <p:cNvSpPr>
              <a:spLocks noChangeShapeType="1"/>
            </p:cNvSpPr>
            <p:nvPr/>
          </p:nvSpPr>
          <p:spPr bwMode="auto">
            <a:xfrm>
              <a:off x="2352"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26" name="Line 140"/>
            <p:cNvSpPr>
              <a:spLocks noChangeShapeType="1"/>
            </p:cNvSpPr>
            <p:nvPr/>
          </p:nvSpPr>
          <p:spPr bwMode="auto">
            <a:xfrm flipV="1">
              <a:off x="244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27" name="Line 141"/>
            <p:cNvSpPr>
              <a:spLocks noChangeShapeType="1"/>
            </p:cNvSpPr>
            <p:nvPr/>
          </p:nvSpPr>
          <p:spPr bwMode="auto">
            <a:xfrm>
              <a:off x="2448"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28" name="Line 142"/>
            <p:cNvSpPr>
              <a:spLocks noChangeShapeType="1"/>
            </p:cNvSpPr>
            <p:nvPr/>
          </p:nvSpPr>
          <p:spPr bwMode="auto">
            <a:xfrm flipV="1">
              <a:off x="254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29" name="Line 143"/>
            <p:cNvSpPr>
              <a:spLocks noChangeShapeType="1"/>
            </p:cNvSpPr>
            <p:nvPr/>
          </p:nvSpPr>
          <p:spPr bwMode="auto">
            <a:xfrm>
              <a:off x="2544"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30" name="Line 144"/>
            <p:cNvSpPr>
              <a:spLocks noChangeShapeType="1"/>
            </p:cNvSpPr>
            <p:nvPr/>
          </p:nvSpPr>
          <p:spPr bwMode="auto">
            <a:xfrm flipV="1">
              <a:off x="264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31" name="Line 145"/>
            <p:cNvSpPr>
              <a:spLocks noChangeShapeType="1"/>
            </p:cNvSpPr>
            <p:nvPr/>
          </p:nvSpPr>
          <p:spPr bwMode="auto">
            <a:xfrm>
              <a:off x="2640"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32" name="Line 146"/>
            <p:cNvSpPr>
              <a:spLocks noChangeShapeType="1"/>
            </p:cNvSpPr>
            <p:nvPr/>
          </p:nvSpPr>
          <p:spPr bwMode="auto">
            <a:xfrm flipV="1">
              <a:off x="273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33" name="Line 147"/>
            <p:cNvSpPr>
              <a:spLocks noChangeShapeType="1"/>
            </p:cNvSpPr>
            <p:nvPr/>
          </p:nvSpPr>
          <p:spPr bwMode="auto">
            <a:xfrm>
              <a:off x="2736"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34" name="Line 148"/>
            <p:cNvSpPr>
              <a:spLocks noChangeShapeType="1"/>
            </p:cNvSpPr>
            <p:nvPr/>
          </p:nvSpPr>
          <p:spPr bwMode="auto">
            <a:xfrm flipV="1">
              <a:off x="283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35" name="Line 149"/>
            <p:cNvSpPr>
              <a:spLocks noChangeShapeType="1"/>
            </p:cNvSpPr>
            <p:nvPr/>
          </p:nvSpPr>
          <p:spPr bwMode="auto">
            <a:xfrm>
              <a:off x="2832"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36" name="Line 150"/>
            <p:cNvSpPr>
              <a:spLocks noChangeShapeType="1"/>
            </p:cNvSpPr>
            <p:nvPr/>
          </p:nvSpPr>
          <p:spPr bwMode="auto">
            <a:xfrm flipV="1">
              <a:off x="292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37" name="Line 151"/>
            <p:cNvSpPr>
              <a:spLocks noChangeShapeType="1"/>
            </p:cNvSpPr>
            <p:nvPr/>
          </p:nvSpPr>
          <p:spPr bwMode="auto">
            <a:xfrm>
              <a:off x="2928"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38" name="Line 152"/>
            <p:cNvSpPr>
              <a:spLocks noChangeShapeType="1"/>
            </p:cNvSpPr>
            <p:nvPr/>
          </p:nvSpPr>
          <p:spPr bwMode="auto">
            <a:xfrm flipV="1">
              <a:off x="302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39" name="Line 153"/>
            <p:cNvSpPr>
              <a:spLocks noChangeShapeType="1"/>
            </p:cNvSpPr>
            <p:nvPr/>
          </p:nvSpPr>
          <p:spPr bwMode="auto">
            <a:xfrm>
              <a:off x="3024"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40" name="Line 154"/>
            <p:cNvSpPr>
              <a:spLocks noChangeShapeType="1"/>
            </p:cNvSpPr>
            <p:nvPr/>
          </p:nvSpPr>
          <p:spPr bwMode="auto">
            <a:xfrm flipV="1">
              <a:off x="312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41" name="Line 155"/>
            <p:cNvSpPr>
              <a:spLocks noChangeShapeType="1"/>
            </p:cNvSpPr>
            <p:nvPr/>
          </p:nvSpPr>
          <p:spPr bwMode="auto">
            <a:xfrm>
              <a:off x="3120"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42" name="Line 156"/>
            <p:cNvSpPr>
              <a:spLocks noChangeShapeType="1"/>
            </p:cNvSpPr>
            <p:nvPr/>
          </p:nvSpPr>
          <p:spPr bwMode="auto">
            <a:xfrm flipV="1">
              <a:off x="321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43" name="Line 157"/>
            <p:cNvSpPr>
              <a:spLocks noChangeShapeType="1"/>
            </p:cNvSpPr>
            <p:nvPr/>
          </p:nvSpPr>
          <p:spPr bwMode="auto">
            <a:xfrm>
              <a:off x="3216"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44" name="Line 158"/>
            <p:cNvSpPr>
              <a:spLocks noChangeShapeType="1"/>
            </p:cNvSpPr>
            <p:nvPr/>
          </p:nvSpPr>
          <p:spPr bwMode="auto">
            <a:xfrm flipV="1">
              <a:off x="331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45" name="Line 159"/>
            <p:cNvSpPr>
              <a:spLocks noChangeShapeType="1"/>
            </p:cNvSpPr>
            <p:nvPr/>
          </p:nvSpPr>
          <p:spPr bwMode="auto">
            <a:xfrm>
              <a:off x="3312"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46" name="Line 160"/>
            <p:cNvSpPr>
              <a:spLocks noChangeShapeType="1"/>
            </p:cNvSpPr>
            <p:nvPr/>
          </p:nvSpPr>
          <p:spPr bwMode="auto">
            <a:xfrm flipV="1">
              <a:off x="340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47" name="Line 161"/>
            <p:cNvSpPr>
              <a:spLocks noChangeShapeType="1"/>
            </p:cNvSpPr>
            <p:nvPr/>
          </p:nvSpPr>
          <p:spPr bwMode="auto">
            <a:xfrm>
              <a:off x="3408"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48" name="Line 162"/>
            <p:cNvSpPr>
              <a:spLocks noChangeShapeType="1"/>
            </p:cNvSpPr>
            <p:nvPr/>
          </p:nvSpPr>
          <p:spPr bwMode="auto">
            <a:xfrm flipV="1">
              <a:off x="350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49" name="Line 163"/>
            <p:cNvSpPr>
              <a:spLocks noChangeShapeType="1"/>
            </p:cNvSpPr>
            <p:nvPr/>
          </p:nvSpPr>
          <p:spPr bwMode="auto">
            <a:xfrm>
              <a:off x="3504"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50" name="Line 164"/>
            <p:cNvSpPr>
              <a:spLocks noChangeShapeType="1"/>
            </p:cNvSpPr>
            <p:nvPr/>
          </p:nvSpPr>
          <p:spPr bwMode="auto">
            <a:xfrm flipV="1">
              <a:off x="360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51" name="Line 165"/>
            <p:cNvSpPr>
              <a:spLocks noChangeShapeType="1"/>
            </p:cNvSpPr>
            <p:nvPr/>
          </p:nvSpPr>
          <p:spPr bwMode="auto">
            <a:xfrm>
              <a:off x="3600"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52" name="Line 166"/>
            <p:cNvSpPr>
              <a:spLocks noChangeShapeType="1"/>
            </p:cNvSpPr>
            <p:nvPr/>
          </p:nvSpPr>
          <p:spPr bwMode="auto">
            <a:xfrm flipV="1">
              <a:off x="369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53" name="Line 167"/>
            <p:cNvSpPr>
              <a:spLocks noChangeShapeType="1"/>
            </p:cNvSpPr>
            <p:nvPr/>
          </p:nvSpPr>
          <p:spPr bwMode="auto">
            <a:xfrm>
              <a:off x="3696"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54" name="Line 168"/>
            <p:cNvSpPr>
              <a:spLocks noChangeShapeType="1"/>
            </p:cNvSpPr>
            <p:nvPr/>
          </p:nvSpPr>
          <p:spPr bwMode="auto">
            <a:xfrm flipV="1">
              <a:off x="379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55" name="Line 169"/>
            <p:cNvSpPr>
              <a:spLocks noChangeShapeType="1"/>
            </p:cNvSpPr>
            <p:nvPr/>
          </p:nvSpPr>
          <p:spPr bwMode="auto">
            <a:xfrm>
              <a:off x="3792"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56" name="Line 170"/>
            <p:cNvSpPr>
              <a:spLocks noChangeShapeType="1"/>
            </p:cNvSpPr>
            <p:nvPr/>
          </p:nvSpPr>
          <p:spPr bwMode="auto">
            <a:xfrm flipV="1">
              <a:off x="388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57" name="Line 171"/>
            <p:cNvSpPr>
              <a:spLocks noChangeShapeType="1"/>
            </p:cNvSpPr>
            <p:nvPr/>
          </p:nvSpPr>
          <p:spPr bwMode="auto">
            <a:xfrm>
              <a:off x="3888"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58" name="Line 172"/>
            <p:cNvSpPr>
              <a:spLocks noChangeShapeType="1"/>
            </p:cNvSpPr>
            <p:nvPr/>
          </p:nvSpPr>
          <p:spPr bwMode="auto">
            <a:xfrm flipV="1">
              <a:off x="398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59" name="Line 173"/>
            <p:cNvSpPr>
              <a:spLocks noChangeShapeType="1"/>
            </p:cNvSpPr>
            <p:nvPr/>
          </p:nvSpPr>
          <p:spPr bwMode="auto">
            <a:xfrm>
              <a:off x="3984"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60" name="Line 174"/>
            <p:cNvSpPr>
              <a:spLocks noChangeShapeType="1"/>
            </p:cNvSpPr>
            <p:nvPr/>
          </p:nvSpPr>
          <p:spPr bwMode="auto">
            <a:xfrm flipV="1">
              <a:off x="408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61" name="Line 175"/>
            <p:cNvSpPr>
              <a:spLocks noChangeShapeType="1"/>
            </p:cNvSpPr>
            <p:nvPr/>
          </p:nvSpPr>
          <p:spPr bwMode="auto">
            <a:xfrm>
              <a:off x="4080"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62" name="Line 176"/>
            <p:cNvSpPr>
              <a:spLocks noChangeShapeType="1"/>
            </p:cNvSpPr>
            <p:nvPr/>
          </p:nvSpPr>
          <p:spPr bwMode="auto">
            <a:xfrm flipV="1">
              <a:off x="417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63" name="Line 177"/>
            <p:cNvSpPr>
              <a:spLocks noChangeShapeType="1"/>
            </p:cNvSpPr>
            <p:nvPr/>
          </p:nvSpPr>
          <p:spPr bwMode="auto">
            <a:xfrm>
              <a:off x="4176"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64" name="Line 178"/>
            <p:cNvSpPr>
              <a:spLocks noChangeShapeType="1"/>
            </p:cNvSpPr>
            <p:nvPr/>
          </p:nvSpPr>
          <p:spPr bwMode="auto">
            <a:xfrm flipV="1">
              <a:off x="427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65" name="Line 179"/>
            <p:cNvSpPr>
              <a:spLocks noChangeShapeType="1"/>
            </p:cNvSpPr>
            <p:nvPr/>
          </p:nvSpPr>
          <p:spPr bwMode="auto">
            <a:xfrm>
              <a:off x="4272"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66" name="Line 180"/>
            <p:cNvSpPr>
              <a:spLocks noChangeShapeType="1"/>
            </p:cNvSpPr>
            <p:nvPr/>
          </p:nvSpPr>
          <p:spPr bwMode="auto">
            <a:xfrm flipV="1">
              <a:off x="436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67" name="Line 181"/>
            <p:cNvSpPr>
              <a:spLocks noChangeShapeType="1"/>
            </p:cNvSpPr>
            <p:nvPr/>
          </p:nvSpPr>
          <p:spPr bwMode="auto">
            <a:xfrm>
              <a:off x="4368"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68" name="Line 182"/>
            <p:cNvSpPr>
              <a:spLocks noChangeShapeType="1"/>
            </p:cNvSpPr>
            <p:nvPr/>
          </p:nvSpPr>
          <p:spPr bwMode="auto">
            <a:xfrm flipV="1">
              <a:off x="446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69" name="Line 183"/>
            <p:cNvSpPr>
              <a:spLocks noChangeShapeType="1"/>
            </p:cNvSpPr>
            <p:nvPr/>
          </p:nvSpPr>
          <p:spPr bwMode="auto">
            <a:xfrm>
              <a:off x="4464"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70" name="Line 184"/>
            <p:cNvSpPr>
              <a:spLocks noChangeShapeType="1"/>
            </p:cNvSpPr>
            <p:nvPr/>
          </p:nvSpPr>
          <p:spPr bwMode="auto">
            <a:xfrm flipV="1">
              <a:off x="456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71" name="Line 185"/>
            <p:cNvSpPr>
              <a:spLocks noChangeShapeType="1"/>
            </p:cNvSpPr>
            <p:nvPr/>
          </p:nvSpPr>
          <p:spPr bwMode="auto">
            <a:xfrm>
              <a:off x="4560"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72" name="Line 186"/>
            <p:cNvSpPr>
              <a:spLocks noChangeShapeType="1"/>
            </p:cNvSpPr>
            <p:nvPr/>
          </p:nvSpPr>
          <p:spPr bwMode="auto">
            <a:xfrm flipV="1">
              <a:off x="465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73" name="Line 187"/>
            <p:cNvSpPr>
              <a:spLocks noChangeShapeType="1"/>
            </p:cNvSpPr>
            <p:nvPr/>
          </p:nvSpPr>
          <p:spPr bwMode="auto">
            <a:xfrm>
              <a:off x="4656"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74" name="Line 188"/>
            <p:cNvSpPr>
              <a:spLocks noChangeShapeType="1"/>
            </p:cNvSpPr>
            <p:nvPr/>
          </p:nvSpPr>
          <p:spPr bwMode="auto">
            <a:xfrm flipV="1">
              <a:off x="475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75" name="Line 189"/>
            <p:cNvSpPr>
              <a:spLocks noChangeShapeType="1"/>
            </p:cNvSpPr>
            <p:nvPr/>
          </p:nvSpPr>
          <p:spPr bwMode="auto">
            <a:xfrm>
              <a:off x="4752"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76" name="Line 190"/>
            <p:cNvSpPr>
              <a:spLocks noChangeShapeType="1"/>
            </p:cNvSpPr>
            <p:nvPr/>
          </p:nvSpPr>
          <p:spPr bwMode="auto">
            <a:xfrm flipV="1">
              <a:off x="484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77" name="Line 191"/>
            <p:cNvSpPr>
              <a:spLocks noChangeShapeType="1"/>
            </p:cNvSpPr>
            <p:nvPr/>
          </p:nvSpPr>
          <p:spPr bwMode="auto">
            <a:xfrm>
              <a:off x="4848"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78" name="Line 192"/>
            <p:cNvSpPr>
              <a:spLocks noChangeShapeType="1"/>
            </p:cNvSpPr>
            <p:nvPr/>
          </p:nvSpPr>
          <p:spPr bwMode="auto">
            <a:xfrm flipV="1">
              <a:off x="494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79" name="Line 193"/>
            <p:cNvSpPr>
              <a:spLocks noChangeShapeType="1"/>
            </p:cNvSpPr>
            <p:nvPr/>
          </p:nvSpPr>
          <p:spPr bwMode="auto">
            <a:xfrm>
              <a:off x="4944"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80" name="Line 194"/>
            <p:cNvSpPr>
              <a:spLocks noChangeShapeType="1"/>
            </p:cNvSpPr>
            <p:nvPr/>
          </p:nvSpPr>
          <p:spPr bwMode="auto">
            <a:xfrm flipV="1">
              <a:off x="5040"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81" name="Line 195"/>
            <p:cNvSpPr>
              <a:spLocks noChangeShapeType="1"/>
            </p:cNvSpPr>
            <p:nvPr/>
          </p:nvSpPr>
          <p:spPr bwMode="auto">
            <a:xfrm>
              <a:off x="5040"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82" name="Line 196"/>
            <p:cNvSpPr>
              <a:spLocks noChangeShapeType="1"/>
            </p:cNvSpPr>
            <p:nvPr/>
          </p:nvSpPr>
          <p:spPr bwMode="auto">
            <a:xfrm flipV="1">
              <a:off x="5136"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83" name="Line 197"/>
            <p:cNvSpPr>
              <a:spLocks noChangeShapeType="1"/>
            </p:cNvSpPr>
            <p:nvPr/>
          </p:nvSpPr>
          <p:spPr bwMode="auto">
            <a:xfrm>
              <a:off x="5136"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84" name="Line 198"/>
            <p:cNvSpPr>
              <a:spLocks noChangeShapeType="1"/>
            </p:cNvSpPr>
            <p:nvPr/>
          </p:nvSpPr>
          <p:spPr bwMode="auto">
            <a:xfrm flipV="1">
              <a:off x="5232"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85" name="Line 199"/>
            <p:cNvSpPr>
              <a:spLocks noChangeShapeType="1"/>
            </p:cNvSpPr>
            <p:nvPr/>
          </p:nvSpPr>
          <p:spPr bwMode="auto">
            <a:xfrm flipV="1">
              <a:off x="1200"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86" name="Line 200"/>
            <p:cNvSpPr>
              <a:spLocks noChangeShapeType="1"/>
            </p:cNvSpPr>
            <p:nvPr/>
          </p:nvSpPr>
          <p:spPr bwMode="auto">
            <a:xfrm flipV="1">
              <a:off x="1584"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87" name="Line 201"/>
            <p:cNvSpPr>
              <a:spLocks noChangeShapeType="1"/>
            </p:cNvSpPr>
            <p:nvPr/>
          </p:nvSpPr>
          <p:spPr bwMode="auto">
            <a:xfrm flipV="1">
              <a:off x="2352"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88" name="Line 202"/>
            <p:cNvSpPr>
              <a:spLocks noChangeShapeType="1"/>
            </p:cNvSpPr>
            <p:nvPr/>
          </p:nvSpPr>
          <p:spPr bwMode="auto">
            <a:xfrm flipV="1">
              <a:off x="1968"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89" name="Line 203"/>
            <p:cNvSpPr>
              <a:spLocks noChangeShapeType="1"/>
            </p:cNvSpPr>
            <p:nvPr/>
          </p:nvSpPr>
          <p:spPr bwMode="auto">
            <a:xfrm flipV="1">
              <a:off x="2736"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90" name="Line 204"/>
            <p:cNvSpPr>
              <a:spLocks noChangeShapeType="1"/>
            </p:cNvSpPr>
            <p:nvPr/>
          </p:nvSpPr>
          <p:spPr bwMode="auto">
            <a:xfrm flipV="1">
              <a:off x="3120"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91" name="Line 205"/>
            <p:cNvSpPr>
              <a:spLocks noChangeShapeType="1"/>
            </p:cNvSpPr>
            <p:nvPr/>
          </p:nvSpPr>
          <p:spPr bwMode="auto">
            <a:xfrm flipV="1">
              <a:off x="3504"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92" name="Line 206"/>
            <p:cNvSpPr>
              <a:spLocks noChangeShapeType="1"/>
            </p:cNvSpPr>
            <p:nvPr/>
          </p:nvSpPr>
          <p:spPr bwMode="auto">
            <a:xfrm flipV="1">
              <a:off x="3888"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93" name="Line 207"/>
            <p:cNvSpPr>
              <a:spLocks noChangeShapeType="1"/>
            </p:cNvSpPr>
            <p:nvPr/>
          </p:nvSpPr>
          <p:spPr bwMode="auto">
            <a:xfrm flipV="1">
              <a:off x="4272"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94" name="Line 208"/>
            <p:cNvSpPr>
              <a:spLocks noChangeShapeType="1"/>
            </p:cNvSpPr>
            <p:nvPr/>
          </p:nvSpPr>
          <p:spPr bwMode="auto">
            <a:xfrm flipV="1">
              <a:off x="4656"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295" name="Line 209"/>
            <p:cNvSpPr>
              <a:spLocks noChangeShapeType="1"/>
            </p:cNvSpPr>
            <p:nvPr/>
          </p:nvSpPr>
          <p:spPr bwMode="auto">
            <a:xfrm flipV="1">
              <a:off x="5040" y="432"/>
              <a:ext cx="0" cy="336"/>
            </a:xfrm>
            <a:prstGeom prst="line">
              <a:avLst/>
            </a:prstGeom>
            <a:noFill/>
            <a:ln w="19050">
              <a:solidFill>
                <a:srgbClr val="800000"/>
              </a:solidFill>
              <a:miter lim="800000"/>
              <a:headEnd/>
              <a:tailEnd/>
            </a:ln>
          </p:spPr>
          <p:txBody>
            <a:bodyPr wrap="none" anchor="ctr"/>
            <a:lstStyle/>
            <a:p>
              <a:endParaRPr lang="zh-CN" altLang="en-US"/>
            </a:p>
          </p:txBody>
        </p:sp>
        <p:graphicFrame>
          <p:nvGraphicFramePr>
            <p:cNvPr id="3107" name="Object 210"/>
            <p:cNvGraphicFramePr>
              <a:graphicFrameLocks noChangeAspect="1"/>
            </p:cNvGraphicFramePr>
            <p:nvPr/>
          </p:nvGraphicFramePr>
          <p:xfrm>
            <a:off x="844" y="384"/>
            <a:ext cx="376" cy="343"/>
          </p:xfrm>
          <a:graphic>
            <a:graphicData uri="http://schemas.openxmlformats.org/presentationml/2006/ole">
              <mc:AlternateContent xmlns:mc="http://schemas.openxmlformats.org/markup-compatibility/2006">
                <mc:Choice xmlns:v="urn:schemas-microsoft-com:vml" Requires="v">
                  <p:oleObj spid="_x0000_s105687" name="公式" r:id="rId48" imgW="596641" imgH="545863" progId="">
                    <p:embed/>
                  </p:oleObj>
                </mc:Choice>
                <mc:Fallback>
                  <p:oleObj name="公式" r:id="rId48" imgW="596641" imgH="545863" progId="">
                    <p:embed/>
                    <p:pic>
                      <p:nvPicPr>
                        <p:cNvPr id="0" name="Object 210"/>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844" y="384"/>
                          <a:ext cx="376" cy="343"/>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08" name="Object 211"/>
            <p:cNvGraphicFramePr>
              <a:graphicFrameLocks noChangeAspect="1"/>
            </p:cNvGraphicFramePr>
            <p:nvPr/>
          </p:nvGraphicFramePr>
          <p:xfrm>
            <a:off x="1296" y="528"/>
            <a:ext cx="183" cy="151"/>
          </p:xfrm>
          <a:graphic>
            <a:graphicData uri="http://schemas.openxmlformats.org/presentationml/2006/ole">
              <mc:AlternateContent xmlns:mc="http://schemas.openxmlformats.org/markup-compatibility/2006">
                <mc:Choice xmlns:v="urn:schemas-microsoft-com:vml" Requires="v">
                  <p:oleObj spid="_x0000_s105688" name="公式" r:id="rId50" imgW="291973" imgH="241195" progId="">
                    <p:embed/>
                  </p:oleObj>
                </mc:Choice>
                <mc:Fallback>
                  <p:oleObj name="公式" r:id="rId50" imgW="291973" imgH="241195" progId="">
                    <p:embed/>
                    <p:pic>
                      <p:nvPicPr>
                        <p:cNvPr id="0" name="Object 2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09" name="Object 212"/>
            <p:cNvGraphicFramePr>
              <a:graphicFrameLocks noChangeAspect="1"/>
            </p:cNvGraphicFramePr>
            <p:nvPr/>
          </p:nvGraphicFramePr>
          <p:xfrm>
            <a:off x="2832" y="528"/>
            <a:ext cx="183" cy="151"/>
          </p:xfrm>
          <a:graphic>
            <a:graphicData uri="http://schemas.openxmlformats.org/presentationml/2006/ole">
              <mc:AlternateContent xmlns:mc="http://schemas.openxmlformats.org/markup-compatibility/2006">
                <mc:Choice xmlns:v="urn:schemas-microsoft-com:vml" Requires="v">
                  <p:oleObj spid="_x0000_s105689" name="公式" r:id="rId51" imgW="291973" imgH="241195" progId="">
                    <p:embed/>
                  </p:oleObj>
                </mc:Choice>
                <mc:Fallback>
                  <p:oleObj name="公式" r:id="rId51" imgW="291973" imgH="241195" progId="">
                    <p:embed/>
                    <p:pic>
                      <p:nvPicPr>
                        <p:cNvPr id="0" name="Object 2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2"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0" name="Object 213"/>
            <p:cNvGraphicFramePr>
              <a:graphicFrameLocks noChangeAspect="1"/>
            </p:cNvGraphicFramePr>
            <p:nvPr/>
          </p:nvGraphicFramePr>
          <p:xfrm>
            <a:off x="3128" y="384"/>
            <a:ext cx="376" cy="343"/>
          </p:xfrm>
          <a:graphic>
            <a:graphicData uri="http://schemas.openxmlformats.org/presentationml/2006/ole">
              <mc:AlternateContent xmlns:mc="http://schemas.openxmlformats.org/markup-compatibility/2006">
                <mc:Choice xmlns:v="urn:schemas-microsoft-com:vml" Requires="v">
                  <p:oleObj spid="_x0000_s105690" name="公式" r:id="rId52" imgW="596641" imgH="545863" progId="">
                    <p:embed/>
                  </p:oleObj>
                </mc:Choice>
                <mc:Fallback>
                  <p:oleObj name="公式" r:id="rId52" imgW="596641" imgH="545863" progId="">
                    <p:embed/>
                    <p:pic>
                      <p:nvPicPr>
                        <p:cNvPr id="0" name="Object 213"/>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128" y="384"/>
                          <a:ext cx="376" cy="343"/>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1" name="Object 214"/>
            <p:cNvGraphicFramePr>
              <a:graphicFrameLocks noChangeAspect="1"/>
            </p:cNvGraphicFramePr>
            <p:nvPr/>
          </p:nvGraphicFramePr>
          <p:xfrm>
            <a:off x="3609" y="528"/>
            <a:ext cx="183" cy="151"/>
          </p:xfrm>
          <a:graphic>
            <a:graphicData uri="http://schemas.openxmlformats.org/presentationml/2006/ole">
              <mc:AlternateContent xmlns:mc="http://schemas.openxmlformats.org/markup-compatibility/2006">
                <mc:Choice xmlns:v="urn:schemas-microsoft-com:vml" Requires="v">
                  <p:oleObj spid="_x0000_s105691" name="公式" r:id="rId53" imgW="291973" imgH="241195" progId="">
                    <p:embed/>
                  </p:oleObj>
                </mc:Choice>
                <mc:Fallback>
                  <p:oleObj name="公式" r:id="rId53" imgW="291973" imgH="241195" progId="">
                    <p:embed/>
                    <p:pic>
                      <p:nvPicPr>
                        <p:cNvPr id="0" name="Object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9"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sp>
          <p:nvSpPr>
            <p:cNvPr id="3296" name="Line 215"/>
            <p:cNvSpPr>
              <a:spLocks noChangeShapeType="1"/>
            </p:cNvSpPr>
            <p:nvPr/>
          </p:nvSpPr>
          <p:spPr bwMode="auto">
            <a:xfrm flipV="1">
              <a:off x="5328"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97" name="Line 216"/>
            <p:cNvSpPr>
              <a:spLocks noChangeShapeType="1"/>
            </p:cNvSpPr>
            <p:nvPr/>
          </p:nvSpPr>
          <p:spPr bwMode="auto">
            <a:xfrm>
              <a:off x="5328" y="768"/>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298" name="Line 217"/>
            <p:cNvSpPr>
              <a:spLocks noChangeShapeType="1"/>
            </p:cNvSpPr>
            <p:nvPr/>
          </p:nvSpPr>
          <p:spPr bwMode="auto">
            <a:xfrm flipV="1">
              <a:off x="5424" y="768"/>
              <a:ext cx="0" cy="288"/>
            </a:xfrm>
            <a:prstGeom prst="line">
              <a:avLst/>
            </a:prstGeom>
            <a:noFill/>
            <a:ln w="38100">
              <a:solidFill>
                <a:srgbClr val="800000"/>
              </a:solidFill>
              <a:miter lim="800000"/>
              <a:headEnd/>
              <a:tailEnd/>
            </a:ln>
          </p:spPr>
          <p:txBody>
            <a:bodyPr wrap="none" anchor="ctr"/>
            <a:lstStyle/>
            <a:p>
              <a:endParaRPr lang="zh-CN" altLang="en-US"/>
            </a:p>
          </p:txBody>
        </p:sp>
        <p:sp>
          <p:nvSpPr>
            <p:cNvPr id="3299" name="Line 218"/>
            <p:cNvSpPr>
              <a:spLocks noChangeShapeType="1"/>
            </p:cNvSpPr>
            <p:nvPr/>
          </p:nvSpPr>
          <p:spPr bwMode="auto">
            <a:xfrm>
              <a:off x="5232" y="1056"/>
              <a:ext cx="96" cy="0"/>
            </a:xfrm>
            <a:prstGeom prst="line">
              <a:avLst/>
            </a:prstGeom>
            <a:noFill/>
            <a:ln w="38100">
              <a:solidFill>
                <a:srgbClr val="800000"/>
              </a:solidFill>
              <a:miter lim="800000"/>
              <a:headEnd/>
              <a:tailEnd/>
            </a:ln>
          </p:spPr>
          <p:txBody>
            <a:bodyPr wrap="none" anchor="ctr"/>
            <a:lstStyle/>
            <a:p>
              <a:endParaRPr lang="zh-CN" altLang="en-US"/>
            </a:p>
          </p:txBody>
        </p:sp>
        <p:sp>
          <p:nvSpPr>
            <p:cNvPr id="3300" name="Line 219"/>
            <p:cNvSpPr>
              <a:spLocks noChangeShapeType="1"/>
            </p:cNvSpPr>
            <p:nvPr/>
          </p:nvSpPr>
          <p:spPr bwMode="auto">
            <a:xfrm flipV="1">
              <a:off x="5424" y="432"/>
              <a:ext cx="0" cy="336"/>
            </a:xfrm>
            <a:prstGeom prst="line">
              <a:avLst/>
            </a:prstGeom>
            <a:noFill/>
            <a:ln w="19050">
              <a:solidFill>
                <a:srgbClr val="800000"/>
              </a:solidFill>
              <a:miter lim="800000"/>
              <a:headEnd/>
              <a:tailEnd/>
            </a:ln>
          </p:spPr>
          <p:txBody>
            <a:bodyPr wrap="none" anchor="ctr"/>
            <a:lstStyle/>
            <a:p>
              <a:endParaRPr lang="zh-CN" altLang="en-US"/>
            </a:p>
          </p:txBody>
        </p:sp>
        <p:sp>
          <p:nvSpPr>
            <p:cNvPr id="3301" name="Line 220"/>
            <p:cNvSpPr>
              <a:spLocks noChangeShapeType="1"/>
            </p:cNvSpPr>
            <p:nvPr/>
          </p:nvSpPr>
          <p:spPr bwMode="auto">
            <a:xfrm>
              <a:off x="5424" y="1056"/>
              <a:ext cx="96" cy="0"/>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3112" name="Object 221"/>
            <p:cNvGraphicFramePr>
              <a:graphicFrameLocks noChangeAspect="1"/>
            </p:cNvGraphicFramePr>
            <p:nvPr/>
          </p:nvGraphicFramePr>
          <p:xfrm>
            <a:off x="5136" y="528"/>
            <a:ext cx="183" cy="151"/>
          </p:xfrm>
          <a:graphic>
            <a:graphicData uri="http://schemas.openxmlformats.org/presentationml/2006/ole">
              <mc:AlternateContent xmlns:mc="http://schemas.openxmlformats.org/markup-compatibility/2006">
                <mc:Choice xmlns:v="urn:schemas-microsoft-com:vml" Requires="v">
                  <p:oleObj spid="_x0000_s105692" name="公式" r:id="rId54" imgW="291973" imgH="241195" progId="">
                    <p:embed/>
                  </p:oleObj>
                </mc:Choice>
                <mc:Fallback>
                  <p:oleObj name="公式" r:id="rId54" imgW="291973" imgH="241195" progId="">
                    <p:embed/>
                    <p:pic>
                      <p:nvPicPr>
                        <p:cNvPr id="0" name="Object 2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3" name="Object 222"/>
            <p:cNvGraphicFramePr>
              <a:graphicFrameLocks noChangeAspect="1"/>
            </p:cNvGraphicFramePr>
            <p:nvPr/>
          </p:nvGraphicFramePr>
          <p:xfrm>
            <a:off x="1680" y="528"/>
            <a:ext cx="183" cy="151"/>
          </p:xfrm>
          <a:graphic>
            <a:graphicData uri="http://schemas.openxmlformats.org/presentationml/2006/ole">
              <mc:AlternateContent xmlns:mc="http://schemas.openxmlformats.org/markup-compatibility/2006">
                <mc:Choice xmlns:v="urn:schemas-microsoft-com:vml" Requires="v">
                  <p:oleObj spid="_x0000_s105693" name="公式" r:id="rId55" imgW="291973" imgH="241195" progId="">
                    <p:embed/>
                  </p:oleObj>
                </mc:Choice>
                <mc:Fallback>
                  <p:oleObj name="公式" r:id="rId55" imgW="291973" imgH="241195" progId="">
                    <p:embed/>
                    <p:pic>
                      <p:nvPicPr>
                        <p:cNvPr id="0" name="Object 2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80"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4" name="Object 223"/>
            <p:cNvGraphicFramePr>
              <a:graphicFrameLocks noChangeAspect="1"/>
            </p:cNvGraphicFramePr>
            <p:nvPr/>
          </p:nvGraphicFramePr>
          <p:xfrm>
            <a:off x="2064" y="528"/>
            <a:ext cx="183" cy="151"/>
          </p:xfrm>
          <a:graphic>
            <a:graphicData uri="http://schemas.openxmlformats.org/presentationml/2006/ole">
              <mc:AlternateContent xmlns:mc="http://schemas.openxmlformats.org/markup-compatibility/2006">
                <mc:Choice xmlns:v="urn:schemas-microsoft-com:vml" Requires="v">
                  <p:oleObj spid="_x0000_s105694" name="公式" r:id="rId56" imgW="291973" imgH="241195" progId="">
                    <p:embed/>
                  </p:oleObj>
                </mc:Choice>
                <mc:Fallback>
                  <p:oleObj name="公式" r:id="rId56" imgW="291973" imgH="241195" progId="">
                    <p:embed/>
                    <p:pic>
                      <p:nvPicPr>
                        <p:cNvPr id="0" name="Object 2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4"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5" name="Object 224"/>
            <p:cNvGraphicFramePr>
              <a:graphicFrameLocks noChangeAspect="1"/>
            </p:cNvGraphicFramePr>
            <p:nvPr/>
          </p:nvGraphicFramePr>
          <p:xfrm>
            <a:off x="2448" y="528"/>
            <a:ext cx="183" cy="151"/>
          </p:xfrm>
          <a:graphic>
            <a:graphicData uri="http://schemas.openxmlformats.org/presentationml/2006/ole">
              <mc:AlternateContent xmlns:mc="http://schemas.openxmlformats.org/markup-compatibility/2006">
                <mc:Choice xmlns:v="urn:schemas-microsoft-com:vml" Requires="v">
                  <p:oleObj spid="_x0000_s105695" name="公式" r:id="rId57" imgW="291973" imgH="241195" progId="">
                    <p:embed/>
                  </p:oleObj>
                </mc:Choice>
                <mc:Fallback>
                  <p:oleObj name="公式" r:id="rId57" imgW="291973" imgH="241195" progId="">
                    <p:embed/>
                    <p:pic>
                      <p:nvPicPr>
                        <p:cNvPr id="0" name="Object 2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8"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6" name="Object 225"/>
            <p:cNvGraphicFramePr>
              <a:graphicFrameLocks noChangeAspect="1"/>
            </p:cNvGraphicFramePr>
            <p:nvPr/>
          </p:nvGraphicFramePr>
          <p:xfrm>
            <a:off x="3984" y="528"/>
            <a:ext cx="183" cy="151"/>
          </p:xfrm>
          <a:graphic>
            <a:graphicData uri="http://schemas.openxmlformats.org/presentationml/2006/ole">
              <mc:AlternateContent xmlns:mc="http://schemas.openxmlformats.org/markup-compatibility/2006">
                <mc:Choice xmlns:v="urn:schemas-microsoft-com:vml" Requires="v">
                  <p:oleObj spid="_x0000_s105696" name="公式" r:id="rId58" imgW="291973" imgH="241195" progId="">
                    <p:embed/>
                  </p:oleObj>
                </mc:Choice>
                <mc:Fallback>
                  <p:oleObj name="公式" r:id="rId58" imgW="291973" imgH="241195" progId="">
                    <p:embed/>
                    <p:pic>
                      <p:nvPicPr>
                        <p:cNvPr id="0" name="Object 2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7" name="Object 226"/>
            <p:cNvGraphicFramePr>
              <a:graphicFrameLocks noChangeAspect="1"/>
            </p:cNvGraphicFramePr>
            <p:nvPr/>
          </p:nvGraphicFramePr>
          <p:xfrm>
            <a:off x="4368" y="528"/>
            <a:ext cx="183" cy="151"/>
          </p:xfrm>
          <a:graphic>
            <a:graphicData uri="http://schemas.openxmlformats.org/presentationml/2006/ole">
              <mc:AlternateContent xmlns:mc="http://schemas.openxmlformats.org/markup-compatibility/2006">
                <mc:Choice xmlns:v="urn:schemas-microsoft-com:vml" Requires="v">
                  <p:oleObj spid="_x0000_s105697" name="公式" r:id="rId59" imgW="291973" imgH="241195" progId="">
                    <p:embed/>
                  </p:oleObj>
                </mc:Choice>
                <mc:Fallback>
                  <p:oleObj name="公式" r:id="rId59" imgW="291973" imgH="241195" progId="">
                    <p:embed/>
                    <p:pic>
                      <p:nvPicPr>
                        <p:cNvPr id="0" name="Object 2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68"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aphicFrame>
          <p:nvGraphicFramePr>
            <p:cNvPr id="3118" name="Object 227"/>
            <p:cNvGraphicFramePr>
              <a:graphicFrameLocks noChangeAspect="1"/>
            </p:cNvGraphicFramePr>
            <p:nvPr/>
          </p:nvGraphicFramePr>
          <p:xfrm>
            <a:off x="4752" y="528"/>
            <a:ext cx="183" cy="151"/>
          </p:xfrm>
          <a:graphic>
            <a:graphicData uri="http://schemas.openxmlformats.org/presentationml/2006/ole">
              <mc:AlternateContent xmlns:mc="http://schemas.openxmlformats.org/markup-compatibility/2006">
                <mc:Choice xmlns:v="urn:schemas-microsoft-com:vml" Requires="v">
                  <p:oleObj spid="_x0000_s105698" name="公式" r:id="rId60" imgW="291973" imgH="241195" progId="">
                    <p:embed/>
                  </p:oleObj>
                </mc:Choice>
                <mc:Fallback>
                  <p:oleObj name="公式" r:id="rId60" imgW="291973" imgH="241195" progId="">
                    <p:embed/>
                    <p:pic>
                      <p:nvPicPr>
                        <p:cNvPr id="0" name="Object 2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528"/>
                          <a:ext cx="183" cy="151"/>
                        </a:xfrm>
                        <a:prstGeom prst="rect">
                          <a:avLst/>
                        </a:prstGeom>
                        <a:solidFill>
                          <a:srgbClr val="FF99FF"/>
                        </a:solidFill>
                        <a:ln w="9525">
                          <a:solidFill>
                            <a:srgbClr val="800000"/>
                          </a:solidFill>
                          <a:miter lim="800000"/>
                          <a:headEnd/>
                          <a:tailEnd/>
                        </a:ln>
                      </p:spPr>
                    </p:pic>
                  </p:oleObj>
                </mc:Fallback>
              </mc:AlternateContent>
            </a:graphicData>
          </a:graphic>
        </p:graphicFrame>
      </p:grpSp>
      <p:sp>
        <p:nvSpPr>
          <p:cNvPr id="3186" name="Rectangle 228"/>
          <p:cNvSpPr>
            <a:spLocks noGrp="1" noChangeArrowheads="1"/>
          </p:cNvSpPr>
          <p:nvPr>
            <p:ph type="title" idx="4294967295"/>
          </p:nvPr>
        </p:nvSpPr>
        <p:spPr>
          <a:xfrm>
            <a:off x="304800" y="0"/>
            <a:ext cx="7378700" cy="457200"/>
          </a:xfrm>
        </p:spPr>
        <p:txBody>
          <a:bodyPr>
            <a:normAutofit fontScale="90000"/>
          </a:bodyPr>
          <a:lstStyle/>
          <a:p>
            <a:pPr eaLnBrk="1" hangingPunct="1"/>
            <a:r>
              <a:rPr lang="en-US" altLang="zh-CN" sz="2900" smtClean="0"/>
              <a:t>CPU</a:t>
            </a:r>
            <a:r>
              <a:rPr lang="zh-CN" altLang="en-US" sz="2900" smtClean="0">
                <a:latin typeface="宋体" pitchFamily="2" charset="-122"/>
              </a:rPr>
              <a:t>取指</a:t>
            </a:r>
            <a:r>
              <a:rPr lang="en-US" altLang="zh-CN" sz="2900" smtClean="0"/>
              <a:t>/</a:t>
            </a:r>
            <a:r>
              <a:rPr lang="zh-CN" altLang="en-US" sz="2900" smtClean="0">
                <a:latin typeface="宋体" pitchFamily="2" charset="-122"/>
              </a:rPr>
              <a:t>执行时序</a:t>
            </a:r>
            <a:endParaRPr lang="zh-CN" altLang="en-US" smtClean="0"/>
          </a:p>
        </p:txBody>
      </p:sp>
      <p:sp>
        <p:nvSpPr>
          <p:cNvPr id="3187" name="Line 229"/>
          <p:cNvSpPr>
            <a:spLocks noChangeShapeType="1"/>
          </p:cNvSpPr>
          <p:nvPr/>
        </p:nvSpPr>
        <p:spPr bwMode="auto">
          <a:xfrm>
            <a:off x="4533900" y="838200"/>
            <a:ext cx="1588" cy="6019800"/>
          </a:xfrm>
          <a:prstGeom prst="line">
            <a:avLst/>
          </a:prstGeom>
          <a:noFill/>
          <a:ln w="38100">
            <a:solidFill>
              <a:srgbClr val="800000"/>
            </a:solidFill>
            <a:prstDash val="sysDot"/>
            <a:miter lim="800000"/>
            <a:headEnd/>
            <a:tailEnd/>
          </a:ln>
        </p:spPr>
        <p:txBody>
          <a:bodyPr wrap="none" anchor="ctr"/>
          <a:lstStyle/>
          <a:p>
            <a:endParaRPr lang="zh-CN" altLang="en-US"/>
          </a:p>
        </p:txBody>
      </p:sp>
      <p:sp>
        <p:nvSpPr>
          <p:cNvPr id="3188"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624FCC87-8CA6-4128-8FE3-F1D5C71D00F4}" type="slidenum">
              <a:rPr lang="en-US" altLang="zh-CN" sz="1200">
                <a:latin typeface="Arial Black" pitchFamily="34" charset="0"/>
              </a:rPr>
              <a:pPr algn="r"/>
              <a:t>51</a:t>
            </a:fld>
            <a:endParaRPr lang="en-US" altLang="zh-CN" sz="120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8" name="Rectangle 2"/>
          <p:cNvSpPr>
            <a:spLocks noChangeArrowheads="1"/>
          </p:cNvSpPr>
          <p:nvPr/>
        </p:nvSpPr>
        <p:spPr bwMode="auto">
          <a:xfrm>
            <a:off x="0" y="0"/>
            <a:ext cx="9144000" cy="6858000"/>
          </a:xfrm>
          <a:prstGeom prst="rect">
            <a:avLst/>
          </a:prstGeom>
          <a:solidFill>
            <a:srgbClr val="FFFFFF">
              <a:alpha val="10196"/>
            </a:srgbClr>
          </a:solidFill>
          <a:ln w="9525">
            <a:solidFill>
              <a:schemeClr val="tx1"/>
            </a:solidFill>
            <a:miter lim="800000"/>
            <a:headEnd/>
            <a:tailEnd/>
          </a:ln>
        </p:spPr>
        <p:txBody>
          <a:bodyPr wrap="none" anchor="ctr"/>
          <a:lstStyle/>
          <a:p>
            <a:endParaRPr lang="zh-CN" altLang="en-US" sz="2400" b="1">
              <a:latin typeface="Times New Roman" pitchFamily="18" charset="0"/>
              <a:ea typeface="华文中宋" pitchFamily="2" charset="-122"/>
            </a:endParaRPr>
          </a:p>
        </p:txBody>
      </p:sp>
      <p:grpSp>
        <p:nvGrpSpPr>
          <p:cNvPr id="2" name="Group 3"/>
          <p:cNvGrpSpPr>
            <a:grpSpLocks/>
          </p:cNvGrpSpPr>
          <p:nvPr/>
        </p:nvGrpSpPr>
        <p:grpSpPr bwMode="auto">
          <a:xfrm>
            <a:off x="1066800" y="685800"/>
            <a:ext cx="6996113" cy="239713"/>
            <a:chOff x="720" y="1968"/>
            <a:chExt cx="4407" cy="151"/>
          </a:xfrm>
        </p:grpSpPr>
        <p:graphicFrame>
          <p:nvGraphicFramePr>
            <p:cNvPr id="4126" name="Object 4"/>
            <p:cNvGraphicFramePr>
              <a:graphicFrameLocks noChangeAspect="1"/>
            </p:cNvGraphicFramePr>
            <p:nvPr/>
          </p:nvGraphicFramePr>
          <p:xfrm>
            <a:off x="1152" y="1968"/>
            <a:ext cx="183" cy="151"/>
          </p:xfrm>
          <a:graphic>
            <a:graphicData uri="http://schemas.openxmlformats.org/presentationml/2006/ole">
              <mc:AlternateContent xmlns:mc="http://schemas.openxmlformats.org/markup-compatibility/2006">
                <mc:Choice xmlns:v="urn:schemas-microsoft-com:vml" Requires="v">
                  <p:oleObj spid="_x0000_s106658" name="公式" r:id="rId3" imgW="291973" imgH="241195" progId="">
                    <p:embed/>
                  </p:oleObj>
                </mc:Choice>
                <mc:Fallback>
                  <p:oleObj name="公式" r:id="rId3" imgW="291973" imgH="24119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968"/>
                          <a:ext cx="183" cy="151"/>
                        </a:xfrm>
                        <a:prstGeom prst="rect">
                          <a:avLst/>
                        </a:prstGeom>
                        <a:solidFill>
                          <a:srgbClr val="FF0066"/>
                        </a:solidFill>
                      </p:spPr>
                    </p:pic>
                  </p:oleObj>
                </mc:Fallback>
              </mc:AlternateContent>
            </a:graphicData>
          </a:graphic>
        </p:graphicFrame>
        <p:graphicFrame>
          <p:nvGraphicFramePr>
            <p:cNvPr id="4127" name="Object 5"/>
            <p:cNvGraphicFramePr>
              <a:graphicFrameLocks noChangeAspect="1"/>
            </p:cNvGraphicFramePr>
            <p:nvPr/>
          </p:nvGraphicFramePr>
          <p:xfrm>
            <a:off x="2640" y="1968"/>
            <a:ext cx="183" cy="151"/>
          </p:xfrm>
          <a:graphic>
            <a:graphicData uri="http://schemas.openxmlformats.org/presentationml/2006/ole">
              <mc:AlternateContent xmlns:mc="http://schemas.openxmlformats.org/markup-compatibility/2006">
                <mc:Choice xmlns:v="urn:schemas-microsoft-com:vml" Requires="v">
                  <p:oleObj spid="_x0000_s106659" name="公式" r:id="rId5" imgW="291973" imgH="241195" progId="">
                    <p:embed/>
                  </p:oleObj>
                </mc:Choice>
                <mc:Fallback>
                  <p:oleObj name="公式" r:id="rId5" imgW="291973" imgH="241195"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 y="1968"/>
                          <a:ext cx="183" cy="151"/>
                        </a:xfrm>
                        <a:prstGeom prst="rect">
                          <a:avLst/>
                        </a:prstGeom>
                        <a:solidFill>
                          <a:srgbClr val="FF0066"/>
                        </a:solidFill>
                      </p:spPr>
                    </p:pic>
                  </p:oleObj>
                </mc:Fallback>
              </mc:AlternateContent>
            </a:graphicData>
          </a:graphic>
        </p:graphicFrame>
        <p:graphicFrame>
          <p:nvGraphicFramePr>
            <p:cNvPr id="4128" name="Object 6"/>
            <p:cNvGraphicFramePr>
              <a:graphicFrameLocks noChangeAspect="1"/>
            </p:cNvGraphicFramePr>
            <p:nvPr/>
          </p:nvGraphicFramePr>
          <p:xfrm>
            <a:off x="3408" y="1968"/>
            <a:ext cx="183" cy="151"/>
          </p:xfrm>
          <a:graphic>
            <a:graphicData uri="http://schemas.openxmlformats.org/presentationml/2006/ole">
              <mc:AlternateContent xmlns:mc="http://schemas.openxmlformats.org/markup-compatibility/2006">
                <mc:Choice xmlns:v="urn:schemas-microsoft-com:vml" Requires="v">
                  <p:oleObj spid="_x0000_s106660" name="公式" r:id="rId7" imgW="291973" imgH="241195" progId="">
                    <p:embed/>
                  </p:oleObj>
                </mc:Choice>
                <mc:Fallback>
                  <p:oleObj name="公式" r:id="rId7" imgW="291973" imgH="241195"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1968"/>
                          <a:ext cx="183" cy="151"/>
                        </a:xfrm>
                        <a:prstGeom prst="rect">
                          <a:avLst/>
                        </a:prstGeom>
                        <a:solidFill>
                          <a:srgbClr val="FF0066"/>
                        </a:solidFill>
                      </p:spPr>
                    </p:pic>
                  </p:oleObj>
                </mc:Fallback>
              </mc:AlternateContent>
            </a:graphicData>
          </a:graphic>
        </p:graphicFrame>
        <p:graphicFrame>
          <p:nvGraphicFramePr>
            <p:cNvPr id="4129" name="Object 7"/>
            <p:cNvGraphicFramePr>
              <a:graphicFrameLocks noChangeAspect="1"/>
            </p:cNvGraphicFramePr>
            <p:nvPr/>
          </p:nvGraphicFramePr>
          <p:xfrm>
            <a:off x="4944" y="1968"/>
            <a:ext cx="183" cy="151"/>
          </p:xfrm>
          <a:graphic>
            <a:graphicData uri="http://schemas.openxmlformats.org/presentationml/2006/ole">
              <mc:AlternateContent xmlns:mc="http://schemas.openxmlformats.org/markup-compatibility/2006">
                <mc:Choice xmlns:v="urn:schemas-microsoft-com:vml" Requires="v">
                  <p:oleObj spid="_x0000_s106661" name="公式" r:id="rId8" imgW="291973" imgH="241195" progId="">
                    <p:embed/>
                  </p:oleObj>
                </mc:Choice>
                <mc:Fallback>
                  <p:oleObj name="公式" r:id="rId8" imgW="291973" imgH="241195"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1968"/>
                          <a:ext cx="183" cy="151"/>
                        </a:xfrm>
                        <a:prstGeom prst="rect">
                          <a:avLst/>
                        </a:prstGeom>
                        <a:solidFill>
                          <a:srgbClr val="FF0066"/>
                        </a:solidFill>
                      </p:spPr>
                    </p:pic>
                  </p:oleObj>
                </mc:Fallback>
              </mc:AlternateContent>
            </a:graphicData>
          </a:graphic>
        </p:graphicFrame>
        <p:graphicFrame>
          <p:nvGraphicFramePr>
            <p:cNvPr id="4130" name="Object 8"/>
            <p:cNvGraphicFramePr>
              <a:graphicFrameLocks noChangeAspect="1"/>
            </p:cNvGraphicFramePr>
            <p:nvPr/>
          </p:nvGraphicFramePr>
          <p:xfrm>
            <a:off x="1488" y="1968"/>
            <a:ext cx="183" cy="151"/>
          </p:xfrm>
          <a:graphic>
            <a:graphicData uri="http://schemas.openxmlformats.org/presentationml/2006/ole">
              <mc:AlternateContent xmlns:mc="http://schemas.openxmlformats.org/markup-compatibility/2006">
                <mc:Choice xmlns:v="urn:schemas-microsoft-com:vml" Requires="v">
                  <p:oleObj spid="_x0000_s106662" name="公式" r:id="rId9" imgW="291973" imgH="241195" progId="">
                    <p:embed/>
                  </p:oleObj>
                </mc:Choice>
                <mc:Fallback>
                  <p:oleObj name="公式" r:id="rId9" imgW="291973" imgH="241195"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1968"/>
                          <a:ext cx="183" cy="151"/>
                        </a:xfrm>
                        <a:prstGeom prst="rect">
                          <a:avLst/>
                        </a:prstGeom>
                        <a:solidFill>
                          <a:srgbClr val="FF0066"/>
                        </a:solidFill>
                      </p:spPr>
                    </p:pic>
                  </p:oleObj>
                </mc:Fallback>
              </mc:AlternateContent>
            </a:graphicData>
          </a:graphic>
        </p:graphicFrame>
        <p:graphicFrame>
          <p:nvGraphicFramePr>
            <p:cNvPr id="4131" name="Object 9"/>
            <p:cNvGraphicFramePr>
              <a:graphicFrameLocks noChangeAspect="1"/>
            </p:cNvGraphicFramePr>
            <p:nvPr/>
          </p:nvGraphicFramePr>
          <p:xfrm>
            <a:off x="1872" y="1968"/>
            <a:ext cx="183" cy="151"/>
          </p:xfrm>
          <a:graphic>
            <a:graphicData uri="http://schemas.openxmlformats.org/presentationml/2006/ole">
              <mc:AlternateContent xmlns:mc="http://schemas.openxmlformats.org/markup-compatibility/2006">
                <mc:Choice xmlns:v="urn:schemas-microsoft-com:vml" Requires="v">
                  <p:oleObj spid="_x0000_s106663" name="公式" r:id="rId11" imgW="291973" imgH="241195" progId="">
                    <p:embed/>
                  </p:oleObj>
                </mc:Choice>
                <mc:Fallback>
                  <p:oleObj name="公式" r:id="rId11" imgW="291973" imgH="241195"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2" y="1968"/>
                          <a:ext cx="183" cy="151"/>
                        </a:xfrm>
                        <a:prstGeom prst="rect">
                          <a:avLst/>
                        </a:prstGeom>
                        <a:solidFill>
                          <a:srgbClr val="FF0066"/>
                        </a:solidFill>
                      </p:spPr>
                    </p:pic>
                  </p:oleObj>
                </mc:Fallback>
              </mc:AlternateContent>
            </a:graphicData>
          </a:graphic>
        </p:graphicFrame>
        <p:graphicFrame>
          <p:nvGraphicFramePr>
            <p:cNvPr id="4132" name="Object 10"/>
            <p:cNvGraphicFramePr>
              <a:graphicFrameLocks noChangeAspect="1"/>
            </p:cNvGraphicFramePr>
            <p:nvPr/>
          </p:nvGraphicFramePr>
          <p:xfrm>
            <a:off x="2256" y="1968"/>
            <a:ext cx="199" cy="151"/>
          </p:xfrm>
          <a:graphic>
            <a:graphicData uri="http://schemas.openxmlformats.org/presentationml/2006/ole">
              <mc:AlternateContent xmlns:mc="http://schemas.openxmlformats.org/markup-compatibility/2006">
                <mc:Choice xmlns:v="urn:schemas-microsoft-com:vml" Requires="v">
                  <p:oleObj spid="_x0000_s106664" name="Equation" r:id="rId13" imgW="317225" imgH="241091" progId="">
                    <p:embed/>
                  </p:oleObj>
                </mc:Choice>
                <mc:Fallback>
                  <p:oleObj name="Equation" r:id="rId13" imgW="317225" imgH="241091" progId="">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6" y="1968"/>
                          <a:ext cx="199" cy="151"/>
                        </a:xfrm>
                        <a:prstGeom prst="rect">
                          <a:avLst/>
                        </a:prstGeom>
                        <a:solidFill>
                          <a:srgbClr val="FF0066"/>
                        </a:solidFill>
                      </p:spPr>
                    </p:pic>
                  </p:oleObj>
                </mc:Fallback>
              </mc:AlternateContent>
            </a:graphicData>
          </a:graphic>
        </p:graphicFrame>
        <p:graphicFrame>
          <p:nvGraphicFramePr>
            <p:cNvPr id="4133" name="Object 11"/>
            <p:cNvGraphicFramePr>
              <a:graphicFrameLocks noChangeAspect="1"/>
            </p:cNvGraphicFramePr>
            <p:nvPr/>
          </p:nvGraphicFramePr>
          <p:xfrm>
            <a:off x="3792" y="1968"/>
            <a:ext cx="199" cy="151"/>
          </p:xfrm>
          <a:graphic>
            <a:graphicData uri="http://schemas.openxmlformats.org/presentationml/2006/ole">
              <mc:AlternateContent xmlns:mc="http://schemas.openxmlformats.org/markup-compatibility/2006">
                <mc:Choice xmlns:v="urn:schemas-microsoft-com:vml" Requires="v">
                  <p:oleObj spid="_x0000_s106665" name="Equation" r:id="rId15" imgW="317225" imgH="241091" progId="">
                    <p:embed/>
                  </p:oleObj>
                </mc:Choice>
                <mc:Fallback>
                  <p:oleObj name="Equation" r:id="rId15" imgW="317225" imgH="241091"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 y="1968"/>
                          <a:ext cx="199" cy="151"/>
                        </a:xfrm>
                        <a:prstGeom prst="rect">
                          <a:avLst/>
                        </a:prstGeom>
                        <a:solidFill>
                          <a:srgbClr val="FF0066"/>
                        </a:solidFill>
                      </p:spPr>
                    </p:pic>
                  </p:oleObj>
                </mc:Fallback>
              </mc:AlternateContent>
            </a:graphicData>
          </a:graphic>
        </p:graphicFrame>
        <p:graphicFrame>
          <p:nvGraphicFramePr>
            <p:cNvPr id="4134" name="Object 12"/>
            <p:cNvGraphicFramePr>
              <a:graphicFrameLocks noChangeAspect="1"/>
            </p:cNvGraphicFramePr>
            <p:nvPr/>
          </p:nvGraphicFramePr>
          <p:xfrm>
            <a:off x="4176" y="1968"/>
            <a:ext cx="183" cy="151"/>
          </p:xfrm>
          <a:graphic>
            <a:graphicData uri="http://schemas.openxmlformats.org/presentationml/2006/ole">
              <mc:AlternateContent xmlns:mc="http://schemas.openxmlformats.org/markup-compatibility/2006">
                <mc:Choice xmlns:v="urn:schemas-microsoft-com:vml" Requires="v">
                  <p:oleObj spid="_x0000_s106666" name="公式" r:id="rId17" imgW="291973" imgH="241195" progId="">
                    <p:embed/>
                  </p:oleObj>
                </mc:Choice>
                <mc:Fallback>
                  <p:oleObj name="公式" r:id="rId17" imgW="291973" imgH="241195" progId="">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6" y="1968"/>
                          <a:ext cx="183" cy="151"/>
                        </a:xfrm>
                        <a:prstGeom prst="rect">
                          <a:avLst/>
                        </a:prstGeom>
                        <a:solidFill>
                          <a:srgbClr val="FF0066"/>
                        </a:solidFill>
                      </p:spPr>
                    </p:pic>
                  </p:oleObj>
                </mc:Fallback>
              </mc:AlternateContent>
            </a:graphicData>
          </a:graphic>
        </p:graphicFrame>
        <p:graphicFrame>
          <p:nvGraphicFramePr>
            <p:cNvPr id="4135" name="Object 13"/>
            <p:cNvGraphicFramePr>
              <a:graphicFrameLocks noChangeAspect="1"/>
            </p:cNvGraphicFramePr>
            <p:nvPr/>
          </p:nvGraphicFramePr>
          <p:xfrm>
            <a:off x="4560" y="1968"/>
            <a:ext cx="183" cy="151"/>
          </p:xfrm>
          <a:graphic>
            <a:graphicData uri="http://schemas.openxmlformats.org/presentationml/2006/ole">
              <mc:AlternateContent xmlns:mc="http://schemas.openxmlformats.org/markup-compatibility/2006">
                <mc:Choice xmlns:v="urn:schemas-microsoft-com:vml" Requires="v">
                  <p:oleObj spid="_x0000_s106667" name="公式" r:id="rId18" imgW="291973" imgH="241195" progId="">
                    <p:embed/>
                  </p:oleObj>
                </mc:Choice>
                <mc:Fallback>
                  <p:oleObj name="公式" r:id="rId18" imgW="291973" imgH="241195" progId="">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0" y="1968"/>
                          <a:ext cx="183" cy="151"/>
                        </a:xfrm>
                        <a:prstGeom prst="rect">
                          <a:avLst/>
                        </a:prstGeom>
                        <a:solidFill>
                          <a:srgbClr val="FF0066"/>
                        </a:solidFill>
                      </p:spPr>
                    </p:pic>
                  </p:oleObj>
                </mc:Fallback>
              </mc:AlternateContent>
            </a:graphicData>
          </a:graphic>
        </p:graphicFrame>
        <p:graphicFrame>
          <p:nvGraphicFramePr>
            <p:cNvPr id="4136" name="Object 14"/>
            <p:cNvGraphicFramePr>
              <a:graphicFrameLocks noChangeAspect="1"/>
            </p:cNvGraphicFramePr>
            <p:nvPr/>
          </p:nvGraphicFramePr>
          <p:xfrm>
            <a:off x="720" y="1968"/>
            <a:ext cx="183" cy="151"/>
          </p:xfrm>
          <a:graphic>
            <a:graphicData uri="http://schemas.openxmlformats.org/presentationml/2006/ole">
              <mc:AlternateContent xmlns:mc="http://schemas.openxmlformats.org/markup-compatibility/2006">
                <mc:Choice xmlns:v="urn:schemas-microsoft-com:vml" Requires="v">
                  <p:oleObj spid="_x0000_s106668" name="Equation" r:id="rId20" imgW="291973" imgH="241195" progId="">
                    <p:embed/>
                  </p:oleObj>
                </mc:Choice>
                <mc:Fallback>
                  <p:oleObj name="Equation" r:id="rId20" imgW="291973" imgH="241195" progId="">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0" y="1968"/>
                          <a:ext cx="183" cy="151"/>
                        </a:xfrm>
                        <a:prstGeom prst="rect">
                          <a:avLst/>
                        </a:prstGeom>
                        <a:solidFill>
                          <a:srgbClr val="FF0066"/>
                        </a:solidFill>
                      </p:spPr>
                    </p:pic>
                  </p:oleObj>
                </mc:Fallback>
              </mc:AlternateContent>
            </a:graphicData>
          </a:graphic>
        </p:graphicFrame>
        <p:graphicFrame>
          <p:nvGraphicFramePr>
            <p:cNvPr id="4137" name="Object 15"/>
            <p:cNvGraphicFramePr>
              <a:graphicFrameLocks noChangeAspect="1"/>
            </p:cNvGraphicFramePr>
            <p:nvPr/>
          </p:nvGraphicFramePr>
          <p:xfrm>
            <a:off x="3024" y="1968"/>
            <a:ext cx="183" cy="151"/>
          </p:xfrm>
          <a:graphic>
            <a:graphicData uri="http://schemas.openxmlformats.org/presentationml/2006/ole">
              <mc:AlternateContent xmlns:mc="http://schemas.openxmlformats.org/markup-compatibility/2006">
                <mc:Choice xmlns:v="urn:schemas-microsoft-com:vml" Requires="v">
                  <p:oleObj spid="_x0000_s106669" name="Equation" r:id="rId22" imgW="291973" imgH="241195" progId="">
                    <p:embed/>
                  </p:oleObj>
                </mc:Choice>
                <mc:Fallback>
                  <p:oleObj name="Equation" r:id="rId22" imgW="291973" imgH="241195" progId="">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24" y="1968"/>
                          <a:ext cx="183" cy="151"/>
                        </a:xfrm>
                        <a:prstGeom prst="rect">
                          <a:avLst/>
                        </a:prstGeom>
                        <a:solidFill>
                          <a:srgbClr val="FF0066"/>
                        </a:solidFill>
                      </p:spPr>
                    </p:pic>
                  </p:oleObj>
                </mc:Fallback>
              </mc:AlternateContent>
            </a:graphicData>
          </a:graphic>
        </p:graphicFrame>
      </p:grpSp>
      <p:grpSp>
        <p:nvGrpSpPr>
          <p:cNvPr id="3" name="Group 16"/>
          <p:cNvGrpSpPr>
            <a:grpSpLocks/>
          </p:cNvGrpSpPr>
          <p:nvPr/>
        </p:nvGrpSpPr>
        <p:grpSpPr bwMode="auto">
          <a:xfrm>
            <a:off x="609600" y="1295400"/>
            <a:ext cx="7772400" cy="457200"/>
            <a:chOff x="432" y="2352"/>
            <a:chExt cx="4896" cy="288"/>
          </a:xfrm>
        </p:grpSpPr>
        <p:sp>
          <p:nvSpPr>
            <p:cNvPr id="4243" name="Line 17"/>
            <p:cNvSpPr>
              <a:spLocks noChangeShapeType="1"/>
            </p:cNvSpPr>
            <p:nvPr/>
          </p:nvSpPr>
          <p:spPr bwMode="auto">
            <a:xfrm>
              <a:off x="432"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44" name="Line 18"/>
            <p:cNvSpPr>
              <a:spLocks noChangeShapeType="1"/>
            </p:cNvSpPr>
            <p:nvPr/>
          </p:nvSpPr>
          <p:spPr bwMode="auto">
            <a:xfrm flipV="1">
              <a:off x="52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45" name="Line 19"/>
            <p:cNvSpPr>
              <a:spLocks noChangeShapeType="1"/>
            </p:cNvSpPr>
            <p:nvPr/>
          </p:nvSpPr>
          <p:spPr bwMode="auto">
            <a:xfrm>
              <a:off x="528"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46" name="Line 20"/>
            <p:cNvSpPr>
              <a:spLocks noChangeShapeType="1"/>
            </p:cNvSpPr>
            <p:nvPr/>
          </p:nvSpPr>
          <p:spPr bwMode="auto">
            <a:xfrm flipV="1">
              <a:off x="62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47" name="Line 21"/>
            <p:cNvSpPr>
              <a:spLocks noChangeShapeType="1"/>
            </p:cNvSpPr>
            <p:nvPr/>
          </p:nvSpPr>
          <p:spPr bwMode="auto">
            <a:xfrm>
              <a:off x="624"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48" name="Line 22"/>
            <p:cNvSpPr>
              <a:spLocks noChangeShapeType="1"/>
            </p:cNvSpPr>
            <p:nvPr/>
          </p:nvSpPr>
          <p:spPr bwMode="auto">
            <a:xfrm flipV="1">
              <a:off x="72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49" name="Line 23"/>
            <p:cNvSpPr>
              <a:spLocks noChangeShapeType="1"/>
            </p:cNvSpPr>
            <p:nvPr/>
          </p:nvSpPr>
          <p:spPr bwMode="auto">
            <a:xfrm>
              <a:off x="720"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50" name="Line 24"/>
            <p:cNvSpPr>
              <a:spLocks noChangeShapeType="1"/>
            </p:cNvSpPr>
            <p:nvPr/>
          </p:nvSpPr>
          <p:spPr bwMode="auto">
            <a:xfrm flipV="1">
              <a:off x="81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51" name="Line 25"/>
            <p:cNvSpPr>
              <a:spLocks noChangeShapeType="1"/>
            </p:cNvSpPr>
            <p:nvPr/>
          </p:nvSpPr>
          <p:spPr bwMode="auto">
            <a:xfrm>
              <a:off x="816"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52" name="Line 26"/>
            <p:cNvSpPr>
              <a:spLocks noChangeShapeType="1"/>
            </p:cNvSpPr>
            <p:nvPr/>
          </p:nvSpPr>
          <p:spPr bwMode="auto">
            <a:xfrm flipV="1">
              <a:off x="91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53" name="Line 27"/>
            <p:cNvSpPr>
              <a:spLocks noChangeShapeType="1"/>
            </p:cNvSpPr>
            <p:nvPr/>
          </p:nvSpPr>
          <p:spPr bwMode="auto">
            <a:xfrm>
              <a:off x="912"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54" name="Line 28"/>
            <p:cNvSpPr>
              <a:spLocks noChangeShapeType="1"/>
            </p:cNvSpPr>
            <p:nvPr/>
          </p:nvSpPr>
          <p:spPr bwMode="auto">
            <a:xfrm flipV="1">
              <a:off x="100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55" name="Line 29"/>
            <p:cNvSpPr>
              <a:spLocks noChangeShapeType="1"/>
            </p:cNvSpPr>
            <p:nvPr/>
          </p:nvSpPr>
          <p:spPr bwMode="auto">
            <a:xfrm>
              <a:off x="1008"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56" name="Line 30"/>
            <p:cNvSpPr>
              <a:spLocks noChangeShapeType="1"/>
            </p:cNvSpPr>
            <p:nvPr/>
          </p:nvSpPr>
          <p:spPr bwMode="auto">
            <a:xfrm flipV="1">
              <a:off x="110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57" name="Line 31"/>
            <p:cNvSpPr>
              <a:spLocks noChangeShapeType="1"/>
            </p:cNvSpPr>
            <p:nvPr/>
          </p:nvSpPr>
          <p:spPr bwMode="auto">
            <a:xfrm>
              <a:off x="1104"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58" name="Line 32"/>
            <p:cNvSpPr>
              <a:spLocks noChangeShapeType="1"/>
            </p:cNvSpPr>
            <p:nvPr/>
          </p:nvSpPr>
          <p:spPr bwMode="auto">
            <a:xfrm flipV="1">
              <a:off x="120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59" name="Line 33"/>
            <p:cNvSpPr>
              <a:spLocks noChangeShapeType="1"/>
            </p:cNvSpPr>
            <p:nvPr/>
          </p:nvSpPr>
          <p:spPr bwMode="auto">
            <a:xfrm>
              <a:off x="1200"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60" name="Line 34"/>
            <p:cNvSpPr>
              <a:spLocks noChangeShapeType="1"/>
            </p:cNvSpPr>
            <p:nvPr/>
          </p:nvSpPr>
          <p:spPr bwMode="auto">
            <a:xfrm flipV="1">
              <a:off x="129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61" name="Line 35"/>
            <p:cNvSpPr>
              <a:spLocks noChangeShapeType="1"/>
            </p:cNvSpPr>
            <p:nvPr/>
          </p:nvSpPr>
          <p:spPr bwMode="auto">
            <a:xfrm>
              <a:off x="1296"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62" name="Line 36"/>
            <p:cNvSpPr>
              <a:spLocks noChangeShapeType="1"/>
            </p:cNvSpPr>
            <p:nvPr/>
          </p:nvSpPr>
          <p:spPr bwMode="auto">
            <a:xfrm flipV="1">
              <a:off x="139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63" name="Line 37"/>
            <p:cNvSpPr>
              <a:spLocks noChangeShapeType="1"/>
            </p:cNvSpPr>
            <p:nvPr/>
          </p:nvSpPr>
          <p:spPr bwMode="auto">
            <a:xfrm>
              <a:off x="1392"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64" name="Line 38"/>
            <p:cNvSpPr>
              <a:spLocks noChangeShapeType="1"/>
            </p:cNvSpPr>
            <p:nvPr/>
          </p:nvSpPr>
          <p:spPr bwMode="auto">
            <a:xfrm flipV="1">
              <a:off x="148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65" name="Line 39"/>
            <p:cNvSpPr>
              <a:spLocks noChangeShapeType="1"/>
            </p:cNvSpPr>
            <p:nvPr/>
          </p:nvSpPr>
          <p:spPr bwMode="auto">
            <a:xfrm>
              <a:off x="1488"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66" name="Line 40"/>
            <p:cNvSpPr>
              <a:spLocks noChangeShapeType="1"/>
            </p:cNvSpPr>
            <p:nvPr/>
          </p:nvSpPr>
          <p:spPr bwMode="auto">
            <a:xfrm flipV="1">
              <a:off x="158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67" name="Line 41"/>
            <p:cNvSpPr>
              <a:spLocks noChangeShapeType="1"/>
            </p:cNvSpPr>
            <p:nvPr/>
          </p:nvSpPr>
          <p:spPr bwMode="auto">
            <a:xfrm>
              <a:off x="1584"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68" name="Line 42"/>
            <p:cNvSpPr>
              <a:spLocks noChangeShapeType="1"/>
            </p:cNvSpPr>
            <p:nvPr/>
          </p:nvSpPr>
          <p:spPr bwMode="auto">
            <a:xfrm flipV="1">
              <a:off x="168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69" name="Line 43"/>
            <p:cNvSpPr>
              <a:spLocks noChangeShapeType="1"/>
            </p:cNvSpPr>
            <p:nvPr/>
          </p:nvSpPr>
          <p:spPr bwMode="auto">
            <a:xfrm>
              <a:off x="1680"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70" name="Line 44"/>
            <p:cNvSpPr>
              <a:spLocks noChangeShapeType="1"/>
            </p:cNvSpPr>
            <p:nvPr/>
          </p:nvSpPr>
          <p:spPr bwMode="auto">
            <a:xfrm flipV="1">
              <a:off x="177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71" name="Line 45"/>
            <p:cNvSpPr>
              <a:spLocks noChangeShapeType="1"/>
            </p:cNvSpPr>
            <p:nvPr/>
          </p:nvSpPr>
          <p:spPr bwMode="auto">
            <a:xfrm>
              <a:off x="1776"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72" name="Line 46"/>
            <p:cNvSpPr>
              <a:spLocks noChangeShapeType="1"/>
            </p:cNvSpPr>
            <p:nvPr/>
          </p:nvSpPr>
          <p:spPr bwMode="auto">
            <a:xfrm flipV="1">
              <a:off x="187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73" name="Line 47"/>
            <p:cNvSpPr>
              <a:spLocks noChangeShapeType="1"/>
            </p:cNvSpPr>
            <p:nvPr/>
          </p:nvSpPr>
          <p:spPr bwMode="auto">
            <a:xfrm>
              <a:off x="1872"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74" name="Line 48"/>
            <p:cNvSpPr>
              <a:spLocks noChangeShapeType="1"/>
            </p:cNvSpPr>
            <p:nvPr/>
          </p:nvSpPr>
          <p:spPr bwMode="auto">
            <a:xfrm flipV="1">
              <a:off x="196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75" name="Line 49"/>
            <p:cNvSpPr>
              <a:spLocks noChangeShapeType="1"/>
            </p:cNvSpPr>
            <p:nvPr/>
          </p:nvSpPr>
          <p:spPr bwMode="auto">
            <a:xfrm>
              <a:off x="1968"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76" name="Line 50"/>
            <p:cNvSpPr>
              <a:spLocks noChangeShapeType="1"/>
            </p:cNvSpPr>
            <p:nvPr/>
          </p:nvSpPr>
          <p:spPr bwMode="auto">
            <a:xfrm flipV="1">
              <a:off x="206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77" name="Line 51"/>
            <p:cNvSpPr>
              <a:spLocks noChangeShapeType="1"/>
            </p:cNvSpPr>
            <p:nvPr/>
          </p:nvSpPr>
          <p:spPr bwMode="auto">
            <a:xfrm>
              <a:off x="2064"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78" name="Line 52"/>
            <p:cNvSpPr>
              <a:spLocks noChangeShapeType="1"/>
            </p:cNvSpPr>
            <p:nvPr/>
          </p:nvSpPr>
          <p:spPr bwMode="auto">
            <a:xfrm flipV="1">
              <a:off x="216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79" name="Line 53"/>
            <p:cNvSpPr>
              <a:spLocks noChangeShapeType="1"/>
            </p:cNvSpPr>
            <p:nvPr/>
          </p:nvSpPr>
          <p:spPr bwMode="auto">
            <a:xfrm>
              <a:off x="2160"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80" name="Line 54"/>
            <p:cNvSpPr>
              <a:spLocks noChangeShapeType="1"/>
            </p:cNvSpPr>
            <p:nvPr/>
          </p:nvSpPr>
          <p:spPr bwMode="auto">
            <a:xfrm flipV="1">
              <a:off x="225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81" name="Line 55"/>
            <p:cNvSpPr>
              <a:spLocks noChangeShapeType="1"/>
            </p:cNvSpPr>
            <p:nvPr/>
          </p:nvSpPr>
          <p:spPr bwMode="auto">
            <a:xfrm>
              <a:off x="2256"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82" name="Line 56"/>
            <p:cNvSpPr>
              <a:spLocks noChangeShapeType="1"/>
            </p:cNvSpPr>
            <p:nvPr/>
          </p:nvSpPr>
          <p:spPr bwMode="auto">
            <a:xfrm flipV="1">
              <a:off x="235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83" name="Line 57"/>
            <p:cNvSpPr>
              <a:spLocks noChangeShapeType="1"/>
            </p:cNvSpPr>
            <p:nvPr/>
          </p:nvSpPr>
          <p:spPr bwMode="auto">
            <a:xfrm>
              <a:off x="2352"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84" name="Line 58"/>
            <p:cNvSpPr>
              <a:spLocks noChangeShapeType="1"/>
            </p:cNvSpPr>
            <p:nvPr/>
          </p:nvSpPr>
          <p:spPr bwMode="auto">
            <a:xfrm flipV="1">
              <a:off x="244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85" name="Line 59"/>
            <p:cNvSpPr>
              <a:spLocks noChangeShapeType="1"/>
            </p:cNvSpPr>
            <p:nvPr/>
          </p:nvSpPr>
          <p:spPr bwMode="auto">
            <a:xfrm>
              <a:off x="2448"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86" name="Line 60"/>
            <p:cNvSpPr>
              <a:spLocks noChangeShapeType="1"/>
            </p:cNvSpPr>
            <p:nvPr/>
          </p:nvSpPr>
          <p:spPr bwMode="auto">
            <a:xfrm flipV="1">
              <a:off x="254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87" name="Line 61"/>
            <p:cNvSpPr>
              <a:spLocks noChangeShapeType="1"/>
            </p:cNvSpPr>
            <p:nvPr/>
          </p:nvSpPr>
          <p:spPr bwMode="auto">
            <a:xfrm>
              <a:off x="2544"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88" name="Line 62"/>
            <p:cNvSpPr>
              <a:spLocks noChangeShapeType="1"/>
            </p:cNvSpPr>
            <p:nvPr/>
          </p:nvSpPr>
          <p:spPr bwMode="auto">
            <a:xfrm flipV="1">
              <a:off x="264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89" name="Line 63"/>
            <p:cNvSpPr>
              <a:spLocks noChangeShapeType="1"/>
            </p:cNvSpPr>
            <p:nvPr/>
          </p:nvSpPr>
          <p:spPr bwMode="auto">
            <a:xfrm>
              <a:off x="2640"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90" name="Line 64"/>
            <p:cNvSpPr>
              <a:spLocks noChangeShapeType="1"/>
            </p:cNvSpPr>
            <p:nvPr/>
          </p:nvSpPr>
          <p:spPr bwMode="auto">
            <a:xfrm flipV="1">
              <a:off x="273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91" name="Line 65"/>
            <p:cNvSpPr>
              <a:spLocks noChangeShapeType="1"/>
            </p:cNvSpPr>
            <p:nvPr/>
          </p:nvSpPr>
          <p:spPr bwMode="auto">
            <a:xfrm>
              <a:off x="2736"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92" name="Line 66"/>
            <p:cNvSpPr>
              <a:spLocks noChangeShapeType="1"/>
            </p:cNvSpPr>
            <p:nvPr/>
          </p:nvSpPr>
          <p:spPr bwMode="auto">
            <a:xfrm flipV="1">
              <a:off x="283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93" name="Line 67"/>
            <p:cNvSpPr>
              <a:spLocks noChangeShapeType="1"/>
            </p:cNvSpPr>
            <p:nvPr/>
          </p:nvSpPr>
          <p:spPr bwMode="auto">
            <a:xfrm>
              <a:off x="2832"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94" name="Line 68"/>
            <p:cNvSpPr>
              <a:spLocks noChangeShapeType="1"/>
            </p:cNvSpPr>
            <p:nvPr/>
          </p:nvSpPr>
          <p:spPr bwMode="auto">
            <a:xfrm flipV="1">
              <a:off x="292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95" name="Line 69"/>
            <p:cNvSpPr>
              <a:spLocks noChangeShapeType="1"/>
            </p:cNvSpPr>
            <p:nvPr/>
          </p:nvSpPr>
          <p:spPr bwMode="auto">
            <a:xfrm>
              <a:off x="2928"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96" name="Line 70"/>
            <p:cNvSpPr>
              <a:spLocks noChangeShapeType="1"/>
            </p:cNvSpPr>
            <p:nvPr/>
          </p:nvSpPr>
          <p:spPr bwMode="auto">
            <a:xfrm flipV="1">
              <a:off x="302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97" name="Line 71"/>
            <p:cNvSpPr>
              <a:spLocks noChangeShapeType="1"/>
            </p:cNvSpPr>
            <p:nvPr/>
          </p:nvSpPr>
          <p:spPr bwMode="auto">
            <a:xfrm>
              <a:off x="3024"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298" name="Line 72"/>
            <p:cNvSpPr>
              <a:spLocks noChangeShapeType="1"/>
            </p:cNvSpPr>
            <p:nvPr/>
          </p:nvSpPr>
          <p:spPr bwMode="auto">
            <a:xfrm flipV="1">
              <a:off x="312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99" name="Line 73"/>
            <p:cNvSpPr>
              <a:spLocks noChangeShapeType="1"/>
            </p:cNvSpPr>
            <p:nvPr/>
          </p:nvSpPr>
          <p:spPr bwMode="auto">
            <a:xfrm>
              <a:off x="3120"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00" name="Line 74"/>
            <p:cNvSpPr>
              <a:spLocks noChangeShapeType="1"/>
            </p:cNvSpPr>
            <p:nvPr/>
          </p:nvSpPr>
          <p:spPr bwMode="auto">
            <a:xfrm flipV="1">
              <a:off x="321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01" name="Line 75"/>
            <p:cNvSpPr>
              <a:spLocks noChangeShapeType="1"/>
            </p:cNvSpPr>
            <p:nvPr/>
          </p:nvSpPr>
          <p:spPr bwMode="auto">
            <a:xfrm>
              <a:off x="3216"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02" name="Line 76"/>
            <p:cNvSpPr>
              <a:spLocks noChangeShapeType="1"/>
            </p:cNvSpPr>
            <p:nvPr/>
          </p:nvSpPr>
          <p:spPr bwMode="auto">
            <a:xfrm flipV="1">
              <a:off x="331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03" name="Line 77"/>
            <p:cNvSpPr>
              <a:spLocks noChangeShapeType="1"/>
            </p:cNvSpPr>
            <p:nvPr/>
          </p:nvSpPr>
          <p:spPr bwMode="auto">
            <a:xfrm>
              <a:off x="3312"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04" name="Line 78"/>
            <p:cNvSpPr>
              <a:spLocks noChangeShapeType="1"/>
            </p:cNvSpPr>
            <p:nvPr/>
          </p:nvSpPr>
          <p:spPr bwMode="auto">
            <a:xfrm flipV="1">
              <a:off x="340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05" name="Line 79"/>
            <p:cNvSpPr>
              <a:spLocks noChangeShapeType="1"/>
            </p:cNvSpPr>
            <p:nvPr/>
          </p:nvSpPr>
          <p:spPr bwMode="auto">
            <a:xfrm>
              <a:off x="3408"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06" name="Line 80"/>
            <p:cNvSpPr>
              <a:spLocks noChangeShapeType="1"/>
            </p:cNvSpPr>
            <p:nvPr/>
          </p:nvSpPr>
          <p:spPr bwMode="auto">
            <a:xfrm flipV="1">
              <a:off x="350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07" name="Line 81"/>
            <p:cNvSpPr>
              <a:spLocks noChangeShapeType="1"/>
            </p:cNvSpPr>
            <p:nvPr/>
          </p:nvSpPr>
          <p:spPr bwMode="auto">
            <a:xfrm>
              <a:off x="3504"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08" name="Line 82"/>
            <p:cNvSpPr>
              <a:spLocks noChangeShapeType="1"/>
            </p:cNvSpPr>
            <p:nvPr/>
          </p:nvSpPr>
          <p:spPr bwMode="auto">
            <a:xfrm flipV="1">
              <a:off x="360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09" name="Line 83"/>
            <p:cNvSpPr>
              <a:spLocks noChangeShapeType="1"/>
            </p:cNvSpPr>
            <p:nvPr/>
          </p:nvSpPr>
          <p:spPr bwMode="auto">
            <a:xfrm>
              <a:off x="3600"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10" name="Line 84"/>
            <p:cNvSpPr>
              <a:spLocks noChangeShapeType="1"/>
            </p:cNvSpPr>
            <p:nvPr/>
          </p:nvSpPr>
          <p:spPr bwMode="auto">
            <a:xfrm flipV="1">
              <a:off x="369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11" name="Line 85"/>
            <p:cNvSpPr>
              <a:spLocks noChangeShapeType="1"/>
            </p:cNvSpPr>
            <p:nvPr/>
          </p:nvSpPr>
          <p:spPr bwMode="auto">
            <a:xfrm>
              <a:off x="3696"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12" name="Line 86"/>
            <p:cNvSpPr>
              <a:spLocks noChangeShapeType="1"/>
            </p:cNvSpPr>
            <p:nvPr/>
          </p:nvSpPr>
          <p:spPr bwMode="auto">
            <a:xfrm flipV="1">
              <a:off x="379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13" name="Line 87"/>
            <p:cNvSpPr>
              <a:spLocks noChangeShapeType="1"/>
            </p:cNvSpPr>
            <p:nvPr/>
          </p:nvSpPr>
          <p:spPr bwMode="auto">
            <a:xfrm>
              <a:off x="3792"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14" name="Line 88"/>
            <p:cNvSpPr>
              <a:spLocks noChangeShapeType="1"/>
            </p:cNvSpPr>
            <p:nvPr/>
          </p:nvSpPr>
          <p:spPr bwMode="auto">
            <a:xfrm flipV="1">
              <a:off x="388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15" name="Line 89"/>
            <p:cNvSpPr>
              <a:spLocks noChangeShapeType="1"/>
            </p:cNvSpPr>
            <p:nvPr/>
          </p:nvSpPr>
          <p:spPr bwMode="auto">
            <a:xfrm>
              <a:off x="3888"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16" name="Line 90"/>
            <p:cNvSpPr>
              <a:spLocks noChangeShapeType="1"/>
            </p:cNvSpPr>
            <p:nvPr/>
          </p:nvSpPr>
          <p:spPr bwMode="auto">
            <a:xfrm flipV="1">
              <a:off x="398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17" name="Line 91"/>
            <p:cNvSpPr>
              <a:spLocks noChangeShapeType="1"/>
            </p:cNvSpPr>
            <p:nvPr/>
          </p:nvSpPr>
          <p:spPr bwMode="auto">
            <a:xfrm>
              <a:off x="3984"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18" name="Line 92"/>
            <p:cNvSpPr>
              <a:spLocks noChangeShapeType="1"/>
            </p:cNvSpPr>
            <p:nvPr/>
          </p:nvSpPr>
          <p:spPr bwMode="auto">
            <a:xfrm flipV="1">
              <a:off x="408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19" name="Line 93"/>
            <p:cNvSpPr>
              <a:spLocks noChangeShapeType="1"/>
            </p:cNvSpPr>
            <p:nvPr/>
          </p:nvSpPr>
          <p:spPr bwMode="auto">
            <a:xfrm>
              <a:off x="4080"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20" name="Line 94"/>
            <p:cNvSpPr>
              <a:spLocks noChangeShapeType="1"/>
            </p:cNvSpPr>
            <p:nvPr/>
          </p:nvSpPr>
          <p:spPr bwMode="auto">
            <a:xfrm flipV="1">
              <a:off x="417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21" name="Line 95"/>
            <p:cNvSpPr>
              <a:spLocks noChangeShapeType="1"/>
            </p:cNvSpPr>
            <p:nvPr/>
          </p:nvSpPr>
          <p:spPr bwMode="auto">
            <a:xfrm>
              <a:off x="4176"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22" name="Line 96"/>
            <p:cNvSpPr>
              <a:spLocks noChangeShapeType="1"/>
            </p:cNvSpPr>
            <p:nvPr/>
          </p:nvSpPr>
          <p:spPr bwMode="auto">
            <a:xfrm flipV="1">
              <a:off x="427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23" name="Line 97"/>
            <p:cNvSpPr>
              <a:spLocks noChangeShapeType="1"/>
            </p:cNvSpPr>
            <p:nvPr/>
          </p:nvSpPr>
          <p:spPr bwMode="auto">
            <a:xfrm>
              <a:off x="4272"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24" name="Line 98"/>
            <p:cNvSpPr>
              <a:spLocks noChangeShapeType="1"/>
            </p:cNvSpPr>
            <p:nvPr/>
          </p:nvSpPr>
          <p:spPr bwMode="auto">
            <a:xfrm flipV="1">
              <a:off x="436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25" name="Line 99"/>
            <p:cNvSpPr>
              <a:spLocks noChangeShapeType="1"/>
            </p:cNvSpPr>
            <p:nvPr/>
          </p:nvSpPr>
          <p:spPr bwMode="auto">
            <a:xfrm>
              <a:off x="4368"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26" name="Line 100"/>
            <p:cNvSpPr>
              <a:spLocks noChangeShapeType="1"/>
            </p:cNvSpPr>
            <p:nvPr/>
          </p:nvSpPr>
          <p:spPr bwMode="auto">
            <a:xfrm flipV="1">
              <a:off x="446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27" name="Line 101"/>
            <p:cNvSpPr>
              <a:spLocks noChangeShapeType="1"/>
            </p:cNvSpPr>
            <p:nvPr/>
          </p:nvSpPr>
          <p:spPr bwMode="auto">
            <a:xfrm>
              <a:off x="4464"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28" name="Line 102"/>
            <p:cNvSpPr>
              <a:spLocks noChangeShapeType="1"/>
            </p:cNvSpPr>
            <p:nvPr/>
          </p:nvSpPr>
          <p:spPr bwMode="auto">
            <a:xfrm flipV="1">
              <a:off x="456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29" name="Line 103"/>
            <p:cNvSpPr>
              <a:spLocks noChangeShapeType="1"/>
            </p:cNvSpPr>
            <p:nvPr/>
          </p:nvSpPr>
          <p:spPr bwMode="auto">
            <a:xfrm>
              <a:off x="4560"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30" name="Line 104"/>
            <p:cNvSpPr>
              <a:spLocks noChangeShapeType="1"/>
            </p:cNvSpPr>
            <p:nvPr/>
          </p:nvSpPr>
          <p:spPr bwMode="auto">
            <a:xfrm flipV="1">
              <a:off x="465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31" name="Line 105"/>
            <p:cNvSpPr>
              <a:spLocks noChangeShapeType="1"/>
            </p:cNvSpPr>
            <p:nvPr/>
          </p:nvSpPr>
          <p:spPr bwMode="auto">
            <a:xfrm>
              <a:off x="4656"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32" name="Line 106"/>
            <p:cNvSpPr>
              <a:spLocks noChangeShapeType="1"/>
            </p:cNvSpPr>
            <p:nvPr/>
          </p:nvSpPr>
          <p:spPr bwMode="auto">
            <a:xfrm flipV="1">
              <a:off x="475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33" name="Line 107"/>
            <p:cNvSpPr>
              <a:spLocks noChangeShapeType="1"/>
            </p:cNvSpPr>
            <p:nvPr/>
          </p:nvSpPr>
          <p:spPr bwMode="auto">
            <a:xfrm>
              <a:off x="4752"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34" name="Line 108"/>
            <p:cNvSpPr>
              <a:spLocks noChangeShapeType="1"/>
            </p:cNvSpPr>
            <p:nvPr/>
          </p:nvSpPr>
          <p:spPr bwMode="auto">
            <a:xfrm flipV="1">
              <a:off x="4848"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35" name="Line 109"/>
            <p:cNvSpPr>
              <a:spLocks noChangeShapeType="1"/>
            </p:cNvSpPr>
            <p:nvPr/>
          </p:nvSpPr>
          <p:spPr bwMode="auto">
            <a:xfrm>
              <a:off x="4848"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36" name="Line 110"/>
            <p:cNvSpPr>
              <a:spLocks noChangeShapeType="1"/>
            </p:cNvSpPr>
            <p:nvPr/>
          </p:nvSpPr>
          <p:spPr bwMode="auto">
            <a:xfrm flipV="1">
              <a:off x="4944"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37" name="Line 111"/>
            <p:cNvSpPr>
              <a:spLocks noChangeShapeType="1"/>
            </p:cNvSpPr>
            <p:nvPr/>
          </p:nvSpPr>
          <p:spPr bwMode="auto">
            <a:xfrm>
              <a:off x="4944"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38" name="Line 112"/>
            <p:cNvSpPr>
              <a:spLocks noChangeShapeType="1"/>
            </p:cNvSpPr>
            <p:nvPr/>
          </p:nvSpPr>
          <p:spPr bwMode="auto">
            <a:xfrm flipV="1">
              <a:off x="5040"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39" name="Line 113"/>
            <p:cNvSpPr>
              <a:spLocks noChangeShapeType="1"/>
            </p:cNvSpPr>
            <p:nvPr/>
          </p:nvSpPr>
          <p:spPr bwMode="auto">
            <a:xfrm flipV="1">
              <a:off x="5136"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40" name="Line 114"/>
            <p:cNvSpPr>
              <a:spLocks noChangeShapeType="1"/>
            </p:cNvSpPr>
            <p:nvPr/>
          </p:nvSpPr>
          <p:spPr bwMode="auto">
            <a:xfrm>
              <a:off x="5136" y="2352"/>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41" name="Line 115"/>
            <p:cNvSpPr>
              <a:spLocks noChangeShapeType="1"/>
            </p:cNvSpPr>
            <p:nvPr/>
          </p:nvSpPr>
          <p:spPr bwMode="auto">
            <a:xfrm flipV="1">
              <a:off x="5232" y="2352"/>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342" name="Line 116"/>
            <p:cNvSpPr>
              <a:spLocks noChangeShapeType="1"/>
            </p:cNvSpPr>
            <p:nvPr/>
          </p:nvSpPr>
          <p:spPr bwMode="auto">
            <a:xfrm>
              <a:off x="5040" y="2640"/>
              <a:ext cx="96" cy="0"/>
            </a:xfrm>
            <a:prstGeom prst="line">
              <a:avLst/>
            </a:prstGeom>
            <a:noFill/>
            <a:ln w="38100">
              <a:solidFill>
                <a:schemeClr val="hlink"/>
              </a:solidFill>
              <a:miter lim="800000"/>
              <a:headEnd/>
              <a:tailEnd/>
            </a:ln>
          </p:spPr>
          <p:txBody>
            <a:bodyPr wrap="none" anchor="ctr"/>
            <a:lstStyle/>
            <a:p>
              <a:endParaRPr lang="zh-CN" altLang="en-US"/>
            </a:p>
          </p:txBody>
        </p:sp>
        <p:sp>
          <p:nvSpPr>
            <p:cNvPr id="4343" name="Line 117"/>
            <p:cNvSpPr>
              <a:spLocks noChangeShapeType="1"/>
            </p:cNvSpPr>
            <p:nvPr/>
          </p:nvSpPr>
          <p:spPr bwMode="auto">
            <a:xfrm>
              <a:off x="5232" y="2640"/>
              <a:ext cx="96" cy="0"/>
            </a:xfrm>
            <a:prstGeom prst="line">
              <a:avLst/>
            </a:prstGeom>
            <a:noFill/>
            <a:ln w="38100">
              <a:solidFill>
                <a:schemeClr val="hlink"/>
              </a:solidFill>
              <a:miter lim="800000"/>
              <a:headEnd/>
              <a:tailEnd/>
            </a:ln>
          </p:spPr>
          <p:txBody>
            <a:bodyPr wrap="none" anchor="ctr"/>
            <a:lstStyle/>
            <a:p>
              <a:endParaRPr lang="zh-CN" altLang="en-US"/>
            </a:p>
          </p:txBody>
        </p:sp>
      </p:grpSp>
      <p:grpSp>
        <p:nvGrpSpPr>
          <p:cNvPr id="4" name="Group 118"/>
          <p:cNvGrpSpPr>
            <a:grpSpLocks/>
          </p:cNvGrpSpPr>
          <p:nvPr/>
        </p:nvGrpSpPr>
        <p:grpSpPr bwMode="auto">
          <a:xfrm>
            <a:off x="914400" y="76200"/>
            <a:ext cx="3657600" cy="838200"/>
            <a:chOff x="576" y="1104"/>
            <a:chExt cx="2304" cy="528"/>
          </a:xfrm>
        </p:grpSpPr>
        <p:sp>
          <p:nvSpPr>
            <p:cNvPr id="4238" name="Line 119"/>
            <p:cNvSpPr>
              <a:spLocks noChangeShapeType="1"/>
            </p:cNvSpPr>
            <p:nvPr/>
          </p:nvSpPr>
          <p:spPr bwMode="auto">
            <a:xfrm flipV="1">
              <a:off x="576" y="1130"/>
              <a:ext cx="0" cy="502"/>
            </a:xfrm>
            <a:prstGeom prst="line">
              <a:avLst/>
            </a:prstGeom>
            <a:noFill/>
            <a:ln w="9525">
              <a:solidFill>
                <a:schemeClr val="hlink"/>
              </a:solidFill>
              <a:round/>
              <a:headEnd/>
              <a:tailEnd/>
            </a:ln>
          </p:spPr>
          <p:txBody>
            <a:bodyPr lIns="90000" tIns="46800" rIns="90000" bIns="46800">
              <a:spAutoFit/>
            </a:bodyPr>
            <a:lstStyle/>
            <a:p>
              <a:endParaRPr lang="zh-CN" altLang="en-US"/>
            </a:p>
          </p:txBody>
        </p:sp>
        <p:sp>
          <p:nvSpPr>
            <p:cNvPr id="4239" name="Line 120"/>
            <p:cNvSpPr>
              <a:spLocks noChangeShapeType="1"/>
            </p:cNvSpPr>
            <p:nvPr/>
          </p:nvSpPr>
          <p:spPr bwMode="auto">
            <a:xfrm flipV="1">
              <a:off x="2880" y="1104"/>
              <a:ext cx="0" cy="528"/>
            </a:xfrm>
            <a:prstGeom prst="line">
              <a:avLst/>
            </a:prstGeom>
            <a:noFill/>
            <a:ln w="9525">
              <a:solidFill>
                <a:schemeClr val="hlink"/>
              </a:solidFill>
              <a:round/>
              <a:headEnd/>
              <a:tailEnd/>
            </a:ln>
          </p:spPr>
          <p:txBody>
            <a:bodyPr lIns="90000" tIns="46800" rIns="90000" bIns="46800">
              <a:spAutoFit/>
            </a:bodyPr>
            <a:lstStyle/>
            <a:p>
              <a:endParaRPr lang="zh-CN" altLang="en-US"/>
            </a:p>
          </p:txBody>
        </p:sp>
        <p:sp>
          <p:nvSpPr>
            <p:cNvPr id="4240" name="Line 121"/>
            <p:cNvSpPr>
              <a:spLocks noChangeShapeType="1"/>
            </p:cNvSpPr>
            <p:nvPr/>
          </p:nvSpPr>
          <p:spPr bwMode="auto">
            <a:xfrm flipH="1">
              <a:off x="576" y="1296"/>
              <a:ext cx="576" cy="0"/>
            </a:xfrm>
            <a:prstGeom prst="line">
              <a:avLst/>
            </a:prstGeom>
            <a:noFill/>
            <a:ln w="12700">
              <a:solidFill>
                <a:schemeClr val="hlink"/>
              </a:solidFill>
              <a:round/>
              <a:headEnd/>
              <a:tailEnd type="triangle" w="med" len="med"/>
            </a:ln>
          </p:spPr>
          <p:txBody>
            <a:bodyPr lIns="90000" tIns="46800" rIns="90000" bIns="46800">
              <a:spAutoFit/>
            </a:bodyPr>
            <a:lstStyle/>
            <a:p>
              <a:endParaRPr lang="zh-CN" altLang="en-US"/>
            </a:p>
          </p:txBody>
        </p:sp>
        <p:sp>
          <p:nvSpPr>
            <p:cNvPr id="4241" name="Line 122"/>
            <p:cNvSpPr>
              <a:spLocks noChangeShapeType="1"/>
            </p:cNvSpPr>
            <p:nvPr/>
          </p:nvSpPr>
          <p:spPr bwMode="auto">
            <a:xfrm>
              <a:off x="2256" y="1296"/>
              <a:ext cx="624" cy="0"/>
            </a:xfrm>
            <a:prstGeom prst="line">
              <a:avLst/>
            </a:prstGeom>
            <a:noFill/>
            <a:ln w="12700">
              <a:solidFill>
                <a:schemeClr val="hlink"/>
              </a:solidFill>
              <a:round/>
              <a:headEnd/>
              <a:tailEnd type="triangle" w="med" len="med"/>
            </a:ln>
          </p:spPr>
          <p:txBody>
            <a:bodyPr lIns="90000" tIns="46800" rIns="90000" bIns="46800">
              <a:spAutoFit/>
            </a:bodyPr>
            <a:lstStyle/>
            <a:p>
              <a:endParaRPr lang="zh-CN" altLang="en-US"/>
            </a:p>
          </p:txBody>
        </p:sp>
        <p:sp>
          <p:nvSpPr>
            <p:cNvPr id="4242" name="Text Box 123"/>
            <p:cNvSpPr txBox="1">
              <a:spLocks noChangeArrowheads="1"/>
            </p:cNvSpPr>
            <p:nvPr/>
          </p:nvSpPr>
          <p:spPr bwMode="auto">
            <a:xfrm>
              <a:off x="1152" y="1157"/>
              <a:ext cx="1104" cy="250"/>
            </a:xfrm>
            <a:prstGeom prst="rect">
              <a:avLst/>
            </a:prstGeom>
            <a:noFill/>
            <a:ln w="57150">
              <a:noFill/>
              <a:miter lim="800000"/>
              <a:headEnd/>
              <a:tailEnd/>
            </a:ln>
          </p:spPr>
          <p:txBody>
            <a:bodyPr lIns="90000" tIns="46800" rIns="90000" bIns="46800">
              <a:spAutoFit/>
            </a:bodyPr>
            <a:lstStyle/>
            <a:p>
              <a:pPr>
                <a:spcBef>
                  <a:spcPct val="50000"/>
                </a:spcBef>
              </a:pPr>
              <a:r>
                <a:rPr kumimoji="1" lang="zh-CN" altLang="en-US" sz="2000" b="1">
                  <a:latin typeface="Arial Narrow" pitchFamily="34" charset="0"/>
                </a:rPr>
                <a:t>一个机器周期</a:t>
              </a:r>
            </a:p>
          </p:txBody>
        </p:sp>
      </p:grpSp>
      <p:sp>
        <p:nvSpPr>
          <p:cNvPr id="4142" name="Text Box 124"/>
          <p:cNvSpPr txBox="1">
            <a:spLocks noChangeArrowheads="1"/>
          </p:cNvSpPr>
          <p:nvPr/>
        </p:nvSpPr>
        <p:spPr bwMode="auto">
          <a:xfrm>
            <a:off x="914400" y="914400"/>
            <a:ext cx="685800" cy="336550"/>
          </a:xfrm>
          <a:prstGeom prst="rect">
            <a:avLst/>
          </a:prstGeom>
          <a:solidFill>
            <a:srgbClr val="FF99CC"/>
          </a:solidFill>
          <a:ln w="57150">
            <a:noFill/>
            <a:miter lim="800000"/>
            <a:headEnd/>
            <a:tailEnd/>
          </a:ln>
        </p:spPr>
        <p:txBody>
          <a:bodyPr lIns="90000" tIns="46800" rIns="90000" bIns="46800">
            <a:spAutoFit/>
          </a:bodyPr>
          <a:lstStyle/>
          <a:p>
            <a:pPr>
              <a:spcBef>
                <a:spcPct val="50000"/>
              </a:spcBef>
            </a:pPr>
            <a:r>
              <a:rPr kumimoji="1" lang="en-US" altLang="zh-CN" sz="1600">
                <a:solidFill>
                  <a:srgbClr val="0000FF"/>
                </a:solidFill>
                <a:latin typeface="Arial Narrow" pitchFamily="34" charset="0"/>
              </a:rPr>
              <a:t>P1 P2</a:t>
            </a:r>
          </a:p>
        </p:txBody>
      </p:sp>
      <p:sp>
        <p:nvSpPr>
          <p:cNvPr id="4143" name="Text Box 125"/>
          <p:cNvSpPr txBox="1">
            <a:spLocks noChangeArrowheads="1"/>
          </p:cNvSpPr>
          <p:nvPr/>
        </p:nvSpPr>
        <p:spPr bwMode="auto">
          <a:xfrm>
            <a:off x="4572000" y="914400"/>
            <a:ext cx="685800" cy="336550"/>
          </a:xfrm>
          <a:prstGeom prst="rect">
            <a:avLst/>
          </a:prstGeom>
          <a:solidFill>
            <a:srgbClr val="FF99CC"/>
          </a:solidFill>
          <a:ln w="57150">
            <a:noFill/>
            <a:miter lim="800000"/>
            <a:headEnd/>
            <a:tailEnd/>
          </a:ln>
        </p:spPr>
        <p:txBody>
          <a:bodyPr lIns="90000" tIns="46800" rIns="90000" bIns="46800">
            <a:spAutoFit/>
          </a:bodyPr>
          <a:lstStyle/>
          <a:p>
            <a:pPr>
              <a:spcBef>
                <a:spcPct val="50000"/>
              </a:spcBef>
            </a:pPr>
            <a:r>
              <a:rPr kumimoji="1" lang="en-US" altLang="zh-CN" sz="1600">
                <a:solidFill>
                  <a:srgbClr val="0000FF"/>
                </a:solidFill>
                <a:latin typeface="Arial Narrow" pitchFamily="34" charset="0"/>
              </a:rPr>
              <a:t>P1 P2</a:t>
            </a:r>
          </a:p>
        </p:txBody>
      </p:sp>
      <p:grpSp>
        <p:nvGrpSpPr>
          <p:cNvPr id="5" name="Group 126"/>
          <p:cNvGrpSpPr>
            <a:grpSpLocks/>
          </p:cNvGrpSpPr>
          <p:nvPr/>
        </p:nvGrpSpPr>
        <p:grpSpPr bwMode="auto">
          <a:xfrm>
            <a:off x="914400" y="685800"/>
            <a:ext cx="7315200" cy="609600"/>
            <a:chOff x="624" y="1968"/>
            <a:chExt cx="4608" cy="384"/>
          </a:xfrm>
        </p:grpSpPr>
        <p:sp>
          <p:nvSpPr>
            <p:cNvPr id="4225" name="Line 127"/>
            <p:cNvSpPr>
              <a:spLocks noChangeShapeType="1"/>
            </p:cNvSpPr>
            <p:nvPr/>
          </p:nvSpPr>
          <p:spPr bwMode="auto">
            <a:xfrm flipV="1">
              <a:off x="1008"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26" name="Line 128"/>
            <p:cNvSpPr>
              <a:spLocks noChangeShapeType="1"/>
            </p:cNvSpPr>
            <p:nvPr/>
          </p:nvSpPr>
          <p:spPr bwMode="auto">
            <a:xfrm flipV="1">
              <a:off x="1392"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27" name="Line 129"/>
            <p:cNvSpPr>
              <a:spLocks noChangeShapeType="1"/>
            </p:cNvSpPr>
            <p:nvPr/>
          </p:nvSpPr>
          <p:spPr bwMode="auto">
            <a:xfrm flipV="1">
              <a:off x="2160"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28" name="Line 130"/>
            <p:cNvSpPr>
              <a:spLocks noChangeShapeType="1"/>
            </p:cNvSpPr>
            <p:nvPr/>
          </p:nvSpPr>
          <p:spPr bwMode="auto">
            <a:xfrm flipV="1">
              <a:off x="1776"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29" name="Line 131"/>
            <p:cNvSpPr>
              <a:spLocks noChangeShapeType="1"/>
            </p:cNvSpPr>
            <p:nvPr/>
          </p:nvSpPr>
          <p:spPr bwMode="auto">
            <a:xfrm flipV="1">
              <a:off x="2544"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0" name="Line 132"/>
            <p:cNvSpPr>
              <a:spLocks noChangeShapeType="1"/>
            </p:cNvSpPr>
            <p:nvPr/>
          </p:nvSpPr>
          <p:spPr bwMode="auto">
            <a:xfrm flipV="1">
              <a:off x="2928"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1" name="Line 133"/>
            <p:cNvSpPr>
              <a:spLocks noChangeShapeType="1"/>
            </p:cNvSpPr>
            <p:nvPr/>
          </p:nvSpPr>
          <p:spPr bwMode="auto">
            <a:xfrm flipV="1">
              <a:off x="3312"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2" name="Line 134"/>
            <p:cNvSpPr>
              <a:spLocks noChangeShapeType="1"/>
            </p:cNvSpPr>
            <p:nvPr/>
          </p:nvSpPr>
          <p:spPr bwMode="auto">
            <a:xfrm flipV="1">
              <a:off x="3696"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3" name="Line 135"/>
            <p:cNvSpPr>
              <a:spLocks noChangeShapeType="1"/>
            </p:cNvSpPr>
            <p:nvPr/>
          </p:nvSpPr>
          <p:spPr bwMode="auto">
            <a:xfrm flipV="1">
              <a:off x="4080"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4" name="Line 136"/>
            <p:cNvSpPr>
              <a:spLocks noChangeShapeType="1"/>
            </p:cNvSpPr>
            <p:nvPr/>
          </p:nvSpPr>
          <p:spPr bwMode="auto">
            <a:xfrm flipV="1">
              <a:off x="4464"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5" name="Line 137"/>
            <p:cNvSpPr>
              <a:spLocks noChangeShapeType="1"/>
            </p:cNvSpPr>
            <p:nvPr/>
          </p:nvSpPr>
          <p:spPr bwMode="auto">
            <a:xfrm flipV="1">
              <a:off x="4848"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6" name="Line 138"/>
            <p:cNvSpPr>
              <a:spLocks noChangeShapeType="1"/>
            </p:cNvSpPr>
            <p:nvPr/>
          </p:nvSpPr>
          <p:spPr bwMode="auto">
            <a:xfrm flipV="1">
              <a:off x="5232" y="1968"/>
              <a:ext cx="0" cy="336"/>
            </a:xfrm>
            <a:prstGeom prst="line">
              <a:avLst/>
            </a:prstGeom>
            <a:noFill/>
            <a:ln w="19050">
              <a:solidFill>
                <a:schemeClr val="hlink"/>
              </a:solidFill>
              <a:miter lim="800000"/>
              <a:headEnd/>
              <a:tailEnd/>
            </a:ln>
          </p:spPr>
          <p:txBody>
            <a:bodyPr wrap="none" anchor="ctr"/>
            <a:lstStyle/>
            <a:p>
              <a:endParaRPr lang="zh-CN" altLang="en-US"/>
            </a:p>
          </p:txBody>
        </p:sp>
        <p:sp>
          <p:nvSpPr>
            <p:cNvPr id="4237" name="Line 139"/>
            <p:cNvSpPr>
              <a:spLocks noChangeShapeType="1"/>
            </p:cNvSpPr>
            <p:nvPr/>
          </p:nvSpPr>
          <p:spPr bwMode="auto">
            <a:xfrm flipV="1">
              <a:off x="624" y="1968"/>
              <a:ext cx="0" cy="384"/>
            </a:xfrm>
            <a:prstGeom prst="line">
              <a:avLst/>
            </a:prstGeom>
            <a:noFill/>
            <a:ln w="19050">
              <a:solidFill>
                <a:schemeClr val="hlink"/>
              </a:solidFill>
              <a:round/>
              <a:headEnd/>
              <a:tailEnd/>
            </a:ln>
          </p:spPr>
          <p:txBody>
            <a:bodyPr lIns="90000" tIns="46800" rIns="90000" bIns="46800">
              <a:spAutoFit/>
            </a:bodyPr>
            <a:lstStyle/>
            <a:p>
              <a:endParaRPr lang="zh-CN" altLang="en-US"/>
            </a:p>
          </p:txBody>
        </p:sp>
      </p:grpSp>
      <p:sp>
        <p:nvSpPr>
          <p:cNvPr id="4145" name="Line 140"/>
          <p:cNvSpPr>
            <a:spLocks noChangeShapeType="1"/>
          </p:cNvSpPr>
          <p:nvPr/>
        </p:nvSpPr>
        <p:spPr bwMode="auto">
          <a:xfrm>
            <a:off x="914400" y="3317875"/>
            <a:ext cx="3810000" cy="1588"/>
          </a:xfrm>
          <a:prstGeom prst="line">
            <a:avLst/>
          </a:prstGeom>
          <a:noFill/>
          <a:ln w="38100">
            <a:solidFill>
              <a:srgbClr val="800000"/>
            </a:solidFill>
            <a:miter lim="800000"/>
            <a:headEnd/>
            <a:tailEnd/>
          </a:ln>
        </p:spPr>
        <p:txBody>
          <a:bodyPr wrap="none" anchor="ctr"/>
          <a:lstStyle/>
          <a:p>
            <a:endParaRPr lang="zh-CN" altLang="en-US"/>
          </a:p>
        </p:txBody>
      </p:sp>
      <p:sp>
        <p:nvSpPr>
          <p:cNvPr id="4146" name="Line 141"/>
          <p:cNvSpPr>
            <a:spLocks noChangeShapeType="1"/>
          </p:cNvSpPr>
          <p:nvPr/>
        </p:nvSpPr>
        <p:spPr bwMode="auto">
          <a:xfrm>
            <a:off x="914400" y="3808413"/>
            <a:ext cx="3810000" cy="1587"/>
          </a:xfrm>
          <a:prstGeom prst="line">
            <a:avLst/>
          </a:prstGeom>
          <a:noFill/>
          <a:ln w="38100">
            <a:solidFill>
              <a:srgbClr val="800000"/>
            </a:solidFill>
            <a:miter lim="800000"/>
            <a:headEnd/>
            <a:tailEnd/>
          </a:ln>
        </p:spPr>
        <p:txBody>
          <a:bodyPr wrap="none" anchor="ctr"/>
          <a:lstStyle/>
          <a:p>
            <a:endParaRPr lang="zh-CN" altLang="en-US"/>
          </a:p>
        </p:txBody>
      </p:sp>
      <p:sp>
        <p:nvSpPr>
          <p:cNvPr id="4147" name="Line 142"/>
          <p:cNvSpPr>
            <a:spLocks noChangeShapeType="1"/>
          </p:cNvSpPr>
          <p:nvPr/>
        </p:nvSpPr>
        <p:spPr bwMode="auto">
          <a:xfrm flipV="1">
            <a:off x="15494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48" name="Line 143"/>
          <p:cNvSpPr>
            <a:spLocks noChangeShapeType="1"/>
          </p:cNvSpPr>
          <p:nvPr/>
        </p:nvSpPr>
        <p:spPr bwMode="auto">
          <a:xfrm flipV="1">
            <a:off x="2132013" y="33178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49" name="Line 144"/>
          <p:cNvSpPr>
            <a:spLocks noChangeShapeType="1"/>
          </p:cNvSpPr>
          <p:nvPr/>
        </p:nvSpPr>
        <p:spPr bwMode="auto">
          <a:xfrm flipV="1">
            <a:off x="27432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50" name="Line 145"/>
          <p:cNvSpPr>
            <a:spLocks noChangeShapeType="1"/>
          </p:cNvSpPr>
          <p:nvPr/>
        </p:nvSpPr>
        <p:spPr bwMode="auto">
          <a:xfrm flipV="1">
            <a:off x="3352800" y="3317875"/>
            <a:ext cx="3175" cy="490538"/>
          </a:xfrm>
          <a:prstGeom prst="line">
            <a:avLst/>
          </a:prstGeom>
          <a:noFill/>
          <a:ln w="38100">
            <a:solidFill>
              <a:srgbClr val="800000"/>
            </a:solidFill>
            <a:miter lim="800000"/>
            <a:headEnd/>
            <a:tailEnd/>
          </a:ln>
        </p:spPr>
        <p:txBody>
          <a:bodyPr wrap="none" anchor="ctr"/>
          <a:lstStyle/>
          <a:p>
            <a:endParaRPr lang="zh-CN" altLang="en-US"/>
          </a:p>
        </p:txBody>
      </p:sp>
      <p:sp>
        <p:nvSpPr>
          <p:cNvPr id="4151" name="Line 146"/>
          <p:cNvSpPr>
            <a:spLocks noChangeShapeType="1"/>
          </p:cNvSpPr>
          <p:nvPr/>
        </p:nvSpPr>
        <p:spPr bwMode="auto">
          <a:xfrm flipV="1">
            <a:off x="39624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52" name="Line 147"/>
          <p:cNvSpPr>
            <a:spLocks noChangeShapeType="1"/>
          </p:cNvSpPr>
          <p:nvPr/>
        </p:nvSpPr>
        <p:spPr bwMode="auto">
          <a:xfrm flipV="1">
            <a:off x="4572000" y="3317875"/>
            <a:ext cx="0" cy="49053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4098" name="Object 148"/>
          <p:cNvGraphicFramePr>
            <a:graphicFrameLocks noChangeAspect="1"/>
          </p:cNvGraphicFramePr>
          <p:nvPr/>
        </p:nvGraphicFramePr>
        <p:xfrm>
          <a:off x="1676400" y="3468688"/>
          <a:ext cx="303213" cy="257175"/>
        </p:xfrm>
        <a:graphic>
          <a:graphicData uri="http://schemas.openxmlformats.org/presentationml/2006/ole">
            <mc:AlternateContent xmlns:mc="http://schemas.openxmlformats.org/markup-compatibility/2006">
              <mc:Choice xmlns:v="urn:schemas-microsoft-com:vml" Requires="v">
                <p:oleObj spid="_x0000_s106670" name="公式" r:id="rId23" imgW="291973" imgH="241195" progId="">
                  <p:embed/>
                </p:oleObj>
              </mc:Choice>
              <mc:Fallback>
                <p:oleObj name="公式" r:id="rId23" imgW="291973" imgH="241195" progId="">
                  <p:embed/>
                  <p:pic>
                    <p:nvPicPr>
                      <p:cNvPr id="0" name="Object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468688"/>
                        <a:ext cx="30321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099" name="Object 149"/>
          <p:cNvGraphicFramePr>
            <a:graphicFrameLocks noChangeAspect="1"/>
          </p:cNvGraphicFramePr>
          <p:nvPr/>
        </p:nvGraphicFramePr>
        <p:xfrm>
          <a:off x="1073150" y="3468688"/>
          <a:ext cx="276225" cy="257175"/>
        </p:xfrm>
        <a:graphic>
          <a:graphicData uri="http://schemas.openxmlformats.org/presentationml/2006/ole">
            <mc:AlternateContent xmlns:mc="http://schemas.openxmlformats.org/markup-compatibility/2006">
              <mc:Choice xmlns:v="urn:schemas-microsoft-com:vml" Requires="v">
                <p:oleObj spid="_x0000_s106671" name="公式" r:id="rId24" imgW="266469" imgH="241091" progId="">
                  <p:embed/>
                </p:oleObj>
              </mc:Choice>
              <mc:Fallback>
                <p:oleObj name="公式" r:id="rId24" imgW="266469" imgH="241091" progId="">
                  <p:embed/>
                  <p:pic>
                    <p:nvPicPr>
                      <p:cNvPr id="0" name="Object 14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73150" y="3468688"/>
                        <a:ext cx="2762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00" name="Object 150"/>
          <p:cNvGraphicFramePr>
            <a:graphicFrameLocks noChangeAspect="1"/>
          </p:cNvGraphicFramePr>
          <p:nvPr/>
        </p:nvGraphicFramePr>
        <p:xfrm>
          <a:off x="4114800" y="3468688"/>
          <a:ext cx="301625" cy="257175"/>
        </p:xfrm>
        <a:graphic>
          <a:graphicData uri="http://schemas.openxmlformats.org/presentationml/2006/ole">
            <mc:AlternateContent xmlns:mc="http://schemas.openxmlformats.org/markup-compatibility/2006">
              <mc:Choice xmlns:v="urn:schemas-microsoft-com:vml" Requires="v">
                <p:oleObj spid="_x0000_s106672" name="公式" r:id="rId26" imgW="291973" imgH="241195" progId="">
                  <p:embed/>
                </p:oleObj>
              </mc:Choice>
              <mc:Fallback>
                <p:oleObj name="公式" r:id="rId26" imgW="291973" imgH="241195" progId="">
                  <p:embed/>
                  <p:pic>
                    <p:nvPicPr>
                      <p:cNvPr id="0" name="Object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4686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4153" name="Line 151"/>
          <p:cNvSpPr>
            <a:spLocks noChangeShapeType="1"/>
          </p:cNvSpPr>
          <p:nvPr/>
        </p:nvSpPr>
        <p:spPr bwMode="auto">
          <a:xfrm>
            <a:off x="3048000" y="2908300"/>
            <a:ext cx="1588" cy="409575"/>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4101" name="Object 152"/>
          <p:cNvGraphicFramePr>
            <a:graphicFrameLocks noChangeAspect="1"/>
          </p:cNvGraphicFramePr>
          <p:nvPr/>
        </p:nvGraphicFramePr>
        <p:xfrm>
          <a:off x="2286000" y="3481388"/>
          <a:ext cx="301625" cy="257175"/>
        </p:xfrm>
        <a:graphic>
          <a:graphicData uri="http://schemas.openxmlformats.org/presentationml/2006/ole">
            <mc:AlternateContent xmlns:mc="http://schemas.openxmlformats.org/markup-compatibility/2006">
              <mc:Choice xmlns:v="urn:schemas-microsoft-com:vml" Requires="v">
                <p:oleObj spid="_x0000_s106673" name="公式" r:id="rId27" imgW="291973" imgH="241195" progId="">
                  <p:embed/>
                </p:oleObj>
              </mc:Choice>
              <mc:Fallback>
                <p:oleObj name="公式" r:id="rId27" imgW="291973" imgH="241195" progId="">
                  <p:embed/>
                  <p:pic>
                    <p:nvPicPr>
                      <p:cNvPr id="0" name="Object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34813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02" name="Object 153"/>
          <p:cNvGraphicFramePr>
            <a:graphicFrameLocks noChangeAspect="1"/>
          </p:cNvGraphicFramePr>
          <p:nvPr/>
        </p:nvGraphicFramePr>
        <p:xfrm>
          <a:off x="2895600" y="3481388"/>
          <a:ext cx="304800" cy="257175"/>
        </p:xfrm>
        <a:graphic>
          <a:graphicData uri="http://schemas.openxmlformats.org/presentationml/2006/ole">
            <mc:AlternateContent xmlns:mc="http://schemas.openxmlformats.org/markup-compatibility/2006">
              <mc:Choice xmlns:v="urn:schemas-microsoft-com:vml" Requires="v">
                <p:oleObj spid="_x0000_s106674" name="公式" r:id="rId28" imgW="291973" imgH="241195" progId="">
                  <p:embed/>
                </p:oleObj>
              </mc:Choice>
              <mc:Fallback>
                <p:oleObj name="公式" r:id="rId28" imgW="291973" imgH="241195" progId="">
                  <p:embed/>
                  <p:pic>
                    <p:nvPicPr>
                      <p:cNvPr id="0" name="Object 1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481388"/>
                        <a:ext cx="304800"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03" name="Object 154"/>
          <p:cNvGraphicFramePr>
            <a:graphicFrameLocks noChangeAspect="1"/>
          </p:cNvGraphicFramePr>
          <p:nvPr/>
        </p:nvGraphicFramePr>
        <p:xfrm>
          <a:off x="3505200" y="3481388"/>
          <a:ext cx="301625" cy="257175"/>
        </p:xfrm>
        <a:graphic>
          <a:graphicData uri="http://schemas.openxmlformats.org/presentationml/2006/ole">
            <mc:AlternateContent xmlns:mc="http://schemas.openxmlformats.org/markup-compatibility/2006">
              <mc:Choice xmlns:v="urn:schemas-microsoft-com:vml" Requires="v">
                <p:oleObj spid="_x0000_s106675" name="公式" r:id="rId29" imgW="291973" imgH="241195" progId="">
                  <p:embed/>
                </p:oleObj>
              </mc:Choice>
              <mc:Fallback>
                <p:oleObj name="公式" r:id="rId29" imgW="291973" imgH="241195" progId="">
                  <p:embed/>
                  <p:pic>
                    <p:nvPicPr>
                      <p:cNvPr id="0" name="Object 1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5200" y="34813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4154" name="Line 155"/>
          <p:cNvSpPr>
            <a:spLocks noChangeShapeType="1"/>
          </p:cNvSpPr>
          <p:nvPr/>
        </p:nvSpPr>
        <p:spPr bwMode="auto">
          <a:xfrm>
            <a:off x="4724400" y="3317875"/>
            <a:ext cx="3657600" cy="0"/>
          </a:xfrm>
          <a:prstGeom prst="line">
            <a:avLst/>
          </a:prstGeom>
          <a:noFill/>
          <a:ln w="38100">
            <a:solidFill>
              <a:srgbClr val="800000"/>
            </a:solidFill>
            <a:miter lim="800000"/>
            <a:headEnd/>
            <a:tailEnd/>
          </a:ln>
        </p:spPr>
        <p:txBody>
          <a:bodyPr wrap="none" anchor="ctr"/>
          <a:lstStyle/>
          <a:p>
            <a:endParaRPr lang="zh-CN" altLang="en-US"/>
          </a:p>
        </p:txBody>
      </p:sp>
      <p:sp>
        <p:nvSpPr>
          <p:cNvPr id="4155" name="Line 156"/>
          <p:cNvSpPr>
            <a:spLocks noChangeShapeType="1"/>
          </p:cNvSpPr>
          <p:nvPr/>
        </p:nvSpPr>
        <p:spPr bwMode="auto">
          <a:xfrm>
            <a:off x="4724400" y="3808413"/>
            <a:ext cx="3657600" cy="1587"/>
          </a:xfrm>
          <a:prstGeom prst="line">
            <a:avLst/>
          </a:prstGeom>
          <a:noFill/>
          <a:ln w="38100">
            <a:solidFill>
              <a:srgbClr val="800000"/>
            </a:solidFill>
            <a:miter lim="800000"/>
            <a:headEnd/>
            <a:tailEnd/>
          </a:ln>
        </p:spPr>
        <p:txBody>
          <a:bodyPr wrap="none" anchor="ctr"/>
          <a:lstStyle/>
          <a:p>
            <a:endParaRPr lang="zh-CN" altLang="en-US"/>
          </a:p>
        </p:txBody>
      </p:sp>
      <p:sp>
        <p:nvSpPr>
          <p:cNvPr id="4156" name="Line 157"/>
          <p:cNvSpPr>
            <a:spLocks noChangeShapeType="1"/>
          </p:cNvSpPr>
          <p:nvPr/>
        </p:nvSpPr>
        <p:spPr bwMode="auto">
          <a:xfrm flipV="1">
            <a:off x="52578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57" name="Line 158"/>
          <p:cNvSpPr>
            <a:spLocks noChangeShapeType="1"/>
          </p:cNvSpPr>
          <p:nvPr/>
        </p:nvSpPr>
        <p:spPr bwMode="auto">
          <a:xfrm flipV="1">
            <a:off x="58674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58" name="Line 159"/>
          <p:cNvSpPr>
            <a:spLocks noChangeShapeType="1"/>
          </p:cNvSpPr>
          <p:nvPr/>
        </p:nvSpPr>
        <p:spPr bwMode="auto">
          <a:xfrm flipV="1">
            <a:off x="64770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59" name="Line 160"/>
          <p:cNvSpPr>
            <a:spLocks noChangeShapeType="1"/>
          </p:cNvSpPr>
          <p:nvPr/>
        </p:nvSpPr>
        <p:spPr bwMode="auto">
          <a:xfrm flipV="1">
            <a:off x="70866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60" name="Line 161"/>
          <p:cNvSpPr>
            <a:spLocks noChangeShapeType="1"/>
          </p:cNvSpPr>
          <p:nvPr/>
        </p:nvSpPr>
        <p:spPr bwMode="auto">
          <a:xfrm flipV="1">
            <a:off x="7772400" y="33178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61" name="Line 162"/>
          <p:cNvSpPr>
            <a:spLocks noChangeShapeType="1"/>
          </p:cNvSpPr>
          <p:nvPr/>
        </p:nvSpPr>
        <p:spPr bwMode="auto">
          <a:xfrm flipV="1">
            <a:off x="8382000" y="3317875"/>
            <a:ext cx="1588" cy="49053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4104" name="Object 163"/>
          <p:cNvGraphicFramePr>
            <a:graphicFrameLocks noChangeAspect="1"/>
          </p:cNvGraphicFramePr>
          <p:nvPr/>
        </p:nvGraphicFramePr>
        <p:xfrm>
          <a:off x="5410200" y="3468688"/>
          <a:ext cx="301625" cy="257175"/>
        </p:xfrm>
        <a:graphic>
          <a:graphicData uri="http://schemas.openxmlformats.org/presentationml/2006/ole">
            <mc:AlternateContent xmlns:mc="http://schemas.openxmlformats.org/markup-compatibility/2006">
              <mc:Choice xmlns:v="urn:schemas-microsoft-com:vml" Requires="v">
                <p:oleObj spid="_x0000_s106676" name="公式" r:id="rId30" imgW="291973" imgH="241195" progId="">
                  <p:embed/>
                </p:oleObj>
              </mc:Choice>
              <mc:Fallback>
                <p:oleObj name="公式" r:id="rId30" imgW="291973" imgH="241195" progId="">
                  <p:embed/>
                  <p:pic>
                    <p:nvPicPr>
                      <p:cNvPr id="0" name="Object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4686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05" name="Object 164"/>
          <p:cNvGraphicFramePr>
            <a:graphicFrameLocks noChangeAspect="1"/>
          </p:cNvGraphicFramePr>
          <p:nvPr/>
        </p:nvGraphicFramePr>
        <p:xfrm>
          <a:off x="4752975" y="3468688"/>
          <a:ext cx="276225" cy="257175"/>
        </p:xfrm>
        <a:graphic>
          <a:graphicData uri="http://schemas.openxmlformats.org/presentationml/2006/ole">
            <mc:AlternateContent xmlns:mc="http://schemas.openxmlformats.org/markup-compatibility/2006">
              <mc:Choice xmlns:v="urn:schemas-microsoft-com:vml" Requires="v">
                <p:oleObj spid="_x0000_s106677" name="公式" r:id="rId31" imgW="266469" imgH="241091" progId="">
                  <p:embed/>
                </p:oleObj>
              </mc:Choice>
              <mc:Fallback>
                <p:oleObj name="公式" r:id="rId31" imgW="266469" imgH="241091" progId="">
                  <p:embed/>
                  <p:pic>
                    <p:nvPicPr>
                      <p:cNvPr id="0" name="Object 16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52975" y="3468688"/>
                        <a:ext cx="2762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06" name="Object 165"/>
          <p:cNvGraphicFramePr>
            <a:graphicFrameLocks noChangeAspect="1"/>
          </p:cNvGraphicFramePr>
          <p:nvPr/>
        </p:nvGraphicFramePr>
        <p:xfrm>
          <a:off x="7924800" y="3468688"/>
          <a:ext cx="303213" cy="257175"/>
        </p:xfrm>
        <a:graphic>
          <a:graphicData uri="http://schemas.openxmlformats.org/presentationml/2006/ole">
            <mc:AlternateContent xmlns:mc="http://schemas.openxmlformats.org/markup-compatibility/2006">
              <mc:Choice xmlns:v="urn:schemas-microsoft-com:vml" Requires="v">
                <p:oleObj spid="_x0000_s106678" name="公式" r:id="rId32" imgW="291973" imgH="241195" progId="">
                  <p:embed/>
                </p:oleObj>
              </mc:Choice>
              <mc:Fallback>
                <p:oleObj name="公式" r:id="rId32" imgW="291973" imgH="241195" progId="">
                  <p:embed/>
                  <p:pic>
                    <p:nvPicPr>
                      <p:cNvPr id="0" name="Object 1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3468688"/>
                        <a:ext cx="303213"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4162" name="Line 166"/>
          <p:cNvSpPr>
            <a:spLocks noChangeShapeType="1"/>
          </p:cNvSpPr>
          <p:nvPr/>
        </p:nvSpPr>
        <p:spPr bwMode="auto">
          <a:xfrm>
            <a:off x="4876800" y="2908300"/>
            <a:ext cx="1588" cy="409575"/>
          </a:xfrm>
          <a:prstGeom prst="line">
            <a:avLst/>
          </a:prstGeom>
          <a:noFill/>
          <a:ln w="38100">
            <a:solidFill>
              <a:srgbClr val="800000"/>
            </a:solidFill>
            <a:miter lim="800000"/>
            <a:headEnd/>
            <a:tailEnd type="triangle" w="med" len="med"/>
          </a:ln>
        </p:spPr>
        <p:txBody>
          <a:bodyPr wrap="none" anchor="ctr"/>
          <a:lstStyle/>
          <a:p>
            <a:endParaRPr lang="zh-CN" altLang="en-US"/>
          </a:p>
        </p:txBody>
      </p:sp>
      <p:sp>
        <p:nvSpPr>
          <p:cNvPr id="4163" name="Line 167"/>
          <p:cNvSpPr>
            <a:spLocks noChangeShapeType="1"/>
          </p:cNvSpPr>
          <p:nvPr/>
        </p:nvSpPr>
        <p:spPr bwMode="auto">
          <a:xfrm>
            <a:off x="6705600" y="2908300"/>
            <a:ext cx="1588" cy="409575"/>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4107" name="Object 168"/>
          <p:cNvGraphicFramePr>
            <a:graphicFrameLocks noChangeAspect="1"/>
          </p:cNvGraphicFramePr>
          <p:nvPr/>
        </p:nvGraphicFramePr>
        <p:xfrm>
          <a:off x="6019800" y="3481388"/>
          <a:ext cx="303213" cy="257175"/>
        </p:xfrm>
        <a:graphic>
          <a:graphicData uri="http://schemas.openxmlformats.org/presentationml/2006/ole">
            <mc:AlternateContent xmlns:mc="http://schemas.openxmlformats.org/markup-compatibility/2006">
              <mc:Choice xmlns:v="urn:schemas-microsoft-com:vml" Requires="v">
                <p:oleObj spid="_x0000_s106679" name="公式" r:id="rId33" imgW="291973" imgH="241195" progId="">
                  <p:embed/>
                </p:oleObj>
              </mc:Choice>
              <mc:Fallback>
                <p:oleObj name="公式" r:id="rId33" imgW="291973" imgH="241195" progId="">
                  <p:embed/>
                  <p:pic>
                    <p:nvPicPr>
                      <p:cNvPr id="0" name="Object 1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3481388"/>
                        <a:ext cx="30321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08" name="Object 169"/>
          <p:cNvGraphicFramePr>
            <a:graphicFrameLocks noChangeAspect="1"/>
          </p:cNvGraphicFramePr>
          <p:nvPr/>
        </p:nvGraphicFramePr>
        <p:xfrm>
          <a:off x="6629400" y="3481388"/>
          <a:ext cx="301625" cy="257175"/>
        </p:xfrm>
        <a:graphic>
          <a:graphicData uri="http://schemas.openxmlformats.org/presentationml/2006/ole">
            <mc:AlternateContent xmlns:mc="http://schemas.openxmlformats.org/markup-compatibility/2006">
              <mc:Choice xmlns:v="urn:schemas-microsoft-com:vml" Requires="v">
                <p:oleObj spid="_x0000_s106680" name="公式" r:id="rId34" imgW="291973" imgH="241195" progId="">
                  <p:embed/>
                </p:oleObj>
              </mc:Choice>
              <mc:Fallback>
                <p:oleObj name="公式" r:id="rId34" imgW="291973" imgH="241195" progId="">
                  <p:embed/>
                  <p:pic>
                    <p:nvPicPr>
                      <p:cNvPr id="0" name="Object 1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34813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09" name="Object 170"/>
          <p:cNvGraphicFramePr>
            <a:graphicFrameLocks noChangeAspect="1"/>
          </p:cNvGraphicFramePr>
          <p:nvPr/>
        </p:nvGraphicFramePr>
        <p:xfrm>
          <a:off x="7239000" y="3481388"/>
          <a:ext cx="303213" cy="257175"/>
        </p:xfrm>
        <a:graphic>
          <a:graphicData uri="http://schemas.openxmlformats.org/presentationml/2006/ole">
            <mc:AlternateContent xmlns:mc="http://schemas.openxmlformats.org/markup-compatibility/2006">
              <mc:Choice xmlns:v="urn:schemas-microsoft-com:vml" Requires="v">
                <p:oleObj spid="_x0000_s106681" name="公式" r:id="rId35" imgW="291973" imgH="241195" progId="">
                  <p:embed/>
                </p:oleObj>
              </mc:Choice>
              <mc:Fallback>
                <p:oleObj name="公式" r:id="rId35" imgW="291973" imgH="241195" progId="">
                  <p:embed/>
                  <p:pic>
                    <p:nvPicPr>
                      <p:cNvPr id="0" name="Object 1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9000" y="3481388"/>
                        <a:ext cx="303213"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10" name="Object 171"/>
          <p:cNvGraphicFramePr>
            <a:graphicFrameLocks noChangeAspect="1"/>
          </p:cNvGraphicFramePr>
          <p:nvPr/>
        </p:nvGraphicFramePr>
        <p:xfrm>
          <a:off x="1073150" y="2746375"/>
          <a:ext cx="1111250" cy="325438"/>
        </p:xfrm>
        <a:graphic>
          <a:graphicData uri="http://schemas.openxmlformats.org/presentationml/2006/ole">
            <mc:AlternateContent xmlns:mc="http://schemas.openxmlformats.org/markup-compatibility/2006">
              <mc:Choice xmlns:v="urn:schemas-microsoft-com:vml" Requires="v">
                <p:oleObj spid="_x0000_s106682" name="公式" r:id="rId36" imgW="1066337" imgH="304668" progId="">
                  <p:embed/>
                </p:oleObj>
              </mc:Choice>
              <mc:Fallback>
                <p:oleObj name="公式" r:id="rId36" imgW="1066337" imgH="304668" progId="">
                  <p:embed/>
                  <p:pic>
                    <p:nvPicPr>
                      <p:cNvPr id="0" name="Object 17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73150" y="2746375"/>
                        <a:ext cx="1111250" cy="325438"/>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4164" name="Line 172"/>
          <p:cNvSpPr>
            <a:spLocks noChangeShapeType="1"/>
          </p:cNvSpPr>
          <p:nvPr/>
        </p:nvSpPr>
        <p:spPr bwMode="auto">
          <a:xfrm flipV="1">
            <a:off x="3200400" y="2895600"/>
            <a:ext cx="304800" cy="0"/>
          </a:xfrm>
          <a:prstGeom prst="line">
            <a:avLst/>
          </a:prstGeom>
          <a:noFill/>
          <a:ln w="38100">
            <a:solidFill>
              <a:srgbClr val="800000"/>
            </a:solidFill>
            <a:miter lim="800000"/>
            <a:headEnd/>
            <a:tailEnd/>
          </a:ln>
        </p:spPr>
        <p:txBody>
          <a:bodyPr wrap="none" anchor="ctr"/>
          <a:lstStyle/>
          <a:p>
            <a:endParaRPr lang="zh-CN" altLang="en-US"/>
          </a:p>
        </p:txBody>
      </p:sp>
      <p:grpSp>
        <p:nvGrpSpPr>
          <p:cNvPr id="6" name="Group 173"/>
          <p:cNvGrpSpPr>
            <a:grpSpLocks/>
          </p:cNvGrpSpPr>
          <p:nvPr/>
        </p:nvGrpSpPr>
        <p:grpSpPr bwMode="auto">
          <a:xfrm>
            <a:off x="533400" y="2008188"/>
            <a:ext cx="8001000" cy="457200"/>
            <a:chOff x="336" y="1257"/>
            <a:chExt cx="5040" cy="288"/>
          </a:xfrm>
        </p:grpSpPr>
        <p:sp>
          <p:nvSpPr>
            <p:cNvPr id="4208" name="Line 174"/>
            <p:cNvSpPr>
              <a:spLocks noChangeShapeType="1"/>
            </p:cNvSpPr>
            <p:nvPr/>
          </p:nvSpPr>
          <p:spPr bwMode="auto">
            <a:xfrm flipV="1">
              <a:off x="768"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09" name="Line 175"/>
            <p:cNvSpPr>
              <a:spLocks noChangeShapeType="1"/>
            </p:cNvSpPr>
            <p:nvPr/>
          </p:nvSpPr>
          <p:spPr bwMode="auto">
            <a:xfrm flipH="1">
              <a:off x="384" y="1545"/>
              <a:ext cx="384" cy="0"/>
            </a:xfrm>
            <a:prstGeom prst="line">
              <a:avLst/>
            </a:prstGeom>
            <a:noFill/>
            <a:ln w="38100">
              <a:solidFill>
                <a:schemeClr val="hlink"/>
              </a:solidFill>
              <a:miter lim="800000"/>
              <a:headEnd/>
              <a:tailEnd/>
            </a:ln>
          </p:spPr>
          <p:txBody>
            <a:bodyPr wrap="none" anchor="ctr"/>
            <a:lstStyle/>
            <a:p>
              <a:endParaRPr lang="zh-CN" altLang="en-US"/>
            </a:p>
          </p:txBody>
        </p:sp>
        <p:sp>
          <p:nvSpPr>
            <p:cNvPr id="4210" name="Line 176"/>
            <p:cNvSpPr>
              <a:spLocks noChangeShapeType="1"/>
            </p:cNvSpPr>
            <p:nvPr/>
          </p:nvSpPr>
          <p:spPr bwMode="auto">
            <a:xfrm flipV="1">
              <a:off x="1152"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11" name="Line 177"/>
            <p:cNvSpPr>
              <a:spLocks noChangeShapeType="1"/>
            </p:cNvSpPr>
            <p:nvPr/>
          </p:nvSpPr>
          <p:spPr bwMode="auto">
            <a:xfrm>
              <a:off x="768" y="1257"/>
              <a:ext cx="384" cy="0"/>
            </a:xfrm>
            <a:prstGeom prst="line">
              <a:avLst/>
            </a:prstGeom>
            <a:noFill/>
            <a:ln w="38100">
              <a:solidFill>
                <a:schemeClr val="hlink"/>
              </a:solidFill>
              <a:miter lim="800000"/>
              <a:headEnd/>
              <a:tailEnd/>
            </a:ln>
          </p:spPr>
          <p:txBody>
            <a:bodyPr wrap="none" anchor="ctr"/>
            <a:lstStyle/>
            <a:p>
              <a:endParaRPr lang="zh-CN" altLang="en-US"/>
            </a:p>
          </p:txBody>
        </p:sp>
        <p:sp>
          <p:nvSpPr>
            <p:cNvPr id="4212" name="Line 178"/>
            <p:cNvSpPr>
              <a:spLocks noChangeShapeType="1"/>
            </p:cNvSpPr>
            <p:nvPr/>
          </p:nvSpPr>
          <p:spPr bwMode="auto">
            <a:xfrm>
              <a:off x="1152" y="1545"/>
              <a:ext cx="768" cy="0"/>
            </a:xfrm>
            <a:prstGeom prst="line">
              <a:avLst/>
            </a:prstGeom>
            <a:noFill/>
            <a:ln w="38100">
              <a:solidFill>
                <a:schemeClr val="hlink"/>
              </a:solidFill>
              <a:miter lim="800000"/>
              <a:headEnd/>
              <a:tailEnd/>
            </a:ln>
          </p:spPr>
          <p:txBody>
            <a:bodyPr wrap="none" anchor="ctr"/>
            <a:lstStyle/>
            <a:p>
              <a:endParaRPr lang="zh-CN" altLang="en-US"/>
            </a:p>
          </p:txBody>
        </p:sp>
        <p:sp>
          <p:nvSpPr>
            <p:cNvPr id="4213" name="Line 179"/>
            <p:cNvSpPr>
              <a:spLocks noChangeShapeType="1"/>
            </p:cNvSpPr>
            <p:nvPr/>
          </p:nvSpPr>
          <p:spPr bwMode="auto">
            <a:xfrm flipV="1">
              <a:off x="1920"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14" name="Line 180"/>
            <p:cNvSpPr>
              <a:spLocks noChangeShapeType="1"/>
            </p:cNvSpPr>
            <p:nvPr/>
          </p:nvSpPr>
          <p:spPr bwMode="auto">
            <a:xfrm flipV="1">
              <a:off x="2304"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15" name="Line 181"/>
            <p:cNvSpPr>
              <a:spLocks noChangeShapeType="1"/>
            </p:cNvSpPr>
            <p:nvPr/>
          </p:nvSpPr>
          <p:spPr bwMode="auto">
            <a:xfrm>
              <a:off x="1920" y="1257"/>
              <a:ext cx="384" cy="0"/>
            </a:xfrm>
            <a:prstGeom prst="line">
              <a:avLst/>
            </a:prstGeom>
            <a:noFill/>
            <a:ln w="38100">
              <a:solidFill>
                <a:schemeClr val="hlink"/>
              </a:solidFill>
              <a:miter lim="800000"/>
              <a:headEnd/>
              <a:tailEnd/>
            </a:ln>
          </p:spPr>
          <p:txBody>
            <a:bodyPr wrap="none" anchor="ctr"/>
            <a:lstStyle/>
            <a:p>
              <a:endParaRPr lang="zh-CN" altLang="en-US"/>
            </a:p>
          </p:txBody>
        </p:sp>
        <p:sp>
          <p:nvSpPr>
            <p:cNvPr id="4216" name="Line 182"/>
            <p:cNvSpPr>
              <a:spLocks noChangeShapeType="1"/>
            </p:cNvSpPr>
            <p:nvPr/>
          </p:nvSpPr>
          <p:spPr bwMode="auto">
            <a:xfrm flipV="1">
              <a:off x="3072"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17" name="Line 183"/>
            <p:cNvSpPr>
              <a:spLocks noChangeShapeType="1"/>
            </p:cNvSpPr>
            <p:nvPr/>
          </p:nvSpPr>
          <p:spPr bwMode="auto">
            <a:xfrm flipV="1">
              <a:off x="3456"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18" name="Line 184"/>
            <p:cNvSpPr>
              <a:spLocks noChangeShapeType="1"/>
            </p:cNvSpPr>
            <p:nvPr/>
          </p:nvSpPr>
          <p:spPr bwMode="auto">
            <a:xfrm>
              <a:off x="3072" y="1257"/>
              <a:ext cx="384" cy="0"/>
            </a:xfrm>
            <a:prstGeom prst="line">
              <a:avLst/>
            </a:prstGeom>
            <a:noFill/>
            <a:ln w="38100">
              <a:solidFill>
                <a:schemeClr val="hlink"/>
              </a:solidFill>
              <a:miter lim="800000"/>
              <a:headEnd/>
              <a:tailEnd/>
            </a:ln>
          </p:spPr>
          <p:txBody>
            <a:bodyPr wrap="none" anchor="ctr"/>
            <a:lstStyle/>
            <a:p>
              <a:endParaRPr lang="zh-CN" altLang="en-US"/>
            </a:p>
          </p:txBody>
        </p:sp>
        <p:sp>
          <p:nvSpPr>
            <p:cNvPr id="4219" name="Line 185"/>
            <p:cNvSpPr>
              <a:spLocks noChangeShapeType="1"/>
            </p:cNvSpPr>
            <p:nvPr/>
          </p:nvSpPr>
          <p:spPr bwMode="auto">
            <a:xfrm>
              <a:off x="3456" y="1545"/>
              <a:ext cx="768" cy="0"/>
            </a:xfrm>
            <a:prstGeom prst="line">
              <a:avLst/>
            </a:prstGeom>
            <a:noFill/>
            <a:ln w="38100">
              <a:solidFill>
                <a:schemeClr val="hlink"/>
              </a:solidFill>
              <a:miter lim="800000"/>
              <a:headEnd/>
              <a:tailEnd/>
            </a:ln>
          </p:spPr>
          <p:txBody>
            <a:bodyPr wrap="none" anchor="ctr"/>
            <a:lstStyle/>
            <a:p>
              <a:endParaRPr lang="zh-CN" altLang="en-US"/>
            </a:p>
          </p:txBody>
        </p:sp>
        <p:sp>
          <p:nvSpPr>
            <p:cNvPr id="4220" name="Line 186"/>
            <p:cNvSpPr>
              <a:spLocks noChangeShapeType="1"/>
            </p:cNvSpPr>
            <p:nvPr/>
          </p:nvSpPr>
          <p:spPr bwMode="auto">
            <a:xfrm flipV="1">
              <a:off x="4224"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21" name="Line 187"/>
            <p:cNvSpPr>
              <a:spLocks noChangeShapeType="1"/>
            </p:cNvSpPr>
            <p:nvPr/>
          </p:nvSpPr>
          <p:spPr bwMode="auto">
            <a:xfrm flipV="1">
              <a:off x="4608" y="1257"/>
              <a:ext cx="0" cy="288"/>
            </a:xfrm>
            <a:prstGeom prst="line">
              <a:avLst/>
            </a:prstGeom>
            <a:noFill/>
            <a:ln w="38100">
              <a:solidFill>
                <a:schemeClr val="hlink"/>
              </a:solidFill>
              <a:miter lim="800000"/>
              <a:headEnd/>
              <a:tailEnd/>
            </a:ln>
          </p:spPr>
          <p:txBody>
            <a:bodyPr wrap="none" anchor="ctr"/>
            <a:lstStyle/>
            <a:p>
              <a:endParaRPr lang="zh-CN" altLang="en-US"/>
            </a:p>
          </p:txBody>
        </p:sp>
        <p:sp>
          <p:nvSpPr>
            <p:cNvPr id="4222" name="Line 188"/>
            <p:cNvSpPr>
              <a:spLocks noChangeShapeType="1"/>
            </p:cNvSpPr>
            <p:nvPr/>
          </p:nvSpPr>
          <p:spPr bwMode="auto">
            <a:xfrm>
              <a:off x="4224" y="1257"/>
              <a:ext cx="384" cy="0"/>
            </a:xfrm>
            <a:prstGeom prst="line">
              <a:avLst/>
            </a:prstGeom>
            <a:noFill/>
            <a:ln w="38100">
              <a:solidFill>
                <a:schemeClr val="hlink"/>
              </a:solidFill>
              <a:miter lim="800000"/>
              <a:headEnd/>
              <a:tailEnd/>
            </a:ln>
          </p:spPr>
          <p:txBody>
            <a:bodyPr wrap="none" anchor="ctr"/>
            <a:lstStyle/>
            <a:p>
              <a:endParaRPr lang="zh-CN" altLang="en-US"/>
            </a:p>
          </p:txBody>
        </p:sp>
        <p:sp>
          <p:nvSpPr>
            <p:cNvPr id="4223" name="Line 189"/>
            <p:cNvSpPr>
              <a:spLocks noChangeShapeType="1"/>
            </p:cNvSpPr>
            <p:nvPr/>
          </p:nvSpPr>
          <p:spPr bwMode="auto">
            <a:xfrm>
              <a:off x="4608" y="1545"/>
              <a:ext cx="768" cy="0"/>
            </a:xfrm>
            <a:prstGeom prst="line">
              <a:avLst/>
            </a:prstGeom>
            <a:noFill/>
            <a:ln w="38100">
              <a:solidFill>
                <a:schemeClr val="hlink"/>
              </a:solidFill>
              <a:miter lim="800000"/>
              <a:headEnd/>
              <a:tailEnd/>
            </a:ln>
          </p:spPr>
          <p:txBody>
            <a:bodyPr wrap="none" anchor="ctr"/>
            <a:lstStyle/>
            <a:p>
              <a:endParaRPr lang="zh-CN" altLang="en-US"/>
            </a:p>
          </p:txBody>
        </p:sp>
        <p:graphicFrame>
          <p:nvGraphicFramePr>
            <p:cNvPr id="4125" name="Object 190"/>
            <p:cNvGraphicFramePr>
              <a:graphicFrameLocks noChangeAspect="1"/>
            </p:cNvGraphicFramePr>
            <p:nvPr/>
          </p:nvGraphicFramePr>
          <p:xfrm>
            <a:off x="336" y="1296"/>
            <a:ext cx="352" cy="144"/>
          </p:xfrm>
          <a:graphic>
            <a:graphicData uri="http://schemas.openxmlformats.org/presentationml/2006/ole">
              <mc:AlternateContent xmlns:mc="http://schemas.openxmlformats.org/markup-compatibility/2006">
                <mc:Choice xmlns:v="urn:schemas-microsoft-com:vml" Requires="v">
                  <p:oleObj spid="_x0000_s106683" name="公式" r:id="rId38" imgW="558800" imgH="228600" progId="">
                    <p:embed/>
                  </p:oleObj>
                </mc:Choice>
                <mc:Fallback>
                  <p:oleObj name="公式" r:id="rId38" imgW="558800" imgH="228600" progId="">
                    <p:embed/>
                    <p:pic>
                      <p:nvPicPr>
                        <p:cNvPr id="0" name="Object 19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6" y="1296"/>
                          <a:ext cx="352" cy="144"/>
                        </a:xfrm>
                        <a:prstGeom prst="rect">
                          <a:avLst/>
                        </a:prstGeom>
                        <a:solidFill>
                          <a:srgbClr val="CCFFCC"/>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4224" name="Line 191"/>
            <p:cNvSpPr>
              <a:spLocks noChangeShapeType="1"/>
            </p:cNvSpPr>
            <p:nvPr/>
          </p:nvSpPr>
          <p:spPr bwMode="auto">
            <a:xfrm>
              <a:off x="2308" y="1536"/>
              <a:ext cx="768" cy="0"/>
            </a:xfrm>
            <a:prstGeom prst="line">
              <a:avLst/>
            </a:prstGeom>
            <a:noFill/>
            <a:ln w="38100">
              <a:solidFill>
                <a:schemeClr val="hlink"/>
              </a:solidFill>
              <a:miter lim="800000"/>
              <a:headEnd/>
              <a:tailEnd/>
            </a:ln>
          </p:spPr>
          <p:txBody>
            <a:bodyPr wrap="none" anchor="ctr"/>
            <a:lstStyle/>
            <a:p>
              <a:endParaRPr lang="zh-CN" altLang="en-US"/>
            </a:p>
          </p:txBody>
        </p:sp>
      </p:grpSp>
      <p:sp>
        <p:nvSpPr>
          <p:cNvPr id="4166" name="Rectangle 192"/>
          <p:cNvSpPr>
            <a:spLocks noChangeArrowheads="1"/>
          </p:cNvSpPr>
          <p:nvPr/>
        </p:nvSpPr>
        <p:spPr bwMode="auto">
          <a:xfrm>
            <a:off x="2362200" y="2576513"/>
            <a:ext cx="1981200" cy="352425"/>
          </a:xfrm>
          <a:prstGeom prst="rect">
            <a:avLst/>
          </a:prstGeom>
          <a:solidFill>
            <a:srgbClr val="CCCC00"/>
          </a:solidFill>
          <a:ln w="9525">
            <a:solidFill>
              <a:srgbClr val="800000"/>
            </a:solidFill>
            <a:miter lim="800000"/>
            <a:headEnd/>
            <a:tailEnd/>
          </a:ln>
        </p:spPr>
        <p:txBody>
          <a:bodyPr/>
          <a:lstStyle/>
          <a:p>
            <a:endParaRPr lang="zh-CN" altLang="en-US" sz="2400" b="1">
              <a:latin typeface="Times New Roman" pitchFamily="18" charset="0"/>
              <a:ea typeface="华文中宋" pitchFamily="2" charset="-122"/>
            </a:endParaRPr>
          </a:p>
        </p:txBody>
      </p:sp>
      <p:sp>
        <p:nvSpPr>
          <p:cNvPr id="4167" name="Rectangle 193"/>
          <p:cNvSpPr>
            <a:spLocks noChangeArrowheads="1"/>
          </p:cNvSpPr>
          <p:nvPr/>
        </p:nvSpPr>
        <p:spPr bwMode="auto">
          <a:xfrm>
            <a:off x="2374900" y="2603500"/>
            <a:ext cx="2044700" cy="304800"/>
          </a:xfrm>
          <a:prstGeom prst="rect">
            <a:avLst/>
          </a:prstGeom>
          <a:noFill/>
          <a:ln w="9525">
            <a:noFill/>
            <a:miter lim="800000"/>
            <a:headEnd/>
            <a:tailEnd/>
          </a:ln>
        </p:spPr>
        <p:txBody>
          <a:bodyPr wrap="none" lIns="0" tIns="0" rIns="0" bIns="0">
            <a:spAutoFit/>
          </a:bodyPr>
          <a:lstStyle/>
          <a:p>
            <a:r>
              <a:rPr kumimoji="1" lang="zh-CN" altLang="en-US" sz="2000" b="1">
                <a:solidFill>
                  <a:srgbClr val="000000"/>
                </a:solidFill>
                <a:latin typeface="宋体" pitchFamily="2" charset="-122"/>
              </a:rPr>
              <a:t>读操作码（丢弃）</a:t>
            </a:r>
            <a:endParaRPr kumimoji="1" lang="zh-CN" altLang="en-US" sz="2000">
              <a:latin typeface="Times New Roman" pitchFamily="18" charset="0"/>
            </a:endParaRPr>
          </a:p>
        </p:txBody>
      </p:sp>
      <p:sp>
        <p:nvSpPr>
          <p:cNvPr id="4168" name="Text Box 194"/>
          <p:cNvSpPr txBox="1">
            <a:spLocks noChangeArrowheads="1"/>
          </p:cNvSpPr>
          <p:nvPr/>
        </p:nvSpPr>
        <p:spPr bwMode="auto">
          <a:xfrm>
            <a:off x="973138" y="4441825"/>
            <a:ext cx="4178300" cy="400050"/>
          </a:xfrm>
          <a:prstGeom prst="rect">
            <a:avLst/>
          </a:prstGeom>
          <a:noFill/>
          <a:ln w="38100">
            <a:solidFill>
              <a:srgbClr val="800000"/>
            </a:solidFill>
            <a:miter lim="800000"/>
            <a:headEnd/>
            <a:tailEnd/>
          </a:ln>
        </p:spPr>
        <p:txBody>
          <a:bodyPr wrap="none">
            <a:spAutoFit/>
          </a:bodyPr>
          <a:lstStyle/>
          <a:p>
            <a:pPr>
              <a:spcBef>
                <a:spcPct val="50000"/>
              </a:spcBef>
            </a:pPr>
            <a:r>
              <a:rPr kumimoji="1" lang="en-US" altLang="zh-CN" sz="2000" b="1">
                <a:solidFill>
                  <a:srgbClr val="FF0000"/>
                </a:solidFill>
                <a:latin typeface="Times New Roman" pitchFamily="18" charset="0"/>
              </a:rPr>
              <a:t>MOVX</a:t>
            </a:r>
            <a:r>
              <a:rPr kumimoji="1" lang="zh-CN" altLang="en-US" sz="2000" b="1">
                <a:solidFill>
                  <a:srgbClr val="FF0000"/>
                </a:solidFill>
                <a:latin typeface="Times New Roman" pitchFamily="18" charset="0"/>
              </a:rPr>
              <a:t>类指令</a:t>
            </a: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单字节双周期指令</a:t>
            </a:r>
            <a:r>
              <a:rPr kumimoji="1" lang="zh-CN" altLang="en-US" sz="2000">
                <a:solidFill>
                  <a:schemeClr val="accent2"/>
                </a:solidFill>
                <a:latin typeface="Times New Roman" pitchFamily="18" charset="0"/>
              </a:rPr>
              <a:t>）</a:t>
            </a:r>
          </a:p>
        </p:txBody>
      </p:sp>
      <p:sp>
        <p:nvSpPr>
          <p:cNvPr id="4169" name="Line 195"/>
          <p:cNvSpPr>
            <a:spLocks noChangeShapeType="1"/>
          </p:cNvSpPr>
          <p:nvPr/>
        </p:nvSpPr>
        <p:spPr bwMode="auto">
          <a:xfrm>
            <a:off x="912813" y="533400"/>
            <a:ext cx="1587" cy="6019800"/>
          </a:xfrm>
          <a:prstGeom prst="line">
            <a:avLst/>
          </a:prstGeom>
          <a:noFill/>
          <a:ln w="38100">
            <a:solidFill>
              <a:srgbClr val="800000"/>
            </a:solidFill>
            <a:prstDash val="sysDot"/>
            <a:miter lim="800000"/>
            <a:headEnd/>
            <a:tailEnd/>
          </a:ln>
        </p:spPr>
        <p:txBody>
          <a:bodyPr wrap="none" anchor="ctr"/>
          <a:lstStyle/>
          <a:p>
            <a:endParaRPr lang="zh-CN" altLang="en-US"/>
          </a:p>
        </p:txBody>
      </p:sp>
      <p:sp>
        <p:nvSpPr>
          <p:cNvPr id="4170" name="Line 197"/>
          <p:cNvSpPr>
            <a:spLocks noChangeShapeType="1"/>
          </p:cNvSpPr>
          <p:nvPr/>
        </p:nvSpPr>
        <p:spPr bwMode="auto">
          <a:xfrm>
            <a:off x="1217613" y="3048000"/>
            <a:ext cx="1587" cy="257175"/>
          </a:xfrm>
          <a:prstGeom prst="line">
            <a:avLst/>
          </a:prstGeom>
          <a:noFill/>
          <a:ln w="38100">
            <a:solidFill>
              <a:srgbClr val="800000"/>
            </a:solidFill>
            <a:miter lim="800000"/>
            <a:headEnd/>
            <a:tailEnd type="triangle" w="med" len="med"/>
          </a:ln>
        </p:spPr>
        <p:txBody>
          <a:bodyPr wrap="none" anchor="ctr"/>
          <a:lstStyle/>
          <a:p>
            <a:endParaRPr lang="zh-CN" altLang="en-US"/>
          </a:p>
        </p:txBody>
      </p:sp>
      <p:sp>
        <p:nvSpPr>
          <p:cNvPr id="4171" name="Rectangle 198"/>
          <p:cNvSpPr>
            <a:spLocks noChangeArrowheads="1"/>
          </p:cNvSpPr>
          <p:nvPr/>
        </p:nvSpPr>
        <p:spPr bwMode="auto">
          <a:xfrm>
            <a:off x="4833938" y="2514600"/>
            <a:ext cx="1947862" cy="333375"/>
          </a:xfrm>
          <a:prstGeom prst="rect">
            <a:avLst/>
          </a:prstGeom>
          <a:noFill/>
          <a:ln w="28575">
            <a:solidFill>
              <a:srgbClr val="FF3300"/>
            </a:solidFill>
            <a:miter lim="800000"/>
            <a:headEnd/>
            <a:tailEnd/>
          </a:ln>
        </p:spPr>
        <p:txBody>
          <a:bodyPr wrap="none" lIns="0" tIns="0" rIns="0" bIns="0">
            <a:spAutoFit/>
          </a:bodyPr>
          <a:lstStyle/>
          <a:p>
            <a:r>
              <a:rPr kumimoji="1" lang="zh-CN" altLang="en-US" sz="2000" b="1">
                <a:solidFill>
                  <a:srgbClr val="000000"/>
                </a:solidFill>
                <a:latin typeface="宋体" pitchFamily="2" charset="-122"/>
              </a:rPr>
              <a:t>无取指（无</a:t>
            </a:r>
            <a:r>
              <a:rPr kumimoji="1" lang="en-US" altLang="zh-CN" sz="2000" b="1">
                <a:solidFill>
                  <a:srgbClr val="000000"/>
                </a:solidFill>
                <a:latin typeface="宋体" pitchFamily="2" charset="-122"/>
              </a:rPr>
              <a:t>ALE</a:t>
            </a:r>
            <a:r>
              <a:rPr kumimoji="1" lang="zh-CN" altLang="en-US" sz="2000" b="1">
                <a:solidFill>
                  <a:srgbClr val="000000"/>
                </a:solidFill>
                <a:latin typeface="宋体" pitchFamily="2" charset="-122"/>
              </a:rPr>
              <a:t>）</a:t>
            </a:r>
            <a:endParaRPr kumimoji="1" lang="zh-CN" altLang="en-US" sz="2000">
              <a:latin typeface="Times New Roman" pitchFamily="18" charset="0"/>
            </a:endParaRPr>
          </a:p>
        </p:txBody>
      </p:sp>
      <p:sp>
        <p:nvSpPr>
          <p:cNvPr id="4172" name="Line 199"/>
          <p:cNvSpPr>
            <a:spLocks noChangeShapeType="1"/>
          </p:cNvSpPr>
          <p:nvPr/>
        </p:nvSpPr>
        <p:spPr bwMode="auto">
          <a:xfrm>
            <a:off x="4876800" y="2895600"/>
            <a:ext cx="1828800" cy="0"/>
          </a:xfrm>
          <a:prstGeom prst="line">
            <a:avLst/>
          </a:prstGeom>
          <a:noFill/>
          <a:ln w="38100">
            <a:solidFill>
              <a:srgbClr val="FF3300"/>
            </a:solidFill>
            <a:round/>
            <a:headEnd/>
            <a:tailEnd/>
          </a:ln>
        </p:spPr>
        <p:txBody>
          <a:bodyPr wrap="none"/>
          <a:lstStyle/>
          <a:p>
            <a:endParaRPr lang="zh-CN" altLang="en-US"/>
          </a:p>
        </p:txBody>
      </p:sp>
      <p:sp>
        <p:nvSpPr>
          <p:cNvPr id="4173" name="Line 200"/>
          <p:cNvSpPr>
            <a:spLocks noChangeShapeType="1"/>
          </p:cNvSpPr>
          <p:nvPr/>
        </p:nvSpPr>
        <p:spPr bwMode="auto">
          <a:xfrm>
            <a:off x="3352800" y="3810000"/>
            <a:ext cx="0" cy="304800"/>
          </a:xfrm>
          <a:prstGeom prst="line">
            <a:avLst/>
          </a:prstGeom>
          <a:noFill/>
          <a:ln w="38100">
            <a:solidFill>
              <a:srgbClr val="FF3300"/>
            </a:solidFill>
            <a:round/>
            <a:headEnd/>
            <a:tailEnd/>
          </a:ln>
        </p:spPr>
        <p:txBody>
          <a:bodyPr wrap="none"/>
          <a:lstStyle/>
          <a:p>
            <a:endParaRPr lang="zh-CN" altLang="en-US"/>
          </a:p>
        </p:txBody>
      </p:sp>
      <p:sp>
        <p:nvSpPr>
          <p:cNvPr id="4174" name="Line 201"/>
          <p:cNvSpPr>
            <a:spLocks noChangeShapeType="1"/>
          </p:cNvSpPr>
          <p:nvPr/>
        </p:nvSpPr>
        <p:spPr bwMode="auto">
          <a:xfrm>
            <a:off x="3352800" y="4114800"/>
            <a:ext cx="3048000" cy="0"/>
          </a:xfrm>
          <a:prstGeom prst="line">
            <a:avLst/>
          </a:prstGeom>
          <a:noFill/>
          <a:ln w="38100">
            <a:solidFill>
              <a:srgbClr val="FF3300"/>
            </a:solidFill>
            <a:round/>
            <a:headEnd/>
            <a:tailEnd/>
          </a:ln>
        </p:spPr>
        <p:txBody>
          <a:bodyPr wrap="none"/>
          <a:lstStyle/>
          <a:p>
            <a:endParaRPr lang="zh-CN" altLang="en-US"/>
          </a:p>
        </p:txBody>
      </p:sp>
      <p:sp>
        <p:nvSpPr>
          <p:cNvPr id="4175" name="Line 202"/>
          <p:cNvSpPr>
            <a:spLocks noChangeShapeType="1"/>
          </p:cNvSpPr>
          <p:nvPr/>
        </p:nvSpPr>
        <p:spPr bwMode="auto">
          <a:xfrm>
            <a:off x="6400800" y="3810000"/>
            <a:ext cx="0" cy="304800"/>
          </a:xfrm>
          <a:prstGeom prst="line">
            <a:avLst/>
          </a:prstGeom>
          <a:noFill/>
          <a:ln w="38100">
            <a:solidFill>
              <a:srgbClr val="FF3300"/>
            </a:solidFill>
            <a:round/>
            <a:headEnd/>
            <a:tailEnd/>
          </a:ln>
        </p:spPr>
        <p:txBody>
          <a:bodyPr wrap="none"/>
          <a:lstStyle/>
          <a:p>
            <a:endParaRPr lang="zh-CN" altLang="en-US"/>
          </a:p>
        </p:txBody>
      </p:sp>
      <p:sp>
        <p:nvSpPr>
          <p:cNvPr id="4176" name="Line 203"/>
          <p:cNvSpPr>
            <a:spLocks noChangeShapeType="1"/>
          </p:cNvSpPr>
          <p:nvPr/>
        </p:nvSpPr>
        <p:spPr bwMode="auto">
          <a:xfrm>
            <a:off x="4267200" y="3810000"/>
            <a:ext cx="0" cy="304800"/>
          </a:xfrm>
          <a:prstGeom prst="line">
            <a:avLst/>
          </a:prstGeom>
          <a:noFill/>
          <a:ln w="38100">
            <a:solidFill>
              <a:srgbClr val="FF3300"/>
            </a:solidFill>
            <a:round/>
            <a:headEnd/>
            <a:tailEnd/>
          </a:ln>
        </p:spPr>
        <p:txBody>
          <a:bodyPr wrap="none"/>
          <a:lstStyle/>
          <a:p>
            <a:endParaRPr lang="zh-CN" altLang="en-US"/>
          </a:p>
        </p:txBody>
      </p:sp>
      <p:sp>
        <p:nvSpPr>
          <p:cNvPr id="4177" name="Text Box 204"/>
          <p:cNvSpPr txBox="1">
            <a:spLocks noChangeArrowheads="1"/>
          </p:cNvSpPr>
          <p:nvPr/>
        </p:nvSpPr>
        <p:spPr bwMode="auto">
          <a:xfrm>
            <a:off x="3389313" y="3713163"/>
            <a:ext cx="793750" cy="457200"/>
          </a:xfrm>
          <a:prstGeom prst="rect">
            <a:avLst/>
          </a:prstGeom>
          <a:noFill/>
          <a:ln w="9525">
            <a:noFill/>
            <a:miter lim="800000"/>
            <a:headEnd/>
            <a:tailEnd/>
          </a:ln>
        </p:spPr>
        <p:txBody>
          <a:bodyPr wrap="none">
            <a:spAutoFit/>
          </a:bodyPr>
          <a:lstStyle/>
          <a:p>
            <a:r>
              <a:rPr kumimoji="1" lang="zh-CN" altLang="en-US" sz="2400">
                <a:solidFill>
                  <a:srgbClr val="FF0000"/>
                </a:solidFill>
                <a:latin typeface="Times New Roman" pitchFamily="18" charset="0"/>
              </a:rPr>
              <a:t>地址</a:t>
            </a:r>
          </a:p>
        </p:txBody>
      </p:sp>
      <p:sp>
        <p:nvSpPr>
          <p:cNvPr id="4178" name="Text Box 205"/>
          <p:cNvSpPr txBox="1">
            <a:spLocks noChangeArrowheads="1"/>
          </p:cNvSpPr>
          <p:nvPr/>
        </p:nvSpPr>
        <p:spPr bwMode="auto">
          <a:xfrm>
            <a:off x="4953000" y="3709988"/>
            <a:ext cx="793750" cy="457200"/>
          </a:xfrm>
          <a:prstGeom prst="rect">
            <a:avLst/>
          </a:prstGeom>
          <a:noFill/>
          <a:ln w="9525">
            <a:noFill/>
            <a:miter lim="800000"/>
            <a:headEnd/>
            <a:tailEnd/>
          </a:ln>
        </p:spPr>
        <p:txBody>
          <a:bodyPr wrap="none">
            <a:spAutoFit/>
          </a:bodyPr>
          <a:lstStyle/>
          <a:p>
            <a:r>
              <a:rPr kumimoji="1" lang="zh-CN" altLang="en-US" sz="2400">
                <a:solidFill>
                  <a:srgbClr val="FF0000"/>
                </a:solidFill>
                <a:latin typeface="Times New Roman" pitchFamily="18" charset="0"/>
              </a:rPr>
              <a:t>数据</a:t>
            </a:r>
          </a:p>
        </p:txBody>
      </p:sp>
      <p:sp>
        <p:nvSpPr>
          <p:cNvPr id="4179" name="Text Box 206"/>
          <p:cNvSpPr txBox="1">
            <a:spLocks noChangeArrowheads="1"/>
          </p:cNvSpPr>
          <p:nvPr/>
        </p:nvSpPr>
        <p:spPr bwMode="auto">
          <a:xfrm>
            <a:off x="3581400" y="4038600"/>
            <a:ext cx="2743200" cy="457200"/>
          </a:xfrm>
          <a:prstGeom prst="rect">
            <a:avLst/>
          </a:prstGeom>
          <a:noFill/>
          <a:ln w="9525">
            <a:noFill/>
            <a:miter lim="800000"/>
            <a:headEnd/>
            <a:tailEnd/>
          </a:ln>
        </p:spPr>
        <p:txBody>
          <a:bodyPr>
            <a:spAutoFit/>
          </a:bodyPr>
          <a:lstStyle/>
          <a:p>
            <a:r>
              <a:rPr kumimoji="1" lang="zh-CN" altLang="en-US" sz="2400" b="1">
                <a:latin typeface="Times New Roman" pitchFamily="18" charset="0"/>
              </a:rPr>
              <a:t>访问外部存储器</a:t>
            </a:r>
          </a:p>
        </p:txBody>
      </p:sp>
      <p:sp>
        <p:nvSpPr>
          <p:cNvPr id="4180" name="Line 207"/>
          <p:cNvSpPr>
            <a:spLocks noChangeShapeType="1"/>
          </p:cNvSpPr>
          <p:nvPr/>
        </p:nvSpPr>
        <p:spPr bwMode="auto">
          <a:xfrm>
            <a:off x="3067050" y="5348288"/>
            <a:ext cx="1588" cy="409575"/>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4111" name="Object 208"/>
          <p:cNvGraphicFramePr>
            <a:graphicFrameLocks noChangeAspect="1"/>
          </p:cNvGraphicFramePr>
          <p:nvPr/>
        </p:nvGraphicFramePr>
        <p:xfrm>
          <a:off x="838200" y="5181600"/>
          <a:ext cx="1255713" cy="358775"/>
        </p:xfrm>
        <a:graphic>
          <a:graphicData uri="http://schemas.openxmlformats.org/presentationml/2006/ole">
            <mc:AlternateContent xmlns:mc="http://schemas.openxmlformats.org/markup-compatibility/2006">
              <mc:Choice xmlns:v="urn:schemas-microsoft-com:vml" Requires="v">
                <p:oleObj spid="_x0000_s106684" name="公式" r:id="rId40" imgW="1066337" imgH="304668" progId="">
                  <p:embed/>
                </p:oleObj>
              </mc:Choice>
              <mc:Fallback>
                <p:oleObj name="公式" r:id="rId40" imgW="1066337" imgH="304668" progId="">
                  <p:embed/>
                  <p:pic>
                    <p:nvPicPr>
                      <p:cNvPr id="0" name="Object 2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38200" y="5181600"/>
                        <a:ext cx="1255713" cy="358775"/>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4181" name="Line 209"/>
          <p:cNvSpPr>
            <a:spLocks noChangeShapeType="1"/>
          </p:cNvSpPr>
          <p:nvPr/>
        </p:nvSpPr>
        <p:spPr bwMode="auto">
          <a:xfrm>
            <a:off x="4859338" y="5334000"/>
            <a:ext cx="1860550" cy="15875"/>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4112" name="Object 210"/>
          <p:cNvGraphicFramePr>
            <a:graphicFrameLocks noChangeAspect="1"/>
          </p:cNvGraphicFramePr>
          <p:nvPr/>
        </p:nvGraphicFramePr>
        <p:xfrm>
          <a:off x="4908550" y="4953000"/>
          <a:ext cx="2232025" cy="352425"/>
        </p:xfrm>
        <a:graphic>
          <a:graphicData uri="http://schemas.openxmlformats.org/presentationml/2006/ole">
            <mc:AlternateContent xmlns:mc="http://schemas.openxmlformats.org/markup-compatibility/2006">
              <mc:Choice xmlns:v="urn:schemas-microsoft-com:vml" Requires="v">
                <p:oleObj spid="_x0000_s106685" name="公式" r:id="rId41" imgW="1930400" imgH="304800" progId="">
                  <p:embed/>
                </p:oleObj>
              </mc:Choice>
              <mc:Fallback>
                <p:oleObj name="公式" r:id="rId41" imgW="1930400" imgH="304800" progId="">
                  <p:embed/>
                  <p:pic>
                    <p:nvPicPr>
                      <p:cNvPr id="0" name="Object 21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908550" y="4953000"/>
                        <a:ext cx="2232025" cy="352425"/>
                      </a:xfrm>
                      <a:prstGeom prst="rect">
                        <a:avLst/>
                      </a:prstGeom>
                      <a:solidFill>
                        <a:srgbClr val="CCCC00"/>
                      </a:solidFill>
                      <a:ln w="9525">
                        <a:solidFill>
                          <a:srgbClr val="800000"/>
                        </a:solidFill>
                        <a:miter lim="800000"/>
                        <a:headEnd/>
                        <a:tailEnd/>
                      </a:ln>
                    </p:spPr>
                  </p:pic>
                </p:oleObj>
              </mc:Fallback>
            </mc:AlternateContent>
          </a:graphicData>
        </a:graphic>
      </p:graphicFrame>
      <p:sp>
        <p:nvSpPr>
          <p:cNvPr id="4182" name="Text Box 211"/>
          <p:cNvSpPr txBox="1">
            <a:spLocks noChangeArrowheads="1"/>
          </p:cNvSpPr>
          <p:nvPr/>
        </p:nvSpPr>
        <p:spPr bwMode="auto">
          <a:xfrm>
            <a:off x="762000" y="6411913"/>
            <a:ext cx="4608513" cy="400050"/>
          </a:xfrm>
          <a:prstGeom prst="rect">
            <a:avLst/>
          </a:prstGeom>
          <a:noFill/>
          <a:ln w="38100">
            <a:solidFill>
              <a:srgbClr val="800000"/>
            </a:solidFill>
            <a:miter lim="800000"/>
            <a:headEnd/>
            <a:tailEnd/>
          </a:ln>
        </p:spPr>
        <p:txBody>
          <a:bodyPr wrap="none">
            <a:spAutoFit/>
          </a:bodyPr>
          <a:lstStyle/>
          <a:p>
            <a:pPr>
              <a:spcBef>
                <a:spcPct val="50000"/>
              </a:spcBef>
            </a:pPr>
            <a:r>
              <a:rPr kumimoji="1" lang="zh-CN" altLang="en-US" sz="2000" b="1">
                <a:solidFill>
                  <a:srgbClr val="FF0000"/>
                </a:solidFill>
                <a:latin typeface="Times New Roman" pitchFamily="18" charset="0"/>
              </a:rPr>
              <a:t>双字节双周期指令  例：</a:t>
            </a:r>
            <a:r>
              <a:rPr kumimoji="1" lang="en-US" altLang="zh-CN" sz="2000" b="1">
                <a:solidFill>
                  <a:srgbClr val="FF0000"/>
                </a:solidFill>
                <a:latin typeface="Times New Roman" pitchFamily="18" charset="0"/>
              </a:rPr>
              <a:t>MOV Rn,direct</a:t>
            </a:r>
          </a:p>
        </p:txBody>
      </p:sp>
      <p:sp>
        <p:nvSpPr>
          <p:cNvPr id="4183" name="Rectangle 213"/>
          <p:cNvSpPr>
            <a:spLocks noChangeArrowheads="1"/>
          </p:cNvSpPr>
          <p:nvPr/>
        </p:nvSpPr>
        <p:spPr bwMode="auto">
          <a:xfrm>
            <a:off x="2184400" y="5005388"/>
            <a:ext cx="2438400" cy="350837"/>
          </a:xfrm>
          <a:prstGeom prst="rect">
            <a:avLst/>
          </a:prstGeom>
          <a:noFill/>
          <a:ln w="9525">
            <a:noFill/>
            <a:miter lim="800000"/>
            <a:headEnd/>
            <a:tailEnd/>
          </a:ln>
        </p:spPr>
        <p:txBody>
          <a:bodyPr lIns="0" tIns="0" rIns="0" bIns="0">
            <a:spAutoFit/>
          </a:bodyPr>
          <a:lstStyle/>
          <a:p>
            <a:r>
              <a:rPr kumimoji="1" lang="zh-CN" altLang="en-US" sz="2300" b="1">
                <a:solidFill>
                  <a:srgbClr val="000000"/>
                </a:solidFill>
                <a:latin typeface="宋体" pitchFamily="2" charset="-122"/>
              </a:rPr>
              <a:t>读第二字节操作码</a:t>
            </a:r>
            <a:endParaRPr kumimoji="1" lang="zh-CN" altLang="en-US" sz="2400">
              <a:latin typeface="Times New Roman" pitchFamily="18" charset="0"/>
            </a:endParaRPr>
          </a:p>
        </p:txBody>
      </p:sp>
      <p:sp>
        <p:nvSpPr>
          <p:cNvPr id="4184" name="Line 214"/>
          <p:cNvSpPr>
            <a:spLocks noChangeShapeType="1"/>
          </p:cNvSpPr>
          <p:nvPr/>
        </p:nvSpPr>
        <p:spPr bwMode="auto">
          <a:xfrm>
            <a:off x="912813" y="5756275"/>
            <a:ext cx="3810000" cy="1588"/>
          </a:xfrm>
          <a:prstGeom prst="line">
            <a:avLst/>
          </a:prstGeom>
          <a:noFill/>
          <a:ln w="38100">
            <a:solidFill>
              <a:srgbClr val="800000"/>
            </a:solidFill>
            <a:miter lim="800000"/>
            <a:headEnd/>
            <a:tailEnd/>
          </a:ln>
        </p:spPr>
        <p:txBody>
          <a:bodyPr wrap="none" anchor="ctr"/>
          <a:lstStyle/>
          <a:p>
            <a:endParaRPr lang="zh-CN" altLang="en-US"/>
          </a:p>
        </p:txBody>
      </p:sp>
      <p:sp>
        <p:nvSpPr>
          <p:cNvPr id="4185" name="Line 215"/>
          <p:cNvSpPr>
            <a:spLocks noChangeShapeType="1"/>
          </p:cNvSpPr>
          <p:nvPr/>
        </p:nvSpPr>
        <p:spPr bwMode="auto">
          <a:xfrm>
            <a:off x="912813" y="6246813"/>
            <a:ext cx="3810000" cy="1587"/>
          </a:xfrm>
          <a:prstGeom prst="line">
            <a:avLst/>
          </a:prstGeom>
          <a:noFill/>
          <a:ln w="38100">
            <a:solidFill>
              <a:srgbClr val="800000"/>
            </a:solidFill>
            <a:miter lim="800000"/>
            <a:headEnd/>
            <a:tailEnd/>
          </a:ln>
        </p:spPr>
        <p:txBody>
          <a:bodyPr wrap="none" anchor="ctr"/>
          <a:lstStyle/>
          <a:p>
            <a:endParaRPr lang="zh-CN" altLang="en-US"/>
          </a:p>
        </p:txBody>
      </p:sp>
      <p:sp>
        <p:nvSpPr>
          <p:cNvPr id="4186" name="Line 216"/>
          <p:cNvSpPr>
            <a:spLocks noChangeShapeType="1"/>
          </p:cNvSpPr>
          <p:nvPr/>
        </p:nvSpPr>
        <p:spPr bwMode="auto">
          <a:xfrm flipV="1">
            <a:off x="15478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87" name="Line 217"/>
          <p:cNvSpPr>
            <a:spLocks noChangeShapeType="1"/>
          </p:cNvSpPr>
          <p:nvPr/>
        </p:nvSpPr>
        <p:spPr bwMode="auto">
          <a:xfrm flipV="1">
            <a:off x="2130425" y="5756275"/>
            <a:ext cx="1588" cy="490538"/>
          </a:xfrm>
          <a:prstGeom prst="line">
            <a:avLst/>
          </a:prstGeom>
          <a:noFill/>
          <a:ln w="38100">
            <a:solidFill>
              <a:srgbClr val="800000"/>
            </a:solidFill>
            <a:miter lim="800000"/>
            <a:headEnd/>
            <a:tailEnd/>
          </a:ln>
        </p:spPr>
        <p:txBody>
          <a:bodyPr wrap="none" anchor="ctr"/>
          <a:lstStyle/>
          <a:p>
            <a:endParaRPr lang="zh-CN" altLang="en-US"/>
          </a:p>
        </p:txBody>
      </p:sp>
      <p:sp>
        <p:nvSpPr>
          <p:cNvPr id="4188" name="Line 218"/>
          <p:cNvSpPr>
            <a:spLocks noChangeShapeType="1"/>
          </p:cNvSpPr>
          <p:nvPr/>
        </p:nvSpPr>
        <p:spPr bwMode="auto">
          <a:xfrm flipV="1">
            <a:off x="27416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89" name="Line 219"/>
          <p:cNvSpPr>
            <a:spLocks noChangeShapeType="1"/>
          </p:cNvSpPr>
          <p:nvPr/>
        </p:nvSpPr>
        <p:spPr bwMode="auto">
          <a:xfrm flipV="1">
            <a:off x="3351213" y="5756275"/>
            <a:ext cx="3175" cy="490538"/>
          </a:xfrm>
          <a:prstGeom prst="line">
            <a:avLst/>
          </a:prstGeom>
          <a:noFill/>
          <a:ln w="38100">
            <a:solidFill>
              <a:srgbClr val="800000"/>
            </a:solidFill>
            <a:miter lim="800000"/>
            <a:headEnd/>
            <a:tailEnd/>
          </a:ln>
        </p:spPr>
        <p:txBody>
          <a:bodyPr wrap="none" anchor="ctr"/>
          <a:lstStyle/>
          <a:p>
            <a:endParaRPr lang="zh-CN" altLang="en-US"/>
          </a:p>
        </p:txBody>
      </p:sp>
      <p:sp>
        <p:nvSpPr>
          <p:cNvPr id="4190" name="Line 220"/>
          <p:cNvSpPr>
            <a:spLocks noChangeShapeType="1"/>
          </p:cNvSpPr>
          <p:nvPr/>
        </p:nvSpPr>
        <p:spPr bwMode="auto">
          <a:xfrm flipV="1">
            <a:off x="39608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91" name="Line 221"/>
          <p:cNvSpPr>
            <a:spLocks noChangeShapeType="1"/>
          </p:cNvSpPr>
          <p:nvPr/>
        </p:nvSpPr>
        <p:spPr bwMode="auto">
          <a:xfrm flipV="1">
            <a:off x="4570413" y="5756275"/>
            <a:ext cx="0" cy="49053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4113" name="Object 222"/>
          <p:cNvGraphicFramePr>
            <a:graphicFrameLocks noChangeAspect="1"/>
          </p:cNvGraphicFramePr>
          <p:nvPr/>
        </p:nvGraphicFramePr>
        <p:xfrm>
          <a:off x="1674813" y="5907088"/>
          <a:ext cx="303212" cy="257175"/>
        </p:xfrm>
        <a:graphic>
          <a:graphicData uri="http://schemas.openxmlformats.org/presentationml/2006/ole">
            <mc:AlternateContent xmlns:mc="http://schemas.openxmlformats.org/markup-compatibility/2006">
              <mc:Choice xmlns:v="urn:schemas-microsoft-com:vml" Requires="v">
                <p:oleObj spid="_x0000_s106686" name="公式" r:id="rId43" imgW="291973" imgH="241195" progId="">
                  <p:embed/>
                </p:oleObj>
              </mc:Choice>
              <mc:Fallback>
                <p:oleObj name="公式" r:id="rId43" imgW="291973" imgH="241195" progId="">
                  <p:embed/>
                  <p:pic>
                    <p:nvPicPr>
                      <p:cNvPr id="0" name="Object 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3" y="5907088"/>
                        <a:ext cx="30321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14" name="Object 223"/>
          <p:cNvGraphicFramePr>
            <a:graphicFrameLocks noChangeAspect="1"/>
          </p:cNvGraphicFramePr>
          <p:nvPr/>
        </p:nvGraphicFramePr>
        <p:xfrm>
          <a:off x="1071563" y="5907088"/>
          <a:ext cx="276225" cy="257175"/>
        </p:xfrm>
        <a:graphic>
          <a:graphicData uri="http://schemas.openxmlformats.org/presentationml/2006/ole">
            <mc:AlternateContent xmlns:mc="http://schemas.openxmlformats.org/markup-compatibility/2006">
              <mc:Choice xmlns:v="urn:schemas-microsoft-com:vml" Requires="v">
                <p:oleObj spid="_x0000_s106687" name="公式" r:id="rId44" imgW="266469" imgH="241091" progId="">
                  <p:embed/>
                </p:oleObj>
              </mc:Choice>
              <mc:Fallback>
                <p:oleObj name="公式" r:id="rId44" imgW="266469" imgH="241091" progId="">
                  <p:embed/>
                  <p:pic>
                    <p:nvPicPr>
                      <p:cNvPr id="0" name="Object 2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71563" y="5907088"/>
                        <a:ext cx="2762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15" name="Object 224"/>
          <p:cNvGraphicFramePr>
            <a:graphicFrameLocks noChangeAspect="1"/>
          </p:cNvGraphicFramePr>
          <p:nvPr/>
        </p:nvGraphicFramePr>
        <p:xfrm>
          <a:off x="4113213" y="5907088"/>
          <a:ext cx="301625" cy="257175"/>
        </p:xfrm>
        <a:graphic>
          <a:graphicData uri="http://schemas.openxmlformats.org/presentationml/2006/ole">
            <mc:AlternateContent xmlns:mc="http://schemas.openxmlformats.org/markup-compatibility/2006">
              <mc:Choice xmlns:v="urn:schemas-microsoft-com:vml" Requires="v">
                <p:oleObj spid="_x0000_s106688" name="公式" r:id="rId45" imgW="291973" imgH="241195" progId="">
                  <p:embed/>
                </p:oleObj>
              </mc:Choice>
              <mc:Fallback>
                <p:oleObj name="公式" r:id="rId45" imgW="291973" imgH="241195" progId="">
                  <p:embed/>
                  <p:pic>
                    <p:nvPicPr>
                      <p:cNvPr id="0" name="Object 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3213" y="59070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16" name="Object 225"/>
          <p:cNvGraphicFramePr>
            <a:graphicFrameLocks noChangeAspect="1"/>
          </p:cNvGraphicFramePr>
          <p:nvPr/>
        </p:nvGraphicFramePr>
        <p:xfrm>
          <a:off x="2284413" y="5919788"/>
          <a:ext cx="301625" cy="257175"/>
        </p:xfrm>
        <a:graphic>
          <a:graphicData uri="http://schemas.openxmlformats.org/presentationml/2006/ole">
            <mc:AlternateContent xmlns:mc="http://schemas.openxmlformats.org/markup-compatibility/2006">
              <mc:Choice xmlns:v="urn:schemas-microsoft-com:vml" Requires="v">
                <p:oleObj spid="_x0000_s106689" name="公式" r:id="rId46" imgW="291973" imgH="241195" progId="">
                  <p:embed/>
                </p:oleObj>
              </mc:Choice>
              <mc:Fallback>
                <p:oleObj name="公式" r:id="rId46" imgW="291973" imgH="241195" progId="">
                  <p:embed/>
                  <p:pic>
                    <p:nvPicPr>
                      <p:cNvPr id="0" name="Object 2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4413" y="59197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17" name="Object 226"/>
          <p:cNvGraphicFramePr>
            <a:graphicFrameLocks noChangeAspect="1"/>
          </p:cNvGraphicFramePr>
          <p:nvPr/>
        </p:nvGraphicFramePr>
        <p:xfrm>
          <a:off x="2894013" y="5919788"/>
          <a:ext cx="304800" cy="257175"/>
        </p:xfrm>
        <a:graphic>
          <a:graphicData uri="http://schemas.openxmlformats.org/presentationml/2006/ole">
            <mc:AlternateContent xmlns:mc="http://schemas.openxmlformats.org/markup-compatibility/2006">
              <mc:Choice xmlns:v="urn:schemas-microsoft-com:vml" Requires="v">
                <p:oleObj spid="_x0000_s106690" name="公式" r:id="rId47" imgW="291973" imgH="241195" progId="">
                  <p:embed/>
                </p:oleObj>
              </mc:Choice>
              <mc:Fallback>
                <p:oleObj name="公式" r:id="rId47" imgW="291973" imgH="241195" progId="">
                  <p:embed/>
                  <p:pic>
                    <p:nvPicPr>
                      <p:cNvPr id="0" name="Object 2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4013" y="5919788"/>
                        <a:ext cx="304800"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18" name="Object 227"/>
          <p:cNvGraphicFramePr>
            <a:graphicFrameLocks noChangeAspect="1"/>
          </p:cNvGraphicFramePr>
          <p:nvPr/>
        </p:nvGraphicFramePr>
        <p:xfrm>
          <a:off x="3503613" y="5919788"/>
          <a:ext cx="301625" cy="257175"/>
        </p:xfrm>
        <a:graphic>
          <a:graphicData uri="http://schemas.openxmlformats.org/presentationml/2006/ole">
            <mc:AlternateContent xmlns:mc="http://schemas.openxmlformats.org/markup-compatibility/2006">
              <mc:Choice xmlns:v="urn:schemas-microsoft-com:vml" Requires="v">
                <p:oleObj spid="_x0000_s106691" name="公式" r:id="rId48" imgW="291973" imgH="241195" progId="">
                  <p:embed/>
                </p:oleObj>
              </mc:Choice>
              <mc:Fallback>
                <p:oleObj name="公式" r:id="rId48" imgW="291973" imgH="241195" progId="">
                  <p:embed/>
                  <p:pic>
                    <p:nvPicPr>
                      <p:cNvPr id="0" name="Object 2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3613" y="59197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4192" name="Line 228"/>
          <p:cNvSpPr>
            <a:spLocks noChangeShapeType="1"/>
          </p:cNvSpPr>
          <p:nvPr/>
        </p:nvSpPr>
        <p:spPr bwMode="auto">
          <a:xfrm>
            <a:off x="4722813" y="5756275"/>
            <a:ext cx="3657600" cy="0"/>
          </a:xfrm>
          <a:prstGeom prst="line">
            <a:avLst/>
          </a:prstGeom>
          <a:noFill/>
          <a:ln w="38100">
            <a:solidFill>
              <a:srgbClr val="800000"/>
            </a:solidFill>
            <a:miter lim="800000"/>
            <a:headEnd/>
            <a:tailEnd/>
          </a:ln>
        </p:spPr>
        <p:txBody>
          <a:bodyPr wrap="none" anchor="ctr"/>
          <a:lstStyle/>
          <a:p>
            <a:endParaRPr lang="zh-CN" altLang="en-US"/>
          </a:p>
        </p:txBody>
      </p:sp>
      <p:sp>
        <p:nvSpPr>
          <p:cNvPr id="4193" name="Line 229"/>
          <p:cNvSpPr>
            <a:spLocks noChangeShapeType="1"/>
          </p:cNvSpPr>
          <p:nvPr/>
        </p:nvSpPr>
        <p:spPr bwMode="auto">
          <a:xfrm>
            <a:off x="4722813" y="6246813"/>
            <a:ext cx="3657600" cy="1587"/>
          </a:xfrm>
          <a:prstGeom prst="line">
            <a:avLst/>
          </a:prstGeom>
          <a:noFill/>
          <a:ln w="38100">
            <a:solidFill>
              <a:srgbClr val="800000"/>
            </a:solidFill>
            <a:miter lim="800000"/>
            <a:headEnd/>
            <a:tailEnd/>
          </a:ln>
        </p:spPr>
        <p:txBody>
          <a:bodyPr wrap="none" anchor="ctr"/>
          <a:lstStyle/>
          <a:p>
            <a:endParaRPr lang="zh-CN" altLang="en-US"/>
          </a:p>
        </p:txBody>
      </p:sp>
      <p:sp>
        <p:nvSpPr>
          <p:cNvPr id="4194" name="Line 230"/>
          <p:cNvSpPr>
            <a:spLocks noChangeShapeType="1"/>
          </p:cNvSpPr>
          <p:nvPr/>
        </p:nvSpPr>
        <p:spPr bwMode="auto">
          <a:xfrm flipV="1">
            <a:off x="52562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95" name="Line 231"/>
          <p:cNvSpPr>
            <a:spLocks noChangeShapeType="1"/>
          </p:cNvSpPr>
          <p:nvPr/>
        </p:nvSpPr>
        <p:spPr bwMode="auto">
          <a:xfrm flipV="1">
            <a:off x="58658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96" name="Line 232"/>
          <p:cNvSpPr>
            <a:spLocks noChangeShapeType="1"/>
          </p:cNvSpPr>
          <p:nvPr/>
        </p:nvSpPr>
        <p:spPr bwMode="auto">
          <a:xfrm flipV="1">
            <a:off x="64754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97" name="Line 233"/>
          <p:cNvSpPr>
            <a:spLocks noChangeShapeType="1"/>
          </p:cNvSpPr>
          <p:nvPr/>
        </p:nvSpPr>
        <p:spPr bwMode="auto">
          <a:xfrm flipV="1">
            <a:off x="70850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98" name="Line 234"/>
          <p:cNvSpPr>
            <a:spLocks noChangeShapeType="1"/>
          </p:cNvSpPr>
          <p:nvPr/>
        </p:nvSpPr>
        <p:spPr bwMode="auto">
          <a:xfrm flipV="1">
            <a:off x="7770813" y="5756275"/>
            <a:ext cx="1587" cy="490538"/>
          </a:xfrm>
          <a:prstGeom prst="line">
            <a:avLst/>
          </a:prstGeom>
          <a:noFill/>
          <a:ln w="38100">
            <a:solidFill>
              <a:srgbClr val="800000"/>
            </a:solidFill>
            <a:miter lim="800000"/>
            <a:headEnd/>
            <a:tailEnd/>
          </a:ln>
        </p:spPr>
        <p:txBody>
          <a:bodyPr wrap="none" anchor="ctr"/>
          <a:lstStyle/>
          <a:p>
            <a:endParaRPr lang="zh-CN" altLang="en-US"/>
          </a:p>
        </p:txBody>
      </p:sp>
      <p:sp>
        <p:nvSpPr>
          <p:cNvPr id="4199" name="Line 235"/>
          <p:cNvSpPr>
            <a:spLocks noChangeShapeType="1"/>
          </p:cNvSpPr>
          <p:nvPr/>
        </p:nvSpPr>
        <p:spPr bwMode="auto">
          <a:xfrm flipV="1">
            <a:off x="8380413" y="5756275"/>
            <a:ext cx="1587" cy="490538"/>
          </a:xfrm>
          <a:prstGeom prst="line">
            <a:avLst/>
          </a:prstGeom>
          <a:noFill/>
          <a:ln w="38100">
            <a:solidFill>
              <a:srgbClr val="800000"/>
            </a:solidFill>
            <a:miter lim="800000"/>
            <a:headEnd/>
            <a:tailEnd/>
          </a:ln>
        </p:spPr>
        <p:txBody>
          <a:bodyPr wrap="none" anchor="ctr"/>
          <a:lstStyle/>
          <a:p>
            <a:endParaRPr lang="zh-CN" altLang="en-US"/>
          </a:p>
        </p:txBody>
      </p:sp>
      <p:graphicFrame>
        <p:nvGraphicFramePr>
          <p:cNvPr id="4119" name="Object 236"/>
          <p:cNvGraphicFramePr>
            <a:graphicFrameLocks noChangeAspect="1"/>
          </p:cNvGraphicFramePr>
          <p:nvPr/>
        </p:nvGraphicFramePr>
        <p:xfrm>
          <a:off x="5408613" y="5907088"/>
          <a:ext cx="301625" cy="257175"/>
        </p:xfrm>
        <a:graphic>
          <a:graphicData uri="http://schemas.openxmlformats.org/presentationml/2006/ole">
            <mc:AlternateContent xmlns:mc="http://schemas.openxmlformats.org/markup-compatibility/2006">
              <mc:Choice xmlns:v="urn:schemas-microsoft-com:vml" Requires="v">
                <p:oleObj spid="_x0000_s106692" name="公式" r:id="rId49" imgW="291973" imgH="241195" progId="">
                  <p:embed/>
                </p:oleObj>
              </mc:Choice>
              <mc:Fallback>
                <p:oleObj name="公式" r:id="rId49" imgW="291973" imgH="241195" progId="">
                  <p:embed/>
                  <p:pic>
                    <p:nvPicPr>
                      <p:cNvPr id="0" name="Object 2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613" y="59070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20" name="Object 237"/>
          <p:cNvGraphicFramePr>
            <a:graphicFrameLocks noChangeAspect="1"/>
          </p:cNvGraphicFramePr>
          <p:nvPr/>
        </p:nvGraphicFramePr>
        <p:xfrm>
          <a:off x="4751388" y="5907088"/>
          <a:ext cx="276225" cy="257175"/>
        </p:xfrm>
        <a:graphic>
          <a:graphicData uri="http://schemas.openxmlformats.org/presentationml/2006/ole">
            <mc:AlternateContent xmlns:mc="http://schemas.openxmlformats.org/markup-compatibility/2006">
              <mc:Choice xmlns:v="urn:schemas-microsoft-com:vml" Requires="v">
                <p:oleObj spid="_x0000_s106693" name="公式" r:id="rId50" imgW="266469" imgH="241091" progId="">
                  <p:embed/>
                </p:oleObj>
              </mc:Choice>
              <mc:Fallback>
                <p:oleObj name="公式" r:id="rId50" imgW="266469" imgH="241091" progId="">
                  <p:embed/>
                  <p:pic>
                    <p:nvPicPr>
                      <p:cNvPr id="0" name="Object 2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51388" y="5907088"/>
                        <a:ext cx="2762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21" name="Object 238"/>
          <p:cNvGraphicFramePr>
            <a:graphicFrameLocks noChangeAspect="1"/>
          </p:cNvGraphicFramePr>
          <p:nvPr/>
        </p:nvGraphicFramePr>
        <p:xfrm>
          <a:off x="7923213" y="5907088"/>
          <a:ext cx="303212" cy="257175"/>
        </p:xfrm>
        <a:graphic>
          <a:graphicData uri="http://schemas.openxmlformats.org/presentationml/2006/ole">
            <mc:AlternateContent xmlns:mc="http://schemas.openxmlformats.org/markup-compatibility/2006">
              <mc:Choice xmlns:v="urn:schemas-microsoft-com:vml" Requires="v">
                <p:oleObj spid="_x0000_s106694" name="公式" r:id="rId51" imgW="291973" imgH="241195" progId="">
                  <p:embed/>
                </p:oleObj>
              </mc:Choice>
              <mc:Fallback>
                <p:oleObj name="公式" r:id="rId51" imgW="291973" imgH="241195" progId="">
                  <p:embed/>
                  <p:pic>
                    <p:nvPicPr>
                      <p:cNvPr id="0" name="Object 2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3213" y="5907088"/>
                        <a:ext cx="303212"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4200" name="Line 239"/>
          <p:cNvSpPr>
            <a:spLocks noChangeShapeType="1"/>
          </p:cNvSpPr>
          <p:nvPr/>
        </p:nvSpPr>
        <p:spPr bwMode="auto">
          <a:xfrm>
            <a:off x="4875213" y="5346700"/>
            <a:ext cx="1587" cy="409575"/>
          </a:xfrm>
          <a:prstGeom prst="line">
            <a:avLst/>
          </a:prstGeom>
          <a:noFill/>
          <a:ln w="38100">
            <a:solidFill>
              <a:srgbClr val="800000"/>
            </a:solidFill>
            <a:miter lim="800000"/>
            <a:headEnd/>
            <a:tailEnd type="triangle" w="med" len="med"/>
          </a:ln>
        </p:spPr>
        <p:txBody>
          <a:bodyPr wrap="none" anchor="ctr"/>
          <a:lstStyle/>
          <a:p>
            <a:endParaRPr lang="zh-CN" altLang="en-US"/>
          </a:p>
        </p:txBody>
      </p:sp>
      <p:sp>
        <p:nvSpPr>
          <p:cNvPr id="4201" name="Line 240"/>
          <p:cNvSpPr>
            <a:spLocks noChangeShapeType="1"/>
          </p:cNvSpPr>
          <p:nvPr/>
        </p:nvSpPr>
        <p:spPr bwMode="auto">
          <a:xfrm>
            <a:off x="6704013" y="5346700"/>
            <a:ext cx="1587" cy="409575"/>
          </a:xfrm>
          <a:prstGeom prst="line">
            <a:avLst/>
          </a:prstGeom>
          <a:noFill/>
          <a:ln w="38100">
            <a:solidFill>
              <a:srgbClr val="800000"/>
            </a:solidFill>
            <a:miter lim="800000"/>
            <a:headEnd/>
            <a:tailEnd type="triangle" w="med" len="med"/>
          </a:ln>
        </p:spPr>
        <p:txBody>
          <a:bodyPr wrap="none" anchor="ctr"/>
          <a:lstStyle/>
          <a:p>
            <a:endParaRPr lang="zh-CN" altLang="en-US"/>
          </a:p>
        </p:txBody>
      </p:sp>
      <p:graphicFrame>
        <p:nvGraphicFramePr>
          <p:cNvPr id="4122" name="Object 241"/>
          <p:cNvGraphicFramePr>
            <a:graphicFrameLocks noChangeAspect="1"/>
          </p:cNvGraphicFramePr>
          <p:nvPr/>
        </p:nvGraphicFramePr>
        <p:xfrm>
          <a:off x="6018213" y="5919788"/>
          <a:ext cx="303212" cy="257175"/>
        </p:xfrm>
        <a:graphic>
          <a:graphicData uri="http://schemas.openxmlformats.org/presentationml/2006/ole">
            <mc:AlternateContent xmlns:mc="http://schemas.openxmlformats.org/markup-compatibility/2006">
              <mc:Choice xmlns:v="urn:schemas-microsoft-com:vml" Requires="v">
                <p:oleObj spid="_x0000_s106695" name="公式" r:id="rId52" imgW="291973" imgH="241195" progId="">
                  <p:embed/>
                </p:oleObj>
              </mc:Choice>
              <mc:Fallback>
                <p:oleObj name="公式" r:id="rId52" imgW="291973" imgH="241195" progId="">
                  <p:embed/>
                  <p:pic>
                    <p:nvPicPr>
                      <p:cNvPr id="0" name="Object 2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8213" y="5919788"/>
                        <a:ext cx="303212"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23" name="Object 242"/>
          <p:cNvGraphicFramePr>
            <a:graphicFrameLocks noChangeAspect="1"/>
          </p:cNvGraphicFramePr>
          <p:nvPr/>
        </p:nvGraphicFramePr>
        <p:xfrm>
          <a:off x="6627813" y="5919788"/>
          <a:ext cx="301625" cy="257175"/>
        </p:xfrm>
        <a:graphic>
          <a:graphicData uri="http://schemas.openxmlformats.org/presentationml/2006/ole">
            <mc:AlternateContent xmlns:mc="http://schemas.openxmlformats.org/markup-compatibility/2006">
              <mc:Choice xmlns:v="urn:schemas-microsoft-com:vml" Requires="v">
                <p:oleObj spid="_x0000_s106696" name="公式" r:id="rId53" imgW="291973" imgH="241195" progId="">
                  <p:embed/>
                </p:oleObj>
              </mc:Choice>
              <mc:Fallback>
                <p:oleObj name="公式" r:id="rId53" imgW="291973" imgH="241195" progId="">
                  <p:embed/>
                  <p:pic>
                    <p:nvPicPr>
                      <p:cNvPr id="0" name="Object 2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7813" y="5919788"/>
                        <a:ext cx="301625" cy="257175"/>
                      </a:xfrm>
                      <a:prstGeom prst="rect">
                        <a:avLst/>
                      </a:prstGeom>
                      <a:solidFill>
                        <a:srgbClr val="66FFFF"/>
                      </a:solidFill>
                      <a:ln w="9525">
                        <a:solidFill>
                          <a:srgbClr val="800000"/>
                        </a:solidFill>
                        <a:miter lim="800000"/>
                        <a:headEnd/>
                        <a:tailEnd/>
                      </a:ln>
                    </p:spPr>
                  </p:pic>
                </p:oleObj>
              </mc:Fallback>
            </mc:AlternateContent>
          </a:graphicData>
        </a:graphic>
      </p:graphicFrame>
      <p:graphicFrame>
        <p:nvGraphicFramePr>
          <p:cNvPr id="4124" name="Object 243"/>
          <p:cNvGraphicFramePr>
            <a:graphicFrameLocks noChangeAspect="1"/>
          </p:cNvGraphicFramePr>
          <p:nvPr/>
        </p:nvGraphicFramePr>
        <p:xfrm>
          <a:off x="7237413" y="5919788"/>
          <a:ext cx="303212" cy="257175"/>
        </p:xfrm>
        <a:graphic>
          <a:graphicData uri="http://schemas.openxmlformats.org/presentationml/2006/ole">
            <mc:AlternateContent xmlns:mc="http://schemas.openxmlformats.org/markup-compatibility/2006">
              <mc:Choice xmlns:v="urn:schemas-microsoft-com:vml" Requires="v">
                <p:oleObj spid="_x0000_s106697" name="公式" r:id="rId54" imgW="291973" imgH="241195" progId="">
                  <p:embed/>
                </p:oleObj>
              </mc:Choice>
              <mc:Fallback>
                <p:oleObj name="公式" r:id="rId54" imgW="291973" imgH="241195" progId="">
                  <p:embed/>
                  <p:pic>
                    <p:nvPicPr>
                      <p:cNvPr id="0" name="Object 2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7413" y="5919788"/>
                        <a:ext cx="303212" cy="257175"/>
                      </a:xfrm>
                      <a:prstGeom prst="rect">
                        <a:avLst/>
                      </a:prstGeom>
                      <a:solidFill>
                        <a:srgbClr val="66FFFF"/>
                      </a:solidFill>
                      <a:ln w="9525">
                        <a:solidFill>
                          <a:srgbClr val="800000"/>
                        </a:solidFill>
                        <a:miter lim="800000"/>
                        <a:headEnd/>
                        <a:tailEnd/>
                      </a:ln>
                    </p:spPr>
                  </p:pic>
                </p:oleObj>
              </mc:Fallback>
            </mc:AlternateContent>
          </a:graphicData>
        </a:graphic>
      </p:graphicFrame>
      <p:sp>
        <p:nvSpPr>
          <p:cNvPr id="4202" name="Line 244"/>
          <p:cNvSpPr>
            <a:spLocks noChangeShapeType="1"/>
          </p:cNvSpPr>
          <p:nvPr/>
        </p:nvSpPr>
        <p:spPr bwMode="auto">
          <a:xfrm flipV="1">
            <a:off x="3198813" y="5334000"/>
            <a:ext cx="304800" cy="0"/>
          </a:xfrm>
          <a:prstGeom prst="line">
            <a:avLst/>
          </a:prstGeom>
          <a:noFill/>
          <a:ln w="38100">
            <a:solidFill>
              <a:srgbClr val="800000"/>
            </a:solidFill>
            <a:miter lim="800000"/>
            <a:headEnd/>
            <a:tailEnd/>
          </a:ln>
        </p:spPr>
        <p:txBody>
          <a:bodyPr wrap="none" anchor="ctr"/>
          <a:lstStyle/>
          <a:p>
            <a:endParaRPr lang="zh-CN" altLang="en-US"/>
          </a:p>
        </p:txBody>
      </p:sp>
      <p:sp>
        <p:nvSpPr>
          <p:cNvPr id="4203" name="Line 245"/>
          <p:cNvSpPr>
            <a:spLocks noChangeShapeType="1"/>
          </p:cNvSpPr>
          <p:nvPr/>
        </p:nvSpPr>
        <p:spPr bwMode="auto">
          <a:xfrm>
            <a:off x="1216025" y="5486400"/>
            <a:ext cx="1588" cy="257175"/>
          </a:xfrm>
          <a:prstGeom prst="line">
            <a:avLst/>
          </a:prstGeom>
          <a:noFill/>
          <a:ln w="38100">
            <a:solidFill>
              <a:srgbClr val="800000"/>
            </a:solidFill>
            <a:miter lim="800000"/>
            <a:headEnd/>
            <a:tailEnd type="triangle" w="med" len="med"/>
          </a:ln>
        </p:spPr>
        <p:txBody>
          <a:bodyPr wrap="none" anchor="ctr"/>
          <a:lstStyle/>
          <a:p>
            <a:endParaRPr lang="zh-CN" altLang="en-US"/>
          </a:p>
        </p:txBody>
      </p:sp>
      <p:sp>
        <p:nvSpPr>
          <p:cNvPr id="534774" name="AutoShape 246"/>
          <p:cNvSpPr>
            <a:spLocks noChangeArrowheads="1"/>
          </p:cNvSpPr>
          <p:nvPr/>
        </p:nvSpPr>
        <p:spPr bwMode="auto">
          <a:xfrm>
            <a:off x="6553200" y="3810000"/>
            <a:ext cx="2590800" cy="1066800"/>
          </a:xfrm>
          <a:prstGeom prst="wedgeRoundRectCallout">
            <a:avLst>
              <a:gd name="adj1" fmla="val -87440"/>
              <a:gd name="adj2" fmla="val -136014"/>
              <a:gd name="adj3" fmla="val 16667"/>
            </a:avLst>
          </a:prstGeom>
          <a:noFill/>
          <a:ln w="9525">
            <a:solidFill>
              <a:schemeClr val="tx1"/>
            </a:solidFill>
            <a:miter lim="800000"/>
            <a:headEnd/>
            <a:tailEnd/>
          </a:ln>
        </p:spPr>
        <p:txBody>
          <a:bodyPr/>
          <a:lstStyle/>
          <a:p>
            <a:r>
              <a:rPr kumimoji="1" lang="zh-CN" altLang="en-US" sz="2000" b="1">
                <a:solidFill>
                  <a:srgbClr val="FF0000"/>
                </a:solidFill>
                <a:latin typeface="Times New Roman" pitchFamily="18" charset="0"/>
              </a:rPr>
              <a:t>当</a:t>
            </a:r>
            <a:r>
              <a:rPr kumimoji="1" lang="en-US" altLang="zh-CN" sz="2000" b="1">
                <a:solidFill>
                  <a:srgbClr val="FF0000"/>
                </a:solidFill>
                <a:latin typeface="Times New Roman" pitchFamily="18" charset="0"/>
              </a:rPr>
              <a:t>CPU</a:t>
            </a:r>
            <a:r>
              <a:rPr kumimoji="1" lang="zh-CN" altLang="en-US" sz="2000" b="1">
                <a:solidFill>
                  <a:srgbClr val="FF0000"/>
                </a:solidFill>
                <a:latin typeface="Times New Roman" pitchFamily="18" charset="0"/>
              </a:rPr>
              <a:t>对外部</a:t>
            </a:r>
            <a:r>
              <a:rPr kumimoji="1" lang="en-US" altLang="zh-CN" sz="2000" b="1">
                <a:solidFill>
                  <a:srgbClr val="FF0000"/>
                </a:solidFill>
                <a:latin typeface="Times New Roman" pitchFamily="18" charset="0"/>
              </a:rPr>
              <a:t>RAM</a:t>
            </a:r>
            <a:r>
              <a:rPr kumimoji="1" lang="zh-CN" altLang="en-US" sz="2000" b="1">
                <a:solidFill>
                  <a:srgbClr val="FF0000"/>
                </a:solidFill>
                <a:latin typeface="Times New Roman" pitchFamily="18" charset="0"/>
              </a:rPr>
              <a:t>读写时，</a:t>
            </a:r>
            <a:r>
              <a:rPr kumimoji="1" lang="en-US" altLang="zh-CN" sz="2000" b="1">
                <a:solidFill>
                  <a:srgbClr val="FF0000"/>
                </a:solidFill>
                <a:latin typeface="Times New Roman" pitchFamily="18" charset="0"/>
              </a:rPr>
              <a:t>ALE</a:t>
            </a:r>
            <a:r>
              <a:rPr kumimoji="1" lang="zh-CN" altLang="en-US" sz="2000" b="1">
                <a:solidFill>
                  <a:srgbClr val="FF0000"/>
                </a:solidFill>
                <a:latin typeface="Times New Roman" pitchFamily="18" charset="0"/>
              </a:rPr>
              <a:t>不是周期信号</a:t>
            </a:r>
          </a:p>
          <a:p>
            <a:pPr algn="ctr"/>
            <a:endParaRPr kumimoji="1" lang="en-US" altLang="zh-CN" sz="2000">
              <a:latin typeface="Times New Roman" pitchFamily="18" charset="0"/>
            </a:endParaRPr>
          </a:p>
        </p:txBody>
      </p:sp>
      <p:sp>
        <p:nvSpPr>
          <p:cNvPr id="4205" name="Line 247"/>
          <p:cNvSpPr>
            <a:spLocks noChangeShapeType="1"/>
          </p:cNvSpPr>
          <p:nvPr/>
        </p:nvSpPr>
        <p:spPr bwMode="auto">
          <a:xfrm>
            <a:off x="4562475" y="838200"/>
            <a:ext cx="1588" cy="6019800"/>
          </a:xfrm>
          <a:prstGeom prst="line">
            <a:avLst/>
          </a:prstGeom>
          <a:noFill/>
          <a:ln w="38100">
            <a:solidFill>
              <a:srgbClr val="800000"/>
            </a:solidFill>
            <a:prstDash val="sysDot"/>
            <a:miter lim="800000"/>
            <a:headEnd/>
            <a:tailEnd/>
          </a:ln>
        </p:spPr>
        <p:txBody>
          <a:bodyPr wrap="none" anchor="ctr"/>
          <a:lstStyle/>
          <a:p>
            <a:endParaRPr lang="zh-CN" altLang="en-US"/>
          </a:p>
        </p:txBody>
      </p:sp>
      <p:sp>
        <p:nvSpPr>
          <p:cNvPr id="4206" name="矩形 248"/>
          <p:cNvSpPr>
            <a:spLocks noChangeArrowheads="1"/>
          </p:cNvSpPr>
          <p:nvPr/>
        </p:nvSpPr>
        <p:spPr bwMode="auto">
          <a:xfrm>
            <a:off x="2141538" y="5016500"/>
            <a:ext cx="2417762" cy="339725"/>
          </a:xfrm>
          <a:prstGeom prst="rect">
            <a:avLst/>
          </a:prstGeom>
          <a:noFill/>
          <a:ln w="9525" algn="ctr">
            <a:solidFill>
              <a:schemeClr val="tx1"/>
            </a:solidFill>
            <a:round/>
            <a:headEnd/>
            <a:tailEnd/>
          </a:ln>
        </p:spPr>
        <p:txBody>
          <a:bodyPr/>
          <a:lstStyle/>
          <a:p>
            <a:endParaRPr lang="zh-CN" altLang="en-US" sz="2400" b="1">
              <a:latin typeface="Times New Roman" pitchFamily="18" charset="0"/>
              <a:ea typeface="华文中宋" pitchFamily="2" charset="-122"/>
            </a:endParaRPr>
          </a:p>
        </p:txBody>
      </p:sp>
      <p:sp>
        <p:nvSpPr>
          <p:cNvPr id="4207"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F5D23628-6014-4457-8252-99CBC724200A}" type="slidenum">
              <a:rPr lang="en-US" altLang="zh-CN" sz="1200">
                <a:latin typeface="Arial Black" pitchFamily="34" charset="0"/>
              </a:rPr>
              <a:pPr algn="r"/>
              <a:t>52</a:t>
            </a:fld>
            <a:endParaRPr lang="en-US" altLang="zh-CN" sz="1200">
              <a:latin typeface="Arial Black" pitchFamily="34" charset="0"/>
            </a:endParaRPr>
          </a:p>
        </p:txBody>
      </p:sp>
      <p:sp>
        <p:nvSpPr>
          <p:cNvPr id="7" name="页脚占位符 6"/>
          <p:cNvSpPr>
            <a:spLocks noGrp="1"/>
          </p:cNvSpPr>
          <p:nvPr>
            <p:ph type="ftr" sz="quarter" idx="11"/>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4774"/>
                                        </p:tgtEl>
                                        <p:attrNameLst>
                                          <p:attrName>style.visibility</p:attrName>
                                        </p:attrNameLst>
                                      </p:cBhvr>
                                      <p:to>
                                        <p:strVal val="visible"/>
                                      </p:to>
                                    </p:set>
                                    <p:animEffect transition="in" filter="checkerboard(across)">
                                      <p:cBhvr>
                                        <p:cTn id="7" dur="500"/>
                                        <p:tgtEl>
                                          <p:spTgt spid="534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77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
          <p:cNvPicPr>
            <a:picLocks noChangeAspect="1" noChangeArrowheads="1"/>
          </p:cNvPicPr>
          <p:nvPr/>
        </p:nvPicPr>
        <p:blipFill>
          <a:blip r:embed="rId3"/>
          <a:srcRect/>
          <a:stretch>
            <a:fillRect/>
          </a:stretch>
        </p:blipFill>
        <p:spPr bwMode="auto">
          <a:xfrm>
            <a:off x="900113" y="1412875"/>
            <a:ext cx="7416800" cy="4667250"/>
          </a:xfrm>
          <a:prstGeom prst="rect">
            <a:avLst/>
          </a:prstGeom>
          <a:noFill/>
          <a:ln w="9525">
            <a:noFill/>
            <a:miter lim="800000"/>
            <a:headEnd/>
            <a:tailEnd/>
          </a:ln>
        </p:spPr>
      </p:pic>
      <p:sp>
        <p:nvSpPr>
          <p:cNvPr id="37891" name="Rectangle 8"/>
          <p:cNvSpPr>
            <a:spLocks noRot="1" noChangeArrowheads="1"/>
          </p:cNvSpPr>
          <p:nvPr/>
        </p:nvSpPr>
        <p:spPr bwMode="auto">
          <a:xfrm>
            <a:off x="303213" y="381000"/>
            <a:ext cx="8540750" cy="1143000"/>
          </a:xfrm>
          <a:prstGeom prst="rect">
            <a:avLst/>
          </a:prstGeom>
          <a:noFill/>
          <a:ln w="9525">
            <a:noFill/>
            <a:miter lim="800000"/>
            <a:headEnd/>
            <a:tailEnd/>
          </a:ln>
        </p:spPr>
        <p:txBody>
          <a:bodyPr anchor="ctr"/>
          <a:lstStyle/>
          <a:p>
            <a:pPr eaLnBrk="0" hangingPunct="0"/>
            <a:r>
              <a:rPr lang="zh-CN" altLang="en-US" sz="2800" b="1"/>
              <a:t> </a:t>
            </a:r>
            <a:r>
              <a:rPr lang="en-US" altLang="zh-CN" sz="2800" b="1"/>
              <a:t>1. </a:t>
            </a:r>
            <a:r>
              <a:rPr lang="zh-CN" altLang="en-US" sz="2800" b="1"/>
              <a:t>外部程序存贮器的操作时序</a:t>
            </a:r>
            <a:r>
              <a:rPr lang="en-US" altLang="zh-CN" sz="2000" b="1"/>
              <a:t>(</a:t>
            </a:r>
            <a:r>
              <a:rPr lang="zh-CN" altLang="en-US" sz="2000" b="1"/>
              <a:t>双字节单机器周期</a:t>
            </a:r>
            <a:r>
              <a:rPr lang="en-US" altLang="zh-CN" sz="2000" b="1"/>
              <a:t>)</a:t>
            </a:r>
            <a:endParaRPr lang="zh-CN" altLang="en-US" sz="2000" b="1"/>
          </a:p>
        </p:txBody>
      </p:sp>
      <p:sp>
        <p:nvSpPr>
          <p:cNvPr id="37892"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4772F660-281F-466D-B3C3-BAA8038AA986}" type="slidenum">
              <a:rPr lang="en-US" altLang="zh-CN" sz="1200">
                <a:latin typeface="Arial Black" pitchFamily="34" charset="0"/>
              </a:rPr>
              <a:pPr algn="r"/>
              <a:t>53</a:t>
            </a:fld>
            <a:endParaRPr lang="en-US" altLang="zh-CN" sz="1200">
              <a:latin typeface="Arial Black" pitchFamily="34" charset="0"/>
            </a:endParaRPr>
          </a:p>
        </p:txBody>
      </p:sp>
      <p:sp>
        <p:nvSpPr>
          <p:cNvPr id="2" name="页脚占位符 1"/>
          <p:cNvSpPr>
            <a:spLocks noGrp="1"/>
          </p:cNvSpPr>
          <p:nvPr>
            <p:ph type="ftr" sz="quarter" idx="17"/>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Rot="1" noChangeArrowheads="1"/>
          </p:cNvSpPr>
          <p:nvPr/>
        </p:nvSpPr>
        <p:spPr bwMode="auto">
          <a:xfrm>
            <a:off x="395288" y="2060575"/>
            <a:ext cx="4194175" cy="4270375"/>
          </a:xfrm>
          <a:prstGeom prst="rect">
            <a:avLst/>
          </a:prstGeom>
          <a:noFill/>
          <a:ln w="9525">
            <a:noFill/>
            <a:miter lim="800000"/>
            <a:headEnd/>
            <a:tailEnd/>
          </a:ln>
        </p:spPr>
        <p:txBody>
          <a:bodyPr/>
          <a:lstStyle/>
          <a:p>
            <a:pPr marL="342900" indent="-342900" eaLnBrk="0" hangingPunct="0">
              <a:spcBef>
                <a:spcPct val="20000"/>
              </a:spcBef>
              <a:buFont typeface="Arial" pitchFamily="34" charset="0"/>
              <a:buNone/>
            </a:pPr>
            <a:r>
              <a:rPr lang="zh-CN" altLang="en-US" sz="2000"/>
              <a:t>            </a:t>
            </a:r>
            <a:r>
              <a:rPr lang="zh-CN" altLang="en-US" sz="2400"/>
              <a:t>在实际中，我们经常使用图</a:t>
            </a:r>
            <a:r>
              <a:rPr lang="en-US" altLang="zh-CN" sz="2400"/>
              <a:t>1</a:t>
            </a:r>
            <a:r>
              <a:rPr lang="zh-CN" altLang="en-US" sz="2400"/>
              <a:t>－</a:t>
            </a:r>
            <a:r>
              <a:rPr lang="en-US" altLang="zh-CN" sz="2400"/>
              <a:t>6</a:t>
            </a:r>
            <a:r>
              <a:rPr lang="zh-CN" altLang="en-US" sz="2400"/>
              <a:t>简化时序图来分析，从图中可以看出，对于程序存储器的访问总是地址先有效，选中字节，然后数据有效，在</a:t>
            </a:r>
            <a:r>
              <a:rPr lang="en-US" altLang="zh-CN" sz="2400"/>
              <a:t>/PSEN</a:t>
            </a:r>
            <a:r>
              <a:rPr lang="zh-CN" altLang="en-US" sz="2400"/>
              <a:t>低有效时指令读。在</a:t>
            </a:r>
            <a:r>
              <a:rPr lang="en-US" altLang="zh-CN" sz="2400"/>
              <a:t>/PSEN</a:t>
            </a:r>
            <a:r>
              <a:rPr lang="zh-CN" altLang="en-US" sz="2400"/>
              <a:t>无效时，才将数据和地址撤除。这种时序在任何其他单片机中也是适用的</a:t>
            </a:r>
            <a:r>
              <a:rPr lang="zh-CN" altLang="en-US"/>
              <a:t>。 </a:t>
            </a:r>
          </a:p>
        </p:txBody>
      </p:sp>
      <p:sp>
        <p:nvSpPr>
          <p:cNvPr id="38915" name="Rectangle 8"/>
          <p:cNvSpPr>
            <a:spLocks noRot="1" noChangeArrowheads="1"/>
          </p:cNvSpPr>
          <p:nvPr/>
        </p:nvSpPr>
        <p:spPr bwMode="auto">
          <a:xfrm>
            <a:off x="4572000" y="2214563"/>
            <a:ext cx="4194175" cy="576262"/>
          </a:xfrm>
          <a:prstGeom prst="rect">
            <a:avLst/>
          </a:prstGeom>
          <a:noFill/>
          <a:ln w="9525">
            <a:noFill/>
            <a:miter lim="800000"/>
            <a:headEnd/>
            <a:tailEnd/>
          </a:ln>
        </p:spPr>
        <p:txBody>
          <a:bodyPr/>
          <a:lstStyle/>
          <a:p>
            <a:pPr marL="342900" indent="-342900" eaLnBrk="0" hangingPunct="0">
              <a:spcBef>
                <a:spcPct val="20000"/>
              </a:spcBef>
              <a:buFont typeface="Arial" pitchFamily="34" charset="0"/>
              <a:buNone/>
            </a:pPr>
            <a:r>
              <a:rPr lang="zh-CN" altLang="en-US" sz="2400"/>
              <a:t>      图</a:t>
            </a:r>
            <a:r>
              <a:rPr lang="en-US" altLang="zh-CN" sz="2400"/>
              <a:t>1</a:t>
            </a:r>
            <a:r>
              <a:rPr lang="zh-CN" altLang="en-US" sz="2400"/>
              <a:t>－</a:t>
            </a:r>
            <a:r>
              <a:rPr lang="en-US" altLang="zh-CN" sz="2400"/>
              <a:t>6</a:t>
            </a:r>
            <a:r>
              <a:rPr lang="zh-CN" altLang="en-US" sz="2400"/>
              <a:t>简化时序图</a:t>
            </a:r>
          </a:p>
        </p:txBody>
      </p:sp>
      <p:sp>
        <p:nvSpPr>
          <p:cNvPr id="38916" name="Rectangle 9"/>
          <p:cNvSpPr>
            <a:spLocks noRot="1" noChangeArrowheads="1"/>
          </p:cNvSpPr>
          <p:nvPr/>
        </p:nvSpPr>
        <p:spPr bwMode="auto">
          <a:xfrm>
            <a:off x="395288" y="836613"/>
            <a:ext cx="8520112" cy="576262"/>
          </a:xfrm>
          <a:prstGeom prst="rect">
            <a:avLst/>
          </a:prstGeom>
          <a:noFill/>
          <a:ln w="9525">
            <a:noFill/>
            <a:miter lim="800000"/>
            <a:headEnd/>
            <a:tailEnd/>
          </a:ln>
        </p:spPr>
        <p:txBody>
          <a:bodyPr anchor="ctr"/>
          <a:lstStyle/>
          <a:p>
            <a:pPr eaLnBrk="0" hangingPunct="0"/>
            <a:r>
              <a:rPr lang="en-US" altLang="zh-CN" sz="2800" b="1"/>
              <a:t>1. </a:t>
            </a:r>
            <a:r>
              <a:rPr lang="zh-CN" altLang="en-US" sz="2800" b="1"/>
              <a:t>外部程序存贮器的操作时序</a:t>
            </a:r>
          </a:p>
        </p:txBody>
      </p:sp>
      <p:grpSp>
        <p:nvGrpSpPr>
          <p:cNvPr id="2" name="组合 81"/>
          <p:cNvGrpSpPr>
            <a:grpSpLocks/>
          </p:cNvGrpSpPr>
          <p:nvPr/>
        </p:nvGrpSpPr>
        <p:grpSpPr bwMode="auto">
          <a:xfrm>
            <a:off x="5000625" y="3000375"/>
            <a:ext cx="3143250" cy="1787525"/>
            <a:chOff x="5357818" y="2786058"/>
            <a:chExt cx="3143272" cy="1787538"/>
          </a:xfrm>
        </p:grpSpPr>
        <p:cxnSp>
          <p:nvCxnSpPr>
            <p:cNvPr id="7" name="直接连接符 6"/>
            <p:cNvCxnSpPr/>
            <p:nvPr/>
          </p:nvCxnSpPr>
          <p:spPr>
            <a:xfrm>
              <a:off x="5357818" y="3071810"/>
              <a:ext cx="571504"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6200000" flipH="1">
              <a:off x="5929322" y="3071810"/>
              <a:ext cx="214315" cy="2143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143637" y="3286125"/>
              <a:ext cx="1428760"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5929323" y="2857496"/>
              <a:ext cx="214314" cy="2143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43637" y="2857497"/>
              <a:ext cx="1428760"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7572396" y="2857497"/>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flipH="1" flipV="1">
              <a:off x="7572395" y="3071811"/>
              <a:ext cx="214315"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786710" y="3071810"/>
              <a:ext cx="71438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57818" y="4357694"/>
              <a:ext cx="1214447"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6200000" flipH="1">
              <a:off x="6572263" y="4357695"/>
              <a:ext cx="214315"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786578" y="4572009"/>
              <a:ext cx="642943"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H="1" flipV="1">
              <a:off x="6572264" y="4143381"/>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786578" y="4143381"/>
              <a:ext cx="642943"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7429520" y="4143381"/>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H="1" flipV="1">
              <a:off x="7429519" y="4357695"/>
              <a:ext cx="214315"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643834" y="4357694"/>
              <a:ext cx="857256"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7818" y="3571877"/>
              <a:ext cx="1071571"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6357951" y="3643314"/>
              <a:ext cx="285752"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572265" y="3857629"/>
              <a:ext cx="571504"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7072331" y="3643314"/>
              <a:ext cx="285752"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286645" y="3571877"/>
              <a:ext cx="1214445"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8940" name="TextBox 76"/>
            <p:cNvSpPr txBox="1">
              <a:spLocks noChangeArrowheads="1"/>
            </p:cNvSpPr>
            <p:nvPr/>
          </p:nvSpPr>
          <p:spPr bwMode="auto">
            <a:xfrm>
              <a:off x="6286512" y="2928934"/>
              <a:ext cx="1285884" cy="338554"/>
            </a:xfrm>
            <a:prstGeom prst="rect">
              <a:avLst/>
            </a:prstGeom>
            <a:noFill/>
            <a:ln w="9525">
              <a:noFill/>
              <a:miter lim="800000"/>
              <a:headEnd/>
              <a:tailEnd/>
            </a:ln>
          </p:spPr>
          <p:txBody>
            <a:bodyPr>
              <a:spAutoFit/>
            </a:bodyPr>
            <a:lstStyle/>
            <a:p>
              <a:r>
                <a:rPr lang="zh-CN" altLang="en-US" sz="1600">
                  <a:latin typeface="Arial" pitchFamily="34" charset="0"/>
                </a:rPr>
                <a:t>地址有效</a:t>
              </a:r>
            </a:p>
          </p:txBody>
        </p:sp>
        <p:sp>
          <p:nvSpPr>
            <p:cNvPr id="38941" name="TextBox 77"/>
            <p:cNvSpPr txBox="1">
              <a:spLocks noChangeArrowheads="1"/>
            </p:cNvSpPr>
            <p:nvPr/>
          </p:nvSpPr>
          <p:spPr bwMode="auto">
            <a:xfrm>
              <a:off x="6643702" y="4214818"/>
              <a:ext cx="1285884" cy="338554"/>
            </a:xfrm>
            <a:prstGeom prst="rect">
              <a:avLst/>
            </a:prstGeom>
            <a:noFill/>
            <a:ln w="9525">
              <a:noFill/>
              <a:miter lim="800000"/>
              <a:headEnd/>
              <a:tailEnd/>
            </a:ln>
          </p:spPr>
          <p:txBody>
            <a:bodyPr>
              <a:spAutoFit/>
            </a:bodyPr>
            <a:lstStyle/>
            <a:p>
              <a:r>
                <a:rPr lang="zh-CN" altLang="en-US" sz="1600">
                  <a:latin typeface="Arial" pitchFamily="34" charset="0"/>
                </a:rPr>
                <a:t>数据有效</a:t>
              </a:r>
            </a:p>
          </p:txBody>
        </p:sp>
        <p:sp>
          <p:nvSpPr>
            <p:cNvPr id="38942" name="TextBox 78"/>
            <p:cNvSpPr txBox="1">
              <a:spLocks noChangeArrowheads="1"/>
            </p:cNvSpPr>
            <p:nvPr/>
          </p:nvSpPr>
          <p:spPr bwMode="auto">
            <a:xfrm>
              <a:off x="5357818" y="2786058"/>
              <a:ext cx="500066" cy="338554"/>
            </a:xfrm>
            <a:prstGeom prst="rect">
              <a:avLst/>
            </a:prstGeom>
            <a:noFill/>
            <a:ln w="9525">
              <a:noFill/>
              <a:miter lim="800000"/>
              <a:headEnd/>
              <a:tailEnd/>
            </a:ln>
          </p:spPr>
          <p:txBody>
            <a:bodyPr>
              <a:spAutoFit/>
            </a:bodyPr>
            <a:lstStyle/>
            <a:p>
              <a:r>
                <a:rPr lang="en-US" altLang="zh-CN" sz="1600">
                  <a:latin typeface="Arial" pitchFamily="34" charset="0"/>
                </a:rPr>
                <a:t>AB</a:t>
              </a:r>
              <a:endParaRPr lang="zh-CN" altLang="en-US" sz="1600">
                <a:latin typeface="Arial" pitchFamily="34" charset="0"/>
              </a:endParaRPr>
            </a:p>
          </p:txBody>
        </p:sp>
        <p:sp>
          <p:nvSpPr>
            <p:cNvPr id="38943" name="TextBox 79"/>
            <p:cNvSpPr txBox="1">
              <a:spLocks noChangeArrowheads="1"/>
            </p:cNvSpPr>
            <p:nvPr/>
          </p:nvSpPr>
          <p:spPr bwMode="auto">
            <a:xfrm>
              <a:off x="5357818" y="3500438"/>
              <a:ext cx="928694" cy="338554"/>
            </a:xfrm>
            <a:prstGeom prst="rect">
              <a:avLst/>
            </a:prstGeom>
            <a:noFill/>
            <a:ln w="9525">
              <a:noFill/>
              <a:miter lim="800000"/>
              <a:headEnd/>
              <a:tailEnd/>
            </a:ln>
          </p:spPr>
          <p:txBody>
            <a:bodyPr>
              <a:spAutoFit/>
            </a:bodyPr>
            <a:lstStyle/>
            <a:p>
              <a:r>
                <a:rPr lang="en-US" altLang="zh-CN" sz="1600">
                  <a:latin typeface="Arial" pitchFamily="34" charset="0"/>
                </a:rPr>
                <a:t>/PSEN</a:t>
              </a:r>
              <a:endParaRPr lang="zh-CN" altLang="en-US" sz="1600">
                <a:latin typeface="Arial" pitchFamily="34" charset="0"/>
              </a:endParaRPr>
            </a:p>
          </p:txBody>
        </p:sp>
        <p:sp>
          <p:nvSpPr>
            <p:cNvPr id="38944" name="TextBox 80"/>
            <p:cNvSpPr txBox="1">
              <a:spLocks noChangeArrowheads="1"/>
            </p:cNvSpPr>
            <p:nvPr/>
          </p:nvSpPr>
          <p:spPr bwMode="auto">
            <a:xfrm>
              <a:off x="5357818" y="4071942"/>
              <a:ext cx="642942" cy="338554"/>
            </a:xfrm>
            <a:prstGeom prst="rect">
              <a:avLst/>
            </a:prstGeom>
            <a:noFill/>
            <a:ln w="9525">
              <a:noFill/>
              <a:miter lim="800000"/>
              <a:headEnd/>
              <a:tailEnd/>
            </a:ln>
          </p:spPr>
          <p:txBody>
            <a:bodyPr>
              <a:spAutoFit/>
            </a:bodyPr>
            <a:lstStyle/>
            <a:p>
              <a:r>
                <a:rPr lang="en-US" altLang="zh-CN" sz="1600">
                  <a:latin typeface="Arial" pitchFamily="34" charset="0"/>
                </a:rPr>
                <a:t>DB</a:t>
              </a:r>
              <a:endParaRPr lang="zh-CN" altLang="en-US" sz="1600">
                <a:latin typeface="Arial" pitchFamily="34" charset="0"/>
              </a:endParaRPr>
            </a:p>
          </p:txBody>
        </p:sp>
      </p:grpSp>
      <p:sp>
        <p:nvSpPr>
          <p:cNvPr id="38918"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D868B398-A263-40E6-8E48-8821F13F786E}" type="slidenum">
              <a:rPr lang="en-US" altLang="zh-CN" sz="1200">
                <a:latin typeface="Arial Black" pitchFamily="34" charset="0"/>
              </a:rPr>
              <a:pPr algn="r"/>
              <a:t>54</a:t>
            </a:fld>
            <a:endParaRPr lang="en-US" altLang="zh-CN" sz="1200">
              <a:latin typeface="Arial Black" pitchFamily="34" charset="0"/>
            </a:endParaRPr>
          </a:p>
        </p:txBody>
      </p:sp>
      <p:sp>
        <p:nvSpPr>
          <p:cNvPr id="3" name="页脚占位符 2"/>
          <p:cNvSpPr>
            <a:spLocks noGrp="1"/>
          </p:cNvSpPr>
          <p:nvPr>
            <p:ph type="ftr" sz="quarter" idx="17"/>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Grp="1" noChangeAspect="1" noChangeArrowheads="1"/>
          </p:cNvPicPr>
          <p:nvPr>
            <p:ph type="body" idx="4294967295"/>
          </p:nvPr>
        </p:nvPicPr>
        <p:blipFill>
          <a:blip r:embed="rId3"/>
          <a:srcRect/>
          <a:stretch>
            <a:fillRect/>
          </a:stretch>
        </p:blipFill>
        <p:spPr>
          <a:xfrm>
            <a:off x="357188" y="1428750"/>
            <a:ext cx="8353425" cy="4922838"/>
          </a:xfrm>
        </p:spPr>
      </p:pic>
      <p:sp>
        <p:nvSpPr>
          <p:cNvPr id="39939" name="Rectangle 5"/>
          <p:cNvSpPr>
            <a:spLocks noGrp="1" noRot="1" noChangeArrowheads="1"/>
          </p:cNvSpPr>
          <p:nvPr>
            <p:ph type="title" idx="4294967295"/>
          </p:nvPr>
        </p:nvSpPr>
        <p:spPr>
          <a:xfrm>
            <a:off x="468313" y="620713"/>
            <a:ext cx="8375650" cy="647700"/>
          </a:xfrm>
        </p:spPr>
        <p:txBody>
          <a:bodyPr/>
          <a:lstStyle/>
          <a:p>
            <a:pPr eaLnBrk="1" hangingPunct="1"/>
            <a:r>
              <a:rPr lang="en-US" altLang="zh-CN" sz="2800" b="1" smtClean="0"/>
              <a:t>2 .</a:t>
            </a:r>
            <a:r>
              <a:rPr lang="zh-CN" altLang="en-US" sz="2800" b="1" smtClean="0"/>
              <a:t>外部数据存贮器的操作时序</a:t>
            </a:r>
          </a:p>
        </p:txBody>
      </p:sp>
      <p:sp>
        <p:nvSpPr>
          <p:cNvPr id="39940" name="TextBox 3"/>
          <p:cNvSpPr txBox="1">
            <a:spLocks noChangeArrowheads="1"/>
          </p:cNvSpPr>
          <p:nvPr/>
        </p:nvSpPr>
        <p:spPr bwMode="auto">
          <a:xfrm>
            <a:off x="3429000" y="5214938"/>
            <a:ext cx="500063" cy="285750"/>
          </a:xfrm>
          <a:prstGeom prst="rect">
            <a:avLst/>
          </a:prstGeom>
          <a:solidFill>
            <a:schemeClr val="bg1"/>
          </a:solidFill>
          <a:ln w="9525">
            <a:noFill/>
            <a:miter lim="800000"/>
            <a:headEnd/>
            <a:tailEnd/>
          </a:ln>
        </p:spPr>
        <p:txBody>
          <a:bodyPr>
            <a:spAutoFit/>
          </a:bodyPr>
          <a:lstStyle/>
          <a:p>
            <a:r>
              <a:rPr lang="en-US" altLang="zh-CN" sz="1200">
                <a:solidFill>
                  <a:srgbClr val="FF0000"/>
                </a:solidFill>
                <a:latin typeface="Arial" pitchFamily="34" charset="0"/>
              </a:rPr>
              <a:t>DPL</a:t>
            </a:r>
            <a:endParaRPr lang="zh-CN" altLang="en-US" sz="1200">
              <a:solidFill>
                <a:srgbClr val="FF0000"/>
              </a:solidFill>
              <a:latin typeface="Arial" pitchFamily="34" charset="0"/>
            </a:endParaRPr>
          </a:p>
        </p:txBody>
      </p:sp>
      <p:sp>
        <p:nvSpPr>
          <p:cNvPr id="39941"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C986165F-17E8-4978-ACE8-D235643F1EA3}" type="slidenum">
              <a:rPr lang="en-US" altLang="zh-CN" sz="1200">
                <a:latin typeface="Arial Black" pitchFamily="34" charset="0"/>
              </a:rPr>
              <a:pPr algn="r"/>
              <a:t>55</a:t>
            </a:fld>
            <a:endParaRPr lang="en-US" altLang="zh-CN" sz="1200">
              <a:latin typeface="Arial Black" pitchFamily="34" charset="0"/>
            </a:endParaRPr>
          </a:p>
        </p:txBody>
      </p:sp>
      <p:sp>
        <p:nvSpPr>
          <p:cNvPr id="2" name="页脚占位符 1"/>
          <p:cNvSpPr>
            <a:spLocks noGrp="1"/>
          </p:cNvSpPr>
          <p:nvPr>
            <p:ph type="ftr" sz="quarter" idx="17"/>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rrowheads="1"/>
          </p:cNvSpPr>
          <p:nvPr>
            <p:ph type="body" sz="half" idx="4294967295"/>
          </p:nvPr>
        </p:nvSpPr>
        <p:spPr>
          <a:xfrm>
            <a:off x="539750" y="1484313"/>
            <a:ext cx="3957638" cy="4538662"/>
          </a:xfrm>
        </p:spPr>
        <p:txBody>
          <a:bodyPr/>
          <a:lstStyle/>
          <a:p>
            <a:pPr eaLnBrk="1" hangingPunct="1">
              <a:buFont typeface="Arial" pitchFamily="34" charset="0"/>
              <a:buNone/>
            </a:pPr>
            <a:r>
              <a:rPr lang="zh-CN" altLang="en-US" sz="2400" smtClean="0"/>
              <a:t>对外部数据存储器</a:t>
            </a:r>
            <a:r>
              <a:rPr lang="en-US" altLang="zh-CN" sz="2400" smtClean="0"/>
              <a:t>(</a:t>
            </a:r>
            <a:r>
              <a:rPr lang="zh-CN" altLang="en-US" sz="2400" smtClean="0"/>
              <a:t>包括</a:t>
            </a:r>
            <a:r>
              <a:rPr lang="en-US" altLang="zh-CN" sz="2400" smtClean="0"/>
              <a:t>I/O</a:t>
            </a:r>
            <a:r>
              <a:rPr lang="zh-CN" altLang="en-US" sz="2400" smtClean="0"/>
              <a:t>口</a:t>
            </a:r>
            <a:r>
              <a:rPr lang="en-US" altLang="zh-CN" sz="2400" smtClean="0"/>
              <a:t>)</a:t>
            </a:r>
            <a:r>
              <a:rPr lang="zh-CN" altLang="en-US" sz="2400" smtClean="0"/>
              <a:t>的读写操作，也可以用简化时序来分析，其要点是地址总线有效，然后数据总线有效，这样，在读写信号有效时，将数据读入或写出。同理，该简化时序对于其他的单片机中也适用</a:t>
            </a:r>
          </a:p>
        </p:txBody>
      </p:sp>
      <p:sp>
        <p:nvSpPr>
          <p:cNvPr id="40963" name="Rectangle 6"/>
          <p:cNvSpPr>
            <a:spLocks noRot="1" noChangeArrowheads="1"/>
          </p:cNvSpPr>
          <p:nvPr/>
        </p:nvSpPr>
        <p:spPr bwMode="auto">
          <a:xfrm>
            <a:off x="4649788" y="1484313"/>
            <a:ext cx="2208212" cy="444500"/>
          </a:xfrm>
          <a:prstGeom prst="rect">
            <a:avLst/>
          </a:prstGeom>
          <a:noFill/>
          <a:ln w="9525">
            <a:noFill/>
            <a:miter lim="800000"/>
            <a:headEnd/>
            <a:tailEnd/>
          </a:ln>
        </p:spPr>
        <p:txBody>
          <a:bodyPr/>
          <a:lstStyle/>
          <a:p>
            <a:pPr marL="342900" indent="-342900" eaLnBrk="0" hangingPunct="0">
              <a:spcBef>
                <a:spcPct val="20000"/>
              </a:spcBef>
              <a:buFont typeface="Arial" pitchFamily="34" charset="0"/>
              <a:buNone/>
            </a:pPr>
            <a:r>
              <a:rPr lang="zh-CN" altLang="en-US" sz="2400"/>
              <a:t>简化时序</a:t>
            </a:r>
          </a:p>
        </p:txBody>
      </p:sp>
      <p:sp>
        <p:nvSpPr>
          <p:cNvPr id="40964" name="Rectangle 7"/>
          <p:cNvSpPr>
            <a:spLocks noGrp="1" noRot="1" noChangeArrowheads="1"/>
          </p:cNvSpPr>
          <p:nvPr>
            <p:ph type="title" idx="4294967295"/>
          </p:nvPr>
        </p:nvSpPr>
        <p:spPr>
          <a:xfrm>
            <a:off x="611188" y="620713"/>
            <a:ext cx="8232775" cy="576262"/>
          </a:xfrm>
        </p:spPr>
        <p:txBody>
          <a:bodyPr/>
          <a:lstStyle/>
          <a:p>
            <a:pPr eaLnBrk="1" hangingPunct="1"/>
            <a:r>
              <a:rPr lang="en-US" altLang="zh-CN" sz="2400" b="1" smtClean="0"/>
              <a:t>2 </a:t>
            </a:r>
            <a:r>
              <a:rPr lang="zh-CN" altLang="en-US" sz="2400" b="1" smtClean="0"/>
              <a:t>外部数据存贮器的操作时序</a:t>
            </a:r>
          </a:p>
        </p:txBody>
      </p:sp>
      <p:sp>
        <p:nvSpPr>
          <p:cNvPr id="40965" name="TextBox 29"/>
          <p:cNvSpPr txBox="1">
            <a:spLocks noChangeArrowheads="1"/>
          </p:cNvSpPr>
          <p:nvPr/>
        </p:nvSpPr>
        <p:spPr bwMode="auto">
          <a:xfrm>
            <a:off x="4857750" y="1928813"/>
            <a:ext cx="500063" cy="338137"/>
          </a:xfrm>
          <a:prstGeom prst="rect">
            <a:avLst/>
          </a:prstGeom>
          <a:noFill/>
          <a:ln w="9525">
            <a:noFill/>
            <a:miter lim="800000"/>
            <a:headEnd/>
            <a:tailEnd/>
          </a:ln>
        </p:spPr>
        <p:txBody>
          <a:bodyPr>
            <a:spAutoFit/>
          </a:bodyPr>
          <a:lstStyle/>
          <a:p>
            <a:r>
              <a:rPr lang="en-US" altLang="zh-CN" sz="1600">
                <a:latin typeface="Arial" pitchFamily="34" charset="0"/>
              </a:rPr>
              <a:t>AB</a:t>
            </a:r>
            <a:endParaRPr lang="zh-CN" altLang="en-US" sz="1600">
              <a:latin typeface="Arial" pitchFamily="34" charset="0"/>
            </a:endParaRPr>
          </a:p>
        </p:txBody>
      </p:sp>
      <p:grpSp>
        <p:nvGrpSpPr>
          <p:cNvPr id="2" name="组合 67"/>
          <p:cNvGrpSpPr>
            <a:grpSpLocks/>
          </p:cNvGrpSpPr>
          <p:nvPr/>
        </p:nvGrpSpPr>
        <p:grpSpPr bwMode="auto">
          <a:xfrm>
            <a:off x="4857750" y="2000250"/>
            <a:ext cx="3143250" cy="1716088"/>
            <a:chOff x="4857752" y="2000240"/>
            <a:chExt cx="3143272" cy="1716100"/>
          </a:xfrm>
        </p:grpSpPr>
        <p:cxnSp>
          <p:nvCxnSpPr>
            <p:cNvPr id="7" name="直接连接符 6"/>
            <p:cNvCxnSpPr/>
            <p:nvPr/>
          </p:nvCxnSpPr>
          <p:spPr>
            <a:xfrm>
              <a:off x="4857752" y="2214554"/>
              <a:ext cx="571504"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flipH="1">
              <a:off x="5429257" y="2214553"/>
              <a:ext cx="214313" cy="2143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43571" y="2428868"/>
              <a:ext cx="142876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flipH="1" flipV="1">
              <a:off x="5429256" y="2000240"/>
              <a:ext cx="214314" cy="2143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643571" y="2000240"/>
              <a:ext cx="142876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H="1">
              <a:off x="7072330" y="2000241"/>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7072331" y="2214554"/>
              <a:ext cx="214313"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86644" y="2214554"/>
              <a:ext cx="714380"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57752" y="3500438"/>
              <a:ext cx="121444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6072199" y="3500438"/>
              <a:ext cx="214313"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86512" y="3714752"/>
              <a:ext cx="64294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flipH="1" flipV="1">
              <a:off x="6072198" y="3286125"/>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86512" y="3286124"/>
              <a:ext cx="64294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6929454" y="3286125"/>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flipH="1" flipV="1">
              <a:off x="6929455" y="3500438"/>
              <a:ext cx="214313"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143768" y="3500438"/>
              <a:ext cx="857256"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857752" y="2714620"/>
              <a:ext cx="1071571"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5857885" y="2786057"/>
              <a:ext cx="285752"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072199" y="3000372"/>
              <a:ext cx="571504"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flipH="1" flipV="1">
              <a:off x="6572265" y="2786057"/>
              <a:ext cx="285752"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786579" y="2714620"/>
              <a:ext cx="1214445"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1016" name="TextBox 27"/>
            <p:cNvSpPr txBox="1">
              <a:spLocks noChangeArrowheads="1"/>
            </p:cNvSpPr>
            <p:nvPr/>
          </p:nvSpPr>
          <p:spPr bwMode="auto">
            <a:xfrm>
              <a:off x="5786446" y="2071678"/>
              <a:ext cx="1285884" cy="338554"/>
            </a:xfrm>
            <a:prstGeom prst="rect">
              <a:avLst/>
            </a:prstGeom>
            <a:noFill/>
            <a:ln w="9525">
              <a:noFill/>
              <a:miter lim="800000"/>
              <a:headEnd/>
              <a:tailEnd/>
            </a:ln>
          </p:spPr>
          <p:txBody>
            <a:bodyPr>
              <a:spAutoFit/>
            </a:bodyPr>
            <a:lstStyle/>
            <a:p>
              <a:r>
                <a:rPr lang="zh-CN" altLang="en-US" sz="1600">
                  <a:latin typeface="Arial" pitchFamily="34" charset="0"/>
                </a:rPr>
                <a:t>地址有效</a:t>
              </a:r>
            </a:p>
          </p:txBody>
        </p:sp>
        <p:sp>
          <p:nvSpPr>
            <p:cNvPr id="41017" name="TextBox 28"/>
            <p:cNvSpPr txBox="1">
              <a:spLocks noChangeArrowheads="1"/>
            </p:cNvSpPr>
            <p:nvPr/>
          </p:nvSpPr>
          <p:spPr bwMode="auto">
            <a:xfrm>
              <a:off x="6143636" y="3357562"/>
              <a:ext cx="1285884" cy="338554"/>
            </a:xfrm>
            <a:prstGeom prst="rect">
              <a:avLst/>
            </a:prstGeom>
            <a:noFill/>
            <a:ln w="9525">
              <a:noFill/>
              <a:miter lim="800000"/>
              <a:headEnd/>
              <a:tailEnd/>
            </a:ln>
          </p:spPr>
          <p:txBody>
            <a:bodyPr>
              <a:spAutoFit/>
            </a:bodyPr>
            <a:lstStyle/>
            <a:p>
              <a:r>
                <a:rPr lang="zh-CN" altLang="en-US" sz="1600">
                  <a:latin typeface="Arial" pitchFamily="34" charset="0"/>
                </a:rPr>
                <a:t>数据有效</a:t>
              </a:r>
            </a:p>
          </p:txBody>
        </p:sp>
        <p:sp>
          <p:nvSpPr>
            <p:cNvPr id="41018" name="TextBox 30"/>
            <p:cNvSpPr txBox="1">
              <a:spLocks noChangeArrowheads="1"/>
            </p:cNvSpPr>
            <p:nvPr/>
          </p:nvSpPr>
          <p:spPr bwMode="auto">
            <a:xfrm>
              <a:off x="4857752" y="2643182"/>
              <a:ext cx="571504" cy="338554"/>
            </a:xfrm>
            <a:prstGeom prst="rect">
              <a:avLst/>
            </a:prstGeom>
            <a:noFill/>
            <a:ln w="9525">
              <a:noFill/>
              <a:miter lim="800000"/>
              <a:headEnd/>
              <a:tailEnd/>
            </a:ln>
          </p:spPr>
          <p:txBody>
            <a:bodyPr>
              <a:spAutoFit/>
            </a:bodyPr>
            <a:lstStyle/>
            <a:p>
              <a:r>
                <a:rPr lang="en-US" altLang="zh-CN" sz="1600">
                  <a:solidFill>
                    <a:srgbClr val="FF0000"/>
                  </a:solidFill>
                  <a:latin typeface="Arial" pitchFamily="34" charset="0"/>
                </a:rPr>
                <a:t>/RD</a:t>
              </a:r>
              <a:endParaRPr lang="zh-CN" altLang="en-US" sz="1600">
                <a:solidFill>
                  <a:srgbClr val="FF0000"/>
                </a:solidFill>
                <a:latin typeface="Arial" pitchFamily="34" charset="0"/>
              </a:endParaRPr>
            </a:p>
          </p:txBody>
        </p:sp>
        <p:sp>
          <p:nvSpPr>
            <p:cNvPr id="41019" name="TextBox 31"/>
            <p:cNvSpPr txBox="1">
              <a:spLocks noChangeArrowheads="1"/>
            </p:cNvSpPr>
            <p:nvPr/>
          </p:nvSpPr>
          <p:spPr bwMode="auto">
            <a:xfrm>
              <a:off x="4857752" y="3214686"/>
              <a:ext cx="642942" cy="338554"/>
            </a:xfrm>
            <a:prstGeom prst="rect">
              <a:avLst/>
            </a:prstGeom>
            <a:noFill/>
            <a:ln w="9525">
              <a:noFill/>
              <a:miter lim="800000"/>
              <a:headEnd/>
              <a:tailEnd/>
            </a:ln>
          </p:spPr>
          <p:txBody>
            <a:bodyPr>
              <a:spAutoFit/>
            </a:bodyPr>
            <a:lstStyle/>
            <a:p>
              <a:r>
                <a:rPr lang="en-US" altLang="zh-CN" sz="1600">
                  <a:latin typeface="Arial" pitchFamily="34" charset="0"/>
                </a:rPr>
                <a:t>DB</a:t>
              </a:r>
              <a:endParaRPr lang="zh-CN" altLang="en-US" sz="1600">
                <a:latin typeface="Arial" pitchFamily="34" charset="0"/>
              </a:endParaRPr>
            </a:p>
          </p:txBody>
        </p:sp>
      </p:grpSp>
      <p:grpSp>
        <p:nvGrpSpPr>
          <p:cNvPr id="3" name="组合 32"/>
          <p:cNvGrpSpPr>
            <a:grpSpLocks/>
          </p:cNvGrpSpPr>
          <p:nvPr/>
        </p:nvGrpSpPr>
        <p:grpSpPr bwMode="auto">
          <a:xfrm>
            <a:off x="4929188" y="4000500"/>
            <a:ext cx="3143250" cy="1787525"/>
            <a:chOff x="5357818" y="2786058"/>
            <a:chExt cx="3143272" cy="1787538"/>
          </a:xfrm>
        </p:grpSpPr>
        <p:cxnSp>
          <p:nvCxnSpPr>
            <p:cNvPr id="34" name="直接连接符 33"/>
            <p:cNvCxnSpPr/>
            <p:nvPr/>
          </p:nvCxnSpPr>
          <p:spPr>
            <a:xfrm>
              <a:off x="5357818" y="3071810"/>
              <a:ext cx="571504"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5929321" y="3071811"/>
              <a:ext cx="214315"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143635" y="3286125"/>
              <a:ext cx="1428760"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flipH="1" flipV="1">
              <a:off x="5929322" y="2857497"/>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43635" y="2857497"/>
              <a:ext cx="1428760"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6200000" flipH="1">
              <a:off x="7572396" y="2857496"/>
              <a:ext cx="214314" cy="2143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flipH="1" flipV="1">
              <a:off x="7572395" y="3071810"/>
              <a:ext cx="214315" cy="21431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786710" y="3071810"/>
              <a:ext cx="71438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357818" y="4357694"/>
              <a:ext cx="1000132"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6200000" flipH="1">
              <a:off x="6357949" y="4357695"/>
              <a:ext cx="214315"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572263" y="4572009"/>
              <a:ext cx="785819"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H="1" flipV="1">
              <a:off x="6357950" y="4143381"/>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572263" y="4143381"/>
              <a:ext cx="785819"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7358082" y="4143381"/>
              <a:ext cx="214314"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H="1" flipV="1">
              <a:off x="7358081" y="4357695"/>
              <a:ext cx="214315" cy="2143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572395" y="4357694"/>
              <a:ext cx="928695"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57818" y="3571877"/>
              <a:ext cx="1143008"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6429388" y="3643314"/>
              <a:ext cx="285752"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43702" y="3857629"/>
              <a:ext cx="571504"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H="1" flipV="1">
              <a:off x="7143768" y="3643314"/>
              <a:ext cx="285752"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358082" y="3571877"/>
              <a:ext cx="1143008"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990" name="TextBox 54"/>
            <p:cNvSpPr txBox="1">
              <a:spLocks noChangeArrowheads="1"/>
            </p:cNvSpPr>
            <p:nvPr/>
          </p:nvSpPr>
          <p:spPr bwMode="auto">
            <a:xfrm>
              <a:off x="6286512" y="2928934"/>
              <a:ext cx="1285884" cy="338554"/>
            </a:xfrm>
            <a:prstGeom prst="rect">
              <a:avLst/>
            </a:prstGeom>
            <a:noFill/>
            <a:ln w="9525">
              <a:noFill/>
              <a:miter lim="800000"/>
              <a:headEnd/>
              <a:tailEnd/>
            </a:ln>
          </p:spPr>
          <p:txBody>
            <a:bodyPr>
              <a:spAutoFit/>
            </a:bodyPr>
            <a:lstStyle/>
            <a:p>
              <a:r>
                <a:rPr lang="zh-CN" altLang="en-US" sz="1600">
                  <a:latin typeface="Arial" pitchFamily="34" charset="0"/>
                </a:rPr>
                <a:t>地址有效</a:t>
              </a:r>
            </a:p>
          </p:txBody>
        </p:sp>
        <p:sp>
          <p:nvSpPr>
            <p:cNvPr id="40991" name="TextBox 55"/>
            <p:cNvSpPr txBox="1">
              <a:spLocks noChangeArrowheads="1"/>
            </p:cNvSpPr>
            <p:nvPr/>
          </p:nvSpPr>
          <p:spPr bwMode="auto">
            <a:xfrm>
              <a:off x="6500826" y="4214818"/>
              <a:ext cx="1000132" cy="338554"/>
            </a:xfrm>
            <a:prstGeom prst="rect">
              <a:avLst/>
            </a:prstGeom>
            <a:noFill/>
            <a:ln w="9525">
              <a:noFill/>
              <a:miter lim="800000"/>
              <a:headEnd/>
              <a:tailEnd/>
            </a:ln>
          </p:spPr>
          <p:txBody>
            <a:bodyPr>
              <a:spAutoFit/>
            </a:bodyPr>
            <a:lstStyle/>
            <a:p>
              <a:r>
                <a:rPr lang="zh-CN" altLang="en-US" sz="1600">
                  <a:latin typeface="Arial" pitchFamily="34" charset="0"/>
                </a:rPr>
                <a:t>数据有效</a:t>
              </a:r>
            </a:p>
          </p:txBody>
        </p:sp>
        <p:sp>
          <p:nvSpPr>
            <p:cNvPr id="40992" name="TextBox 56"/>
            <p:cNvSpPr txBox="1">
              <a:spLocks noChangeArrowheads="1"/>
            </p:cNvSpPr>
            <p:nvPr/>
          </p:nvSpPr>
          <p:spPr bwMode="auto">
            <a:xfrm>
              <a:off x="5357818" y="2786058"/>
              <a:ext cx="500066" cy="338554"/>
            </a:xfrm>
            <a:prstGeom prst="rect">
              <a:avLst/>
            </a:prstGeom>
            <a:noFill/>
            <a:ln w="9525">
              <a:noFill/>
              <a:miter lim="800000"/>
              <a:headEnd/>
              <a:tailEnd/>
            </a:ln>
          </p:spPr>
          <p:txBody>
            <a:bodyPr>
              <a:spAutoFit/>
            </a:bodyPr>
            <a:lstStyle/>
            <a:p>
              <a:r>
                <a:rPr lang="en-US" altLang="zh-CN" sz="1600">
                  <a:latin typeface="Arial" pitchFamily="34" charset="0"/>
                </a:rPr>
                <a:t>AB</a:t>
              </a:r>
              <a:endParaRPr lang="zh-CN" altLang="en-US" sz="1600">
                <a:latin typeface="Arial" pitchFamily="34" charset="0"/>
              </a:endParaRPr>
            </a:p>
          </p:txBody>
        </p:sp>
        <p:sp>
          <p:nvSpPr>
            <p:cNvPr id="40993" name="TextBox 57"/>
            <p:cNvSpPr txBox="1">
              <a:spLocks noChangeArrowheads="1"/>
            </p:cNvSpPr>
            <p:nvPr/>
          </p:nvSpPr>
          <p:spPr bwMode="auto">
            <a:xfrm>
              <a:off x="5357818" y="3500438"/>
              <a:ext cx="928694" cy="338554"/>
            </a:xfrm>
            <a:prstGeom prst="rect">
              <a:avLst/>
            </a:prstGeom>
            <a:noFill/>
            <a:ln w="9525">
              <a:noFill/>
              <a:miter lim="800000"/>
              <a:headEnd/>
              <a:tailEnd/>
            </a:ln>
          </p:spPr>
          <p:txBody>
            <a:bodyPr>
              <a:spAutoFit/>
            </a:bodyPr>
            <a:lstStyle/>
            <a:p>
              <a:r>
                <a:rPr lang="en-US" altLang="zh-CN" sz="1600">
                  <a:solidFill>
                    <a:srgbClr val="FF0000"/>
                  </a:solidFill>
                  <a:latin typeface="Arial" pitchFamily="34" charset="0"/>
                </a:rPr>
                <a:t>/WR</a:t>
              </a:r>
              <a:endParaRPr lang="zh-CN" altLang="en-US" sz="1600">
                <a:solidFill>
                  <a:srgbClr val="FF0000"/>
                </a:solidFill>
                <a:latin typeface="Arial" pitchFamily="34" charset="0"/>
              </a:endParaRPr>
            </a:p>
          </p:txBody>
        </p:sp>
        <p:sp>
          <p:nvSpPr>
            <p:cNvPr id="40994" name="TextBox 58"/>
            <p:cNvSpPr txBox="1">
              <a:spLocks noChangeArrowheads="1"/>
            </p:cNvSpPr>
            <p:nvPr/>
          </p:nvSpPr>
          <p:spPr bwMode="auto">
            <a:xfrm>
              <a:off x="5357818" y="4071942"/>
              <a:ext cx="642942" cy="338554"/>
            </a:xfrm>
            <a:prstGeom prst="rect">
              <a:avLst/>
            </a:prstGeom>
            <a:noFill/>
            <a:ln w="9525">
              <a:noFill/>
              <a:miter lim="800000"/>
              <a:headEnd/>
              <a:tailEnd/>
            </a:ln>
          </p:spPr>
          <p:txBody>
            <a:bodyPr>
              <a:spAutoFit/>
            </a:bodyPr>
            <a:lstStyle/>
            <a:p>
              <a:r>
                <a:rPr lang="en-US" altLang="zh-CN" sz="1600">
                  <a:latin typeface="Arial" pitchFamily="34" charset="0"/>
                </a:rPr>
                <a:t>DB</a:t>
              </a:r>
              <a:endParaRPr lang="zh-CN" altLang="en-US" sz="1600">
                <a:latin typeface="Arial" pitchFamily="34" charset="0"/>
              </a:endParaRPr>
            </a:p>
          </p:txBody>
        </p:sp>
      </p:grpSp>
      <p:sp>
        <p:nvSpPr>
          <p:cNvPr id="40968" name="灯片编号占位符 2"/>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a:fld id="{4EA0923A-D2A2-4AB2-B4DB-A925E0139430}" type="slidenum">
              <a:rPr lang="en-US" altLang="zh-CN" sz="1200">
                <a:latin typeface="Arial Black" pitchFamily="34" charset="0"/>
              </a:rPr>
              <a:pPr algn="r"/>
              <a:t>56</a:t>
            </a:fld>
            <a:endParaRPr lang="en-US" altLang="zh-CN" sz="1200">
              <a:latin typeface="Arial Black" pitchFamily="34" charset="0"/>
            </a:endParaRPr>
          </a:p>
        </p:txBody>
      </p:sp>
      <p:sp>
        <p:nvSpPr>
          <p:cNvPr id="4" name="页脚占位符 3"/>
          <p:cNvSpPr>
            <a:spLocks noGrp="1"/>
          </p:cNvSpPr>
          <p:nvPr>
            <p:ph type="ftr" sz="quarter" idx="17"/>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单片机工作原理</a:t>
            </a:r>
            <a:endParaRPr lang="zh-CN" altLang="en-US" dirty="0"/>
          </a:p>
        </p:txBody>
      </p:sp>
      <p:sp>
        <p:nvSpPr>
          <p:cNvPr id="31747" name="内容占位符 2"/>
          <p:cNvSpPr>
            <a:spLocks noGrp="1"/>
          </p:cNvSpPr>
          <p:nvPr>
            <p:ph idx="1"/>
          </p:nvPr>
        </p:nvSpPr>
        <p:spPr bwMode="auto">
          <a:xfrm>
            <a:off x="179388" y="1484313"/>
            <a:ext cx="8507412" cy="464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smtClean="0"/>
              <a:t>先说代码：</a:t>
            </a:r>
            <a:r>
              <a:rPr lang="zh-CN" altLang="en-US" sz="2800" dirty="0" smtClean="0"/>
              <a:t/>
            </a:r>
            <a:br>
              <a:rPr lang="zh-CN" altLang="en-US" sz="2800" dirty="0" smtClean="0"/>
            </a:br>
            <a:r>
              <a:rPr lang="zh-CN" altLang="en-US" sz="2800" dirty="0" smtClean="0"/>
              <a:t>       我们是用电脑的键盘来输入的指令，每一个指令都对应一个</a:t>
            </a:r>
            <a:r>
              <a:rPr lang="en-US" altLang="zh-CN" sz="2800" dirty="0" smtClean="0"/>
              <a:t>ASCII</a:t>
            </a:r>
            <a:r>
              <a:rPr lang="zh-CN" altLang="en-US" sz="2800" dirty="0" smtClean="0"/>
              <a:t>码，而这里的</a:t>
            </a:r>
            <a:r>
              <a:rPr lang="en-US" altLang="zh-CN" sz="2800" dirty="0" smtClean="0"/>
              <a:t>ASCII</a:t>
            </a:r>
            <a:r>
              <a:rPr lang="zh-CN" altLang="en-US" sz="2800" dirty="0" smtClean="0"/>
              <a:t>码就是有序的电压的高低，即我们输入的是电压的高低，你所看到代码是这些电压的高低控制显示器所显示的图像，其实电脑也不知道它是什么，只知道这样显示。</a:t>
            </a:r>
            <a:endParaRPr lang="en-US" altLang="zh-CN" sz="2800" dirty="0" smtClean="0"/>
          </a:p>
          <a:p>
            <a:r>
              <a:rPr lang="zh-CN" altLang="en-US" sz="2800" dirty="0" smtClean="0"/>
              <a:t>结论：</a:t>
            </a:r>
            <a:r>
              <a:rPr lang="zh-CN" altLang="en-US" sz="2800" b="1" dirty="0" smtClean="0"/>
              <a:t>代码其实就是存储在存储器（内存、硬盘或者闪存等等）中有序的电压的高低。</a:t>
            </a:r>
            <a:endParaRPr lang="zh-CN" altLang="en-US" sz="2800" dirty="0"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57</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738873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27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t>再说编译：</a:t>
            </a:r>
            <a:r>
              <a:rPr lang="zh-CN" altLang="en-US" dirty="0" smtClean="0"/>
              <a:t/>
            </a:r>
            <a:br>
              <a:rPr lang="zh-CN" altLang="en-US" dirty="0" smtClean="0"/>
            </a:br>
            <a:r>
              <a:rPr lang="zh-CN" altLang="en-US" dirty="0" smtClean="0"/>
              <a:t>编译是一个有序的电压的高低向另一种有序的电压高低的一种转换过程，下面以</a:t>
            </a:r>
            <a:r>
              <a:rPr lang="en-US" altLang="zh-CN" dirty="0" smtClean="0"/>
              <a:t>51</a:t>
            </a:r>
            <a:r>
              <a:rPr lang="zh-CN" altLang="en-US" dirty="0" smtClean="0"/>
              <a:t>单片机为例，我们编译是从表示</a:t>
            </a:r>
            <a:r>
              <a:rPr lang="en-US" altLang="zh-CN" dirty="0" smtClean="0"/>
              <a:t>ASCII</a:t>
            </a:r>
            <a:r>
              <a:rPr lang="zh-CN" altLang="en-US" dirty="0" smtClean="0"/>
              <a:t>码的那种有序电压高低转换为</a:t>
            </a:r>
            <a:r>
              <a:rPr lang="en-US" altLang="zh-CN" dirty="0" smtClean="0"/>
              <a:t>51</a:t>
            </a:r>
            <a:r>
              <a:rPr lang="zh-CN" altLang="en-US" dirty="0" smtClean="0"/>
              <a:t>单片机能够识别的另一种规定好的有序电压高低，即表示</a:t>
            </a:r>
            <a:r>
              <a:rPr lang="en-US" altLang="zh-CN" dirty="0" smtClean="0"/>
              <a:t>HEX</a:t>
            </a:r>
            <a:r>
              <a:rPr lang="zh-CN" altLang="en-US" dirty="0" smtClean="0"/>
              <a:t>文件的电压高低。</a:t>
            </a:r>
            <a:br>
              <a:rPr lang="zh-CN" altLang="en-US" dirty="0" smtClean="0"/>
            </a:br>
            <a:r>
              <a:rPr lang="zh-CN" altLang="en-US" dirty="0" smtClean="0"/>
              <a:t>结论：</a:t>
            </a:r>
            <a:r>
              <a:rPr lang="zh-CN" altLang="en-US" b="1" dirty="0" smtClean="0"/>
              <a:t>编译出的结果还是电脑中存储的有序电压高低。</a:t>
            </a:r>
            <a:endParaRPr lang="zh-CN" altLang="en-US" dirty="0" smtClean="0"/>
          </a:p>
          <a:p>
            <a:endParaRPr lang="zh-CN" altLang="en-US" dirty="0"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58</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8443997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3795" name="内容占位符 2"/>
          <p:cNvSpPr>
            <a:spLocks noGrp="1"/>
          </p:cNvSpPr>
          <p:nvPr>
            <p:ph idx="1"/>
          </p:nvPr>
        </p:nvSpPr>
        <p:spPr bwMode="auto">
          <a:xfrm>
            <a:off x="323850" y="1484313"/>
            <a:ext cx="8362950" cy="464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smtClean="0"/>
              <a:t>到单片机烧录：</a:t>
            </a:r>
            <a:r>
              <a:rPr lang="zh-CN" altLang="en-US" sz="2800" smtClean="0"/>
              <a:t/>
            </a:r>
            <a:br>
              <a:rPr lang="zh-CN" altLang="en-US" sz="2800" smtClean="0"/>
            </a:br>
            <a:r>
              <a:rPr lang="zh-CN" altLang="en-US" sz="2800" smtClean="0"/>
              <a:t>接下俩就是烧录，理解了上面两点就很容易理解下面的内容，烧录就是电脑中的有序电压高低通过数据线传输到单片机中的</a:t>
            </a:r>
            <a:r>
              <a:rPr lang="en-US" altLang="zh-CN" sz="2800" smtClean="0"/>
              <a:t>ROM</a:t>
            </a:r>
            <a:r>
              <a:rPr lang="zh-CN" altLang="en-US" sz="2800" smtClean="0"/>
              <a:t>中。</a:t>
            </a:r>
            <a:br>
              <a:rPr lang="zh-CN" altLang="en-US" sz="2800" smtClean="0"/>
            </a:br>
            <a:r>
              <a:rPr lang="zh-CN" altLang="en-US" sz="2800" smtClean="0"/>
              <a:t>接下来</a:t>
            </a:r>
            <a:r>
              <a:rPr lang="en-US" altLang="zh-CN" sz="2800" smtClean="0"/>
              <a:t>ROM</a:t>
            </a:r>
            <a:r>
              <a:rPr lang="zh-CN" altLang="en-US" sz="2800" smtClean="0"/>
              <a:t>就可以释放其中的电压来控制外围的电路。</a:t>
            </a:r>
            <a:br>
              <a:rPr lang="zh-CN" altLang="en-US" sz="2800" smtClean="0"/>
            </a:br>
            <a:r>
              <a:rPr lang="zh-CN" altLang="en-US" sz="2800" b="1" smtClean="0"/>
              <a:t>总结：从代码的编辑到最后对电路的控制都是电压在起作用，只是为了方面我们而给我们展现的形式不一样而已，而其本质都是电压，这样也就不存在转换。</a:t>
            </a:r>
            <a:endParaRPr lang="zh-CN" altLang="en-US" sz="2800"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59</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57267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Wingdings" pitchFamily="2" charset="2"/>
              <a:buChar char="Ø"/>
            </a:pPr>
            <a:r>
              <a:rPr lang="zh-CN" altLang="en-US" sz="2800" dirty="0" smtClean="0"/>
              <a:t>单</a:t>
            </a:r>
            <a:r>
              <a:rPr lang="zh-CN" altLang="en-US" sz="2800" dirty="0"/>
              <a:t>片机（</a:t>
            </a:r>
            <a:r>
              <a:rPr lang="en-US" altLang="zh-CN" sz="2800" dirty="0"/>
              <a:t>Microcontrollers</a:t>
            </a:r>
            <a:r>
              <a:rPr lang="zh-CN" altLang="en-US" sz="2800" dirty="0"/>
              <a:t>）是一种集成电路芯片，是采用超大规模集成电路技术把具有数据处理能力的中央处理器</a:t>
            </a:r>
            <a:r>
              <a:rPr lang="en-US" altLang="zh-CN" sz="2800" dirty="0"/>
              <a:t>CPU</a:t>
            </a:r>
            <a:r>
              <a:rPr lang="zh-CN" altLang="en-US" sz="2800" dirty="0"/>
              <a:t>、随机存储器</a:t>
            </a:r>
            <a:r>
              <a:rPr lang="en-US" altLang="zh-CN" sz="2800" dirty="0"/>
              <a:t>RAM</a:t>
            </a:r>
            <a:r>
              <a:rPr lang="zh-CN" altLang="en-US" sz="2800" dirty="0"/>
              <a:t>、只读存储器</a:t>
            </a:r>
            <a:r>
              <a:rPr lang="en-US" altLang="zh-CN" sz="2800" dirty="0"/>
              <a:t>ROM</a:t>
            </a:r>
            <a:r>
              <a:rPr lang="zh-CN" altLang="en-US" sz="2800" dirty="0"/>
              <a:t>、多种</a:t>
            </a:r>
            <a:r>
              <a:rPr lang="en-US" altLang="zh-CN" sz="2800" dirty="0"/>
              <a:t>I/O</a:t>
            </a:r>
            <a:r>
              <a:rPr lang="zh-CN" altLang="en-US" sz="2800" dirty="0"/>
              <a:t>口和中断系统、定时器</a:t>
            </a:r>
            <a:r>
              <a:rPr lang="en-US" altLang="zh-CN" sz="2800" dirty="0"/>
              <a:t>/</a:t>
            </a:r>
            <a:r>
              <a:rPr lang="zh-CN" altLang="en-US" sz="2800" dirty="0"/>
              <a:t>计数器等功能（可能还包括显示驱动电路、脉宽调制电路、模拟多路转换器、</a:t>
            </a:r>
            <a:r>
              <a:rPr lang="en-US" altLang="zh-CN" sz="2800" dirty="0"/>
              <a:t>A/D</a:t>
            </a:r>
            <a:r>
              <a:rPr lang="zh-CN" altLang="en-US" sz="2800" dirty="0"/>
              <a:t>转换器等电路）集成到一块硅片上构成的一个小而完善的微型计算机系统，在工业控制领域广泛应用</a:t>
            </a:r>
            <a:r>
              <a:rPr lang="zh-CN" altLang="en-US" sz="2800" dirty="0" smtClean="0"/>
              <a:t>。</a:t>
            </a:r>
            <a:endParaRPr lang="en-US" altLang="zh-CN" sz="2800" dirty="0" smtClean="0"/>
          </a:p>
          <a:p>
            <a:pPr>
              <a:buFont typeface="Wingdings" pitchFamily="2" charset="2"/>
              <a:buChar char="Ø"/>
            </a:pPr>
            <a:r>
              <a:rPr lang="zh-CN" altLang="en-US" sz="2800" dirty="0" smtClean="0"/>
              <a:t>从</a:t>
            </a:r>
            <a:r>
              <a:rPr lang="zh-CN" altLang="en-US" sz="2800" dirty="0"/>
              <a:t>上世纪</a:t>
            </a:r>
            <a:r>
              <a:rPr lang="en-US" altLang="zh-CN" sz="2800" dirty="0"/>
              <a:t>80</a:t>
            </a:r>
            <a:r>
              <a:rPr lang="zh-CN" altLang="en-US" sz="2800" dirty="0"/>
              <a:t>年代，由当时的</a:t>
            </a:r>
            <a:r>
              <a:rPr lang="en-US" altLang="zh-CN" sz="2800" dirty="0"/>
              <a:t>4</a:t>
            </a:r>
            <a:r>
              <a:rPr lang="zh-CN" altLang="en-US" sz="2800" dirty="0"/>
              <a:t>位、</a:t>
            </a:r>
            <a:r>
              <a:rPr lang="en-US" altLang="zh-CN" sz="2800" dirty="0"/>
              <a:t>8</a:t>
            </a:r>
            <a:r>
              <a:rPr lang="zh-CN" altLang="en-US" sz="2800" dirty="0"/>
              <a:t>位单片机，发展到现在</a:t>
            </a:r>
            <a:r>
              <a:rPr lang="zh-CN" altLang="en-US" sz="2800" dirty="0" smtClean="0"/>
              <a:t>的高</a:t>
            </a:r>
            <a:r>
              <a:rPr lang="zh-CN" altLang="en-US" sz="2800" dirty="0"/>
              <a:t>速单片机。</a:t>
            </a:r>
            <a:endParaRPr lang="en-US" altLang="zh-CN" sz="2800" b="1" dirty="0" smtClean="0"/>
          </a:p>
          <a:p>
            <a:endParaRPr lang="zh-CN" altLang="en-US" sz="2800" dirty="0" smtClean="0"/>
          </a:p>
        </p:txBody>
      </p:sp>
      <p:sp>
        <p:nvSpPr>
          <p:cNvPr id="2" name="标题 1"/>
          <p:cNvSpPr>
            <a:spLocks noGrp="1"/>
          </p:cNvSpPr>
          <p:nvPr>
            <p:ph type="title"/>
          </p:nvPr>
        </p:nvSpPr>
        <p:spPr/>
        <p:txBody>
          <a:bodyPr/>
          <a:lstStyle/>
          <a:p>
            <a:pPr>
              <a:defRPr/>
            </a:pPr>
            <a:endParaRPr lang="zh-CN" altLang="en-US" dirty="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358178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a:t>代码是如何控制硬件的？ </a:t>
            </a:r>
            <a:endParaRPr lang="zh-CN" altLang="en-US" dirty="0"/>
          </a:p>
        </p:txBody>
      </p:sp>
      <p:sp>
        <p:nvSpPr>
          <p:cNvPr id="348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en-US" altLang="zh-CN" smtClean="0"/>
              <a:t>#include “reg52.h”</a:t>
            </a:r>
          </a:p>
          <a:p>
            <a:r>
              <a:rPr lang="en-US" altLang="zh-CN" smtClean="0"/>
              <a:t>sbit p1.0 = P1^0</a:t>
            </a:r>
          </a:p>
          <a:p>
            <a:r>
              <a:rPr lang="en-US" altLang="zh-CN" smtClean="0"/>
              <a:t>void main()</a:t>
            </a:r>
          </a:p>
          <a:p>
            <a:r>
              <a:rPr lang="en-US" altLang="zh-CN" smtClean="0"/>
              <a:t>{</a:t>
            </a:r>
          </a:p>
          <a:p>
            <a:r>
              <a:rPr lang="en-US" altLang="zh-CN" smtClean="0"/>
              <a:t>    while(1)</a:t>
            </a:r>
          </a:p>
          <a:p>
            <a:r>
              <a:rPr lang="en-US" altLang="zh-CN" smtClean="0"/>
              <a:t>    {</a:t>
            </a:r>
          </a:p>
          <a:p>
            <a:r>
              <a:rPr lang="en-US" altLang="zh-CN" smtClean="0"/>
              <a:t>         p1.0 = 0;</a:t>
            </a:r>
          </a:p>
          <a:p>
            <a:r>
              <a:rPr lang="en-US" altLang="zh-CN" smtClean="0"/>
              <a:t>    }</a:t>
            </a:r>
          </a:p>
          <a:p>
            <a:r>
              <a:rPr lang="en-US" altLang="zh-CN" smtClean="0"/>
              <a:t>}</a:t>
            </a:r>
            <a:endParaRPr lang="zh-CN" altLang="en-US"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60</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2286545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b="1" dirty="0">
                <a:solidFill>
                  <a:srgbClr val="FF0000"/>
                </a:solidFill>
              </a:rPr>
              <a:t>单片机的</a:t>
            </a:r>
            <a:r>
              <a:rPr lang="en-US" altLang="zh-CN" b="1" dirty="0">
                <a:solidFill>
                  <a:srgbClr val="FF0000"/>
                </a:solidFill>
              </a:rPr>
              <a:t>C</a:t>
            </a:r>
            <a:r>
              <a:rPr lang="zh-CN" altLang="en-US" b="1" dirty="0">
                <a:solidFill>
                  <a:srgbClr val="FF0000"/>
                </a:solidFill>
              </a:rPr>
              <a:t>语言是如何在单片机内运行的</a:t>
            </a:r>
            <a:r>
              <a:rPr lang="zh-CN" altLang="en-US" b="1" dirty="0" smtClean="0">
                <a:solidFill>
                  <a:srgbClr val="FF0000"/>
                </a:solidFill>
              </a:rPr>
              <a:t>？</a:t>
            </a:r>
            <a:endParaRPr lang="zh-CN" altLang="en-US" dirty="0">
              <a:solidFill>
                <a:srgbClr val="FF0000"/>
              </a:solidFill>
            </a:endParaRPr>
          </a:p>
        </p:txBody>
      </p:sp>
      <p:sp>
        <p:nvSpPr>
          <p:cNvPr id="368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r>
              <a:rPr lang="en-US" altLang="zh-CN" sz="2800" smtClean="0"/>
              <a:t>C</a:t>
            </a:r>
            <a:r>
              <a:rPr lang="zh-CN" altLang="en-US" sz="2800" smtClean="0"/>
              <a:t>语言源程序</a:t>
            </a:r>
            <a:r>
              <a:rPr lang="en-US" altLang="zh-CN" sz="2800" smtClean="0"/>
              <a:t>-----&gt;C</a:t>
            </a:r>
            <a:r>
              <a:rPr lang="zh-CN" altLang="en-US" sz="2800" smtClean="0"/>
              <a:t>编译器</a:t>
            </a:r>
            <a:r>
              <a:rPr lang="en-US" altLang="zh-CN" sz="2800" smtClean="0"/>
              <a:t>-----&gt;</a:t>
            </a:r>
            <a:r>
              <a:rPr lang="zh-CN" altLang="en-US" sz="2800" smtClean="0"/>
              <a:t>汇编代码</a:t>
            </a:r>
            <a:r>
              <a:rPr lang="en-US" altLang="zh-CN" sz="2800" smtClean="0"/>
              <a:t>-----&gt;</a:t>
            </a:r>
            <a:r>
              <a:rPr lang="zh-CN" altLang="en-US" sz="2800" smtClean="0"/>
              <a:t>汇编器</a:t>
            </a:r>
            <a:r>
              <a:rPr lang="en-US" altLang="zh-CN" sz="2800" smtClean="0"/>
              <a:t>-----&gt;</a:t>
            </a:r>
            <a:r>
              <a:rPr lang="zh-CN" altLang="en-US" sz="2800" smtClean="0"/>
              <a:t>机器代码</a:t>
            </a:r>
            <a:endParaRPr lang="en-US" altLang="zh-CN" sz="2800" smtClean="0"/>
          </a:p>
          <a:p>
            <a:r>
              <a:rPr lang="zh-CN" altLang="en-US" sz="2800" smtClean="0"/>
              <a:t>具体过程是：</a:t>
            </a:r>
            <a:r>
              <a:rPr lang="en-US" altLang="zh-CN" sz="2800" smtClean="0"/>
              <a:t>C</a:t>
            </a:r>
            <a:r>
              <a:rPr lang="zh-CN" altLang="en-US" sz="2800" smtClean="0"/>
              <a:t>语言源程序通过特定的</a:t>
            </a:r>
            <a:r>
              <a:rPr lang="en-US" altLang="zh-CN" sz="2800" smtClean="0"/>
              <a:t>C</a:t>
            </a:r>
            <a:r>
              <a:rPr lang="zh-CN" altLang="en-US" sz="2800" smtClean="0"/>
              <a:t>编译器编译为针对某种单片机的汇编代码，再由汇编器将汇编代码汇编为单片机可执行的机器代码，然后下载到单片机的存储器运行。当前一般的集成开发环境（如</a:t>
            </a:r>
            <a:r>
              <a:rPr lang="en-US" altLang="zh-CN" sz="2800" smtClean="0"/>
              <a:t>IAR)</a:t>
            </a:r>
            <a:r>
              <a:rPr lang="zh-CN" altLang="en-US" sz="2800" smtClean="0"/>
              <a:t>可以一次搞定生成机器代码</a:t>
            </a:r>
            <a:endParaRPr lang="en-US" altLang="zh-CN" sz="2800" smtClean="0"/>
          </a:p>
          <a:p>
            <a:r>
              <a:rPr lang="zh-CN" altLang="en-US" sz="2800" smtClean="0"/>
              <a:t>然后一位接着一位的“填”在内存里就可以</a:t>
            </a:r>
            <a:r>
              <a:rPr lang="en-US" altLang="zh-CN" sz="2800" smtClean="0"/>
              <a:t>“</a:t>
            </a:r>
            <a:r>
              <a:rPr lang="zh-CN" altLang="en-US" sz="2800" smtClean="0"/>
              <a:t>运行</a:t>
            </a:r>
            <a:r>
              <a:rPr lang="en-US" altLang="zh-CN" sz="2800" smtClean="0"/>
              <a:t>"</a:t>
            </a:r>
            <a:r>
              <a:rPr lang="zh-CN" altLang="en-US" sz="2800" smtClean="0"/>
              <a:t>了。</a:t>
            </a:r>
            <a:endParaRPr lang="en-US" altLang="zh-CN" sz="2800" smtClean="0"/>
          </a:p>
          <a:p>
            <a:r>
              <a:rPr lang="zh-CN" altLang="en-US" smtClean="0"/>
              <a:t>单片机</a:t>
            </a:r>
            <a:r>
              <a:rPr lang="en-US" altLang="zh-CN" smtClean="0"/>
              <a:t>C</a:t>
            </a:r>
            <a:r>
              <a:rPr lang="zh-CN" altLang="en-US" smtClean="0"/>
              <a:t>语言的意思是拿</a:t>
            </a:r>
            <a:r>
              <a:rPr lang="en-US" altLang="zh-CN" smtClean="0"/>
              <a:t>C</a:t>
            </a:r>
            <a:r>
              <a:rPr lang="zh-CN" altLang="en-US" smtClean="0"/>
              <a:t>语言来编写单片机程序。</a:t>
            </a:r>
            <a:endParaRPr lang="en-US" altLang="zh-CN"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61</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7983374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7891" name="内容占位符 2"/>
          <p:cNvSpPr>
            <a:spLocks noGrp="1"/>
          </p:cNvSpPr>
          <p:nvPr>
            <p:ph idx="1"/>
          </p:nvPr>
        </p:nvSpPr>
        <p:spPr bwMode="auto">
          <a:xfrm>
            <a:off x="179388" y="1557338"/>
            <a:ext cx="8507412"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CN" altLang="en-US" smtClean="0"/>
              <a:t>汇编语言</a:t>
            </a:r>
          </a:p>
        </p:txBody>
      </p:sp>
      <p:pic>
        <p:nvPicPr>
          <p:cNvPr id="378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268413"/>
            <a:ext cx="56959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62</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3277142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CN" altLang="en-US" smtClean="0"/>
              <a:t>机器语言</a:t>
            </a:r>
          </a:p>
        </p:txBody>
      </p:sp>
      <p:pic>
        <p:nvPicPr>
          <p:cNvPr id="38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989138"/>
            <a:ext cx="56102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63</a:t>
            </a:fld>
            <a:endParaRPr kumimoji="0" lang="en-US" altLang="zh-CN" sz="1200" dirty="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6082050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dirty="0" smtClean="0"/>
              <a:t>C</a:t>
            </a:r>
            <a:r>
              <a:rPr lang="zh-CN" altLang="en-US" dirty="0" smtClean="0"/>
              <a:t>语言与编译器</a:t>
            </a:r>
            <a:endParaRPr lang="zh-CN" altLang="en-US" dirty="0"/>
          </a:p>
        </p:txBody>
      </p:sp>
      <p:sp>
        <p:nvSpPr>
          <p:cNvPr id="40963" name="内容占位符 3"/>
          <p:cNvSpPr>
            <a:spLocks noGrp="1"/>
          </p:cNvSpPr>
          <p:nvPr>
            <p:ph idx="1"/>
          </p:nvPr>
        </p:nvSpPr>
        <p:spPr bwMode="auto">
          <a:xfrm>
            <a:off x="395288" y="1557338"/>
            <a:ext cx="8291512"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t>C</a:t>
            </a:r>
            <a:r>
              <a:rPr lang="zh-CN" altLang="en-US" smtClean="0"/>
              <a:t>大同小异，少量的硬件差异，不同编译器生成不同的可执行文件</a:t>
            </a:r>
          </a:p>
        </p:txBody>
      </p:sp>
      <p:sp>
        <p:nvSpPr>
          <p:cNvPr id="5" name="矩形 4"/>
          <p:cNvSpPr/>
          <p:nvPr/>
        </p:nvSpPr>
        <p:spPr>
          <a:xfrm>
            <a:off x="323850" y="2565400"/>
            <a:ext cx="1584325" cy="215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Main</a:t>
            </a:r>
            <a:r>
              <a:rPr lang="zh-CN" altLang="en-US" dirty="0">
                <a:solidFill>
                  <a:schemeClr val="tx1"/>
                </a:solidFill>
              </a:rPr>
              <a:t>（）</a:t>
            </a:r>
            <a:endParaRPr lang="en-US" altLang="zh-CN" dirty="0">
              <a:solidFill>
                <a:schemeClr val="tx1"/>
              </a:solidFill>
            </a:endParaRPr>
          </a:p>
          <a:p>
            <a:pPr>
              <a:defRPr/>
            </a:pPr>
            <a:r>
              <a:rPr lang="en-US" altLang="zh-CN" dirty="0">
                <a:solidFill>
                  <a:schemeClr val="tx1"/>
                </a:solidFill>
              </a:rPr>
              <a:t>{……</a:t>
            </a:r>
          </a:p>
          <a:p>
            <a:pPr algn="ctr">
              <a:defRPr/>
            </a:pPr>
            <a:endParaRPr lang="en-US" altLang="zh-CN" dirty="0">
              <a:solidFill>
                <a:schemeClr val="tx1"/>
              </a:solidFill>
            </a:endParaRPr>
          </a:p>
          <a:p>
            <a:pPr>
              <a:defRPr/>
            </a:pPr>
            <a:r>
              <a:rPr lang="en-US" altLang="zh-CN" dirty="0">
                <a:solidFill>
                  <a:schemeClr val="tx1"/>
                </a:solidFill>
              </a:rPr>
              <a:t>}</a:t>
            </a:r>
            <a:endParaRPr lang="zh-CN" altLang="en-US" dirty="0">
              <a:solidFill>
                <a:schemeClr val="tx1"/>
              </a:solidFill>
            </a:endParaRPr>
          </a:p>
        </p:txBody>
      </p:sp>
      <p:sp>
        <p:nvSpPr>
          <p:cNvPr id="7" name="矩形 6"/>
          <p:cNvSpPr/>
          <p:nvPr/>
        </p:nvSpPr>
        <p:spPr>
          <a:xfrm>
            <a:off x="3276600" y="2517775"/>
            <a:ext cx="1582738" cy="76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VC</a:t>
            </a:r>
            <a:r>
              <a:rPr lang="zh-CN" altLang="en-US" dirty="0">
                <a:solidFill>
                  <a:schemeClr val="tx1"/>
                </a:solidFill>
              </a:rPr>
              <a:t>编译器</a:t>
            </a:r>
          </a:p>
        </p:txBody>
      </p:sp>
      <p:sp>
        <p:nvSpPr>
          <p:cNvPr id="8" name="矩形 7"/>
          <p:cNvSpPr/>
          <p:nvPr/>
        </p:nvSpPr>
        <p:spPr>
          <a:xfrm>
            <a:off x="3276600" y="3429000"/>
            <a:ext cx="1582738" cy="768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ICC430</a:t>
            </a:r>
            <a:r>
              <a:rPr lang="zh-CN" altLang="en-US" sz="2000" dirty="0">
                <a:solidFill>
                  <a:schemeClr val="tx1"/>
                </a:solidFill>
              </a:rPr>
              <a:t>编译器</a:t>
            </a:r>
          </a:p>
        </p:txBody>
      </p:sp>
      <p:sp>
        <p:nvSpPr>
          <p:cNvPr id="9" name="矩形 8"/>
          <p:cNvSpPr/>
          <p:nvPr/>
        </p:nvSpPr>
        <p:spPr>
          <a:xfrm>
            <a:off x="3203575" y="4559300"/>
            <a:ext cx="1584325" cy="76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C51</a:t>
            </a:r>
            <a:r>
              <a:rPr lang="zh-CN" altLang="en-US" dirty="0">
                <a:solidFill>
                  <a:schemeClr val="tx1"/>
                </a:solidFill>
              </a:rPr>
              <a:t>编译器</a:t>
            </a:r>
          </a:p>
        </p:txBody>
      </p:sp>
      <p:cxnSp>
        <p:nvCxnSpPr>
          <p:cNvPr id="11" name="直接箭头连接符 10"/>
          <p:cNvCxnSpPr>
            <a:endCxn id="7" idx="1"/>
          </p:cNvCxnSpPr>
          <p:nvPr/>
        </p:nvCxnSpPr>
        <p:spPr>
          <a:xfrm flipV="1">
            <a:off x="1908175" y="2900363"/>
            <a:ext cx="1368425" cy="384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819275" y="3856038"/>
            <a:ext cx="1457325"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1"/>
          </p:cNvCxnSpPr>
          <p:nvPr/>
        </p:nvCxnSpPr>
        <p:spPr>
          <a:xfrm>
            <a:off x="1619250" y="4460875"/>
            <a:ext cx="1584325" cy="482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72225" y="2517775"/>
            <a:ext cx="2087563" cy="76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PC</a:t>
            </a:r>
            <a:r>
              <a:rPr lang="zh-CN" altLang="en-US" dirty="0">
                <a:solidFill>
                  <a:schemeClr val="tx1"/>
                </a:solidFill>
              </a:rPr>
              <a:t>（</a:t>
            </a:r>
            <a:r>
              <a:rPr lang="en-US" altLang="zh-CN" dirty="0">
                <a:solidFill>
                  <a:schemeClr val="tx1"/>
                </a:solidFill>
              </a:rPr>
              <a:t>8086</a:t>
            </a:r>
            <a:r>
              <a:rPr lang="zh-CN" altLang="en-US" dirty="0">
                <a:solidFill>
                  <a:schemeClr val="tx1"/>
                </a:solidFill>
              </a:rPr>
              <a:t>）机器码</a:t>
            </a:r>
          </a:p>
        </p:txBody>
      </p:sp>
      <p:sp>
        <p:nvSpPr>
          <p:cNvPr id="17" name="矩形 16"/>
          <p:cNvSpPr/>
          <p:nvPr/>
        </p:nvSpPr>
        <p:spPr>
          <a:xfrm>
            <a:off x="6372225" y="3429000"/>
            <a:ext cx="1944688" cy="768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Msp430</a:t>
            </a:r>
            <a:r>
              <a:rPr lang="zh-CN" altLang="en-US" sz="2000" dirty="0">
                <a:solidFill>
                  <a:schemeClr val="tx1"/>
                </a:solidFill>
              </a:rPr>
              <a:t>机器码</a:t>
            </a:r>
          </a:p>
        </p:txBody>
      </p:sp>
      <p:sp>
        <p:nvSpPr>
          <p:cNvPr id="18" name="矩形 17"/>
          <p:cNvSpPr/>
          <p:nvPr/>
        </p:nvSpPr>
        <p:spPr>
          <a:xfrm>
            <a:off x="6300788" y="4559300"/>
            <a:ext cx="2016125" cy="76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51</a:t>
            </a:r>
            <a:r>
              <a:rPr lang="zh-CN" altLang="en-US" dirty="0">
                <a:solidFill>
                  <a:schemeClr val="tx1"/>
                </a:solidFill>
              </a:rPr>
              <a:t>单片机机器码</a:t>
            </a:r>
          </a:p>
        </p:txBody>
      </p:sp>
      <p:cxnSp>
        <p:nvCxnSpPr>
          <p:cNvPr id="19" name="直接箭头连接符 18"/>
          <p:cNvCxnSpPr>
            <a:endCxn id="16" idx="1"/>
          </p:cNvCxnSpPr>
          <p:nvPr/>
        </p:nvCxnSpPr>
        <p:spPr>
          <a:xfrm>
            <a:off x="4859338" y="2900363"/>
            <a:ext cx="151288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914900" y="3856038"/>
            <a:ext cx="1457325"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8" idx="1"/>
          </p:cNvCxnSpPr>
          <p:nvPr/>
        </p:nvCxnSpPr>
        <p:spPr>
          <a:xfrm>
            <a:off x="4787900" y="4943475"/>
            <a:ext cx="151288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64</a:t>
            </a:fld>
            <a:endParaRPr kumimoji="0" lang="en-US" altLang="zh-CN" sz="1200" dirty="0">
              <a:latin typeface="Arial Black" pitchFamily="34" charset="0"/>
            </a:endParaRPr>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3668157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占位符 4"/>
          <p:cNvSpPr txBox="1">
            <a:spLocks noGrp="1" noChangeArrowheads="1"/>
          </p:cNvSpPr>
          <p:nvPr/>
        </p:nvSpPr>
        <p:spPr bwMode="auto">
          <a:xfrm>
            <a:off x="422275" y="656907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eaLnBrk="1" hangingPunct="1">
              <a:lnSpc>
                <a:spcPct val="100000"/>
              </a:lnSpc>
              <a:spcBef>
                <a:spcPct val="0"/>
              </a:spcBef>
              <a:buFontTx/>
              <a:buNone/>
            </a:pPr>
            <a:fld id="{BDF307CB-FBB6-4EC5-8D3D-CC02BE6CBA9A}" type="datetime1">
              <a:rPr lang="zh-CN" altLang="en-US" sz="1000" b="0">
                <a:solidFill>
                  <a:schemeClr val="bg1"/>
                </a:solidFill>
                <a:latin typeface="Verdana" pitchFamily="34" charset="0"/>
                <a:ea typeface="宋体" pitchFamily="2" charset="-122"/>
              </a:rPr>
              <a:pPr eaLnBrk="1" hangingPunct="1">
                <a:lnSpc>
                  <a:spcPct val="100000"/>
                </a:lnSpc>
                <a:spcBef>
                  <a:spcPct val="0"/>
                </a:spcBef>
                <a:buFontTx/>
                <a:buNone/>
              </a:pPr>
              <a:t>2019-11-29</a:t>
            </a:fld>
            <a:endParaRPr lang="en-US" altLang="zh-CN" sz="1000" b="0">
              <a:solidFill>
                <a:schemeClr val="bg1"/>
              </a:solidFill>
              <a:latin typeface="Verdana" pitchFamily="34" charset="0"/>
              <a:ea typeface="宋体" pitchFamily="2" charset="-122"/>
            </a:endParaRPr>
          </a:p>
        </p:txBody>
      </p:sp>
      <p:sp>
        <p:nvSpPr>
          <p:cNvPr id="5124" name="灯片编号占位符 5"/>
          <p:cNvSpPr txBox="1">
            <a:spLocks noGrp="1" noChangeArrowheads="1"/>
          </p:cNvSpPr>
          <p:nvPr/>
        </p:nvSpPr>
        <p:spPr bwMode="auto">
          <a:xfrm>
            <a:off x="3429000" y="655637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algn="ctr" eaLnBrk="1" hangingPunct="1">
              <a:lnSpc>
                <a:spcPct val="100000"/>
              </a:lnSpc>
              <a:spcBef>
                <a:spcPct val="0"/>
              </a:spcBef>
              <a:buFontTx/>
              <a:buNone/>
            </a:pPr>
            <a:fld id="{EF85EBD1-CC89-47C6-ABEC-AE17A249BC4B}" type="slidenum">
              <a:rPr lang="en-US" altLang="zh-CN" sz="1000" b="0">
                <a:solidFill>
                  <a:schemeClr val="bg1"/>
                </a:solidFill>
                <a:latin typeface="Verdana" pitchFamily="34" charset="0"/>
                <a:ea typeface="宋体" pitchFamily="2" charset="-122"/>
              </a:rPr>
              <a:pPr algn="ctr" eaLnBrk="1" hangingPunct="1">
                <a:lnSpc>
                  <a:spcPct val="100000"/>
                </a:lnSpc>
                <a:spcBef>
                  <a:spcPct val="0"/>
                </a:spcBef>
                <a:buFontTx/>
                <a:buNone/>
              </a:pPr>
              <a:t>65</a:t>
            </a:fld>
            <a:endParaRPr lang="en-US" altLang="zh-CN" sz="1000" b="0">
              <a:solidFill>
                <a:schemeClr val="bg1"/>
              </a:solidFill>
              <a:latin typeface="Verdana" pitchFamily="34" charset="0"/>
              <a:ea typeface="宋体" pitchFamily="2" charset="-122"/>
            </a:endParaRPr>
          </a:p>
        </p:txBody>
      </p:sp>
      <p:sp>
        <p:nvSpPr>
          <p:cNvPr id="30724" name="Rectangle 2"/>
          <p:cNvSpPr>
            <a:spLocks noGrp="1" noChangeArrowheads="1"/>
          </p:cNvSpPr>
          <p:nvPr>
            <p:ph type="body" idx="4294967295"/>
          </p:nvPr>
        </p:nvSpPr>
        <p:spPr>
          <a:xfrm>
            <a:off x="684213" y="765175"/>
            <a:ext cx="5545137" cy="504825"/>
          </a:xfrm>
          <a:noFill/>
        </p:spPr>
        <p:txBody>
          <a:bodyPr>
            <a:normAutofit lnSpcReduction="10000"/>
          </a:bodyPr>
          <a:lstStyle/>
          <a:p>
            <a:pPr marL="0" indent="0" eaLnBrk="1" hangingPunct="1">
              <a:lnSpc>
                <a:spcPct val="90000"/>
              </a:lnSpc>
              <a:buFont typeface="Wingdings" pitchFamily="2" charset="2"/>
              <a:buNone/>
            </a:pPr>
            <a:r>
              <a:rPr lang="en-US" altLang="zh-CN" smtClean="0">
                <a:solidFill>
                  <a:srgbClr val="0000CC"/>
                </a:solidFill>
                <a:latin typeface="黑体" pitchFamily="49" charset="-122"/>
                <a:ea typeface="黑体" pitchFamily="49" charset="-122"/>
              </a:rPr>
              <a:t>80C51</a:t>
            </a:r>
            <a:r>
              <a:rPr lang="zh-CN" altLang="en-US" smtClean="0">
                <a:solidFill>
                  <a:srgbClr val="0000CC"/>
                </a:solidFill>
                <a:latin typeface="黑体" pitchFamily="49" charset="-122"/>
                <a:ea typeface="黑体" pitchFamily="49" charset="-122"/>
              </a:rPr>
              <a:t>的引脚</a:t>
            </a:r>
          </a:p>
        </p:txBody>
      </p:sp>
      <p:graphicFrame>
        <p:nvGraphicFramePr>
          <p:cNvPr id="30725" name="Object 3"/>
          <p:cNvGraphicFramePr>
            <a:graphicFrameLocks noGrp="1" noChangeAspect="1"/>
          </p:cNvGraphicFramePr>
          <p:nvPr>
            <p:ph sz="half" idx="4294967295"/>
          </p:nvPr>
        </p:nvGraphicFramePr>
        <p:xfrm>
          <a:off x="395288" y="1268413"/>
          <a:ext cx="6264275" cy="4478337"/>
        </p:xfrm>
        <a:graphic>
          <a:graphicData uri="http://schemas.openxmlformats.org/presentationml/2006/ole">
            <mc:AlternateContent xmlns:mc="http://schemas.openxmlformats.org/markup-compatibility/2006">
              <mc:Choice xmlns:v="urn:schemas-microsoft-com:vml" Requires="v">
                <p:oleObj spid="_x0000_s107526" r:id="rId3" imgW="4426707" imgH="2572739" progId="">
                  <p:embed/>
                </p:oleObj>
              </mc:Choice>
              <mc:Fallback>
                <p:oleObj r:id="rId3" imgW="4426707" imgH="2572739"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68413"/>
                        <a:ext cx="6264275" cy="447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7" name="Rectangle 9"/>
          <p:cNvSpPr>
            <a:spLocks noChangeArrowheads="1"/>
          </p:cNvSpPr>
          <p:nvPr/>
        </p:nvSpPr>
        <p:spPr bwMode="auto">
          <a:xfrm>
            <a:off x="6516688" y="1557338"/>
            <a:ext cx="2303462"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黑体" pitchFamily="49" charset="-122"/>
                <a:ea typeface="黑体" pitchFamily="49" charset="-122"/>
              </a:defRPr>
            </a:lvl1pPr>
            <a:lvl2pPr marL="742950" indent="-285750" eaLnBrk="0" hangingPunct="0">
              <a:defRPr sz="2800" b="1">
                <a:solidFill>
                  <a:schemeClr val="tx1"/>
                </a:solidFill>
                <a:latin typeface="黑体" pitchFamily="49" charset="-122"/>
                <a:ea typeface="黑体" pitchFamily="49" charset="-122"/>
              </a:defRPr>
            </a:lvl2pPr>
            <a:lvl3pPr marL="1143000" indent="-228600" eaLnBrk="0" hangingPunct="0">
              <a:defRPr sz="2800" b="1">
                <a:solidFill>
                  <a:schemeClr val="tx1"/>
                </a:solidFill>
                <a:latin typeface="黑体" pitchFamily="49" charset="-122"/>
                <a:ea typeface="黑体" pitchFamily="49" charset="-122"/>
              </a:defRPr>
            </a:lvl3pPr>
            <a:lvl4pPr marL="1600200" indent="-228600" eaLnBrk="0" hangingPunct="0">
              <a:defRPr sz="2800" b="1">
                <a:solidFill>
                  <a:schemeClr val="tx1"/>
                </a:solidFill>
                <a:latin typeface="黑体" pitchFamily="49" charset="-122"/>
                <a:ea typeface="黑体" pitchFamily="49" charset="-122"/>
              </a:defRPr>
            </a:lvl4pPr>
            <a:lvl5pPr marL="2057400" indent="-228600" eaLnBrk="0" hangingPunct="0">
              <a:defRPr sz="2800" b="1">
                <a:solidFill>
                  <a:schemeClr val="tx1"/>
                </a:solidFill>
                <a:latin typeface="黑体" pitchFamily="49" charset="-122"/>
                <a:ea typeface="黑体" pitchFamily="49" charset="-122"/>
              </a:defRPr>
            </a:lvl5pPr>
            <a:lvl6pPr marL="25146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6pPr>
            <a:lvl7pPr marL="29718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7pPr>
            <a:lvl8pPr marL="34290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8pPr>
            <a:lvl9pPr marL="3886200" indent="-228600" eaLnBrk="0" fontAlgn="base" hangingPunct="0">
              <a:lnSpc>
                <a:spcPct val="90000"/>
              </a:lnSpc>
              <a:spcBef>
                <a:spcPct val="20000"/>
              </a:spcBef>
              <a:spcAft>
                <a:spcPct val="0"/>
              </a:spcAft>
              <a:buFont typeface="Wingdings" pitchFamily="2" charset="2"/>
              <a:buChar char="v"/>
              <a:defRPr sz="2800" b="1">
                <a:solidFill>
                  <a:schemeClr val="tx1"/>
                </a:solidFill>
                <a:latin typeface="黑体" pitchFamily="49" charset="-122"/>
                <a:ea typeface="黑体" pitchFamily="49" charset="-122"/>
              </a:defRPr>
            </a:lvl9pPr>
          </a:lstStyle>
          <a:p>
            <a:pPr eaLnBrk="1" hangingPunct="1">
              <a:buFont typeface="Wingdings" pitchFamily="2" charset="2"/>
              <a:buChar char="u"/>
            </a:pPr>
            <a:r>
              <a:rPr lang="zh-CN" altLang="en-US" sz="2600">
                <a:latin typeface="楷体_GB2312" pitchFamily="49" charset="-122"/>
                <a:ea typeface="楷体_GB2312" pitchFamily="49" charset="-122"/>
              </a:rPr>
              <a:t>电源引脚</a:t>
            </a:r>
            <a:r>
              <a:rPr lang="en-US" altLang="zh-CN" sz="2600">
                <a:latin typeface="楷体_GB2312" pitchFamily="49" charset="-122"/>
                <a:ea typeface="楷体_GB2312" pitchFamily="49" charset="-122"/>
              </a:rPr>
              <a:t>: Vcc</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Vss</a:t>
            </a:r>
          </a:p>
          <a:p>
            <a:pPr eaLnBrk="1" hangingPunct="1">
              <a:buFont typeface="Wingdings" pitchFamily="2" charset="2"/>
              <a:buChar char="u"/>
            </a:pPr>
            <a:r>
              <a:rPr lang="zh-CN" altLang="en-US" sz="2600">
                <a:latin typeface="楷体_GB2312" pitchFamily="49" charset="-122"/>
                <a:ea typeface="楷体_GB2312" pitchFamily="49" charset="-122"/>
              </a:rPr>
              <a:t>时钟引脚：</a:t>
            </a:r>
            <a:r>
              <a:rPr lang="en-US" altLang="zh-CN" sz="2600">
                <a:latin typeface="楷体_GB2312" pitchFamily="49" charset="-122"/>
                <a:ea typeface="楷体_GB2312" pitchFamily="49" charset="-122"/>
              </a:rPr>
              <a:t>XTAL1</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XTAL2</a:t>
            </a:r>
          </a:p>
          <a:p>
            <a:pPr eaLnBrk="1" hangingPunct="1">
              <a:buFont typeface="Wingdings" pitchFamily="2" charset="2"/>
              <a:buChar char="u"/>
            </a:pPr>
            <a:r>
              <a:rPr lang="zh-CN" altLang="en-US" sz="2600">
                <a:latin typeface="楷体_GB2312" pitchFamily="49" charset="-122"/>
                <a:ea typeface="楷体_GB2312" pitchFamily="49" charset="-122"/>
              </a:rPr>
              <a:t>控制引脚：</a:t>
            </a:r>
            <a:r>
              <a:rPr lang="en-US" altLang="zh-CN" sz="2600">
                <a:latin typeface="楷体_GB2312" pitchFamily="49" charset="-122"/>
                <a:ea typeface="楷体_GB2312" pitchFamily="49" charset="-122"/>
              </a:rPr>
              <a:t>/PSEN</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/EA</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ALE</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RST</a:t>
            </a:r>
          </a:p>
          <a:p>
            <a:pPr eaLnBrk="1" hangingPunct="1">
              <a:buFont typeface="Wingdings" pitchFamily="2" charset="2"/>
              <a:buChar char="u"/>
            </a:pPr>
            <a:r>
              <a:rPr lang="en-US" altLang="zh-CN" sz="2600">
                <a:latin typeface="楷体_GB2312" pitchFamily="49" charset="-122"/>
                <a:ea typeface="楷体_GB2312" pitchFamily="49" charset="-122"/>
              </a:rPr>
              <a:t>I/O</a:t>
            </a:r>
            <a:r>
              <a:rPr lang="zh-CN" altLang="en-US" sz="2600">
                <a:latin typeface="楷体_GB2312" pitchFamily="49" charset="-122"/>
                <a:ea typeface="楷体_GB2312" pitchFamily="49" charset="-122"/>
              </a:rPr>
              <a:t>引脚</a:t>
            </a:r>
            <a:r>
              <a:rPr lang="en-US" altLang="zh-CN" sz="2600">
                <a:latin typeface="楷体_GB2312" pitchFamily="49" charset="-122"/>
                <a:ea typeface="楷体_GB2312" pitchFamily="49" charset="-122"/>
              </a:rPr>
              <a:t>:P0</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P1</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P2</a:t>
            </a:r>
            <a:r>
              <a:rPr lang="zh-CN" altLang="en-US" sz="2600">
                <a:latin typeface="楷体_GB2312" pitchFamily="49" charset="-122"/>
                <a:ea typeface="楷体_GB2312" pitchFamily="49" charset="-122"/>
              </a:rPr>
              <a:t>、</a:t>
            </a:r>
            <a:r>
              <a:rPr lang="en-US" altLang="zh-CN" sz="2600">
                <a:latin typeface="楷体_GB2312" pitchFamily="49" charset="-122"/>
                <a:ea typeface="楷体_GB2312" pitchFamily="49" charset="-122"/>
              </a:rPr>
              <a:t>P3</a:t>
            </a:r>
          </a:p>
        </p:txBody>
      </p:sp>
      <p:sp>
        <p:nvSpPr>
          <p:cNvPr id="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65</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153951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30725"/>
                                        </p:tgtEl>
                                        <p:attrNameLst>
                                          <p:attrName>style.visibility</p:attrName>
                                        </p:attrNameLst>
                                      </p:cBhvr>
                                      <p:to>
                                        <p:strVal val="visible"/>
                                      </p:to>
                                    </p:set>
                                    <p:anim calcmode="lin" valueType="num">
                                      <p:cBhvr>
                                        <p:cTn id="12" dur="1000" fill="hold"/>
                                        <p:tgtEl>
                                          <p:spTgt spid="30725"/>
                                        </p:tgtEl>
                                        <p:attrNameLst>
                                          <p:attrName>ppt_w</p:attrName>
                                        </p:attrNameLst>
                                      </p:cBhvr>
                                      <p:tavLst>
                                        <p:tav tm="0">
                                          <p:val>
                                            <p:fltVal val="0"/>
                                          </p:val>
                                        </p:tav>
                                        <p:tav tm="100000">
                                          <p:val>
                                            <p:strVal val="#ppt_w"/>
                                          </p:val>
                                        </p:tav>
                                      </p:tavLst>
                                    </p:anim>
                                    <p:anim calcmode="lin" valueType="num">
                                      <p:cBhvr>
                                        <p:cTn id="13" dur="1000" fill="hold"/>
                                        <p:tgtEl>
                                          <p:spTgt spid="30725"/>
                                        </p:tgtEl>
                                        <p:attrNameLst>
                                          <p:attrName>ppt_h</p:attrName>
                                        </p:attrNameLst>
                                      </p:cBhvr>
                                      <p:tavLst>
                                        <p:tav tm="0">
                                          <p:val>
                                            <p:fltVal val="0"/>
                                          </p:val>
                                        </p:tav>
                                        <p:tav tm="100000">
                                          <p:val>
                                            <p:strVal val="#ppt_h"/>
                                          </p:val>
                                        </p:tav>
                                      </p:tavLst>
                                    </p:anim>
                                    <p:anim calcmode="lin" valueType="num">
                                      <p:cBhvr>
                                        <p:cTn id="14" dur="1000" fill="hold"/>
                                        <p:tgtEl>
                                          <p:spTgt spid="3072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07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727">
                                            <p:txEl>
                                              <p:pRg st="0" end="0"/>
                                            </p:txEl>
                                          </p:spTgt>
                                        </p:tgtEl>
                                        <p:attrNameLst>
                                          <p:attrName>style.visibility</p:attrName>
                                        </p:attrNameLst>
                                      </p:cBhvr>
                                      <p:to>
                                        <p:strVal val="visible"/>
                                      </p:to>
                                    </p:set>
                                    <p:animEffect transition="in" filter="wipe(down)">
                                      <p:cBhvr>
                                        <p:cTn id="20" dur="500"/>
                                        <p:tgtEl>
                                          <p:spTgt spid="3072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0727">
                                            <p:txEl>
                                              <p:pRg st="1" end="1"/>
                                            </p:txEl>
                                          </p:spTgt>
                                        </p:tgtEl>
                                        <p:attrNameLst>
                                          <p:attrName>style.visibility</p:attrName>
                                        </p:attrNameLst>
                                      </p:cBhvr>
                                      <p:to>
                                        <p:strVal val="visible"/>
                                      </p:to>
                                    </p:set>
                                    <p:animEffect transition="in" filter="wipe(down)">
                                      <p:cBhvr>
                                        <p:cTn id="25" dur="500"/>
                                        <p:tgtEl>
                                          <p:spTgt spid="3072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0727">
                                            <p:txEl>
                                              <p:pRg st="2" end="2"/>
                                            </p:txEl>
                                          </p:spTgt>
                                        </p:tgtEl>
                                        <p:attrNameLst>
                                          <p:attrName>style.visibility</p:attrName>
                                        </p:attrNameLst>
                                      </p:cBhvr>
                                      <p:to>
                                        <p:strVal val="visible"/>
                                      </p:to>
                                    </p:set>
                                    <p:animEffect transition="in" filter="wipe(down)">
                                      <p:cBhvr>
                                        <p:cTn id="30" dur="500"/>
                                        <p:tgtEl>
                                          <p:spTgt spid="30727">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0727">
                                            <p:txEl>
                                              <p:pRg st="3" end="3"/>
                                            </p:txEl>
                                          </p:spTgt>
                                        </p:tgtEl>
                                        <p:attrNameLst>
                                          <p:attrName>style.visibility</p:attrName>
                                        </p:attrNameLst>
                                      </p:cBhvr>
                                      <p:to>
                                        <p:strVal val="visible"/>
                                      </p:to>
                                    </p:set>
                                    <p:animEffect transition="in" filter="wipe(down)">
                                      <p:cBhvr>
                                        <p:cTn id="35" dur="500"/>
                                        <p:tgtEl>
                                          <p:spTgt spid="307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p:bldP spid="30727"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124744"/>
            <a:ext cx="381952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547664" y="548680"/>
            <a:ext cx="4123245" cy="480131"/>
          </a:xfrm>
          <a:prstGeom prst="rect">
            <a:avLst/>
          </a:prstGeom>
        </p:spPr>
        <p:txBody>
          <a:bodyPr wrap="none">
            <a:spAutoFit/>
          </a:bodyPr>
          <a:lstStyle/>
          <a:p>
            <a:pPr>
              <a:lnSpc>
                <a:spcPct val="90000"/>
              </a:lnSpc>
            </a:pPr>
            <a:r>
              <a:rPr lang="en-US" altLang="zh-CN" sz="2800" b="1" dirty="0">
                <a:solidFill>
                  <a:srgbClr val="C00000"/>
                </a:solidFill>
              </a:rPr>
              <a:t>80C51</a:t>
            </a:r>
            <a:r>
              <a:rPr lang="zh-CN" altLang="en-US" sz="2800" b="1" dirty="0">
                <a:solidFill>
                  <a:srgbClr val="C00000"/>
                </a:solidFill>
              </a:rPr>
              <a:t>的</a:t>
            </a:r>
            <a:r>
              <a:rPr lang="en-US" altLang="zh-CN" sz="2800" b="1" dirty="0">
                <a:solidFill>
                  <a:srgbClr val="C00000"/>
                </a:solidFill>
              </a:rPr>
              <a:t>I/O</a:t>
            </a:r>
            <a:r>
              <a:rPr lang="zh-CN" altLang="en-US" sz="2800" b="1" dirty="0">
                <a:solidFill>
                  <a:srgbClr val="C00000"/>
                </a:solidFill>
              </a:rPr>
              <a:t>口及功能单元</a:t>
            </a:r>
          </a:p>
        </p:txBody>
      </p:sp>
      <p:sp>
        <p:nvSpPr>
          <p:cNvPr id="4" name="矩形 3"/>
          <p:cNvSpPr/>
          <p:nvPr/>
        </p:nvSpPr>
        <p:spPr>
          <a:xfrm>
            <a:off x="376238" y="1412776"/>
            <a:ext cx="2981316" cy="1015663"/>
          </a:xfrm>
          <a:prstGeom prst="rect">
            <a:avLst/>
          </a:prstGeom>
        </p:spPr>
        <p:txBody>
          <a:bodyPr wrap="square">
            <a:spAutoFit/>
          </a:bodyPr>
          <a:lstStyle/>
          <a:p>
            <a:pPr algn="just">
              <a:buFontTx/>
              <a:buNone/>
            </a:pPr>
            <a:r>
              <a:rPr lang="en-US" altLang="zh-CN" sz="2000" b="1" dirty="0">
                <a:solidFill>
                  <a:srgbClr val="C00000"/>
                </a:solidFill>
              </a:rPr>
              <a:t>1</a:t>
            </a:r>
            <a:r>
              <a:rPr lang="zh-CN" altLang="en-US" sz="2000" b="1" dirty="0">
                <a:solidFill>
                  <a:srgbClr val="C00000"/>
                </a:solidFill>
              </a:rPr>
              <a:t>．电源引脚</a:t>
            </a:r>
            <a:r>
              <a:rPr lang="en-US" altLang="zh-CN" sz="2000" b="1" dirty="0">
                <a:solidFill>
                  <a:srgbClr val="C00000"/>
                </a:solidFill>
              </a:rPr>
              <a:t>:</a:t>
            </a:r>
            <a:r>
              <a:rPr lang="en-US" altLang="zh-CN" sz="2000" dirty="0">
                <a:solidFill>
                  <a:srgbClr val="C00000"/>
                </a:solidFill>
              </a:rPr>
              <a:t>    </a:t>
            </a:r>
          </a:p>
          <a:p>
            <a:pPr algn="just">
              <a:buFontTx/>
              <a:buNone/>
            </a:pPr>
            <a:r>
              <a:rPr lang="en-US" altLang="zh-CN" sz="2000" b="1" dirty="0" smtClean="0">
                <a:solidFill>
                  <a:srgbClr val="C00000"/>
                </a:solidFill>
              </a:rPr>
              <a:t>V</a:t>
            </a:r>
            <a:r>
              <a:rPr lang="en-US" altLang="zh-CN" sz="2000" b="1" baseline="-30000" dirty="0" smtClean="0">
                <a:solidFill>
                  <a:srgbClr val="C00000"/>
                </a:solidFill>
              </a:rPr>
              <a:t>CC</a:t>
            </a:r>
            <a:r>
              <a:rPr lang="en-US" altLang="zh-CN" sz="2000" b="1" dirty="0" smtClean="0">
                <a:solidFill>
                  <a:srgbClr val="C00000"/>
                </a:solidFill>
              </a:rPr>
              <a:t>(40</a:t>
            </a:r>
            <a:r>
              <a:rPr lang="zh-CN" altLang="en-US" sz="2000" b="1" dirty="0">
                <a:solidFill>
                  <a:srgbClr val="C00000"/>
                </a:solidFill>
              </a:rPr>
              <a:t>脚</a:t>
            </a:r>
            <a:r>
              <a:rPr lang="en-US" altLang="zh-CN" sz="2000" b="1" dirty="0">
                <a:solidFill>
                  <a:srgbClr val="C00000"/>
                </a:solidFill>
              </a:rPr>
              <a:t>)</a:t>
            </a:r>
            <a:r>
              <a:rPr lang="zh-CN" altLang="en-US" sz="2000" b="1" dirty="0">
                <a:solidFill>
                  <a:srgbClr val="C00000"/>
                </a:solidFill>
              </a:rPr>
              <a:t>：供电电源 </a:t>
            </a:r>
            <a:r>
              <a:rPr lang="en-US" altLang="zh-CN" sz="2000" b="1" dirty="0">
                <a:solidFill>
                  <a:srgbClr val="C00000"/>
                </a:solidFill>
              </a:rPr>
              <a:t>+5V  </a:t>
            </a:r>
          </a:p>
          <a:p>
            <a:pPr algn="just">
              <a:buFontTx/>
              <a:buNone/>
            </a:pPr>
            <a:r>
              <a:rPr lang="en-US" altLang="zh-CN" sz="2000" b="1" dirty="0" smtClean="0">
                <a:solidFill>
                  <a:srgbClr val="C00000"/>
                </a:solidFill>
              </a:rPr>
              <a:t>V</a:t>
            </a:r>
            <a:r>
              <a:rPr lang="en-US" altLang="zh-CN" sz="2000" b="1" baseline="-30000" dirty="0" smtClean="0">
                <a:solidFill>
                  <a:srgbClr val="C00000"/>
                </a:solidFill>
              </a:rPr>
              <a:t>SS</a:t>
            </a:r>
            <a:r>
              <a:rPr lang="en-US" altLang="zh-CN" sz="2000" b="1" dirty="0" smtClean="0">
                <a:solidFill>
                  <a:srgbClr val="C00000"/>
                </a:solidFill>
              </a:rPr>
              <a:t>(20</a:t>
            </a:r>
            <a:r>
              <a:rPr lang="zh-CN" altLang="en-US" sz="2000" b="1" dirty="0">
                <a:solidFill>
                  <a:srgbClr val="C00000"/>
                </a:solidFill>
              </a:rPr>
              <a:t>脚</a:t>
            </a:r>
            <a:r>
              <a:rPr lang="en-US" altLang="zh-CN" sz="2000" b="1" dirty="0">
                <a:solidFill>
                  <a:srgbClr val="C00000"/>
                </a:solidFill>
              </a:rPr>
              <a:t>)</a:t>
            </a:r>
            <a:r>
              <a:rPr lang="zh-CN" altLang="en-US" sz="2000" b="1" dirty="0">
                <a:solidFill>
                  <a:srgbClr val="C00000"/>
                </a:solidFill>
              </a:rPr>
              <a:t>：接地线</a:t>
            </a:r>
          </a:p>
        </p:txBody>
      </p:sp>
      <p:cxnSp>
        <p:nvCxnSpPr>
          <p:cNvPr id="6" name="直接连接符 5"/>
          <p:cNvCxnSpPr/>
          <p:nvPr/>
        </p:nvCxnSpPr>
        <p:spPr>
          <a:xfrm>
            <a:off x="5436096" y="177281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3491880" y="5733256"/>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68672" y="3171914"/>
            <a:ext cx="3699272" cy="2246769"/>
          </a:xfrm>
          <a:prstGeom prst="rect">
            <a:avLst/>
          </a:prstGeom>
        </p:spPr>
        <p:txBody>
          <a:bodyPr wrap="square">
            <a:spAutoFit/>
          </a:bodyPr>
          <a:lstStyle/>
          <a:p>
            <a:pPr algn="just">
              <a:buFontTx/>
              <a:buNone/>
            </a:pPr>
            <a:r>
              <a:rPr lang="en-US" altLang="zh-CN" sz="2000" b="1" dirty="0"/>
              <a:t>2</a:t>
            </a:r>
            <a:r>
              <a:rPr lang="zh-CN" altLang="en-US" sz="2000" b="1" dirty="0"/>
              <a:t>．时钟电路引脚 ：</a:t>
            </a:r>
            <a:r>
              <a:rPr lang="zh-CN" altLang="en-US" sz="2000" dirty="0"/>
              <a:t> </a:t>
            </a:r>
          </a:p>
          <a:p>
            <a:pPr algn="just">
              <a:buFontTx/>
              <a:buNone/>
            </a:pPr>
            <a:r>
              <a:rPr lang="zh-CN" altLang="en-US" sz="2000" dirty="0"/>
              <a:t>          </a:t>
            </a:r>
            <a:r>
              <a:rPr lang="en-US" altLang="zh-CN" sz="2000" b="1" dirty="0">
                <a:solidFill>
                  <a:srgbClr val="CC3300"/>
                </a:solidFill>
                <a:effectLst>
                  <a:outerShdw blurRad="38100" dist="38100" dir="2700000" algn="tl">
                    <a:srgbClr val="C0C0C0"/>
                  </a:outerShdw>
                </a:effectLst>
              </a:rPr>
              <a:t>XTAL2(18</a:t>
            </a:r>
            <a:r>
              <a:rPr lang="zh-CN" altLang="en-US" sz="2000" b="1" dirty="0">
                <a:solidFill>
                  <a:srgbClr val="CC3300"/>
                </a:solidFill>
                <a:effectLst>
                  <a:outerShdw blurRad="38100" dist="38100" dir="2700000" algn="tl">
                    <a:srgbClr val="C0C0C0"/>
                  </a:outerShdw>
                </a:effectLst>
              </a:rPr>
              <a:t>脚</a:t>
            </a:r>
            <a:r>
              <a:rPr lang="en-US" altLang="zh-CN" sz="2000" b="1" dirty="0">
                <a:solidFill>
                  <a:srgbClr val="CC3300"/>
                </a:solidFill>
                <a:effectLst>
                  <a:outerShdw blurRad="38100" dist="38100" dir="2700000" algn="tl">
                    <a:srgbClr val="C0C0C0"/>
                  </a:outerShdw>
                </a:effectLst>
              </a:rPr>
              <a:t>)</a:t>
            </a:r>
          </a:p>
          <a:p>
            <a:pPr algn="just">
              <a:buFontTx/>
              <a:buNone/>
            </a:pPr>
            <a:r>
              <a:rPr lang="en-US" altLang="zh-CN" sz="2000" b="1" dirty="0">
                <a:solidFill>
                  <a:srgbClr val="CC3300"/>
                </a:solidFill>
                <a:effectLst>
                  <a:outerShdw blurRad="38100" dist="38100" dir="2700000" algn="tl">
                    <a:srgbClr val="C0C0C0"/>
                  </a:outerShdw>
                </a:effectLst>
              </a:rPr>
              <a:t>          XTAL1(19</a:t>
            </a:r>
            <a:r>
              <a:rPr lang="zh-CN" altLang="en-US" sz="2000" b="1" dirty="0">
                <a:solidFill>
                  <a:srgbClr val="CC3300"/>
                </a:solidFill>
                <a:effectLst>
                  <a:outerShdw blurRad="38100" dist="38100" dir="2700000" algn="tl">
                    <a:srgbClr val="C0C0C0"/>
                  </a:outerShdw>
                </a:effectLst>
              </a:rPr>
              <a:t>脚</a:t>
            </a:r>
            <a:r>
              <a:rPr lang="en-US" altLang="zh-CN" sz="2000" b="1" dirty="0">
                <a:solidFill>
                  <a:srgbClr val="CC3300"/>
                </a:solidFill>
                <a:effectLst>
                  <a:outerShdw blurRad="38100" dist="38100" dir="2700000" algn="tl">
                    <a:srgbClr val="C0C0C0"/>
                  </a:outerShdw>
                </a:effectLst>
              </a:rPr>
              <a:t>)</a:t>
            </a:r>
          </a:p>
          <a:p>
            <a:pPr algn="just">
              <a:buFontTx/>
              <a:buNone/>
            </a:pPr>
            <a:r>
              <a:rPr lang="en-US" altLang="zh-CN" sz="2000" dirty="0"/>
              <a:t>     </a:t>
            </a:r>
            <a:r>
              <a:rPr lang="zh-CN" altLang="en-US" sz="2000" b="1" dirty="0" smtClean="0">
                <a:latin typeface="宋体" charset="-122"/>
              </a:rPr>
              <a:t>利用内部时钟电路时</a:t>
            </a:r>
            <a:r>
              <a:rPr lang="zh-CN" altLang="en-US" sz="2000" b="1" dirty="0" smtClean="0">
                <a:latin typeface="宋体" charset="-122"/>
              </a:rPr>
              <a:t>，</a:t>
            </a:r>
            <a:r>
              <a:rPr lang="en-US" altLang="zh-CN" sz="2000" b="1" dirty="0" err="1" smtClean="0">
                <a:latin typeface="宋体" charset="-122"/>
              </a:rPr>
              <a:t>XTALl</a:t>
            </a:r>
            <a:r>
              <a:rPr lang="zh-CN" altLang="en-US" sz="2000" b="1" dirty="0" smtClean="0">
                <a:latin typeface="宋体" charset="-122"/>
              </a:rPr>
              <a:t>与</a:t>
            </a:r>
            <a:r>
              <a:rPr lang="en-US" altLang="zh-CN" sz="2000" b="1" dirty="0" smtClean="0">
                <a:latin typeface="宋体" charset="-122"/>
              </a:rPr>
              <a:t>XTAL2</a:t>
            </a:r>
            <a:r>
              <a:rPr lang="zh-CN" altLang="en-US" sz="2000" b="1" dirty="0" smtClean="0">
                <a:latin typeface="宋体" charset="-122"/>
              </a:rPr>
              <a:t>之间接一晶体振荡器， </a:t>
            </a:r>
            <a:r>
              <a:rPr lang="en-US" altLang="zh-CN" sz="2000" b="1" dirty="0" smtClean="0">
                <a:latin typeface="宋体" charset="-122"/>
              </a:rPr>
              <a:t>XTAL1</a:t>
            </a:r>
            <a:r>
              <a:rPr lang="zh-CN" altLang="en-US" sz="2000" b="1" dirty="0" smtClean="0">
                <a:latin typeface="宋体" charset="-122"/>
              </a:rPr>
              <a:t>为内部放大电路输入端，</a:t>
            </a:r>
            <a:r>
              <a:rPr lang="en-US" altLang="zh-CN" sz="2000" b="1" dirty="0" smtClean="0">
                <a:latin typeface="宋体" charset="-122"/>
              </a:rPr>
              <a:t>XTAL2</a:t>
            </a:r>
            <a:r>
              <a:rPr lang="zh-CN" altLang="en-US" sz="2000" b="1" dirty="0" smtClean="0">
                <a:latin typeface="宋体" charset="-122"/>
              </a:rPr>
              <a:t>为输出端。</a:t>
            </a:r>
            <a:endParaRPr lang="zh-CN" altLang="en-US" sz="2000" b="1" dirty="0">
              <a:latin typeface="宋体" charset="-122"/>
            </a:endParaRPr>
          </a:p>
        </p:txBody>
      </p:sp>
      <p:sp>
        <p:nvSpPr>
          <p:cNvPr id="10"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66</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5225246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BDA31D98-CCF4-4FF1-927E-599C33A8B9BD}" type="slidenum">
              <a:rPr kumimoji="0" lang="en-US" altLang="zh-CN" sz="1200">
                <a:latin typeface="Arial Black" pitchFamily="34" charset="0"/>
              </a:rPr>
              <a:pPr algn="r" eaLnBrk="1" hangingPunct="1"/>
              <a:t>67</a:t>
            </a:fld>
            <a:endParaRPr kumimoji="0" lang="en-US" altLang="zh-CN" sz="1200">
              <a:latin typeface="Arial Black" pitchFamily="34" charset="0"/>
            </a:endParaRPr>
          </a:p>
        </p:txBody>
      </p:sp>
      <p:sp>
        <p:nvSpPr>
          <p:cNvPr id="118787" name="Rectangle 2"/>
          <p:cNvSpPr>
            <a:spLocks noGrp="1" noChangeArrowheads="1"/>
          </p:cNvSpPr>
          <p:nvPr>
            <p:ph type="title" idx="4294967295"/>
          </p:nvPr>
        </p:nvSpPr>
        <p:spPr>
          <a:xfrm>
            <a:off x="1035050" y="866775"/>
            <a:ext cx="6764338" cy="508000"/>
          </a:xfrm>
        </p:spPr>
        <p:txBody>
          <a:bodyPr/>
          <a:lstStyle/>
          <a:p>
            <a:r>
              <a:rPr lang="zh-CN" altLang="en-US" sz="2400" b="1"/>
              <a:t>振荡器及时钟电路</a:t>
            </a:r>
          </a:p>
        </p:txBody>
      </p:sp>
      <p:sp>
        <p:nvSpPr>
          <p:cNvPr id="118788" name="Rectangle 3"/>
          <p:cNvSpPr>
            <a:spLocks noGrp="1" noChangeArrowheads="1"/>
          </p:cNvSpPr>
          <p:nvPr>
            <p:ph type="body" sz="half" idx="4294967295"/>
          </p:nvPr>
        </p:nvSpPr>
        <p:spPr>
          <a:xfrm>
            <a:off x="1828800" y="4191000"/>
            <a:ext cx="5334000" cy="533400"/>
          </a:xfrm>
        </p:spPr>
        <p:txBody>
          <a:bodyPr/>
          <a:lstStyle/>
          <a:p>
            <a:pPr>
              <a:buFontTx/>
              <a:buNone/>
            </a:pPr>
            <a:r>
              <a:rPr lang="zh-CN" altLang="en-US" sz="2400" b="1" dirty="0"/>
              <a:t>振荡电路                  </a:t>
            </a:r>
            <a:r>
              <a:rPr lang="zh-CN" altLang="en-US" sz="2400" b="1" dirty="0" smtClean="0"/>
              <a:t>      外</a:t>
            </a:r>
            <a:r>
              <a:rPr lang="zh-CN" altLang="en-US" sz="2400" b="1" dirty="0"/>
              <a:t>接时钟源接法   </a:t>
            </a:r>
          </a:p>
        </p:txBody>
      </p:sp>
      <p:sp>
        <p:nvSpPr>
          <p:cNvPr id="118791" name="Text Box 6"/>
          <p:cNvSpPr txBox="1">
            <a:spLocks noChangeArrowheads="1"/>
          </p:cNvSpPr>
          <p:nvPr/>
        </p:nvSpPr>
        <p:spPr bwMode="auto">
          <a:xfrm>
            <a:off x="2438400" y="1752600"/>
            <a:ext cx="1143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dirty="0"/>
              <a:t>  </a:t>
            </a:r>
            <a:r>
              <a:rPr lang="en-US" altLang="zh-CN" b="1" dirty="0">
                <a:solidFill>
                  <a:schemeClr val="bg1"/>
                </a:solidFill>
              </a:rPr>
              <a:t>8051</a:t>
            </a:r>
          </a:p>
          <a:p>
            <a:pPr eaLnBrk="1" hangingPunct="1">
              <a:spcBef>
                <a:spcPct val="50000"/>
              </a:spcBef>
            </a:pPr>
            <a:r>
              <a:rPr lang="en-US" altLang="zh-CN" sz="2000" b="1" dirty="0">
                <a:solidFill>
                  <a:schemeClr val="bg1"/>
                </a:solidFill>
              </a:rPr>
              <a:t>XTAL1</a:t>
            </a:r>
          </a:p>
          <a:p>
            <a:pPr eaLnBrk="1" hangingPunct="1">
              <a:spcBef>
                <a:spcPct val="50000"/>
              </a:spcBef>
            </a:pPr>
            <a:endParaRPr lang="en-US" altLang="zh-CN" sz="2000" b="1" dirty="0">
              <a:solidFill>
                <a:schemeClr val="bg1"/>
              </a:solidFill>
            </a:endParaRPr>
          </a:p>
          <a:p>
            <a:pPr eaLnBrk="1" hangingPunct="1">
              <a:spcBef>
                <a:spcPct val="50000"/>
              </a:spcBef>
            </a:pPr>
            <a:r>
              <a:rPr lang="en-US" altLang="zh-CN" sz="2000" b="1" dirty="0" smtClean="0">
                <a:solidFill>
                  <a:schemeClr val="bg1"/>
                </a:solidFill>
              </a:rPr>
              <a:t>XTA2</a:t>
            </a:r>
            <a:endParaRPr lang="en-US" altLang="zh-CN" sz="2000" b="1" dirty="0">
              <a:solidFill>
                <a:schemeClr val="bg1"/>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17314738"/>
              </p:ext>
            </p:extLst>
          </p:nvPr>
        </p:nvGraphicFramePr>
        <p:xfrm>
          <a:off x="539552" y="1412776"/>
          <a:ext cx="7345363" cy="2830513"/>
        </p:xfrm>
        <a:graphic>
          <a:graphicData uri="http://schemas.openxmlformats.org/presentationml/2006/ole">
            <mc:AlternateContent xmlns:mc="http://schemas.openxmlformats.org/markup-compatibility/2006">
              <mc:Choice xmlns:v="urn:schemas-microsoft-com:vml" Requires="v">
                <p:oleObj spid="_x0000_s108550" r:id="rId4" imgW="4403298" imgH="1630753" progId="">
                  <p:embed/>
                </p:oleObj>
              </mc:Choice>
              <mc:Fallback>
                <p:oleObj r:id="rId4" imgW="4403298" imgH="1630753"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412776"/>
                        <a:ext cx="7345363" cy="283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813066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0190F554-EE58-4CDF-89B1-B0F2D6165E74}" type="slidenum">
              <a:rPr kumimoji="0" lang="en-US" altLang="zh-CN" sz="1200">
                <a:latin typeface="Arial Black" pitchFamily="34" charset="0"/>
              </a:rPr>
              <a:pPr algn="r" eaLnBrk="1" hangingPunct="1"/>
              <a:t>68</a:t>
            </a:fld>
            <a:endParaRPr kumimoji="0" lang="en-US" altLang="zh-CN" sz="1200">
              <a:latin typeface="Arial Black" pitchFamily="34" charset="0"/>
            </a:endParaRPr>
          </a:p>
        </p:txBody>
      </p:sp>
      <p:sp>
        <p:nvSpPr>
          <p:cNvPr id="242690" name="Rectangle 2"/>
          <p:cNvSpPr>
            <a:spLocks noChangeArrowheads="1"/>
          </p:cNvSpPr>
          <p:nvPr/>
        </p:nvSpPr>
        <p:spPr bwMode="auto">
          <a:xfrm>
            <a:off x="381000" y="914400"/>
            <a:ext cx="8382000" cy="634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50000"/>
              </a:spcBef>
            </a:pPr>
            <a:r>
              <a:rPr lang="en-US" altLang="zh-CN" sz="2800" b="1" dirty="0">
                <a:solidFill>
                  <a:srgbClr val="CC3300"/>
                </a:solidFill>
                <a:latin typeface="宋体" charset="-122"/>
              </a:rPr>
              <a:t>①RST</a:t>
            </a:r>
            <a:r>
              <a:rPr lang="zh-CN" altLang="en-US" sz="2800" b="1" dirty="0">
                <a:solidFill>
                  <a:srgbClr val="CC3300"/>
                </a:solidFill>
                <a:latin typeface="宋体" charset="-122"/>
              </a:rPr>
              <a:t>／</a:t>
            </a:r>
            <a:r>
              <a:rPr lang="en-US" altLang="zh-CN" sz="2800" b="1" dirty="0">
                <a:solidFill>
                  <a:srgbClr val="CC3300"/>
                </a:solidFill>
                <a:latin typeface="宋体" charset="-122"/>
              </a:rPr>
              <a:t>VPD(9</a:t>
            </a:r>
            <a:r>
              <a:rPr lang="zh-CN" altLang="en-US" sz="2800" b="1" dirty="0">
                <a:solidFill>
                  <a:srgbClr val="CC3300"/>
                </a:solidFill>
                <a:latin typeface="宋体" charset="-122"/>
              </a:rPr>
              <a:t>脚</a:t>
            </a:r>
            <a:r>
              <a:rPr lang="en-US" altLang="zh-CN" sz="2800" b="1" dirty="0">
                <a:solidFill>
                  <a:srgbClr val="CC3300"/>
                </a:solidFill>
                <a:latin typeface="宋体" charset="-122"/>
              </a:rPr>
              <a:t>) </a:t>
            </a:r>
            <a:r>
              <a:rPr lang="zh-CN" altLang="en-US" sz="2800" b="1" dirty="0">
                <a:solidFill>
                  <a:srgbClr val="CC3300"/>
                </a:solidFill>
                <a:latin typeface="宋体" charset="-122"/>
              </a:rPr>
              <a:t>：</a:t>
            </a:r>
          </a:p>
          <a:p>
            <a:pPr eaLnBrk="1" hangingPunct="1">
              <a:lnSpc>
                <a:spcPct val="90000"/>
              </a:lnSpc>
              <a:spcBef>
                <a:spcPct val="50000"/>
              </a:spcBef>
            </a:pPr>
            <a:r>
              <a:rPr lang="en-US" altLang="zh-CN" sz="2800" b="1" dirty="0">
                <a:latin typeface="宋体" charset="-122"/>
              </a:rPr>
              <a:t>1.</a:t>
            </a:r>
            <a:r>
              <a:rPr lang="zh-CN" altLang="en-US" sz="2800" b="1" dirty="0">
                <a:latin typeface="宋体" charset="-122"/>
              </a:rPr>
              <a:t>接复位电路可实现复位；</a:t>
            </a:r>
          </a:p>
          <a:p>
            <a:pPr eaLnBrk="1" hangingPunct="1">
              <a:lnSpc>
                <a:spcPct val="90000"/>
              </a:lnSpc>
              <a:spcBef>
                <a:spcPct val="50000"/>
              </a:spcBef>
            </a:pPr>
            <a:r>
              <a:rPr lang="en-US" altLang="zh-CN" sz="2800" b="1" dirty="0">
                <a:latin typeface="宋体" charset="-122"/>
              </a:rPr>
              <a:t>2.</a:t>
            </a:r>
            <a:r>
              <a:rPr lang="zh-CN" altLang="en-US" sz="2800" b="1" dirty="0">
                <a:latin typeface="宋体" charset="-122"/>
              </a:rPr>
              <a:t>接 </a:t>
            </a:r>
            <a:r>
              <a:rPr lang="en-US" altLang="zh-CN" sz="2800" b="1" dirty="0">
                <a:latin typeface="宋体" charset="-122"/>
              </a:rPr>
              <a:t>+5V</a:t>
            </a:r>
            <a:r>
              <a:rPr lang="zh-CN" altLang="en-US" sz="2800" b="1" dirty="0">
                <a:latin typeface="宋体" charset="-122"/>
              </a:rPr>
              <a:t>备用电源</a:t>
            </a:r>
            <a:r>
              <a:rPr lang="en-US" altLang="zh-CN" sz="2800" b="1" dirty="0">
                <a:latin typeface="宋体" charset="-122"/>
              </a:rPr>
              <a:t>,</a:t>
            </a:r>
            <a:r>
              <a:rPr lang="zh-CN" altLang="en-US" sz="2800" b="1" dirty="0">
                <a:latin typeface="宋体" charset="-122"/>
              </a:rPr>
              <a:t>当断电时</a:t>
            </a:r>
            <a:r>
              <a:rPr lang="en-US" altLang="zh-CN" sz="2800" b="1" dirty="0">
                <a:latin typeface="宋体" charset="-122"/>
              </a:rPr>
              <a:t>RAM</a:t>
            </a:r>
            <a:r>
              <a:rPr lang="zh-CN" altLang="en-US" sz="2800" b="1" dirty="0">
                <a:latin typeface="宋体" charset="-122"/>
              </a:rPr>
              <a:t>中数据不丢失。</a:t>
            </a:r>
          </a:p>
          <a:p>
            <a:pPr eaLnBrk="1" hangingPunct="1">
              <a:lnSpc>
                <a:spcPct val="90000"/>
              </a:lnSpc>
              <a:spcBef>
                <a:spcPct val="50000"/>
              </a:spcBef>
            </a:pPr>
            <a:r>
              <a:rPr lang="zh-CN" altLang="en-US" sz="2800" dirty="0">
                <a:latin typeface="宋体" charset="-122"/>
              </a:rPr>
              <a:t> </a:t>
            </a:r>
            <a:r>
              <a:rPr lang="zh-CN" altLang="en-US" sz="2800" b="1" dirty="0">
                <a:solidFill>
                  <a:srgbClr val="CC3300"/>
                </a:solidFill>
                <a:latin typeface="宋体" charset="-122"/>
              </a:rPr>
              <a:t>②</a:t>
            </a:r>
            <a:r>
              <a:rPr lang="en-US" altLang="zh-CN" sz="2800" b="1" dirty="0">
                <a:solidFill>
                  <a:srgbClr val="CC3300"/>
                </a:solidFill>
                <a:latin typeface="宋体" charset="-122"/>
              </a:rPr>
              <a:t>ALE/PROG(30</a:t>
            </a:r>
            <a:r>
              <a:rPr lang="zh-CN" altLang="en-US" sz="2800" b="1" dirty="0">
                <a:solidFill>
                  <a:srgbClr val="CC3300"/>
                </a:solidFill>
                <a:latin typeface="宋体" charset="-122"/>
              </a:rPr>
              <a:t>脚</a:t>
            </a:r>
            <a:r>
              <a:rPr lang="en-US" altLang="zh-CN" sz="2800" b="1" dirty="0">
                <a:solidFill>
                  <a:srgbClr val="CC3300"/>
                </a:solidFill>
                <a:latin typeface="宋体" charset="-122"/>
              </a:rPr>
              <a:t>)</a:t>
            </a:r>
            <a:r>
              <a:rPr lang="zh-CN" altLang="en-US" sz="2800" b="1" dirty="0">
                <a:solidFill>
                  <a:srgbClr val="CC3300"/>
                </a:solidFill>
                <a:latin typeface="宋体" charset="-122"/>
              </a:rPr>
              <a:t>：</a:t>
            </a:r>
          </a:p>
          <a:p>
            <a:pPr>
              <a:lnSpc>
                <a:spcPct val="90000"/>
              </a:lnSpc>
              <a:spcBef>
                <a:spcPct val="50000"/>
              </a:spcBef>
            </a:pPr>
            <a:r>
              <a:rPr lang="zh-CN" altLang="en-US" sz="2800" b="1" dirty="0">
                <a:latin typeface="宋体" charset="-122"/>
              </a:rPr>
              <a:t> </a:t>
            </a:r>
            <a:r>
              <a:rPr lang="en-US" altLang="zh-CN" sz="2800" b="1" dirty="0">
                <a:latin typeface="宋体" charset="-122"/>
              </a:rPr>
              <a:t>1</a:t>
            </a:r>
            <a:r>
              <a:rPr lang="zh-CN" altLang="en-US" sz="2800" b="1" dirty="0">
                <a:latin typeface="宋体" charset="-122"/>
              </a:rPr>
              <a:t>、 </a:t>
            </a:r>
            <a:r>
              <a:rPr lang="en-US" altLang="zh-CN" sz="2800" dirty="0" smtClean="0"/>
              <a:t>Address lock enable</a:t>
            </a:r>
            <a:r>
              <a:rPr lang="zh-CN" altLang="en-US" sz="2800" dirty="0" smtClean="0"/>
              <a:t>，</a:t>
            </a:r>
            <a:r>
              <a:rPr lang="zh-CN" altLang="en-US" sz="2800" b="1" dirty="0" smtClean="0">
                <a:latin typeface="宋体" charset="-122"/>
              </a:rPr>
              <a:t>访问片外存储器时，</a:t>
            </a:r>
            <a:r>
              <a:rPr lang="en-US" altLang="zh-CN" sz="2800" b="1" dirty="0" smtClean="0">
                <a:latin typeface="宋体" charset="-122"/>
              </a:rPr>
              <a:t>ALE</a:t>
            </a:r>
            <a:r>
              <a:rPr lang="zh-CN" altLang="en-US" sz="2800" b="1" dirty="0" smtClean="0">
                <a:latin typeface="宋体" charset="-122"/>
              </a:rPr>
              <a:t>输出作低位地址锁存允许控制；</a:t>
            </a:r>
            <a:r>
              <a:rPr lang="zh-CN" altLang="en-US" sz="2800" dirty="0" smtClean="0"/>
              <a:t/>
            </a:r>
            <a:br>
              <a:rPr lang="zh-CN" altLang="en-US" sz="2800" dirty="0" smtClean="0"/>
            </a:br>
            <a:r>
              <a:rPr lang="zh-CN" altLang="en-US" sz="2800" dirty="0" smtClean="0"/>
              <a:t>      </a:t>
            </a:r>
            <a:r>
              <a:rPr lang="en-US" altLang="zh-CN" sz="2800" dirty="0" smtClean="0"/>
              <a:t>8051</a:t>
            </a:r>
            <a:r>
              <a:rPr lang="zh-CN" altLang="en-US" sz="2800" dirty="0" smtClean="0"/>
              <a:t>有外部总线，</a:t>
            </a:r>
            <a:r>
              <a:rPr lang="en-US" altLang="zh-CN" sz="2800" dirty="0" smtClean="0"/>
              <a:t>16</a:t>
            </a:r>
            <a:r>
              <a:rPr lang="zh-CN" altLang="en-US" sz="2800" dirty="0" smtClean="0"/>
              <a:t>位的地址线，</a:t>
            </a:r>
            <a:r>
              <a:rPr lang="en-US" altLang="zh-CN" sz="2800" dirty="0" smtClean="0"/>
              <a:t>8</a:t>
            </a:r>
            <a:r>
              <a:rPr lang="zh-CN" altLang="en-US" sz="2800" dirty="0" smtClean="0"/>
              <a:t>为的数据线，但是地址的低</a:t>
            </a:r>
            <a:r>
              <a:rPr lang="en-US" altLang="zh-CN" sz="2800" dirty="0" smtClean="0"/>
              <a:t>8</a:t>
            </a:r>
            <a:r>
              <a:rPr lang="zh-CN" altLang="en-US" sz="2800" dirty="0" smtClean="0"/>
              <a:t>位跟数据线是重合的，因此访问的时候需要区分开低</a:t>
            </a:r>
            <a:r>
              <a:rPr lang="en-US" altLang="zh-CN" sz="2800" dirty="0" smtClean="0"/>
              <a:t>8</a:t>
            </a:r>
            <a:r>
              <a:rPr lang="zh-CN" altLang="en-US" sz="2800" dirty="0" smtClean="0"/>
              <a:t>位（</a:t>
            </a:r>
            <a:r>
              <a:rPr lang="en-US" altLang="zh-CN" sz="2800" dirty="0" smtClean="0"/>
              <a:t>P0</a:t>
            </a:r>
            <a:r>
              <a:rPr lang="zh-CN" altLang="en-US" sz="2800" dirty="0" smtClean="0"/>
              <a:t>口，高</a:t>
            </a:r>
            <a:r>
              <a:rPr lang="en-US" altLang="zh-CN" sz="2800" dirty="0" smtClean="0"/>
              <a:t>8</a:t>
            </a:r>
            <a:r>
              <a:rPr lang="zh-CN" altLang="en-US" sz="2800" dirty="0" smtClean="0"/>
              <a:t>位是</a:t>
            </a:r>
            <a:r>
              <a:rPr lang="en-US" altLang="zh-CN" sz="2800" dirty="0" smtClean="0"/>
              <a:t>P2</a:t>
            </a:r>
            <a:r>
              <a:rPr lang="zh-CN" altLang="en-US" sz="2800" dirty="0" smtClean="0"/>
              <a:t>口）地址和数据，这就需要用到</a:t>
            </a:r>
            <a:r>
              <a:rPr lang="en-US" altLang="zh-CN" sz="2800" dirty="0" smtClean="0"/>
              <a:t>ALE</a:t>
            </a:r>
            <a:r>
              <a:rPr lang="zh-CN" altLang="en-US" sz="2800" dirty="0" smtClean="0"/>
              <a:t>信号了。</a:t>
            </a:r>
            <a:endParaRPr lang="zh-CN" altLang="en-US" sz="2800" b="1" dirty="0">
              <a:latin typeface="宋体" charset="-122"/>
            </a:endParaRPr>
          </a:p>
          <a:p>
            <a:pPr eaLnBrk="1" hangingPunct="1">
              <a:lnSpc>
                <a:spcPct val="90000"/>
              </a:lnSpc>
              <a:spcBef>
                <a:spcPct val="50000"/>
              </a:spcBef>
            </a:pPr>
            <a:r>
              <a:rPr lang="zh-CN" altLang="en-US" sz="2800" b="1" dirty="0">
                <a:latin typeface="宋体" charset="-122"/>
              </a:rPr>
              <a:t> </a:t>
            </a:r>
            <a:r>
              <a:rPr lang="en-US" altLang="zh-CN" sz="2800" b="1" dirty="0">
                <a:latin typeface="宋体" charset="-122"/>
              </a:rPr>
              <a:t>2</a:t>
            </a:r>
            <a:r>
              <a:rPr lang="zh-CN" altLang="en-US" sz="2800" b="1" dirty="0">
                <a:latin typeface="宋体" charset="-122"/>
              </a:rPr>
              <a:t>、对</a:t>
            </a:r>
            <a:r>
              <a:rPr lang="en-US" altLang="zh-CN" sz="2800" b="1" dirty="0">
                <a:latin typeface="宋体" charset="-122"/>
              </a:rPr>
              <a:t>875l</a:t>
            </a:r>
            <a:r>
              <a:rPr lang="zh-CN" altLang="en-US" sz="2800" b="1" dirty="0">
                <a:latin typeface="宋体" charset="-122"/>
              </a:rPr>
              <a:t>片内</a:t>
            </a:r>
            <a:r>
              <a:rPr lang="en-US" altLang="zh-CN" sz="2800" b="1" dirty="0">
                <a:latin typeface="宋体" charset="-122"/>
              </a:rPr>
              <a:t>EPROM</a:t>
            </a:r>
            <a:r>
              <a:rPr lang="zh-CN" altLang="en-US" sz="2800" b="1" dirty="0" smtClean="0">
                <a:latin typeface="宋体" charset="-122"/>
              </a:rPr>
              <a:t>编程，</a:t>
            </a:r>
            <a:r>
              <a:rPr lang="zh-CN" altLang="en-US" sz="2800" b="1" dirty="0">
                <a:latin typeface="宋体" charset="-122"/>
              </a:rPr>
              <a:t>此脚用于输入编程脉冲</a:t>
            </a:r>
            <a:r>
              <a:rPr lang="en-US" altLang="zh-CN" sz="2800" b="1" dirty="0">
                <a:latin typeface="宋体" charset="-122"/>
              </a:rPr>
              <a:t>(PROG)</a:t>
            </a:r>
            <a:r>
              <a:rPr lang="zh-CN" altLang="en-US" sz="2800" b="1" dirty="0">
                <a:latin typeface="宋体" charset="-122"/>
              </a:rPr>
              <a:t>。</a:t>
            </a:r>
          </a:p>
          <a:p>
            <a:pPr eaLnBrk="1" hangingPunct="1">
              <a:lnSpc>
                <a:spcPct val="90000"/>
              </a:lnSpc>
              <a:spcBef>
                <a:spcPct val="50000"/>
              </a:spcBef>
            </a:pPr>
            <a:r>
              <a:rPr lang="zh-CN" altLang="en-US" dirty="0">
                <a:latin typeface="宋体" charset="-122"/>
              </a:rPr>
              <a:t> </a:t>
            </a:r>
            <a:endParaRPr lang="zh-CN" altLang="en-US" b="1" dirty="0">
              <a:latin typeface="宋体" charset="-122"/>
            </a:endParaRPr>
          </a:p>
        </p:txBody>
      </p:sp>
      <p:sp>
        <p:nvSpPr>
          <p:cNvPr id="242691" name="Rectangle 3"/>
          <p:cNvSpPr>
            <a:spLocks noChangeArrowheads="1"/>
          </p:cNvSpPr>
          <p:nvPr/>
        </p:nvSpPr>
        <p:spPr bwMode="auto">
          <a:xfrm>
            <a:off x="468313" y="476250"/>
            <a:ext cx="28622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50000"/>
              </a:spcBef>
            </a:pPr>
            <a:r>
              <a:rPr lang="en-US" altLang="zh-CN" sz="2800" b="1">
                <a:solidFill>
                  <a:schemeClr val="accent2"/>
                </a:solidFill>
              </a:rPr>
              <a:t>3</a:t>
            </a:r>
            <a:r>
              <a:rPr lang="zh-CN" altLang="en-US" sz="2800" b="1">
                <a:solidFill>
                  <a:schemeClr val="accent2"/>
                </a:solidFill>
              </a:rPr>
              <a:t>、控制信号引脚</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83812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blinds(horizontal)">
                                      <p:cBhvr>
                                        <p:cTn id="7" dur="500"/>
                                        <p:tgtEl>
                                          <p:spTgt spid="242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42690"/>
                                        </p:tgtEl>
                                        <p:attrNameLst>
                                          <p:attrName>style.visibility</p:attrName>
                                        </p:attrNameLst>
                                      </p:cBhvr>
                                      <p:to>
                                        <p:strVal val="visible"/>
                                      </p:to>
                                    </p:set>
                                    <p:anim calcmode="lin" valueType="num">
                                      <p:cBhvr additive="base">
                                        <p:cTn id="12" dur="500" fill="hold"/>
                                        <p:tgtEl>
                                          <p:spTgt spid="242690"/>
                                        </p:tgtEl>
                                        <p:attrNameLst>
                                          <p:attrName>ppt_x</p:attrName>
                                        </p:attrNameLst>
                                      </p:cBhvr>
                                      <p:tavLst>
                                        <p:tav tm="0">
                                          <p:val>
                                            <p:strVal val="#ppt_x"/>
                                          </p:val>
                                        </p:tav>
                                        <p:tav tm="100000">
                                          <p:val>
                                            <p:strVal val="#ppt_x"/>
                                          </p:val>
                                        </p:tav>
                                      </p:tavLst>
                                    </p:anim>
                                    <p:anim calcmode="lin" valueType="num">
                                      <p:cBhvr additive="base">
                                        <p:cTn id="13" dur="500" fill="hold"/>
                                        <p:tgtEl>
                                          <p:spTgt spid="24269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2"/>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590B04E0-25EF-489C-904F-136D2AEBAC99}" type="slidenum">
              <a:rPr kumimoji="0" lang="en-US" altLang="zh-CN" sz="1200">
                <a:latin typeface="Arial Black" pitchFamily="34" charset="0"/>
              </a:rPr>
              <a:pPr algn="r" eaLnBrk="1" hangingPunct="1"/>
              <a:t>69</a:t>
            </a:fld>
            <a:endParaRPr kumimoji="0" lang="en-US" altLang="zh-CN" sz="1200">
              <a:latin typeface="Arial Black" pitchFamily="34" charset="0"/>
            </a:endParaRPr>
          </a:p>
        </p:txBody>
      </p:sp>
      <p:sp>
        <p:nvSpPr>
          <p:cNvPr id="121860" name="Rectangle 3"/>
          <p:cNvSpPr>
            <a:spLocks noChangeArrowheads="1"/>
          </p:cNvSpPr>
          <p:nvPr/>
        </p:nvSpPr>
        <p:spPr bwMode="auto">
          <a:xfrm>
            <a:off x="533400" y="1524000"/>
            <a:ext cx="8077200"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nSpc>
                <a:spcPct val="90000"/>
              </a:lnSpc>
              <a:spcBef>
                <a:spcPct val="50000"/>
              </a:spcBef>
            </a:pPr>
            <a:r>
              <a:rPr lang="zh-CN" altLang="en-US" sz="2800" b="1" dirty="0" smtClean="0">
                <a:solidFill>
                  <a:srgbClr val="CC3300"/>
                </a:solidFill>
                <a:latin typeface="宋体" charset="-122"/>
              </a:rPr>
              <a:t>③</a:t>
            </a:r>
            <a:r>
              <a:rPr lang="en-US" altLang="zh-CN" sz="2800" b="1" dirty="0" smtClean="0">
                <a:solidFill>
                  <a:srgbClr val="CC3300"/>
                </a:solidFill>
                <a:latin typeface="宋体" charset="-122"/>
              </a:rPr>
              <a:t>PSEN</a:t>
            </a:r>
            <a:r>
              <a:rPr lang="zh-CN" altLang="en-US" sz="2800" b="1" dirty="0" smtClean="0">
                <a:solidFill>
                  <a:srgbClr val="CC3300"/>
                </a:solidFill>
                <a:latin typeface="宋体" charset="-122"/>
              </a:rPr>
              <a:t>（</a:t>
            </a:r>
            <a:r>
              <a:rPr lang="en-US" altLang="zh-CN" sz="2800" b="1" dirty="0" smtClean="0">
                <a:solidFill>
                  <a:srgbClr val="CC3300"/>
                </a:solidFill>
                <a:latin typeface="宋体" charset="-122"/>
              </a:rPr>
              <a:t>29</a:t>
            </a:r>
            <a:r>
              <a:rPr lang="zh-CN" altLang="en-US" sz="2800" b="1" dirty="0" smtClean="0">
                <a:solidFill>
                  <a:srgbClr val="CC3300"/>
                </a:solidFill>
                <a:latin typeface="宋体" charset="-122"/>
              </a:rPr>
              <a:t>脚</a:t>
            </a:r>
            <a:r>
              <a:rPr lang="en-US" altLang="zh-CN" sz="2800" b="1" dirty="0" smtClean="0">
                <a:solidFill>
                  <a:srgbClr val="CC3300"/>
                </a:solidFill>
                <a:latin typeface="宋体" charset="-122"/>
              </a:rPr>
              <a:t>)</a:t>
            </a:r>
            <a:r>
              <a:rPr lang="zh-CN" altLang="en-US" sz="2800" b="1" dirty="0" smtClean="0">
                <a:solidFill>
                  <a:srgbClr val="CC3300"/>
                </a:solidFill>
                <a:latin typeface="宋体" charset="-122"/>
              </a:rPr>
              <a:t>：</a:t>
            </a:r>
          </a:p>
          <a:p>
            <a:pPr>
              <a:lnSpc>
                <a:spcPct val="90000"/>
              </a:lnSpc>
              <a:spcBef>
                <a:spcPct val="50000"/>
              </a:spcBef>
            </a:pPr>
            <a:r>
              <a:rPr lang="zh-CN" altLang="en-US" sz="2800" b="1" dirty="0" smtClean="0">
                <a:latin typeface="宋体" charset="-122"/>
              </a:rPr>
              <a:t> 访问片外程序存储器时，此脚输出负脉冲作为读选通信号。</a:t>
            </a:r>
          </a:p>
          <a:p>
            <a:pPr>
              <a:lnSpc>
                <a:spcPct val="90000"/>
              </a:lnSpc>
              <a:spcBef>
                <a:spcPct val="50000"/>
              </a:spcBef>
            </a:pPr>
            <a:r>
              <a:rPr lang="en-US" altLang="zh-CN" sz="2800" b="1" dirty="0" smtClean="0">
                <a:solidFill>
                  <a:srgbClr val="CC3300"/>
                </a:solidFill>
                <a:latin typeface="宋体" charset="-122"/>
              </a:rPr>
              <a:t>④EA/V</a:t>
            </a:r>
            <a:r>
              <a:rPr lang="en-US" altLang="zh-CN" sz="2800" b="1" baseline="-30000" dirty="0" smtClean="0">
                <a:solidFill>
                  <a:srgbClr val="CC3300"/>
                </a:solidFill>
                <a:latin typeface="宋体" charset="-122"/>
              </a:rPr>
              <a:t>PP</a:t>
            </a:r>
            <a:r>
              <a:rPr lang="en-US" altLang="zh-CN" sz="2800" b="1" dirty="0" smtClean="0">
                <a:solidFill>
                  <a:srgbClr val="CC3300"/>
                </a:solidFill>
                <a:latin typeface="宋体" charset="-122"/>
              </a:rPr>
              <a:t>(31</a:t>
            </a:r>
            <a:r>
              <a:rPr lang="zh-CN" altLang="en-US" sz="2800" b="1" dirty="0" smtClean="0">
                <a:solidFill>
                  <a:srgbClr val="CC3300"/>
                </a:solidFill>
                <a:latin typeface="宋体" charset="-122"/>
              </a:rPr>
              <a:t>脚</a:t>
            </a:r>
            <a:r>
              <a:rPr lang="en-US" altLang="zh-CN" sz="2800" b="1" dirty="0" smtClean="0">
                <a:solidFill>
                  <a:srgbClr val="CC3300"/>
                </a:solidFill>
                <a:latin typeface="宋体" charset="-122"/>
              </a:rPr>
              <a:t>)</a:t>
            </a:r>
            <a:r>
              <a:rPr lang="en-US" altLang="zh-CN" sz="2800" dirty="0" smtClean="0">
                <a:solidFill>
                  <a:srgbClr val="CC3300"/>
                </a:solidFill>
                <a:latin typeface="宋体" charset="-122"/>
              </a:rPr>
              <a:t> </a:t>
            </a:r>
            <a:r>
              <a:rPr lang="zh-CN" altLang="en-US" sz="2800" dirty="0" smtClean="0">
                <a:solidFill>
                  <a:srgbClr val="CC3300"/>
                </a:solidFill>
                <a:latin typeface="宋体" charset="-122"/>
              </a:rPr>
              <a:t>：</a:t>
            </a:r>
            <a:endParaRPr lang="zh-CN" altLang="en-US" sz="2800" b="1" dirty="0" smtClean="0">
              <a:solidFill>
                <a:srgbClr val="CC3300"/>
              </a:solidFill>
              <a:latin typeface="宋体" charset="-122"/>
            </a:endParaRPr>
          </a:p>
          <a:p>
            <a:pPr eaLnBrk="1" hangingPunct="1">
              <a:lnSpc>
                <a:spcPct val="90000"/>
              </a:lnSpc>
              <a:spcBef>
                <a:spcPct val="50000"/>
              </a:spcBef>
            </a:pPr>
            <a:r>
              <a:rPr lang="en-US" altLang="zh-CN" sz="2800" b="1" dirty="0" smtClean="0">
                <a:latin typeface="宋体" charset="-122"/>
              </a:rPr>
              <a:t>1 </a:t>
            </a:r>
            <a:r>
              <a:rPr lang="zh-CN" altLang="en-US" sz="2800" b="1" dirty="0">
                <a:latin typeface="宋体" charset="-122"/>
              </a:rPr>
              <a:t>、</a:t>
            </a:r>
            <a:r>
              <a:rPr lang="zh-CN" altLang="en-US" sz="2800" b="1" dirty="0">
                <a:solidFill>
                  <a:srgbClr val="FF0000"/>
                </a:solidFill>
                <a:latin typeface="宋体" charset="-122"/>
              </a:rPr>
              <a:t>当</a:t>
            </a:r>
            <a:r>
              <a:rPr lang="en-US" altLang="zh-CN" sz="2800" b="1" dirty="0">
                <a:solidFill>
                  <a:srgbClr val="FF0000"/>
                </a:solidFill>
                <a:latin typeface="宋体" charset="-122"/>
              </a:rPr>
              <a:t>EA=1</a:t>
            </a:r>
            <a:r>
              <a:rPr lang="zh-CN" altLang="en-US" sz="2800" b="1" dirty="0">
                <a:solidFill>
                  <a:srgbClr val="FF0000"/>
                </a:solidFill>
                <a:latin typeface="宋体" charset="-122"/>
              </a:rPr>
              <a:t>，</a:t>
            </a:r>
            <a:r>
              <a:rPr lang="en-US" altLang="zh-CN" sz="2800" b="1" dirty="0">
                <a:solidFill>
                  <a:srgbClr val="FF0000"/>
                </a:solidFill>
                <a:latin typeface="宋体" charset="-122"/>
              </a:rPr>
              <a:t>PC&lt;=4KB,</a:t>
            </a:r>
            <a:r>
              <a:rPr lang="zh-CN" altLang="en-US" sz="2800" b="1" dirty="0">
                <a:solidFill>
                  <a:srgbClr val="FF0000"/>
                </a:solidFill>
                <a:latin typeface="宋体" charset="-122"/>
              </a:rPr>
              <a:t>访问片内程序存储区</a:t>
            </a:r>
            <a:r>
              <a:rPr lang="zh-CN" altLang="en-US" sz="2800" b="1" dirty="0">
                <a:latin typeface="宋体" charset="-122"/>
              </a:rPr>
              <a:t>；</a:t>
            </a:r>
          </a:p>
          <a:p>
            <a:pPr eaLnBrk="1" hangingPunct="1">
              <a:lnSpc>
                <a:spcPct val="90000"/>
              </a:lnSpc>
              <a:spcBef>
                <a:spcPct val="50000"/>
              </a:spcBef>
            </a:pPr>
            <a:r>
              <a:rPr lang="zh-CN" altLang="en-US" sz="2800" b="1" dirty="0">
                <a:latin typeface="宋体" charset="-122"/>
              </a:rPr>
              <a:t>    若</a:t>
            </a:r>
            <a:r>
              <a:rPr lang="en-US" altLang="zh-CN" sz="2800" b="1" dirty="0">
                <a:latin typeface="宋体" charset="-122"/>
              </a:rPr>
              <a:t>PC&gt;4KB,</a:t>
            </a:r>
            <a:r>
              <a:rPr lang="zh-CN" altLang="en-US" sz="2800" b="1" dirty="0">
                <a:latin typeface="宋体" charset="-122"/>
              </a:rPr>
              <a:t>自动执行片外程序存储器程序。</a:t>
            </a:r>
          </a:p>
          <a:p>
            <a:pPr eaLnBrk="1" hangingPunct="1">
              <a:lnSpc>
                <a:spcPct val="90000"/>
              </a:lnSpc>
              <a:spcBef>
                <a:spcPct val="50000"/>
              </a:spcBef>
            </a:pPr>
            <a:r>
              <a:rPr lang="en-US" altLang="zh-CN" sz="2800" b="1" dirty="0">
                <a:latin typeface="宋体" charset="-122"/>
              </a:rPr>
              <a:t>2</a:t>
            </a:r>
            <a:r>
              <a:rPr lang="zh-CN" altLang="en-US" sz="2800" b="1" dirty="0" smtClean="0">
                <a:latin typeface="宋体" charset="-122"/>
              </a:rPr>
              <a:t>、 </a:t>
            </a:r>
            <a:r>
              <a:rPr lang="zh-CN" altLang="en-US" sz="2800" b="1" dirty="0" smtClean="0">
                <a:solidFill>
                  <a:srgbClr val="FF0000"/>
                </a:solidFill>
                <a:latin typeface="宋体" charset="-122"/>
              </a:rPr>
              <a:t>当</a:t>
            </a:r>
            <a:r>
              <a:rPr lang="en-US" altLang="zh-CN" sz="2800" b="1" dirty="0">
                <a:solidFill>
                  <a:srgbClr val="FF0000"/>
                </a:solidFill>
                <a:latin typeface="宋体" charset="-122"/>
              </a:rPr>
              <a:t>EA=0</a:t>
            </a:r>
            <a:r>
              <a:rPr lang="zh-CN" altLang="en-US" sz="2800" b="1" dirty="0">
                <a:solidFill>
                  <a:srgbClr val="FF0000"/>
                </a:solidFill>
                <a:latin typeface="宋体" charset="-122"/>
              </a:rPr>
              <a:t>时，</a:t>
            </a:r>
            <a:r>
              <a:rPr lang="en-US" altLang="zh-CN" sz="2800" b="1" dirty="0">
                <a:solidFill>
                  <a:srgbClr val="FF0000"/>
                </a:solidFill>
                <a:latin typeface="宋体" charset="-122"/>
              </a:rPr>
              <a:t>CPU</a:t>
            </a:r>
            <a:r>
              <a:rPr lang="zh-CN" altLang="en-US" sz="2800" b="1" dirty="0">
                <a:solidFill>
                  <a:srgbClr val="FF0000"/>
                </a:solidFill>
                <a:latin typeface="宋体" charset="-122"/>
              </a:rPr>
              <a:t>直接访问片外存储器</a:t>
            </a:r>
            <a:r>
              <a:rPr lang="zh-CN" altLang="en-US" sz="2800" b="1" dirty="0" smtClean="0">
                <a:solidFill>
                  <a:srgbClr val="FF0000"/>
                </a:solidFill>
                <a:latin typeface="宋体" charset="-122"/>
              </a:rPr>
              <a:t>。</a:t>
            </a:r>
            <a:endParaRPr lang="zh-CN" altLang="en-US" sz="2800" b="1" dirty="0">
              <a:solidFill>
                <a:srgbClr val="FF0000"/>
              </a:solidFill>
              <a:latin typeface="宋体" charset="-122"/>
            </a:endParaRP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844037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4"/>
          <p:cNvSpPr txBox="1">
            <a:spLocks noChangeArrowheads="1"/>
          </p:cNvSpPr>
          <p:nvPr/>
        </p:nvSpPr>
        <p:spPr bwMode="auto">
          <a:xfrm>
            <a:off x="914400" y="106680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2800">
              <a:latin typeface="Trebuchet MS" pitchFamily="34" charset="0"/>
              <a:ea typeface="华文新魏" pitchFamily="2" charset="-122"/>
            </a:endParaRPr>
          </a:p>
        </p:txBody>
      </p:sp>
      <p:sp>
        <p:nvSpPr>
          <p:cNvPr id="7" name="Rectangle 3"/>
          <p:cNvSpPr txBox="1">
            <a:spLocks noRot="1" noChangeArrowheads="1"/>
          </p:cNvSpPr>
          <p:nvPr/>
        </p:nvSpPr>
        <p:spPr>
          <a:xfrm>
            <a:off x="357158" y="500042"/>
            <a:ext cx="8469342" cy="5786458"/>
          </a:xfrm>
          <a:prstGeom prst="rect">
            <a:avLst/>
          </a:prstGeom>
        </p:spPr>
        <p:txBody>
          <a:bodyPr/>
          <a:lstStyle/>
          <a:p>
            <a:pPr marL="342900" indent="-342900" fontAlgn="auto">
              <a:lnSpc>
                <a:spcPct val="90000"/>
              </a:lnSpc>
              <a:spcBef>
                <a:spcPct val="20000"/>
              </a:spcBef>
              <a:spcAft>
                <a:spcPts val="0"/>
              </a:spcAft>
              <a:buFont typeface="Wingdings" pitchFamily="2" charset="2"/>
              <a:buNone/>
              <a:defRPr/>
            </a:pPr>
            <a:r>
              <a:rPr lang="zh-CN" altLang="en-US" sz="2400" b="1" kern="0" dirty="0" smtClean="0">
                <a:latin typeface="+mn-ea"/>
                <a:ea typeface="+mn-ea"/>
              </a:rPr>
              <a:t>微型计算机与单片机特点</a:t>
            </a:r>
            <a:endParaRPr lang="zh-CN" altLang="en-US" sz="2400" b="1" kern="0" dirty="0">
              <a:latin typeface="+mn-ea"/>
              <a:ea typeface="+mn-ea"/>
            </a:endParaRPr>
          </a:p>
          <a:p>
            <a:pPr marL="342900" indent="-342900" fontAlgn="auto">
              <a:spcBef>
                <a:spcPct val="20000"/>
              </a:spcBef>
              <a:spcAft>
                <a:spcPts val="0"/>
              </a:spcAft>
              <a:buFont typeface="Wingdings" pitchFamily="2" charset="2"/>
              <a:buNone/>
              <a:defRPr/>
            </a:pPr>
            <a:r>
              <a:rPr lang="zh-CN" altLang="en-US" sz="2400" kern="0" dirty="0" smtClean="0">
                <a:latin typeface="+mn-ea"/>
                <a:ea typeface="+mn-ea"/>
              </a:rPr>
              <a:t>现</a:t>
            </a:r>
            <a:r>
              <a:rPr lang="zh-CN" altLang="en-US" sz="2400" kern="0" dirty="0">
                <a:latin typeface="+mn-ea"/>
                <a:ea typeface="+mn-ea"/>
              </a:rPr>
              <a:t>代的计算机基本是基于冯</a:t>
            </a:r>
            <a:r>
              <a:rPr lang="en-US" altLang="zh-CN" sz="2400" kern="0" dirty="0">
                <a:latin typeface="+mn-ea"/>
                <a:ea typeface="+mn-ea"/>
              </a:rPr>
              <a:t>·</a:t>
            </a:r>
            <a:r>
              <a:rPr lang="zh-CN" altLang="en-US" sz="2400" kern="0" dirty="0">
                <a:latin typeface="+mn-ea"/>
                <a:ea typeface="+mn-ea"/>
              </a:rPr>
              <a:t>诺依曼计算机的模型和原理发展起来的</a:t>
            </a:r>
            <a:r>
              <a:rPr lang="en-US" altLang="zh-CN" sz="2400" kern="0" dirty="0" smtClean="0">
                <a:latin typeface="+mn-ea"/>
                <a:ea typeface="+mn-ea"/>
              </a:rPr>
              <a:t>,</a:t>
            </a:r>
            <a:r>
              <a:rPr lang="zh-CN" altLang="en-US" sz="2400" kern="0" dirty="0" smtClean="0">
                <a:latin typeface="+mn-ea"/>
                <a:ea typeface="+mn-ea"/>
              </a:rPr>
              <a:t> 具有</a:t>
            </a:r>
            <a:r>
              <a:rPr lang="zh-CN" altLang="en-US" sz="2400" kern="0" dirty="0">
                <a:latin typeface="+mn-ea"/>
                <a:ea typeface="+mn-ea"/>
              </a:rPr>
              <a:t>如下基本特点</a:t>
            </a:r>
            <a:r>
              <a:rPr lang="en-US" altLang="zh-CN" sz="2400" kern="0" dirty="0">
                <a:latin typeface="+mn-ea"/>
                <a:ea typeface="+mn-ea"/>
              </a:rPr>
              <a:t>:</a:t>
            </a:r>
          </a:p>
          <a:p>
            <a:pPr marL="514350" indent="-514350" fontAlgn="auto">
              <a:spcBef>
                <a:spcPct val="20000"/>
              </a:spcBef>
              <a:spcAft>
                <a:spcPts val="0"/>
              </a:spcAft>
              <a:buFontTx/>
              <a:buAutoNum type="arabicParenBoth"/>
              <a:defRPr/>
            </a:pPr>
            <a:r>
              <a:rPr lang="zh-CN" altLang="en-US" sz="2400" kern="0" dirty="0">
                <a:latin typeface="+mn-ea"/>
                <a:ea typeface="+mn-ea"/>
              </a:rPr>
              <a:t>计算机由运算器、控制器、数据（程序）存储器和输入／输出设备四大部分组成；</a:t>
            </a:r>
            <a:endParaRPr lang="en-US" altLang="en-US" sz="2400" kern="0" dirty="0">
              <a:latin typeface="+mn-ea"/>
              <a:ea typeface="+mn-ea"/>
            </a:endParaRPr>
          </a:p>
          <a:p>
            <a:pPr marL="514350" indent="-514350" fontAlgn="auto">
              <a:spcBef>
                <a:spcPct val="20000"/>
              </a:spcBef>
              <a:spcAft>
                <a:spcPts val="0"/>
              </a:spcAft>
              <a:buFontTx/>
              <a:buAutoNum type="arabicParenBoth"/>
              <a:defRPr/>
            </a:pPr>
            <a:r>
              <a:rPr lang="zh-CN" altLang="en-US" sz="2400" kern="0" dirty="0">
                <a:latin typeface="+mn-ea"/>
                <a:ea typeface="+mn-ea"/>
              </a:rPr>
              <a:t>采用存储程序的方式，程序和数据放在同一个存储器中，指令一样可以送到运算器中运算，即由指令组成的程序是可以修改的；</a:t>
            </a:r>
            <a:endParaRPr lang="en-US" altLang="en-US" sz="2400" kern="0" dirty="0">
              <a:latin typeface="+mn-ea"/>
              <a:ea typeface="+mn-ea"/>
            </a:endParaRPr>
          </a:p>
          <a:p>
            <a:pPr marL="514350" indent="-514350" fontAlgn="auto">
              <a:spcBef>
                <a:spcPct val="20000"/>
              </a:spcBef>
              <a:spcAft>
                <a:spcPts val="0"/>
              </a:spcAft>
              <a:buFontTx/>
              <a:buAutoNum type="arabicParenBoth"/>
              <a:defRPr/>
            </a:pPr>
            <a:r>
              <a:rPr lang="zh-CN" altLang="en-US" sz="2400" kern="0" dirty="0">
                <a:latin typeface="+mn-ea"/>
                <a:ea typeface="+mn-ea"/>
              </a:rPr>
              <a:t>数据以</a:t>
            </a:r>
            <a:r>
              <a:rPr lang="zh-CN" altLang="en-US" sz="2400" kern="0" dirty="0">
                <a:solidFill>
                  <a:srgbClr val="C00000"/>
                </a:solidFill>
                <a:latin typeface="+mn-ea"/>
                <a:ea typeface="+mn-ea"/>
              </a:rPr>
              <a:t>二进制码</a:t>
            </a:r>
            <a:r>
              <a:rPr lang="zh-CN" altLang="en-US" sz="2400" kern="0" dirty="0">
                <a:latin typeface="+mn-ea"/>
                <a:ea typeface="+mn-ea"/>
              </a:rPr>
              <a:t>表示；</a:t>
            </a:r>
            <a:endParaRPr lang="en-US" altLang="en-US" sz="2400" kern="0" dirty="0">
              <a:latin typeface="+mn-ea"/>
              <a:ea typeface="+mn-ea"/>
            </a:endParaRPr>
          </a:p>
          <a:p>
            <a:pPr marL="514350" indent="-514350" fontAlgn="auto">
              <a:spcBef>
                <a:spcPct val="20000"/>
              </a:spcBef>
              <a:spcAft>
                <a:spcPts val="0"/>
              </a:spcAft>
              <a:buFontTx/>
              <a:buAutoNum type="arabicParenBoth"/>
              <a:defRPr/>
            </a:pPr>
            <a:r>
              <a:rPr lang="zh-CN" altLang="en-US" sz="2400" kern="0" dirty="0">
                <a:latin typeface="+mn-ea"/>
                <a:ea typeface="+mn-ea"/>
              </a:rPr>
              <a:t>指令由操作码和地址码组成；</a:t>
            </a:r>
            <a:endParaRPr lang="en-US" altLang="en-US" sz="2400" kern="0" dirty="0">
              <a:latin typeface="+mn-ea"/>
              <a:ea typeface="+mn-ea"/>
            </a:endParaRPr>
          </a:p>
          <a:p>
            <a:pPr marL="514350" indent="-514350" fontAlgn="auto">
              <a:spcBef>
                <a:spcPct val="20000"/>
              </a:spcBef>
              <a:spcAft>
                <a:spcPts val="0"/>
              </a:spcAft>
              <a:buFontTx/>
              <a:buAutoNum type="arabicParenBoth"/>
              <a:defRPr/>
            </a:pPr>
            <a:r>
              <a:rPr lang="zh-CN" altLang="en-US" sz="2400" kern="0" dirty="0">
                <a:solidFill>
                  <a:srgbClr val="C00000"/>
                </a:solidFill>
                <a:latin typeface="+mn-ea"/>
                <a:ea typeface="+mn-ea"/>
              </a:rPr>
              <a:t>指令在存储器中按执行顺序存放，由指令计数器（即程序计数器</a:t>
            </a:r>
            <a:r>
              <a:rPr lang="en-US" altLang="zh-CN" sz="2400" kern="0" dirty="0">
                <a:solidFill>
                  <a:srgbClr val="C00000"/>
                </a:solidFill>
                <a:latin typeface="+mn-ea"/>
                <a:ea typeface="+mn-ea"/>
              </a:rPr>
              <a:t>PC</a:t>
            </a:r>
            <a:r>
              <a:rPr lang="zh-CN" altLang="en-US" sz="2400" kern="0" dirty="0">
                <a:solidFill>
                  <a:srgbClr val="C00000"/>
                </a:solidFill>
                <a:latin typeface="+mn-ea"/>
                <a:ea typeface="+mn-ea"/>
              </a:rPr>
              <a:t>）指明要执行的指令所在的单元地址，一般按顺序递增，也可按运算结果或外界条件而改变；</a:t>
            </a:r>
            <a:endParaRPr lang="en-US" altLang="en-US" sz="2400" kern="0" dirty="0">
              <a:solidFill>
                <a:srgbClr val="C00000"/>
              </a:solidFill>
              <a:latin typeface="+mn-ea"/>
              <a:ea typeface="+mn-ea"/>
            </a:endParaRPr>
          </a:p>
          <a:p>
            <a:pPr marL="514350" indent="-514350" fontAlgn="auto">
              <a:spcBef>
                <a:spcPct val="20000"/>
              </a:spcBef>
              <a:spcAft>
                <a:spcPts val="0"/>
              </a:spcAft>
              <a:buFontTx/>
              <a:buAutoNum type="arabicParenBoth"/>
              <a:defRPr/>
            </a:pPr>
            <a:r>
              <a:rPr lang="zh-CN" altLang="en-US" sz="2400" kern="0" dirty="0">
                <a:latin typeface="+mn-ea"/>
                <a:ea typeface="+mn-ea"/>
              </a:rPr>
              <a:t>机器以运算器为中心，输入</a:t>
            </a:r>
            <a:r>
              <a:rPr lang="en-US" altLang="zh-CN" sz="2400" kern="0" dirty="0">
                <a:latin typeface="+mn-ea"/>
                <a:ea typeface="+mn-ea"/>
              </a:rPr>
              <a:t>/</a:t>
            </a:r>
            <a:r>
              <a:rPr lang="zh-CN" altLang="en-US" sz="2400" kern="0" dirty="0">
                <a:latin typeface="+mn-ea"/>
                <a:ea typeface="+mn-ea"/>
              </a:rPr>
              <a:t>输出设备与存储器间的数据传送都通过运算器。</a:t>
            </a:r>
          </a:p>
          <a:p>
            <a:pPr marL="342900" indent="-342900" fontAlgn="auto">
              <a:lnSpc>
                <a:spcPct val="90000"/>
              </a:lnSpc>
              <a:spcBef>
                <a:spcPct val="20000"/>
              </a:spcBef>
              <a:spcAft>
                <a:spcPts val="0"/>
              </a:spcAft>
              <a:defRPr/>
            </a:pPr>
            <a:endParaRPr lang="zh-CN" altLang="en-US" sz="2000" kern="0" dirty="0">
              <a:latin typeface="+mn-ea"/>
              <a:ea typeface="+mn-ea"/>
            </a:endParaRPr>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7</a:t>
            </a:fld>
            <a:endParaRPr kumimoji="0" lang="en-US" altLang="zh-CN" sz="1200">
              <a:latin typeface="Arial Black" pitchFamily="34" charset="0"/>
            </a:endParaRPr>
          </a:p>
        </p:txBody>
      </p:sp>
      <p:sp>
        <p:nvSpPr>
          <p:cNvPr id="2" name="页脚占位符 1"/>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9259902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7C26D060-C08F-4931-B7EB-15EE97064752}" type="slidenum">
              <a:rPr kumimoji="0" lang="en-US" altLang="zh-CN" sz="1200">
                <a:latin typeface="Arial Black" pitchFamily="34" charset="0"/>
              </a:rPr>
              <a:pPr algn="r" eaLnBrk="1" hangingPunct="1"/>
              <a:t>70</a:t>
            </a:fld>
            <a:endParaRPr kumimoji="0" lang="en-US" altLang="zh-CN" sz="1200">
              <a:latin typeface="Arial Black" pitchFamily="34" charset="0"/>
            </a:endParaRPr>
          </a:p>
        </p:txBody>
      </p:sp>
      <p:sp>
        <p:nvSpPr>
          <p:cNvPr id="244738" name="Rectangle 2"/>
          <p:cNvSpPr>
            <a:spLocks noGrp="1" noChangeArrowheads="1"/>
          </p:cNvSpPr>
          <p:nvPr>
            <p:ph type="body" idx="4294967295"/>
          </p:nvPr>
        </p:nvSpPr>
        <p:spPr>
          <a:xfrm>
            <a:off x="533400" y="1524000"/>
            <a:ext cx="8153400" cy="4876800"/>
          </a:xfrm>
          <a:solidFill>
            <a:schemeClr val="bg1"/>
          </a:solidFill>
        </p:spPr>
        <p:txBody>
          <a:bodyPr/>
          <a:lstStyle/>
          <a:p>
            <a:pPr>
              <a:buFontTx/>
              <a:buNone/>
            </a:pPr>
            <a:r>
              <a:rPr lang="en-US" altLang="zh-CN" sz="2800" b="1" dirty="0">
                <a:solidFill>
                  <a:srgbClr val="CC3300"/>
                </a:solidFill>
              </a:rPr>
              <a:t>4</a:t>
            </a:r>
            <a:r>
              <a:rPr lang="zh-CN" altLang="en-US" sz="2800" b="1" dirty="0">
                <a:solidFill>
                  <a:srgbClr val="CC3300"/>
                </a:solidFill>
              </a:rPr>
              <a:t>、输入</a:t>
            </a:r>
            <a:r>
              <a:rPr lang="en-US" altLang="zh-CN" sz="2800" b="1" dirty="0">
                <a:solidFill>
                  <a:srgbClr val="CC3300"/>
                </a:solidFill>
              </a:rPr>
              <a:t>/</a:t>
            </a:r>
            <a:r>
              <a:rPr lang="zh-CN" altLang="en-US" sz="2800" b="1" dirty="0">
                <a:solidFill>
                  <a:srgbClr val="CC3300"/>
                </a:solidFill>
              </a:rPr>
              <a:t>输出口引脚 </a:t>
            </a:r>
            <a:r>
              <a:rPr lang="en-US" altLang="zh-CN" sz="2800" b="1" dirty="0">
                <a:solidFill>
                  <a:srgbClr val="CC3300"/>
                </a:solidFill>
              </a:rPr>
              <a:t>805l</a:t>
            </a:r>
            <a:r>
              <a:rPr lang="zh-CN" altLang="en-US" sz="2800" b="1" dirty="0">
                <a:solidFill>
                  <a:srgbClr val="CC3300"/>
                </a:solidFill>
              </a:rPr>
              <a:t>共四个</a:t>
            </a:r>
            <a:r>
              <a:rPr lang="en-US" altLang="zh-CN" sz="2800" b="1" dirty="0">
                <a:solidFill>
                  <a:srgbClr val="CC3300"/>
                </a:solidFill>
              </a:rPr>
              <a:t>8</a:t>
            </a:r>
            <a:r>
              <a:rPr lang="zh-CN" altLang="en-US" sz="2800" b="1" dirty="0">
                <a:solidFill>
                  <a:srgbClr val="CC3300"/>
                </a:solidFill>
              </a:rPr>
              <a:t>位</a:t>
            </a:r>
            <a:r>
              <a:rPr lang="en-US" altLang="zh-CN" sz="2800" b="1" dirty="0">
                <a:solidFill>
                  <a:srgbClr val="CC3300"/>
                </a:solidFill>
              </a:rPr>
              <a:t>I/O</a:t>
            </a:r>
            <a:r>
              <a:rPr lang="zh-CN" altLang="en-US" sz="2800" b="1" dirty="0">
                <a:solidFill>
                  <a:srgbClr val="CC3300"/>
                </a:solidFill>
              </a:rPr>
              <a:t>口，占</a:t>
            </a:r>
            <a:r>
              <a:rPr lang="en-US" altLang="zh-CN" sz="2800" b="1" dirty="0">
                <a:solidFill>
                  <a:srgbClr val="CC3300"/>
                </a:solidFill>
              </a:rPr>
              <a:t>32</a:t>
            </a:r>
            <a:r>
              <a:rPr lang="zh-CN" altLang="en-US" sz="2800" b="1" dirty="0">
                <a:solidFill>
                  <a:srgbClr val="CC3300"/>
                </a:solidFill>
              </a:rPr>
              <a:t>个引脚。</a:t>
            </a:r>
          </a:p>
          <a:p>
            <a:pPr algn="just">
              <a:buFontTx/>
              <a:buNone/>
            </a:pPr>
            <a:r>
              <a:rPr lang="zh-CN" altLang="en-US" sz="2800" dirty="0"/>
              <a:t>   </a:t>
            </a:r>
          </a:p>
          <a:p>
            <a:pPr algn="just">
              <a:buFontTx/>
              <a:buNone/>
            </a:pPr>
            <a:r>
              <a:rPr lang="zh-CN" altLang="en-US" sz="2800" dirty="0"/>
              <a:t>    </a:t>
            </a:r>
            <a:r>
              <a:rPr lang="en-US" altLang="zh-CN" sz="2800" b="1" dirty="0"/>
              <a:t>P0</a:t>
            </a:r>
            <a:r>
              <a:rPr lang="zh-CN" altLang="en-US" sz="2800" b="1" dirty="0"/>
              <a:t>口</a:t>
            </a:r>
            <a:r>
              <a:rPr lang="en-US" altLang="zh-CN" sz="2800" b="1" dirty="0"/>
              <a:t>(P0.0</a:t>
            </a:r>
            <a:r>
              <a:rPr lang="zh-CN" altLang="en-US" sz="2800" b="1" dirty="0"/>
              <a:t>～</a:t>
            </a:r>
            <a:r>
              <a:rPr lang="en-US" altLang="zh-CN" sz="2800" b="1" dirty="0"/>
              <a:t>P0.7) </a:t>
            </a:r>
            <a:r>
              <a:rPr lang="zh-CN" altLang="en-US" sz="2800" b="1" dirty="0"/>
              <a:t>占</a:t>
            </a:r>
            <a:r>
              <a:rPr lang="en-US" altLang="zh-CN" sz="2800" b="1" dirty="0"/>
              <a:t>39</a:t>
            </a:r>
            <a:r>
              <a:rPr lang="zh-CN" altLang="en-US" sz="2800" b="1" dirty="0"/>
              <a:t>～</a:t>
            </a:r>
            <a:r>
              <a:rPr lang="en-US" altLang="zh-CN" sz="2800" b="1" dirty="0"/>
              <a:t>32</a:t>
            </a:r>
            <a:r>
              <a:rPr lang="zh-CN" altLang="en-US" sz="2800" b="1" dirty="0"/>
              <a:t>脚</a:t>
            </a:r>
          </a:p>
          <a:p>
            <a:pPr algn="just">
              <a:buFontTx/>
              <a:buNone/>
            </a:pPr>
            <a:r>
              <a:rPr lang="zh-CN" altLang="en-US" sz="2800" b="1" dirty="0"/>
              <a:t>    </a:t>
            </a:r>
            <a:r>
              <a:rPr lang="en-US" altLang="zh-CN" sz="2800" b="1" dirty="0"/>
              <a:t>Pl</a:t>
            </a:r>
            <a:r>
              <a:rPr lang="zh-CN" altLang="en-US" sz="2800" b="1" dirty="0"/>
              <a:t>口</a:t>
            </a:r>
            <a:r>
              <a:rPr lang="en-US" altLang="zh-CN" sz="2800" b="1" dirty="0"/>
              <a:t>(P1.0</a:t>
            </a:r>
            <a:r>
              <a:rPr lang="zh-CN" altLang="en-US" sz="2800" b="1" dirty="0"/>
              <a:t>～</a:t>
            </a:r>
            <a:r>
              <a:rPr lang="en-US" altLang="zh-CN" sz="2800" b="1" dirty="0"/>
              <a:t>P1.7) </a:t>
            </a:r>
            <a:r>
              <a:rPr lang="zh-CN" altLang="en-US" sz="2800" b="1" dirty="0"/>
              <a:t>占</a:t>
            </a:r>
            <a:r>
              <a:rPr lang="en-US" altLang="zh-CN" sz="2800" b="1" dirty="0"/>
              <a:t>1</a:t>
            </a:r>
            <a:r>
              <a:rPr lang="zh-CN" altLang="en-US" sz="2800" b="1" dirty="0"/>
              <a:t>～</a:t>
            </a:r>
            <a:r>
              <a:rPr lang="en-US" altLang="zh-CN" sz="2800" b="1" dirty="0"/>
              <a:t>8</a:t>
            </a:r>
            <a:r>
              <a:rPr lang="zh-CN" altLang="en-US" sz="2800" b="1" dirty="0"/>
              <a:t>脚；</a:t>
            </a:r>
          </a:p>
          <a:p>
            <a:pPr algn="just">
              <a:buFontTx/>
              <a:buNone/>
            </a:pPr>
            <a:r>
              <a:rPr lang="zh-CN" altLang="en-US" sz="2800" b="1" dirty="0"/>
              <a:t>    </a:t>
            </a:r>
            <a:r>
              <a:rPr lang="en-US" altLang="zh-CN" sz="2800" b="1" dirty="0"/>
              <a:t>P2</a:t>
            </a:r>
            <a:r>
              <a:rPr lang="zh-CN" altLang="en-US" sz="2800" b="1" dirty="0"/>
              <a:t>口</a:t>
            </a:r>
            <a:r>
              <a:rPr lang="en-US" altLang="zh-CN" sz="2800" b="1" dirty="0"/>
              <a:t>(P2.0</a:t>
            </a:r>
            <a:r>
              <a:rPr lang="zh-CN" altLang="en-US" sz="2800" b="1" dirty="0"/>
              <a:t>～</a:t>
            </a:r>
            <a:r>
              <a:rPr lang="en-US" altLang="zh-CN" sz="2800" b="1" dirty="0"/>
              <a:t>P2.7)</a:t>
            </a:r>
            <a:r>
              <a:rPr lang="zh-CN" altLang="en-US" sz="2800" b="1" dirty="0"/>
              <a:t>占</a:t>
            </a:r>
            <a:r>
              <a:rPr lang="en-US" altLang="zh-CN" sz="2800" b="1" dirty="0"/>
              <a:t>2l</a:t>
            </a:r>
            <a:r>
              <a:rPr lang="zh-CN" altLang="en-US" sz="2800" b="1" dirty="0"/>
              <a:t>～</a:t>
            </a:r>
            <a:r>
              <a:rPr lang="en-US" altLang="zh-CN" sz="2800" b="1" dirty="0"/>
              <a:t>28</a:t>
            </a:r>
            <a:r>
              <a:rPr lang="zh-CN" altLang="en-US" sz="2800" b="1" dirty="0"/>
              <a:t>脚</a:t>
            </a:r>
            <a:r>
              <a:rPr lang="en-US" altLang="zh-CN" sz="2800" b="1" dirty="0"/>
              <a:t>;</a:t>
            </a:r>
          </a:p>
          <a:p>
            <a:pPr algn="just">
              <a:buFontTx/>
              <a:buNone/>
            </a:pPr>
            <a:r>
              <a:rPr lang="en-US" altLang="zh-CN" sz="2800" b="1" dirty="0"/>
              <a:t>    P3</a:t>
            </a:r>
            <a:r>
              <a:rPr lang="zh-CN" altLang="en-US" sz="2800" b="1" dirty="0"/>
              <a:t>口</a:t>
            </a:r>
            <a:r>
              <a:rPr lang="en-US" altLang="zh-CN" sz="2800" b="1" dirty="0"/>
              <a:t>(P3.0</a:t>
            </a:r>
            <a:r>
              <a:rPr lang="zh-CN" altLang="en-US" sz="2800" b="1" dirty="0"/>
              <a:t>～</a:t>
            </a:r>
            <a:r>
              <a:rPr lang="en-US" altLang="zh-CN" sz="2800" b="1" dirty="0"/>
              <a:t>P3.7)</a:t>
            </a:r>
            <a:r>
              <a:rPr lang="zh-CN" altLang="en-US" sz="2800" b="1" dirty="0"/>
              <a:t>占</a:t>
            </a:r>
            <a:r>
              <a:rPr lang="en-US" altLang="zh-CN" sz="2800" b="1" dirty="0"/>
              <a:t>10</a:t>
            </a:r>
            <a:r>
              <a:rPr lang="zh-CN" altLang="en-US" sz="2800" b="1" dirty="0"/>
              <a:t>～</a:t>
            </a:r>
            <a:r>
              <a:rPr lang="en-US" altLang="zh-CN" sz="2800" b="1" dirty="0"/>
              <a:t>17</a:t>
            </a:r>
            <a:r>
              <a:rPr lang="zh-CN" altLang="en-US" sz="2800" b="1" dirty="0"/>
              <a:t>脚。</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5932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8">
                                            <p:bg/>
                                          </p:spTgt>
                                        </p:tgtEl>
                                        <p:attrNameLst>
                                          <p:attrName>style.visibility</p:attrName>
                                        </p:attrNameLst>
                                      </p:cBhvr>
                                      <p:to>
                                        <p:strVal val="visible"/>
                                      </p:to>
                                    </p:set>
                                    <p:anim calcmode="lin" valueType="num">
                                      <p:cBhvr additive="base">
                                        <p:cTn id="7" dur="500" fill="hold"/>
                                        <p:tgtEl>
                                          <p:spTgt spid="244738">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44738">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38">
                                            <p:txEl>
                                              <p:pRg st="0" end="0"/>
                                            </p:txEl>
                                          </p:spTgt>
                                        </p:tgtEl>
                                        <p:attrNameLst>
                                          <p:attrName>style.visibility</p:attrName>
                                        </p:attrNameLst>
                                      </p:cBhvr>
                                      <p:to>
                                        <p:strVal val="visible"/>
                                      </p:to>
                                    </p:set>
                                    <p:anim calcmode="lin" valueType="num">
                                      <p:cBhvr additive="base">
                                        <p:cTn id="13" dur="500" fill="hold"/>
                                        <p:tgtEl>
                                          <p:spTgt spid="24473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7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738">
                                            <p:txEl>
                                              <p:pRg st="1" end="1"/>
                                            </p:txEl>
                                          </p:spTgt>
                                        </p:tgtEl>
                                        <p:attrNameLst>
                                          <p:attrName>style.visibility</p:attrName>
                                        </p:attrNameLst>
                                      </p:cBhvr>
                                      <p:to>
                                        <p:strVal val="visible"/>
                                      </p:to>
                                    </p:set>
                                    <p:anim calcmode="lin" valueType="num">
                                      <p:cBhvr additive="base">
                                        <p:cTn id="19" dur="500" fill="hold"/>
                                        <p:tgtEl>
                                          <p:spTgt spid="24473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7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738">
                                            <p:txEl>
                                              <p:pRg st="2" end="2"/>
                                            </p:txEl>
                                          </p:spTgt>
                                        </p:tgtEl>
                                        <p:attrNameLst>
                                          <p:attrName>style.visibility</p:attrName>
                                        </p:attrNameLst>
                                      </p:cBhvr>
                                      <p:to>
                                        <p:strVal val="visible"/>
                                      </p:to>
                                    </p:set>
                                    <p:anim calcmode="lin" valueType="num">
                                      <p:cBhvr additive="base">
                                        <p:cTn id="25" dur="500" fill="hold"/>
                                        <p:tgtEl>
                                          <p:spTgt spid="24473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7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4738">
                                            <p:txEl>
                                              <p:pRg st="3" end="3"/>
                                            </p:txEl>
                                          </p:spTgt>
                                        </p:tgtEl>
                                        <p:attrNameLst>
                                          <p:attrName>style.visibility</p:attrName>
                                        </p:attrNameLst>
                                      </p:cBhvr>
                                      <p:to>
                                        <p:strVal val="visible"/>
                                      </p:to>
                                    </p:set>
                                    <p:anim calcmode="lin" valueType="num">
                                      <p:cBhvr additive="base">
                                        <p:cTn id="31" dur="500" fill="hold"/>
                                        <p:tgtEl>
                                          <p:spTgt spid="24473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47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4738">
                                            <p:txEl>
                                              <p:pRg st="4" end="4"/>
                                            </p:txEl>
                                          </p:spTgt>
                                        </p:tgtEl>
                                        <p:attrNameLst>
                                          <p:attrName>style.visibility</p:attrName>
                                        </p:attrNameLst>
                                      </p:cBhvr>
                                      <p:to>
                                        <p:strVal val="visible"/>
                                      </p:to>
                                    </p:set>
                                    <p:anim calcmode="lin" valueType="num">
                                      <p:cBhvr additive="base">
                                        <p:cTn id="37" dur="500" fill="hold"/>
                                        <p:tgtEl>
                                          <p:spTgt spid="24473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47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4738">
                                            <p:txEl>
                                              <p:pRg st="5" end="5"/>
                                            </p:txEl>
                                          </p:spTgt>
                                        </p:tgtEl>
                                        <p:attrNameLst>
                                          <p:attrName>style.visibility</p:attrName>
                                        </p:attrNameLst>
                                      </p:cBhvr>
                                      <p:to>
                                        <p:strVal val="visible"/>
                                      </p:to>
                                    </p:set>
                                    <p:anim calcmode="lin" valueType="num">
                                      <p:cBhvr additive="base">
                                        <p:cTn id="43" dur="500" fill="hold"/>
                                        <p:tgtEl>
                                          <p:spTgt spid="244738">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473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build="p"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8F11C648-6BDF-41D5-A2A5-D6577FA3674A}" type="slidenum">
              <a:rPr kumimoji="0" lang="en-US" altLang="zh-CN" sz="1200">
                <a:latin typeface="Arial Black" pitchFamily="34" charset="0"/>
              </a:rPr>
              <a:pPr algn="r" eaLnBrk="1" hangingPunct="1"/>
              <a:t>71</a:t>
            </a:fld>
            <a:endParaRPr kumimoji="0" lang="en-US" altLang="zh-CN" sz="1200">
              <a:latin typeface="Arial Black" pitchFamily="34" charset="0"/>
            </a:endParaRPr>
          </a:p>
        </p:txBody>
      </p:sp>
      <p:sp>
        <p:nvSpPr>
          <p:cNvPr id="125955" name="Rectangle 2"/>
          <p:cNvSpPr>
            <a:spLocks noGrp="1" noChangeArrowheads="1"/>
          </p:cNvSpPr>
          <p:nvPr>
            <p:ph type="body" idx="4294967295"/>
          </p:nvPr>
        </p:nvSpPr>
        <p:spPr>
          <a:xfrm>
            <a:off x="684213" y="476250"/>
            <a:ext cx="7772400" cy="719138"/>
          </a:xfrm>
        </p:spPr>
        <p:txBody>
          <a:bodyPr/>
          <a:lstStyle/>
          <a:p>
            <a:pPr marL="0" indent="0">
              <a:buFontTx/>
              <a:buNone/>
            </a:pPr>
            <a:r>
              <a:rPr lang="en-US" altLang="zh-CN" sz="3600" b="1" dirty="0" smtClean="0">
                <a:latin typeface="宋体" charset="-122"/>
                <a:cs typeface="Times New Roman" pitchFamily="18" charset="0"/>
              </a:rPr>
              <a:t>80C51</a:t>
            </a:r>
            <a:r>
              <a:rPr lang="zh-CN" altLang="en-US" sz="3600" b="1" dirty="0">
                <a:latin typeface="宋体" charset="-122"/>
                <a:cs typeface="Times New Roman" pitchFamily="18" charset="0"/>
              </a:rPr>
              <a:t>单片机的复位</a:t>
            </a:r>
            <a:endParaRPr lang="zh-CN" altLang="en-US" sz="2800" dirty="0">
              <a:latin typeface="宋体" charset="-122"/>
              <a:cs typeface="Times New Roman" pitchFamily="18" charset="0"/>
            </a:endParaRPr>
          </a:p>
        </p:txBody>
      </p:sp>
      <p:sp>
        <p:nvSpPr>
          <p:cNvPr id="125956"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25957"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25958" name="Rectangle 5"/>
          <p:cNvSpPr>
            <a:spLocks noChangeArrowheads="1"/>
          </p:cNvSpPr>
          <p:nvPr/>
        </p:nvSpPr>
        <p:spPr bwMode="auto">
          <a:xfrm>
            <a:off x="684213" y="1341438"/>
            <a:ext cx="755967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3200" b="1">
                <a:latin typeface="Arial" charset="0"/>
              </a:rPr>
              <a:t>一、复位电路</a:t>
            </a:r>
          </a:p>
          <a:p>
            <a:pPr eaLnBrk="1" hangingPunct="1">
              <a:lnSpc>
                <a:spcPct val="90000"/>
              </a:lnSpc>
              <a:spcBef>
                <a:spcPct val="20000"/>
              </a:spcBef>
              <a:buClr>
                <a:schemeClr val="bg2"/>
              </a:buClr>
              <a:buSzPct val="75000"/>
              <a:buFont typeface="Wingdings" pitchFamily="2" charset="2"/>
              <a:buNone/>
            </a:pPr>
            <a:r>
              <a:rPr kumimoji="0" lang="zh-CN" altLang="en-US" b="1">
                <a:solidFill>
                  <a:srgbClr val="FF0000"/>
                </a:solidFill>
                <a:latin typeface="Arial" charset="0"/>
              </a:rPr>
              <a:t>复位</a:t>
            </a:r>
            <a:r>
              <a:rPr kumimoji="0" lang="zh-CN" altLang="en-US" b="1">
                <a:latin typeface="Arial" charset="0"/>
              </a:rPr>
              <a:t>目的是</a:t>
            </a:r>
            <a:r>
              <a:rPr kumimoji="0" lang="zh-CN" altLang="en-US" b="1">
                <a:solidFill>
                  <a:srgbClr val="FF0000"/>
                </a:solidFill>
                <a:latin typeface="Arial" charset="0"/>
              </a:rPr>
              <a:t>使单片机</a:t>
            </a:r>
            <a:r>
              <a:rPr kumimoji="0" lang="zh-CN" altLang="en-US" b="1">
                <a:latin typeface="Arial" charset="0"/>
              </a:rPr>
              <a:t>或系统中的其它部件</a:t>
            </a:r>
            <a:r>
              <a:rPr kumimoji="0" lang="zh-CN" altLang="en-US" b="1">
                <a:solidFill>
                  <a:srgbClr val="FF0000"/>
                </a:solidFill>
                <a:latin typeface="Arial" charset="0"/>
              </a:rPr>
              <a:t>处于某种确定的初始状态。</a:t>
            </a:r>
            <a:r>
              <a:rPr kumimoji="0" lang="zh-CN" altLang="en-US" sz="3200">
                <a:solidFill>
                  <a:srgbClr val="FF0000"/>
                </a:solidFill>
                <a:latin typeface="Arial" charset="0"/>
              </a:rPr>
              <a:t> </a:t>
            </a:r>
          </a:p>
        </p:txBody>
      </p:sp>
      <p:sp>
        <p:nvSpPr>
          <p:cNvPr id="125959" name="Rectangle 7"/>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graphicFrame>
        <p:nvGraphicFramePr>
          <p:cNvPr id="125960" name="Object 6"/>
          <p:cNvGraphicFramePr>
            <a:graphicFrameLocks noChangeAspect="1"/>
          </p:cNvGraphicFramePr>
          <p:nvPr/>
        </p:nvGraphicFramePr>
        <p:xfrm>
          <a:off x="684213" y="3141663"/>
          <a:ext cx="7416800" cy="2128837"/>
        </p:xfrm>
        <a:graphic>
          <a:graphicData uri="http://schemas.openxmlformats.org/presentationml/2006/ole">
            <mc:AlternateContent xmlns:mc="http://schemas.openxmlformats.org/markup-compatibility/2006">
              <mc:Choice xmlns:v="urn:schemas-microsoft-com:vml" Requires="v">
                <p:oleObj spid="_x0000_s103430" name="Visio" r:id="rId3" imgW="2529840" imgH="822484" progId="">
                  <p:embed/>
                </p:oleObj>
              </mc:Choice>
              <mc:Fallback>
                <p:oleObj name="Visio" r:id="rId3" imgW="2529840" imgH="82248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141663"/>
                        <a:ext cx="7416800" cy="212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1" name="Rectangle 10"/>
          <p:cNvSpPr>
            <a:spLocks noChangeArrowheads="1"/>
          </p:cNvSpPr>
          <p:nvPr/>
        </p:nvSpPr>
        <p:spPr bwMode="auto">
          <a:xfrm>
            <a:off x="1258888" y="5516563"/>
            <a:ext cx="6985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b="1">
                <a:latin typeface="Arial" charset="0"/>
              </a:rPr>
              <a:t>上电复位电路                         按键与上电复位</a:t>
            </a:r>
            <a:r>
              <a:rPr kumimoji="0" lang="zh-CN" altLang="en-US" sz="3200">
                <a:latin typeface="Arial" charset="0"/>
              </a:rPr>
              <a:t> </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76673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Rot="1" noChangeArrowheads="1"/>
          </p:cNvSpPr>
          <p:nvPr>
            <p:ph type="body" sz="half" idx="4294967295"/>
          </p:nvPr>
        </p:nvSpPr>
        <p:spPr>
          <a:xfrm>
            <a:off x="357188" y="1357313"/>
            <a:ext cx="8004175" cy="1614487"/>
          </a:xfrm>
          <a:noFill/>
        </p:spPr>
        <p:txBody>
          <a:bodyPr>
            <a:normAutofit lnSpcReduction="10000"/>
          </a:bodyPr>
          <a:lstStyle/>
          <a:p>
            <a:pPr>
              <a:buFont typeface="Arial" pitchFamily="34" charset="0"/>
              <a:buNone/>
            </a:pPr>
            <a:r>
              <a:rPr lang="zh-CN" altLang="en-US" sz="2800" dirty="0" smtClean="0"/>
              <a:t>           </a:t>
            </a:r>
            <a:r>
              <a:rPr lang="zh-CN" altLang="en-US" sz="2400" dirty="0" smtClean="0"/>
              <a:t>通过阻容组成一阶电路。为使得输出复位信号的上升沿尽量陡峭。可在其后增加带有施密特性质的反相器。如图所示，它包含了上电自动复位和手动复位，通常</a:t>
            </a:r>
            <a:r>
              <a:rPr lang="en-US" altLang="zh-CN" sz="2400" dirty="0" smtClean="0"/>
              <a:t>R</a:t>
            </a:r>
            <a:r>
              <a:rPr lang="zh-CN" altLang="en-US" sz="2400" dirty="0" smtClean="0"/>
              <a:t>取值</a:t>
            </a:r>
            <a:r>
              <a:rPr lang="en-US" altLang="zh-CN" sz="2400" dirty="0" smtClean="0"/>
              <a:t>10K,C</a:t>
            </a:r>
            <a:r>
              <a:rPr lang="zh-CN" altLang="en-US" sz="2400" dirty="0" smtClean="0"/>
              <a:t>取值</a:t>
            </a:r>
            <a:r>
              <a:rPr lang="en-US" altLang="zh-CN" sz="2400" dirty="0" smtClean="0"/>
              <a:t>10uF</a:t>
            </a:r>
            <a:r>
              <a:rPr lang="zh-CN" altLang="en-US" sz="2400" dirty="0" smtClean="0"/>
              <a:t>。复位时间大于</a:t>
            </a:r>
            <a:r>
              <a:rPr lang="en-US" altLang="zh-CN" sz="2400" dirty="0" smtClean="0"/>
              <a:t>2</a:t>
            </a:r>
            <a:r>
              <a:rPr lang="zh-CN" altLang="en-US" sz="2400" dirty="0" smtClean="0"/>
              <a:t>机器周期。</a:t>
            </a:r>
          </a:p>
        </p:txBody>
      </p:sp>
      <p:graphicFrame>
        <p:nvGraphicFramePr>
          <p:cNvPr id="4098" name="Object 5"/>
          <p:cNvGraphicFramePr>
            <a:graphicFrameLocks noGrp="1" noChangeAspect="1"/>
          </p:cNvGraphicFramePr>
          <p:nvPr>
            <p:ph sz="half" idx="4294967295"/>
          </p:nvPr>
        </p:nvGraphicFramePr>
        <p:xfrm>
          <a:off x="0" y="3214688"/>
          <a:ext cx="4537075" cy="2879725"/>
        </p:xfrm>
        <a:graphic>
          <a:graphicData uri="http://schemas.openxmlformats.org/presentationml/2006/ole">
            <mc:AlternateContent xmlns:mc="http://schemas.openxmlformats.org/markup-compatibility/2006">
              <mc:Choice xmlns:v="urn:schemas-microsoft-com:vml" Requires="v">
                <p:oleObj spid="_x0000_s104454" name="Visio" r:id="rId4" imgW="2001926" imgH="1464869" progId="">
                  <p:embed/>
                </p:oleObj>
              </mc:Choice>
              <mc:Fallback>
                <p:oleObj name="Visio" r:id="rId4" imgW="2001926" imgH="1464869" progId="">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14688"/>
                        <a:ext cx="4537075"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8"/>
          <p:cNvSpPr>
            <a:spLocks noGrp="1" noRot="1" noChangeArrowheads="1"/>
          </p:cNvSpPr>
          <p:nvPr>
            <p:ph type="title" idx="4294967295"/>
          </p:nvPr>
        </p:nvSpPr>
        <p:spPr>
          <a:xfrm>
            <a:off x="755650" y="620713"/>
            <a:ext cx="8088313" cy="792162"/>
          </a:xfrm>
          <a:noFill/>
        </p:spPr>
        <p:txBody>
          <a:bodyPr/>
          <a:lstStyle/>
          <a:p>
            <a:pPr algn="l"/>
            <a:r>
              <a:rPr lang="zh-CN" altLang="en-US" sz="2400" b="1" dirty="0" smtClean="0"/>
              <a:t>上电复位电路</a:t>
            </a:r>
          </a:p>
        </p:txBody>
      </p:sp>
      <p:pic>
        <p:nvPicPr>
          <p:cNvPr id="4101" name="Picture 10" descr="8051时钟电路"/>
          <p:cNvPicPr>
            <a:picLocks noChangeAspect="1" noChangeArrowheads="1"/>
          </p:cNvPicPr>
          <p:nvPr/>
        </p:nvPicPr>
        <p:blipFill>
          <a:blip r:embed="rId6">
            <a:lum contrast="24000"/>
            <a:extLst>
              <a:ext uri="{28A0092B-C50C-407E-A947-70E740481C1C}">
                <a14:useLocalDpi xmlns:a14="http://schemas.microsoft.com/office/drawing/2010/main" val="0"/>
              </a:ext>
            </a:extLst>
          </a:blip>
          <a:srcRect/>
          <a:stretch>
            <a:fillRect/>
          </a:stretch>
        </p:blipFill>
        <p:spPr bwMode="auto">
          <a:xfrm>
            <a:off x="4857750" y="3286125"/>
            <a:ext cx="2987675"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72</a:t>
            </a:fld>
            <a:endParaRPr kumimoji="0" lang="en-US" altLang="zh-CN" sz="1200" dirty="0">
              <a:latin typeface="Arial Black" pitchFamily="34" charset="0"/>
            </a:endParaRPr>
          </a:p>
        </p:txBody>
      </p:sp>
      <p:sp>
        <p:nvSpPr>
          <p:cNvPr id="2" name="页脚占位符 1"/>
          <p:cNvSpPr>
            <a:spLocks noGrp="1"/>
          </p:cNvSpPr>
          <p:nvPr>
            <p:ph type="ftr" sz="quarter" idx="17"/>
          </p:nvPr>
        </p:nvSpPr>
        <p:spPr/>
        <p:txBody>
          <a:bodyPr/>
          <a:lstStyle/>
          <a:p>
            <a:pPr>
              <a:defRPr/>
            </a:pPr>
            <a:endParaRPr lang="zh-CN" altLang="en-US"/>
          </a:p>
        </p:txBody>
      </p:sp>
    </p:spTree>
    <p:extLst>
      <p:ext uri="{BB962C8B-B14F-4D97-AF65-F5344CB8AC3E}">
        <p14:creationId xmlns:p14="http://schemas.microsoft.com/office/powerpoint/2010/main" val="12937464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400" dirty="0" smtClean="0"/>
              <a:t>V0</a:t>
            </a:r>
            <a:r>
              <a:rPr lang="en-US" altLang="zh-CN" sz="2400" dirty="0"/>
              <a:t> </a:t>
            </a:r>
            <a:r>
              <a:rPr lang="zh-CN" altLang="en-US" sz="2400" dirty="0"/>
              <a:t>为电容上</a:t>
            </a:r>
            <a:r>
              <a:rPr lang="zh-CN" altLang="en-US" sz="2400" dirty="0" smtClean="0"/>
              <a:t>的初始电</a:t>
            </a:r>
            <a:r>
              <a:rPr lang="zh-CN" altLang="en-US" sz="2400" dirty="0"/>
              <a:t>压值；</a:t>
            </a:r>
            <a:br>
              <a:rPr lang="zh-CN" altLang="en-US" sz="2400" dirty="0"/>
            </a:br>
            <a:r>
              <a:rPr lang="en-US" altLang="zh-CN" sz="2400" dirty="0" smtClean="0"/>
              <a:t>V1 </a:t>
            </a:r>
            <a:r>
              <a:rPr lang="zh-CN" altLang="en-US" sz="2400" dirty="0" smtClean="0"/>
              <a:t>为</a:t>
            </a:r>
            <a:r>
              <a:rPr lang="zh-CN" altLang="en-US" sz="2400" dirty="0"/>
              <a:t>电容最终可充到或放到的电压值</a:t>
            </a:r>
            <a:br>
              <a:rPr lang="zh-CN" altLang="en-US" sz="2400" dirty="0"/>
            </a:br>
            <a:r>
              <a:rPr lang="en-US" altLang="zh-CN" sz="2400" dirty="0" err="1"/>
              <a:t>Vt</a:t>
            </a:r>
            <a:r>
              <a:rPr lang="en-US" altLang="zh-CN" sz="2400" dirty="0"/>
              <a:t> </a:t>
            </a:r>
            <a:r>
              <a:rPr lang="zh-CN" altLang="en-US" sz="2400" dirty="0"/>
              <a:t>为</a:t>
            </a:r>
            <a:r>
              <a:rPr lang="en-US" altLang="zh-CN" sz="2400" dirty="0"/>
              <a:t>t</a:t>
            </a:r>
            <a:r>
              <a:rPr lang="zh-CN" altLang="en-US" sz="2400" dirty="0"/>
              <a:t>时刻电容上的电压值</a:t>
            </a:r>
            <a:br>
              <a:rPr lang="zh-CN" altLang="en-US" sz="2400" dirty="0"/>
            </a:br>
            <a:r>
              <a:rPr lang="zh-CN" altLang="en-US" sz="2400" dirty="0" smtClean="0"/>
              <a:t>有：</a:t>
            </a:r>
            <a:r>
              <a:rPr lang="en-US" altLang="zh-CN" sz="2400" dirty="0" err="1" smtClean="0"/>
              <a:t>Vt</a:t>
            </a:r>
            <a:r>
              <a:rPr lang="en-US" altLang="zh-CN" sz="2400" dirty="0" smtClean="0"/>
              <a:t> = V0 +</a:t>
            </a:r>
            <a:r>
              <a:rPr lang="zh-CN" altLang="en-US" sz="2400" dirty="0" smtClean="0"/>
              <a:t>（</a:t>
            </a:r>
            <a:r>
              <a:rPr lang="en-US" altLang="zh-CN" sz="2400" dirty="0" smtClean="0"/>
              <a:t>V1-V0</a:t>
            </a:r>
            <a:r>
              <a:rPr lang="zh-CN" altLang="en-US" sz="2400" dirty="0" smtClean="0"/>
              <a:t>）</a:t>
            </a:r>
            <a:r>
              <a:rPr lang="en-US" altLang="zh-CN" sz="2400" dirty="0" smtClean="0"/>
              <a:t>X [1-exp(-t/RC)]</a:t>
            </a:r>
            <a:br>
              <a:rPr lang="en-US" altLang="zh-CN" sz="2400" dirty="0" smtClean="0"/>
            </a:br>
            <a:r>
              <a:rPr lang="en-US" altLang="zh-CN" sz="2400" dirty="0" smtClean="0"/>
              <a:t>t = RC X Ln[(V1-V0)/(V1-Vt)]</a:t>
            </a:r>
          </a:p>
          <a:p>
            <a:r>
              <a:rPr lang="en-US" altLang="zh-CN" sz="2400" dirty="0" smtClean="0"/>
              <a:t/>
            </a:r>
            <a:br>
              <a:rPr lang="en-US" altLang="zh-CN" sz="2400" dirty="0" smtClean="0"/>
            </a:br>
            <a:r>
              <a:rPr lang="zh-CN" altLang="en-US" sz="2400" dirty="0" smtClean="0"/>
              <a:t>一般取值 </a:t>
            </a:r>
            <a:r>
              <a:rPr lang="en-US" altLang="zh-CN" sz="2400" dirty="0" smtClean="0"/>
              <a:t>t=</a:t>
            </a:r>
            <a:r>
              <a:rPr lang="zh-CN" altLang="en-US" sz="2400" dirty="0" smtClean="0"/>
              <a:t>（</a:t>
            </a:r>
            <a:r>
              <a:rPr lang="en-US" altLang="zh-CN" sz="2400" dirty="0" smtClean="0"/>
              <a:t>0.7~1</a:t>
            </a:r>
            <a:r>
              <a:rPr lang="zh-CN" altLang="en-US" sz="2400" dirty="0" smtClean="0"/>
              <a:t>）</a:t>
            </a:r>
            <a:r>
              <a:rPr lang="en-US" altLang="zh-CN" sz="2400" dirty="0" smtClean="0"/>
              <a:t>RC </a:t>
            </a:r>
            <a:endParaRPr lang="zh-CN" altLang="en-US" sz="24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645024"/>
            <a:ext cx="32575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73</a:t>
            </a:fld>
            <a:endParaRPr kumimoji="0" lang="en-US" altLang="zh-CN" sz="1200" dirty="0">
              <a:latin typeface="Arial Black" pitchFamily="34" charset="0"/>
            </a:endParaRPr>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5958607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DD09C912-C641-4772-A371-3C2B47C0A390}" type="slidenum">
              <a:rPr kumimoji="0" lang="en-US" altLang="zh-CN" sz="1200">
                <a:latin typeface="Arial Black" pitchFamily="34" charset="0"/>
              </a:rPr>
              <a:pPr algn="r" eaLnBrk="1" hangingPunct="1"/>
              <a:t>74</a:t>
            </a:fld>
            <a:endParaRPr kumimoji="0" lang="en-US" altLang="zh-CN" sz="1200">
              <a:latin typeface="Arial Black" pitchFamily="34" charset="0"/>
            </a:endParaRPr>
          </a:p>
        </p:txBody>
      </p:sp>
      <p:sp>
        <p:nvSpPr>
          <p:cNvPr id="126979" name="Oval 3"/>
          <p:cNvSpPr>
            <a:spLocks noChangeArrowheads="1"/>
          </p:cNvSpPr>
          <p:nvPr/>
        </p:nvSpPr>
        <p:spPr bwMode="auto">
          <a:xfrm>
            <a:off x="3810000" y="4724400"/>
            <a:ext cx="1143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26980" name="Rectangle 4"/>
          <p:cNvSpPr>
            <a:spLocks noChangeArrowheads="1"/>
          </p:cNvSpPr>
          <p:nvPr/>
        </p:nvSpPr>
        <p:spPr bwMode="auto">
          <a:xfrm>
            <a:off x="4419600" y="4876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26981" name="Rectangle 5"/>
          <p:cNvSpPr>
            <a:spLocks noChangeArrowheads="1"/>
          </p:cNvSpPr>
          <p:nvPr/>
        </p:nvSpPr>
        <p:spPr bwMode="auto">
          <a:xfrm>
            <a:off x="611188" y="549275"/>
            <a:ext cx="755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7625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3200" b="1">
                <a:latin typeface="Arial" charset="0"/>
              </a:rPr>
              <a:t>二、单片机复位后的状态</a:t>
            </a:r>
            <a:endParaRPr kumimoji="0" lang="zh-CN" altLang="en-US" sz="3200">
              <a:latin typeface="Arial" charset="0"/>
            </a:endParaRPr>
          </a:p>
        </p:txBody>
      </p:sp>
      <p:sp>
        <p:nvSpPr>
          <p:cNvPr id="126982" name="Rectangle 6"/>
          <p:cNvSpPr>
            <a:spLocks noChangeArrowheads="1"/>
          </p:cNvSpPr>
          <p:nvPr/>
        </p:nvSpPr>
        <p:spPr bwMode="auto">
          <a:xfrm>
            <a:off x="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endParaRPr kumimoji="0" lang="zh-CN" altLang="zh-CN" sz="1800">
              <a:latin typeface="Arial" charset="0"/>
            </a:endParaRPr>
          </a:p>
        </p:txBody>
      </p:sp>
      <p:sp>
        <p:nvSpPr>
          <p:cNvPr id="126983" name="Rectangle 8"/>
          <p:cNvSpPr>
            <a:spLocks noChangeArrowheads="1"/>
          </p:cNvSpPr>
          <p:nvPr/>
        </p:nvSpPr>
        <p:spPr bwMode="auto">
          <a:xfrm>
            <a:off x="611188" y="1268413"/>
            <a:ext cx="835342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90000"/>
              </a:lnSpc>
              <a:spcBef>
                <a:spcPct val="20000"/>
              </a:spcBef>
              <a:buClr>
                <a:schemeClr val="bg2"/>
              </a:buClr>
              <a:buSzPct val="75000"/>
              <a:buFont typeface="Wingdings" pitchFamily="2" charset="2"/>
              <a:buNone/>
            </a:pPr>
            <a:r>
              <a:rPr kumimoji="0" lang="zh-CN" altLang="en-US" sz="2800" b="1" dirty="0">
                <a:latin typeface="Arial" charset="0"/>
              </a:rPr>
              <a:t>复位后</a:t>
            </a:r>
            <a:r>
              <a:rPr kumimoji="0" lang="zh-CN" altLang="en-US" b="1" dirty="0">
                <a:latin typeface="Arial" charset="0"/>
              </a:rPr>
              <a:t>：</a:t>
            </a:r>
          </a:p>
          <a:p>
            <a:pPr eaLnBrk="1" hangingPunct="1">
              <a:lnSpc>
                <a:spcPct val="90000"/>
              </a:lnSpc>
              <a:spcBef>
                <a:spcPct val="20000"/>
              </a:spcBef>
              <a:buClr>
                <a:schemeClr val="bg2"/>
              </a:buClr>
              <a:buSzPct val="75000"/>
              <a:buFont typeface="Wingdings" pitchFamily="2" charset="2"/>
              <a:buNone/>
            </a:pPr>
            <a:r>
              <a:rPr kumimoji="0" lang="en-US" altLang="zh-CN" sz="2800" b="1" dirty="0">
                <a:solidFill>
                  <a:srgbClr val="FF0000"/>
                </a:solidFill>
                <a:latin typeface="Arial" charset="0"/>
              </a:rPr>
              <a:t>PC=0000H</a:t>
            </a:r>
            <a:r>
              <a:rPr kumimoji="0" lang="zh-CN" altLang="en-US" sz="2800" b="1" dirty="0">
                <a:solidFill>
                  <a:srgbClr val="FF0000"/>
                </a:solidFill>
                <a:latin typeface="Arial" charset="0"/>
              </a:rPr>
              <a:t>，所以程序从</a:t>
            </a:r>
            <a:r>
              <a:rPr kumimoji="0" lang="en-US" altLang="zh-CN" sz="2800" b="1" dirty="0">
                <a:solidFill>
                  <a:srgbClr val="FF0000"/>
                </a:solidFill>
                <a:latin typeface="Arial" charset="0"/>
              </a:rPr>
              <a:t>0000H</a:t>
            </a:r>
            <a:r>
              <a:rPr kumimoji="0" lang="zh-CN" altLang="en-US" sz="2800" b="1" dirty="0">
                <a:solidFill>
                  <a:srgbClr val="FF0000"/>
                </a:solidFill>
                <a:latin typeface="Arial" charset="0"/>
              </a:rPr>
              <a:t>地址单元开始执行</a:t>
            </a:r>
            <a:r>
              <a:rPr kumimoji="0" lang="zh-CN" altLang="en-US" sz="2800" b="1" dirty="0">
                <a:latin typeface="Arial" charset="0"/>
              </a:rPr>
              <a:t>；</a:t>
            </a:r>
          </a:p>
          <a:p>
            <a:pPr eaLnBrk="1" hangingPunct="1">
              <a:lnSpc>
                <a:spcPct val="90000"/>
              </a:lnSpc>
              <a:spcBef>
                <a:spcPct val="20000"/>
              </a:spcBef>
              <a:buClr>
                <a:schemeClr val="bg2"/>
              </a:buClr>
              <a:buSzPct val="75000"/>
              <a:buFont typeface="Wingdings" pitchFamily="2" charset="2"/>
              <a:buNone/>
            </a:pPr>
            <a:r>
              <a:rPr kumimoji="0" lang="zh-CN" altLang="en-US" sz="2800" b="1" dirty="0">
                <a:latin typeface="Arial" charset="0"/>
              </a:rPr>
              <a:t>启动后，片内</a:t>
            </a:r>
            <a:r>
              <a:rPr kumimoji="0" lang="en-US" altLang="zh-CN" sz="2800" b="1" dirty="0">
                <a:latin typeface="Arial" charset="0"/>
              </a:rPr>
              <a:t>RAM</a:t>
            </a:r>
            <a:r>
              <a:rPr kumimoji="0" lang="zh-CN" altLang="en-US" sz="2800" b="1" dirty="0">
                <a:latin typeface="Arial" charset="0"/>
              </a:rPr>
              <a:t>为随机值，运行中的复位操作不改变片内</a:t>
            </a:r>
            <a:r>
              <a:rPr kumimoji="0" lang="en-US" altLang="zh-CN" sz="2800" b="1" dirty="0">
                <a:latin typeface="Arial" charset="0"/>
              </a:rPr>
              <a:t>RAM</a:t>
            </a:r>
            <a:r>
              <a:rPr kumimoji="0" lang="zh-CN" altLang="en-US" sz="2800" b="1" dirty="0">
                <a:latin typeface="Arial" charset="0"/>
              </a:rPr>
              <a:t>的内容</a:t>
            </a:r>
            <a:r>
              <a:rPr kumimoji="0" lang="zh-CN" altLang="en-US" sz="3200" dirty="0">
                <a:latin typeface="Arial" charset="0"/>
              </a:rPr>
              <a:t> ；</a:t>
            </a:r>
          </a:p>
          <a:p>
            <a:pPr eaLnBrk="1" hangingPunct="1">
              <a:lnSpc>
                <a:spcPct val="90000"/>
              </a:lnSpc>
              <a:spcBef>
                <a:spcPct val="20000"/>
              </a:spcBef>
              <a:buClr>
                <a:schemeClr val="bg2"/>
              </a:buClr>
              <a:buSzPct val="75000"/>
              <a:buFont typeface="Wingdings" pitchFamily="2" charset="2"/>
              <a:buNone/>
            </a:pPr>
            <a:r>
              <a:rPr kumimoji="0" lang="zh-CN" altLang="en-US" sz="2800" b="1" dirty="0">
                <a:latin typeface="Arial" charset="0"/>
              </a:rPr>
              <a:t>特殊功能寄存器复位后的状态是确定的 ：</a:t>
            </a:r>
          </a:p>
          <a:p>
            <a:pPr eaLnBrk="1" hangingPunct="1">
              <a:spcBef>
                <a:spcPct val="20000"/>
              </a:spcBef>
              <a:buClr>
                <a:schemeClr val="bg2"/>
              </a:buClr>
              <a:buSzPct val="75000"/>
              <a:buFont typeface="Wingdings" pitchFamily="2" charset="2"/>
              <a:buChar char="n"/>
            </a:pPr>
            <a:r>
              <a:rPr kumimoji="0" lang="en-US" altLang="zh-CN" sz="2800" b="1" dirty="0">
                <a:latin typeface="Arial" charset="0"/>
              </a:rPr>
              <a:t>P0~P3=FFH</a:t>
            </a:r>
            <a:r>
              <a:rPr kumimoji="0" lang="zh-CN" altLang="en-US" sz="2800" b="1" dirty="0">
                <a:latin typeface="Arial" charset="0"/>
              </a:rPr>
              <a:t>，各口可用于输出，也可用于输入；</a:t>
            </a:r>
          </a:p>
          <a:p>
            <a:pPr eaLnBrk="1" hangingPunct="1">
              <a:spcBef>
                <a:spcPct val="20000"/>
              </a:spcBef>
              <a:buClr>
                <a:schemeClr val="bg2"/>
              </a:buClr>
              <a:buSzPct val="75000"/>
              <a:buFont typeface="Wingdings" pitchFamily="2" charset="2"/>
              <a:buChar char="n"/>
            </a:pPr>
            <a:r>
              <a:rPr kumimoji="0" lang="en-US" altLang="zh-CN" sz="2800" b="1" dirty="0">
                <a:latin typeface="Arial" charset="0"/>
              </a:rPr>
              <a:t>SP=07H</a:t>
            </a:r>
            <a:r>
              <a:rPr kumimoji="0" lang="zh-CN" altLang="en-US" sz="2800" b="1" dirty="0">
                <a:latin typeface="Arial" charset="0"/>
              </a:rPr>
              <a:t>，第一个入栈内容将写入</a:t>
            </a:r>
            <a:r>
              <a:rPr kumimoji="0" lang="en-US" altLang="zh-CN" sz="2800" b="1" dirty="0">
                <a:latin typeface="Arial" charset="0"/>
              </a:rPr>
              <a:t>08H</a:t>
            </a:r>
            <a:r>
              <a:rPr kumimoji="0" lang="zh-CN" altLang="en-US" sz="2800" b="1" dirty="0">
                <a:latin typeface="Arial" charset="0"/>
              </a:rPr>
              <a:t>单元；</a:t>
            </a:r>
          </a:p>
          <a:p>
            <a:pPr eaLnBrk="1" hangingPunct="1">
              <a:spcBef>
                <a:spcPct val="20000"/>
              </a:spcBef>
              <a:buClr>
                <a:schemeClr val="bg2"/>
              </a:buClr>
              <a:buSzPct val="75000"/>
              <a:buFont typeface="Wingdings" pitchFamily="2" charset="2"/>
              <a:buChar char="n"/>
            </a:pPr>
            <a:r>
              <a:rPr kumimoji="0" lang="en-US" altLang="zh-CN" sz="2800" b="1" dirty="0">
                <a:latin typeface="Arial" charset="0"/>
              </a:rPr>
              <a:t>IP</a:t>
            </a:r>
            <a:r>
              <a:rPr kumimoji="0" lang="zh-CN" altLang="en-US" sz="2800" b="1" dirty="0">
                <a:latin typeface="Arial" charset="0"/>
              </a:rPr>
              <a:t>、</a:t>
            </a:r>
            <a:r>
              <a:rPr kumimoji="0" lang="en-US" altLang="zh-CN" sz="2800" b="1" dirty="0">
                <a:latin typeface="Arial" charset="0"/>
              </a:rPr>
              <a:t>IE</a:t>
            </a:r>
            <a:r>
              <a:rPr kumimoji="0" lang="zh-CN" altLang="en-US" sz="2800" b="1" dirty="0">
                <a:latin typeface="Arial" charset="0"/>
              </a:rPr>
              <a:t>和</a:t>
            </a:r>
            <a:r>
              <a:rPr kumimoji="0" lang="en-US" altLang="zh-CN" sz="2800" b="1" dirty="0">
                <a:latin typeface="Arial" charset="0"/>
              </a:rPr>
              <a:t>PCON</a:t>
            </a:r>
            <a:r>
              <a:rPr kumimoji="0" lang="zh-CN" altLang="en-US" sz="2800" b="1" dirty="0">
                <a:latin typeface="Arial" charset="0"/>
              </a:rPr>
              <a:t>的有效位为</a:t>
            </a:r>
            <a:r>
              <a:rPr kumimoji="0" lang="en-US" altLang="zh-CN" sz="2800" b="1" dirty="0">
                <a:latin typeface="Arial" charset="0"/>
              </a:rPr>
              <a:t>0</a:t>
            </a:r>
            <a:r>
              <a:rPr kumimoji="0" lang="zh-CN" altLang="en-US" sz="2800" b="1" dirty="0">
                <a:latin typeface="Arial" charset="0"/>
              </a:rPr>
              <a:t>，各中断源处于低优先级且均被关断、串行通讯的波特率不加倍；</a:t>
            </a:r>
          </a:p>
          <a:p>
            <a:pPr eaLnBrk="1" hangingPunct="1">
              <a:spcBef>
                <a:spcPct val="20000"/>
              </a:spcBef>
              <a:buClr>
                <a:schemeClr val="bg2"/>
              </a:buClr>
              <a:buSzPct val="75000"/>
              <a:buFont typeface="Wingdings" pitchFamily="2" charset="2"/>
              <a:buChar char="n"/>
            </a:pPr>
            <a:r>
              <a:rPr kumimoji="0" lang="en-US" altLang="zh-CN" sz="2800" b="1" dirty="0">
                <a:latin typeface="Arial" charset="0"/>
              </a:rPr>
              <a:t>PSW=00H</a:t>
            </a:r>
            <a:r>
              <a:rPr kumimoji="0" lang="zh-CN" altLang="en-US" sz="2800" b="1" dirty="0">
                <a:latin typeface="Arial" charset="0"/>
              </a:rPr>
              <a:t>，当前工作寄存器为</a:t>
            </a:r>
            <a:r>
              <a:rPr kumimoji="0" lang="en-US" altLang="zh-CN" sz="2800" b="1" dirty="0">
                <a:latin typeface="Arial" charset="0"/>
              </a:rPr>
              <a:t>0</a:t>
            </a:r>
            <a:r>
              <a:rPr kumimoji="0" lang="zh-CN" altLang="en-US" sz="2800" b="1" dirty="0">
                <a:latin typeface="Arial" charset="0"/>
              </a:rPr>
              <a:t>组。</a:t>
            </a:r>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669135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单片机的历史</a:t>
            </a:r>
            <a:endParaRPr lang="zh-CN" altLang="en-US" dirty="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zh-CN" altLang="en-US" sz="2800" dirty="0" smtClean="0"/>
              <a:t>单片机诞生于</a:t>
            </a:r>
            <a:r>
              <a:rPr lang="en-US" altLang="zh-CN" sz="2800" dirty="0" smtClean="0"/>
              <a:t>1971</a:t>
            </a:r>
            <a:r>
              <a:rPr lang="zh-CN" altLang="en-US" sz="2800" dirty="0" smtClean="0"/>
              <a:t>年，经历了</a:t>
            </a:r>
            <a:r>
              <a:rPr lang="en-US" altLang="zh-CN" sz="2800" dirty="0" smtClean="0"/>
              <a:t>8051</a:t>
            </a:r>
            <a:r>
              <a:rPr lang="zh-CN" altLang="en-US" sz="2800" dirty="0" smtClean="0"/>
              <a:t>、增强性</a:t>
            </a:r>
            <a:r>
              <a:rPr lang="en-US" altLang="zh-CN" sz="2800" dirty="0" smtClean="0"/>
              <a:t>MCU</a:t>
            </a:r>
            <a:r>
              <a:rPr lang="zh-CN" altLang="en-US" sz="2800" dirty="0" smtClean="0"/>
              <a:t>、</a:t>
            </a:r>
            <a:r>
              <a:rPr lang="en-US" altLang="zh-CN" sz="2800" dirty="0" smtClean="0"/>
              <a:t>SOC</a:t>
            </a:r>
            <a:r>
              <a:rPr lang="zh-CN" altLang="en-US" sz="2800" dirty="0" smtClean="0"/>
              <a:t>三大阶段。</a:t>
            </a:r>
            <a:endParaRPr lang="en-US" altLang="zh-CN" sz="2800" dirty="0" smtClean="0"/>
          </a:p>
          <a:p>
            <a:r>
              <a:rPr lang="zh-CN" altLang="en-US" sz="2800" dirty="0" smtClean="0"/>
              <a:t>随着工业控制领域要求的提高，开始出现了具备</a:t>
            </a:r>
            <a:r>
              <a:rPr lang="zh-CN" altLang="en-US" sz="2800" dirty="0" smtClean="0">
                <a:solidFill>
                  <a:srgbClr val="FF0000"/>
                </a:solidFill>
              </a:rPr>
              <a:t>集成外设</a:t>
            </a:r>
            <a:r>
              <a:rPr lang="zh-CN" altLang="en-US" sz="2800" dirty="0" smtClean="0"/>
              <a:t>的</a:t>
            </a:r>
            <a:r>
              <a:rPr lang="en-US" altLang="zh-CN" sz="2800" dirty="0" smtClean="0"/>
              <a:t>16</a:t>
            </a:r>
            <a:r>
              <a:rPr lang="zh-CN" altLang="en-US" sz="2800" dirty="0" smtClean="0"/>
              <a:t>位单片机。</a:t>
            </a:r>
            <a:endParaRPr lang="en-US" altLang="zh-CN" sz="2800" dirty="0" smtClean="0"/>
          </a:p>
          <a:p>
            <a:r>
              <a:rPr lang="en-US" altLang="zh-CN" sz="2800" dirty="0" smtClean="0"/>
              <a:t>90</a:t>
            </a:r>
            <a:r>
              <a:rPr lang="zh-CN" altLang="en-US" sz="2800" dirty="0" smtClean="0"/>
              <a:t>年代后随着消费电子产品大发展，</a:t>
            </a:r>
            <a:r>
              <a:rPr lang="en-US" altLang="zh-CN" sz="2800" dirty="0" smtClean="0"/>
              <a:t>ARM</a:t>
            </a:r>
            <a:r>
              <a:rPr lang="zh-CN" altLang="en-US" sz="2800" dirty="0" smtClean="0"/>
              <a:t>系列的广泛应用，</a:t>
            </a:r>
            <a:r>
              <a:rPr lang="en-US" altLang="zh-CN" sz="2800" dirty="0" smtClean="0"/>
              <a:t>32</a:t>
            </a:r>
            <a:r>
              <a:rPr lang="zh-CN" altLang="en-US" sz="2800" dirty="0" smtClean="0"/>
              <a:t>位单片机迅速取代</a:t>
            </a:r>
            <a:r>
              <a:rPr lang="en-US" altLang="zh-CN" sz="2800" dirty="0" smtClean="0"/>
              <a:t>16</a:t>
            </a:r>
            <a:r>
              <a:rPr lang="zh-CN" altLang="en-US" sz="2800" dirty="0" smtClean="0"/>
              <a:t>位单片机的高端地位，并且进入主流市场</a:t>
            </a:r>
            <a:endParaRPr lang="en-US" altLang="zh-CN" sz="2800" dirty="0" smtClean="0"/>
          </a:p>
          <a:p>
            <a:r>
              <a:rPr lang="zh-CN" altLang="en-US" sz="2800" dirty="0" smtClean="0"/>
              <a:t>大量专门的嵌入式操作系统被广泛应用在单片机上。作为掌上电脑和手机核心处理的高端单片机可以使用</a:t>
            </a:r>
            <a:r>
              <a:rPr lang="en-US" altLang="zh-CN" sz="2800" dirty="0" smtClean="0"/>
              <a:t>Windows</a:t>
            </a:r>
            <a:r>
              <a:rPr lang="zh-CN" altLang="en-US" sz="2800" dirty="0" smtClean="0"/>
              <a:t>，</a:t>
            </a:r>
            <a:r>
              <a:rPr lang="en-US" altLang="zh-CN" sz="2800" dirty="0" smtClean="0"/>
              <a:t>Android</a:t>
            </a:r>
            <a:r>
              <a:rPr lang="zh-CN" altLang="en-US" sz="2800" dirty="0" smtClean="0"/>
              <a:t>，</a:t>
            </a:r>
            <a:r>
              <a:rPr lang="en-US" altLang="zh-CN" sz="2800" dirty="0" err="1" smtClean="0"/>
              <a:t>iOS</a:t>
            </a:r>
            <a:r>
              <a:rPr lang="zh-CN" altLang="en-US" sz="2800" dirty="0" smtClean="0"/>
              <a:t>等系统。</a:t>
            </a:r>
          </a:p>
          <a:p>
            <a:endParaRPr lang="zh-CN" altLang="en-US" sz="2800" dirty="0" smtClean="0"/>
          </a:p>
        </p:txBody>
      </p:sp>
      <p:sp>
        <p:nvSpPr>
          <p:cNvPr id="5"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8</a:t>
            </a:fld>
            <a:endParaRPr kumimoji="0" lang="en-US" altLang="zh-CN" sz="1200">
              <a:latin typeface="Arial Black" pitchFamily="34" charset="0"/>
            </a:endParaRPr>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09298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sp>
        <p:nvSpPr>
          <p:cNvPr id="3" name="内容占位符 2"/>
          <p:cNvSpPr>
            <a:spLocks noGrp="1"/>
          </p:cNvSpPr>
          <p:nvPr>
            <p:ph idx="1"/>
          </p:nvPr>
        </p:nvSpPr>
        <p:spPr>
          <a:xfrm>
            <a:off x="457200" y="1600200"/>
            <a:ext cx="8472518" cy="4525963"/>
          </a:xfrm>
        </p:spPr>
        <p:txBody>
          <a:bodyPr>
            <a:normAutofit fontScale="92500" lnSpcReduction="10000"/>
          </a:bodyPr>
          <a:lstStyle/>
          <a:p>
            <a:r>
              <a:rPr lang="zh-CN" altLang="en-US" dirty="0" smtClean="0"/>
              <a:t>数据总线</a:t>
            </a:r>
            <a:endParaRPr lang="en-US" altLang="zh-CN" dirty="0" smtClean="0"/>
          </a:p>
          <a:p>
            <a:r>
              <a:rPr lang="en-US" altLang="zh-CN" dirty="0" smtClean="0"/>
              <a:t>4</a:t>
            </a:r>
            <a:r>
              <a:rPr lang="zh-CN" altLang="en-US" dirty="0" smtClean="0"/>
              <a:t>位 规模较小的家电类</a:t>
            </a:r>
            <a:endParaRPr lang="en-US" altLang="zh-CN" dirty="0" smtClean="0"/>
          </a:p>
          <a:p>
            <a:r>
              <a:rPr lang="en-US" altLang="zh-CN" dirty="0" smtClean="0"/>
              <a:t>8</a:t>
            </a:r>
            <a:r>
              <a:rPr lang="zh-CN" altLang="en-US" dirty="0" smtClean="0"/>
              <a:t>位  </a:t>
            </a:r>
            <a:r>
              <a:rPr lang="en-US" altLang="zh-CN" dirty="0" smtClean="0"/>
              <a:t>8051</a:t>
            </a:r>
          </a:p>
          <a:p>
            <a:r>
              <a:rPr lang="en-US" altLang="zh-CN" dirty="0" smtClean="0"/>
              <a:t>16</a:t>
            </a:r>
            <a:r>
              <a:rPr lang="zh-CN" altLang="en-US" dirty="0" smtClean="0"/>
              <a:t>位  </a:t>
            </a:r>
            <a:r>
              <a:rPr lang="en-US" altLang="zh-CN" dirty="0" smtClean="0"/>
              <a:t>MSP430</a:t>
            </a:r>
          </a:p>
          <a:p>
            <a:r>
              <a:rPr lang="en-US" altLang="zh-CN" dirty="0" smtClean="0"/>
              <a:t>32</a:t>
            </a:r>
            <a:r>
              <a:rPr lang="zh-CN" altLang="en-US" dirty="0" smtClean="0"/>
              <a:t>位  </a:t>
            </a:r>
            <a:r>
              <a:rPr lang="en-US" altLang="zh-CN" dirty="0" smtClean="0"/>
              <a:t>A</a:t>
            </a:r>
            <a:r>
              <a:rPr lang="en-US" altLang="zh-CN" dirty="0" smtClean="0">
                <a:solidFill>
                  <a:srgbClr val="FF0000"/>
                </a:solidFill>
              </a:rPr>
              <a:t>R</a:t>
            </a:r>
            <a:r>
              <a:rPr lang="en-US" altLang="zh-CN" dirty="0" smtClean="0">
                <a:solidFill>
                  <a:srgbClr val="0070C0"/>
                </a:solidFill>
              </a:rPr>
              <a:t>M</a:t>
            </a:r>
            <a:r>
              <a:rPr lang="en-US" altLang="zh-CN" dirty="0" smtClean="0"/>
              <a:t>  Cortex A </a:t>
            </a:r>
            <a:r>
              <a:rPr lang="zh-CN" altLang="en-US" dirty="0" smtClean="0"/>
              <a:t>、</a:t>
            </a:r>
            <a:r>
              <a:rPr lang="en-US" altLang="zh-CN" dirty="0" smtClean="0"/>
              <a:t>R</a:t>
            </a:r>
            <a:r>
              <a:rPr lang="zh-CN" altLang="en-US" dirty="0" smtClean="0"/>
              <a:t>、</a:t>
            </a:r>
            <a:r>
              <a:rPr lang="en-US" altLang="zh-CN" dirty="0" smtClean="0"/>
              <a:t>M</a:t>
            </a:r>
          </a:p>
          <a:p>
            <a:r>
              <a:rPr lang="en-US" dirty="0" smtClean="0"/>
              <a:t>Cortex-A </a:t>
            </a:r>
            <a:r>
              <a:rPr lang="zh-CN" altLang="en-US" dirty="0" smtClean="0"/>
              <a:t>系列 </a:t>
            </a:r>
            <a:r>
              <a:rPr lang="en-US" altLang="zh-CN" dirty="0" smtClean="0"/>
              <a:t>- </a:t>
            </a:r>
            <a:r>
              <a:rPr lang="zh-CN" altLang="en-US" dirty="0" smtClean="0"/>
              <a:t>开放式</a:t>
            </a:r>
            <a:r>
              <a:rPr lang="zh-CN" altLang="en-US" dirty="0" smtClean="0">
                <a:hlinkClick r:id="rId2"/>
              </a:rPr>
              <a:t>操作系统</a:t>
            </a:r>
            <a:r>
              <a:rPr lang="zh-CN" altLang="en-US" dirty="0" smtClean="0"/>
              <a:t>的高性能处理器</a:t>
            </a:r>
            <a:endParaRPr lang="en-US" altLang="zh-CN" dirty="0" smtClean="0"/>
          </a:p>
          <a:p>
            <a:r>
              <a:rPr lang="en-US" dirty="0" smtClean="0"/>
              <a:t>Cortex-R </a:t>
            </a:r>
            <a:r>
              <a:rPr lang="zh-CN" altLang="en-US" dirty="0" smtClean="0"/>
              <a:t>系列 </a:t>
            </a:r>
            <a:r>
              <a:rPr lang="en-US" altLang="zh-CN" dirty="0" smtClean="0"/>
              <a:t>- </a:t>
            </a:r>
            <a:r>
              <a:rPr lang="zh-CN" altLang="en-US" dirty="0" smtClean="0"/>
              <a:t>面向实时应用的卓越性能</a:t>
            </a:r>
            <a:endParaRPr lang="en-US" altLang="zh-CN" dirty="0" smtClean="0"/>
          </a:p>
          <a:p>
            <a:r>
              <a:rPr lang="en-US" dirty="0" smtClean="0">
                <a:hlinkClick r:id="rId3"/>
              </a:rPr>
              <a:t>Cortex-M</a:t>
            </a:r>
            <a:r>
              <a:rPr lang="en-US" dirty="0" smtClean="0"/>
              <a:t> </a:t>
            </a:r>
            <a:r>
              <a:rPr lang="zh-CN" altLang="en-US" dirty="0" smtClean="0"/>
              <a:t>系列 </a:t>
            </a:r>
            <a:r>
              <a:rPr lang="en-US" altLang="zh-CN" dirty="0" smtClean="0"/>
              <a:t>- </a:t>
            </a:r>
            <a:r>
              <a:rPr lang="zh-CN" altLang="en-US" dirty="0" smtClean="0"/>
              <a:t>面向具有确定性的微控制器应用的成本敏感型解决方案</a:t>
            </a:r>
            <a:endParaRPr lang="en-US" altLang="zh-CN" dirty="0" smtClean="0"/>
          </a:p>
          <a:p>
            <a:endParaRPr lang="en-US" altLang="zh-CN" dirty="0" smtClean="0"/>
          </a:p>
          <a:p>
            <a:endParaRPr lang="zh-CN" altLang="en-US" dirty="0"/>
          </a:p>
        </p:txBody>
      </p:sp>
      <p:sp>
        <p:nvSpPr>
          <p:cNvPr id="6" name="灯片编号占位符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eaLnBrk="1" hangingPunct="1"/>
            <a:fld id="{18913575-B3C6-4364-8E6A-4DF3CF9BCD32}" type="slidenum">
              <a:rPr kumimoji="0" lang="en-US" altLang="zh-CN" sz="1200">
                <a:latin typeface="Arial Black" pitchFamily="34" charset="0"/>
              </a:rPr>
              <a:pPr algn="r" eaLnBrk="1" hangingPunct="1"/>
              <a:t>9</a:t>
            </a:fld>
            <a:endParaRPr kumimoji="0" lang="en-US" altLang="zh-CN" sz="1200" dirty="0">
              <a:latin typeface="Arial Black" pitchFamily="34" charset="0"/>
            </a:endParaRPr>
          </a:p>
        </p:txBody>
      </p:sp>
      <p:sp>
        <p:nvSpPr>
          <p:cNvPr id="4" name="页脚占位符 3"/>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3588</TotalTime>
  <Words>5420</Words>
  <Application>Microsoft Office PowerPoint</Application>
  <PresentationFormat>全屏显示(4:3)</PresentationFormat>
  <Paragraphs>1133</Paragraphs>
  <Slides>74</Slides>
  <Notes>18</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4</vt:i4>
      </vt:variant>
      <vt:variant>
        <vt:lpstr>幻灯片标题</vt:lpstr>
      </vt:variant>
      <vt:variant>
        <vt:i4>74</vt:i4>
      </vt:variant>
    </vt:vector>
  </HeadingPairs>
  <TitlesOfParts>
    <vt:vector size="98" baseType="lpstr">
      <vt:lpstr>等线</vt:lpstr>
      <vt:lpstr>黑体</vt:lpstr>
      <vt:lpstr>华文楷体</vt:lpstr>
      <vt:lpstr>华文新魏</vt:lpstr>
      <vt:lpstr>华文中宋</vt:lpstr>
      <vt:lpstr>楷体_GB2312</vt:lpstr>
      <vt:lpstr>宋体</vt:lpstr>
      <vt:lpstr>微软雅黑</vt:lpstr>
      <vt:lpstr>幼圆</vt:lpstr>
      <vt:lpstr>Arial</vt:lpstr>
      <vt:lpstr>Arial Black</vt:lpstr>
      <vt:lpstr>Arial Narrow</vt:lpstr>
      <vt:lpstr>Calibri</vt:lpstr>
      <vt:lpstr>Times New Roman</vt:lpstr>
      <vt:lpstr>Trebuchet MS</vt:lpstr>
      <vt:lpstr>Verdana</vt:lpstr>
      <vt:lpstr>Webdings</vt:lpstr>
      <vt:lpstr>Wingdings</vt:lpstr>
      <vt:lpstr>仿宋_GB2312</vt:lpstr>
      <vt:lpstr>Office 主题​​</vt:lpstr>
      <vt:lpstr>Image</vt:lpstr>
      <vt:lpstr>公式</vt:lpstr>
      <vt:lpstr>Equation</vt:lpstr>
      <vt:lpstr>Visio</vt:lpstr>
      <vt:lpstr>单片机应用基础</vt:lpstr>
      <vt:lpstr>教学内容</vt:lpstr>
      <vt:lpstr>教学目标</vt:lpstr>
      <vt:lpstr>什么是单片机？</vt:lpstr>
      <vt:lpstr>PowerPoint 演示文稿</vt:lpstr>
      <vt:lpstr>PowerPoint 演示文稿</vt:lpstr>
      <vt:lpstr>PowerPoint 演示文稿</vt:lpstr>
      <vt:lpstr>单片机的历史</vt:lpstr>
      <vt:lpstr>分类</vt:lpstr>
      <vt:lpstr>哪里用单片机？</vt:lpstr>
      <vt:lpstr>单片机应用实例 </vt:lpstr>
      <vt:lpstr>PowerPoint 演示文稿</vt:lpstr>
      <vt:lpstr>单片机应用实例</vt:lpstr>
      <vt:lpstr>为什么要学</vt:lpstr>
      <vt:lpstr>PowerPoint 演示文稿</vt:lpstr>
      <vt:lpstr>80C51的基本结构与应用模式</vt:lpstr>
      <vt:lpstr>80C51单片机主要由以下部件组成：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80C51的存储器结构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CPU取指/执行时序</vt:lpstr>
      <vt:lpstr>PowerPoint 演示文稿</vt:lpstr>
      <vt:lpstr>PowerPoint 演示文稿</vt:lpstr>
      <vt:lpstr>PowerPoint 演示文稿</vt:lpstr>
      <vt:lpstr>2 .外部数据存贮器的操作时序</vt:lpstr>
      <vt:lpstr>2 外部数据存贮器的操作时序</vt:lpstr>
      <vt:lpstr>单片机工作原理</vt:lpstr>
      <vt:lpstr>PowerPoint 演示文稿</vt:lpstr>
      <vt:lpstr>PowerPoint 演示文稿</vt:lpstr>
      <vt:lpstr>代码是如何控制硬件的？ </vt:lpstr>
      <vt:lpstr>单片机的C语言是如何在单片机内运行的？</vt:lpstr>
      <vt:lpstr>PowerPoint 演示文稿</vt:lpstr>
      <vt:lpstr>PowerPoint 演示文稿</vt:lpstr>
      <vt:lpstr>C语言与编译器</vt:lpstr>
      <vt:lpstr>PowerPoint 演示文稿</vt:lpstr>
      <vt:lpstr>PowerPoint 演示文稿</vt:lpstr>
      <vt:lpstr>振荡器及时钟电路</vt:lpstr>
      <vt:lpstr>PowerPoint 演示文稿</vt:lpstr>
      <vt:lpstr>PowerPoint 演示文稿</vt:lpstr>
      <vt:lpstr>PowerPoint 演示文稿</vt:lpstr>
      <vt:lpstr>PowerPoint 演示文稿</vt:lpstr>
      <vt:lpstr>上电复位电路</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单片机基础</dc:title>
  <dc:creator>王中方</dc:creator>
  <cp:lastModifiedBy>王中方</cp:lastModifiedBy>
  <cp:revision>68</cp:revision>
  <dcterms:created xsi:type="dcterms:W3CDTF">2015-09-07T12:49:02Z</dcterms:created>
  <dcterms:modified xsi:type="dcterms:W3CDTF">2019-11-29T10:54:08Z</dcterms:modified>
</cp:coreProperties>
</file>