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8"/>
  </p:notesMasterIdLst>
  <p:handoutMasterIdLst>
    <p:handoutMasterId r:id="rId69"/>
  </p:handoutMasterIdLst>
  <p:sldIdLst>
    <p:sldId id="363" r:id="rId2"/>
    <p:sldId id="591" r:id="rId3"/>
    <p:sldId id="592" r:id="rId4"/>
    <p:sldId id="593" r:id="rId5"/>
    <p:sldId id="594" r:id="rId6"/>
    <p:sldId id="595" r:id="rId7"/>
    <p:sldId id="596" r:id="rId8"/>
    <p:sldId id="597" r:id="rId9"/>
    <p:sldId id="598" r:id="rId10"/>
    <p:sldId id="599" r:id="rId11"/>
    <p:sldId id="600" r:id="rId12"/>
    <p:sldId id="601" r:id="rId13"/>
    <p:sldId id="603"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 id="616" r:id="rId27"/>
    <p:sldId id="617" r:id="rId28"/>
    <p:sldId id="618" r:id="rId29"/>
    <p:sldId id="619" r:id="rId30"/>
    <p:sldId id="620" r:id="rId31"/>
    <p:sldId id="621" r:id="rId32"/>
    <p:sldId id="639" r:id="rId33"/>
    <p:sldId id="622" r:id="rId34"/>
    <p:sldId id="623" r:id="rId35"/>
    <p:sldId id="640" r:id="rId36"/>
    <p:sldId id="624" r:id="rId37"/>
    <p:sldId id="625" r:id="rId38"/>
    <p:sldId id="626" r:id="rId39"/>
    <p:sldId id="627" r:id="rId40"/>
    <p:sldId id="628" r:id="rId41"/>
    <p:sldId id="629" r:id="rId42"/>
    <p:sldId id="630" r:id="rId43"/>
    <p:sldId id="631" r:id="rId44"/>
    <p:sldId id="632" r:id="rId45"/>
    <p:sldId id="633" r:id="rId46"/>
    <p:sldId id="634" r:id="rId47"/>
    <p:sldId id="635" r:id="rId48"/>
    <p:sldId id="636" r:id="rId49"/>
    <p:sldId id="637" r:id="rId50"/>
    <p:sldId id="641" r:id="rId51"/>
    <p:sldId id="642" r:id="rId52"/>
    <p:sldId id="643" r:id="rId53"/>
    <p:sldId id="644" r:id="rId54"/>
    <p:sldId id="645" r:id="rId55"/>
    <p:sldId id="647" r:id="rId56"/>
    <p:sldId id="648" r:id="rId57"/>
    <p:sldId id="649" r:id="rId58"/>
    <p:sldId id="650" r:id="rId59"/>
    <p:sldId id="651" r:id="rId60"/>
    <p:sldId id="652" r:id="rId61"/>
    <p:sldId id="653" r:id="rId62"/>
    <p:sldId id="654" r:id="rId63"/>
    <p:sldId id="655" r:id="rId64"/>
    <p:sldId id="656" r:id="rId65"/>
    <p:sldId id="657" r:id="rId66"/>
    <p:sldId id="638" r:id="rId67"/>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0000"/>
    <a:srgbClr val="5482A3"/>
    <a:srgbClr val="90AFC6"/>
    <a:srgbClr val="F5F5F5"/>
    <a:srgbClr val="8BABC3"/>
    <a:srgbClr val="A6A6A6"/>
    <a:srgbClr val="789BB5"/>
    <a:srgbClr val="D54A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5071" autoAdjust="0"/>
    <p:restoredTop sz="71798" autoAdjust="0"/>
  </p:normalViewPr>
  <p:slideViewPr>
    <p:cSldViewPr snapToGrid="0">
      <p:cViewPr>
        <p:scale>
          <a:sx n="100" d="100"/>
          <a:sy n="100" d="100"/>
        </p:scale>
        <p:origin x="-1944" y="-3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16" d="100"/>
          <a:sy n="116" d="100"/>
        </p:scale>
        <p:origin x="-2094" y="-108"/>
      </p:cViewPr>
      <p:guideLst>
        <p:guide orient="horz" pos="2129"/>
        <p:guide pos="313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972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632450" y="0"/>
            <a:ext cx="4308475" cy="33972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0C1F5CF-79EE-4CE1-9E24-CC4FFADE2BD4}" type="datetimeFigureOut">
              <a:rPr lang="zh-CN" altLang="en-US"/>
              <a:pPr>
                <a:defRPr/>
              </a:pPr>
              <a:t>2017/2/23</a:t>
            </a:fld>
            <a:endParaRPr lang="zh-CN" altLang="en-US"/>
          </a:p>
        </p:txBody>
      </p:sp>
      <p:sp>
        <p:nvSpPr>
          <p:cNvPr id="4" name="页脚占位符 3"/>
          <p:cNvSpPr>
            <a:spLocks noGrp="1"/>
          </p:cNvSpPr>
          <p:nvPr>
            <p:ph type="ftr" sz="quarter" idx="2"/>
          </p:nvPr>
        </p:nvSpPr>
        <p:spPr>
          <a:xfrm>
            <a:off x="0" y="6421438"/>
            <a:ext cx="4308475" cy="33972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632450" y="6421438"/>
            <a:ext cx="4308475" cy="339725"/>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F7E90B6-88C8-4C10-83F0-E99783283B42}" type="slidenum">
              <a:rPr lang="zh-CN" altLang="en-US"/>
              <a:pPr>
                <a:defRPr/>
              </a:pPr>
              <a:t>‹#›</a:t>
            </a:fld>
            <a:endParaRPr lang="zh-CN" altLang="en-US"/>
          </a:p>
        </p:txBody>
      </p:sp>
    </p:spTree>
    <p:extLst>
      <p:ext uri="{BB962C8B-B14F-4D97-AF65-F5344CB8AC3E}">
        <p14:creationId xmlns:p14="http://schemas.microsoft.com/office/powerpoint/2010/main" xmlns="" val="120519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972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32450" y="0"/>
            <a:ext cx="4308475" cy="33972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0905EE9-D935-4780-AEDF-A56F126365B8}" type="datetimeFigureOut">
              <a:rPr lang="zh-CN" altLang="en-US"/>
              <a:pPr>
                <a:defRPr/>
              </a:pPr>
              <a:t>2017/2/23</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93775" y="3254375"/>
            <a:ext cx="7954963" cy="2662238"/>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421438"/>
            <a:ext cx="4308475" cy="33972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32450" y="6421438"/>
            <a:ext cx="4308475" cy="339725"/>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C6531C4-A59B-4ECE-B3C0-864D7E7D9279}" type="slidenum">
              <a:rPr lang="zh-CN" altLang="en-US"/>
              <a:pPr>
                <a:defRPr/>
              </a:pPr>
              <a:t>‹#›</a:t>
            </a:fld>
            <a:endParaRPr lang="zh-CN" altLang="en-US"/>
          </a:p>
        </p:txBody>
      </p:sp>
    </p:spTree>
    <p:extLst>
      <p:ext uri="{BB962C8B-B14F-4D97-AF65-F5344CB8AC3E}">
        <p14:creationId xmlns:p14="http://schemas.microsoft.com/office/powerpoint/2010/main" xmlns="" val="4063210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407625-9D71-4C60-B989-A4B1A57D37FD}" type="slidenum">
              <a:rPr lang="zh-CN" altLang="en-US" smtClean="0">
                <a:solidFill>
                  <a:srgbClr val="000000"/>
                </a:solidFill>
              </a:rPr>
              <a:pPr fontAlgn="base">
                <a:spcBef>
                  <a:spcPct val="0"/>
                </a:spcBef>
                <a:spcAft>
                  <a:spcPct val="0"/>
                </a:spcAft>
                <a:defRPr/>
              </a:pPr>
              <a:t>1</a:t>
            </a:fld>
            <a:endParaRPr lang="zh-CN" altLang="en-US" smtClea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288BC51-7D11-4BCD-8EC0-FAB88AFE9B7A}" type="slidenum">
              <a:rPr lang="en-US" altLang="zh-CN">
                <a:ea typeface="宋体" charset="-122"/>
              </a:rPr>
              <a:pPr/>
              <a:t>50</a:t>
            </a:fld>
            <a:endParaRPr lang="en-US" altLang="zh-CN">
              <a:ea typeface="宋体" charset="-122"/>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886F200-A277-416B-9C08-D41DE70F6B6D}" type="slidenum">
              <a:rPr lang="en-US" altLang="zh-CN">
                <a:ea typeface="宋体" charset="-122"/>
              </a:rPr>
              <a:pPr/>
              <a:t>51</a:t>
            </a:fld>
            <a:endParaRPr lang="en-US" altLang="zh-CN">
              <a:ea typeface="宋体" charset="-122"/>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B6676D-23D8-4AEB-9EE5-8706DC3370C4}" type="slidenum">
              <a:rPr lang="en-US" altLang="zh-CN">
                <a:ea typeface="宋体" charset="-122"/>
              </a:rPr>
              <a:pPr/>
              <a:t>52</a:t>
            </a:fld>
            <a:endParaRPr lang="en-US" altLang="zh-CN">
              <a:ea typeface="宋体" charset="-122"/>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B29680C-273A-449F-A35C-7373D8335E7D}" type="slidenum">
              <a:rPr lang="en-US" altLang="zh-CN">
                <a:ea typeface="宋体" charset="-122"/>
              </a:rPr>
              <a:pPr/>
              <a:t>53</a:t>
            </a:fld>
            <a:endParaRPr lang="en-US" altLang="zh-CN">
              <a:ea typeface="宋体" charset="-122"/>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612CFC4-7978-4FBB-ADF3-FB4ABF3B09EF}" type="slidenum">
              <a:rPr lang="en-US" altLang="zh-CN">
                <a:ea typeface="宋体" charset="-122"/>
              </a:rPr>
              <a:pPr/>
              <a:t>54</a:t>
            </a:fld>
            <a:endParaRPr lang="en-US" altLang="zh-CN">
              <a:ea typeface="宋体" charset="-122"/>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181E1AF-38C3-4382-A51F-C43576BE1A95}" type="slidenum">
              <a:rPr lang="en-US" altLang="zh-CN">
                <a:ea typeface="宋体" charset="-122"/>
              </a:rPr>
              <a:pPr/>
              <a:t>55</a:t>
            </a:fld>
            <a:endParaRPr lang="en-US" altLang="zh-CN">
              <a:ea typeface="宋体" charset="-122"/>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F735022-7CD3-47DC-A4A4-80FAE80AE22A}" type="slidenum">
              <a:rPr lang="en-US" altLang="zh-CN">
                <a:ea typeface="宋体" charset="-122"/>
              </a:rPr>
              <a:pPr/>
              <a:t>56</a:t>
            </a:fld>
            <a:endParaRPr lang="en-US" altLang="zh-CN">
              <a:ea typeface="宋体" charset="-122"/>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36B7CFD-E7B5-4802-9BEA-EA4661EFFD54}" type="slidenum">
              <a:rPr lang="en-US" altLang="zh-CN">
                <a:ea typeface="宋体" charset="-122"/>
              </a:rPr>
              <a:pPr/>
              <a:t>57</a:t>
            </a:fld>
            <a:endParaRPr lang="en-US" altLang="zh-CN">
              <a:ea typeface="宋体" charset="-122"/>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xfrm>
            <a:off x="1325669" y="3211687"/>
            <a:ext cx="7291176" cy="3042254"/>
          </a:xfrm>
          <a:noFill/>
          <a:ln/>
        </p:spPr>
        <p:txBody>
          <a:bodyPr/>
          <a:lstStyle/>
          <a:p>
            <a:pPr eaLnBrk="1" hangingPunct="1"/>
            <a:r>
              <a:rPr lang="en-US" altLang="zh-CN" smtClean="0">
                <a:ea typeface="宋体" charset="-122"/>
              </a:rPr>
              <a:t>LCD</a:t>
            </a:r>
            <a:r>
              <a:rPr lang="zh-CN" altLang="en-US" smtClean="0">
                <a:ea typeface="宋体" charset="-122"/>
              </a:rPr>
              <a:t>命令字直接用</a:t>
            </a:r>
            <a:r>
              <a:rPr lang="en-US" altLang="zh-CN" smtClean="0">
                <a:ea typeface="宋体" charset="-122"/>
              </a:rPr>
              <a:t>LCD</a:t>
            </a:r>
            <a:r>
              <a:rPr lang="zh-CN" altLang="en-US" smtClean="0">
                <a:ea typeface="宋体" charset="-122"/>
              </a:rPr>
              <a:t>的说明书</a:t>
            </a:r>
            <a:r>
              <a:rPr lang="en-US" altLang="zh-CN" smtClean="0">
                <a:ea typeface="宋体" charset="-122"/>
              </a:rPr>
              <a:t>pdf</a:t>
            </a:r>
            <a:r>
              <a:rPr lang="zh-CN" altLang="en-US" smtClean="0">
                <a:ea typeface="宋体" charset="-122"/>
              </a:rPr>
              <a:t>文件</a:t>
            </a:r>
            <a:r>
              <a:rPr lang="en-US" altLang="zh-CN" smtClean="0">
                <a:ea typeface="宋体" charset="-122"/>
              </a:rPr>
              <a:t>p15</a:t>
            </a:r>
            <a:r>
              <a:rPr lang="zh-CN" altLang="en-US" smtClean="0">
                <a:ea typeface="宋体" charset="-122"/>
              </a:rPr>
              <a:t>教学，简介一下即可。</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A29B8E5-67A4-4A6A-8DCA-A9EE12CBF542}" type="slidenum">
              <a:rPr lang="en-US" altLang="zh-CN">
                <a:ea typeface="宋体" charset="-122"/>
              </a:rPr>
              <a:pPr/>
              <a:t>58</a:t>
            </a:fld>
            <a:endParaRPr lang="en-US" altLang="zh-CN">
              <a:ea typeface="宋体" charset="-122"/>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xfrm>
            <a:off x="1325669" y="3211687"/>
            <a:ext cx="7291176" cy="3042254"/>
          </a:xfrm>
          <a:noFill/>
          <a:ln/>
        </p:spPr>
        <p:txBody>
          <a:bodyPr/>
          <a:lstStyle/>
          <a:p>
            <a:pPr eaLnBrk="1" hangingPunct="1"/>
            <a:r>
              <a:rPr lang="en-US" altLang="zh-CN" smtClean="0">
                <a:ea typeface="宋体" charset="-122"/>
              </a:rPr>
              <a:t>LCD</a:t>
            </a:r>
            <a:r>
              <a:rPr lang="zh-CN" altLang="en-US" smtClean="0">
                <a:ea typeface="宋体" charset="-122"/>
              </a:rPr>
              <a:t>命令字直接用</a:t>
            </a:r>
            <a:r>
              <a:rPr lang="en-US" altLang="zh-CN" smtClean="0">
                <a:ea typeface="宋体" charset="-122"/>
              </a:rPr>
              <a:t>LCD</a:t>
            </a:r>
            <a:r>
              <a:rPr lang="zh-CN" altLang="en-US" smtClean="0">
                <a:ea typeface="宋体" charset="-122"/>
              </a:rPr>
              <a:t>的说明书</a:t>
            </a:r>
            <a:r>
              <a:rPr lang="en-US" altLang="zh-CN" smtClean="0">
                <a:ea typeface="宋体" charset="-122"/>
              </a:rPr>
              <a:t>pdf</a:t>
            </a:r>
            <a:r>
              <a:rPr lang="zh-CN" altLang="en-US" smtClean="0">
                <a:ea typeface="宋体" charset="-122"/>
              </a:rPr>
              <a:t>文件</a:t>
            </a:r>
            <a:r>
              <a:rPr lang="en-US" altLang="zh-CN" smtClean="0">
                <a:ea typeface="宋体" charset="-122"/>
              </a:rPr>
              <a:t>p15</a:t>
            </a:r>
            <a:r>
              <a:rPr lang="zh-CN" altLang="en-US" smtClean="0">
                <a:ea typeface="宋体" charset="-122"/>
              </a:rPr>
              <a:t>教学，简介一下即可。</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同步 异步的图。</a:t>
            </a:r>
            <a:endParaRPr lang="zh-CN" altLang="en-US" dirty="0"/>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33D9E9E-FF63-4AD5-BDA7-CB24FC59FA17}" type="slidenum">
              <a:rPr lang="en-US" altLang="zh-CN">
                <a:ea typeface="宋体" charset="-122"/>
              </a:rPr>
              <a:pPr/>
              <a:t>59</a:t>
            </a:fld>
            <a:endParaRPr lang="en-US" altLang="zh-CN">
              <a:ea typeface="宋体" charset="-122"/>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xfrm>
            <a:off x="1325669" y="3211687"/>
            <a:ext cx="7291176" cy="3042254"/>
          </a:xfrm>
          <a:noFill/>
          <a:ln/>
        </p:spPr>
        <p:txBody>
          <a:bodyPr/>
          <a:lstStyle/>
          <a:p>
            <a:pPr eaLnBrk="1" hangingPunct="1"/>
            <a:r>
              <a:rPr lang="en-US" altLang="zh-CN" smtClean="0">
                <a:ea typeface="宋体" charset="-122"/>
              </a:rPr>
              <a:t>LCD</a:t>
            </a:r>
            <a:r>
              <a:rPr lang="zh-CN" altLang="en-US" smtClean="0">
                <a:ea typeface="宋体" charset="-122"/>
              </a:rPr>
              <a:t>命令字直接用</a:t>
            </a:r>
            <a:r>
              <a:rPr lang="en-US" altLang="zh-CN" smtClean="0">
                <a:ea typeface="宋体" charset="-122"/>
              </a:rPr>
              <a:t>LCD</a:t>
            </a:r>
            <a:r>
              <a:rPr lang="zh-CN" altLang="en-US" smtClean="0">
                <a:ea typeface="宋体" charset="-122"/>
              </a:rPr>
              <a:t>的说明书</a:t>
            </a:r>
            <a:r>
              <a:rPr lang="en-US" altLang="zh-CN" smtClean="0">
                <a:ea typeface="宋体" charset="-122"/>
              </a:rPr>
              <a:t>pdf</a:t>
            </a:r>
            <a:r>
              <a:rPr lang="zh-CN" altLang="en-US" smtClean="0">
                <a:ea typeface="宋体" charset="-122"/>
              </a:rPr>
              <a:t>文件</a:t>
            </a:r>
            <a:r>
              <a:rPr lang="en-US" altLang="zh-CN" smtClean="0">
                <a:ea typeface="宋体" charset="-122"/>
              </a:rPr>
              <a:t>p15</a:t>
            </a:r>
            <a:r>
              <a:rPr lang="zh-CN" altLang="en-US" smtClean="0">
                <a:ea typeface="宋体" charset="-122"/>
              </a:rPr>
              <a:t>教学，简介一下即可。</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5F1D1B4-DC98-425D-A858-82B3DECE7773}" type="slidenum">
              <a:rPr lang="en-US" altLang="zh-CN">
                <a:ea typeface="宋体" charset="-122"/>
              </a:rPr>
              <a:pPr/>
              <a:t>60</a:t>
            </a:fld>
            <a:endParaRPr lang="en-US" altLang="zh-CN">
              <a:ea typeface="宋体" charset="-122"/>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xfrm>
            <a:off x="1325669" y="3211687"/>
            <a:ext cx="7291176" cy="3042254"/>
          </a:xfrm>
          <a:noFill/>
          <a:ln/>
        </p:spPr>
        <p:txBody>
          <a:bodyPr/>
          <a:lstStyle/>
          <a:p>
            <a:pPr eaLnBrk="1" hangingPunct="1"/>
            <a:r>
              <a:rPr lang="en-US" altLang="zh-CN" smtClean="0">
                <a:ea typeface="宋体" charset="-122"/>
              </a:rPr>
              <a:t>LCD</a:t>
            </a:r>
            <a:r>
              <a:rPr lang="zh-CN" altLang="en-US" smtClean="0">
                <a:ea typeface="宋体" charset="-122"/>
              </a:rPr>
              <a:t>命令字直接用</a:t>
            </a:r>
            <a:r>
              <a:rPr lang="en-US" altLang="zh-CN" smtClean="0">
                <a:ea typeface="宋体" charset="-122"/>
              </a:rPr>
              <a:t>LCD</a:t>
            </a:r>
            <a:r>
              <a:rPr lang="zh-CN" altLang="en-US" smtClean="0">
                <a:ea typeface="宋体" charset="-122"/>
              </a:rPr>
              <a:t>的说明书</a:t>
            </a:r>
            <a:r>
              <a:rPr lang="en-US" altLang="zh-CN" smtClean="0">
                <a:ea typeface="宋体" charset="-122"/>
              </a:rPr>
              <a:t>pdf</a:t>
            </a:r>
            <a:r>
              <a:rPr lang="zh-CN" altLang="en-US" smtClean="0">
                <a:ea typeface="宋体" charset="-122"/>
              </a:rPr>
              <a:t>文件</a:t>
            </a:r>
            <a:r>
              <a:rPr lang="en-US" altLang="zh-CN" smtClean="0">
                <a:ea typeface="宋体" charset="-122"/>
              </a:rPr>
              <a:t>p15</a:t>
            </a:r>
            <a:r>
              <a:rPr lang="zh-CN" altLang="en-US" smtClean="0">
                <a:ea typeface="宋体" charset="-122"/>
              </a:rPr>
              <a:t>教学，简介一下即可。</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A151930-B156-4CAC-A848-DBB39525D588}" type="slidenum">
              <a:rPr lang="en-US" altLang="zh-CN">
                <a:ea typeface="宋体" charset="-122"/>
              </a:rPr>
              <a:pPr/>
              <a:t>61</a:t>
            </a:fld>
            <a:endParaRPr lang="en-US" altLang="zh-CN">
              <a:ea typeface="宋体" charset="-122"/>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xfrm>
            <a:off x="1325669" y="3211687"/>
            <a:ext cx="7291176" cy="3042254"/>
          </a:xfrm>
          <a:noFill/>
          <a:ln/>
        </p:spPr>
        <p:txBody>
          <a:bodyPr/>
          <a:lstStyle/>
          <a:p>
            <a:pPr eaLnBrk="1" hangingPunct="1"/>
            <a:r>
              <a:rPr lang="en-US" altLang="zh-CN" smtClean="0">
                <a:ea typeface="宋体" charset="-122"/>
              </a:rPr>
              <a:t>Entry mode set</a:t>
            </a:r>
            <a:r>
              <a:rPr lang="zh-CN" altLang="en-US" smtClean="0">
                <a:ea typeface="宋体" charset="-122"/>
              </a:rPr>
              <a:t>设置光标移动方向，当显示完一个数据后光标（</a:t>
            </a:r>
            <a:r>
              <a:rPr lang="en-US" altLang="zh-CN" smtClean="0">
                <a:ea typeface="宋体" charset="-122"/>
              </a:rPr>
              <a:t>DDRAM</a:t>
            </a:r>
            <a:r>
              <a:rPr lang="zh-CN" altLang="en-US" smtClean="0">
                <a:ea typeface="宋体" charset="-122"/>
              </a:rPr>
              <a:t>地址）自动加</a:t>
            </a:r>
            <a:r>
              <a:rPr lang="en-US" altLang="zh-CN" smtClean="0">
                <a:ea typeface="宋体" charset="-122"/>
              </a:rPr>
              <a:t>1</a:t>
            </a:r>
            <a:r>
              <a:rPr lang="zh-CN" altLang="en-US" smtClean="0">
                <a:ea typeface="宋体" charset="-122"/>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924F3B6-CF43-428C-8AF8-8FD331537EFC}" type="slidenum">
              <a:rPr lang="en-US" altLang="zh-CN">
                <a:ea typeface="宋体" charset="-122"/>
              </a:rPr>
              <a:pPr/>
              <a:t>62</a:t>
            </a:fld>
            <a:endParaRPr lang="en-US" altLang="zh-CN">
              <a:ea typeface="宋体" charset="-122"/>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CDE8F4C-24D5-459C-81EC-A7CB8511D954}" type="slidenum">
              <a:rPr lang="en-US" altLang="zh-CN">
                <a:ea typeface="宋体" charset="-122"/>
              </a:rPr>
              <a:pPr/>
              <a:t>63</a:t>
            </a:fld>
            <a:endParaRPr lang="en-US" altLang="zh-CN">
              <a:ea typeface="宋体" charset="-122"/>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7F6C4AD-509E-480E-AA7E-F996696326EC}" type="slidenum">
              <a:rPr lang="en-US" altLang="zh-CN">
                <a:ea typeface="宋体" charset="-122"/>
              </a:rPr>
              <a:pPr/>
              <a:t>64</a:t>
            </a:fld>
            <a:endParaRPr lang="en-US" altLang="zh-CN">
              <a:ea typeface="宋体" charset="-122"/>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887F25F-8B2C-4655-AE27-12DDD2CD94D8}" type="slidenum">
              <a:rPr lang="en-US" altLang="zh-CN">
                <a:ea typeface="宋体" charset="-122"/>
              </a:rPr>
              <a:pPr/>
              <a:t>65</a:t>
            </a:fld>
            <a:endParaRPr lang="en-US" altLang="zh-CN">
              <a:ea typeface="宋体" charset="-122"/>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xfrm>
            <a:off x="1325669" y="3211687"/>
            <a:ext cx="7291176" cy="3042254"/>
          </a:xfrm>
          <a:noFill/>
          <a:ln/>
        </p:spPr>
        <p:txBody>
          <a:bodyPr/>
          <a:lstStyle/>
          <a:p>
            <a:pPr eaLnBrk="1" hangingPunct="1"/>
            <a:r>
              <a:rPr lang="en-US" altLang="zh-CN" smtClean="0">
                <a:ea typeface="宋体" charset="-122"/>
              </a:rPr>
              <a:t>LCD</a:t>
            </a:r>
            <a:r>
              <a:rPr lang="zh-CN" altLang="en-US" smtClean="0">
                <a:ea typeface="宋体" charset="-122"/>
              </a:rPr>
              <a:t>命令字直接用</a:t>
            </a:r>
            <a:r>
              <a:rPr lang="en-US" altLang="zh-CN" smtClean="0">
                <a:ea typeface="宋体" charset="-122"/>
              </a:rPr>
              <a:t>LCD</a:t>
            </a:r>
            <a:r>
              <a:rPr lang="zh-CN" altLang="en-US" smtClean="0">
                <a:ea typeface="宋体" charset="-122"/>
              </a:rPr>
              <a:t>的说明书</a:t>
            </a:r>
            <a:r>
              <a:rPr lang="en-US" altLang="zh-CN" smtClean="0">
                <a:ea typeface="宋体" charset="-122"/>
              </a:rPr>
              <a:t>pdf</a:t>
            </a:r>
            <a:r>
              <a:rPr lang="zh-CN" altLang="en-US" smtClean="0">
                <a:ea typeface="宋体" charset="-122"/>
              </a:rPr>
              <a:t>文件</a:t>
            </a:r>
            <a:r>
              <a:rPr lang="en-US" altLang="zh-CN" smtClean="0">
                <a:ea typeface="宋体" charset="-122"/>
              </a:rPr>
              <a:t>p15</a:t>
            </a:r>
            <a:r>
              <a:rPr lang="zh-CN" altLang="en-US" smtClean="0">
                <a:ea typeface="宋体" charset="-122"/>
              </a:rPr>
              <a:t>教学，简介一下即可。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C6531C4-A59B-4ECE-B3C0-864D7E7D9279}" type="slidenum">
              <a:rPr lang="zh-CN" altLang="en-US" smtClean="0"/>
              <a:pPr>
                <a:defRPr/>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B2FD5A2-726A-4C8A-9766-E5467B2384EA}" type="datetimeFigureOut">
              <a:rPr lang="zh-CN" altLang="en-US"/>
              <a:pPr>
                <a:defRPr/>
              </a:pPr>
              <a:t>2017/2/23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4158CA-4669-4115-ADDB-9182EED65878}" type="slidenum">
              <a:rPr lang="zh-CN" altLang="en-US"/>
              <a:pPr>
                <a:defRPr/>
              </a:pPr>
              <a:t>‹#›</a:t>
            </a:fld>
            <a:endParaRPr lang="zh-CN" altLang="en-US"/>
          </a:p>
        </p:txBody>
      </p:sp>
    </p:spTree>
    <p:extLst>
      <p:ext uri="{BB962C8B-B14F-4D97-AF65-F5344CB8AC3E}">
        <p14:creationId xmlns:p14="http://schemas.microsoft.com/office/powerpoint/2010/main" xmlns="" val="299484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5D623A-B1BF-47D4-8B4A-081360D0A7BE}" type="datetimeFigureOut">
              <a:rPr lang="zh-CN" altLang="en-US"/>
              <a:pPr>
                <a:defRPr/>
              </a:pPr>
              <a:t>2017/2/23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F0BC2B-E345-4AC7-B11D-9496E304781D}" type="slidenum">
              <a:rPr lang="zh-CN" altLang="en-US"/>
              <a:pPr>
                <a:defRPr/>
              </a:pPr>
              <a:t>‹#›</a:t>
            </a:fld>
            <a:endParaRPr lang="zh-CN" altLang="en-US"/>
          </a:p>
        </p:txBody>
      </p:sp>
    </p:spTree>
    <p:extLst>
      <p:ext uri="{BB962C8B-B14F-4D97-AF65-F5344CB8AC3E}">
        <p14:creationId xmlns:p14="http://schemas.microsoft.com/office/powerpoint/2010/main" xmlns="" val="146960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8F3D632-B3F1-4A43-ABC4-B726B0322118}" type="datetimeFigureOut">
              <a:rPr lang="zh-CN" altLang="en-US"/>
              <a:pPr>
                <a:defRPr/>
              </a:pPr>
              <a:t>2017/2/23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81B37E-69B5-47B6-91B3-A6B3AF94F8AA}" type="slidenum">
              <a:rPr lang="zh-CN" altLang="en-US"/>
              <a:pPr>
                <a:defRPr/>
              </a:pPr>
              <a:t>‹#›</a:t>
            </a:fld>
            <a:endParaRPr lang="zh-CN" altLang="en-US"/>
          </a:p>
        </p:txBody>
      </p:sp>
    </p:spTree>
    <p:extLst>
      <p:ext uri="{BB962C8B-B14F-4D97-AF65-F5344CB8AC3E}">
        <p14:creationId xmlns:p14="http://schemas.microsoft.com/office/powerpoint/2010/main" xmlns="" val="380166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矩形 1"/>
          <p:cNvSpPr/>
          <p:nvPr userDrawn="1"/>
        </p:nvSpPr>
        <p:spPr>
          <a:xfrm>
            <a:off x="688975" y="6338888"/>
            <a:ext cx="8451850" cy="519112"/>
          </a:xfrm>
          <a:prstGeom prst="rect">
            <a:avLst/>
          </a:prstGeom>
          <a:solidFill>
            <a:srgbClr val="F2F2F2"/>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solidFill>
                <a:prstClr val="white"/>
              </a:solidFill>
              <a:latin typeface="微软雅黑" pitchFamily="34" charset="-122"/>
              <a:ea typeface="微软雅黑" pitchFamily="34" charset="-122"/>
            </a:endParaRPr>
          </a:p>
        </p:txBody>
      </p:sp>
      <p:sp>
        <p:nvSpPr>
          <p:cNvPr id="3" name="矩形 2"/>
          <p:cNvSpPr/>
          <p:nvPr userDrawn="1"/>
        </p:nvSpPr>
        <p:spPr>
          <a:xfrm>
            <a:off x="-3175" y="6338888"/>
            <a:ext cx="685800" cy="5191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prstClr val="white"/>
              </a:solidFill>
              <a:latin typeface="微软雅黑" pitchFamily="34" charset="-122"/>
              <a:ea typeface="微软雅黑" pitchFamily="34" charset="-122"/>
            </a:endParaRPr>
          </a:p>
        </p:txBody>
      </p:sp>
      <p:sp>
        <p:nvSpPr>
          <p:cNvPr id="4" name="燕尾形 3"/>
          <p:cNvSpPr/>
          <p:nvPr userDrawn="1"/>
        </p:nvSpPr>
        <p:spPr>
          <a:xfrm>
            <a:off x="273050" y="6475413"/>
            <a:ext cx="139700"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black"/>
              </a:solidFill>
            </a:endParaRPr>
          </a:p>
        </p:txBody>
      </p:sp>
      <p:sp>
        <p:nvSpPr>
          <p:cNvPr id="5" name="任意多边形 4"/>
          <p:cNvSpPr/>
          <p:nvPr userDrawn="1"/>
        </p:nvSpPr>
        <p:spPr>
          <a:xfrm>
            <a:off x="133350" y="163513"/>
            <a:ext cx="722313" cy="9017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6" name="直接连接符 5"/>
          <p:cNvCxnSpPr/>
          <p:nvPr userDrawn="1"/>
        </p:nvCxnSpPr>
        <p:spPr>
          <a:xfrm>
            <a:off x="855663" y="996950"/>
            <a:ext cx="8285162" cy="6350"/>
          </a:xfrm>
          <a:prstGeom prst="line">
            <a:avLst/>
          </a:prstGeom>
          <a:ln w="28575">
            <a:solidFill>
              <a:srgbClr val="B12923"/>
            </a:solidFill>
          </a:ln>
        </p:spPr>
        <p:style>
          <a:lnRef idx="1">
            <a:schemeClr val="accent1"/>
          </a:lnRef>
          <a:fillRef idx="0">
            <a:schemeClr val="accent1"/>
          </a:fillRef>
          <a:effectRef idx="0">
            <a:schemeClr val="accent1"/>
          </a:effectRef>
          <a:fontRef idx="minor">
            <a:schemeClr val="tx1"/>
          </a:fontRef>
        </p:style>
      </p:cxnSp>
      <p:sp>
        <p:nvSpPr>
          <p:cNvPr id="7" name="文本框 13"/>
          <p:cNvSpPr txBox="1">
            <a:spLocks noChangeArrowheads="1"/>
          </p:cNvSpPr>
          <p:nvPr userDrawn="1"/>
        </p:nvSpPr>
        <p:spPr bwMode="auto">
          <a:xfrm>
            <a:off x="1243013" y="6429375"/>
            <a:ext cx="1912937" cy="368300"/>
          </a:xfrm>
          <a:prstGeom prst="rect">
            <a:avLst/>
          </a:prstGeom>
          <a:noFill/>
          <a:ln>
            <a:noFill/>
          </a:ln>
          <a:extLst/>
        </p:spPr>
        <p:txBody>
          <a:bodyPr anchor="ctr" anchorCtr="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fld id="{A03F00FB-C369-4C6E-8A43-261D5EAEC275}" type="datetime1">
              <a:rPr lang="zh-CN" altLang="en-US" b="1" smtClean="0">
                <a:solidFill>
                  <a:srgbClr val="B12923"/>
                </a:solidFill>
                <a:latin typeface="黑体" pitchFamily="49" charset="-122"/>
                <a:ea typeface="黑体" pitchFamily="49" charset="-122"/>
              </a:rPr>
              <a:pPr>
                <a:defRPr/>
              </a:pPr>
              <a:t>2017/2/23</a:t>
            </a:fld>
            <a:endParaRPr lang="zh-CN" altLang="en-US" b="1" smtClean="0">
              <a:solidFill>
                <a:srgbClr val="B12923"/>
              </a:solidFill>
              <a:latin typeface="黑体" pitchFamily="49" charset="-122"/>
              <a:ea typeface="黑体" pitchFamily="49" charset="-122"/>
            </a:endParaRPr>
          </a:p>
        </p:txBody>
      </p:sp>
      <p:sp>
        <p:nvSpPr>
          <p:cNvPr id="8" name="矩形 7"/>
          <p:cNvSpPr/>
          <p:nvPr userDrawn="1"/>
        </p:nvSpPr>
        <p:spPr>
          <a:xfrm>
            <a:off x="773113" y="928688"/>
            <a:ext cx="82550" cy="136525"/>
          </a:xfrm>
          <a:prstGeom prst="rect">
            <a:avLst/>
          </a:prstGeom>
          <a:solidFill>
            <a:srgbClr val="C00000"/>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pic>
        <p:nvPicPr>
          <p:cNvPr id="9" name="图片 13"/>
          <p:cNvPicPr>
            <a:picLocks noChangeAspect="1"/>
          </p:cNvPicPr>
          <p:nvPr userDrawn="1"/>
        </p:nvPicPr>
        <p:blipFill>
          <a:blip r:embed="rId2">
            <a:extLst>
              <a:ext uri="{28A0092B-C50C-407E-A947-70E740481C1C}">
                <a14:useLocalDpi xmlns:a14="http://schemas.microsoft.com/office/drawing/2010/main" xmlns="" val="0"/>
              </a:ext>
            </a:extLst>
          </a:blip>
          <a:srcRect t="2" r="54225" b="78342"/>
          <a:stretch>
            <a:fillRect/>
          </a:stretch>
        </p:blipFill>
        <p:spPr bwMode="auto">
          <a:xfrm>
            <a:off x="7481888" y="255588"/>
            <a:ext cx="1576387"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1"/>
          <p:cNvSpPr txBox="1">
            <a:spLocks noChangeArrowheads="1"/>
          </p:cNvSpPr>
          <p:nvPr userDrawn="1"/>
        </p:nvSpPr>
        <p:spPr bwMode="auto">
          <a:xfrm>
            <a:off x="4832350" y="6429375"/>
            <a:ext cx="4289425" cy="584200"/>
          </a:xfrm>
          <a:prstGeom prst="rect">
            <a:avLst/>
          </a:prstGeom>
          <a:noFill/>
          <a:ln>
            <a:noFill/>
          </a:ln>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学习讲话精神，凝聚青春梦想</a:t>
            </a: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四进四信”活动简介</a:t>
            </a:r>
            <a:r>
              <a:rPr lang="en-US" altLang="zh-CN" sz="1600" smtClean="0">
                <a:solidFill>
                  <a:srgbClr val="C00000"/>
                </a:solidFill>
                <a:latin typeface="微软雅黑" pitchFamily="34" charset="-122"/>
                <a:ea typeface="微软雅黑" pitchFamily="34" charset="-122"/>
              </a:rPr>
              <a:t>》</a:t>
            </a:r>
            <a:endParaRPr lang="zh-CN" altLang="en-US" sz="160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5729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p:nvPr userDrawn="1"/>
        </p:nvSpPr>
        <p:spPr>
          <a:xfrm>
            <a:off x="688975" y="6338888"/>
            <a:ext cx="8451850" cy="519112"/>
          </a:xfrm>
          <a:prstGeom prst="rect">
            <a:avLst/>
          </a:prstGeom>
          <a:solidFill>
            <a:srgbClr val="F2F2F2"/>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solidFill>
                <a:prstClr val="white"/>
              </a:solidFill>
              <a:latin typeface="微软雅黑" pitchFamily="34" charset="-122"/>
              <a:ea typeface="微软雅黑" pitchFamily="34" charset="-122"/>
            </a:endParaRPr>
          </a:p>
        </p:txBody>
      </p:sp>
      <p:sp>
        <p:nvSpPr>
          <p:cNvPr id="3" name="矩形 2"/>
          <p:cNvSpPr/>
          <p:nvPr userDrawn="1"/>
        </p:nvSpPr>
        <p:spPr>
          <a:xfrm>
            <a:off x="-3175" y="6338888"/>
            <a:ext cx="685800" cy="5191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prstClr val="white"/>
              </a:solidFill>
              <a:latin typeface="微软雅黑" pitchFamily="34" charset="-122"/>
              <a:ea typeface="微软雅黑" pitchFamily="34" charset="-122"/>
            </a:endParaRPr>
          </a:p>
        </p:txBody>
      </p:sp>
      <p:sp>
        <p:nvSpPr>
          <p:cNvPr id="4" name="燕尾形 3"/>
          <p:cNvSpPr/>
          <p:nvPr userDrawn="1"/>
        </p:nvSpPr>
        <p:spPr>
          <a:xfrm>
            <a:off x="273050" y="6475413"/>
            <a:ext cx="139700"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black"/>
              </a:solidFill>
            </a:endParaRPr>
          </a:p>
        </p:txBody>
      </p:sp>
      <p:sp>
        <p:nvSpPr>
          <p:cNvPr id="5" name="任意多边形 4"/>
          <p:cNvSpPr/>
          <p:nvPr userDrawn="1"/>
        </p:nvSpPr>
        <p:spPr>
          <a:xfrm>
            <a:off x="133350" y="163513"/>
            <a:ext cx="722313" cy="9017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6" name="直接连接符 5"/>
          <p:cNvCxnSpPr/>
          <p:nvPr userDrawn="1"/>
        </p:nvCxnSpPr>
        <p:spPr>
          <a:xfrm>
            <a:off x="855663" y="996950"/>
            <a:ext cx="8285162" cy="6350"/>
          </a:xfrm>
          <a:prstGeom prst="line">
            <a:avLst/>
          </a:prstGeom>
          <a:ln w="28575">
            <a:solidFill>
              <a:srgbClr val="B12923"/>
            </a:solidFill>
          </a:ln>
        </p:spPr>
        <p:style>
          <a:lnRef idx="1">
            <a:schemeClr val="accent1"/>
          </a:lnRef>
          <a:fillRef idx="0">
            <a:schemeClr val="accent1"/>
          </a:fillRef>
          <a:effectRef idx="0">
            <a:schemeClr val="accent1"/>
          </a:effectRef>
          <a:fontRef idx="minor">
            <a:schemeClr val="tx1"/>
          </a:fontRef>
        </p:style>
      </p:cxnSp>
      <p:sp>
        <p:nvSpPr>
          <p:cNvPr id="7" name="文本框 13"/>
          <p:cNvSpPr txBox="1">
            <a:spLocks noChangeArrowheads="1"/>
          </p:cNvSpPr>
          <p:nvPr userDrawn="1"/>
        </p:nvSpPr>
        <p:spPr bwMode="auto">
          <a:xfrm>
            <a:off x="1243013" y="6429375"/>
            <a:ext cx="1912937" cy="368300"/>
          </a:xfrm>
          <a:prstGeom prst="rect">
            <a:avLst/>
          </a:prstGeom>
          <a:noFill/>
          <a:ln>
            <a:noFill/>
          </a:ln>
          <a:extLst/>
        </p:spPr>
        <p:txBody>
          <a:bodyPr anchor="ctr" anchorCtr="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fld id="{605C1014-739F-4072-A798-A55FA11155E4}" type="datetime1">
              <a:rPr lang="zh-CN" altLang="en-US" b="1" smtClean="0">
                <a:solidFill>
                  <a:srgbClr val="B12923"/>
                </a:solidFill>
                <a:latin typeface="黑体" pitchFamily="49" charset="-122"/>
                <a:ea typeface="黑体" pitchFamily="49" charset="-122"/>
              </a:rPr>
              <a:pPr>
                <a:defRPr/>
              </a:pPr>
              <a:t>2017/2/23</a:t>
            </a:fld>
            <a:endParaRPr lang="zh-CN" altLang="en-US" b="1" smtClean="0">
              <a:solidFill>
                <a:srgbClr val="B12923"/>
              </a:solidFill>
              <a:latin typeface="黑体" pitchFamily="49" charset="-122"/>
              <a:ea typeface="黑体" pitchFamily="49" charset="-122"/>
            </a:endParaRPr>
          </a:p>
        </p:txBody>
      </p:sp>
      <p:sp>
        <p:nvSpPr>
          <p:cNvPr id="8" name="矩形 7"/>
          <p:cNvSpPr/>
          <p:nvPr userDrawn="1"/>
        </p:nvSpPr>
        <p:spPr>
          <a:xfrm>
            <a:off x="773113" y="928688"/>
            <a:ext cx="82550" cy="136525"/>
          </a:xfrm>
          <a:prstGeom prst="rect">
            <a:avLst/>
          </a:prstGeom>
          <a:solidFill>
            <a:srgbClr val="C00000"/>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pic>
        <p:nvPicPr>
          <p:cNvPr id="9" name="图片 13"/>
          <p:cNvPicPr>
            <a:picLocks noChangeAspect="1"/>
          </p:cNvPicPr>
          <p:nvPr userDrawn="1"/>
        </p:nvPicPr>
        <p:blipFill>
          <a:blip r:embed="rId2">
            <a:extLst>
              <a:ext uri="{28A0092B-C50C-407E-A947-70E740481C1C}">
                <a14:useLocalDpi xmlns:a14="http://schemas.microsoft.com/office/drawing/2010/main" xmlns="" val="0"/>
              </a:ext>
            </a:extLst>
          </a:blip>
          <a:srcRect t="2" r="54225" b="78342"/>
          <a:stretch>
            <a:fillRect/>
          </a:stretch>
        </p:blipFill>
        <p:spPr bwMode="auto">
          <a:xfrm>
            <a:off x="7481888" y="255588"/>
            <a:ext cx="1576387"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1"/>
          <p:cNvSpPr txBox="1">
            <a:spLocks noChangeArrowheads="1"/>
          </p:cNvSpPr>
          <p:nvPr userDrawn="1"/>
        </p:nvSpPr>
        <p:spPr bwMode="auto">
          <a:xfrm>
            <a:off x="4832350" y="6429375"/>
            <a:ext cx="4289425" cy="584200"/>
          </a:xfrm>
          <a:prstGeom prst="rect">
            <a:avLst/>
          </a:prstGeom>
          <a:noFill/>
          <a:ln>
            <a:noFill/>
          </a:ln>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学习讲话精神，凝聚青春梦想</a:t>
            </a: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四进四信”活动简介</a:t>
            </a:r>
            <a:r>
              <a:rPr lang="en-US" altLang="zh-CN" sz="1600" smtClean="0">
                <a:solidFill>
                  <a:srgbClr val="C00000"/>
                </a:solidFill>
                <a:latin typeface="微软雅黑" pitchFamily="34" charset="-122"/>
                <a:ea typeface="微软雅黑" pitchFamily="34" charset="-122"/>
              </a:rPr>
              <a:t>》</a:t>
            </a:r>
            <a:endParaRPr lang="zh-CN" altLang="en-US" sz="160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4185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矩形 1"/>
          <p:cNvSpPr/>
          <p:nvPr userDrawn="1"/>
        </p:nvSpPr>
        <p:spPr>
          <a:xfrm>
            <a:off x="688975" y="6338888"/>
            <a:ext cx="8451850" cy="519112"/>
          </a:xfrm>
          <a:prstGeom prst="rect">
            <a:avLst/>
          </a:prstGeom>
          <a:solidFill>
            <a:srgbClr val="F2F2F2"/>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solidFill>
                <a:prstClr val="white"/>
              </a:solidFill>
              <a:latin typeface="微软雅黑" pitchFamily="34" charset="-122"/>
              <a:ea typeface="微软雅黑" pitchFamily="34" charset="-122"/>
            </a:endParaRPr>
          </a:p>
        </p:txBody>
      </p:sp>
      <p:sp>
        <p:nvSpPr>
          <p:cNvPr id="3" name="矩形 2"/>
          <p:cNvSpPr/>
          <p:nvPr userDrawn="1"/>
        </p:nvSpPr>
        <p:spPr>
          <a:xfrm>
            <a:off x="-3175" y="6338888"/>
            <a:ext cx="685800" cy="5191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prstClr val="white"/>
              </a:solidFill>
              <a:latin typeface="微软雅黑" pitchFamily="34" charset="-122"/>
              <a:ea typeface="微软雅黑" pitchFamily="34" charset="-122"/>
            </a:endParaRPr>
          </a:p>
        </p:txBody>
      </p:sp>
      <p:sp>
        <p:nvSpPr>
          <p:cNvPr id="4" name="燕尾形 3"/>
          <p:cNvSpPr/>
          <p:nvPr userDrawn="1"/>
        </p:nvSpPr>
        <p:spPr>
          <a:xfrm>
            <a:off x="273050" y="6475413"/>
            <a:ext cx="139700"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black"/>
              </a:solidFill>
            </a:endParaRPr>
          </a:p>
        </p:txBody>
      </p:sp>
      <p:sp>
        <p:nvSpPr>
          <p:cNvPr id="5" name="任意多边形 4"/>
          <p:cNvSpPr/>
          <p:nvPr userDrawn="1"/>
        </p:nvSpPr>
        <p:spPr>
          <a:xfrm>
            <a:off x="133350" y="163513"/>
            <a:ext cx="722313" cy="9017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6" name="直接连接符 5"/>
          <p:cNvCxnSpPr/>
          <p:nvPr userDrawn="1"/>
        </p:nvCxnSpPr>
        <p:spPr>
          <a:xfrm>
            <a:off x="855663" y="996950"/>
            <a:ext cx="8285162" cy="6350"/>
          </a:xfrm>
          <a:prstGeom prst="line">
            <a:avLst/>
          </a:prstGeom>
          <a:ln w="28575">
            <a:solidFill>
              <a:srgbClr val="B12923"/>
            </a:solidFill>
          </a:ln>
        </p:spPr>
        <p:style>
          <a:lnRef idx="1">
            <a:schemeClr val="accent1"/>
          </a:lnRef>
          <a:fillRef idx="0">
            <a:schemeClr val="accent1"/>
          </a:fillRef>
          <a:effectRef idx="0">
            <a:schemeClr val="accent1"/>
          </a:effectRef>
          <a:fontRef idx="minor">
            <a:schemeClr val="tx1"/>
          </a:fontRef>
        </p:style>
      </p:cxnSp>
      <p:sp>
        <p:nvSpPr>
          <p:cNvPr id="7" name="文本框 13"/>
          <p:cNvSpPr txBox="1">
            <a:spLocks noChangeArrowheads="1"/>
          </p:cNvSpPr>
          <p:nvPr userDrawn="1"/>
        </p:nvSpPr>
        <p:spPr bwMode="auto">
          <a:xfrm>
            <a:off x="1243013" y="6429375"/>
            <a:ext cx="1912937" cy="368300"/>
          </a:xfrm>
          <a:prstGeom prst="rect">
            <a:avLst/>
          </a:prstGeom>
          <a:noFill/>
          <a:ln>
            <a:noFill/>
          </a:ln>
          <a:extLst/>
        </p:spPr>
        <p:txBody>
          <a:bodyPr anchor="ctr" anchorCtr="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fld id="{674C3CEE-9A2B-46A4-81CE-D03D06F5AC6F}" type="datetime1">
              <a:rPr lang="zh-CN" altLang="en-US" b="1" smtClean="0">
                <a:solidFill>
                  <a:srgbClr val="B12923"/>
                </a:solidFill>
                <a:latin typeface="黑体" pitchFamily="49" charset="-122"/>
                <a:ea typeface="黑体" pitchFamily="49" charset="-122"/>
              </a:rPr>
              <a:pPr>
                <a:defRPr/>
              </a:pPr>
              <a:t>2017/2/23</a:t>
            </a:fld>
            <a:endParaRPr lang="zh-CN" altLang="en-US" b="1" smtClean="0">
              <a:solidFill>
                <a:srgbClr val="B12923"/>
              </a:solidFill>
              <a:latin typeface="黑体" pitchFamily="49" charset="-122"/>
              <a:ea typeface="黑体" pitchFamily="49" charset="-122"/>
            </a:endParaRPr>
          </a:p>
        </p:txBody>
      </p:sp>
      <p:sp>
        <p:nvSpPr>
          <p:cNvPr id="8" name="矩形 7"/>
          <p:cNvSpPr/>
          <p:nvPr userDrawn="1"/>
        </p:nvSpPr>
        <p:spPr>
          <a:xfrm>
            <a:off x="773113" y="928688"/>
            <a:ext cx="82550" cy="136525"/>
          </a:xfrm>
          <a:prstGeom prst="rect">
            <a:avLst/>
          </a:prstGeom>
          <a:solidFill>
            <a:srgbClr val="C00000"/>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pic>
        <p:nvPicPr>
          <p:cNvPr id="9" name="图片 13"/>
          <p:cNvPicPr>
            <a:picLocks noChangeAspect="1"/>
          </p:cNvPicPr>
          <p:nvPr userDrawn="1"/>
        </p:nvPicPr>
        <p:blipFill>
          <a:blip r:embed="rId2">
            <a:extLst>
              <a:ext uri="{28A0092B-C50C-407E-A947-70E740481C1C}">
                <a14:useLocalDpi xmlns:a14="http://schemas.microsoft.com/office/drawing/2010/main" xmlns="" val="0"/>
              </a:ext>
            </a:extLst>
          </a:blip>
          <a:srcRect t="2" r="54225" b="78342"/>
          <a:stretch>
            <a:fillRect/>
          </a:stretch>
        </p:blipFill>
        <p:spPr bwMode="auto">
          <a:xfrm>
            <a:off x="7481888" y="255588"/>
            <a:ext cx="1576387"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1"/>
          <p:cNvSpPr txBox="1">
            <a:spLocks noChangeArrowheads="1"/>
          </p:cNvSpPr>
          <p:nvPr userDrawn="1"/>
        </p:nvSpPr>
        <p:spPr bwMode="auto">
          <a:xfrm>
            <a:off x="4832350" y="6429375"/>
            <a:ext cx="4289425" cy="584200"/>
          </a:xfrm>
          <a:prstGeom prst="rect">
            <a:avLst/>
          </a:prstGeom>
          <a:noFill/>
          <a:ln>
            <a:noFill/>
          </a:ln>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学习讲话精神，凝聚青春梦想</a:t>
            </a: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四进四信”活动简介</a:t>
            </a:r>
            <a:r>
              <a:rPr lang="en-US" altLang="zh-CN" sz="1600" smtClean="0">
                <a:solidFill>
                  <a:srgbClr val="C00000"/>
                </a:solidFill>
                <a:latin typeface="微软雅黑" pitchFamily="34" charset="-122"/>
                <a:ea typeface="微软雅黑" pitchFamily="34" charset="-122"/>
              </a:rPr>
              <a:t>》</a:t>
            </a:r>
            <a:endParaRPr lang="zh-CN" altLang="en-US" sz="160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63321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688975" y="6338888"/>
            <a:ext cx="8451850" cy="519112"/>
          </a:xfrm>
          <a:prstGeom prst="rect">
            <a:avLst/>
          </a:prstGeom>
          <a:solidFill>
            <a:srgbClr val="F2F2F2"/>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solidFill>
                <a:prstClr val="white"/>
              </a:solidFill>
              <a:latin typeface="微软雅黑" pitchFamily="34" charset="-122"/>
              <a:ea typeface="微软雅黑" pitchFamily="34" charset="-122"/>
            </a:endParaRPr>
          </a:p>
        </p:txBody>
      </p:sp>
      <p:sp>
        <p:nvSpPr>
          <p:cNvPr id="3" name="矩形 2"/>
          <p:cNvSpPr/>
          <p:nvPr userDrawn="1"/>
        </p:nvSpPr>
        <p:spPr>
          <a:xfrm>
            <a:off x="-3175" y="6338888"/>
            <a:ext cx="685800" cy="5191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prstClr val="white"/>
              </a:solidFill>
              <a:latin typeface="微软雅黑" pitchFamily="34" charset="-122"/>
              <a:ea typeface="微软雅黑" pitchFamily="34" charset="-122"/>
            </a:endParaRPr>
          </a:p>
        </p:txBody>
      </p:sp>
      <p:sp>
        <p:nvSpPr>
          <p:cNvPr id="4" name="燕尾形 3"/>
          <p:cNvSpPr/>
          <p:nvPr userDrawn="1"/>
        </p:nvSpPr>
        <p:spPr>
          <a:xfrm>
            <a:off x="273050" y="6475413"/>
            <a:ext cx="139700"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black"/>
              </a:solidFill>
            </a:endParaRPr>
          </a:p>
        </p:txBody>
      </p:sp>
      <p:sp>
        <p:nvSpPr>
          <p:cNvPr id="5" name="任意多边形 4"/>
          <p:cNvSpPr/>
          <p:nvPr userDrawn="1"/>
        </p:nvSpPr>
        <p:spPr>
          <a:xfrm>
            <a:off x="133350" y="163513"/>
            <a:ext cx="722313" cy="9017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6" name="直接连接符 5"/>
          <p:cNvCxnSpPr/>
          <p:nvPr userDrawn="1"/>
        </p:nvCxnSpPr>
        <p:spPr>
          <a:xfrm>
            <a:off x="855663" y="996950"/>
            <a:ext cx="8285162" cy="6350"/>
          </a:xfrm>
          <a:prstGeom prst="line">
            <a:avLst/>
          </a:prstGeom>
          <a:ln w="28575">
            <a:solidFill>
              <a:srgbClr val="B12923"/>
            </a:solidFill>
          </a:ln>
        </p:spPr>
        <p:style>
          <a:lnRef idx="1">
            <a:schemeClr val="accent1"/>
          </a:lnRef>
          <a:fillRef idx="0">
            <a:schemeClr val="accent1"/>
          </a:fillRef>
          <a:effectRef idx="0">
            <a:schemeClr val="accent1"/>
          </a:effectRef>
          <a:fontRef idx="minor">
            <a:schemeClr val="tx1"/>
          </a:fontRef>
        </p:style>
      </p:cxnSp>
      <p:sp>
        <p:nvSpPr>
          <p:cNvPr id="7" name="文本框 13"/>
          <p:cNvSpPr txBox="1">
            <a:spLocks noChangeArrowheads="1"/>
          </p:cNvSpPr>
          <p:nvPr userDrawn="1"/>
        </p:nvSpPr>
        <p:spPr bwMode="auto">
          <a:xfrm>
            <a:off x="1243013" y="6429375"/>
            <a:ext cx="1912937" cy="368300"/>
          </a:xfrm>
          <a:prstGeom prst="rect">
            <a:avLst/>
          </a:prstGeom>
          <a:noFill/>
          <a:ln>
            <a:noFill/>
          </a:ln>
          <a:extLst/>
        </p:spPr>
        <p:txBody>
          <a:bodyPr anchor="ctr" anchorCtr="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fld id="{B670712C-6190-49F3-98D9-A2EE5F7A0B9D}" type="datetime1">
              <a:rPr lang="zh-CN" altLang="en-US" b="1" smtClean="0">
                <a:solidFill>
                  <a:srgbClr val="B12923"/>
                </a:solidFill>
                <a:latin typeface="黑体" pitchFamily="49" charset="-122"/>
                <a:ea typeface="黑体" pitchFamily="49" charset="-122"/>
              </a:rPr>
              <a:pPr>
                <a:defRPr/>
              </a:pPr>
              <a:t>2017/2/23</a:t>
            </a:fld>
            <a:endParaRPr lang="zh-CN" altLang="en-US" b="1" smtClean="0">
              <a:solidFill>
                <a:srgbClr val="B12923"/>
              </a:solidFill>
              <a:latin typeface="黑体" pitchFamily="49" charset="-122"/>
              <a:ea typeface="黑体" pitchFamily="49" charset="-122"/>
            </a:endParaRPr>
          </a:p>
        </p:txBody>
      </p:sp>
      <p:sp>
        <p:nvSpPr>
          <p:cNvPr id="8" name="矩形 7"/>
          <p:cNvSpPr/>
          <p:nvPr userDrawn="1"/>
        </p:nvSpPr>
        <p:spPr>
          <a:xfrm>
            <a:off x="773113" y="928688"/>
            <a:ext cx="82550" cy="136525"/>
          </a:xfrm>
          <a:prstGeom prst="rect">
            <a:avLst/>
          </a:prstGeom>
          <a:solidFill>
            <a:srgbClr val="C00000"/>
          </a:solidFill>
          <a:ln>
            <a:solidFill>
              <a:srgbClr val="B1292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pic>
        <p:nvPicPr>
          <p:cNvPr id="9" name="图片 13"/>
          <p:cNvPicPr>
            <a:picLocks noChangeAspect="1"/>
          </p:cNvPicPr>
          <p:nvPr userDrawn="1"/>
        </p:nvPicPr>
        <p:blipFill>
          <a:blip r:embed="rId2">
            <a:extLst>
              <a:ext uri="{28A0092B-C50C-407E-A947-70E740481C1C}">
                <a14:useLocalDpi xmlns:a14="http://schemas.microsoft.com/office/drawing/2010/main" xmlns="" val="0"/>
              </a:ext>
            </a:extLst>
          </a:blip>
          <a:srcRect t="2" r="54225" b="78342"/>
          <a:stretch>
            <a:fillRect/>
          </a:stretch>
        </p:blipFill>
        <p:spPr bwMode="auto">
          <a:xfrm>
            <a:off x="7481888" y="255588"/>
            <a:ext cx="1576387"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1"/>
          <p:cNvSpPr txBox="1">
            <a:spLocks noChangeArrowheads="1"/>
          </p:cNvSpPr>
          <p:nvPr userDrawn="1"/>
        </p:nvSpPr>
        <p:spPr bwMode="auto">
          <a:xfrm>
            <a:off x="4832350" y="6429375"/>
            <a:ext cx="4289425" cy="584200"/>
          </a:xfrm>
          <a:prstGeom prst="rect">
            <a:avLst/>
          </a:prstGeom>
          <a:noFill/>
          <a:ln>
            <a:noFill/>
          </a:ln>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学习讲话精神，凝聚青春梦想</a:t>
            </a:r>
            <a:r>
              <a:rPr lang="en-US" altLang="zh-CN" sz="1600" smtClean="0">
                <a:solidFill>
                  <a:srgbClr val="C00000"/>
                </a:solidFill>
                <a:latin typeface="微软雅黑" pitchFamily="34" charset="-122"/>
                <a:ea typeface="微软雅黑" pitchFamily="34" charset="-122"/>
              </a:rPr>
              <a:t>——“</a:t>
            </a:r>
            <a:r>
              <a:rPr lang="zh-CN" altLang="en-US" sz="1600" smtClean="0">
                <a:solidFill>
                  <a:srgbClr val="C00000"/>
                </a:solidFill>
                <a:latin typeface="微软雅黑" pitchFamily="34" charset="-122"/>
                <a:ea typeface="微软雅黑" pitchFamily="34" charset="-122"/>
              </a:rPr>
              <a:t>四进四信”活动简介</a:t>
            </a:r>
            <a:r>
              <a:rPr lang="en-US" altLang="zh-CN" sz="1600" smtClean="0">
                <a:solidFill>
                  <a:srgbClr val="C00000"/>
                </a:solidFill>
                <a:latin typeface="微软雅黑" pitchFamily="34" charset="-122"/>
                <a:ea typeface="微软雅黑" pitchFamily="34" charset="-122"/>
              </a:rPr>
              <a:t>》</a:t>
            </a:r>
            <a:endParaRPr lang="zh-CN" altLang="en-US" sz="160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99819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24489B4-26DD-4B81-AB6C-72404E8735E3}" type="datetimeFigureOut">
              <a:rPr lang="zh-CN" altLang="en-US"/>
              <a:pPr>
                <a:defRPr/>
              </a:pPr>
              <a:t>2017/2/23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8B1295-AF3F-426C-AE21-B57857DF0440}" type="slidenum">
              <a:rPr lang="zh-CN" altLang="en-US"/>
              <a:pPr>
                <a:defRPr/>
              </a:pPr>
              <a:t>‹#›</a:t>
            </a:fld>
            <a:endParaRPr lang="zh-CN" altLang="en-US"/>
          </a:p>
        </p:txBody>
      </p:sp>
    </p:spTree>
    <p:extLst>
      <p:ext uri="{BB962C8B-B14F-4D97-AF65-F5344CB8AC3E}">
        <p14:creationId xmlns:p14="http://schemas.microsoft.com/office/powerpoint/2010/main" xmlns="" val="13796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94AB319-E554-48AA-B7F1-227E4872B3BE}" type="datetimeFigureOut">
              <a:rPr lang="zh-CN" altLang="en-US"/>
              <a:pPr>
                <a:defRPr/>
              </a:pPr>
              <a:t>2017/2/23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738C860-0FF1-44CF-B58B-43FDF068487E}" type="slidenum">
              <a:rPr lang="zh-CN" altLang="en-US"/>
              <a:pPr>
                <a:defRPr/>
              </a:pPr>
              <a:t>‹#›</a:t>
            </a:fld>
            <a:endParaRPr lang="zh-CN" altLang="en-US"/>
          </a:p>
        </p:txBody>
      </p:sp>
    </p:spTree>
    <p:extLst>
      <p:ext uri="{BB962C8B-B14F-4D97-AF65-F5344CB8AC3E}">
        <p14:creationId xmlns:p14="http://schemas.microsoft.com/office/powerpoint/2010/main" xmlns="" val="30616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780C294-1A14-4833-A1DE-F1EBB5275343}" type="datetimeFigureOut">
              <a:rPr lang="zh-CN" altLang="en-US"/>
              <a:pPr>
                <a:defRPr/>
              </a:pPr>
              <a:t>2017/2/23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92F2F69-34C4-4BD1-B7F5-4EE55EB2CD21}" type="slidenum">
              <a:rPr lang="zh-CN" altLang="en-US"/>
              <a:pPr>
                <a:defRPr/>
              </a:pPr>
              <a:t>‹#›</a:t>
            </a:fld>
            <a:endParaRPr lang="zh-CN" altLang="en-US"/>
          </a:p>
        </p:txBody>
      </p:sp>
    </p:spTree>
    <p:extLst>
      <p:ext uri="{BB962C8B-B14F-4D97-AF65-F5344CB8AC3E}">
        <p14:creationId xmlns:p14="http://schemas.microsoft.com/office/powerpoint/2010/main" xmlns="" val="66730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F3212B2-E3F7-4C61-9C11-A160CD7832D4}" type="datetimeFigureOut">
              <a:rPr lang="zh-CN" altLang="en-US"/>
              <a:pPr>
                <a:defRPr/>
              </a:pPr>
              <a:t>2017/2/23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AA1A06F-1EFC-4D06-A938-6BDA6E8DFA73}" type="slidenum">
              <a:rPr lang="zh-CN" altLang="en-US"/>
              <a:pPr>
                <a:defRPr/>
              </a:pPr>
              <a:t>‹#›</a:t>
            </a:fld>
            <a:endParaRPr lang="zh-CN" altLang="en-US"/>
          </a:p>
        </p:txBody>
      </p:sp>
    </p:spTree>
    <p:extLst>
      <p:ext uri="{BB962C8B-B14F-4D97-AF65-F5344CB8AC3E}">
        <p14:creationId xmlns:p14="http://schemas.microsoft.com/office/powerpoint/2010/main" xmlns="" val="194049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7E16D57-B42F-427D-95CE-3AE22C2935CD}" type="datetimeFigureOut">
              <a:rPr lang="zh-CN" altLang="en-US"/>
              <a:pPr>
                <a:defRPr/>
              </a:pPr>
              <a:t>2017/2/23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5061BA-A43A-42FA-B49D-A45866FE3D5D}" type="slidenum">
              <a:rPr lang="zh-CN" altLang="en-US"/>
              <a:pPr>
                <a:defRPr/>
              </a:pPr>
              <a:t>‹#›</a:t>
            </a:fld>
            <a:endParaRPr lang="zh-CN" altLang="en-US"/>
          </a:p>
        </p:txBody>
      </p:sp>
    </p:spTree>
    <p:extLst>
      <p:ext uri="{BB962C8B-B14F-4D97-AF65-F5344CB8AC3E}">
        <p14:creationId xmlns:p14="http://schemas.microsoft.com/office/powerpoint/2010/main" xmlns="" val="27440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8917B0D-D9AB-40A5-8251-549DA440051C}" type="datetimeFigureOut">
              <a:rPr lang="zh-CN" altLang="en-US"/>
              <a:pPr>
                <a:defRPr/>
              </a:pPr>
              <a:t>2017/2/23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601D813-0DBE-45FC-89F4-C2163DD9D3DD}" type="slidenum">
              <a:rPr lang="zh-CN" altLang="en-US"/>
              <a:pPr>
                <a:defRPr/>
              </a:pPr>
              <a:t>‹#›</a:t>
            </a:fld>
            <a:endParaRPr lang="zh-CN" altLang="en-US"/>
          </a:p>
        </p:txBody>
      </p:sp>
    </p:spTree>
    <p:extLst>
      <p:ext uri="{BB962C8B-B14F-4D97-AF65-F5344CB8AC3E}">
        <p14:creationId xmlns:p14="http://schemas.microsoft.com/office/powerpoint/2010/main" xmlns="" val="21262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C28A1E-E816-4280-B399-A9EAD87432FC}" type="datetimeFigureOut">
              <a:rPr lang="zh-CN" altLang="en-US"/>
              <a:pPr>
                <a:defRPr/>
              </a:pPr>
              <a:t>2017/2/23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EE2DC4-9F67-4CFE-9F2D-8A494622D100}" type="slidenum">
              <a:rPr lang="zh-CN" altLang="en-US"/>
              <a:pPr>
                <a:defRPr/>
              </a:pPr>
              <a:t>‹#›</a:t>
            </a:fld>
            <a:endParaRPr lang="zh-CN" altLang="en-US"/>
          </a:p>
        </p:txBody>
      </p:sp>
    </p:spTree>
    <p:extLst>
      <p:ext uri="{BB962C8B-B14F-4D97-AF65-F5344CB8AC3E}">
        <p14:creationId xmlns:p14="http://schemas.microsoft.com/office/powerpoint/2010/main" xmlns="" val="310421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057A121-8FE6-4A9D-9ADD-7B6FB96A1ED4}" type="datetimeFigureOut">
              <a:rPr lang="zh-CN" altLang="en-US"/>
              <a:pPr>
                <a:defRPr/>
              </a:pPr>
              <a:t>2017/2/23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3FF99B-B1C2-467D-8FBC-094F1419C225}" type="slidenum">
              <a:rPr lang="zh-CN" altLang="en-US"/>
              <a:pPr>
                <a:defRPr/>
              </a:pPr>
              <a:t>‹#›</a:t>
            </a:fld>
            <a:endParaRPr lang="zh-CN" altLang="en-US"/>
          </a:p>
        </p:txBody>
      </p:sp>
    </p:spTree>
    <p:extLst>
      <p:ext uri="{BB962C8B-B14F-4D97-AF65-F5344CB8AC3E}">
        <p14:creationId xmlns:p14="http://schemas.microsoft.com/office/powerpoint/2010/main" xmlns="" val="83009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ea typeface="宋体" pitchFamily="2" charset="-122"/>
              </a:defRPr>
            </a:lvl1pPr>
          </a:lstStyle>
          <a:p>
            <a:pPr>
              <a:defRPr/>
            </a:pPr>
            <a:fld id="{5614185C-A43D-4660-A785-87B099962DB0}" type="datetimeFigureOut">
              <a:rPr lang="zh-CN" altLang="en-US"/>
              <a:pPr>
                <a:defRPr/>
              </a:pPr>
              <a:t>2017/2/23</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ea typeface="宋体" pitchFamily="2" charset="-122"/>
              </a:defRPr>
            </a:lvl1pPr>
          </a:lstStyle>
          <a:p>
            <a:pPr>
              <a:defRPr/>
            </a:pPr>
            <a:fld id="{BF393D2D-6CD6-4915-A509-AA8271FC74C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24.xml"/><Relationship Id="rId1" Type="http://schemas.openxmlformats.org/officeDocument/2006/relationships/slideLayout" Target="../slideLayouts/slideLayout7.xml"/><Relationship Id="rId4" Type="http://schemas.openxmlformats.org/officeDocument/2006/relationships/slide" Target="slide4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oleObject" Target="../embeddings/oleObject2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3"/>
          <p:cNvPicPr>
            <a:picLocks noChangeAspect="1"/>
          </p:cNvPicPr>
          <p:nvPr/>
        </p:nvPicPr>
        <p:blipFill>
          <a:blip r:embed="rId3">
            <a:extLst>
              <a:ext uri="{28A0092B-C50C-407E-A947-70E740481C1C}">
                <a14:useLocalDpi xmlns:a14="http://schemas.microsoft.com/office/drawing/2010/main" xmlns="" val="0"/>
              </a:ext>
            </a:extLst>
          </a:blip>
          <a:srcRect l="8388" r="4771"/>
          <a:stretch>
            <a:fillRect/>
          </a:stretch>
        </p:blipFill>
        <p:spPr bwMode="auto">
          <a:xfrm>
            <a:off x="0" y="0"/>
            <a:ext cx="915987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30163" y="-119063"/>
            <a:ext cx="9174163" cy="6858001"/>
          </a:xfrm>
          <a:prstGeom prst="rect">
            <a:avLst/>
          </a:prstGeom>
          <a:solidFill>
            <a:schemeClr val="bg1">
              <a:lumMod val="95000"/>
              <a:alpha val="79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172" name="标题 1"/>
          <p:cNvSpPr>
            <a:spLocks noGrp="1"/>
          </p:cNvSpPr>
          <p:nvPr>
            <p:ph type="ctrTitle"/>
          </p:nvPr>
        </p:nvSpPr>
        <p:spPr>
          <a:xfrm>
            <a:off x="30163" y="2808288"/>
            <a:ext cx="9144000" cy="847725"/>
          </a:xfrm>
        </p:spPr>
        <p:txBody>
          <a:bodyPr/>
          <a:lstStyle/>
          <a:p>
            <a:pPr eaLnBrk="1" hangingPunct="1">
              <a:lnSpc>
                <a:spcPct val="150000"/>
              </a:lnSpc>
            </a:pPr>
            <a:r>
              <a:rPr lang="zh-CN" altLang="en-US" sz="4400" b="1" dirty="0" smtClean="0">
                <a:solidFill>
                  <a:srgbClr val="C00000"/>
                </a:solidFill>
                <a:latin typeface="微软雅黑" pitchFamily="34" charset="-122"/>
                <a:ea typeface="微软雅黑" pitchFamily="34" charset="-122"/>
              </a:rPr>
              <a:t>电子系统设计</a:t>
            </a:r>
            <a:r>
              <a:rPr lang="en-US" altLang="zh-CN" sz="4400" b="1" dirty="0" smtClean="0">
                <a:solidFill>
                  <a:srgbClr val="C00000"/>
                </a:solidFill>
                <a:latin typeface="微软雅黑" pitchFamily="34" charset="-122"/>
                <a:ea typeface="微软雅黑" pitchFamily="34" charset="-122"/>
              </a:rPr>
              <a:t/>
            </a:r>
            <a:br>
              <a:rPr lang="en-US" altLang="zh-CN" sz="4400" b="1" dirty="0" smtClean="0">
                <a:solidFill>
                  <a:srgbClr val="C00000"/>
                </a:solidFill>
                <a:latin typeface="微软雅黑" pitchFamily="34" charset="-122"/>
                <a:ea typeface="微软雅黑" pitchFamily="34" charset="-122"/>
              </a:rPr>
            </a:br>
            <a:r>
              <a:rPr lang="en-US" altLang="zh-CN" sz="4400" b="1" dirty="0" smtClean="0">
                <a:solidFill>
                  <a:srgbClr val="C00000"/>
                </a:solidFill>
                <a:latin typeface="微软雅黑" pitchFamily="34" charset="-122"/>
                <a:ea typeface="微软雅黑" pitchFamily="34" charset="-122"/>
              </a:rPr>
              <a:t>——</a:t>
            </a:r>
            <a:r>
              <a:rPr lang="zh-CN" altLang="en-US" sz="4400" b="1" dirty="0" smtClean="0">
                <a:solidFill>
                  <a:srgbClr val="C00000"/>
                </a:solidFill>
                <a:latin typeface="微软雅黑" pitchFamily="34" charset="-122"/>
                <a:ea typeface="微软雅黑" pitchFamily="34" charset="-122"/>
              </a:rPr>
              <a:t>串口与中断</a:t>
            </a:r>
          </a:p>
        </p:txBody>
      </p:sp>
      <p:sp>
        <p:nvSpPr>
          <p:cNvPr id="7173" name="副标题 2"/>
          <p:cNvSpPr>
            <a:spLocks noGrp="1"/>
          </p:cNvSpPr>
          <p:nvPr>
            <p:ph type="subTitle" idx="1"/>
          </p:nvPr>
        </p:nvSpPr>
        <p:spPr>
          <a:xfrm>
            <a:off x="30163" y="4387850"/>
            <a:ext cx="9144000" cy="2349500"/>
          </a:xfrm>
        </p:spPr>
        <p:txBody>
          <a:bodyPr/>
          <a:lstStyle/>
          <a:p>
            <a:pPr eaLnBrk="1" hangingPunct="1">
              <a:lnSpc>
                <a:spcPct val="150000"/>
              </a:lnSpc>
            </a:pPr>
            <a:r>
              <a:rPr lang="zh-CN" altLang="en-US" sz="3200" b="1" smtClean="0">
                <a:solidFill>
                  <a:srgbClr val="C00000"/>
                </a:solidFill>
                <a:latin typeface="微软雅黑" pitchFamily="34" charset="-122"/>
                <a:ea typeface="微软雅黑" pitchFamily="34" charset="-122"/>
              </a:rPr>
              <a:t>王中方</a:t>
            </a:r>
            <a:endParaRPr lang="en-US" altLang="zh-CN" sz="3200" b="1" smtClean="0">
              <a:solidFill>
                <a:srgbClr val="C00000"/>
              </a:solidFill>
              <a:latin typeface="微软雅黑" pitchFamily="34" charset="-122"/>
              <a:ea typeface="微软雅黑" pitchFamily="34" charset="-122"/>
            </a:endParaRPr>
          </a:p>
          <a:p>
            <a:pPr eaLnBrk="1" hangingPunct="1">
              <a:lnSpc>
                <a:spcPct val="150000"/>
              </a:lnSpc>
            </a:pPr>
            <a:r>
              <a:rPr lang="zh-CN" altLang="en-US" b="1" smtClean="0">
                <a:solidFill>
                  <a:srgbClr val="C00000"/>
                </a:solidFill>
                <a:latin typeface="微软雅黑" pitchFamily="34" charset="-122"/>
                <a:ea typeface="微软雅黑" pitchFamily="34" charset="-122"/>
              </a:rPr>
              <a:t>西安交通大学电信学院</a:t>
            </a:r>
          </a:p>
          <a:p>
            <a:pPr eaLnBrk="1" hangingPunct="1">
              <a:lnSpc>
                <a:spcPct val="150000"/>
              </a:lnSpc>
            </a:pPr>
            <a:r>
              <a:rPr lang="en-US" altLang="zh-CN" b="1" smtClean="0">
                <a:solidFill>
                  <a:srgbClr val="C00000"/>
                </a:solidFill>
                <a:latin typeface="微软雅黑" pitchFamily="34" charset="-122"/>
                <a:ea typeface="微软雅黑" pitchFamily="34" charset="-122"/>
              </a:rPr>
              <a:t>2016</a:t>
            </a:r>
            <a:r>
              <a:rPr lang="zh-CN" altLang="en-US" b="1" smtClean="0">
                <a:solidFill>
                  <a:srgbClr val="C00000"/>
                </a:solidFill>
                <a:latin typeface="微软雅黑" pitchFamily="34" charset="-122"/>
                <a:ea typeface="微软雅黑" pitchFamily="34" charset="-122"/>
              </a:rPr>
              <a:t>年</a:t>
            </a:r>
            <a:r>
              <a:rPr lang="en-US" altLang="zh-CN" b="1" smtClean="0">
                <a:solidFill>
                  <a:srgbClr val="C00000"/>
                </a:solidFill>
                <a:latin typeface="微软雅黑" pitchFamily="34" charset="-122"/>
                <a:ea typeface="微软雅黑" pitchFamily="34" charset="-122"/>
              </a:rPr>
              <a:t>12</a:t>
            </a:r>
            <a:r>
              <a:rPr lang="zh-CN" altLang="en-US" b="1" smtClean="0">
                <a:solidFill>
                  <a:srgbClr val="C00000"/>
                </a:solidFill>
                <a:latin typeface="微软雅黑" pitchFamily="34" charset="-122"/>
                <a:ea typeface="微软雅黑" pitchFamily="34" charset="-122"/>
              </a:rPr>
              <a:t>月</a:t>
            </a:r>
          </a:p>
        </p:txBody>
      </p:sp>
    </p:spTree>
  </p:cSld>
  <p:clrMapOvr>
    <a:masterClrMapping/>
  </p:clrMapOvr>
  <p:transition advTm="2507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body" idx="4294967295"/>
          </p:nvPr>
        </p:nvSpPr>
        <p:spPr>
          <a:xfrm>
            <a:off x="611188" y="692150"/>
            <a:ext cx="4752975" cy="576263"/>
          </a:xfrm>
        </p:spPr>
        <p:txBody>
          <a:bodyPr/>
          <a:lstStyle/>
          <a:p>
            <a:pPr marL="0" indent="0" eaLnBrk="1" hangingPunct="1">
              <a:lnSpc>
                <a:spcPct val="90000"/>
              </a:lnSpc>
              <a:buFont typeface="Wingdings" pitchFamily="2" charset="2"/>
              <a:buNone/>
            </a:pPr>
            <a:r>
              <a:rPr lang="zh-CN" altLang="zh-CN" b="1" smtClean="0"/>
              <a:t>面向字符的同步格式</a:t>
            </a:r>
            <a:r>
              <a:rPr lang="zh-CN" altLang="zh-CN" smtClean="0"/>
              <a:t> ：</a:t>
            </a:r>
          </a:p>
        </p:txBody>
      </p:sp>
      <p:sp>
        <p:nvSpPr>
          <p:cNvPr id="44036"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4037"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4038"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56678" name="Rectangle 6"/>
          <p:cNvSpPr>
            <a:spLocks noChangeArrowheads="1"/>
          </p:cNvSpPr>
          <p:nvPr/>
        </p:nvSpPr>
        <p:spPr bwMode="auto">
          <a:xfrm>
            <a:off x="755650" y="2781300"/>
            <a:ext cx="7772400" cy="345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buClr>
                <a:schemeClr val="folHlink"/>
              </a:buClr>
              <a:buFont typeface="Wingdings" pitchFamily="2" charset="2"/>
              <a:buNone/>
            </a:pPr>
            <a:r>
              <a:rPr lang="en-US" altLang="zh-CN" sz="2400" b="1"/>
              <a:t>     </a:t>
            </a:r>
            <a:r>
              <a:rPr lang="zh-CN" altLang="en-US" sz="2400" b="1"/>
              <a:t>此时，传送的数据和控制信息都必须由规定的字符集（如</a:t>
            </a:r>
            <a:r>
              <a:rPr lang="en-US" altLang="zh-CN" sz="2400" b="1"/>
              <a:t>ASCII</a:t>
            </a:r>
            <a:r>
              <a:rPr lang="zh-CN" altLang="en-US" sz="2400" b="1"/>
              <a:t>码）中的字符所组成。图中</a:t>
            </a:r>
            <a:r>
              <a:rPr lang="zh-CN" altLang="en-US" sz="2400" b="1">
                <a:solidFill>
                  <a:schemeClr val="hlink"/>
                </a:solidFill>
              </a:rPr>
              <a:t>帧头为</a:t>
            </a:r>
            <a:r>
              <a:rPr lang="en-US" altLang="zh-CN" sz="2400" b="1">
                <a:solidFill>
                  <a:schemeClr val="hlink"/>
                </a:solidFill>
              </a:rPr>
              <a:t>1</a:t>
            </a:r>
            <a:r>
              <a:rPr lang="zh-CN" altLang="en-US" sz="2400" b="1">
                <a:solidFill>
                  <a:schemeClr val="hlink"/>
                </a:solidFill>
              </a:rPr>
              <a:t>个或</a:t>
            </a:r>
            <a:r>
              <a:rPr lang="en-US" altLang="zh-CN" sz="2400" b="1">
                <a:solidFill>
                  <a:schemeClr val="hlink"/>
                </a:solidFill>
              </a:rPr>
              <a:t>2</a:t>
            </a:r>
            <a:r>
              <a:rPr lang="zh-CN" altLang="en-US" sz="2400" b="1">
                <a:solidFill>
                  <a:schemeClr val="hlink"/>
                </a:solidFill>
              </a:rPr>
              <a:t>个同步字符</a:t>
            </a:r>
            <a:r>
              <a:rPr lang="en-US" altLang="zh-CN" sz="2400" b="1">
                <a:solidFill>
                  <a:schemeClr val="hlink"/>
                </a:solidFill>
              </a:rPr>
              <a:t>SYN</a:t>
            </a:r>
            <a:r>
              <a:rPr lang="zh-CN" altLang="en-US" sz="2400" b="1"/>
              <a:t>（</a:t>
            </a:r>
            <a:r>
              <a:rPr lang="en-US" altLang="zh-CN" sz="2400" b="1"/>
              <a:t>ASCII</a:t>
            </a:r>
            <a:r>
              <a:rPr lang="zh-CN" altLang="en-US" sz="2400" b="1"/>
              <a:t>码为</a:t>
            </a:r>
            <a:r>
              <a:rPr lang="en-US" altLang="zh-CN" sz="2400" b="1"/>
              <a:t>16H</a:t>
            </a:r>
            <a:r>
              <a:rPr lang="zh-CN" altLang="en-US" sz="2400" b="1"/>
              <a:t>）。</a:t>
            </a:r>
            <a:r>
              <a:rPr lang="en-US" altLang="zh-CN" sz="2400" b="1">
                <a:solidFill>
                  <a:schemeClr val="hlink"/>
                </a:solidFill>
              </a:rPr>
              <a:t>SOH</a:t>
            </a:r>
            <a:r>
              <a:rPr lang="zh-CN" altLang="en-US" sz="2400" b="1">
                <a:solidFill>
                  <a:schemeClr val="hlink"/>
                </a:solidFill>
              </a:rPr>
              <a:t>为序始</a:t>
            </a:r>
            <a:r>
              <a:rPr lang="zh-CN" altLang="en-US" sz="2400" b="1"/>
              <a:t>字符（</a:t>
            </a:r>
            <a:r>
              <a:rPr lang="en-US" altLang="zh-CN" sz="2400" b="1"/>
              <a:t>ASCII</a:t>
            </a:r>
            <a:r>
              <a:rPr lang="zh-CN" altLang="en-US" sz="2400" b="1"/>
              <a:t>码为</a:t>
            </a:r>
            <a:r>
              <a:rPr lang="en-US" altLang="zh-CN" sz="2400" b="1"/>
              <a:t>01H</a:t>
            </a:r>
            <a:r>
              <a:rPr lang="zh-CN" altLang="en-US" sz="2400" b="1"/>
              <a:t>），表示标题的开始，</a:t>
            </a:r>
            <a:r>
              <a:rPr lang="zh-CN" altLang="en-US" sz="2400" b="1">
                <a:solidFill>
                  <a:schemeClr val="hlink"/>
                </a:solidFill>
              </a:rPr>
              <a:t>标题</a:t>
            </a:r>
            <a:r>
              <a:rPr lang="zh-CN" altLang="en-US" sz="2400" b="1"/>
              <a:t>中包含源地址、目标地址和路由指示等信息。</a:t>
            </a:r>
            <a:r>
              <a:rPr lang="en-US" altLang="zh-CN" sz="2400" b="1">
                <a:solidFill>
                  <a:schemeClr val="hlink"/>
                </a:solidFill>
              </a:rPr>
              <a:t>STX</a:t>
            </a:r>
            <a:r>
              <a:rPr lang="zh-CN" altLang="en-US" sz="2400" b="1">
                <a:solidFill>
                  <a:schemeClr val="hlink"/>
                </a:solidFill>
              </a:rPr>
              <a:t>为文始</a:t>
            </a:r>
            <a:r>
              <a:rPr lang="zh-CN" altLang="en-US" sz="2400" b="1"/>
              <a:t>字符（</a:t>
            </a:r>
            <a:r>
              <a:rPr lang="en-US" altLang="zh-CN" sz="2400" b="1"/>
              <a:t>ASCII</a:t>
            </a:r>
            <a:r>
              <a:rPr lang="zh-CN" altLang="en-US" sz="2400" b="1"/>
              <a:t>码为</a:t>
            </a:r>
            <a:r>
              <a:rPr lang="en-US" altLang="zh-CN" sz="2400" b="1"/>
              <a:t>02H</a:t>
            </a:r>
            <a:r>
              <a:rPr lang="zh-CN" altLang="en-US" sz="2400" b="1"/>
              <a:t>），表示传送的数据块开始。</a:t>
            </a:r>
            <a:r>
              <a:rPr lang="zh-CN" altLang="en-US" sz="2400" b="1">
                <a:solidFill>
                  <a:schemeClr val="hlink"/>
                </a:solidFill>
              </a:rPr>
              <a:t>数据块</a:t>
            </a:r>
            <a:r>
              <a:rPr lang="zh-CN" altLang="en-US" sz="2400" b="1"/>
              <a:t>是传送的正文内容，由多个字符组成。数据块后面是</a:t>
            </a:r>
            <a:r>
              <a:rPr lang="zh-CN" altLang="en-US" sz="2400" b="1">
                <a:solidFill>
                  <a:schemeClr val="hlink"/>
                </a:solidFill>
              </a:rPr>
              <a:t>组终字符</a:t>
            </a:r>
            <a:r>
              <a:rPr lang="en-US" altLang="zh-CN" sz="2400" b="1">
                <a:solidFill>
                  <a:schemeClr val="hlink"/>
                </a:solidFill>
              </a:rPr>
              <a:t>ETB</a:t>
            </a:r>
            <a:r>
              <a:rPr lang="zh-CN" altLang="en-US" sz="2400" b="1"/>
              <a:t>（</a:t>
            </a:r>
            <a:r>
              <a:rPr lang="en-US" altLang="zh-CN" sz="2400" b="1"/>
              <a:t>ASCII</a:t>
            </a:r>
            <a:r>
              <a:rPr lang="zh-CN" altLang="en-US" sz="2400" b="1"/>
              <a:t>码为</a:t>
            </a:r>
            <a:r>
              <a:rPr lang="en-US" altLang="zh-CN" sz="2400" b="1"/>
              <a:t>17H</a:t>
            </a:r>
            <a:r>
              <a:rPr lang="zh-CN" altLang="en-US" sz="2400" b="1"/>
              <a:t>）或</a:t>
            </a:r>
            <a:r>
              <a:rPr lang="zh-CN" altLang="en-US" sz="2400" b="1">
                <a:solidFill>
                  <a:schemeClr val="hlink"/>
                </a:solidFill>
              </a:rPr>
              <a:t>文终字符</a:t>
            </a:r>
            <a:r>
              <a:rPr lang="en-US" altLang="zh-CN" sz="2400" b="1">
                <a:solidFill>
                  <a:schemeClr val="hlink"/>
                </a:solidFill>
              </a:rPr>
              <a:t>ETX</a:t>
            </a:r>
            <a:r>
              <a:rPr lang="zh-CN" altLang="en-US" sz="2400" b="1"/>
              <a:t>（</a:t>
            </a:r>
            <a:r>
              <a:rPr lang="en-US" altLang="zh-CN" sz="2400" b="1"/>
              <a:t>ASCII</a:t>
            </a:r>
            <a:r>
              <a:rPr lang="zh-CN" altLang="en-US" sz="2400" b="1"/>
              <a:t>码为</a:t>
            </a:r>
            <a:r>
              <a:rPr lang="en-US" altLang="zh-CN" sz="2400" b="1"/>
              <a:t>03H</a:t>
            </a:r>
            <a:r>
              <a:rPr lang="zh-CN" altLang="en-US" sz="2400" b="1"/>
              <a:t>）。然后是</a:t>
            </a:r>
            <a:r>
              <a:rPr lang="zh-CN" altLang="en-US" sz="2400" b="1">
                <a:solidFill>
                  <a:schemeClr val="hlink"/>
                </a:solidFill>
              </a:rPr>
              <a:t>校验码</a:t>
            </a:r>
            <a:r>
              <a:rPr lang="zh-CN" altLang="en-US" sz="2400" b="1"/>
              <a:t>。</a:t>
            </a:r>
            <a:r>
              <a:rPr lang="zh-CN" altLang="en-US" sz="2400" b="1">
                <a:solidFill>
                  <a:srgbClr val="FF0000"/>
                </a:solidFill>
              </a:rPr>
              <a:t>典型的面向字符的同步规程如</a:t>
            </a:r>
            <a:r>
              <a:rPr lang="en-US" altLang="zh-CN" sz="2400" b="1">
                <a:solidFill>
                  <a:srgbClr val="FF0000"/>
                </a:solidFill>
              </a:rPr>
              <a:t>IBM</a:t>
            </a:r>
            <a:r>
              <a:rPr lang="zh-CN" altLang="en-US" sz="2400" b="1">
                <a:solidFill>
                  <a:srgbClr val="FF0000"/>
                </a:solidFill>
              </a:rPr>
              <a:t>的二进制同步规程</a:t>
            </a:r>
            <a:r>
              <a:rPr lang="en-US" altLang="zh-CN" sz="2400" b="1">
                <a:solidFill>
                  <a:srgbClr val="FF0000"/>
                </a:solidFill>
              </a:rPr>
              <a:t>BSC</a:t>
            </a:r>
            <a:r>
              <a:rPr lang="zh-CN" altLang="en-US" sz="2400" b="1"/>
              <a:t>。</a:t>
            </a:r>
            <a:r>
              <a:rPr lang="zh-CN" altLang="en-US" sz="3200"/>
              <a:t> </a:t>
            </a:r>
          </a:p>
        </p:txBody>
      </p:sp>
      <p:sp>
        <p:nvSpPr>
          <p:cNvPr id="44040" name="Rectangle 7"/>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6680" name="Object 8"/>
          <p:cNvGraphicFramePr>
            <a:graphicFrameLocks noChangeAspect="1"/>
          </p:cNvGraphicFramePr>
          <p:nvPr/>
        </p:nvGraphicFramePr>
        <p:xfrm>
          <a:off x="755650" y="1557338"/>
          <a:ext cx="7489825" cy="863600"/>
        </p:xfrm>
        <a:graphic>
          <a:graphicData uri="http://schemas.openxmlformats.org/presentationml/2006/ole">
            <p:oleObj spid="_x0000_s114690" r:id="rId4" imgW="3120628" imgH="263128" progId="">
              <p:embed/>
            </p:oleObj>
          </a:graphicData>
        </a:graphic>
      </p:graphicFrame>
    </p:spTree>
    <p:extLst>
      <p:ext uri="{BB962C8B-B14F-4D97-AF65-F5344CB8AC3E}">
        <p14:creationId xmlns:p14="http://schemas.microsoft.com/office/powerpoint/2010/main" xmlns="" val="42916972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 calcmode="lin" valueType="num">
                                      <p:cBhvr additive="base">
                                        <p:cTn id="7" dur="5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6680"/>
                                        </p:tgtEl>
                                        <p:attrNameLst>
                                          <p:attrName>style.visibility</p:attrName>
                                        </p:attrNameLst>
                                      </p:cBhvr>
                                      <p:to>
                                        <p:strVal val="visible"/>
                                      </p:to>
                                    </p:set>
                                    <p:anim calcmode="lin" valueType="num">
                                      <p:cBhvr additive="base">
                                        <p:cTn id="13" dur="500" fill="hold"/>
                                        <p:tgtEl>
                                          <p:spTgt spid="156680"/>
                                        </p:tgtEl>
                                        <p:attrNameLst>
                                          <p:attrName>ppt_x</p:attrName>
                                        </p:attrNameLst>
                                      </p:cBhvr>
                                      <p:tavLst>
                                        <p:tav tm="0">
                                          <p:val>
                                            <p:strVal val="0-#ppt_w/2"/>
                                          </p:val>
                                        </p:tav>
                                        <p:tav tm="100000">
                                          <p:val>
                                            <p:strVal val="#ppt_x"/>
                                          </p:val>
                                        </p:tav>
                                      </p:tavLst>
                                    </p:anim>
                                    <p:anim calcmode="lin" valueType="num">
                                      <p:cBhvr additive="base">
                                        <p:cTn id="14"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678"/>
                                        </p:tgtEl>
                                        <p:attrNameLst>
                                          <p:attrName>style.visibility</p:attrName>
                                        </p:attrNameLst>
                                      </p:cBhvr>
                                      <p:to>
                                        <p:strVal val="visible"/>
                                      </p:to>
                                    </p:set>
                                    <p:anim calcmode="lin" valueType="num">
                                      <p:cBhvr additive="base">
                                        <p:cTn id="19" dur="500" fill="hold"/>
                                        <p:tgtEl>
                                          <p:spTgt spid="156678"/>
                                        </p:tgtEl>
                                        <p:attrNameLst>
                                          <p:attrName>ppt_x</p:attrName>
                                        </p:attrNameLst>
                                      </p:cBhvr>
                                      <p:tavLst>
                                        <p:tav tm="0">
                                          <p:val>
                                            <p:strVal val="#ppt_x"/>
                                          </p:val>
                                        </p:tav>
                                        <p:tav tm="100000">
                                          <p:val>
                                            <p:strVal val="#ppt_x"/>
                                          </p:val>
                                        </p:tav>
                                      </p:tavLst>
                                    </p:anim>
                                    <p:anim calcmode="lin" valueType="num">
                                      <p:cBhvr additive="base">
                                        <p:cTn id="20"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autoUpdateAnimBg="0"/>
      <p:bldP spid="15667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body" idx="4294967295"/>
          </p:nvPr>
        </p:nvSpPr>
        <p:spPr>
          <a:xfrm>
            <a:off x="684213" y="692150"/>
            <a:ext cx="4103687" cy="576263"/>
          </a:xfrm>
        </p:spPr>
        <p:txBody>
          <a:bodyPr/>
          <a:lstStyle/>
          <a:p>
            <a:pPr marL="0" indent="0" eaLnBrk="1" hangingPunct="1">
              <a:lnSpc>
                <a:spcPct val="90000"/>
              </a:lnSpc>
              <a:buFont typeface="Wingdings" pitchFamily="2" charset="2"/>
              <a:buNone/>
            </a:pPr>
            <a:r>
              <a:rPr lang="zh-CN" altLang="zh-CN" b="1" smtClean="0"/>
              <a:t>面向位的同步格式</a:t>
            </a:r>
            <a:r>
              <a:rPr lang="zh-CN" altLang="zh-CN" smtClean="0"/>
              <a:t> ：</a:t>
            </a:r>
          </a:p>
        </p:txBody>
      </p:sp>
      <p:sp>
        <p:nvSpPr>
          <p:cNvPr id="45060"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5061"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5062"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57702" name="Rectangle 6"/>
          <p:cNvSpPr>
            <a:spLocks noChangeArrowheads="1"/>
          </p:cNvSpPr>
          <p:nvPr/>
        </p:nvSpPr>
        <p:spPr bwMode="auto">
          <a:xfrm>
            <a:off x="539750" y="2565400"/>
            <a:ext cx="8353425" cy="367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buClr>
                <a:schemeClr val="folHlink"/>
              </a:buClr>
              <a:buFont typeface="Wingdings" pitchFamily="2" charset="2"/>
              <a:buNone/>
            </a:pPr>
            <a:r>
              <a:rPr lang="en-US" altLang="zh-CN" sz="2400" b="1"/>
              <a:t>     </a:t>
            </a:r>
            <a:r>
              <a:rPr lang="zh-CN" altLang="en-US" sz="2400" b="1"/>
              <a:t>此时，将数据块看作数据流，并用序列</a:t>
            </a:r>
            <a:r>
              <a:rPr lang="en-US" altLang="zh-CN" sz="2400" b="1"/>
              <a:t>01111110</a:t>
            </a:r>
            <a:r>
              <a:rPr lang="zh-CN" altLang="en-US" sz="2400" b="1"/>
              <a:t>作为开始和结束标志。为了避免在数据流中出现序列</a:t>
            </a:r>
            <a:r>
              <a:rPr lang="en-US" altLang="zh-CN" sz="2400" b="1"/>
              <a:t>01111110</a:t>
            </a:r>
            <a:r>
              <a:rPr lang="zh-CN" altLang="en-US" sz="2400" b="1"/>
              <a:t>时引起的混乱，发送方总是在其发送的数据流中每出现</a:t>
            </a:r>
            <a:r>
              <a:rPr lang="en-US" altLang="zh-CN" sz="2400" b="1"/>
              <a:t>5</a:t>
            </a:r>
            <a:r>
              <a:rPr lang="zh-CN" altLang="en-US" sz="2400" b="1"/>
              <a:t>个连续的</a:t>
            </a:r>
            <a:r>
              <a:rPr lang="en-US" altLang="zh-CN" sz="2400" b="1"/>
              <a:t>1</a:t>
            </a:r>
            <a:r>
              <a:rPr lang="zh-CN" altLang="en-US" sz="2400" b="1"/>
              <a:t>就插入一个附加的</a:t>
            </a:r>
            <a:r>
              <a:rPr lang="en-US" altLang="zh-CN" sz="2400" b="1"/>
              <a:t>0</a:t>
            </a:r>
            <a:r>
              <a:rPr lang="zh-CN" altLang="en-US" sz="2400" b="1"/>
              <a:t>；接收方则每检测到</a:t>
            </a:r>
            <a:r>
              <a:rPr lang="en-US" altLang="zh-CN" sz="2400" b="1"/>
              <a:t>5</a:t>
            </a:r>
            <a:r>
              <a:rPr lang="zh-CN" altLang="en-US" sz="2400" b="1"/>
              <a:t>个连续的</a:t>
            </a:r>
            <a:r>
              <a:rPr lang="en-US" altLang="zh-CN" sz="2400" b="1"/>
              <a:t>1</a:t>
            </a:r>
            <a:r>
              <a:rPr lang="zh-CN" altLang="en-US" sz="2400" b="1"/>
              <a:t>并且其后有一个</a:t>
            </a:r>
            <a:r>
              <a:rPr lang="en-US" altLang="zh-CN" sz="2400" b="1"/>
              <a:t>0</a:t>
            </a:r>
            <a:r>
              <a:rPr lang="zh-CN" altLang="en-US" sz="2400" b="1"/>
              <a:t>时，就删除该</a:t>
            </a:r>
            <a:r>
              <a:rPr lang="en-US" altLang="zh-CN" sz="2400" b="1"/>
              <a:t>0</a:t>
            </a:r>
            <a:r>
              <a:rPr lang="zh-CN" altLang="en-US" sz="2400" b="1"/>
              <a:t>。</a:t>
            </a:r>
          </a:p>
          <a:p>
            <a:pPr eaLnBrk="1" hangingPunct="1">
              <a:lnSpc>
                <a:spcPct val="90000"/>
              </a:lnSpc>
              <a:spcBef>
                <a:spcPct val="20000"/>
              </a:spcBef>
              <a:buClr>
                <a:schemeClr val="folHlink"/>
              </a:buClr>
              <a:buFont typeface="Wingdings" pitchFamily="2" charset="2"/>
              <a:buNone/>
            </a:pPr>
            <a:r>
              <a:rPr lang="zh-CN" altLang="en-US" sz="2400" b="1">
                <a:solidFill>
                  <a:srgbClr val="FF9900"/>
                </a:solidFill>
              </a:rPr>
              <a:t>     </a:t>
            </a:r>
            <a:r>
              <a:rPr lang="zh-CN" altLang="en-US" sz="2400" b="1">
                <a:solidFill>
                  <a:schemeClr val="hlink"/>
                </a:solidFill>
              </a:rPr>
              <a:t>典型的面向位的同步协议如</a:t>
            </a:r>
            <a:r>
              <a:rPr lang="en-US" altLang="zh-CN" sz="2400" b="1">
                <a:solidFill>
                  <a:schemeClr val="hlink"/>
                </a:solidFill>
              </a:rPr>
              <a:t>ISO</a:t>
            </a:r>
            <a:r>
              <a:rPr lang="zh-CN" altLang="en-US" sz="2400" b="1">
                <a:solidFill>
                  <a:schemeClr val="hlink"/>
                </a:solidFill>
              </a:rPr>
              <a:t>的高级数据链路控制规程</a:t>
            </a:r>
            <a:r>
              <a:rPr lang="en-US" altLang="zh-CN" sz="2400" b="1">
                <a:solidFill>
                  <a:schemeClr val="hlink"/>
                </a:solidFill>
              </a:rPr>
              <a:t>HDLC</a:t>
            </a:r>
            <a:r>
              <a:rPr lang="zh-CN" altLang="en-US" sz="2400" b="1">
                <a:solidFill>
                  <a:schemeClr val="hlink"/>
                </a:solidFill>
              </a:rPr>
              <a:t>和</a:t>
            </a:r>
            <a:r>
              <a:rPr lang="en-US" altLang="zh-CN" sz="2400" b="1">
                <a:solidFill>
                  <a:schemeClr val="hlink"/>
                </a:solidFill>
              </a:rPr>
              <a:t>IBM</a:t>
            </a:r>
            <a:r>
              <a:rPr lang="zh-CN" altLang="en-US" sz="2400" b="1">
                <a:solidFill>
                  <a:schemeClr val="hlink"/>
                </a:solidFill>
              </a:rPr>
              <a:t>的同步数据链路控制规程</a:t>
            </a:r>
            <a:r>
              <a:rPr lang="en-US" altLang="zh-CN" sz="2400" b="1">
                <a:solidFill>
                  <a:schemeClr val="hlink"/>
                </a:solidFill>
              </a:rPr>
              <a:t>SDLC</a:t>
            </a:r>
            <a:r>
              <a:rPr lang="zh-CN" altLang="en-US" sz="2400" b="1"/>
              <a:t>。</a:t>
            </a:r>
          </a:p>
          <a:p>
            <a:pPr eaLnBrk="1" hangingPunct="1">
              <a:lnSpc>
                <a:spcPct val="90000"/>
              </a:lnSpc>
              <a:spcBef>
                <a:spcPct val="20000"/>
              </a:spcBef>
              <a:buClr>
                <a:schemeClr val="folHlink"/>
              </a:buClr>
              <a:buFont typeface="Wingdings" pitchFamily="2" charset="2"/>
              <a:buNone/>
            </a:pPr>
            <a:r>
              <a:rPr lang="zh-CN" altLang="en-US" sz="2400" b="1">
                <a:solidFill>
                  <a:srgbClr val="FF0000"/>
                </a:solidFill>
              </a:rPr>
              <a:t>     同步通信的特点</a:t>
            </a:r>
            <a:r>
              <a:rPr lang="zh-CN" altLang="en-US" sz="2400" b="1"/>
              <a:t>是以特定的位组合“</a:t>
            </a:r>
            <a:r>
              <a:rPr lang="en-US" altLang="zh-CN" sz="2400" b="1"/>
              <a:t>01111110”</a:t>
            </a:r>
            <a:r>
              <a:rPr lang="zh-CN" altLang="en-US" sz="2400" b="1"/>
              <a:t>作为帧的开始和结束标志，所传输的一帧数据可以是任意位。所以传输的效率较高，但实现的硬件设备比异步通信复杂。</a:t>
            </a:r>
            <a:r>
              <a:rPr lang="zh-CN" altLang="en-US" sz="3200"/>
              <a:t> </a:t>
            </a:r>
          </a:p>
        </p:txBody>
      </p:sp>
      <p:sp>
        <p:nvSpPr>
          <p:cNvPr id="45064" name="Rectangle 7"/>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5065" name="Rectangle 8"/>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7705" name="Object 9"/>
          <p:cNvGraphicFramePr>
            <a:graphicFrameLocks noChangeAspect="1"/>
          </p:cNvGraphicFramePr>
          <p:nvPr/>
        </p:nvGraphicFramePr>
        <p:xfrm>
          <a:off x="755650" y="1341438"/>
          <a:ext cx="7489825" cy="1039812"/>
        </p:xfrm>
        <a:graphic>
          <a:graphicData uri="http://schemas.openxmlformats.org/presentationml/2006/ole">
            <p:oleObj spid="_x0000_s115714" r:id="rId4" imgW="3120628" imgH="430292" progId="">
              <p:embed/>
            </p:oleObj>
          </a:graphicData>
        </a:graphic>
      </p:graphicFrame>
    </p:spTree>
    <p:extLst>
      <p:ext uri="{BB962C8B-B14F-4D97-AF65-F5344CB8AC3E}">
        <p14:creationId xmlns:p14="http://schemas.microsoft.com/office/powerpoint/2010/main" xmlns="" val="39274770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 calcmode="lin" valueType="num">
                                      <p:cBhvr additive="base">
                                        <p:cTn id="7" dur="500" fill="hold"/>
                                        <p:tgtEl>
                                          <p:spTgt spid="157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7705"/>
                                        </p:tgtEl>
                                        <p:attrNameLst>
                                          <p:attrName>style.visibility</p:attrName>
                                        </p:attrNameLst>
                                      </p:cBhvr>
                                      <p:to>
                                        <p:strVal val="visible"/>
                                      </p:to>
                                    </p:set>
                                    <p:anim calcmode="lin" valueType="num">
                                      <p:cBhvr additive="base">
                                        <p:cTn id="13" dur="500" fill="hold"/>
                                        <p:tgtEl>
                                          <p:spTgt spid="157705"/>
                                        </p:tgtEl>
                                        <p:attrNameLst>
                                          <p:attrName>ppt_x</p:attrName>
                                        </p:attrNameLst>
                                      </p:cBhvr>
                                      <p:tavLst>
                                        <p:tav tm="0">
                                          <p:val>
                                            <p:strVal val="0-#ppt_w/2"/>
                                          </p:val>
                                        </p:tav>
                                        <p:tav tm="100000">
                                          <p:val>
                                            <p:strVal val="#ppt_x"/>
                                          </p:val>
                                        </p:tav>
                                      </p:tavLst>
                                    </p:anim>
                                    <p:anim calcmode="lin" valueType="num">
                                      <p:cBhvr additive="base">
                                        <p:cTn id="14" dur="500" fill="hold"/>
                                        <p:tgtEl>
                                          <p:spTgt spid="1577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702"/>
                                        </p:tgtEl>
                                        <p:attrNameLst>
                                          <p:attrName>style.visibility</p:attrName>
                                        </p:attrNameLst>
                                      </p:cBhvr>
                                      <p:to>
                                        <p:strVal val="visible"/>
                                      </p:to>
                                    </p:set>
                                    <p:anim calcmode="lin" valueType="num">
                                      <p:cBhvr additive="base">
                                        <p:cTn id="19" dur="500" fill="hold"/>
                                        <p:tgtEl>
                                          <p:spTgt spid="157702"/>
                                        </p:tgtEl>
                                        <p:attrNameLst>
                                          <p:attrName>ppt_x</p:attrName>
                                        </p:attrNameLst>
                                      </p:cBhvr>
                                      <p:tavLst>
                                        <p:tav tm="0">
                                          <p:val>
                                            <p:strVal val="#ppt_x"/>
                                          </p:val>
                                        </p:tav>
                                        <p:tav tm="100000">
                                          <p:val>
                                            <p:strVal val="#ppt_x"/>
                                          </p:val>
                                        </p:tav>
                                      </p:tavLst>
                                    </p:anim>
                                    <p:anim calcmode="lin" valueType="num">
                                      <p:cBhvr additive="base">
                                        <p:cTn id="20"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autoUpdateAnimBg="0"/>
      <p:bldP spid="1577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body" idx="4294967295"/>
          </p:nvPr>
        </p:nvSpPr>
        <p:spPr>
          <a:xfrm>
            <a:off x="539750" y="692150"/>
            <a:ext cx="8062913" cy="3024188"/>
          </a:xfrm>
        </p:spPr>
        <p:txBody>
          <a:bodyPr/>
          <a:lstStyle/>
          <a:p>
            <a:pPr marL="812800" indent="-812800" eaLnBrk="1" hangingPunct="1">
              <a:lnSpc>
                <a:spcPct val="90000"/>
              </a:lnSpc>
              <a:buFont typeface="Wingdings" pitchFamily="2" charset="2"/>
              <a:buNone/>
            </a:pPr>
            <a:r>
              <a:rPr lang="zh-CN" altLang="en-US" sz="2800" b="1" smtClean="0"/>
              <a:t>二、串行通信的传输方向</a:t>
            </a:r>
          </a:p>
          <a:p>
            <a:pPr marL="812800" indent="-812800" eaLnBrk="1" hangingPunct="1">
              <a:lnSpc>
                <a:spcPct val="90000"/>
              </a:lnSpc>
              <a:buFont typeface="Wingdings" pitchFamily="2" charset="2"/>
              <a:buNone/>
            </a:pPr>
            <a:r>
              <a:rPr lang="en-US" altLang="zh-CN" sz="2400" b="1" smtClean="0"/>
              <a:t>1</a:t>
            </a:r>
            <a:r>
              <a:rPr lang="zh-CN" altLang="en-US" sz="2400" b="1" smtClean="0"/>
              <a:t>、单工</a:t>
            </a:r>
          </a:p>
          <a:p>
            <a:pPr marL="812800" indent="-812800" eaLnBrk="1" hangingPunct="1">
              <a:lnSpc>
                <a:spcPct val="90000"/>
              </a:lnSpc>
              <a:buFont typeface="Wingdings" pitchFamily="2" charset="2"/>
              <a:buNone/>
            </a:pPr>
            <a:r>
              <a:rPr lang="zh-CN" altLang="en-US" sz="2400" b="1" smtClean="0">
                <a:solidFill>
                  <a:schemeClr val="hlink"/>
                </a:solidFill>
              </a:rPr>
              <a:t>单工</a:t>
            </a:r>
            <a:r>
              <a:rPr lang="zh-CN" altLang="en-US" sz="2400" b="1" smtClean="0"/>
              <a:t>是指数据传输仅能沿</a:t>
            </a:r>
            <a:r>
              <a:rPr lang="zh-CN" altLang="en-US" sz="2400" b="1" smtClean="0">
                <a:solidFill>
                  <a:schemeClr val="hlink"/>
                </a:solidFill>
              </a:rPr>
              <a:t>一个方向</a:t>
            </a:r>
            <a:r>
              <a:rPr lang="zh-CN" altLang="en-US" sz="2400" b="1" smtClean="0"/>
              <a:t>，不能实现反向传输。</a:t>
            </a:r>
          </a:p>
          <a:p>
            <a:pPr marL="812800" indent="-812800" eaLnBrk="1" hangingPunct="1">
              <a:lnSpc>
                <a:spcPct val="90000"/>
              </a:lnSpc>
              <a:buFont typeface="Wingdings" pitchFamily="2" charset="2"/>
              <a:buNone/>
            </a:pPr>
            <a:r>
              <a:rPr lang="en-US" altLang="zh-CN" sz="2400" b="1" smtClean="0"/>
              <a:t>2</a:t>
            </a:r>
            <a:r>
              <a:rPr lang="zh-CN" altLang="en-US" sz="2400" b="1" smtClean="0"/>
              <a:t>、半双工</a:t>
            </a:r>
          </a:p>
          <a:p>
            <a:pPr marL="812800" indent="-812800" eaLnBrk="1" hangingPunct="1">
              <a:lnSpc>
                <a:spcPct val="90000"/>
              </a:lnSpc>
              <a:buFont typeface="Wingdings" pitchFamily="2" charset="2"/>
              <a:buNone/>
            </a:pPr>
            <a:r>
              <a:rPr lang="zh-CN" altLang="en-US" sz="2400" b="1" smtClean="0">
                <a:solidFill>
                  <a:schemeClr val="hlink"/>
                </a:solidFill>
              </a:rPr>
              <a:t>半双工</a:t>
            </a:r>
            <a:r>
              <a:rPr lang="zh-CN" altLang="en-US" sz="2400" b="1" smtClean="0"/>
              <a:t>是指数据传输可以沿</a:t>
            </a:r>
            <a:r>
              <a:rPr lang="zh-CN" altLang="en-US" sz="2400" b="1" smtClean="0">
                <a:solidFill>
                  <a:schemeClr val="hlink"/>
                </a:solidFill>
              </a:rPr>
              <a:t>两个方向</a:t>
            </a:r>
            <a:r>
              <a:rPr lang="zh-CN" altLang="en-US" sz="2400" b="1" smtClean="0"/>
              <a:t>，但需要分时进行。</a:t>
            </a:r>
          </a:p>
          <a:p>
            <a:pPr marL="812800" indent="-812800" eaLnBrk="1" hangingPunct="1">
              <a:lnSpc>
                <a:spcPct val="90000"/>
              </a:lnSpc>
              <a:buFont typeface="Wingdings" pitchFamily="2" charset="2"/>
              <a:buNone/>
            </a:pPr>
            <a:r>
              <a:rPr lang="en-US" altLang="zh-CN" sz="2400" b="1" smtClean="0"/>
              <a:t>3</a:t>
            </a:r>
            <a:r>
              <a:rPr lang="zh-CN" altLang="en-US" sz="2400" b="1" smtClean="0"/>
              <a:t>、全双工</a:t>
            </a:r>
          </a:p>
          <a:p>
            <a:pPr marL="812800" indent="-812800" eaLnBrk="1" hangingPunct="1">
              <a:lnSpc>
                <a:spcPct val="90000"/>
              </a:lnSpc>
              <a:buFont typeface="Wingdings" pitchFamily="2" charset="2"/>
              <a:buNone/>
            </a:pPr>
            <a:r>
              <a:rPr lang="zh-CN" altLang="en-US" sz="2400" b="1" smtClean="0">
                <a:solidFill>
                  <a:schemeClr val="hlink"/>
                </a:solidFill>
              </a:rPr>
              <a:t>全双工</a:t>
            </a:r>
            <a:r>
              <a:rPr lang="zh-CN" altLang="en-US" sz="2400" b="1" smtClean="0"/>
              <a:t>是指数据可以</a:t>
            </a:r>
            <a:r>
              <a:rPr lang="zh-CN" altLang="en-US" sz="2400" b="1" smtClean="0">
                <a:solidFill>
                  <a:schemeClr val="hlink"/>
                </a:solidFill>
              </a:rPr>
              <a:t>同时进行双向</a:t>
            </a:r>
            <a:r>
              <a:rPr lang="zh-CN" altLang="en-US" sz="2400" b="1" smtClean="0"/>
              <a:t>传输。</a:t>
            </a:r>
            <a:r>
              <a:rPr lang="zh-CN" altLang="en-US" sz="2400" smtClean="0"/>
              <a:t> </a:t>
            </a:r>
          </a:p>
        </p:txBody>
      </p:sp>
      <p:sp>
        <p:nvSpPr>
          <p:cNvPr id="46084"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085"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086" name="Rectangle 5"/>
          <p:cNvSpPr>
            <a:spLocks noChangeArrowheads="1"/>
          </p:cNvSpPr>
          <p:nvPr/>
        </p:nvSpPr>
        <p:spPr bwMode="auto">
          <a:xfrm>
            <a:off x="0" y="20097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087" name="Rectangle 6"/>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8727" name="Object 7"/>
          <p:cNvGraphicFramePr>
            <a:graphicFrameLocks noChangeAspect="1"/>
          </p:cNvGraphicFramePr>
          <p:nvPr/>
        </p:nvGraphicFramePr>
        <p:xfrm>
          <a:off x="755650" y="4005263"/>
          <a:ext cx="7561263" cy="1439862"/>
        </p:xfrm>
        <a:graphic>
          <a:graphicData uri="http://schemas.openxmlformats.org/presentationml/2006/ole">
            <p:oleObj spid="_x0000_s116738" r:id="rId4" imgW="2973229" imgH="406003" progId="">
              <p:embed/>
            </p:oleObj>
          </a:graphicData>
        </a:graphic>
      </p:graphicFrame>
      <p:sp>
        <p:nvSpPr>
          <p:cNvPr id="158728" name="Rectangle 8"/>
          <p:cNvSpPr>
            <a:spLocks noChangeArrowheads="1"/>
          </p:cNvSpPr>
          <p:nvPr/>
        </p:nvSpPr>
        <p:spPr bwMode="auto">
          <a:xfrm>
            <a:off x="755650" y="5589588"/>
            <a:ext cx="7773988"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buClr>
                <a:schemeClr val="folHlink"/>
              </a:buClr>
              <a:buFont typeface="Wingdings" pitchFamily="2" charset="2"/>
              <a:buNone/>
            </a:pPr>
            <a:r>
              <a:rPr lang="en-US" altLang="zh-CN" sz="3200"/>
              <a:t>      </a:t>
            </a:r>
            <a:r>
              <a:rPr lang="zh-CN" altLang="en-US" sz="3200"/>
              <a:t>单工</a:t>
            </a:r>
            <a:r>
              <a:rPr lang="zh-CN" altLang="en-US" sz="2400" b="1"/>
              <a:t>                     半双工                      全双工</a:t>
            </a:r>
          </a:p>
        </p:txBody>
      </p:sp>
    </p:spTree>
    <p:extLst>
      <p:ext uri="{BB962C8B-B14F-4D97-AF65-F5344CB8AC3E}">
        <p14:creationId xmlns:p14="http://schemas.microsoft.com/office/powerpoint/2010/main" xmlns="" val="11883382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8727"/>
                                        </p:tgtEl>
                                        <p:attrNameLst>
                                          <p:attrName>style.visibility</p:attrName>
                                        </p:attrNameLst>
                                      </p:cBhvr>
                                      <p:to>
                                        <p:strVal val="visible"/>
                                      </p:to>
                                    </p:set>
                                    <p:anim calcmode="lin" valueType="num">
                                      <p:cBhvr additive="base">
                                        <p:cTn id="13" dur="500" fill="hold"/>
                                        <p:tgtEl>
                                          <p:spTgt spid="158727"/>
                                        </p:tgtEl>
                                        <p:attrNameLst>
                                          <p:attrName>ppt_x</p:attrName>
                                        </p:attrNameLst>
                                      </p:cBhvr>
                                      <p:tavLst>
                                        <p:tav tm="0">
                                          <p:val>
                                            <p:strVal val="#ppt_x"/>
                                          </p:val>
                                        </p:tav>
                                        <p:tav tm="100000">
                                          <p:val>
                                            <p:strVal val="#ppt_x"/>
                                          </p:val>
                                        </p:tav>
                                      </p:tavLst>
                                    </p:anim>
                                    <p:anim calcmode="lin" valueType="num">
                                      <p:cBhvr additive="base">
                                        <p:cTn id="14" dur="500" fill="hold"/>
                                        <p:tgtEl>
                                          <p:spTgt spid="15872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8728"/>
                                        </p:tgtEl>
                                        <p:attrNameLst>
                                          <p:attrName>style.visibility</p:attrName>
                                        </p:attrNameLst>
                                      </p:cBhvr>
                                      <p:to>
                                        <p:strVal val="visible"/>
                                      </p:to>
                                    </p:set>
                                    <p:anim calcmode="lin" valueType="num">
                                      <p:cBhvr additive="base">
                                        <p:cTn id="17" dur="500" fill="hold"/>
                                        <p:tgtEl>
                                          <p:spTgt spid="158728"/>
                                        </p:tgtEl>
                                        <p:attrNameLst>
                                          <p:attrName>ppt_x</p:attrName>
                                        </p:attrNameLst>
                                      </p:cBhvr>
                                      <p:tavLst>
                                        <p:tav tm="0">
                                          <p:val>
                                            <p:strVal val="#ppt_x"/>
                                          </p:val>
                                        </p:tav>
                                        <p:tav tm="100000">
                                          <p:val>
                                            <p:strVal val="#ppt_x"/>
                                          </p:val>
                                        </p:tav>
                                      </p:tavLst>
                                    </p:anim>
                                    <p:anim calcmode="lin" valueType="num">
                                      <p:cBhvr additive="base">
                                        <p:cTn id="18" dur="500" fill="hold"/>
                                        <p:tgtEl>
                                          <p:spTgt spid="158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body" idx="4294967295"/>
          </p:nvPr>
        </p:nvSpPr>
        <p:spPr>
          <a:xfrm>
            <a:off x="468313" y="692150"/>
            <a:ext cx="8424862" cy="2376488"/>
          </a:xfrm>
        </p:spPr>
        <p:txBody>
          <a:bodyPr/>
          <a:lstStyle/>
          <a:p>
            <a:pPr marL="0" indent="0" eaLnBrk="1" hangingPunct="1">
              <a:lnSpc>
                <a:spcPct val="80000"/>
              </a:lnSpc>
              <a:buFont typeface="Wingdings" pitchFamily="2" charset="2"/>
              <a:buNone/>
            </a:pPr>
            <a:r>
              <a:rPr lang="zh-CN" altLang="en-US" sz="2800" b="1" dirty="0" smtClean="0"/>
              <a:t>三、串行通信的错误校验</a:t>
            </a:r>
            <a:r>
              <a:rPr lang="zh-CN" altLang="en-US" sz="2400" dirty="0" smtClean="0"/>
              <a:t>  </a:t>
            </a:r>
          </a:p>
          <a:p>
            <a:pPr marL="0" indent="0" eaLnBrk="1" hangingPunct="1">
              <a:lnSpc>
                <a:spcPct val="80000"/>
              </a:lnSpc>
              <a:buFont typeface="Wingdings" pitchFamily="2" charset="2"/>
              <a:buNone/>
            </a:pPr>
            <a:r>
              <a:rPr lang="en-US" altLang="zh-CN" sz="2400" b="1" dirty="0" smtClean="0"/>
              <a:t>1</a:t>
            </a:r>
            <a:r>
              <a:rPr lang="zh-CN" altLang="en-US" sz="2400" b="1" dirty="0" smtClean="0"/>
              <a:t>、</a:t>
            </a:r>
            <a:r>
              <a:rPr lang="zh-CN" altLang="en-US" sz="2400" b="1" dirty="0" smtClean="0">
                <a:solidFill>
                  <a:srgbClr val="FF0000"/>
                </a:solidFill>
              </a:rPr>
              <a:t>奇偶校验</a:t>
            </a:r>
          </a:p>
          <a:p>
            <a:pPr marL="0" indent="0" eaLnBrk="1" hangingPunct="1">
              <a:lnSpc>
                <a:spcPct val="80000"/>
              </a:lnSpc>
              <a:buFont typeface="Wingdings" pitchFamily="2" charset="2"/>
              <a:buNone/>
            </a:pPr>
            <a:r>
              <a:rPr lang="zh-CN" altLang="en-US" sz="2400" b="1" dirty="0" smtClean="0"/>
              <a:t>在发送数据时，数据位尾随的</a:t>
            </a:r>
            <a:r>
              <a:rPr lang="en-US" altLang="zh-CN" sz="2400" b="1" dirty="0" smtClean="0"/>
              <a:t>1</a:t>
            </a:r>
            <a:r>
              <a:rPr lang="zh-CN" altLang="en-US" sz="2400" b="1" dirty="0" smtClean="0"/>
              <a:t>位为奇偶校验位（</a:t>
            </a:r>
            <a:r>
              <a:rPr lang="en-US" altLang="zh-CN" sz="2400" b="1" dirty="0" smtClean="0"/>
              <a:t>1</a:t>
            </a:r>
            <a:r>
              <a:rPr lang="zh-CN" altLang="en-US" sz="2400" b="1" dirty="0" smtClean="0"/>
              <a:t>或</a:t>
            </a:r>
            <a:r>
              <a:rPr lang="en-US" altLang="zh-CN" sz="2400" b="1" dirty="0" smtClean="0"/>
              <a:t>0</a:t>
            </a:r>
            <a:r>
              <a:rPr lang="zh-CN" altLang="en-US" sz="2400" b="1" dirty="0" smtClean="0"/>
              <a:t>）。奇校验时，数据中“</a:t>
            </a:r>
            <a:r>
              <a:rPr lang="en-US" altLang="zh-CN" sz="2400" b="1" dirty="0" smtClean="0"/>
              <a:t>1”</a:t>
            </a:r>
            <a:r>
              <a:rPr lang="zh-CN" altLang="en-US" sz="2400" b="1" dirty="0" smtClean="0"/>
              <a:t>的个数与校验位“</a:t>
            </a:r>
            <a:r>
              <a:rPr lang="en-US" altLang="zh-CN" sz="2400" b="1" dirty="0" smtClean="0"/>
              <a:t>1”</a:t>
            </a:r>
            <a:r>
              <a:rPr lang="zh-CN" altLang="en-US" sz="2400" b="1" dirty="0" smtClean="0"/>
              <a:t>的个数之和应为奇数；偶校验时，数据中“</a:t>
            </a:r>
            <a:r>
              <a:rPr lang="en-US" altLang="zh-CN" sz="2400" b="1" dirty="0" smtClean="0"/>
              <a:t>1”</a:t>
            </a:r>
            <a:r>
              <a:rPr lang="zh-CN" altLang="en-US" sz="2400" b="1" dirty="0" smtClean="0"/>
              <a:t>的个数与校验位“</a:t>
            </a:r>
            <a:r>
              <a:rPr lang="en-US" altLang="zh-CN" sz="2400" b="1" dirty="0" smtClean="0"/>
              <a:t>1”</a:t>
            </a:r>
            <a:r>
              <a:rPr lang="zh-CN" altLang="en-US" sz="2400" b="1" dirty="0" smtClean="0"/>
              <a:t>的个数之和应为偶数。接收字符时，对“</a:t>
            </a:r>
            <a:r>
              <a:rPr lang="en-US" altLang="zh-CN" sz="2400" b="1" dirty="0" smtClean="0"/>
              <a:t>1”</a:t>
            </a:r>
            <a:r>
              <a:rPr lang="zh-CN" altLang="en-US" sz="2400" b="1" dirty="0" smtClean="0"/>
              <a:t>的个数进行校验，若发现不一致，则说明传输数据过程中出现了差错。</a:t>
            </a:r>
          </a:p>
        </p:txBody>
      </p:sp>
      <p:sp>
        <p:nvSpPr>
          <p:cNvPr id="176131"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6132"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6133" name="Rectangle 5"/>
          <p:cNvSpPr>
            <a:spLocks noChangeArrowheads="1"/>
          </p:cNvSpPr>
          <p:nvPr/>
        </p:nvSpPr>
        <p:spPr bwMode="auto">
          <a:xfrm>
            <a:off x="0" y="20097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6134" name="Rectangle 6"/>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6135" name="Rectangle 7"/>
          <p:cNvSpPr>
            <a:spLocks noChangeArrowheads="1"/>
          </p:cNvSpPr>
          <p:nvPr/>
        </p:nvSpPr>
        <p:spPr bwMode="auto">
          <a:xfrm>
            <a:off x="0" y="3000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0780" name="Rectangle 12"/>
          <p:cNvSpPr>
            <a:spLocks noChangeArrowheads="1"/>
          </p:cNvSpPr>
          <p:nvPr/>
        </p:nvSpPr>
        <p:spPr bwMode="auto">
          <a:xfrm>
            <a:off x="468313" y="5013325"/>
            <a:ext cx="83518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20000"/>
              </a:spcBef>
              <a:buClr>
                <a:schemeClr val="folHlink"/>
              </a:buClr>
              <a:buFont typeface="Wingdings" pitchFamily="2" charset="2"/>
              <a:buNone/>
            </a:pPr>
            <a:r>
              <a:rPr lang="en-US" altLang="zh-CN" sz="2400" b="1"/>
              <a:t>3</a:t>
            </a:r>
            <a:r>
              <a:rPr lang="zh-CN" altLang="en-US" sz="2400" b="1"/>
              <a:t>、</a:t>
            </a:r>
            <a:r>
              <a:rPr lang="zh-CN" altLang="en-US" sz="2400" b="1">
                <a:solidFill>
                  <a:srgbClr val="FF0000"/>
                </a:solidFill>
              </a:rPr>
              <a:t>循环冗余校验</a:t>
            </a:r>
          </a:p>
          <a:p>
            <a:pPr eaLnBrk="1" hangingPunct="1">
              <a:lnSpc>
                <a:spcPct val="80000"/>
              </a:lnSpc>
              <a:spcBef>
                <a:spcPct val="20000"/>
              </a:spcBef>
              <a:buClr>
                <a:schemeClr val="folHlink"/>
              </a:buClr>
              <a:buFont typeface="Wingdings" pitchFamily="2" charset="2"/>
              <a:buNone/>
            </a:pPr>
            <a:r>
              <a:rPr lang="zh-CN" altLang="en-US" sz="2400" b="1"/>
              <a:t>这种校验是通过某种数学运算实现有效信息与校验位之间的循环校验，常用于对磁盘信息的传输、存储区的完整性校验等。这种校验方法纠错能力强，广泛应用于同步通信中。</a:t>
            </a:r>
          </a:p>
        </p:txBody>
      </p:sp>
      <p:sp>
        <p:nvSpPr>
          <p:cNvPr id="160781" name="Rectangle 13"/>
          <p:cNvSpPr>
            <a:spLocks noChangeArrowheads="1"/>
          </p:cNvSpPr>
          <p:nvPr/>
        </p:nvSpPr>
        <p:spPr bwMode="auto">
          <a:xfrm>
            <a:off x="468313" y="3103563"/>
            <a:ext cx="8351837" cy="187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20000"/>
              </a:spcBef>
              <a:buClr>
                <a:schemeClr val="folHlink"/>
              </a:buClr>
              <a:buFont typeface="Wingdings" pitchFamily="2" charset="2"/>
              <a:buNone/>
            </a:pPr>
            <a:r>
              <a:rPr lang="en-US" altLang="zh-CN" sz="2400" b="1"/>
              <a:t>2</a:t>
            </a:r>
            <a:r>
              <a:rPr lang="zh-CN" altLang="en-US" sz="2400" b="1"/>
              <a:t>、</a:t>
            </a:r>
            <a:r>
              <a:rPr lang="zh-CN" altLang="en-US" sz="2400" b="1">
                <a:solidFill>
                  <a:srgbClr val="FF0000"/>
                </a:solidFill>
              </a:rPr>
              <a:t>代码和校验</a:t>
            </a:r>
          </a:p>
          <a:p>
            <a:pPr eaLnBrk="1" hangingPunct="1">
              <a:lnSpc>
                <a:spcPct val="80000"/>
              </a:lnSpc>
              <a:spcBef>
                <a:spcPct val="20000"/>
              </a:spcBef>
              <a:buClr>
                <a:schemeClr val="folHlink"/>
              </a:buClr>
              <a:buFont typeface="Wingdings" pitchFamily="2" charset="2"/>
              <a:buNone/>
            </a:pPr>
            <a:r>
              <a:rPr lang="zh-CN" altLang="en-US" sz="2400" b="1"/>
              <a:t>代码和校验是发送方将所发数据块求和（或各字节异或），产生一个字节的校验字符（校验和）附加到数据块末尾。接收方接收数据同时对数据块（除校验字节外）求和（或各字节异或），将所得的结果与发送方的“校验和”进行比较，相符则无差错，否则即认为传送过程中出现了差错。</a:t>
            </a:r>
          </a:p>
        </p:txBody>
      </p:sp>
    </p:spTree>
    <p:extLst>
      <p:ext uri="{BB962C8B-B14F-4D97-AF65-F5344CB8AC3E}">
        <p14:creationId xmlns:p14="http://schemas.microsoft.com/office/powerpoint/2010/main" xmlns="" val="38083263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additive="base">
                                        <p:cTn id="7" dur="500" fill="hold"/>
                                        <p:tgtEl>
                                          <p:spTgt spid="160770"/>
                                        </p:tgtEl>
                                        <p:attrNameLst>
                                          <p:attrName>ppt_x</p:attrName>
                                        </p:attrNameLst>
                                      </p:cBhvr>
                                      <p:tavLst>
                                        <p:tav tm="0">
                                          <p:val>
                                            <p:strVal val="#ppt_x"/>
                                          </p:val>
                                        </p:tav>
                                        <p:tav tm="100000">
                                          <p:val>
                                            <p:strVal val="#ppt_x"/>
                                          </p:val>
                                        </p:tav>
                                      </p:tavLst>
                                    </p:anim>
                                    <p:anim calcmode="lin" valueType="num">
                                      <p:cBhvr additive="base">
                                        <p:cTn id="8" dur="500" fill="hold"/>
                                        <p:tgtEl>
                                          <p:spTgt spid="1607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81"/>
                                        </p:tgtEl>
                                        <p:attrNameLst>
                                          <p:attrName>style.visibility</p:attrName>
                                        </p:attrNameLst>
                                      </p:cBhvr>
                                      <p:to>
                                        <p:strVal val="visible"/>
                                      </p:to>
                                    </p:set>
                                    <p:anim calcmode="lin" valueType="num">
                                      <p:cBhvr additive="base">
                                        <p:cTn id="13" dur="500" fill="hold"/>
                                        <p:tgtEl>
                                          <p:spTgt spid="160781"/>
                                        </p:tgtEl>
                                        <p:attrNameLst>
                                          <p:attrName>ppt_x</p:attrName>
                                        </p:attrNameLst>
                                      </p:cBhvr>
                                      <p:tavLst>
                                        <p:tav tm="0">
                                          <p:val>
                                            <p:strVal val="0-#ppt_w/2"/>
                                          </p:val>
                                        </p:tav>
                                        <p:tav tm="100000">
                                          <p:val>
                                            <p:strVal val="#ppt_x"/>
                                          </p:val>
                                        </p:tav>
                                      </p:tavLst>
                                    </p:anim>
                                    <p:anim calcmode="lin" valueType="num">
                                      <p:cBhvr additive="base">
                                        <p:cTn id="14" dur="500" fill="hold"/>
                                        <p:tgtEl>
                                          <p:spTgt spid="1607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0780"/>
                                        </p:tgtEl>
                                        <p:attrNameLst>
                                          <p:attrName>style.visibility</p:attrName>
                                        </p:attrNameLst>
                                      </p:cBhvr>
                                      <p:to>
                                        <p:strVal val="visible"/>
                                      </p:to>
                                    </p:set>
                                    <p:anim calcmode="lin" valueType="num">
                                      <p:cBhvr additive="base">
                                        <p:cTn id="19" dur="500" fill="hold"/>
                                        <p:tgtEl>
                                          <p:spTgt spid="160780"/>
                                        </p:tgtEl>
                                        <p:attrNameLst>
                                          <p:attrName>ppt_x</p:attrName>
                                        </p:attrNameLst>
                                      </p:cBhvr>
                                      <p:tavLst>
                                        <p:tav tm="0">
                                          <p:val>
                                            <p:strVal val="#ppt_x"/>
                                          </p:val>
                                        </p:tav>
                                        <p:tav tm="100000">
                                          <p:val>
                                            <p:strVal val="#ppt_x"/>
                                          </p:val>
                                        </p:tav>
                                      </p:tavLst>
                                    </p:anim>
                                    <p:anim calcmode="lin" valueType="num">
                                      <p:cBhvr additive="base">
                                        <p:cTn id="20" dur="500" fill="hold"/>
                                        <p:tgtEl>
                                          <p:spTgt spid="160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80" grpId="0" autoUpdateAnimBg="0"/>
      <p:bldP spid="16078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body" idx="4294967295"/>
          </p:nvPr>
        </p:nvSpPr>
        <p:spPr>
          <a:xfrm>
            <a:off x="395288" y="692150"/>
            <a:ext cx="8351837" cy="4032250"/>
          </a:xfrm>
        </p:spPr>
        <p:txBody>
          <a:bodyPr/>
          <a:lstStyle/>
          <a:p>
            <a:pPr marL="0" indent="0" eaLnBrk="1" hangingPunct="1">
              <a:buFont typeface="Wingdings" pitchFamily="2" charset="2"/>
              <a:buNone/>
            </a:pPr>
            <a:r>
              <a:rPr lang="zh-CN" altLang="en-US" sz="3600" b="1" smtClean="0"/>
              <a:t>五、传输速率与传输距离</a:t>
            </a:r>
            <a:r>
              <a:rPr lang="zh-CN" altLang="en-US" smtClean="0"/>
              <a:t>  </a:t>
            </a:r>
            <a:r>
              <a:rPr lang="zh-CN" altLang="en-US" sz="2800" smtClean="0"/>
              <a:t> </a:t>
            </a:r>
          </a:p>
          <a:p>
            <a:pPr marL="0" indent="0" eaLnBrk="1" hangingPunct="1">
              <a:buFont typeface="Wingdings" pitchFamily="2" charset="2"/>
              <a:buNone/>
            </a:pPr>
            <a:r>
              <a:rPr lang="en-US" altLang="zh-CN" sz="3600" b="1" smtClean="0"/>
              <a:t>1</a:t>
            </a:r>
            <a:r>
              <a:rPr lang="zh-CN" altLang="en-US" sz="3600" b="1" smtClean="0"/>
              <a:t>、传输速率</a:t>
            </a:r>
          </a:p>
          <a:p>
            <a:pPr marL="0" indent="0" eaLnBrk="1" hangingPunct="1">
              <a:buFont typeface="Wingdings" pitchFamily="2" charset="2"/>
              <a:buNone/>
            </a:pPr>
            <a:r>
              <a:rPr lang="zh-CN" altLang="en-US" b="1" smtClean="0">
                <a:solidFill>
                  <a:srgbClr val="FF0000"/>
                </a:solidFill>
              </a:rPr>
              <a:t>比特率</a:t>
            </a:r>
            <a:r>
              <a:rPr lang="zh-CN" altLang="en-US" b="1" smtClean="0"/>
              <a:t>是</a:t>
            </a:r>
            <a:r>
              <a:rPr lang="zh-CN" altLang="en-US" b="1" smtClean="0">
                <a:solidFill>
                  <a:srgbClr val="FF9900"/>
                </a:solidFill>
              </a:rPr>
              <a:t>每秒钟传输二进制代码的位数</a:t>
            </a:r>
            <a:r>
              <a:rPr lang="zh-CN" altLang="en-US" b="1" smtClean="0"/>
              <a:t>，单位是：位／秒（</a:t>
            </a:r>
            <a:r>
              <a:rPr lang="en-US" altLang="zh-CN" b="1" smtClean="0"/>
              <a:t>bps</a:t>
            </a:r>
            <a:r>
              <a:rPr lang="zh-CN" altLang="en-US" b="1" smtClean="0"/>
              <a:t>）。如每秒钟传送</a:t>
            </a:r>
            <a:r>
              <a:rPr lang="en-US" altLang="zh-CN" b="1" smtClean="0"/>
              <a:t>240</a:t>
            </a:r>
            <a:r>
              <a:rPr lang="zh-CN" altLang="en-US" b="1" smtClean="0"/>
              <a:t>个字符，而每个字符格式包含</a:t>
            </a:r>
            <a:r>
              <a:rPr lang="en-US" altLang="zh-CN" b="1" smtClean="0"/>
              <a:t>10</a:t>
            </a:r>
            <a:r>
              <a:rPr lang="zh-CN" altLang="en-US" b="1" smtClean="0"/>
              <a:t>位</a:t>
            </a:r>
            <a:r>
              <a:rPr lang="en-US" altLang="zh-CN" b="1" smtClean="0"/>
              <a:t>(1</a:t>
            </a:r>
            <a:r>
              <a:rPr lang="zh-CN" altLang="en-US" b="1" smtClean="0"/>
              <a:t>个起始位、</a:t>
            </a:r>
            <a:r>
              <a:rPr lang="en-US" altLang="zh-CN" b="1" smtClean="0"/>
              <a:t>1</a:t>
            </a:r>
            <a:r>
              <a:rPr lang="zh-CN" altLang="en-US" b="1" smtClean="0"/>
              <a:t>个停止位、</a:t>
            </a:r>
            <a:r>
              <a:rPr lang="en-US" altLang="zh-CN" b="1" smtClean="0"/>
              <a:t>8</a:t>
            </a:r>
            <a:r>
              <a:rPr lang="zh-CN" altLang="en-US" b="1" smtClean="0"/>
              <a:t>个数据位</a:t>
            </a:r>
            <a:r>
              <a:rPr lang="en-US" altLang="zh-CN" b="1" smtClean="0"/>
              <a:t>)</a:t>
            </a:r>
            <a:r>
              <a:rPr lang="zh-CN" altLang="en-US" b="1" smtClean="0"/>
              <a:t>，这时的比特率为：</a:t>
            </a:r>
          </a:p>
          <a:p>
            <a:pPr marL="0" indent="0" eaLnBrk="1" hangingPunct="1">
              <a:buFont typeface="Wingdings" pitchFamily="2" charset="2"/>
              <a:buNone/>
            </a:pPr>
            <a:r>
              <a:rPr lang="zh-CN" altLang="en-US" b="1" smtClean="0"/>
              <a:t>        </a:t>
            </a:r>
            <a:r>
              <a:rPr lang="en-US" altLang="zh-CN" b="1" smtClean="0"/>
              <a:t>10</a:t>
            </a:r>
            <a:r>
              <a:rPr lang="zh-CN" altLang="en-US" b="1" smtClean="0"/>
              <a:t>位</a:t>
            </a:r>
            <a:r>
              <a:rPr lang="en-US" altLang="zh-CN" b="1" smtClean="0"/>
              <a:t>×240</a:t>
            </a:r>
            <a:r>
              <a:rPr lang="zh-CN" altLang="en-US" b="1" smtClean="0"/>
              <a:t>个</a:t>
            </a:r>
            <a:r>
              <a:rPr lang="en-US" altLang="zh-CN" b="1" smtClean="0"/>
              <a:t>/</a:t>
            </a:r>
            <a:r>
              <a:rPr lang="zh-CN" altLang="en-US" b="1" smtClean="0"/>
              <a:t>秒 </a:t>
            </a:r>
            <a:r>
              <a:rPr lang="en-US" altLang="zh-CN" b="1" smtClean="0"/>
              <a:t>= 2400 bps</a:t>
            </a:r>
          </a:p>
          <a:p>
            <a:pPr marL="0" indent="0" eaLnBrk="1" hangingPunct="1">
              <a:buFont typeface="Wingdings" pitchFamily="2" charset="2"/>
              <a:buNone/>
            </a:pPr>
            <a:endParaRPr lang="en-US" altLang="zh-CN" b="1" smtClean="0"/>
          </a:p>
        </p:txBody>
      </p:sp>
      <p:sp>
        <p:nvSpPr>
          <p:cNvPr id="177155"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7156"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7157" name="Rectangle 5"/>
          <p:cNvSpPr>
            <a:spLocks noChangeArrowheads="1"/>
          </p:cNvSpPr>
          <p:nvPr/>
        </p:nvSpPr>
        <p:spPr bwMode="auto">
          <a:xfrm>
            <a:off x="0" y="20097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7158" name="Rectangle 6"/>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7159" name="Rectangle 7"/>
          <p:cNvSpPr>
            <a:spLocks noChangeArrowheads="1"/>
          </p:cNvSpPr>
          <p:nvPr/>
        </p:nvSpPr>
        <p:spPr bwMode="auto">
          <a:xfrm>
            <a:off x="0" y="3000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40675731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fill="hold"/>
                                        <p:tgtEl>
                                          <p:spTgt spid="161794"/>
                                        </p:tgtEl>
                                        <p:attrNameLst>
                                          <p:attrName>ppt_x</p:attrName>
                                        </p:attrNameLst>
                                      </p:cBhvr>
                                      <p:tavLst>
                                        <p:tav tm="0">
                                          <p:val>
                                            <p:strVal val="#ppt_x"/>
                                          </p:val>
                                        </p:tav>
                                        <p:tav tm="100000">
                                          <p:val>
                                            <p:strVal val="#ppt_x"/>
                                          </p:val>
                                        </p:tav>
                                      </p:tavLst>
                                    </p:anim>
                                    <p:anim calcmode="lin" valueType="num">
                                      <p:cBhvr additive="base">
                                        <p:cTn id="8" dur="500" fill="hold"/>
                                        <p:tgtEl>
                                          <p:spTgt spid="1617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body" idx="4294967295"/>
          </p:nvPr>
        </p:nvSpPr>
        <p:spPr>
          <a:xfrm>
            <a:off x="468313" y="908050"/>
            <a:ext cx="8280400" cy="4392613"/>
          </a:xfrm>
        </p:spPr>
        <p:txBody>
          <a:bodyPr/>
          <a:lstStyle/>
          <a:p>
            <a:pPr marL="0" indent="0" eaLnBrk="1" hangingPunct="1">
              <a:lnSpc>
                <a:spcPct val="90000"/>
              </a:lnSpc>
              <a:buFont typeface="Wingdings" pitchFamily="2" charset="2"/>
              <a:buNone/>
            </a:pPr>
            <a:r>
              <a:rPr lang="en-US" altLang="zh-CN" sz="3600" b="1" smtClean="0"/>
              <a:t>2</a:t>
            </a:r>
            <a:r>
              <a:rPr lang="zh-CN" altLang="en-US" sz="3600" b="1" smtClean="0"/>
              <a:t>、传输距离与传输速率的关系</a:t>
            </a:r>
          </a:p>
          <a:p>
            <a:pPr marL="0" indent="0" eaLnBrk="1" hangingPunct="1">
              <a:lnSpc>
                <a:spcPct val="90000"/>
              </a:lnSpc>
              <a:buFont typeface="Wingdings" pitchFamily="2" charset="2"/>
              <a:buNone/>
            </a:pPr>
            <a:r>
              <a:rPr lang="zh-CN" altLang="en-US" b="1" smtClean="0"/>
              <a:t>    串行接口或终端直接传送串行信息位流的最大距离与传输速率及传输线的电气特性有关。当传输线使用每</a:t>
            </a:r>
            <a:r>
              <a:rPr lang="en-US" altLang="zh-CN" b="1" smtClean="0"/>
              <a:t>0.3m</a:t>
            </a:r>
            <a:r>
              <a:rPr lang="zh-CN" altLang="en-US" b="1" smtClean="0"/>
              <a:t>（约</a:t>
            </a:r>
            <a:r>
              <a:rPr lang="en-US" altLang="zh-CN" b="1" smtClean="0"/>
              <a:t>1</a:t>
            </a:r>
            <a:r>
              <a:rPr lang="zh-CN" altLang="en-US" b="1" smtClean="0"/>
              <a:t>英尺）有</a:t>
            </a:r>
            <a:r>
              <a:rPr lang="en-US" altLang="zh-CN" b="1" smtClean="0"/>
              <a:t>50PF</a:t>
            </a:r>
            <a:r>
              <a:rPr lang="zh-CN" altLang="en-US" b="1" smtClean="0"/>
              <a:t>电容的非平衡屏蔽双绞线时，传输距离随传输速率的增加而减小。当比特率超过</a:t>
            </a:r>
            <a:r>
              <a:rPr lang="en-US" altLang="zh-CN" b="1" smtClean="0"/>
              <a:t>1000 bps </a:t>
            </a:r>
            <a:r>
              <a:rPr lang="zh-CN" altLang="en-US" b="1" smtClean="0"/>
              <a:t>时，最大传输距离迅速下降，如</a:t>
            </a:r>
            <a:r>
              <a:rPr lang="en-US" altLang="zh-CN" b="1" smtClean="0"/>
              <a:t>9600 bps </a:t>
            </a:r>
            <a:r>
              <a:rPr lang="zh-CN" altLang="en-US" b="1" smtClean="0"/>
              <a:t>时最大距离下降到只有</a:t>
            </a:r>
            <a:r>
              <a:rPr lang="en-US" altLang="zh-CN" b="1" smtClean="0"/>
              <a:t>76m</a:t>
            </a:r>
            <a:r>
              <a:rPr lang="zh-CN" altLang="en-US" b="1" smtClean="0"/>
              <a:t>（约</a:t>
            </a:r>
            <a:r>
              <a:rPr lang="en-US" altLang="zh-CN" b="1" smtClean="0"/>
              <a:t>250</a:t>
            </a:r>
            <a:r>
              <a:rPr lang="zh-CN" altLang="en-US" b="1" smtClean="0"/>
              <a:t>英尺）。</a:t>
            </a:r>
          </a:p>
        </p:txBody>
      </p:sp>
      <p:sp>
        <p:nvSpPr>
          <p:cNvPr id="178179"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8180"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8181" name="Rectangle 5"/>
          <p:cNvSpPr>
            <a:spLocks noChangeArrowheads="1"/>
          </p:cNvSpPr>
          <p:nvPr/>
        </p:nvSpPr>
        <p:spPr bwMode="auto">
          <a:xfrm>
            <a:off x="0" y="20097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8182" name="Rectangle 6"/>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8183" name="Rectangle 7"/>
          <p:cNvSpPr>
            <a:spLocks noChangeArrowheads="1"/>
          </p:cNvSpPr>
          <p:nvPr/>
        </p:nvSpPr>
        <p:spPr bwMode="auto">
          <a:xfrm>
            <a:off x="0" y="3000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4233927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body" sz="half" idx="4294967295"/>
          </p:nvPr>
        </p:nvSpPr>
        <p:spPr>
          <a:xfrm>
            <a:off x="468313" y="620713"/>
            <a:ext cx="8207375" cy="3743325"/>
          </a:xfrm>
        </p:spPr>
        <p:txBody>
          <a:bodyPr/>
          <a:lstStyle/>
          <a:p>
            <a:pPr marL="0" indent="0" algn="just" eaLnBrk="1" hangingPunct="1">
              <a:buFont typeface="Wingdings" pitchFamily="2" charset="2"/>
              <a:buNone/>
            </a:pPr>
            <a:r>
              <a:rPr lang="en-US" altLang="zh-CN" sz="3600" b="1" smtClean="0">
                <a:latin typeface="宋体" pitchFamily="2" charset="-122"/>
                <a:cs typeface="Times New Roman" pitchFamily="18" charset="0"/>
              </a:rPr>
              <a:t>7.1.2  </a:t>
            </a:r>
            <a:r>
              <a:rPr lang="zh-CN" altLang="en-US" sz="3600" b="1" smtClean="0">
                <a:latin typeface="宋体" pitchFamily="2" charset="-122"/>
                <a:cs typeface="Times New Roman" pitchFamily="18" charset="0"/>
              </a:rPr>
              <a:t>串行通信接口标准</a:t>
            </a:r>
            <a:r>
              <a:rPr lang="zh-CN" altLang="en-US" sz="2800" smtClean="0">
                <a:latin typeface="宋体" pitchFamily="2" charset="-122"/>
                <a:cs typeface="Times New Roman" pitchFamily="18" charset="0"/>
              </a:rPr>
              <a:t> </a:t>
            </a:r>
            <a:endParaRPr lang="zh-CN" altLang="en-US" b="1" smtClean="0">
              <a:latin typeface="宋体" pitchFamily="2" charset="-122"/>
              <a:cs typeface="Times New Roman" pitchFamily="18" charset="0"/>
            </a:endParaRPr>
          </a:p>
          <a:p>
            <a:pPr marL="0" indent="0" eaLnBrk="1" hangingPunct="1">
              <a:buFont typeface="Wingdings" pitchFamily="2" charset="2"/>
              <a:buNone/>
            </a:pPr>
            <a:r>
              <a:rPr lang="zh-CN" altLang="en-US" b="1" smtClean="0">
                <a:latin typeface="宋体" pitchFamily="2" charset="-122"/>
                <a:cs typeface="Times New Roman" pitchFamily="18" charset="0"/>
              </a:rPr>
              <a:t>一、</a:t>
            </a:r>
            <a:r>
              <a:rPr lang="en-US" altLang="zh-CN" b="1" smtClean="0">
                <a:latin typeface="宋体" pitchFamily="2" charset="-122"/>
                <a:cs typeface="Times New Roman" pitchFamily="18" charset="0"/>
              </a:rPr>
              <a:t>RS-232C</a:t>
            </a:r>
            <a:r>
              <a:rPr lang="zh-CN" altLang="en-US" b="1" smtClean="0">
                <a:latin typeface="宋体" pitchFamily="2" charset="-122"/>
                <a:cs typeface="Times New Roman" pitchFamily="18" charset="0"/>
              </a:rPr>
              <a:t>接口</a:t>
            </a:r>
          </a:p>
          <a:p>
            <a:pPr marL="0" indent="0" eaLnBrk="1" hangingPunct="1">
              <a:buFont typeface="Wingdings" pitchFamily="2" charset="2"/>
              <a:buNone/>
            </a:pPr>
            <a:r>
              <a:rPr lang="zh-CN" altLang="en-US" sz="2400" b="1" smtClean="0">
                <a:solidFill>
                  <a:schemeClr val="hlink"/>
                </a:solidFill>
                <a:cs typeface="Times New Roman" pitchFamily="18" charset="0"/>
              </a:rPr>
              <a:t>       </a:t>
            </a:r>
            <a:r>
              <a:rPr lang="en-US" altLang="zh-CN" sz="2400" b="1" smtClean="0">
                <a:solidFill>
                  <a:schemeClr val="hlink"/>
                </a:solidFill>
                <a:cs typeface="Times New Roman" pitchFamily="18" charset="0"/>
              </a:rPr>
              <a:t>RS-232C</a:t>
            </a:r>
            <a:r>
              <a:rPr lang="zh-CN" altLang="en-US" sz="2400" b="1" smtClean="0">
                <a:cs typeface="Times New Roman" pitchFamily="18" charset="0"/>
              </a:rPr>
              <a:t>是</a:t>
            </a:r>
            <a:r>
              <a:rPr lang="en-US" altLang="zh-CN" sz="2400" b="1" smtClean="0">
                <a:cs typeface="Times New Roman" pitchFamily="18" charset="0"/>
              </a:rPr>
              <a:t>EIA</a:t>
            </a:r>
            <a:r>
              <a:rPr lang="zh-CN" altLang="en-US" sz="2400" b="1" smtClean="0">
                <a:cs typeface="Times New Roman" pitchFamily="18" charset="0"/>
              </a:rPr>
              <a:t>（美国电子工业协会）</a:t>
            </a:r>
            <a:r>
              <a:rPr lang="en-US" altLang="zh-CN" sz="2400" b="1" smtClean="0">
                <a:cs typeface="Times New Roman" pitchFamily="18" charset="0"/>
              </a:rPr>
              <a:t>1969</a:t>
            </a:r>
            <a:r>
              <a:rPr lang="zh-CN" altLang="en-US" sz="2400" b="1" smtClean="0">
                <a:cs typeface="Times New Roman" pitchFamily="18" charset="0"/>
              </a:rPr>
              <a:t>年修订</a:t>
            </a:r>
            <a:r>
              <a:rPr lang="en-US" altLang="zh-CN" sz="2400" b="1" smtClean="0">
                <a:cs typeface="Times New Roman" pitchFamily="18" charset="0"/>
              </a:rPr>
              <a:t>RS-232C</a:t>
            </a:r>
            <a:r>
              <a:rPr lang="zh-CN" altLang="en-US" sz="2400" b="1" smtClean="0">
                <a:cs typeface="Times New Roman" pitchFamily="18" charset="0"/>
              </a:rPr>
              <a:t>标准。</a:t>
            </a:r>
            <a:r>
              <a:rPr lang="en-US" altLang="zh-CN" sz="2400" b="1" smtClean="0">
                <a:cs typeface="Times New Roman" pitchFamily="18" charset="0"/>
              </a:rPr>
              <a:t>RS-232C</a:t>
            </a:r>
            <a:r>
              <a:rPr lang="zh-CN" altLang="en-US" sz="2400" b="1" smtClean="0">
                <a:cs typeface="Times New Roman" pitchFamily="18" charset="0"/>
              </a:rPr>
              <a:t>定义了数据终端设备（</a:t>
            </a:r>
            <a:r>
              <a:rPr lang="en-US" altLang="zh-CN" sz="2400" b="1" smtClean="0">
                <a:cs typeface="Times New Roman" pitchFamily="18" charset="0"/>
              </a:rPr>
              <a:t>DTE</a:t>
            </a:r>
            <a:r>
              <a:rPr lang="zh-CN" altLang="en-US" sz="2400" b="1" smtClean="0">
                <a:cs typeface="Times New Roman" pitchFamily="18" charset="0"/>
              </a:rPr>
              <a:t>）与数据通信设备（</a:t>
            </a:r>
            <a:r>
              <a:rPr lang="en-US" altLang="zh-CN" sz="2400" b="1" smtClean="0">
                <a:cs typeface="Times New Roman" pitchFamily="18" charset="0"/>
              </a:rPr>
              <a:t>DCE</a:t>
            </a:r>
            <a:r>
              <a:rPr lang="zh-CN" altLang="en-US" sz="2400" b="1" smtClean="0">
                <a:cs typeface="Times New Roman" pitchFamily="18" charset="0"/>
              </a:rPr>
              <a:t>）之间的物理接口标准。</a:t>
            </a:r>
          </a:p>
          <a:p>
            <a:pPr marL="0" indent="0" eaLnBrk="1" hangingPunct="1">
              <a:buFont typeface="Wingdings" pitchFamily="2" charset="2"/>
              <a:buNone/>
            </a:pPr>
            <a:r>
              <a:rPr lang="en-US" altLang="zh-CN" sz="2400" b="1" smtClean="0">
                <a:cs typeface="Times New Roman" pitchFamily="18" charset="0"/>
              </a:rPr>
              <a:t>1</a:t>
            </a:r>
            <a:r>
              <a:rPr lang="zh-CN" altLang="en-US" sz="2400" b="1" smtClean="0">
                <a:cs typeface="Times New Roman" pitchFamily="18" charset="0"/>
              </a:rPr>
              <a:t>、机械特性</a:t>
            </a:r>
          </a:p>
          <a:p>
            <a:pPr marL="0" indent="0" eaLnBrk="1" hangingPunct="1">
              <a:buFont typeface="Wingdings" pitchFamily="2" charset="2"/>
              <a:buNone/>
            </a:pPr>
            <a:r>
              <a:rPr lang="en-US" altLang="zh-CN" sz="2400" b="1" smtClean="0">
                <a:cs typeface="Times New Roman" pitchFamily="18" charset="0"/>
              </a:rPr>
              <a:t>RS-232C</a:t>
            </a:r>
            <a:r>
              <a:rPr lang="zh-CN" altLang="en-US" sz="2400" b="1" smtClean="0">
                <a:cs typeface="Times New Roman" pitchFamily="18" charset="0"/>
              </a:rPr>
              <a:t>接口规定使用</a:t>
            </a:r>
            <a:r>
              <a:rPr lang="en-US" altLang="zh-CN" sz="2400" b="1" smtClean="0">
                <a:cs typeface="Times New Roman" pitchFamily="18" charset="0"/>
              </a:rPr>
              <a:t>25</a:t>
            </a:r>
            <a:r>
              <a:rPr lang="zh-CN" altLang="en-US" sz="2400" b="1" smtClean="0">
                <a:cs typeface="Times New Roman" pitchFamily="18" charset="0"/>
              </a:rPr>
              <a:t>针连接器，连接器的尺寸及每个插针的排列位置都有明确的定义。（阳头）</a:t>
            </a:r>
            <a:endParaRPr lang="zh-CN" altLang="en-US" sz="2400" smtClean="0">
              <a:cs typeface="Times New Roman" pitchFamily="18" charset="0"/>
            </a:endParaRPr>
          </a:p>
        </p:txBody>
      </p:sp>
      <p:sp>
        <p:nvSpPr>
          <p:cNvPr id="48132" name="Rectangle 3"/>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8133" name="Rectangle 4"/>
          <p:cNvSpPr>
            <a:spLocks noChangeArrowheads="1"/>
          </p:cNvSpPr>
          <p:nvPr/>
        </p:nvSpPr>
        <p:spPr bwMode="auto">
          <a:xfrm>
            <a:off x="0" y="29479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63845" name="Object 5"/>
          <p:cNvGraphicFramePr>
            <a:graphicFrameLocks noChangeAspect="1"/>
          </p:cNvGraphicFramePr>
          <p:nvPr/>
        </p:nvGraphicFramePr>
        <p:xfrm>
          <a:off x="684213" y="4292600"/>
          <a:ext cx="7704137" cy="1960563"/>
        </p:xfrm>
        <a:graphic>
          <a:graphicData uri="http://schemas.openxmlformats.org/presentationml/2006/ole">
            <p:oleObj spid="_x0000_s118786" r:id="rId3" imgW="2977753" imgH="757476" progId="">
              <p:embed/>
            </p:oleObj>
          </a:graphicData>
        </a:graphic>
      </p:graphicFrame>
    </p:spTree>
    <p:extLst>
      <p:ext uri="{BB962C8B-B14F-4D97-AF65-F5344CB8AC3E}">
        <p14:creationId xmlns:p14="http://schemas.microsoft.com/office/powerpoint/2010/main" xmlns="" val="38118719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additive="base">
                                        <p:cTn id="7" dur="500" fill="hold"/>
                                        <p:tgtEl>
                                          <p:spTgt spid="163842"/>
                                        </p:tgtEl>
                                        <p:attrNameLst>
                                          <p:attrName>ppt_x</p:attrName>
                                        </p:attrNameLst>
                                      </p:cBhvr>
                                      <p:tavLst>
                                        <p:tav tm="0">
                                          <p:val>
                                            <p:strVal val="#ppt_x"/>
                                          </p:val>
                                        </p:tav>
                                        <p:tav tm="100000">
                                          <p:val>
                                            <p:strVal val="#ppt_x"/>
                                          </p:val>
                                        </p:tav>
                                      </p:tavLst>
                                    </p:anim>
                                    <p:anim calcmode="lin" valueType="num">
                                      <p:cBhvr additive="base">
                                        <p:cTn id="8" dur="500" fill="hold"/>
                                        <p:tgtEl>
                                          <p:spTgt spid="1638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163845"/>
                                        </p:tgtEl>
                                        <p:attrNameLst>
                                          <p:attrName>style.visibility</p:attrName>
                                        </p:attrNameLst>
                                      </p:cBhvr>
                                      <p:to>
                                        <p:strVal val="visible"/>
                                      </p:to>
                                    </p:set>
                                    <p:anim calcmode="lin" valueType="num">
                                      <p:cBhvr additive="base">
                                        <p:cTn id="13" dur="500" fill="hold"/>
                                        <p:tgtEl>
                                          <p:spTgt spid="163845"/>
                                        </p:tgtEl>
                                        <p:attrNameLst>
                                          <p:attrName>ppt_x</p:attrName>
                                        </p:attrNameLst>
                                      </p:cBhvr>
                                      <p:tavLst>
                                        <p:tav tm="0">
                                          <p:val>
                                            <p:strVal val="0-#ppt_w/2"/>
                                          </p:val>
                                        </p:tav>
                                        <p:tav tm="100000">
                                          <p:val>
                                            <p:strVal val="#ppt_x"/>
                                          </p:val>
                                        </p:tav>
                                      </p:tavLst>
                                    </p:anim>
                                    <p:anim calcmode="lin" valueType="num">
                                      <p:cBhvr additive="base">
                                        <p:cTn id="14" dur="500" fill="hold"/>
                                        <p:tgtEl>
                                          <p:spTgt spid="163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body" sz="half" idx="4294967295"/>
          </p:nvPr>
        </p:nvSpPr>
        <p:spPr>
          <a:xfrm>
            <a:off x="468313" y="620713"/>
            <a:ext cx="2232025" cy="576262"/>
          </a:xfrm>
        </p:spPr>
        <p:txBody>
          <a:bodyPr/>
          <a:lstStyle/>
          <a:p>
            <a:pPr marL="0" indent="0" eaLnBrk="1" hangingPunct="1">
              <a:buFont typeface="Wingdings" pitchFamily="2" charset="2"/>
              <a:buNone/>
            </a:pPr>
            <a:r>
              <a:rPr lang="en-US" altLang="zh-CN" sz="2800" b="1" smtClean="0"/>
              <a:t>2</a:t>
            </a:r>
            <a:r>
              <a:rPr lang="zh-CN" altLang="en-US" sz="2800" b="1" smtClean="0"/>
              <a:t>、功能特性</a:t>
            </a:r>
          </a:p>
        </p:txBody>
      </p:sp>
      <p:sp>
        <p:nvSpPr>
          <p:cNvPr id="179203" name="Rectangle 3"/>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9204" name="Rectangle 4"/>
          <p:cNvSpPr>
            <a:spLocks noChangeArrowheads="1"/>
          </p:cNvSpPr>
          <p:nvPr/>
        </p:nvSpPr>
        <p:spPr bwMode="auto">
          <a:xfrm>
            <a:off x="0" y="29479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pic>
        <p:nvPicPr>
          <p:cNvPr id="16486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125538"/>
            <a:ext cx="8382000" cy="518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543565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4866">
                                            <p:txEl>
                                              <p:pRg st="0" end="0"/>
                                            </p:txEl>
                                          </p:spTgt>
                                        </p:tgtEl>
                                        <p:attrNameLst>
                                          <p:attrName>style.visibility</p:attrName>
                                        </p:attrNameLst>
                                      </p:cBhvr>
                                      <p:to>
                                        <p:strVal val="visible"/>
                                      </p:to>
                                    </p:set>
                                    <p:anim calcmode="lin" valueType="num">
                                      <p:cBhvr additive="base">
                                        <p:cTn id="7" dur="500" fill="hold"/>
                                        <p:tgtEl>
                                          <p:spTgt spid="1648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4869"/>
                                        </p:tgtEl>
                                        <p:attrNameLst>
                                          <p:attrName>style.visibility</p:attrName>
                                        </p:attrNameLst>
                                      </p:cBhvr>
                                      <p:to>
                                        <p:strVal val="visible"/>
                                      </p:to>
                                    </p:set>
                                    <p:anim calcmode="lin" valueType="num">
                                      <p:cBhvr additive="base">
                                        <p:cTn id="11" dur="500" fill="hold"/>
                                        <p:tgtEl>
                                          <p:spTgt spid="164869"/>
                                        </p:tgtEl>
                                        <p:attrNameLst>
                                          <p:attrName>ppt_x</p:attrName>
                                        </p:attrNameLst>
                                      </p:cBhvr>
                                      <p:tavLst>
                                        <p:tav tm="0">
                                          <p:val>
                                            <p:strVal val="#ppt_x"/>
                                          </p:val>
                                        </p:tav>
                                        <p:tav tm="100000">
                                          <p:val>
                                            <p:strVal val="#ppt_x"/>
                                          </p:val>
                                        </p:tav>
                                      </p:tavLst>
                                    </p:anim>
                                    <p:anim calcmode="lin" valueType="num">
                                      <p:cBhvr additive="base">
                                        <p:cTn id="12" dur="500" fill="hold"/>
                                        <p:tgtEl>
                                          <p:spTgt spid="164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body" idx="4294967295"/>
          </p:nvPr>
        </p:nvSpPr>
        <p:spPr>
          <a:xfrm>
            <a:off x="539750" y="908050"/>
            <a:ext cx="8062913" cy="1584325"/>
          </a:xfrm>
        </p:spPr>
        <p:txBody>
          <a:bodyPr/>
          <a:lstStyle/>
          <a:p>
            <a:pPr marL="0" indent="0" eaLnBrk="1" hangingPunct="1">
              <a:buFont typeface="Wingdings" pitchFamily="2" charset="2"/>
              <a:buNone/>
            </a:pPr>
            <a:r>
              <a:rPr lang="en-US" altLang="zh-CN" b="1" smtClean="0"/>
              <a:t>4</a:t>
            </a:r>
            <a:r>
              <a:rPr lang="zh-CN" altLang="en-US" b="1" smtClean="0"/>
              <a:t>、过程特性</a:t>
            </a:r>
          </a:p>
          <a:p>
            <a:pPr marL="0" indent="0" eaLnBrk="1" hangingPunct="1">
              <a:buFont typeface="Wingdings" pitchFamily="2" charset="2"/>
              <a:buNone/>
            </a:pPr>
            <a:r>
              <a:rPr lang="zh-CN" altLang="en-US" sz="2800" b="1" smtClean="0"/>
              <a:t>     过程特性规定了信号之间的时序关系，以便正确地接收和发送数据</a:t>
            </a:r>
            <a:r>
              <a:rPr lang="zh-CN" altLang="en-US" sz="2800" smtClean="0"/>
              <a:t> </a:t>
            </a:r>
            <a:r>
              <a:rPr lang="zh-CN" altLang="en-US" sz="2800" b="1" smtClean="0"/>
              <a:t>。</a:t>
            </a:r>
          </a:p>
        </p:txBody>
      </p:sp>
      <p:sp>
        <p:nvSpPr>
          <p:cNvPr id="49156"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9157"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9158" name="Rectangle 5"/>
          <p:cNvSpPr>
            <a:spLocks noChangeArrowheads="1"/>
          </p:cNvSpPr>
          <p:nvPr/>
        </p:nvSpPr>
        <p:spPr bwMode="auto">
          <a:xfrm>
            <a:off x="0" y="20097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5894" name="Rectangle 6"/>
          <p:cNvSpPr>
            <a:spLocks noChangeArrowheads="1"/>
          </p:cNvSpPr>
          <p:nvPr/>
        </p:nvSpPr>
        <p:spPr bwMode="auto">
          <a:xfrm>
            <a:off x="3348038" y="5589588"/>
            <a:ext cx="2735262"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800" b="1"/>
              <a:t>远程通信连接 </a:t>
            </a:r>
          </a:p>
        </p:txBody>
      </p:sp>
      <p:sp>
        <p:nvSpPr>
          <p:cNvPr id="49160" name="Rectangle 7"/>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2400"/>
          </a:p>
        </p:txBody>
      </p:sp>
      <p:sp>
        <p:nvSpPr>
          <p:cNvPr id="4916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65897" name="Object 9"/>
          <p:cNvGraphicFramePr>
            <a:graphicFrameLocks noChangeAspect="1"/>
          </p:cNvGraphicFramePr>
          <p:nvPr/>
        </p:nvGraphicFramePr>
        <p:xfrm>
          <a:off x="900113" y="2997200"/>
          <a:ext cx="7416800" cy="2424113"/>
        </p:xfrm>
        <a:graphic>
          <a:graphicData uri="http://schemas.openxmlformats.org/presentationml/2006/ole">
            <p:oleObj spid="_x0000_s119810" r:id="rId3" imgW="2168128" imgH="810816" progId="">
              <p:embed/>
            </p:oleObj>
          </a:graphicData>
        </a:graphic>
      </p:graphicFrame>
    </p:spTree>
    <p:extLst>
      <p:ext uri="{BB962C8B-B14F-4D97-AF65-F5344CB8AC3E}">
        <p14:creationId xmlns:p14="http://schemas.microsoft.com/office/powerpoint/2010/main" xmlns="" val="4584891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 calcmode="lin" valueType="num">
                                      <p:cBhvr additive="base">
                                        <p:cTn id="7" dur="500" fill="hold"/>
                                        <p:tgtEl>
                                          <p:spTgt spid="1658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5890">
                                            <p:txEl>
                                              <p:pRg st="1" end="1"/>
                                            </p:txEl>
                                          </p:spTgt>
                                        </p:tgtEl>
                                        <p:attrNameLst>
                                          <p:attrName>style.visibility</p:attrName>
                                        </p:attrNameLst>
                                      </p:cBhvr>
                                      <p:to>
                                        <p:strVal val="visible"/>
                                      </p:to>
                                    </p:set>
                                    <p:anim calcmode="lin" valueType="num">
                                      <p:cBhvr additive="base">
                                        <p:cTn id="11" dur="500" fill="hold"/>
                                        <p:tgtEl>
                                          <p:spTgt spid="16589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589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5897"/>
                                        </p:tgtEl>
                                        <p:attrNameLst>
                                          <p:attrName>style.visibility</p:attrName>
                                        </p:attrNameLst>
                                      </p:cBhvr>
                                      <p:to>
                                        <p:strVal val="visible"/>
                                      </p:to>
                                    </p:set>
                                    <p:anim calcmode="lin" valueType="num">
                                      <p:cBhvr additive="base">
                                        <p:cTn id="17" dur="500" fill="hold"/>
                                        <p:tgtEl>
                                          <p:spTgt spid="165897"/>
                                        </p:tgtEl>
                                        <p:attrNameLst>
                                          <p:attrName>ppt_x</p:attrName>
                                        </p:attrNameLst>
                                      </p:cBhvr>
                                      <p:tavLst>
                                        <p:tav tm="0">
                                          <p:val>
                                            <p:strVal val="#ppt_x"/>
                                          </p:val>
                                        </p:tav>
                                        <p:tav tm="100000">
                                          <p:val>
                                            <p:strVal val="#ppt_x"/>
                                          </p:val>
                                        </p:tav>
                                      </p:tavLst>
                                    </p:anim>
                                    <p:anim calcmode="lin" valueType="num">
                                      <p:cBhvr additive="base">
                                        <p:cTn id="18" dur="500" fill="hold"/>
                                        <p:tgtEl>
                                          <p:spTgt spid="16589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5894"/>
                                        </p:tgtEl>
                                        <p:attrNameLst>
                                          <p:attrName>style.visibility</p:attrName>
                                        </p:attrNameLst>
                                      </p:cBhvr>
                                      <p:to>
                                        <p:strVal val="visible"/>
                                      </p:to>
                                    </p:set>
                                    <p:anim calcmode="lin" valueType="num">
                                      <p:cBhvr additive="base">
                                        <p:cTn id="21" dur="500" fill="hold"/>
                                        <p:tgtEl>
                                          <p:spTgt spid="165894"/>
                                        </p:tgtEl>
                                        <p:attrNameLst>
                                          <p:attrName>ppt_x</p:attrName>
                                        </p:attrNameLst>
                                      </p:cBhvr>
                                      <p:tavLst>
                                        <p:tav tm="0">
                                          <p:val>
                                            <p:strVal val="#ppt_x"/>
                                          </p:val>
                                        </p:tav>
                                        <p:tav tm="100000">
                                          <p:val>
                                            <p:strVal val="#ppt_x"/>
                                          </p:val>
                                        </p:tav>
                                      </p:tavLst>
                                    </p:anim>
                                    <p:anim calcmode="lin" valueType="num">
                                      <p:cBhvr additive="base">
                                        <p:cTn id="22" dur="500" fill="hold"/>
                                        <p:tgtEl>
                                          <p:spTgt spid="165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autoUpdateAnimBg="0"/>
      <p:bldP spid="1658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0180"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6916" name="Rectangle 4"/>
          <p:cNvSpPr>
            <a:spLocks noChangeArrowheads="1"/>
          </p:cNvSpPr>
          <p:nvPr/>
        </p:nvSpPr>
        <p:spPr bwMode="auto">
          <a:xfrm>
            <a:off x="3059113" y="4797425"/>
            <a:ext cx="2735262"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800" b="1"/>
              <a:t>近程通信连接 </a:t>
            </a:r>
          </a:p>
        </p:txBody>
      </p:sp>
      <p:sp>
        <p:nvSpPr>
          <p:cNvPr id="50182" name="Rectangle 5"/>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2400"/>
          </a:p>
        </p:txBody>
      </p:sp>
      <p:sp>
        <p:nvSpPr>
          <p:cNvPr id="5018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018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66920" name="Object 8"/>
          <p:cNvGraphicFramePr>
            <a:graphicFrameLocks noChangeAspect="1"/>
          </p:cNvGraphicFramePr>
          <p:nvPr/>
        </p:nvGraphicFramePr>
        <p:xfrm>
          <a:off x="684213" y="1484313"/>
          <a:ext cx="7559675" cy="2808287"/>
        </p:xfrm>
        <a:graphic>
          <a:graphicData uri="http://schemas.openxmlformats.org/presentationml/2006/ole">
            <p:oleObj spid="_x0000_s120834" r:id="rId3" imgW="2477691" imgH="715566" progId="">
              <p:embed/>
            </p:oleObj>
          </a:graphicData>
        </a:graphic>
      </p:graphicFrame>
    </p:spTree>
    <p:extLst>
      <p:ext uri="{BB962C8B-B14F-4D97-AF65-F5344CB8AC3E}">
        <p14:creationId xmlns:p14="http://schemas.microsoft.com/office/powerpoint/2010/main" xmlns="" val="35562117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withEffect">
                                  <p:stCondLst>
                                    <p:cond delay="0"/>
                                  </p:stCondLst>
                                  <p:childTnLst>
                                    <p:set>
                                      <p:cBhvr>
                                        <p:cTn id="6" dur="1" fill="hold">
                                          <p:stCondLst>
                                            <p:cond delay="0"/>
                                          </p:stCondLst>
                                        </p:cTn>
                                        <p:tgtEl>
                                          <p:spTgt spid="166920"/>
                                        </p:tgtEl>
                                        <p:attrNameLst>
                                          <p:attrName>style.visibility</p:attrName>
                                        </p:attrNameLst>
                                      </p:cBhvr>
                                      <p:to>
                                        <p:strVal val="visible"/>
                                      </p:to>
                                    </p:set>
                                    <p:anim calcmode="lin" valueType="num">
                                      <p:cBhvr additive="base">
                                        <p:cTn id="7" dur="500" fill="hold"/>
                                        <p:tgtEl>
                                          <p:spTgt spid="166920"/>
                                        </p:tgtEl>
                                        <p:attrNameLst>
                                          <p:attrName>ppt_x</p:attrName>
                                        </p:attrNameLst>
                                      </p:cBhvr>
                                      <p:tavLst>
                                        <p:tav tm="0">
                                          <p:val>
                                            <p:strVal val="0-#ppt_w/2"/>
                                          </p:val>
                                        </p:tav>
                                        <p:tav tm="100000">
                                          <p:val>
                                            <p:strVal val="#ppt_x"/>
                                          </p:val>
                                        </p:tav>
                                      </p:tavLst>
                                    </p:anim>
                                    <p:anim calcmode="lin" valueType="num">
                                      <p:cBhvr additive="base">
                                        <p:cTn id="8" dur="500" fill="hold"/>
                                        <p:tgtEl>
                                          <p:spTgt spid="166920"/>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66916"/>
                                        </p:tgtEl>
                                        <p:attrNameLst>
                                          <p:attrName>style.visibility</p:attrName>
                                        </p:attrNameLst>
                                      </p:cBhvr>
                                      <p:to>
                                        <p:strVal val="visible"/>
                                      </p:to>
                                    </p:set>
                                    <p:anim calcmode="lin" valueType="num">
                                      <p:cBhvr additive="base">
                                        <p:cTn id="11" dur="500" fill="hold"/>
                                        <p:tgtEl>
                                          <p:spTgt spid="166916"/>
                                        </p:tgtEl>
                                        <p:attrNameLst>
                                          <p:attrName>ppt_x</p:attrName>
                                        </p:attrNameLst>
                                      </p:cBhvr>
                                      <p:tavLst>
                                        <p:tav tm="0">
                                          <p:val>
                                            <p:strVal val="0-#ppt_w/2"/>
                                          </p:val>
                                        </p:tav>
                                        <p:tav tm="100000">
                                          <p:val>
                                            <p:strVal val="#ppt_x"/>
                                          </p:val>
                                        </p:tav>
                                      </p:tavLst>
                                    </p:anim>
                                    <p:anim calcmode="lin" valueType="num">
                                      <p:cBhvr additive="base">
                                        <p:cTn id="12" dur="500" fill="hold"/>
                                        <p:tgtEl>
                                          <p:spTgt spid="166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rrowheads="1"/>
          </p:cNvSpPr>
          <p:nvPr>
            <p:ph type="title" idx="4294967295"/>
          </p:nvPr>
        </p:nvSpPr>
        <p:spPr>
          <a:xfrm>
            <a:off x="301625" y="381000"/>
            <a:ext cx="8540750" cy="762000"/>
          </a:xfrm>
        </p:spPr>
        <p:txBody>
          <a:bodyPr/>
          <a:lstStyle/>
          <a:p>
            <a:pPr eaLnBrk="1" hangingPunct="1"/>
            <a:r>
              <a:rPr lang="zh-CN" altLang="zh-CN" dirty="0" smtClean="0"/>
              <a:t>第</a:t>
            </a:r>
            <a:r>
              <a:rPr lang="zh-CN" altLang="en-US" dirty="0"/>
              <a:t>五</a:t>
            </a:r>
            <a:r>
              <a:rPr lang="zh-CN" altLang="zh-CN" dirty="0" smtClean="0"/>
              <a:t>讲</a:t>
            </a:r>
          </a:p>
        </p:txBody>
      </p:sp>
      <p:sp>
        <p:nvSpPr>
          <p:cNvPr id="148483" name="Rectangle 5"/>
          <p:cNvSpPr>
            <a:spLocks noRot="1" noChangeArrowheads="1"/>
          </p:cNvSpPr>
          <p:nvPr/>
        </p:nvSpPr>
        <p:spPr bwMode="auto">
          <a:xfrm>
            <a:off x="1371600" y="3124200"/>
            <a:ext cx="61277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2690813" algn="l"/>
              </a:tabLst>
              <a:defRPr>
                <a:solidFill>
                  <a:schemeClr val="tx1"/>
                </a:solidFill>
                <a:latin typeface="Arial" pitchFamily="34" charset="0"/>
                <a:ea typeface="宋体" pitchFamily="2" charset="-122"/>
              </a:defRPr>
            </a:lvl1pPr>
            <a:lvl2pPr marL="742950" indent="-285750" eaLnBrk="0" hangingPunct="0">
              <a:tabLst>
                <a:tab pos="2690813" algn="l"/>
              </a:tabLst>
              <a:defRPr>
                <a:solidFill>
                  <a:schemeClr val="tx1"/>
                </a:solidFill>
                <a:latin typeface="Arial" pitchFamily="34" charset="0"/>
                <a:ea typeface="宋体" pitchFamily="2" charset="-122"/>
              </a:defRPr>
            </a:lvl2pPr>
            <a:lvl3pPr marL="1143000" indent="-228600" eaLnBrk="0" hangingPunct="0">
              <a:tabLst>
                <a:tab pos="2690813" algn="l"/>
              </a:tabLst>
              <a:defRPr>
                <a:solidFill>
                  <a:schemeClr val="tx1"/>
                </a:solidFill>
                <a:latin typeface="Arial" pitchFamily="34" charset="0"/>
                <a:ea typeface="宋体" pitchFamily="2" charset="-122"/>
              </a:defRPr>
            </a:lvl3pPr>
            <a:lvl4pPr marL="1600200" indent="-228600" eaLnBrk="0" hangingPunct="0">
              <a:tabLst>
                <a:tab pos="2690813" algn="l"/>
              </a:tabLst>
              <a:defRPr>
                <a:solidFill>
                  <a:schemeClr val="tx1"/>
                </a:solidFill>
                <a:latin typeface="Arial" pitchFamily="34" charset="0"/>
                <a:ea typeface="宋体" pitchFamily="2" charset="-122"/>
              </a:defRPr>
            </a:lvl4pPr>
            <a:lvl5pPr marL="2057400" indent="-228600" eaLnBrk="0" hangingPunct="0">
              <a:tabLst>
                <a:tab pos="2690813"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600" b="1" u="sng" dirty="0" smtClean="0">
                <a:solidFill>
                  <a:schemeClr val="hlink"/>
                </a:solidFill>
              </a:rPr>
              <a:t>5</a:t>
            </a:r>
            <a:r>
              <a:rPr lang="en-US" altLang="zh-CN" sz="3600" b="1" u="sng" dirty="0" smtClean="0">
                <a:solidFill>
                  <a:schemeClr val="hlink"/>
                </a:solidFill>
                <a:hlinkClick r:id="rId2" action="ppaction://hlinksldjump"/>
              </a:rPr>
              <a:t>.2  </a:t>
            </a:r>
            <a:r>
              <a:rPr lang="en-US" altLang="zh-CN" sz="3600" b="1" u="sng" dirty="0">
                <a:solidFill>
                  <a:schemeClr val="hlink"/>
                </a:solidFill>
                <a:hlinkClick r:id="rId2" action="ppaction://hlinksldjump"/>
              </a:rPr>
              <a:t>80C51</a:t>
            </a:r>
            <a:r>
              <a:rPr lang="zh-CN" altLang="en-US" sz="3600" b="1" u="sng" dirty="0">
                <a:solidFill>
                  <a:schemeClr val="hlink"/>
                </a:solidFill>
                <a:hlinkClick r:id="rId2" action="ppaction://hlinksldjump"/>
              </a:rPr>
              <a:t>的串行口</a:t>
            </a:r>
            <a:endParaRPr lang="zh-CN" altLang="en-US" sz="3600" b="1" u="sng" dirty="0">
              <a:solidFill>
                <a:schemeClr val="hlink"/>
              </a:solidFill>
            </a:endParaRPr>
          </a:p>
        </p:txBody>
      </p:sp>
      <p:sp>
        <p:nvSpPr>
          <p:cNvPr id="148484" name="Rectangle 6"/>
          <p:cNvSpPr>
            <a:spLocks noChangeArrowheads="1"/>
          </p:cNvSpPr>
          <p:nvPr/>
        </p:nvSpPr>
        <p:spPr bwMode="auto">
          <a:xfrm>
            <a:off x="1295400" y="2209800"/>
            <a:ext cx="604837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2690813" algn="l"/>
              </a:tabLst>
              <a:defRPr>
                <a:solidFill>
                  <a:schemeClr val="tx1"/>
                </a:solidFill>
                <a:latin typeface="Arial" pitchFamily="34" charset="0"/>
                <a:ea typeface="宋体" pitchFamily="2" charset="-122"/>
              </a:defRPr>
            </a:lvl1pPr>
            <a:lvl2pPr marL="742950" indent="-285750" eaLnBrk="0" hangingPunct="0">
              <a:tabLst>
                <a:tab pos="2690813" algn="l"/>
              </a:tabLst>
              <a:defRPr>
                <a:solidFill>
                  <a:schemeClr val="tx1"/>
                </a:solidFill>
                <a:latin typeface="Arial" pitchFamily="34" charset="0"/>
                <a:ea typeface="宋体" pitchFamily="2" charset="-122"/>
              </a:defRPr>
            </a:lvl2pPr>
            <a:lvl3pPr marL="1143000" indent="-228600" eaLnBrk="0" hangingPunct="0">
              <a:tabLst>
                <a:tab pos="2690813" algn="l"/>
              </a:tabLst>
              <a:defRPr>
                <a:solidFill>
                  <a:schemeClr val="tx1"/>
                </a:solidFill>
                <a:latin typeface="Arial" pitchFamily="34" charset="0"/>
                <a:ea typeface="宋体" pitchFamily="2" charset="-122"/>
              </a:defRPr>
            </a:lvl3pPr>
            <a:lvl4pPr marL="1600200" indent="-228600" eaLnBrk="0" hangingPunct="0">
              <a:tabLst>
                <a:tab pos="2690813" algn="l"/>
              </a:tabLst>
              <a:defRPr>
                <a:solidFill>
                  <a:schemeClr val="tx1"/>
                </a:solidFill>
                <a:latin typeface="Arial" pitchFamily="34" charset="0"/>
                <a:ea typeface="宋体" pitchFamily="2" charset="-122"/>
              </a:defRPr>
            </a:lvl4pPr>
            <a:lvl5pPr marL="2057400" indent="-228600" eaLnBrk="0" hangingPunct="0">
              <a:tabLst>
                <a:tab pos="2690813"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600" b="1" u="sng" dirty="0" smtClean="0">
                <a:solidFill>
                  <a:schemeClr val="hlink"/>
                </a:solidFill>
              </a:rPr>
              <a:t>5</a:t>
            </a:r>
            <a:r>
              <a:rPr lang="en-US" altLang="zh-CN" sz="3600" b="1" u="sng" dirty="0" smtClean="0">
                <a:solidFill>
                  <a:schemeClr val="hlink"/>
                </a:solidFill>
                <a:hlinkClick r:id="rId3" action="ppaction://hlinksldjump"/>
              </a:rPr>
              <a:t>.1  </a:t>
            </a:r>
            <a:r>
              <a:rPr lang="zh-CN" altLang="en-US" sz="3600" b="1" u="sng" dirty="0">
                <a:solidFill>
                  <a:schemeClr val="hlink"/>
                </a:solidFill>
                <a:hlinkClick r:id="rId3" action="ppaction://hlinksldjump"/>
              </a:rPr>
              <a:t>计算机串行通信基础</a:t>
            </a:r>
            <a:endParaRPr lang="zh-CN" altLang="en-US" sz="3600" b="1" u="sng" dirty="0">
              <a:solidFill>
                <a:schemeClr val="hlink"/>
              </a:solidFill>
            </a:endParaRPr>
          </a:p>
        </p:txBody>
      </p:sp>
      <p:sp>
        <p:nvSpPr>
          <p:cNvPr id="148485" name="Rectangle 7"/>
          <p:cNvSpPr>
            <a:spLocks noChangeArrowheads="1"/>
          </p:cNvSpPr>
          <p:nvPr/>
        </p:nvSpPr>
        <p:spPr bwMode="auto">
          <a:xfrm>
            <a:off x="1371600" y="3962400"/>
            <a:ext cx="604837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2690813" algn="l"/>
              </a:tabLst>
              <a:defRPr>
                <a:solidFill>
                  <a:schemeClr val="tx1"/>
                </a:solidFill>
                <a:latin typeface="Arial" pitchFamily="34" charset="0"/>
                <a:ea typeface="宋体" pitchFamily="2" charset="-122"/>
              </a:defRPr>
            </a:lvl1pPr>
            <a:lvl2pPr marL="742950" indent="-285750" eaLnBrk="0" hangingPunct="0">
              <a:tabLst>
                <a:tab pos="2690813" algn="l"/>
              </a:tabLst>
              <a:defRPr>
                <a:solidFill>
                  <a:schemeClr val="tx1"/>
                </a:solidFill>
                <a:latin typeface="Arial" pitchFamily="34" charset="0"/>
                <a:ea typeface="宋体" pitchFamily="2" charset="-122"/>
              </a:defRPr>
            </a:lvl2pPr>
            <a:lvl3pPr marL="1143000" indent="-228600" eaLnBrk="0" hangingPunct="0">
              <a:tabLst>
                <a:tab pos="2690813" algn="l"/>
              </a:tabLst>
              <a:defRPr>
                <a:solidFill>
                  <a:schemeClr val="tx1"/>
                </a:solidFill>
                <a:latin typeface="Arial" pitchFamily="34" charset="0"/>
                <a:ea typeface="宋体" pitchFamily="2" charset="-122"/>
              </a:defRPr>
            </a:lvl3pPr>
            <a:lvl4pPr marL="1600200" indent="-228600" eaLnBrk="0" hangingPunct="0">
              <a:tabLst>
                <a:tab pos="2690813" algn="l"/>
              </a:tabLst>
              <a:defRPr>
                <a:solidFill>
                  <a:schemeClr val="tx1"/>
                </a:solidFill>
                <a:latin typeface="Arial" pitchFamily="34" charset="0"/>
                <a:ea typeface="宋体" pitchFamily="2" charset="-122"/>
              </a:defRPr>
            </a:lvl4pPr>
            <a:lvl5pPr marL="2057400" indent="-228600" eaLnBrk="0" hangingPunct="0">
              <a:tabLst>
                <a:tab pos="2690813"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2690813" algn="l"/>
              </a:tabLs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600" b="1" u="sng" dirty="0" smtClean="0">
                <a:solidFill>
                  <a:schemeClr val="hlink"/>
                </a:solidFill>
              </a:rPr>
              <a:t>5</a:t>
            </a:r>
            <a:r>
              <a:rPr lang="en-US" altLang="zh-CN" sz="3600" b="1" u="sng" dirty="0" smtClean="0">
                <a:solidFill>
                  <a:schemeClr val="hlink"/>
                </a:solidFill>
                <a:hlinkClick r:id="rId4" action="ppaction://hlinksldjump"/>
              </a:rPr>
              <a:t>.3  </a:t>
            </a:r>
            <a:r>
              <a:rPr lang="zh-CN" altLang="en-US" sz="3600" b="1" u="sng" dirty="0">
                <a:solidFill>
                  <a:schemeClr val="hlink"/>
                </a:solidFill>
                <a:hlinkClick r:id="rId4" action="ppaction://hlinksldjump"/>
              </a:rPr>
              <a:t>单片机串行口编程应用举例</a:t>
            </a:r>
            <a:endParaRPr lang="zh-CN" altLang="en-US" sz="3600" b="1" u="sng" dirty="0">
              <a:solidFill>
                <a:schemeClr val="hlink"/>
              </a:solidFill>
            </a:endParaRPr>
          </a:p>
        </p:txBody>
      </p:sp>
    </p:spTree>
    <p:extLst>
      <p:ext uri="{BB962C8B-B14F-4D97-AF65-F5344CB8AC3E}">
        <p14:creationId xmlns:p14="http://schemas.microsoft.com/office/powerpoint/2010/main" xmlns="" val="10278359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8484">
                                            <p:txEl>
                                              <p:pRg st="0" end="0"/>
                                            </p:txEl>
                                          </p:spTgt>
                                        </p:tgtEl>
                                        <p:attrNameLst>
                                          <p:attrName>style.visibility</p:attrName>
                                        </p:attrNameLst>
                                      </p:cBhvr>
                                      <p:to>
                                        <p:strVal val="visible"/>
                                      </p:to>
                                    </p:set>
                                    <p:anim calcmode="lin" valueType="num">
                                      <p:cBhvr additive="base">
                                        <p:cTn id="12" dur="500" fill="hold"/>
                                        <p:tgtEl>
                                          <p:spTgt spid="14848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8484">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8485">
                                            <p:txEl>
                                              <p:pRg st="0" end="0"/>
                                            </p:txEl>
                                          </p:spTgt>
                                        </p:tgtEl>
                                        <p:attrNameLst>
                                          <p:attrName>style.visibility</p:attrName>
                                        </p:attrNameLst>
                                      </p:cBhvr>
                                      <p:to>
                                        <p:strVal val="visible"/>
                                      </p:to>
                                    </p:set>
                                    <p:anim calcmode="lin" valueType="num">
                                      <p:cBhvr additive="base">
                                        <p:cTn id="17" dur="500" fill="hold"/>
                                        <p:tgtEl>
                                          <p:spTgt spid="14848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848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advAuto="0"/>
      <p:bldP spid="148484" grpId="0" build="p" autoUpdateAnimBg="0" advAuto="0"/>
      <p:bldP spid="148485"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205"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7940" name="Rectangle 4"/>
          <p:cNvSpPr>
            <a:spLocks noChangeArrowheads="1"/>
          </p:cNvSpPr>
          <p:nvPr/>
        </p:nvSpPr>
        <p:spPr bwMode="auto">
          <a:xfrm>
            <a:off x="539750" y="692150"/>
            <a:ext cx="80645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a:t>5</a:t>
            </a:r>
            <a:r>
              <a:rPr lang="zh-CN" altLang="en-US" sz="3200" b="1"/>
              <a:t>、</a:t>
            </a:r>
            <a:r>
              <a:rPr lang="en-US" altLang="zh-CN" sz="3200" b="1"/>
              <a:t>RS-232C</a:t>
            </a:r>
            <a:r>
              <a:rPr lang="zh-CN" altLang="en-US" sz="3200" b="1"/>
              <a:t>电平与</a:t>
            </a:r>
            <a:r>
              <a:rPr lang="en-US" altLang="zh-CN" sz="3200" b="1"/>
              <a:t>TTL</a:t>
            </a:r>
            <a:r>
              <a:rPr lang="zh-CN" altLang="en-US" sz="3200" b="1"/>
              <a:t>电平转换驱动电路</a:t>
            </a:r>
          </a:p>
        </p:txBody>
      </p:sp>
      <p:sp>
        <p:nvSpPr>
          <p:cNvPr id="51207" name="Rectangle 5"/>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2400"/>
          </a:p>
        </p:txBody>
      </p:sp>
      <p:sp>
        <p:nvSpPr>
          <p:cNvPr id="5120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20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210" name="Rectangle 8"/>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67945" name="Object 9"/>
          <p:cNvGraphicFramePr>
            <a:graphicFrameLocks noChangeAspect="1"/>
          </p:cNvGraphicFramePr>
          <p:nvPr/>
        </p:nvGraphicFramePr>
        <p:xfrm>
          <a:off x="755650" y="1268413"/>
          <a:ext cx="7416800" cy="2447925"/>
        </p:xfrm>
        <a:graphic>
          <a:graphicData uri="http://schemas.openxmlformats.org/presentationml/2006/ole">
            <p:oleObj spid="_x0000_s121858" r:id="rId3" imgW="2809637" imgH="1181814" progId="">
              <p:embed/>
            </p:oleObj>
          </a:graphicData>
        </a:graphic>
      </p:graphicFrame>
      <p:sp>
        <p:nvSpPr>
          <p:cNvPr id="51211" name="Rectangle 10"/>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67947" name="Object 11"/>
          <p:cNvGraphicFramePr>
            <a:graphicFrameLocks noChangeAspect="1"/>
          </p:cNvGraphicFramePr>
          <p:nvPr/>
        </p:nvGraphicFramePr>
        <p:xfrm>
          <a:off x="971550" y="3716338"/>
          <a:ext cx="6913563" cy="2736850"/>
        </p:xfrm>
        <a:graphic>
          <a:graphicData uri="http://schemas.openxmlformats.org/presentationml/2006/ole">
            <p:oleObj spid="_x0000_s121859" r:id="rId4" imgW="2590562" imgH="1234916" progId="">
              <p:embed/>
            </p:oleObj>
          </a:graphicData>
        </a:graphic>
      </p:graphicFrame>
    </p:spTree>
    <p:extLst>
      <p:ext uri="{BB962C8B-B14F-4D97-AF65-F5344CB8AC3E}">
        <p14:creationId xmlns:p14="http://schemas.microsoft.com/office/powerpoint/2010/main" xmlns="" val="5411356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ppt_x"/>
                                          </p:val>
                                        </p:tav>
                                        <p:tav tm="100000">
                                          <p:val>
                                            <p:strVal val="#ppt_x"/>
                                          </p:val>
                                        </p:tav>
                                      </p:tavLst>
                                    </p:anim>
                                    <p:anim calcmode="lin" valueType="num">
                                      <p:cBhvr additive="base">
                                        <p:cTn id="8" dur="500" fill="hold"/>
                                        <p:tgtEl>
                                          <p:spTgt spid="1679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7945"/>
                                        </p:tgtEl>
                                        <p:attrNameLst>
                                          <p:attrName>style.visibility</p:attrName>
                                        </p:attrNameLst>
                                      </p:cBhvr>
                                      <p:to>
                                        <p:strVal val="visible"/>
                                      </p:to>
                                    </p:set>
                                    <p:anim calcmode="lin" valueType="num">
                                      <p:cBhvr additive="base">
                                        <p:cTn id="11" dur="500" fill="hold"/>
                                        <p:tgtEl>
                                          <p:spTgt spid="167945"/>
                                        </p:tgtEl>
                                        <p:attrNameLst>
                                          <p:attrName>ppt_x</p:attrName>
                                        </p:attrNameLst>
                                      </p:cBhvr>
                                      <p:tavLst>
                                        <p:tav tm="0">
                                          <p:val>
                                            <p:strVal val="#ppt_x"/>
                                          </p:val>
                                        </p:tav>
                                        <p:tav tm="100000">
                                          <p:val>
                                            <p:strVal val="#ppt_x"/>
                                          </p:val>
                                        </p:tav>
                                      </p:tavLst>
                                    </p:anim>
                                    <p:anim calcmode="lin" valueType="num">
                                      <p:cBhvr additive="base">
                                        <p:cTn id="12" dur="500" fill="hold"/>
                                        <p:tgtEl>
                                          <p:spTgt spid="16794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7947"/>
                                        </p:tgtEl>
                                        <p:attrNameLst>
                                          <p:attrName>style.visibility</p:attrName>
                                        </p:attrNameLst>
                                      </p:cBhvr>
                                      <p:to>
                                        <p:strVal val="visible"/>
                                      </p:to>
                                    </p:set>
                                    <p:anim calcmode="lin" valueType="num">
                                      <p:cBhvr additive="base">
                                        <p:cTn id="15" dur="500" fill="hold"/>
                                        <p:tgtEl>
                                          <p:spTgt spid="167947"/>
                                        </p:tgtEl>
                                        <p:attrNameLst>
                                          <p:attrName>ppt_x</p:attrName>
                                        </p:attrNameLst>
                                      </p:cBhvr>
                                      <p:tavLst>
                                        <p:tav tm="0">
                                          <p:val>
                                            <p:strVal val="#ppt_x"/>
                                          </p:val>
                                        </p:tav>
                                        <p:tav tm="100000">
                                          <p:val>
                                            <p:strVal val="#ppt_x"/>
                                          </p:val>
                                        </p:tav>
                                      </p:tavLst>
                                    </p:anim>
                                    <p:anim calcmode="lin" valueType="num">
                                      <p:cBhvr additive="base">
                                        <p:cTn id="16" dur="500" fill="hold"/>
                                        <p:tgtEl>
                                          <p:spTgt spid="167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0227"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8964" name="Rectangle 4"/>
          <p:cNvSpPr>
            <a:spLocks noChangeArrowheads="1"/>
          </p:cNvSpPr>
          <p:nvPr/>
        </p:nvSpPr>
        <p:spPr bwMode="auto">
          <a:xfrm>
            <a:off x="323850" y="620713"/>
            <a:ext cx="8569325" cy="215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a:t>6</a:t>
            </a:r>
            <a:r>
              <a:rPr lang="zh-CN" altLang="en-US" sz="3200" b="1"/>
              <a:t>、采用</a:t>
            </a:r>
            <a:r>
              <a:rPr lang="en-US" altLang="zh-CN" sz="3200" b="1"/>
              <a:t>RS-232C</a:t>
            </a:r>
            <a:r>
              <a:rPr lang="zh-CN" altLang="en-US" sz="3200" b="1"/>
              <a:t>接口存在的问题</a:t>
            </a:r>
          </a:p>
          <a:p>
            <a:pPr eaLnBrk="1" hangingPunct="1">
              <a:spcBef>
                <a:spcPct val="20000"/>
              </a:spcBef>
              <a:buClr>
                <a:schemeClr val="folHlink"/>
              </a:buClr>
              <a:buFont typeface="Wingdings" pitchFamily="2" charset="2"/>
              <a:buNone/>
            </a:pPr>
            <a:r>
              <a:rPr lang="en-US" altLang="zh-CN" sz="2400" b="1"/>
              <a:t>1</a:t>
            </a:r>
            <a:r>
              <a:rPr lang="zh-CN" altLang="en-US" sz="2400" b="1"/>
              <a:t>、</a:t>
            </a:r>
            <a:r>
              <a:rPr lang="zh-CN" altLang="en-US" sz="2400" b="1">
                <a:solidFill>
                  <a:schemeClr val="hlink"/>
                </a:solidFill>
              </a:rPr>
              <a:t>传输距离短，传输速率低</a:t>
            </a:r>
          </a:p>
          <a:p>
            <a:pPr eaLnBrk="1" hangingPunct="1">
              <a:spcBef>
                <a:spcPct val="20000"/>
              </a:spcBef>
              <a:buClr>
                <a:schemeClr val="folHlink"/>
              </a:buClr>
              <a:buFont typeface="Wingdings" pitchFamily="2" charset="2"/>
              <a:buNone/>
            </a:pPr>
            <a:r>
              <a:rPr lang="zh-CN" altLang="en-US" sz="2400" b="1"/>
              <a:t>     </a:t>
            </a:r>
            <a:r>
              <a:rPr lang="en-US" altLang="zh-CN" sz="2400" b="1"/>
              <a:t>RS-232C</a:t>
            </a:r>
            <a:r>
              <a:rPr lang="zh-CN" altLang="en-US" sz="2400" b="1"/>
              <a:t>总线标准受电容允许值的约束，使用时传输距离一般不要超过</a:t>
            </a:r>
            <a:r>
              <a:rPr lang="en-US" altLang="zh-CN" sz="2400" b="1"/>
              <a:t>15</a:t>
            </a:r>
            <a:r>
              <a:rPr lang="zh-CN" altLang="en-US" sz="2400" b="1"/>
              <a:t>米（线路条件好时也不超过几十米）。最高传送速率为</a:t>
            </a:r>
            <a:r>
              <a:rPr lang="en-US" altLang="zh-CN" sz="2400" b="1"/>
              <a:t>20Kbps</a:t>
            </a:r>
            <a:r>
              <a:rPr lang="zh-CN" altLang="en-US" sz="2400" b="1"/>
              <a:t>。</a:t>
            </a:r>
          </a:p>
        </p:txBody>
      </p:sp>
      <p:sp>
        <p:nvSpPr>
          <p:cNvPr id="18022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023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0231" name="Rectangle 7"/>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0232" name="Rectangle 8"/>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8973" name="Rectangle 13"/>
          <p:cNvSpPr>
            <a:spLocks noChangeArrowheads="1"/>
          </p:cNvSpPr>
          <p:nvPr/>
        </p:nvSpPr>
        <p:spPr bwMode="auto">
          <a:xfrm>
            <a:off x="395288" y="2852738"/>
            <a:ext cx="8497887"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2</a:t>
            </a:r>
            <a:r>
              <a:rPr lang="zh-CN" altLang="en-US" sz="2400" b="1"/>
              <a:t>、</a:t>
            </a:r>
            <a:r>
              <a:rPr lang="zh-CN" altLang="en-US" sz="2400" b="1">
                <a:solidFill>
                  <a:schemeClr val="hlink"/>
                </a:solidFill>
              </a:rPr>
              <a:t>有电平偏移</a:t>
            </a:r>
          </a:p>
          <a:p>
            <a:pPr eaLnBrk="1" hangingPunct="1">
              <a:spcBef>
                <a:spcPct val="20000"/>
              </a:spcBef>
              <a:buClr>
                <a:schemeClr val="folHlink"/>
              </a:buClr>
              <a:buFont typeface="Wingdings" pitchFamily="2" charset="2"/>
              <a:buNone/>
            </a:pPr>
            <a:r>
              <a:rPr lang="zh-CN" altLang="en-US" sz="2400" b="1"/>
              <a:t>     </a:t>
            </a:r>
            <a:r>
              <a:rPr lang="en-US" altLang="zh-CN" sz="2400" b="1"/>
              <a:t>RS-232C</a:t>
            </a:r>
            <a:r>
              <a:rPr lang="zh-CN" altLang="en-US" sz="2400" b="1"/>
              <a:t>总线标准要求收发双方共地。通信距离较大时，收发双方的地电位差别较大，在信号地上将有比较大的地电流并产生压降。</a:t>
            </a:r>
          </a:p>
        </p:txBody>
      </p:sp>
      <p:sp>
        <p:nvSpPr>
          <p:cNvPr id="168974" name="Rectangle 14"/>
          <p:cNvSpPr>
            <a:spLocks noChangeArrowheads="1"/>
          </p:cNvSpPr>
          <p:nvPr/>
        </p:nvSpPr>
        <p:spPr bwMode="auto">
          <a:xfrm>
            <a:off x="323850" y="4581525"/>
            <a:ext cx="8497888" cy="165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3</a:t>
            </a:r>
            <a:r>
              <a:rPr lang="zh-CN" altLang="en-US" sz="2400" b="1"/>
              <a:t>、</a:t>
            </a:r>
            <a:r>
              <a:rPr lang="zh-CN" altLang="en-US" sz="2400" b="1">
                <a:solidFill>
                  <a:schemeClr val="hlink"/>
                </a:solidFill>
              </a:rPr>
              <a:t>抗干扰能力差</a:t>
            </a:r>
          </a:p>
          <a:p>
            <a:pPr eaLnBrk="1" hangingPunct="1">
              <a:spcBef>
                <a:spcPct val="20000"/>
              </a:spcBef>
              <a:buClr>
                <a:schemeClr val="folHlink"/>
              </a:buClr>
              <a:buFont typeface="Wingdings" pitchFamily="2" charset="2"/>
              <a:buNone/>
            </a:pPr>
            <a:r>
              <a:rPr lang="zh-CN" altLang="en-US" sz="2400" b="1"/>
              <a:t>      </a:t>
            </a:r>
            <a:r>
              <a:rPr lang="en-US" altLang="zh-CN" sz="2400" b="1"/>
              <a:t>RS-232C</a:t>
            </a:r>
            <a:r>
              <a:rPr lang="zh-CN" altLang="en-US" sz="2400" b="1"/>
              <a:t>在电平转换时采用单端输入输出，在传输过程中当干扰和噪声混在正常的信号中。为了提高信噪比，</a:t>
            </a:r>
            <a:r>
              <a:rPr lang="en-US" altLang="zh-CN" sz="2400" b="1"/>
              <a:t>RS-232C</a:t>
            </a:r>
            <a:r>
              <a:rPr lang="zh-CN" altLang="en-US" sz="2400" b="1"/>
              <a:t>总线标准不得不采用比较大的电压摆幅。</a:t>
            </a:r>
          </a:p>
        </p:txBody>
      </p:sp>
    </p:spTree>
    <p:extLst>
      <p:ext uri="{BB962C8B-B14F-4D97-AF65-F5344CB8AC3E}">
        <p14:creationId xmlns:p14="http://schemas.microsoft.com/office/powerpoint/2010/main" xmlns="" val="3009689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8964"/>
                                        </p:tgtEl>
                                        <p:attrNameLst>
                                          <p:attrName>style.visibility</p:attrName>
                                        </p:attrNameLst>
                                      </p:cBhvr>
                                      <p:to>
                                        <p:strVal val="visible"/>
                                      </p:to>
                                    </p:set>
                                    <p:anim calcmode="lin" valueType="num">
                                      <p:cBhvr additive="base">
                                        <p:cTn id="7" dur="500" fill="hold"/>
                                        <p:tgtEl>
                                          <p:spTgt spid="168964"/>
                                        </p:tgtEl>
                                        <p:attrNameLst>
                                          <p:attrName>ppt_x</p:attrName>
                                        </p:attrNameLst>
                                      </p:cBhvr>
                                      <p:tavLst>
                                        <p:tav tm="0">
                                          <p:val>
                                            <p:strVal val="#ppt_x"/>
                                          </p:val>
                                        </p:tav>
                                        <p:tav tm="100000">
                                          <p:val>
                                            <p:strVal val="#ppt_x"/>
                                          </p:val>
                                        </p:tav>
                                      </p:tavLst>
                                    </p:anim>
                                    <p:anim calcmode="lin" valueType="num">
                                      <p:cBhvr additive="base">
                                        <p:cTn id="8" dur="500" fill="hold"/>
                                        <p:tgtEl>
                                          <p:spTgt spid="16896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73"/>
                                        </p:tgtEl>
                                        <p:attrNameLst>
                                          <p:attrName>style.visibility</p:attrName>
                                        </p:attrNameLst>
                                      </p:cBhvr>
                                      <p:to>
                                        <p:strVal val="visible"/>
                                      </p:to>
                                    </p:set>
                                    <p:anim calcmode="lin" valueType="num">
                                      <p:cBhvr additive="base">
                                        <p:cTn id="13" dur="500" fill="hold"/>
                                        <p:tgtEl>
                                          <p:spTgt spid="168973"/>
                                        </p:tgtEl>
                                        <p:attrNameLst>
                                          <p:attrName>ppt_x</p:attrName>
                                        </p:attrNameLst>
                                      </p:cBhvr>
                                      <p:tavLst>
                                        <p:tav tm="0">
                                          <p:val>
                                            <p:strVal val="0-#ppt_w/2"/>
                                          </p:val>
                                        </p:tav>
                                        <p:tav tm="100000">
                                          <p:val>
                                            <p:strVal val="#ppt_x"/>
                                          </p:val>
                                        </p:tav>
                                      </p:tavLst>
                                    </p:anim>
                                    <p:anim calcmode="lin" valueType="num">
                                      <p:cBhvr additive="base">
                                        <p:cTn id="14" dur="500" fill="hold"/>
                                        <p:tgtEl>
                                          <p:spTgt spid="1689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8974"/>
                                        </p:tgtEl>
                                        <p:attrNameLst>
                                          <p:attrName>style.visibility</p:attrName>
                                        </p:attrNameLst>
                                      </p:cBhvr>
                                      <p:to>
                                        <p:strVal val="visible"/>
                                      </p:to>
                                    </p:set>
                                    <p:anim calcmode="lin" valueType="num">
                                      <p:cBhvr additive="base">
                                        <p:cTn id="19" dur="500" fill="hold"/>
                                        <p:tgtEl>
                                          <p:spTgt spid="168974"/>
                                        </p:tgtEl>
                                        <p:attrNameLst>
                                          <p:attrName>ppt_x</p:attrName>
                                        </p:attrNameLst>
                                      </p:cBhvr>
                                      <p:tavLst>
                                        <p:tav tm="0">
                                          <p:val>
                                            <p:strVal val="#ppt_x"/>
                                          </p:val>
                                        </p:tav>
                                        <p:tav tm="100000">
                                          <p:val>
                                            <p:strVal val="#ppt_x"/>
                                          </p:val>
                                        </p:tav>
                                      </p:tavLst>
                                    </p:anim>
                                    <p:anim calcmode="lin" valueType="num">
                                      <p:cBhvr additive="base">
                                        <p:cTn id="20" dur="500" fill="hold"/>
                                        <p:tgtEl>
                                          <p:spTgt spid="1689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utoUpdateAnimBg="0"/>
      <p:bldP spid="168973" grpId="0" autoUpdateAnimBg="0"/>
      <p:bldP spid="16897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body" sz="half" idx="4294967295"/>
          </p:nvPr>
        </p:nvSpPr>
        <p:spPr>
          <a:xfrm>
            <a:off x="468313" y="620713"/>
            <a:ext cx="3455987" cy="576262"/>
          </a:xfrm>
        </p:spPr>
        <p:txBody>
          <a:bodyPr/>
          <a:lstStyle/>
          <a:p>
            <a:pPr marL="87313" indent="-87313" algn="just" eaLnBrk="1" hangingPunct="1">
              <a:lnSpc>
                <a:spcPct val="90000"/>
              </a:lnSpc>
              <a:buFont typeface="Wingdings" pitchFamily="2" charset="2"/>
              <a:buNone/>
            </a:pPr>
            <a:r>
              <a:rPr lang="zh-CN" altLang="en-US" b="1" smtClean="0"/>
              <a:t>二、</a:t>
            </a:r>
            <a:r>
              <a:rPr lang="en-US" altLang="zh-CN" sz="2800" b="1" smtClean="0"/>
              <a:t>RS-422A</a:t>
            </a:r>
            <a:r>
              <a:rPr lang="zh-CN" altLang="en-US" sz="2800" b="1" smtClean="0"/>
              <a:t>接口</a:t>
            </a:r>
            <a:endParaRPr lang="zh-CN" altLang="en-US" sz="2400" smtClean="0"/>
          </a:p>
        </p:txBody>
      </p:sp>
      <p:sp>
        <p:nvSpPr>
          <p:cNvPr id="52228" name="Rectangle 3"/>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9988" name="Rectangle 4"/>
          <p:cNvSpPr>
            <a:spLocks noChangeArrowheads="1"/>
          </p:cNvSpPr>
          <p:nvPr/>
        </p:nvSpPr>
        <p:spPr bwMode="auto">
          <a:xfrm>
            <a:off x="539750" y="3716338"/>
            <a:ext cx="8208963" cy="252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20000"/>
              </a:spcBef>
              <a:buClr>
                <a:schemeClr val="folHlink"/>
              </a:buClr>
              <a:buFont typeface="Wingdings" pitchFamily="2" charset="2"/>
              <a:buNone/>
            </a:pPr>
            <a:r>
              <a:rPr lang="en-US" altLang="zh-CN" sz="2400" b="1"/>
              <a:t>     RS-422A</a:t>
            </a:r>
            <a:r>
              <a:rPr lang="zh-CN" altLang="en-US" sz="2400" b="1">
                <a:solidFill>
                  <a:schemeClr val="hlink"/>
                </a:solidFill>
              </a:rPr>
              <a:t>输出驱动器为双端平衡驱动器</a:t>
            </a:r>
            <a:r>
              <a:rPr lang="zh-CN" altLang="en-US" sz="2400" b="1"/>
              <a:t>。如果其中一条线为逻辑“</a:t>
            </a:r>
            <a:r>
              <a:rPr lang="en-US" altLang="zh-CN" sz="2400" b="1"/>
              <a:t>1”</a:t>
            </a:r>
            <a:r>
              <a:rPr lang="zh-CN" altLang="en-US" sz="2400" b="1"/>
              <a:t>状态，另一条线就为逻辑“</a:t>
            </a:r>
            <a:r>
              <a:rPr lang="en-US" altLang="zh-CN" sz="2400" b="1"/>
              <a:t>0”</a:t>
            </a:r>
            <a:r>
              <a:rPr lang="zh-CN" altLang="en-US" sz="2400" b="1"/>
              <a:t>，比采用单端不平衡驱动对电压的放大倍数大一倍。</a:t>
            </a:r>
            <a:r>
              <a:rPr lang="zh-CN" altLang="en-US" sz="2400" b="1">
                <a:solidFill>
                  <a:schemeClr val="hlink"/>
                </a:solidFill>
              </a:rPr>
              <a:t>差分电路</a:t>
            </a:r>
            <a:r>
              <a:rPr lang="zh-CN" altLang="en-US" sz="2400" b="1"/>
              <a:t>能从地线干扰中拾取有效信号，差分接收器可以分辨</a:t>
            </a:r>
            <a:r>
              <a:rPr lang="en-US" altLang="zh-CN" sz="2400" b="1"/>
              <a:t>200mV</a:t>
            </a:r>
            <a:r>
              <a:rPr lang="zh-CN" altLang="en-US" sz="2400" b="1"/>
              <a:t>以上电位差。若传输过程中混入了干扰和噪声，由于差分放大器的作用，可使干扰和噪声相互抵消。因此可以避免或大大减弱地线干扰和电磁干扰的影响。</a:t>
            </a:r>
            <a:r>
              <a:rPr lang="en-US" altLang="zh-CN" sz="2400" b="1">
                <a:solidFill>
                  <a:schemeClr val="hlink"/>
                </a:solidFill>
              </a:rPr>
              <a:t>RS-422A</a:t>
            </a:r>
            <a:r>
              <a:rPr lang="zh-CN" altLang="en-US" sz="2400" b="1">
                <a:solidFill>
                  <a:schemeClr val="hlink"/>
                </a:solidFill>
              </a:rPr>
              <a:t>传输速率（</a:t>
            </a:r>
            <a:r>
              <a:rPr lang="en-US" altLang="zh-CN" sz="2400" b="1">
                <a:solidFill>
                  <a:schemeClr val="hlink"/>
                </a:solidFill>
              </a:rPr>
              <a:t>90Kbps</a:t>
            </a:r>
            <a:r>
              <a:rPr lang="zh-CN" altLang="en-US" sz="2400" b="1">
                <a:solidFill>
                  <a:schemeClr val="hlink"/>
                </a:solidFill>
              </a:rPr>
              <a:t>）时，传输距离可达</a:t>
            </a:r>
            <a:r>
              <a:rPr lang="en-US" altLang="zh-CN" sz="2400" b="1">
                <a:solidFill>
                  <a:schemeClr val="hlink"/>
                </a:solidFill>
              </a:rPr>
              <a:t>1200</a:t>
            </a:r>
            <a:r>
              <a:rPr lang="zh-CN" altLang="en-US" sz="2400" b="1">
                <a:solidFill>
                  <a:schemeClr val="hlink"/>
                </a:solidFill>
              </a:rPr>
              <a:t>米。</a:t>
            </a:r>
            <a:r>
              <a:rPr lang="zh-CN" altLang="en-US" sz="2800"/>
              <a:t>          </a:t>
            </a:r>
          </a:p>
        </p:txBody>
      </p:sp>
      <p:sp>
        <p:nvSpPr>
          <p:cNvPr id="52230" name="Rectangle 5"/>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69990" name="Object 6"/>
          <p:cNvGraphicFramePr>
            <a:graphicFrameLocks noChangeAspect="1"/>
          </p:cNvGraphicFramePr>
          <p:nvPr/>
        </p:nvGraphicFramePr>
        <p:xfrm>
          <a:off x="827088" y="1052513"/>
          <a:ext cx="6264275" cy="2506662"/>
        </p:xfrm>
        <a:graphic>
          <a:graphicData uri="http://schemas.openxmlformats.org/presentationml/2006/ole">
            <p:oleObj spid="_x0000_s122882" r:id="rId3" imgW="2792968" imgH="1063704" progId="">
              <p:embed/>
            </p:oleObj>
          </a:graphicData>
        </a:graphic>
      </p:graphicFrame>
    </p:spTree>
    <p:extLst>
      <p:ext uri="{BB962C8B-B14F-4D97-AF65-F5344CB8AC3E}">
        <p14:creationId xmlns:p14="http://schemas.microsoft.com/office/powerpoint/2010/main" xmlns="" val="8595188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 calcmode="lin" valueType="num">
                                      <p:cBhvr additive="base">
                                        <p:cTn id="7" dur="500" fill="hold"/>
                                        <p:tgtEl>
                                          <p:spTgt spid="169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9990"/>
                                        </p:tgtEl>
                                        <p:attrNameLst>
                                          <p:attrName>style.visibility</p:attrName>
                                        </p:attrNameLst>
                                      </p:cBhvr>
                                      <p:to>
                                        <p:strVal val="visible"/>
                                      </p:to>
                                    </p:set>
                                    <p:anim calcmode="lin" valueType="num">
                                      <p:cBhvr additive="base">
                                        <p:cTn id="13" dur="500" fill="hold"/>
                                        <p:tgtEl>
                                          <p:spTgt spid="169990"/>
                                        </p:tgtEl>
                                        <p:attrNameLst>
                                          <p:attrName>ppt_x</p:attrName>
                                        </p:attrNameLst>
                                      </p:cBhvr>
                                      <p:tavLst>
                                        <p:tav tm="0">
                                          <p:val>
                                            <p:strVal val="0-#ppt_w/2"/>
                                          </p:val>
                                        </p:tav>
                                        <p:tav tm="100000">
                                          <p:val>
                                            <p:strVal val="#ppt_x"/>
                                          </p:val>
                                        </p:tav>
                                      </p:tavLst>
                                    </p:anim>
                                    <p:anim calcmode="lin" valueType="num">
                                      <p:cBhvr additive="base">
                                        <p:cTn id="14" dur="500" fill="hold"/>
                                        <p:tgtEl>
                                          <p:spTgt spid="1699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9988"/>
                                        </p:tgtEl>
                                        <p:attrNameLst>
                                          <p:attrName>style.visibility</p:attrName>
                                        </p:attrNameLst>
                                      </p:cBhvr>
                                      <p:to>
                                        <p:strVal val="visible"/>
                                      </p:to>
                                    </p:set>
                                    <p:anim calcmode="lin" valueType="num">
                                      <p:cBhvr additive="base">
                                        <p:cTn id="19" dur="500" fill="hold"/>
                                        <p:tgtEl>
                                          <p:spTgt spid="169988"/>
                                        </p:tgtEl>
                                        <p:attrNameLst>
                                          <p:attrName>ppt_x</p:attrName>
                                        </p:attrNameLst>
                                      </p:cBhvr>
                                      <p:tavLst>
                                        <p:tav tm="0">
                                          <p:val>
                                            <p:strVal val="#ppt_x"/>
                                          </p:val>
                                        </p:tav>
                                        <p:tav tm="100000">
                                          <p:val>
                                            <p:strVal val="#ppt_x"/>
                                          </p:val>
                                        </p:tav>
                                      </p:tavLst>
                                    </p:anim>
                                    <p:anim calcmode="lin" valueType="num">
                                      <p:cBhvr additive="base">
                                        <p:cTn id="20"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autoUpdateAnimBg="0"/>
      <p:bldP spid="16998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body" sz="half" idx="4294967295"/>
          </p:nvPr>
        </p:nvSpPr>
        <p:spPr>
          <a:xfrm>
            <a:off x="539750" y="620713"/>
            <a:ext cx="3311525" cy="576262"/>
          </a:xfrm>
        </p:spPr>
        <p:txBody>
          <a:bodyPr/>
          <a:lstStyle/>
          <a:p>
            <a:pPr marL="87313" indent="-87313" algn="just" eaLnBrk="1" hangingPunct="1">
              <a:lnSpc>
                <a:spcPct val="90000"/>
              </a:lnSpc>
              <a:buFont typeface="Wingdings" pitchFamily="2" charset="2"/>
              <a:buNone/>
            </a:pPr>
            <a:r>
              <a:rPr lang="zh-CN" altLang="en-US" b="1" smtClean="0"/>
              <a:t>三、</a:t>
            </a:r>
            <a:r>
              <a:rPr lang="en-US" altLang="zh-CN" sz="2800" b="1" smtClean="0"/>
              <a:t>RS-485</a:t>
            </a:r>
            <a:r>
              <a:rPr lang="zh-CN" altLang="en-US" sz="2800" b="1" smtClean="0"/>
              <a:t>接口</a:t>
            </a:r>
            <a:endParaRPr lang="zh-CN" altLang="en-US" sz="2400" smtClean="0"/>
          </a:p>
        </p:txBody>
      </p:sp>
      <p:sp>
        <p:nvSpPr>
          <p:cNvPr id="53252" name="Rectangle 3"/>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1012" name="Rectangle 4"/>
          <p:cNvSpPr>
            <a:spLocks noChangeArrowheads="1"/>
          </p:cNvSpPr>
          <p:nvPr/>
        </p:nvSpPr>
        <p:spPr bwMode="auto">
          <a:xfrm>
            <a:off x="468313" y="3429000"/>
            <a:ext cx="8351837" cy="309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20000"/>
              </a:spcBef>
              <a:buClr>
                <a:schemeClr val="folHlink"/>
              </a:buClr>
              <a:buFont typeface="Wingdings" pitchFamily="2" charset="2"/>
              <a:buNone/>
            </a:pPr>
            <a:r>
              <a:rPr lang="en-US" altLang="zh-CN" sz="2400" b="1"/>
              <a:t>      RS-485</a:t>
            </a:r>
            <a:r>
              <a:rPr lang="zh-CN" altLang="en-US" sz="2400" b="1"/>
              <a:t>是</a:t>
            </a:r>
            <a:r>
              <a:rPr lang="en-US" altLang="zh-CN" sz="2400" b="1"/>
              <a:t>RS-422A</a:t>
            </a:r>
            <a:r>
              <a:rPr lang="zh-CN" altLang="en-US" sz="2400" b="1"/>
              <a:t>的变型：</a:t>
            </a:r>
            <a:r>
              <a:rPr lang="en-US" altLang="zh-CN" sz="2400" b="1"/>
              <a:t>RS-422A</a:t>
            </a:r>
            <a:r>
              <a:rPr lang="zh-CN" altLang="en-US" sz="2400" b="1"/>
              <a:t>用于全双工，而</a:t>
            </a:r>
            <a:r>
              <a:rPr lang="en-US" altLang="zh-CN" sz="2400" b="1"/>
              <a:t>RS-485</a:t>
            </a:r>
            <a:r>
              <a:rPr lang="zh-CN" altLang="en-US" sz="2400" b="1"/>
              <a:t>则用于半双工。</a:t>
            </a:r>
            <a:r>
              <a:rPr lang="en-US" altLang="zh-CN" sz="2400" b="1"/>
              <a:t>RS-485</a:t>
            </a:r>
            <a:r>
              <a:rPr lang="zh-CN" altLang="en-US" sz="2400" b="1"/>
              <a:t>是一种</a:t>
            </a:r>
            <a:r>
              <a:rPr lang="zh-CN" altLang="en-US" sz="2400" b="1">
                <a:solidFill>
                  <a:schemeClr val="hlink"/>
                </a:solidFill>
              </a:rPr>
              <a:t>多发送器</a:t>
            </a:r>
            <a:r>
              <a:rPr lang="zh-CN" altLang="en-US" sz="2400" b="1"/>
              <a:t>标准，在通信线路上最多可以使用</a:t>
            </a:r>
            <a:r>
              <a:rPr lang="en-US" altLang="zh-CN" sz="2400" b="1"/>
              <a:t>32 </a:t>
            </a:r>
            <a:r>
              <a:rPr lang="zh-CN" altLang="en-US" sz="2400" b="1"/>
              <a:t>对差分驱动器</a:t>
            </a:r>
            <a:r>
              <a:rPr lang="en-US" altLang="zh-CN" sz="2400" b="1"/>
              <a:t>/</a:t>
            </a:r>
            <a:r>
              <a:rPr lang="zh-CN" altLang="en-US" sz="2400" b="1"/>
              <a:t>接收器。如果在一个网络中连接的设备超过</a:t>
            </a:r>
            <a:r>
              <a:rPr lang="en-US" altLang="zh-CN" sz="2400" b="1"/>
              <a:t>32</a:t>
            </a:r>
            <a:r>
              <a:rPr lang="zh-CN" altLang="en-US" sz="2400" b="1"/>
              <a:t>个，还可以使用中继器。</a:t>
            </a:r>
            <a:r>
              <a:rPr lang="zh-CN" altLang="en-US" sz="2800"/>
              <a:t> </a:t>
            </a:r>
          </a:p>
          <a:p>
            <a:pPr eaLnBrk="1" hangingPunct="1">
              <a:lnSpc>
                <a:spcPct val="80000"/>
              </a:lnSpc>
              <a:spcBef>
                <a:spcPct val="20000"/>
              </a:spcBef>
              <a:buClr>
                <a:schemeClr val="folHlink"/>
              </a:buClr>
              <a:buFont typeface="Wingdings" pitchFamily="2" charset="2"/>
              <a:buNone/>
            </a:pPr>
            <a:r>
              <a:rPr lang="zh-CN" altLang="en-US" sz="2400" b="1"/>
              <a:t>     </a:t>
            </a:r>
            <a:r>
              <a:rPr lang="en-US" altLang="zh-CN" sz="2400" b="1"/>
              <a:t>RS-485</a:t>
            </a:r>
            <a:r>
              <a:rPr lang="zh-CN" altLang="en-US" sz="2400" b="1"/>
              <a:t>的信号传输采用两线间的电压来表示逻辑</a:t>
            </a:r>
            <a:r>
              <a:rPr lang="en-US" altLang="zh-CN" sz="2400" b="1"/>
              <a:t>1</a:t>
            </a:r>
            <a:r>
              <a:rPr lang="zh-CN" altLang="en-US" sz="2400" b="1"/>
              <a:t>和逻辑</a:t>
            </a:r>
            <a:r>
              <a:rPr lang="en-US" altLang="zh-CN" sz="2400" b="1"/>
              <a:t>0</a:t>
            </a:r>
            <a:r>
              <a:rPr lang="zh-CN" altLang="en-US" sz="2400" b="1"/>
              <a:t>。由于发送方需要</a:t>
            </a:r>
            <a:r>
              <a:rPr lang="zh-CN" altLang="en-US" sz="2400" b="1">
                <a:solidFill>
                  <a:schemeClr val="hlink"/>
                </a:solidFill>
              </a:rPr>
              <a:t>两根传输线</a:t>
            </a:r>
            <a:r>
              <a:rPr lang="zh-CN" altLang="en-US" sz="2400" b="1"/>
              <a:t>，接收方也需要两根传输线。传输线采用差动信道，所以它的干扰抑制性极好，又因为它的阻抗低，无接地问题，所以</a:t>
            </a:r>
            <a:r>
              <a:rPr lang="zh-CN" altLang="en-US" sz="2400" b="1">
                <a:solidFill>
                  <a:schemeClr val="hlink"/>
                </a:solidFill>
              </a:rPr>
              <a:t>传输距离可达</a:t>
            </a:r>
            <a:r>
              <a:rPr lang="en-US" altLang="zh-CN" sz="2400" b="1">
                <a:solidFill>
                  <a:schemeClr val="hlink"/>
                </a:solidFill>
              </a:rPr>
              <a:t>1200</a:t>
            </a:r>
            <a:r>
              <a:rPr lang="zh-CN" altLang="en-US" sz="2400" b="1">
                <a:solidFill>
                  <a:schemeClr val="hlink"/>
                </a:solidFill>
              </a:rPr>
              <a:t>米</a:t>
            </a:r>
            <a:r>
              <a:rPr lang="zh-CN" altLang="en-US" sz="2400" b="1"/>
              <a:t>，传输速率可达</a:t>
            </a:r>
            <a:r>
              <a:rPr lang="en-US" altLang="zh-CN" sz="2400" b="1"/>
              <a:t>1Mbps</a:t>
            </a:r>
            <a:r>
              <a:rPr lang="zh-CN" altLang="en-US" sz="2400" b="1"/>
              <a:t>。</a:t>
            </a:r>
          </a:p>
        </p:txBody>
      </p:sp>
      <p:sp>
        <p:nvSpPr>
          <p:cNvPr id="53254" name="Rectangle 5"/>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3255" name="Rectangle 6"/>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71015" name="Object 7"/>
          <p:cNvGraphicFramePr>
            <a:graphicFrameLocks noChangeAspect="1"/>
          </p:cNvGraphicFramePr>
          <p:nvPr/>
        </p:nvGraphicFramePr>
        <p:xfrm>
          <a:off x="611188" y="1196975"/>
          <a:ext cx="7561262" cy="2073275"/>
        </p:xfrm>
        <a:graphic>
          <a:graphicData uri="http://schemas.openxmlformats.org/presentationml/2006/ole">
            <p:oleObj spid="_x0000_s123906" r:id="rId3" imgW="2792968" imgH="765810" progId="">
              <p:embed/>
            </p:oleObj>
          </a:graphicData>
        </a:graphic>
      </p:graphicFrame>
    </p:spTree>
    <p:extLst>
      <p:ext uri="{BB962C8B-B14F-4D97-AF65-F5344CB8AC3E}">
        <p14:creationId xmlns:p14="http://schemas.microsoft.com/office/powerpoint/2010/main" xmlns="" val="12436131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anim calcmode="lin" valueType="num">
                                      <p:cBhvr additive="base">
                                        <p:cTn id="7" dur="500" fill="hold"/>
                                        <p:tgtEl>
                                          <p:spTgt spid="171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1015"/>
                                        </p:tgtEl>
                                        <p:attrNameLst>
                                          <p:attrName>style.visibility</p:attrName>
                                        </p:attrNameLst>
                                      </p:cBhvr>
                                      <p:to>
                                        <p:strVal val="visible"/>
                                      </p:to>
                                    </p:set>
                                    <p:anim calcmode="lin" valueType="num">
                                      <p:cBhvr additive="base">
                                        <p:cTn id="13" dur="500" fill="hold"/>
                                        <p:tgtEl>
                                          <p:spTgt spid="171015"/>
                                        </p:tgtEl>
                                        <p:attrNameLst>
                                          <p:attrName>ppt_x</p:attrName>
                                        </p:attrNameLst>
                                      </p:cBhvr>
                                      <p:tavLst>
                                        <p:tav tm="0">
                                          <p:val>
                                            <p:strVal val="0-#ppt_w/2"/>
                                          </p:val>
                                        </p:tav>
                                        <p:tav tm="100000">
                                          <p:val>
                                            <p:strVal val="#ppt_x"/>
                                          </p:val>
                                        </p:tav>
                                      </p:tavLst>
                                    </p:anim>
                                    <p:anim calcmode="lin" valueType="num">
                                      <p:cBhvr additive="base">
                                        <p:cTn id="14"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2"/>
                                        </p:tgtEl>
                                        <p:attrNameLst>
                                          <p:attrName>style.visibility</p:attrName>
                                        </p:attrNameLst>
                                      </p:cBhvr>
                                      <p:to>
                                        <p:strVal val="visible"/>
                                      </p:to>
                                    </p:set>
                                    <p:anim calcmode="lin" valueType="num">
                                      <p:cBhvr additive="base">
                                        <p:cTn id="19" dur="500" fill="hold"/>
                                        <p:tgtEl>
                                          <p:spTgt spid="171012"/>
                                        </p:tgtEl>
                                        <p:attrNameLst>
                                          <p:attrName>ppt_x</p:attrName>
                                        </p:attrNameLst>
                                      </p:cBhvr>
                                      <p:tavLst>
                                        <p:tav tm="0">
                                          <p:val>
                                            <p:strVal val="#ppt_x"/>
                                          </p:val>
                                        </p:tav>
                                        <p:tav tm="100000">
                                          <p:val>
                                            <p:strVal val="#ppt_x"/>
                                          </p:val>
                                        </p:tav>
                                      </p:tavLst>
                                    </p:anim>
                                    <p:anim calcmode="lin" valueType="num">
                                      <p:cBhvr additive="base">
                                        <p:cTn id="20"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autoUpdateAnimBg="0"/>
      <p:bldP spid="17101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rrowheads="1"/>
          </p:cNvSpPr>
          <p:nvPr>
            <p:ph type="body" idx="4294967295"/>
          </p:nvPr>
        </p:nvSpPr>
        <p:spPr>
          <a:xfrm>
            <a:off x="468313" y="765175"/>
            <a:ext cx="8353425" cy="5472113"/>
          </a:xfrm>
        </p:spPr>
        <p:txBody>
          <a:bodyPr/>
          <a:lstStyle/>
          <a:p>
            <a:pPr marL="87313" indent="-87313" eaLnBrk="1" hangingPunct="1">
              <a:lnSpc>
                <a:spcPct val="90000"/>
              </a:lnSpc>
              <a:buFont typeface="Wingdings" pitchFamily="2" charset="2"/>
              <a:buNone/>
            </a:pPr>
            <a:r>
              <a:rPr lang="en-US" altLang="zh-CN" b="1" smtClean="0"/>
              <a:t>        RS-485</a:t>
            </a:r>
            <a:r>
              <a:rPr lang="zh-CN" altLang="en-US" b="1" smtClean="0"/>
              <a:t>是一点对多点的通信接口，一般采用</a:t>
            </a:r>
            <a:r>
              <a:rPr lang="zh-CN" altLang="en-US" b="1" smtClean="0">
                <a:solidFill>
                  <a:schemeClr val="hlink"/>
                </a:solidFill>
              </a:rPr>
              <a:t>双绞线</a:t>
            </a:r>
            <a:r>
              <a:rPr lang="zh-CN" altLang="en-US" b="1" smtClean="0"/>
              <a:t>的结构。普通的</a:t>
            </a:r>
            <a:r>
              <a:rPr lang="en-US" altLang="zh-CN" b="1" smtClean="0"/>
              <a:t>PC</a:t>
            </a:r>
            <a:r>
              <a:rPr lang="zh-CN" altLang="en-US" b="1" smtClean="0"/>
              <a:t>机一般不带</a:t>
            </a:r>
            <a:r>
              <a:rPr lang="en-US" altLang="zh-CN" b="1" smtClean="0"/>
              <a:t>RS485</a:t>
            </a:r>
            <a:r>
              <a:rPr lang="zh-CN" altLang="en-US" b="1" smtClean="0"/>
              <a:t>接口，因此要使用</a:t>
            </a:r>
            <a:r>
              <a:rPr lang="en-US" altLang="zh-CN" b="1" smtClean="0"/>
              <a:t>RS-232C/RS-485</a:t>
            </a:r>
            <a:r>
              <a:rPr lang="zh-CN" altLang="en-US" b="1" smtClean="0"/>
              <a:t>转换器。对于单片机可以通过芯片</a:t>
            </a:r>
            <a:r>
              <a:rPr lang="en-US" altLang="zh-CN" b="1" smtClean="0"/>
              <a:t>MAX485</a:t>
            </a:r>
            <a:r>
              <a:rPr lang="zh-CN" altLang="en-US" b="1" smtClean="0"/>
              <a:t>来完成</a:t>
            </a:r>
            <a:r>
              <a:rPr lang="en-US" altLang="zh-CN" b="1" smtClean="0"/>
              <a:t>TTL/RS-485</a:t>
            </a:r>
            <a:r>
              <a:rPr lang="zh-CN" altLang="en-US" b="1" smtClean="0"/>
              <a:t>的电平转换。在计算机和单片机组成的</a:t>
            </a:r>
            <a:r>
              <a:rPr lang="en-US" altLang="zh-CN" b="1" smtClean="0"/>
              <a:t>RS-485</a:t>
            </a:r>
            <a:r>
              <a:rPr lang="zh-CN" altLang="en-US" b="1" smtClean="0"/>
              <a:t>通信系统中，下位机由单片机系统组成，上位机为普通的</a:t>
            </a:r>
            <a:r>
              <a:rPr lang="en-US" altLang="zh-CN" b="1" smtClean="0"/>
              <a:t>PC</a:t>
            </a:r>
            <a:r>
              <a:rPr lang="zh-CN" altLang="en-US" b="1" smtClean="0"/>
              <a:t>机，负责监视下位机的运行状态，并对其状态信息进行集中处理，以图文方式显示下位机的工作状态以及工业现场被控设备的工作状况。系统中各节点（包括上位机）的识别是通过设置不同的站地址来实现的。</a:t>
            </a:r>
          </a:p>
        </p:txBody>
      </p:sp>
    </p:spTree>
    <p:extLst>
      <p:ext uri="{BB962C8B-B14F-4D97-AF65-F5344CB8AC3E}">
        <p14:creationId xmlns:p14="http://schemas.microsoft.com/office/powerpoint/2010/main" xmlns="" val="18809377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rrowheads="1"/>
          </p:cNvSpPr>
          <p:nvPr>
            <p:ph type="title" idx="4294967295"/>
          </p:nvPr>
        </p:nvSpPr>
        <p:spPr>
          <a:xfrm>
            <a:off x="461963" y="798513"/>
            <a:ext cx="5006975" cy="481012"/>
          </a:xfrm>
        </p:spPr>
        <p:txBody>
          <a:bodyPr/>
          <a:lstStyle/>
          <a:p>
            <a:pPr algn="l" eaLnBrk="1" hangingPunct="1"/>
            <a:r>
              <a:rPr lang="en-US" altLang="zh-CN" sz="3600" b="1" dirty="0" smtClean="0">
                <a:cs typeface="Times New Roman" pitchFamily="18" charset="0"/>
              </a:rPr>
              <a:t>5.2   </a:t>
            </a:r>
            <a:r>
              <a:rPr lang="en-US" altLang="zh-CN" sz="3600" b="1" dirty="0" smtClean="0"/>
              <a:t>80C51</a:t>
            </a:r>
            <a:r>
              <a:rPr lang="zh-CN" altLang="en-US" sz="3600" b="1" dirty="0" smtClean="0"/>
              <a:t>的串行口</a:t>
            </a:r>
            <a:r>
              <a:rPr lang="zh-CN" altLang="en-US" dirty="0" smtClean="0"/>
              <a:t> </a:t>
            </a:r>
          </a:p>
        </p:txBody>
      </p:sp>
      <p:sp>
        <p:nvSpPr>
          <p:cNvPr id="54276"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42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3061" name="Rectangle 5"/>
          <p:cNvSpPr>
            <a:spLocks noGrp="1" noChangeArrowheads="1"/>
          </p:cNvSpPr>
          <p:nvPr>
            <p:ph type="body" idx="4294967295"/>
          </p:nvPr>
        </p:nvSpPr>
        <p:spPr>
          <a:xfrm>
            <a:off x="250825" y="5157788"/>
            <a:ext cx="8362950" cy="1295400"/>
          </a:xfrm>
          <a:noFill/>
        </p:spPr>
        <p:txBody>
          <a:bodyPr/>
          <a:lstStyle/>
          <a:p>
            <a:pPr marL="274638" indent="0" eaLnBrk="1" hangingPunct="1">
              <a:lnSpc>
                <a:spcPct val="90000"/>
              </a:lnSpc>
              <a:buFont typeface="Wingdings" pitchFamily="2" charset="2"/>
              <a:buNone/>
            </a:pPr>
            <a:r>
              <a:rPr lang="en-US" altLang="zh-CN" sz="2400" b="1" smtClean="0"/>
              <a:t>    </a:t>
            </a:r>
            <a:r>
              <a:rPr lang="zh-CN" altLang="en-US" sz="2400" b="1" smtClean="0"/>
              <a:t>有两个物理上独立的接收、发送缓冲器</a:t>
            </a:r>
            <a:r>
              <a:rPr lang="en-US" altLang="zh-CN" sz="2400" b="1" smtClean="0"/>
              <a:t>SBUF</a:t>
            </a:r>
            <a:r>
              <a:rPr lang="zh-CN" altLang="en-US" sz="2400" b="1" smtClean="0"/>
              <a:t>，它们占用同一地址</a:t>
            </a:r>
            <a:r>
              <a:rPr lang="en-US" altLang="zh-CN" sz="2400" b="1" smtClean="0"/>
              <a:t>99H </a:t>
            </a:r>
            <a:r>
              <a:rPr lang="zh-CN" altLang="en-US" sz="2400" b="1" smtClean="0"/>
              <a:t>；接收器是双缓冲结构 ；发送缓冲器，因为发送时</a:t>
            </a:r>
            <a:r>
              <a:rPr lang="en-US" altLang="zh-CN" sz="2400" b="1" smtClean="0"/>
              <a:t>CPU</a:t>
            </a:r>
            <a:r>
              <a:rPr lang="zh-CN" altLang="en-US" sz="2400" b="1" smtClean="0"/>
              <a:t>是主动的，不会产生重叠错误。</a:t>
            </a:r>
            <a:r>
              <a:rPr lang="zh-CN" altLang="en-US" smtClean="0"/>
              <a:t> </a:t>
            </a:r>
          </a:p>
        </p:txBody>
      </p:sp>
      <p:sp>
        <p:nvSpPr>
          <p:cNvPr id="173062" name="Rectangle 6"/>
          <p:cNvSpPr>
            <a:spLocks noChangeArrowheads="1"/>
          </p:cNvSpPr>
          <p:nvPr/>
        </p:nvSpPr>
        <p:spPr bwMode="auto">
          <a:xfrm>
            <a:off x="539750" y="1341438"/>
            <a:ext cx="5761038"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indent="920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dirty="0" smtClean="0">
                <a:latin typeface="黑体" pitchFamily="49" charset="-122"/>
                <a:ea typeface="黑体" pitchFamily="49" charset="-122"/>
              </a:rPr>
              <a:t>5.2.1  </a:t>
            </a:r>
            <a:r>
              <a:rPr lang="en-US" altLang="zh-CN" sz="3200" b="1" dirty="0">
                <a:ea typeface="黑体" pitchFamily="49" charset="-122"/>
              </a:rPr>
              <a:t>80C51</a:t>
            </a:r>
            <a:r>
              <a:rPr lang="zh-CN" altLang="en-US" sz="3200" b="1" dirty="0">
                <a:ea typeface="黑体" pitchFamily="49" charset="-122"/>
              </a:rPr>
              <a:t>串行口的结构</a:t>
            </a:r>
            <a:r>
              <a:rPr lang="zh-CN" altLang="en-US" sz="3200" dirty="0">
                <a:ea typeface="黑体" pitchFamily="49" charset="-122"/>
              </a:rPr>
              <a:t>  </a:t>
            </a:r>
          </a:p>
        </p:txBody>
      </p:sp>
      <p:sp>
        <p:nvSpPr>
          <p:cNvPr id="54280" name="Rectangle 7"/>
          <p:cNvSpPr>
            <a:spLocks noChangeArrowheads="1"/>
          </p:cNvSpPr>
          <p:nvPr/>
        </p:nvSpPr>
        <p:spPr bwMode="auto">
          <a:xfrm>
            <a:off x="0" y="26479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73064" name="Object 8"/>
          <p:cNvGraphicFramePr>
            <a:graphicFrameLocks noChangeAspect="1"/>
          </p:cNvGraphicFramePr>
          <p:nvPr/>
        </p:nvGraphicFramePr>
        <p:xfrm>
          <a:off x="827088" y="1989138"/>
          <a:ext cx="7200900" cy="2727325"/>
        </p:xfrm>
        <a:graphic>
          <a:graphicData uri="http://schemas.openxmlformats.org/presentationml/2006/ole">
            <p:oleObj spid="_x0000_s124930" r:id="rId3" imgW="3037761" imgH="1156573" progId="">
              <p:embed/>
            </p:oleObj>
          </a:graphicData>
        </a:graphic>
      </p:graphicFrame>
      <p:sp>
        <p:nvSpPr>
          <p:cNvPr id="54281" name="AutoShape 9">
            <a:hlinkClick r:id="" action="ppaction://hlinkshowjump?jump=previousslide" highlightClick="1"/>
          </p:cNvPr>
          <p:cNvSpPr>
            <a:spLocks noChangeArrowheads="1"/>
          </p:cNvSpPr>
          <p:nvPr/>
        </p:nvSpPr>
        <p:spPr bwMode="auto">
          <a:xfrm>
            <a:off x="7164388" y="6454775"/>
            <a:ext cx="503237" cy="287338"/>
          </a:xfrm>
          <a:prstGeom prst="actionButtonBackPrevious">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4282" name="AutoShape 10">
            <a:hlinkClick r:id="" action="ppaction://hlinkshowjump?jump=nextslide" highlightClick="1"/>
          </p:cNvPr>
          <p:cNvSpPr>
            <a:spLocks noChangeArrowheads="1"/>
          </p:cNvSpPr>
          <p:nvPr/>
        </p:nvSpPr>
        <p:spPr bwMode="auto">
          <a:xfrm>
            <a:off x="7812088" y="6454775"/>
            <a:ext cx="431800" cy="287338"/>
          </a:xfrm>
          <a:prstGeom prst="actionButtonForwardNex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4283" name="AutoShape 11">
            <a:hlinkClick r:id="" action="ppaction://hlinkshowjump?jump=firstslide" highlightClick="1"/>
          </p:cNvPr>
          <p:cNvSpPr>
            <a:spLocks noChangeArrowheads="1"/>
          </p:cNvSpPr>
          <p:nvPr/>
        </p:nvSpPr>
        <p:spPr bwMode="auto">
          <a:xfrm>
            <a:off x="6443663" y="6454775"/>
            <a:ext cx="504825" cy="287338"/>
          </a:xfrm>
          <a:prstGeom prst="actionButtonBeginning">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4284" name="AutoShape 12">
            <a:hlinkClick r:id="" action="ppaction://hlinkshowjump?jump=lastslide" highlightClick="1"/>
          </p:cNvPr>
          <p:cNvSpPr>
            <a:spLocks noChangeArrowheads="1"/>
          </p:cNvSpPr>
          <p:nvPr/>
        </p:nvSpPr>
        <p:spPr bwMode="auto">
          <a:xfrm>
            <a:off x="8388350" y="6454775"/>
            <a:ext cx="431800" cy="287338"/>
          </a:xfrm>
          <a:prstGeom prst="actionButtonEnd">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12915413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additive="base">
                                        <p:cTn id="7" dur="500" fill="hold"/>
                                        <p:tgtEl>
                                          <p:spTgt spid="173058"/>
                                        </p:tgtEl>
                                        <p:attrNameLst>
                                          <p:attrName>ppt_x</p:attrName>
                                        </p:attrNameLst>
                                      </p:cBhvr>
                                      <p:tavLst>
                                        <p:tav tm="0">
                                          <p:val>
                                            <p:strVal val="#ppt_x"/>
                                          </p:val>
                                        </p:tav>
                                        <p:tav tm="100000">
                                          <p:val>
                                            <p:strVal val="#ppt_x"/>
                                          </p:val>
                                        </p:tav>
                                      </p:tavLst>
                                    </p:anim>
                                    <p:anim calcmode="lin" valueType="num">
                                      <p:cBhvr additive="base">
                                        <p:cTn id="8" dur="500" fill="hold"/>
                                        <p:tgtEl>
                                          <p:spTgt spid="17305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3062"/>
                                        </p:tgtEl>
                                        <p:attrNameLst>
                                          <p:attrName>style.visibility</p:attrName>
                                        </p:attrNameLst>
                                      </p:cBhvr>
                                      <p:to>
                                        <p:strVal val="visible"/>
                                      </p:to>
                                    </p:set>
                                    <p:anim calcmode="lin" valueType="num">
                                      <p:cBhvr additive="base">
                                        <p:cTn id="11" dur="500" fill="hold"/>
                                        <p:tgtEl>
                                          <p:spTgt spid="173062"/>
                                        </p:tgtEl>
                                        <p:attrNameLst>
                                          <p:attrName>ppt_x</p:attrName>
                                        </p:attrNameLst>
                                      </p:cBhvr>
                                      <p:tavLst>
                                        <p:tav tm="0">
                                          <p:val>
                                            <p:strVal val="#ppt_x"/>
                                          </p:val>
                                        </p:tav>
                                        <p:tav tm="100000">
                                          <p:val>
                                            <p:strVal val="#ppt_x"/>
                                          </p:val>
                                        </p:tav>
                                      </p:tavLst>
                                    </p:anim>
                                    <p:anim calcmode="lin" valueType="num">
                                      <p:cBhvr additive="base">
                                        <p:cTn id="12" dur="500" fill="hold"/>
                                        <p:tgtEl>
                                          <p:spTgt spid="17306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73064"/>
                                        </p:tgtEl>
                                        <p:attrNameLst>
                                          <p:attrName>style.visibility</p:attrName>
                                        </p:attrNameLst>
                                      </p:cBhvr>
                                      <p:to>
                                        <p:strVal val="visible"/>
                                      </p:to>
                                    </p:set>
                                    <p:anim calcmode="lin" valueType="num">
                                      <p:cBhvr additive="base">
                                        <p:cTn id="17" dur="500" fill="hold"/>
                                        <p:tgtEl>
                                          <p:spTgt spid="173064"/>
                                        </p:tgtEl>
                                        <p:attrNameLst>
                                          <p:attrName>ppt_x</p:attrName>
                                        </p:attrNameLst>
                                      </p:cBhvr>
                                      <p:tavLst>
                                        <p:tav tm="0">
                                          <p:val>
                                            <p:strVal val="0-#ppt_w/2"/>
                                          </p:val>
                                        </p:tav>
                                        <p:tav tm="100000">
                                          <p:val>
                                            <p:strVal val="#ppt_x"/>
                                          </p:val>
                                        </p:tav>
                                      </p:tavLst>
                                    </p:anim>
                                    <p:anim calcmode="lin" valueType="num">
                                      <p:cBhvr additive="base">
                                        <p:cTn id="18" dur="500" fill="hold"/>
                                        <p:tgtEl>
                                          <p:spTgt spid="17306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3061">
                                            <p:txEl>
                                              <p:pRg st="0" end="0"/>
                                            </p:txEl>
                                          </p:spTgt>
                                        </p:tgtEl>
                                        <p:attrNameLst>
                                          <p:attrName>style.visibility</p:attrName>
                                        </p:attrNameLst>
                                      </p:cBhvr>
                                      <p:to>
                                        <p:strVal val="visible"/>
                                      </p:to>
                                    </p:set>
                                    <p:anim calcmode="lin" valueType="num">
                                      <p:cBhvr additive="base">
                                        <p:cTn id="23" dur="500" fill="hold"/>
                                        <p:tgtEl>
                                          <p:spTgt spid="17306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06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61" grpId="0" build="p" autoUpdateAnimBg="0"/>
      <p:bldP spid="17306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body" idx="4294967295"/>
          </p:nvPr>
        </p:nvSpPr>
        <p:spPr>
          <a:xfrm>
            <a:off x="611188" y="1412875"/>
            <a:ext cx="7848600" cy="863600"/>
          </a:xfrm>
        </p:spPr>
        <p:txBody>
          <a:bodyPr/>
          <a:lstStyle/>
          <a:p>
            <a:pPr marL="0" indent="0" eaLnBrk="1" hangingPunct="1">
              <a:lnSpc>
                <a:spcPct val="90000"/>
              </a:lnSpc>
              <a:buFont typeface="Wingdings" pitchFamily="2" charset="2"/>
              <a:buNone/>
            </a:pPr>
            <a:r>
              <a:rPr lang="en-US" altLang="zh-CN" sz="2400" b="1" smtClean="0"/>
              <a:t>    SCON </a:t>
            </a:r>
            <a:r>
              <a:rPr lang="zh-CN" altLang="en-US" sz="2400" b="1" smtClean="0"/>
              <a:t>是一个特殊功能寄存器，用以设定串行口的工作方式、接收</a:t>
            </a:r>
            <a:r>
              <a:rPr lang="en-US" altLang="zh-CN" sz="2400" b="1" smtClean="0"/>
              <a:t>/</a:t>
            </a:r>
            <a:r>
              <a:rPr lang="zh-CN" altLang="en-US" sz="2400" b="1" smtClean="0"/>
              <a:t>发送控制以及设置状态标志：</a:t>
            </a:r>
            <a:r>
              <a:rPr lang="zh-CN" altLang="en-US" sz="2800" smtClean="0"/>
              <a:t> </a:t>
            </a:r>
          </a:p>
        </p:txBody>
      </p:sp>
      <p:sp>
        <p:nvSpPr>
          <p:cNvPr id="182275"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2276"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227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4086" name="Rectangle 6"/>
          <p:cNvSpPr>
            <a:spLocks noChangeArrowheads="1"/>
          </p:cNvSpPr>
          <p:nvPr/>
        </p:nvSpPr>
        <p:spPr bwMode="auto">
          <a:xfrm>
            <a:off x="539750" y="692150"/>
            <a:ext cx="6769100"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indent="920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dirty="0" smtClean="0">
                <a:latin typeface="黑体" pitchFamily="49" charset="-122"/>
                <a:ea typeface="黑体" pitchFamily="49" charset="-122"/>
              </a:rPr>
              <a:t>5.2.2  </a:t>
            </a:r>
            <a:r>
              <a:rPr lang="en-US" altLang="zh-CN" sz="3200" b="1" dirty="0">
                <a:ea typeface="黑体" pitchFamily="49" charset="-122"/>
              </a:rPr>
              <a:t>80C51</a:t>
            </a:r>
            <a:r>
              <a:rPr lang="zh-CN" altLang="en-US" sz="3200" b="1" dirty="0">
                <a:ea typeface="黑体" pitchFamily="49" charset="-122"/>
              </a:rPr>
              <a:t>串行口的控制寄存器</a:t>
            </a:r>
            <a:r>
              <a:rPr lang="zh-CN" altLang="en-US" sz="3200" dirty="0">
                <a:ea typeface="黑体" pitchFamily="49" charset="-122"/>
              </a:rPr>
              <a:t>  </a:t>
            </a:r>
          </a:p>
        </p:txBody>
      </p:sp>
      <p:sp>
        <p:nvSpPr>
          <p:cNvPr id="182279" name="Rectangle 7"/>
          <p:cNvSpPr>
            <a:spLocks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pic>
        <p:nvPicPr>
          <p:cNvPr id="174088"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4213" y="2349500"/>
            <a:ext cx="7632700" cy="88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089" name="Rectangle 9"/>
          <p:cNvSpPr>
            <a:spLocks noChangeArrowheads="1"/>
          </p:cNvSpPr>
          <p:nvPr/>
        </p:nvSpPr>
        <p:spPr bwMode="auto">
          <a:xfrm>
            <a:off x="755650" y="3429000"/>
            <a:ext cx="78486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SM0</a:t>
            </a:r>
            <a:r>
              <a:rPr lang="zh-CN" altLang="en-US" sz="2400" b="1"/>
              <a:t>和</a:t>
            </a:r>
            <a:r>
              <a:rPr lang="en-US" altLang="zh-CN" sz="2400" b="1"/>
              <a:t>SM1</a:t>
            </a:r>
            <a:r>
              <a:rPr lang="zh-CN" altLang="en-US" sz="2400" b="1"/>
              <a:t>为工作方式选择位，可选择四种工作方式：</a:t>
            </a:r>
            <a:r>
              <a:rPr lang="zh-CN" altLang="en-US" sz="3200"/>
              <a:t> </a:t>
            </a:r>
          </a:p>
        </p:txBody>
      </p:sp>
      <p:pic>
        <p:nvPicPr>
          <p:cNvPr id="174090" name="Picture 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188" y="3933825"/>
            <a:ext cx="8064500" cy="237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737265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4086"/>
                                        </p:tgtEl>
                                        <p:attrNameLst>
                                          <p:attrName>style.visibility</p:attrName>
                                        </p:attrNameLst>
                                      </p:cBhvr>
                                      <p:to>
                                        <p:strVal val="visible"/>
                                      </p:to>
                                    </p:set>
                                    <p:anim calcmode="lin" valueType="num">
                                      <p:cBhvr additive="base">
                                        <p:cTn id="7" dur="500" fill="hold"/>
                                        <p:tgtEl>
                                          <p:spTgt spid="174086"/>
                                        </p:tgtEl>
                                        <p:attrNameLst>
                                          <p:attrName>ppt_x</p:attrName>
                                        </p:attrNameLst>
                                      </p:cBhvr>
                                      <p:tavLst>
                                        <p:tav tm="0">
                                          <p:val>
                                            <p:strVal val="#ppt_x"/>
                                          </p:val>
                                        </p:tav>
                                        <p:tav tm="100000">
                                          <p:val>
                                            <p:strVal val="#ppt_x"/>
                                          </p:val>
                                        </p:tav>
                                      </p:tavLst>
                                    </p:anim>
                                    <p:anim calcmode="lin" valueType="num">
                                      <p:cBhvr additive="base">
                                        <p:cTn id="8" dur="500" fill="hold"/>
                                        <p:tgtEl>
                                          <p:spTgt spid="1740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2">
                                            <p:txEl>
                                              <p:pRg st="0" end="0"/>
                                            </p:txEl>
                                          </p:spTgt>
                                        </p:tgtEl>
                                        <p:attrNameLst>
                                          <p:attrName>style.visibility</p:attrName>
                                        </p:attrNameLst>
                                      </p:cBhvr>
                                      <p:to>
                                        <p:strVal val="visible"/>
                                      </p:to>
                                    </p:set>
                                    <p:anim calcmode="lin" valueType="num">
                                      <p:cBhvr additive="base">
                                        <p:cTn id="13" dur="500" fill="hold"/>
                                        <p:tgtEl>
                                          <p:spTgt spid="17408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082">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74088"/>
                                        </p:tgtEl>
                                        <p:attrNameLst>
                                          <p:attrName>style.visibility</p:attrName>
                                        </p:attrNameLst>
                                      </p:cBhvr>
                                      <p:to>
                                        <p:strVal val="visible"/>
                                      </p:to>
                                    </p:set>
                                    <p:anim calcmode="lin" valueType="num">
                                      <p:cBhvr additive="base">
                                        <p:cTn id="17" dur="500" fill="hold"/>
                                        <p:tgtEl>
                                          <p:spTgt spid="174088"/>
                                        </p:tgtEl>
                                        <p:attrNameLst>
                                          <p:attrName>ppt_x</p:attrName>
                                        </p:attrNameLst>
                                      </p:cBhvr>
                                      <p:tavLst>
                                        <p:tav tm="0">
                                          <p:val>
                                            <p:strVal val="0-#ppt_w/2"/>
                                          </p:val>
                                        </p:tav>
                                        <p:tav tm="100000">
                                          <p:val>
                                            <p:strVal val="#ppt_x"/>
                                          </p:val>
                                        </p:tav>
                                      </p:tavLst>
                                    </p:anim>
                                    <p:anim calcmode="lin" valueType="num">
                                      <p:cBhvr additive="base">
                                        <p:cTn id="18" dur="500" fill="hold"/>
                                        <p:tgtEl>
                                          <p:spTgt spid="1740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74090"/>
                                        </p:tgtEl>
                                        <p:attrNameLst>
                                          <p:attrName>style.visibility</p:attrName>
                                        </p:attrNameLst>
                                      </p:cBhvr>
                                      <p:to>
                                        <p:strVal val="visible"/>
                                      </p:to>
                                    </p:set>
                                    <p:anim calcmode="lin" valueType="num">
                                      <p:cBhvr additive="base">
                                        <p:cTn id="23" dur="500" fill="hold"/>
                                        <p:tgtEl>
                                          <p:spTgt spid="174090"/>
                                        </p:tgtEl>
                                        <p:attrNameLst>
                                          <p:attrName>ppt_x</p:attrName>
                                        </p:attrNameLst>
                                      </p:cBhvr>
                                      <p:tavLst>
                                        <p:tav tm="0">
                                          <p:val>
                                            <p:strVal val="#ppt_x"/>
                                          </p:val>
                                        </p:tav>
                                        <p:tav tm="100000">
                                          <p:val>
                                            <p:strVal val="#ppt_x"/>
                                          </p:val>
                                        </p:tav>
                                      </p:tavLst>
                                    </p:anim>
                                    <p:anim calcmode="lin" valueType="num">
                                      <p:cBhvr additive="base">
                                        <p:cTn id="24" dur="500" fill="hold"/>
                                        <p:tgtEl>
                                          <p:spTgt spid="1740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4089"/>
                                        </p:tgtEl>
                                        <p:attrNameLst>
                                          <p:attrName>style.visibility</p:attrName>
                                        </p:attrNameLst>
                                      </p:cBhvr>
                                      <p:to>
                                        <p:strVal val="visible"/>
                                      </p:to>
                                    </p:set>
                                    <p:anim calcmode="lin" valueType="num">
                                      <p:cBhvr additive="base">
                                        <p:cTn id="27" dur="500" fill="hold"/>
                                        <p:tgtEl>
                                          <p:spTgt spid="174089"/>
                                        </p:tgtEl>
                                        <p:attrNameLst>
                                          <p:attrName>ppt_x</p:attrName>
                                        </p:attrNameLst>
                                      </p:cBhvr>
                                      <p:tavLst>
                                        <p:tav tm="0">
                                          <p:val>
                                            <p:strVal val="#ppt_x"/>
                                          </p:val>
                                        </p:tav>
                                        <p:tav tm="100000">
                                          <p:val>
                                            <p:strVal val="#ppt_x"/>
                                          </p:val>
                                        </p:tav>
                                      </p:tavLst>
                                    </p:anim>
                                    <p:anim calcmode="lin" valueType="num">
                                      <p:cBhvr additive="base">
                                        <p:cTn id="28" dur="500" fill="hold"/>
                                        <p:tgtEl>
                                          <p:spTgt spid="1740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autoUpdateAnimBg="0"/>
      <p:bldP spid="174086" grpId="0" autoUpdateAnimBg="0"/>
      <p:bldP spid="17408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rrowheads="1"/>
          </p:cNvSpPr>
          <p:nvPr>
            <p:ph type="body" idx="4294967295"/>
          </p:nvPr>
        </p:nvSpPr>
        <p:spPr>
          <a:xfrm>
            <a:off x="323850" y="765175"/>
            <a:ext cx="8569325" cy="5616575"/>
          </a:xfrm>
        </p:spPr>
        <p:txBody>
          <a:bodyPr/>
          <a:lstStyle/>
          <a:p>
            <a:pPr marL="0" indent="0" eaLnBrk="1" hangingPunct="1">
              <a:buFont typeface="Wingdings" pitchFamily="2" charset="2"/>
              <a:buNone/>
            </a:pPr>
            <a:r>
              <a:rPr lang="en-US" altLang="zh-CN" sz="2800" b="1" smtClean="0"/>
              <a:t>●</a:t>
            </a:r>
            <a:r>
              <a:rPr lang="en-US" altLang="zh-CN" sz="2800" b="1" smtClean="0">
                <a:solidFill>
                  <a:schemeClr val="hlink"/>
                </a:solidFill>
              </a:rPr>
              <a:t>SM2</a:t>
            </a:r>
            <a:r>
              <a:rPr lang="zh-CN" altLang="en-US" sz="2800" b="1" smtClean="0">
                <a:solidFill>
                  <a:schemeClr val="hlink"/>
                </a:solidFill>
              </a:rPr>
              <a:t>，多机通信控制位</a:t>
            </a:r>
            <a:r>
              <a:rPr lang="zh-CN" altLang="en-US" sz="2800" b="1" smtClean="0"/>
              <a:t>，主要用于方式</a:t>
            </a:r>
            <a:r>
              <a:rPr lang="en-US" altLang="zh-CN" sz="2800" b="1" smtClean="0"/>
              <a:t>2</a:t>
            </a:r>
            <a:r>
              <a:rPr lang="zh-CN" altLang="en-US" sz="2800" b="1" smtClean="0"/>
              <a:t>和方式</a:t>
            </a:r>
            <a:r>
              <a:rPr lang="en-US" altLang="zh-CN" sz="2800" b="1" smtClean="0"/>
              <a:t>3</a:t>
            </a:r>
            <a:r>
              <a:rPr lang="zh-CN" altLang="en-US" sz="2800" b="1" smtClean="0"/>
              <a:t>。当</a:t>
            </a:r>
            <a:r>
              <a:rPr lang="zh-CN" altLang="en-US" sz="2800" b="1" smtClean="0">
                <a:solidFill>
                  <a:schemeClr val="hlink"/>
                </a:solidFill>
              </a:rPr>
              <a:t>接收机的</a:t>
            </a:r>
            <a:r>
              <a:rPr lang="en-US" altLang="zh-CN" sz="2800" b="1" smtClean="0">
                <a:solidFill>
                  <a:schemeClr val="hlink"/>
                </a:solidFill>
              </a:rPr>
              <a:t>SM2=1</a:t>
            </a:r>
            <a:r>
              <a:rPr lang="zh-CN" altLang="en-US" sz="2800" b="1" smtClean="0">
                <a:solidFill>
                  <a:schemeClr val="hlink"/>
                </a:solidFill>
              </a:rPr>
              <a:t>时可以利用收到的</a:t>
            </a:r>
            <a:r>
              <a:rPr lang="en-US" altLang="zh-CN" sz="2800" b="1" smtClean="0">
                <a:solidFill>
                  <a:schemeClr val="hlink"/>
                </a:solidFill>
              </a:rPr>
              <a:t>RB8</a:t>
            </a:r>
            <a:r>
              <a:rPr lang="zh-CN" altLang="en-US" sz="2800" b="1" smtClean="0">
                <a:solidFill>
                  <a:schemeClr val="hlink"/>
                </a:solidFill>
              </a:rPr>
              <a:t>来控制是否激活</a:t>
            </a:r>
            <a:r>
              <a:rPr lang="en-US" altLang="zh-CN" sz="2800" b="1" smtClean="0">
                <a:solidFill>
                  <a:schemeClr val="hlink"/>
                </a:solidFill>
              </a:rPr>
              <a:t>RI</a:t>
            </a:r>
            <a:r>
              <a:rPr lang="zh-CN" altLang="en-US" sz="2800" b="1" smtClean="0"/>
              <a:t>（</a:t>
            </a:r>
            <a:r>
              <a:rPr lang="en-US" altLang="zh-CN" sz="2800" b="1" smtClean="0"/>
              <a:t>RB8</a:t>
            </a:r>
            <a:r>
              <a:rPr lang="zh-CN" altLang="en-US" sz="2800" b="1" smtClean="0"/>
              <a:t>＝</a:t>
            </a:r>
            <a:r>
              <a:rPr lang="en-US" altLang="zh-CN" sz="2800" b="1" smtClean="0"/>
              <a:t>0</a:t>
            </a:r>
            <a:r>
              <a:rPr lang="zh-CN" altLang="en-US" sz="2800" b="1" smtClean="0"/>
              <a:t>时不激活</a:t>
            </a:r>
            <a:r>
              <a:rPr lang="en-US" altLang="zh-CN" sz="2800" b="1" smtClean="0"/>
              <a:t>RI</a:t>
            </a:r>
            <a:r>
              <a:rPr lang="zh-CN" altLang="en-US" sz="2800" b="1" smtClean="0"/>
              <a:t>，收到的信息丢弃；</a:t>
            </a:r>
            <a:r>
              <a:rPr lang="en-US" altLang="zh-CN" sz="2800" b="1" smtClean="0"/>
              <a:t>RB8</a:t>
            </a:r>
            <a:r>
              <a:rPr lang="zh-CN" altLang="en-US" sz="2800" b="1" smtClean="0"/>
              <a:t>＝</a:t>
            </a:r>
            <a:r>
              <a:rPr lang="en-US" altLang="zh-CN" sz="2800" b="1" smtClean="0"/>
              <a:t>1</a:t>
            </a:r>
            <a:r>
              <a:rPr lang="zh-CN" altLang="en-US" sz="2800" b="1" smtClean="0"/>
              <a:t>时收到的数据进入</a:t>
            </a:r>
            <a:r>
              <a:rPr lang="en-US" altLang="zh-CN" sz="2800" b="1" smtClean="0"/>
              <a:t>SBUF</a:t>
            </a:r>
            <a:r>
              <a:rPr lang="zh-CN" altLang="en-US" sz="2800" b="1" smtClean="0"/>
              <a:t>，并激活</a:t>
            </a:r>
            <a:r>
              <a:rPr lang="en-US" altLang="zh-CN" sz="2800" b="1" smtClean="0"/>
              <a:t>RI</a:t>
            </a:r>
            <a:r>
              <a:rPr lang="zh-CN" altLang="en-US" sz="2800" b="1" smtClean="0"/>
              <a:t>，进而在中断服务中将数据从</a:t>
            </a:r>
            <a:r>
              <a:rPr lang="en-US" altLang="zh-CN" sz="2800" b="1" smtClean="0"/>
              <a:t>SBUF</a:t>
            </a:r>
            <a:r>
              <a:rPr lang="zh-CN" altLang="en-US" sz="2800" b="1" smtClean="0"/>
              <a:t>读走）。</a:t>
            </a:r>
            <a:r>
              <a:rPr lang="zh-CN" altLang="en-US" sz="2800" b="1" smtClean="0">
                <a:solidFill>
                  <a:schemeClr val="hlink"/>
                </a:solidFill>
              </a:rPr>
              <a:t>当</a:t>
            </a:r>
            <a:r>
              <a:rPr lang="en-US" altLang="zh-CN" sz="2800" b="1" smtClean="0">
                <a:solidFill>
                  <a:schemeClr val="hlink"/>
                </a:solidFill>
              </a:rPr>
              <a:t>SM2=0</a:t>
            </a:r>
            <a:r>
              <a:rPr lang="zh-CN" altLang="en-US" sz="2800" b="1" smtClean="0">
                <a:solidFill>
                  <a:schemeClr val="hlink"/>
                </a:solidFill>
              </a:rPr>
              <a:t>时，不论收到的</a:t>
            </a:r>
            <a:r>
              <a:rPr lang="en-US" altLang="zh-CN" sz="2800" b="1" smtClean="0">
                <a:solidFill>
                  <a:schemeClr val="hlink"/>
                </a:solidFill>
              </a:rPr>
              <a:t>RB8</a:t>
            </a:r>
            <a:r>
              <a:rPr lang="zh-CN" altLang="en-US" sz="2800" b="1" smtClean="0">
                <a:solidFill>
                  <a:schemeClr val="hlink"/>
                </a:solidFill>
              </a:rPr>
              <a:t>为</a:t>
            </a:r>
            <a:r>
              <a:rPr lang="en-US" altLang="zh-CN" sz="2800" b="1" smtClean="0">
                <a:solidFill>
                  <a:schemeClr val="hlink"/>
                </a:solidFill>
              </a:rPr>
              <a:t>0</a:t>
            </a:r>
            <a:r>
              <a:rPr lang="zh-CN" altLang="en-US" sz="2800" b="1" smtClean="0">
                <a:solidFill>
                  <a:schemeClr val="hlink"/>
                </a:solidFill>
              </a:rPr>
              <a:t>和</a:t>
            </a:r>
            <a:r>
              <a:rPr lang="en-US" altLang="zh-CN" sz="2800" b="1" smtClean="0">
                <a:solidFill>
                  <a:schemeClr val="hlink"/>
                </a:solidFill>
              </a:rPr>
              <a:t>1</a:t>
            </a:r>
            <a:r>
              <a:rPr lang="zh-CN" altLang="en-US" sz="2800" b="1" smtClean="0">
                <a:solidFill>
                  <a:schemeClr val="hlink"/>
                </a:solidFill>
              </a:rPr>
              <a:t>，均可以使收到的数据进入</a:t>
            </a:r>
            <a:r>
              <a:rPr lang="en-US" altLang="zh-CN" sz="2800" b="1" smtClean="0">
                <a:solidFill>
                  <a:schemeClr val="hlink"/>
                </a:solidFill>
              </a:rPr>
              <a:t>SBUF</a:t>
            </a:r>
            <a:r>
              <a:rPr lang="zh-CN" altLang="en-US" sz="2800" b="1" smtClean="0">
                <a:solidFill>
                  <a:schemeClr val="hlink"/>
                </a:solidFill>
              </a:rPr>
              <a:t>，并激活</a:t>
            </a:r>
            <a:r>
              <a:rPr lang="en-US" altLang="zh-CN" sz="2800" b="1" smtClean="0">
                <a:solidFill>
                  <a:schemeClr val="hlink"/>
                </a:solidFill>
              </a:rPr>
              <a:t>RI</a:t>
            </a:r>
            <a:r>
              <a:rPr lang="zh-CN" altLang="en-US" sz="2800" b="1" smtClean="0"/>
              <a:t>（即此时</a:t>
            </a:r>
            <a:r>
              <a:rPr lang="en-US" altLang="zh-CN" sz="2800" b="1" smtClean="0"/>
              <a:t>RB8</a:t>
            </a:r>
            <a:r>
              <a:rPr lang="zh-CN" altLang="en-US" sz="2800" b="1" smtClean="0"/>
              <a:t>不具有控制</a:t>
            </a:r>
            <a:r>
              <a:rPr lang="en-US" altLang="zh-CN" sz="2800" b="1" smtClean="0"/>
              <a:t>RI</a:t>
            </a:r>
            <a:r>
              <a:rPr lang="zh-CN" altLang="en-US" sz="2800" b="1" smtClean="0"/>
              <a:t>激活的功能）。通过控制</a:t>
            </a:r>
            <a:r>
              <a:rPr lang="en-US" altLang="zh-CN" sz="2800" b="1" smtClean="0"/>
              <a:t>SM2</a:t>
            </a:r>
            <a:r>
              <a:rPr lang="zh-CN" altLang="en-US" sz="2800" b="1" smtClean="0"/>
              <a:t>，可以实现多机通信。</a:t>
            </a:r>
          </a:p>
          <a:p>
            <a:pPr marL="0" indent="0" eaLnBrk="1" hangingPunct="1">
              <a:buFont typeface="Wingdings" pitchFamily="2" charset="2"/>
              <a:buNone/>
            </a:pPr>
            <a:r>
              <a:rPr lang="zh-CN" altLang="en-US" sz="2800" b="1" smtClean="0"/>
              <a:t>在方式</a:t>
            </a:r>
            <a:r>
              <a:rPr lang="en-US" altLang="zh-CN" sz="2800" b="1" smtClean="0"/>
              <a:t>0</a:t>
            </a:r>
            <a:r>
              <a:rPr lang="zh-CN" altLang="en-US" sz="2800" b="1" smtClean="0"/>
              <a:t>时，</a:t>
            </a:r>
            <a:r>
              <a:rPr lang="en-US" altLang="zh-CN" sz="2800" b="1" smtClean="0"/>
              <a:t>SM2</a:t>
            </a:r>
            <a:r>
              <a:rPr lang="zh-CN" altLang="en-US" sz="2800" b="1" smtClean="0"/>
              <a:t>必须是</a:t>
            </a:r>
            <a:r>
              <a:rPr lang="en-US" altLang="zh-CN" sz="2800" b="1" smtClean="0"/>
              <a:t>0</a:t>
            </a:r>
            <a:r>
              <a:rPr lang="zh-CN" altLang="en-US" sz="2800" b="1" smtClean="0"/>
              <a:t>。在方式</a:t>
            </a:r>
            <a:r>
              <a:rPr lang="en-US" altLang="zh-CN" sz="2800" b="1" smtClean="0"/>
              <a:t>1</a:t>
            </a:r>
            <a:r>
              <a:rPr lang="zh-CN" altLang="en-US" sz="2800" b="1" smtClean="0"/>
              <a:t>时，若</a:t>
            </a:r>
            <a:r>
              <a:rPr lang="en-US" altLang="zh-CN" sz="2800" b="1" smtClean="0"/>
              <a:t>SM2=1</a:t>
            </a:r>
            <a:r>
              <a:rPr lang="zh-CN" altLang="en-US" sz="2800" b="1" smtClean="0"/>
              <a:t>，则只有接收到有效停止位时，</a:t>
            </a:r>
            <a:r>
              <a:rPr lang="en-US" altLang="zh-CN" sz="2800" b="1" smtClean="0"/>
              <a:t>RI</a:t>
            </a:r>
            <a:r>
              <a:rPr lang="zh-CN" altLang="en-US" sz="2800" b="1" smtClean="0"/>
              <a:t>才置</a:t>
            </a:r>
            <a:r>
              <a:rPr lang="en-US" altLang="zh-CN" sz="2800" b="1" smtClean="0"/>
              <a:t>1</a:t>
            </a:r>
            <a:r>
              <a:rPr lang="zh-CN" altLang="en-US" sz="2800" b="1" smtClean="0"/>
              <a:t>。</a:t>
            </a:r>
          </a:p>
          <a:p>
            <a:pPr marL="0" indent="0" eaLnBrk="1" hangingPunct="1">
              <a:buFont typeface="Wingdings" pitchFamily="2" charset="2"/>
              <a:buNone/>
            </a:pPr>
            <a:r>
              <a:rPr lang="zh-CN" altLang="en-US" sz="2800" b="1" smtClean="0"/>
              <a:t>●</a:t>
            </a:r>
            <a:r>
              <a:rPr lang="en-US" altLang="zh-CN" sz="2800" b="1" smtClean="0">
                <a:solidFill>
                  <a:schemeClr val="hlink"/>
                </a:solidFill>
              </a:rPr>
              <a:t>REN</a:t>
            </a:r>
            <a:r>
              <a:rPr lang="zh-CN" altLang="en-US" sz="2800" b="1" smtClean="0">
                <a:solidFill>
                  <a:schemeClr val="hlink"/>
                </a:solidFill>
              </a:rPr>
              <a:t>，允许串行接收位</a:t>
            </a:r>
            <a:r>
              <a:rPr lang="zh-CN" altLang="en-US" sz="2800" b="1" smtClean="0"/>
              <a:t>。由软件置</a:t>
            </a:r>
            <a:r>
              <a:rPr lang="en-US" altLang="zh-CN" sz="2800" b="1" smtClean="0"/>
              <a:t>REN=1</a:t>
            </a:r>
            <a:r>
              <a:rPr lang="zh-CN" altLang="en-US" sz="2800" b="1" smtClean="0"/>
              <a:t>，则启动串行口接收数据；若软件置</a:t>
            </a:r>
            <a:r>
              <a:rPr lang="en-US" altLang="zh-CN" sz="2800" b="1" smtClean="0"/>
              <a:t>REN=0</a:t>
            </a:r>
            <a:r>
              <a:rPr lang="zh-CN" altLang="en-US" sz="2800" b="1" smtClean="0"/>
              <a:t>，则禁止接收。</a:t>
            </a:r>
          </a:p>
        </p:txBody>
      </p:sp>
    </p:spTree>
    <p:extLst>
      <p:ext uri="{BB962C8B-B14F-4D97-AF65-F5344CB8AC3E}">
        <p14:creationId xmlns:p14="http://schemas.microsoft.com/office/powerpoint/2010/main" xmlns="" val="10579766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rrowheads="1"/>
          </p:cNvSpPr>
          <p:nvPr>
            <p:ph type="body" idx="4294967295"/>
          </p:nvPr>
        </p:nvSpPr>
        <p:spPr>
          <a:xfrm>
            <a:off x="611188" y="908050"/>
            <a:ext cx="8137525" cy="4897438"/>
          </a:xfrm>
        </p:spPr>
        <p:txBody>
          <a:bodyPr/>
          <a:lstStyle/>
          <a:p>
            <a:pPr marL="0" indent="0" eaLnBrk="1" hangingPunct="1">
              <a:buFont typeface="Wingdings" pitchFamily="2" charset="2"/>
              <a:buNone/>
            </a:pPr>
            <a:r>
              <a:rPr lang="en-US" altLang="zh-CN" b="1" smtClean="0"/>
              <a:t>●</a:t>
            </a:r>
            <a:r>
              <a:rPr lang="en-US" altLang="zh-CN" b="1" smtClean="0">
                <a:solidFill>
                  <a:schemeClr val="hlink"/>
                </a:solidFill>
              </a:rPr>
              <a:t>TB8</a:t>
            </a:r>
            <a:r>
              <a:rPr lang="zh-CN" altLang="en-US" b="1" smtClean="0">
                <a:solidFill>
                  <a:schemeClr val="hlink"/>
                </a:solidFill>
              </a:rPr>
              <a:t>，在方式</a:t>
            </a:r>
            <a:r>
              <a:rPr lang="en-US" altLang="zh-CN" b="1" smtClean="0">
                <a:solidFill>
                  <a:schemeClr val="hlink"/>
                </a:solidFill>
              </a:rPr>
              <a:t>2</a:t>
            </a:r>
            <a:r>
              <a:rPr lang="zh-CN" altLang="en-US" b="1" smtClean="0">
                <a:solidFill>
                  <a:schemeClr val="hlink"/>
                </a:solidFill>
              </a:rPr>
              <a:t>或方式</a:t>
            </a:r>
            <a:r>
              <a:rPr lang="en-US" altLang="zh-CN" b="1" smtClean="0">
                <a:solidFill>
                  <a:schemeClr val="hlink"/>
                </a:solidFill>
              </a:rPr>
              <a:t>3</a:t>
            </a:r>
            <a:r>
              <a:rPr lang="zh-CN" altLang="en-US" b="1" smtClean="0">
                <a:solidFill>
                  <a:schemeClr val="hlink"/>
                </a:solidFill>
              </a:rPr>
              <a:t>中，是发送数据的第九位</a:t>
            </a:r>
            <a:r>
              <a:rPr lang="zh-CN" altLang="en-US" b="1" smtClean="0"/>
              <a:t>，可以用软件规定其作用。可以用作数据的奇偶校验位，或在多机通信中，作为地址帧</a:t>
            </a:r>
            <a:r>
              <a:rPr lang="en-US" altLang="zh-CN" b="1" smtClean="0"/>
              <a:t>/</a:t>
            </a:r>
            <a:r>
              <a:rPr lang="zh-CN" altLang="en-US" b="1" smtClean="0"/>
              <a:t>数据帧的标志位。</a:t>
            </a:r>
          </a:p>
          <a:p>
            <a:pPr marL="0" indent="0" eaLnBrk="1" hangingPunct="1">
              <a:buFont typeface="Wingdings" pitchFamily="2" charset="2"/>
              <a:buNone/>
            </a:pPr>
            <a:r>
              <a:rPr lang="zh-CN" altLang="en-US" b="1" smtClean="0"/>
              <a:t>在方式</a:t>
            </a:r>
            <a:r>
              <a:rPr lang="en-US" altLang="zh-CN" b="1" smtClean="0"/>
              <a:t>0</a:t>
            </a:r>
            <a:r>
              <a:rPr lang="zh-CN" altLang="en-US" b="1" smtClean="0"/>
              <a:t>和方式</a:t>
            </a:r>
            <a:r>
              <a:rPr lang="en-US" altLang="zh-CN" b="1" smtClean="0"/>
              <a:t>1</a:t>
            </a:r>
            <a:r>
              <a:rPr lang="zh-CN" altLang="en-US" b="1" smtClean="0"/>
              <a:t>中，该位未用。</a:t>
            </a:r>
          </a:p>
          <a:p>
            <a:pPr marL="0" indent="0" eaLnBrk="1" hangingPunct="1">
              <a:buFont typeface="Wingdings" pitchFamily="2" charset="2"/>
              <a:buNone/>
            </a:pPr>
            <a:r>
              <a:rPr lang="zh-CN" altLang="en-US" b="1" smtClean="0"/>
              <a:t>●</a:t>
            </a:r>
            <a:r>
              <a:rPr lang="en-US" altLang="zh-CN" b="1" smtClean="0">
                <a:solidFill>
                  <a:schemeClr val="hlink"/>
                </a:solidFill>
              </a:rPr>
              <a:t>RB8</a:t>
            </a:r>
            <a:r>
              <a:rPr lang="zh-CN" altLang="en-US" b="1" smtClean="0">
                <a:solidFill>
                  <a:schemeClr val="hlink"/>
                </a:solidFill>
              </a:rPr>
              <a:t>，在方式</a:t>
            </a:r>
            <a:r>
              <a:rPr lang="en-US" altLang="zh-CN" b="1" smtClean="0">
                <a:solidFill>
                  <a:schemeClr val="hlink"/>
                </a:solidFill>
              </a:rPr>
              <a:t>2</a:t>
            </a:r>
            <a:r>
              <a:rPr lang="zh-CN" altLang="en-US" b="1" smtClean="0">
                <a:solidFill>
                  <a:schemeClr val="hlink"/>
                </a:solidFill>
              </a:rPr>
              <a:t>或方式</a:t>
            </a:r>
            <a:r>
              <a:rPr lang="en-US" altLang="zh-CN" b="1" smtClean="0">
                <a:solidFill>
                  <a:schemeClr val="hlink"/>
                </a:solidFill>
              </a:rPr>
              <a:t>3</a:t>
            </a:r>
            <a:r>
              <a:rPr lang="zh-CN" altLang="en-US" b="1" smtClean="0">
                <a:solidFill>
                  <a:schemeClr val="hlink"/>
                </a:solidFill>
              </a:rPr>
              <a:t>中，是接收到数据的第九位</a:t>
            </a:r>
            <a:r>
              <a:rPr lang="zh-CN" altLang="en-US" b="1" smtClean="0"/>
              <a:t>，作为奇偶校验位或地址帧</a:t>
            </a:r>
            <a:r>
              <a:rPr lang="en-US" altLang="zh-CN" b="1" smtClean="0"/>
              <a:t>/</a:t>
            </a:r>
            <a:r>
              <a:rPr lang="zh-CN" altLang="en-US" b="1" smtClean="0"/>
              <a:t>数据帧的标志位。在方式</a:t>
            </a:r>
            <a:r>
              <a:rPr lang="en-US" altLang="zh-CN" b="1" smtClean="0"/>
              <a:t>1</a:t>
            </a:r>
            <a:r>
              <a:rPr lang="zh-CN" altLang="en-US" b="1" smtClean="0"/>
              <a:t>时，若</a:t>
            </a:r>
            <a:r>
              <a:rPr lang="en-US" altLang="zh-CN" b="1" smtClean="0"/>
              <a:t>SM2=0</a:t>
            </a:r>
            <a:r>
              <a:rPr lang="zh-CN" altLang="en-US" b="1" smtClean="0"/>
              <a:t>，则</a:t>
            </a:r>
            <a:r>
              <a:rPr lang="en-US" altLang="zh-CN" b="1" smtClean="0"/>
              <a:t>RB8</a:t>
            </a:r>
            <a:r>
              <a:rPr lang="zh-CN" altLang="en-US" b="1" smtClean="0"/>
              <a:t>是接收到的停止位。</a:t>
            </a:r>
          </a:p>
        </p:txBody>
      </p:sp>
    </p:spTree>
    <p:extLst>
      <p:ext uri="{BB962C8B-B14F-4D97-AF65-F5344CB8AC3E}">
        <p14:creationId xmlns:p14="http://schemas.microsoft.com/office/powerpoint/2010/main" xmlns="" val="31547069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0" name="Rectangle 6"/>
          <p:cNvSpPr>
            <a:spLocks noChangeArrowheads="1"/>
          </p:cNvSpPr>
          <p:nvPr/>
        </p:nvSpPr>
        <p:spPr bwMode="auto">
          <a:xfrm>
            <a:off x="539750" y="1125538"/>
            <a:ext cx="8137525" cy="467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buClr>
                <a:schemeClr val="folHlink"/>
              </a:buClr>
              <a:buFont typeface="Wingdings" pitchFamily="2" charset="2"/>
              <a:buNone/>
            </a:pPr>
            <a:r>
              <a:rPr lang="en-US" altLang="zh-CN" sz="3200" b="1"/>
              <a:t>●</a:t>
            </a:r>
            <a:r>
              <a:rPr lang="en-US" altLang="zh-CN" sz="3200" b="1">
                <a:solidFill>
                  <a:schemeClr val="hlink"/>
                </a:solidFill>
              </a:rPr>
              <a:t>TI</a:t>
            </a:r>
            <a:r>
              <a:rPr lang="zh-CN" altLang="en-US" sz="3200" b="1">
                <a:solidFill>
                  <a:schemeClr val="hlink"/>
                </a:solidFill>
              </a:rPr>
              <a:t>，发送中断标志位</a:t>
            </a:r>
            <a:r>
              <a:rPr lang="zh-CN" altLang="en-US" sz="3200" b="1"/>
              <a:t>。在方式</a:t>
            </a:r>
            <a:r>
              <a:rPr lang="en-US" altLang="zh-CN" sz="3200" b="1"/>
              <a:t>0</a:t>
            </a:r>
            <a:r>
              <a:rPr lang="zh-CN" altLang="en-US" sz="3200" b="1"/>
              <a:t>时，当串行发送第</a:t>
            </a:r>
            <a:r>
              <a:rPr lang="en-US" altLang="zh-CN" sz="3200" b="1"/>
              <a:t>8</a:t>
            </a:r>
            <a:r>
              <a:rPr lang="zh-CN" altLang="en-US" sz="3200" b="1"/>
              <a:t>位数据结束时，或在其它方式，串行发送停止位的开始时，由内部硬件使</a:t>
            </a:r>
            <a:r>
              <a:rPr lang="en-US" altLang="zh-CN" sz="3200" b="1"/>
              <a:t>TI</a:t>
            </a:r>
            <a:r>
              <a:rPr lang="zh-CN" altLang="en-US" sz="3200" b="1"/>
              <a:t>置</a:t>
            </a:r>
            <a:r>
              <a:rPr lang="en-US" altLang="zh-CN" sz="3200" b="1"/>
              <a:t>1</a:t>
            </a:r>
            <a:r>
              <a:rPr lang="zh-CN" altLang="en-US" sz="3200" b="1"/>
              <a:t>，向</a:t>
            </a:r>
            <a:r>
              <a:rPr lang="en-US" altLang="zh-CN" sz="3200" b="1"/>
              <a:t>CPU</a:t>
            </a:r>
            <a:r>
              <a:rPr lang="zh-CN" altLang="en-US" sz="3200" b="1"/>
              <a:t>发中断申请。在中断服务程序中，必须用软件将其清</a:t>
            </a:r>
            <a:r>
              <a:rPr lang="en-US" altLang="zh-CN" sz="3200" b="1"/>
              <a:t>0</a:t>
            </a:r>
            <a:r>
              <a:rPr lang="zh-CN" altLang="en-US" sz="3200" b="1"/>
              <a:t>，取消此中断申请。</a:t>
            </a:r>
          </a:p>
          <a:p>
            <a:pPr eaLnBrk="1" hangingPunct="1">
              <a:lnSpc>
                <a:spcPct val="90000"/>
              </a:lnSpc>
              <a:spcBef>
                <a:spcPct val="20000"/>
              </a:spcBef>
              <a:buClr>
                <a:schemeClr val="folHlink"/>
              </a:buClr>
              <a:buFont typeface="Wingdings" pitchFamily="2" charset="2"/>
              <a:buNone/>
            </a:pPr>
            <a:r>
              <a:rPr lang="zh-CN" altLang="en-US" sz="3200" b="1"/>
              <a:t>●</a:t>
            </a:r>
            <a:r>
              <a:rPr lang="en-US" altLang="zh-CN" sz="3200" b="1">
                <a:solidFill>
                  <a:schemeClr val="hlink"/>
                </a:solidFill>
              </a:rPr>
              <a:t>RI</a:t>
            </a:r>
            <a:r>
              <a:rPr lang="zh-CN" altLang="en-US" sz="3200" b="1">
                <a:solidFill>
                  <a:schemeClr val="hlink"/>
                </a:solidFill>
              </a:rPr>
              <a:t>，接收中断标志位</a:t>
            </a:r>
            <a:r>
              <a:rPr lang="zh-CN" altLang="en-US" sz="3200" b="1"/>
              <a:t>。在方式</a:t>
            </a:r>
            <a:r>
              <a:rPr lang="en-US" altLang="zh-CN" sz="3200" b="1"/>
              <a:t>0</a:t>
            </a:r>
            <a:r>
              <a:rPr lang="zh-CN" altLang="en-US" sz="3200" b="1"/>
              <a:t>时，当串行接收第</a:t>
            </a:r>
            <a:r>
              <a:rPr lang="en-US" altLang="zh-CN" sz="3200" b="1"/>
              <a:t>8</a:t>
            </a:r>
            <a:r>
              <a:rPr lang="zh-CN" altLang="en-US" sz="3200" b="1"/>
              <a:t>位数据结束时，或在其它方式，串行接收停止位的中间时，由内部硬件使</a:t>
            </a:r>
            <a:r>
              <a:rPr lang="en-US" altLang="zh-CN" sz="3200" b="1"/>
              <a:t>RI</a:t>
            </a:r>
            <a:r>
              <a:rPr lang="zh-CN" altLang="en-US" sz="3200" b="1"/>
              <a:t>置</a:t>
            </a:r>
            <a:r>
              <a:rPr lang="en-US" altLang="zh-CN" sz="3200" b="1"/>
              <a:t>1</a:t>
            </a:r>
            <a:r>
              <a:rPr lang="zh-CN" altLang="en-US" sz="3200" b="1"/>
              <a:t>，向</a:t>
            </a:r>
            <a:r>
              <a:rPr lang="en-US" altLang="zh-CN" sz="3200" b="1"/>
              <a:t>CPU</a:t>
            </a:r>
            <a:r>
              <a:rPr lang="zh-CN" altLang="en-US" sz="3200" b="1"/>
              <a:t>发中断申请。也必须在中断服务程序中，用软件将其清</a:t>
            </a:r>
            <a:r>
              <a:rPr lang="en-US" altLang="zh-CN" sz="3200" b="1"/>
              <a:t>0</a:t>
            </a:r>
            <a:r>
              <a:rPr lang="zh-CN" altLang="en-US" sz="3200" b="1"/>
              <a:t>，取消此中断申请。</a:t>
            </a:r>
          </a:p>
        </p:txBody>
      </p:sp>
    </p:spTree>
    <p:extLst>
      <p:ext uri="{BB962C8B-B14F-4D97-AF65-F5344CB8AC3E}">
        <p14:creationId xmlns:p14="http://schemas.microsoft.com/office/powerpoint/2010/main" xmlns="" val="20888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idx="4294967295"/>
          </p:nvPr>
        </p:nvSpPr>
        <p:spPr>
          <a:xfrm>
            <a:off x="461963" y="798513"/>
            <a:ext cx="5530850" cy="600075"/>
          </a:xfrm>
        </p:spPr>
        <p:txBody>
          <a:bodyPr/>
          <a:lstStyle/>
          <a:p>
            <a:pPr algn="l" eaLnBrk="1" hangingPunct="1"/>
            <a:r>
              <a:rPr lang="en-US" altLang="zh-CN" sz="3600" b="1" dirty="0" smtClean="0">
                <a:cs typeface="Times New Roman" pitchFamily="18" charset="0"/>
              </a:rPr>
              <a:t>5.1  </a:t>
            </a:r>
            <a:r>
              <a:rPr lang="zh-CN" altLang="en-US" sz="3600" b="1" dirty="0" smtClean="0">
                <a:cs typeface="Times New Roman" pitchFamily="18" charset="0"/>
              </a:rPr>
              <a:t>计算机串行通信基础</a:t>
            </a:r>
            <a:r>
              <a:rPr lang="zh-CN" altLang="en-US" dirty="0" smtClean="0"/>
              <a:t> </a:t>
            </a:r>
          </a:p>
        </p:txBody>
      </p:sp>
      <p:sp>
        <p:nvSpPr>
          <p:cNvPr id="149507" name="Rectangle 3"/>
          <p:cNvSpPr>
            <a:spLocks noGrp="1" noRot="1" noChangeArrowheads="1"/>
          </p:cNvSpPr>
          <p:nvPr>
            <p:ph type="body" idx="4294967295"/>
          </p:nvPr>
        </p:nvSpPr>
        <p:spPr>
          <a:xfrm>
            <a:off x="387350" y="1779588"/>
            <a:ext cx="8442325" cy="3635375"/>
          </a:xfrm>
        </p:spPr>
        <p:txBody>
          <a:bodyPr/>
          <a:lstStyle/>
          <a:p>
            <a:pPr marL="0" indent="0" eaLnBrk="1" hangingPunct="1"/>
            <a:r>
              <a:rPr lang="zh-CN" altLang="zh-CN" b="1" smtClean="0"/>
              <a:t>随着多微机系统的广泛应用和计算机网络技术的普及，计算机的通信功能愈来愈显得重要。</a:t>
            </a:r>
            <a:r>
              <a:rPr lang="zh-CN" altLang="zh-CN" b="1" smtClean="0">
                <a:solidFill>
                  <a:srgbClr val="FF0000"/>
                </a:solidFill>
              </a:rPr>
              <a:t>计算机通信</a:t>
            </a:r>
            <a:r>
              <a:rPr lang="zh-CN" altLang="zh-CN" b="1" smtClean="0">
                <a:solidFill>
                  <a:schemeClr val="hlink"/>
                </a:solidFill>
              </a:rPr>
              <a:t>是指计算机与外部设备或计算机与计算机之间的信息交换</a:t>
            </a:r>
            <a:r>
              <a:rPr lang="zh-CN" altLang="zh-CN" b="1" smtClean="0"/>
              <a:t>。</a:t>
            </a:r>
          </a:p>
          <a:p>
            <a:pPr marL="0" indent="0" eaLnBrk="1" hangingPunct="1"/>
            <a:r>
              <a:rPr lang="zh-CN" altLang="zh-CN" b="1" smtClean="0"/>
              <a:t>通信有</a:t>
            </a:r>
            <a:r>
              <a:rPr lang="zh-CN" altLang="zh-CN" b="1" smtClean="0">
                <a:solidFill>
                  <a:schemeClr val="hlink"/>
                </a:solidFill>
              </a:rPr>
              <a:t>并行通信</a:t>
            </a:r>
            <a:r>
              <a:rPr lang="zh-CN" altLang="zh-CN" b="1" smtClean="0"/>
              <a:t>和</a:t>
            </a:r>
            <a:r>
              <a:rPr lang="zh-CN" altLang="zh-CN" b="1" smtClean="0">
                <a:solidFill>
                  <a:schemeClr val="hlink"/>
                </a:solidFill>
              </a:rPr>
              <a:t>串行通信</a:t>
            </a:r>
            <a:r>
              <a:rPr lang="zh-CN" altLang="zh-CN" b="1" smtClean="0"/>
              <a:t>两种方式。在多微机系统以及现代测控系统中信息的交换多采用串行通信方式。</a:t>
            </a:r>
          </a:p>
        </p:txBody>
      </p:sp>
      <p:sp>
        <p:nvSpPr>
          <p:cNvPr id="174084" name="Oval 4"/>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4085" name="Rectangle 5"/>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28425147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additive="base">
                                        <p:cTn id="7" dur="500" fill="hold"/>
                                        <p:tgtEl>
                                          <p:spTgt spid="149506"/>
                                        </p:tgtEl>
                                        <p:attrNameLst>
                                          <p:attrName>ppt_x</p:attrName>
                                        </p:attrNameLst>
                                      </p:cBhvr>
                                      <p:tavLst>
                                        <p:tav tm="0">
                                          <p:val>
                                            <p:strVal val="#ppt_x"/>
                                          </p:val>
                                        </p:tav>
                                        <p:tav tm="100000">
                                          <p:val>
                                            <p:strVal val="#ppt_x"/>
                                          </p:val>
                                        </p:tav>
                                      </p:tavLst>
                                    </p:anim>
                                    <p:anim calcmode="lin" valueType="num">
                                      <p:cBhvr additive="base">
                                        <p:cTn id="8" dur="500" fill="hold"/>
                                        <p:tgtEl>
                                          <p:spTgt spid="1495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507">
                                            <p:txEl>
                                              <p:pRg st="0" end="0"/>
                                            </p:txEl>
                                          </p:spTgt>
                                        </p:tgtEl>
                                        <p:attrNameLst>
                                          <p:attrName>style.visibility</p:attrName>
                                        </p:attrNameLst>
                                      </p:cBhvr>
                                      <p:to>
                                        <p:strVal val="visible"/>
                                      </p:to>
                                    </p:set>
                                    <p:anim calcmode="lin" valueType="num">
                                      <p:cBhvr additive="base">
                                        <p:cTn id="13" dur="5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507">
                                            <p:txEl>
                                              <p:pRg st="1" end="1"/>
                                            </p:txEl>
                                          </p:spTgt>
                                        </p:tgtEl>
                                        <p:attrNameLst>
                                          <p:attrName>style.visibility</p:attrName>
                                        </p:attrNameLst>
                                      </p:cBhvr>
                                      <p:to>
                                        <p:strVal val="visible"/>
                                      </p:to>
                                    </p:set>
                                    <p:anim calcmode="lin" valueType="num">
                                      <p:cBhvr additive="base">
                                        <p:cTn id="19" dur="5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body" idx="4294967295"/>
          </p:nvPr>
        </p:nvSpPr>
        <p:spPr>
          <a:xfrm>
            <a:off x="611188" y="692150"/>
            <a:ext cx="7561262" cy="647700"/>
          </a:xfrm>
        </p:spPr>
        <p:txBody>
          <a:bodyPr/>
          <a:lstStyle/>
          <a:p>
            <a:pPr marL="0" indent="0" eaLnBrk="1" hangingPunct="1">
              <a:buFont typeface="Wingdings" pitchFamily="2" charset="2"/>
              <a:buNone/>
            </a:pPr>
            <a:r>
              <a:rPr lang="en-US" altLang="zh-CN" sz="2800" b="1" smtClean="0"/>
              <a:t>PCON</a:t>
            </a:r>
            <a:r>
              <a:rPr lang="zh-CN" altLang="en-US" sz="2800" b="1" smtClean="0"/>
              <a:t>中只有一位</a:t>
            </a:r>
            <a:r>
              <a:rPr lang="en-US" altLang="zh-CN" sz="2800" b="1" smtClean="0"/>
              <a:t>SMOD</a:t>
            </a:r>
            <a:r>
              <a:rPr lang="zh-CN" altLang="en-US" sz="2800" b="1" smtClean="0"/>
              <a:t>与串行口工作有关</a:t>
            </a:r>
            <a:r>
              <a:rPr lang="zh-CN" altLang="en-US" sz="2800" smtClean="0"/>
              <a:t> </a:t>
            </a:r>
            <a:r>
              <a:rPr lang="zh-CN" altLang="en-US" sz="2800" b="1" smtClean="0"/>
              <a:t>：</a:t>
            </a:r>
            <a:r>
              <a:rPr lang="zh-CN" altLang="en-US" smtClean="0"/>
              <a:t> </a:t>
            </a:r>
          </a:p>
        </p:txBody>
      </p:sp>
      <p:sp>
        <p:nvSpPr>
          <p:cNvPr id="186371"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63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6373" name="Rectangle 5"/>
          <p:cNvSpPr>
            <a:spLocks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8182" name="Rectangle 6"/>
          <p:cNvSpPr>
            <a:spLocks noChangeArrowheads="1"/>
          </p:cNvSpPr>
          <p:nvPr/>
        </p:nvSpPr>
        <p:spPr bwMode="auto">
          <a:xfrm>
            <a:off x="684213" y="3933825"/>
            <a:ext cx="7993062"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     SMOD</a:t>
            </a:r>
            <a:r>
              <a:rPr lang="zh-CN" altLang="en-US" sz="2400" b="1"/>
              <a:t>（</a:t>
            </a:r>
            <a:r>
              <a:rPr lang="en-US" altLang="zh-CN" sz="2400" b="1"/>
              <a:t>PCON.7</a:t>
            </a:r>
            <a:r>
              <a:rPr lang="zh-CN" altLang="en-US" sz="2400" b="1"/>
              <a:t>）  波特率倍增位。在串行口方式</a:t>
            </a:r>
            <a:r>
              <a:rPr lang="en-US" altLang="zh-CN" sz="2400" b="1"/>
              <a:t>1</a:t>
            </a:r>
            <a:r>
              <a:rPr lang="zh-CN" altLang="en-US" sz="2400" b="1"/>
              <a:t>、方式</a:t>
            </a:r>
            <a:r>
              <a:rPr lang="en-US" altLang="zh-CN" sz="2400" b="1"/>
              <a:t>2</a:t>
            </a:r>
            <a:r>
              <a:rPr lang="zh-CN" altLang="en-US" sz="2400" b="1"/>
              <a:t>、方式</a:t>
            </a:r>
            <a:r>
              <a:rPr lang="en-US" altLang="zh-CN" sz="2400" b="1"/>
              <a:t>3</a:t>
            </a:r>
            <a:r>
              <a:rPr lang="zh-CN" altLang="en-US" sz="2400" b="1"/>
              <a:t>时，波特率与</a:t>
            </a:r>
            <a:r>
              <a:rPr lang="en-US" altLang="zh-CN" sz="2400" b="1"/>
              <a:t>SMOD</a:t>
            </a:r>
            <a:r>
              <a:rPr lang="zh-CN" altLang="en-US" sz="2400" b="1"/>
              <a:t>有关，当</a:t>
            </a:r>
            <a:r>
              <a:rPr lang="en-US" altLang="zh-CN" sz="2400" b="1"/>
              <a:t>SMOD=1</a:t>
            </a:r>
            <a:r>
              <a:rPr lang="zh-CN" altLang="en-US" sz="2400" b="1"/>
              <a:t>时，波特率提高一倍。复位时，</a:t>
            </a:r>
            <a:r>
              <a:rPr lang="en-US" altLang="zh-CN" sz="2400" b="1"/>
              <a:t>SMOD=0</a:t>
            </a:r>
            <a:r>
              <a:rPr lang="zh-CN" altLang="en-US" sz="2400" b="1"/>
              <a:t>。</a:t>
            </a:r>
          </a:p>
        </p:txBody>
      </p:sp>
      <p:pic>
        <p:nvPicPr>
          <p:cNvPr id="178183"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4213" y="1773238"/>
            <a:ext cx="7848600" cy="151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47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anim calcmode="lin" valueType="num">
                                      <p:cBhvr additive="base">
                                        <p:cTn id="7" dur="500" fill="hold"/>
                                        <p:tgtEl>
                                          <p:spTgt spid="1781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8183"/>
                                        </p:tgtEl>
                                        <p:attrNameLst>
                                          <p:attrName>style.visibility</p:attrName>
                                        </p:attrNameLst>
                                      </p:cBhvr>
                                      <p:to>
                                        <p:strVal val="visible"/>
                                      </p:to>
                                    </p:set>
                                    <p:anim calcmode="lin" valueType="num">
                                      <p:cBhvr additive="base">
                                        <p:cTn id="13" dur="500" fill="hold"/>
                                        <p:tgtEl>
                                          <p:spTgt spid="178183"/>
                                        </p:tgtEl>
                                        <p:attrNameLst>
                                          <p:attrName>ppt_x</p:attrName>
                                        </p:attrNameLst>
                                      </p:cBhvr>
                                      <p:tavLst>
                                        <p:tav tm="0">
                                          <p:val>
                                            <p:strVal val="0-#ppt_w/2"/>
                                          </p:val>
                                        </p:tav>
                                        <p:tav tm="100000">
                                          <p:val>
                                            <p:strVal val="#ppt_x"/>
                                          </p:val>
                                        </p:tav>
                                      </p:tavLst>
                                    </p:anim>
                                    <p:anim calcmode="lin" valueType="num">
                                      <p:cBhvr additive="base">
                                        <p:cTn id="14" dur="500" fill="hold"/>
                                        <p:tgtEl>
                                          <p:spTgt spid="1781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82"/>
                                        </p:tgtEl>
                                        <p:attrNameLst>
                                          <p:attrName>style.visibility</p:attrName>
                                        </p:attrNameLst>
                                      </p:cBhvr>
                                      <p:to>
                                        <p:strVal val="visible"/>
                                      </p:to>
                                    </p:set>
                                    <p:anim calcmode="lin" valueType="num">
                                      <p:cBhvr additive="base">
                                        <p:cTn id="19" dur="500" fill="hold"/>
                                        <p:tgtEl>
                                          <p:spTgt spid="178182"/>
                                        </p:tgtEl>
                                        <p:attrNameLst>
                                          <p:attrName>ppt_x</p:attrName>
                                        </p:attrNameLst>
                                      </p:cBhvr>
                                      <p:tavLst>
                                        <p:tav tm="0">
                                          <p:val>
                                            <p:strVal val="#ppt_x"/>
                                          </p:val>
                                        </p:tav>
                                        <p:tav tm="100000">
                                          <p:val>
                                            <p:strVal val="#ppt_x"/>
                                          </p:val>
                                        </p:tav>
                                      </p:tavLst>
                                    </p:anim>
                                    <p:anim calcmode="lin" valueType="num">
                                      <p:cBhvr additive="base">
                                        <p:cTn id="20" dur="500" fill="hold"/>
                                        <p:tgtEl>
                                          <p:spTgt spid="178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build="p" autoUpdateAnimBg="0"/>
      <p:bldP spid="17818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55300"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9204" name="Rectangle 4"/>
          <p:cNvSpPr>
            <a:spLocks noChangeArrowheads="1"/>
          </p:cNvSpPr>
          <p:nvPr/>
        </p:nvSpPr>
        <p:spPr bwMode="auto">
          <a:xfrm>
            <a:off x="539750" y="620713"/>
            <a:ext cx="61928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dirty="0" smtClean="0">
                <a:latin typeface="黑体" pitchFamily="49" charset="-122"/>
                <a:ea typeface="黑体" pitchFamily="49" charset="-122"/>
              </a:rPr>
              <a:t>5.2.3 </a:t>
            </a:r>
            <a:r>
              <a:rPr lang="en-US" altLang="zh-CN" sz="3200" b="1" dirty="0">
                <a:ea typeface="黑体" pitchFamily="49" charset="-122"/>
              </a:rPr>
              <a:t>80C51</a:t>
            </a:r>
            <a:r>
              <a:rPr lang="zh-CN" altLang="en-US" sz="3200" b="1" dirty="0">
                <a:ea typeface="黑体" pitchFamily="49" charset="-122"/>
              </a:rPr>
              <a:t>串行口的工作方式</a:t>
            </a:r>
            <a:r>
              <a:rPr lang="zh-CN" altLang="en-US" sz="3200" dirty="0">
                <a:ea typeface="黑体" pitchFamily="49" charset="-122"/>
              </a:rPr>
              <a:t> </a:t>
            </a:r>
          </a:p>
        </p:txBody>
      </p:sp>
      <p:sp>
        <p:nvSpPr>
          <p:cNvPr id="179205" name="Rectangle 5"/>
          <p:cNvSpPr>
            <a:spLocks noChangeArrowheads="1"/>
          </p:cNvSpPr>
          <p:nvPr/>
        </p:nvSpPr>
        <p:spPr bwMode="auto">
          <a:xfrm>
            <a:off x="719138" y="1341438"/>
            <a:ext cx="8029575" cy="295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400" b="1"/>
              <a:t>一、方式</a:t>
            </a:r>
            <a:r>
              <a:rPr lang="en-US" altLang="zh-CN" sz="2400" b="1"/>
              <a:t>0</a:t>
            </a:r>
          </a:p>
          <a:p>
            <a:pPr eaLnBrk="1" hangingPunct="1">
              <a:spcBef>
                <a:spcPct val="20000"/>
              </a:spcBef>
              <a:buClr>
                <a:schemeClr val="folHlink"/>
              </a:buClr>
              <a:buFont typeface="Wingdings" pitchFamily="2" charset="2"/>
              <a:buNone/>
            </a:pPr>
            <a:r>
              <a:rPr lang="en-US" altLang="zh-CN" sz="2400" b="1"/>
              <a:t>   </a:t>
            </a:r>
            <a:r>
              <a:rPr lang="zh-CN" altLang="en-US" sz="2400" b="1"/>
              <a:t>方式</a:t>
            </a:r>
            <a:r>
              <a:rPr lang="en-US" altLang="zh-CN" sz="2400" b="1"/>
              <a:t>0</a:t>
            </a:r>
            <a:r>
              <a:rPr lang="zh-CN" altLang="en-US" sz="2400" b="1"/>
              <a:t>时，串行口为同步移位寄存器的输入输出方式。主要用于扩展并行输入或输出口。数据由</a:t>
            </a:r>
            <a:r>
              <a:rPr lang="en-US" altLang="zh-CN" sz="2400" b="1"/>
              <a:t>RXD</a:t>
            </a:r>
            <a:r>
              <a:rPr lang="zh-CN" altLang="en-US" sz="2400" b="1"/>
              <a:t>（</a:t>
            </a:r>
            <a:r>
              <a:rPr lang="en-US" altLang="zh-CN" sz="2400" b="1"/>
              <a:t>P3.0</a:t>
            </a:r>
            <a:r>
              <a:rPr lang="zh-CN" altLang="en-US" sz="2400" b="1"/>
              <a:t>）引脚输入或输出，同步移位脉冲由</a:t>
            </a:r>
            <a:r>
              <a:rPr lang="en-US" altLang="zh-CN" sz="2400" b="1"/>
              <a:t>TXD</a:t>
            </a:r>
            <a:r>
              <a:rPr lang="zh-CN" altLang="en-US" sz="2400" b="1"/>
              <a:t>（</a:t>
            </a:r>
            <a:r>
              <a:rPr lang="en-US" altLang="zh-CN" sz="2400" b="1"/>
              <a:t>P3.1</a:t>
            </a:r>
            <a:r>
              <a:rPr lang="zh-CN" altLang="en-US" sz="2400" b="1"/>
              <a:t>）引脚输出。发送和接收均为</a:t>
            </a:r>
            <a:r>
              <a:rPr lang="en-US" altLang="zh-CN" sz="2400" b="1"/>
              <a:t>8</a:t>
            </a:r>
            <a:r>
              <a:rPr lang="zh-CN" altLang="en-US" sz="2400" b="1"/>
              <a:t>位数据，低位在先，高位在后。波特率固定为</a:t>
            </a:r>
            <a:r>
              <a:rPr lang="en-US" altLang="zh-CN" sz="2400" b="1"/>
              <a:t>fosc/12</a:t>
            </a:r>
            <a:r>
              <a:rPr lang="zh-CN" altLang="en-US" sz="2400" b="1"/>
              <a:t>。   </a:t>
            </a:r>
          </a:p>
          <a:p>
            <a:pPr eaLnBrk="1" hangingPunct="1">
              <a:spcBef>
                <a:spcPct val="20000"/>
              </a:spcBef>
              <a:buClr>
                <a:schemeClr val="folHlink"/>
              </a:buClr>
              <a:buFont typeface="Wingdings" pitchFamily="2" charset="2"/>
              <a:buNone/>
            </a:pPr>
            <a:r>
              <a:rPr lang="zh-CN" altLang="en-US" sz="2400" b="1"/>
              <a:t>   </a:t>
            </a:r>
            <a:r>
              <a:rPr lang="en-US" altLang="zh-CN" sz="2400" b="1"/>
              <a:t>1</a:t>
            </a:r>
            <a:r>
              <a:rPr lang="zh-CN" altLang="en-US" sz="2400" b="1"/>
              <a:t>、方式</a:t>
            </a:r>
            <a:r>
              <a:rPr lang="en-US" altLang="zh-CN" sz="2400" b="1"/>
              <a:t>0</a:t>
            </a:r>
            <a:r>
              <a:rPr lang="zh-CN" altLang="en-US" sz="2400" b="1"/>
              <a:t>输出</a:t>
            </a:r>
          </a:p>
        </p:txBody>
      </p:sp>
      <p:sp>
        <p:nvSpPr>
          <p:cNvPr id="55303" name="Rectangle 6"/>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79207" name="Object 7"/>
          <p:cNvGraphicFramePr>
            <a:graphicFrameLocks noChangeAspect="1"/>
          </p:cNvGraphicFramePr>
          <p:nvPr/>
        </p:nvGraphicFramePr>
        <p:xfrm>
          <a:off x="971550" y="4221163"/>
          <a:ext cx="7056438" cy="2197100"/>
        </p:xfrm>
        <a:graphic>
          <a:graphicData uri="http://schemas.openxmlformats.org/presentationml/2006/ole">
            <p:oleObj spid="_x0000_s125954" r:id="rId3" imgW="2715816" imgH="858917" progId="">
              <p:embed/>
            </p:oleObj>
          </a:graphicData>
        </a:graphic>
      </p:graphicFrame>
    </p:spTree>
    <p:extLst>
      <p:ext uri="{BB962C8B-B14F-4D97-AF65-F5344CB8AC3E}">
        <p14:creationId xmlns:p14="http://schemas.microsoft.com/office/powerpoint/2010/main" xmlns="" val="26414272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9204"/>
                                        </p:tgtEl>
                                        <p:attrNameLst>
                                          <p:attrName>style.visibility</p:attrName>
                                        </p:attrNameLst>
                                      </p:cBhvr>
                                      <p:to>
                                        <p:strVal val="visible"/>
                                      </p:to>
                                    </p:set>
                                    <p:anim calcmode="lin" valueType="num">
                                      <p:cBhvr additive="base">
                                        <p:cTn id="7" dur="500" fill="hold"/>
                                        <p:tgtEl>
                                          <p:spTgt spid="179204"/>
                                        </p:tgtEl>
                                        <p:attrNameLst>
                                          <p:attrName>ppt_x</p:attrName>
                                        </p:attrNameLst>
                                      </p:cBhvr>
                                      <p:tavLst>
                                        <p:tav tm="0">
                                          <p:val>
                                            <p:strVal val="#ppt_x"/>
                                          </p:val>
                                        </p:tav>
                                        <p:tav tm="100000">
                                          <p:val>
                                            <p:strVal val="#ppt_x"/>
                                          </p:val>
                                        </p:tav>
                                      </p:tavLst>
                                    </p:anim>
                                    <p:anim calcmode="lin" valueType="num">
                                      <p:cBhvr additive="base">
                                        <p:cTn id="8" dur="500" fill="hold"/>
                                        <p:tgtEl>
                                          <p:spTgt spid="17920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5"/>
                                        </p:tgtEl>
                                        <p:attrNameLst>
                                          <p:attrName>style.visibility</p:attrName>
                                        </p:attrNameLst>
                                      </p:cBhvr>
                                      <p:to>
                                        <p:strVal val="visible"/>
                                      </p:to>
                                    </p:set>
                                    <p:anim calcmode="lin" valueType="num">
                                      <p:cBhvr additive="base">
                                        <p:cTn id="13" dur="500" fill="hold"/>
                                        <p:tgtEl>
                                          <p:spTgt spid="179205"/>
                                        </p:tgtEl>
                                        <p:attrNameLst>
                                          <p:attrName>ppt_x</p:attrName>
                                        </p:attrNameLst>
                                      </p:cBhvr>
                                      <p:tavLst>
                                        <p:tav tm="0">
                                          <p:val>
                                            <p:strVal val="0-#ppt_w/2"/>
                                          </p:val>
                                        </p:tav>
                                        <p:tav tm="100000">
                                          <p:val>
                                            <p:strVal val="#ppt_x"/>
                                          </p:val>
                                        </p:tav>
                                      </p:tavLst>
                                    </p:anim>
                                    <p:anim calcmode="lin" valueType="num">
                                      <p:cBhvr additive="base">
                                        <p:cTn id="14" dur="500" fill="hold"/>
                                        <p:tgtEl>
                                          <p:spTgt spid="1792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9207"/>
                                        </p:tgtEl>
                                        <p:attrNameLst>
                                          <p:attrName>style.visibility</p:attrName>
                                        </p:attrNameLst>
                                      </p:cBhvr>
                                      <p:to>
                                        <p:strVal val="visible"/>
                                      </p:to>
                                    </p:set>
                                    <p:anim calcmode="lin" valueType="num">
                                      <p:cBhvr additive="base">
                                        <p:cTn id="19" dur="500" fill="hold"/>
                                        <p:tgtEl>
                                          <p:spTgt spid="179207"/>
                                        </p:tgtEl>
                                        <p:attrNameLst>
                                          <p:attrName>ppt_x</p:attrName>
                                        </p:attrNameLst>
                                      </p:cBhvr>
                                      <p:tavLst>
                                        <p:tav tm="0">
                                          <p:val>
                                            <p:strVal val="#ppt_x"/>
                                          </p:val>
                                        </p:tav>
                                        <p:tav tm="100000">
                                          <p:val>
                                            <p:strVal val="#ppt_x"/>
                                          </p:val>
                                        </p:tav>
                                      </p:tavLst>
                                    </p:anim>
                                    <p:anim calcmode="lin" valueType="num">
                                      <p:cBhvr additive="base">
                                        <p:cTn id="20" dur="500" fill="hold"/>
                                        <p:tgtEl>
                                          <p:spTgt spid="179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P spid="17920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扩展应用。串并转换</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56325"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0228" name="Rectangle 4"/>
          <p:cNvSpPr>
            <a:spLocks noChangeArrowheads="1"/>
          </p:cNvSpPr>
          <p:nvPr/>
        </p:nvSpPr>
        <p:spPr bwMode="auto">
          <a:xfrm>
            <a:off x="539750" y="620713"/>
            <a:ext cx="3240088"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800" b="1"/>
              <a:t>   2</a:t>
            </a:r>
            <a:r>
              <a:rPr lang="zh-CN" altLang="en-US" sz="2800" b="1"/>
              <a:t>、方式</a:t>
            </a:r>
            <a:r>
              <a:rPr lang="en-US" altLang="zh-CN" sz="2800" b="1"/>
              <a:t>0</a:t>
            </a:r>
            <a:r>
              <a:rPr lang="zh-CN" altLang="en-US" sz="2800" b="1"/>
              <a:t>输入</a:t>
            </a:r>
          </a:p>
        </p:txBody>
      </p:sp>
      <p:sp>
        <p:nvSpPr>
          <p:cNvPr id="56327" name="Rectangle 5"/>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6328" name="Rectangle 6"/>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6329" name="Rectangle 7"/>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0232" name="Object 8"/>
          <p:cNvGraphicFramePr>
            <a:graphicFrameLocks noChangeAspect="1"/>
          </p:cNvGraphicFramePr>
          <p:nvPr/>
        </p:nvGraphicFramePr>
        <p:xfrm>
          <a:off x="971550" y="1268413"/>
          <a:ext cx="6769100" cy="2320925"/>
        </p:xfrm>
        <a:graphic>
          <a:graphicData uri="http://schemas.openxmlformats.org/presentationml/2006/ole">
            <p:oleObj spid="_x0000_s126978" r:id="rId3" imgW="2718197" imgH="942022" progId="">
              <p:embed/>
            </p:oleObj>
          </a:graphicData>
        </a:graphic>
      </p:graphicFrame>
      <p:sp>
        <p:nvSpPr>
          <p:cNvPr id="180233" name="Rectangle 9"/>
          <p:cNvSpPr>
            <a:spLocks noChangeArrowheads="1"/>
          </p:cNvSpPr>
          <p:nvPr/>
        </p:nvSpPr>
        <p:spPr bwMode="auto">
          <a:xfrm>
            <a:off x="719138" y="3789363"/>
            <a:ext cx="39243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  </a:t>
            </a:r>
            <a:r>
              <a:rPr lang="zh-CN" altLang="en-US" sz="2400" b="1"/>
              <a:t>方式</a:t>
            </a:r>
            <a:r>
              <a:rPr lang="en-US" altLang="zh-CN" sz="2400" b="1"/>
              <a:t>0</a:t>
            </a:r>
            <a:r>
              <a:rPr lang="zh-CN" altLang="en-US" sz="2400" b="1"/>
              <a:t>接收和发送电路</a:t>
            </a:r>
          </a:p>
        </p:txBody>
      </p:sp>
      <p:sp>
        <p:nvSpPr>
          <p:cNvPr id="56331" name="Rectangle 10"/>
          <p:cNvSpPr>
            <a:spLocks noChangeArrowheads="1"/>
          </p:cNvSpPr>
          <p:nvPr/>
        </p:nvSpPr>
        <p:spPr bwMode="auto">
          <a:xfrm>
            <a:off x="0" y="28813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0235" name="Object 11"/>
          <p:cNvGraphicFramePr>
            <a:graphicFrameLocks noChangeAspect="1"/>
          </p:cNvGraphicFramePr>
          <p:nvPr/>
        </p:nvGraphicFramePr>
        <p:xfrm>
          <a:off x="971550" y="4365625"/>
          <a:ext cx="7416800" cy="1776413"/>
        </p:xfrm>
        <a:graphic>
          <a:graphicData uri="http://schemas.openxmlformats.org/presentationml/2006/ole">
            <p:oleObj spid="_x0000_s126979" r:id="rId4" imgW="3096816" imgH="667941" progId="">
              <p:embed/>
            </p:oleObj>
          </a:graphicData>
        </a:graphic>
      </p:graphicFrame>
    </p:spTree>
    <p:extLst>
      <p:ext uri="{BB962C8B-B14F-4D97-AF65-F5344CB8AC3E}">
        <p14:creationId xmlns:p14="http://schemas.microsoft.com/office/powerpoint/2010/main" xmlns="" val="11703425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0228"/>
                                        </p:tgtEl>
                                        <p:attrNameLst>
                                          <p:attrName>style.visibility</p:attrName>
                                        </p:attrNameLst>
                                      </p:cBhvr>
                                      <p:to>
                                        <p:strVal val="visible"/>
                                      </p:to>
                                    </p:set>
                                    <p:anim calcmode="lin" valueType="num">
                                      <p:cBhvr additive="base">
                                        <p:cTn id="7" dur="500" fill="hold"/>
                                        <p:tgtEl>
                                          <p:spTgt spid="180228"/>
                                        </p:tgtEl>
                                        <p:attrNameLst>
                                          <p:attrName>ppt_x</p:attrName>
                                        </p:attrNameLst>
                                      </p:cBhvr>
                                      <p:tavLst>
                                        <p:tav tm="0">
                                          <p:val>
                                            <p:strVal val="#ppt_x"/>
                                          </p:val>
                                        </p:tav>
                                        <p:tav tm="100000">
                                          <p:val>
                                            <p:strVal val="#ppt_x"/>
                                          </p:val>
                                        </p:tav>
                                      </p:tavLst>
                                    </p:anim>
                                    <p:anim calcmode="lin" valueType="num">
                                      <p:cBhvr additive="base">
                                        <p:cTn id="8" dur="500" fill="hold"/>
                                        <p:tgtEl>
                                          <p:spTgt spid="1802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0232"/>
                                        </p:tgtEl>
                                        <p:attrNameLst>
                                          <p:attrName>style.visibility</p:attrName>
                                        </p:attrNameLst>
                                      </p:cBhvr>
                                      <p:to>
                                        <p:strVal val="visible"/>
                                      </p:to>
                                    </p:set>
                                    <p:anim calcmode="lin" valueType="num">
                                      <p:cBhvr additive="base">
                                        <p:cTn id="11" dur="500" fill="hold"/>
                                        <p:tgtEl>
                                          <p:spTgt spid="180232"/>
                                        </p:tgtEl>
                                        <p:attrNameLst>
                                          <p:attrName>ppt_x</p:attrName>
                                        </p:attrNameLst>
                                      </p:cBhvr>
                                      <p:tavLst>
                                        <p:tav tm="0">
                                          <p:val>
                                            <p:strVal val="#ppt_x"/>
                                          </p:val>
                                        </p:tav>
                                        <p:tav tm="100000">
                                          <p:val>
                                            <p:strVal val="#ppt_x"/>
                                          </p:val>
                                        </p:tav>
                                      </p:tavLst>
                                    </p:anim>
                                    <p:anim calcmode="lin" valueType="num">
                                      <p:cBhvr additive="base">
                                        <p:cTn id="12" dur="500" fill="hold"/>
                                        <p:tgtEl>
                                          <p:spTgt spid="18023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0233"/>
                                        </p:tgtEl>
                                        <p:attrNameLst>
                                          <p:attrName>style.visibility</p:attrName>
                                        </p:attrNameLst>
                                      </p:cBhvr>
                                      <p:to>
                                        <p:strVal val="visible"/>
                                      </p:to>
                                    </p:set>
                                    <p:anim calcmode="lin" valueType="num">
                                      <p:cBhvr additive="base">
                                        <p:cTn id="17" dur="500" fill="hold"/>
                                        <p:tgtEl>
                                          <p:spTgt spid="180233"/>
                                        </p:tgtEl>
                                        <p:attrNameLst>
                                          <p:attrName>ppt_x</p:attrName>
                                        </p:attrNameLst>
                                      </p:cBhvr>
                                      <p:tavLst>
                                        <p:tav tm="0">
                                          <p:val>
                                            <p:strVal val="#ppt_x"/>
                                          </p:val>
                                        </p:tav>
                                        <p:tav tm="100000">
                                          <p:val>
                                            <p:strVal val="#ppt_x"/>
                                          </p:val>
                                        </p:tav>
                                      </p:tavLst>
                                    </p:anim>
                                    <p:anim calcmode="lin" valueType="num">
                                      <p:cBhvr additive="base">
                                        <p:cTn id="18" dur="500" fill="hold"/>
                                        <p:tgtEl>
                                          <p:spTgt spid="18023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0235"/>
                                        </p:tgtEl>
                                        <p:attrNameLst>
                                          <p:attrName>style.visibility</p:attrName>
                                        </p:attrNameLst>
                                      </p:cBhvr>
                                      <p:to>
                                        <p:strVal val="visible"/>
                                      </p:to>
                                    </p:set>
                                    <p:anim calcmode="lin" valueType="num">
                                      <p:cBhvr additive="base">
                                        <p:cTn id="21" dur="500" fill="hold"/>
                                        <p:tgtEl>
                                          <p:spTgt spid="180235"/>
                                        </p:tgtEl>
                                        <p:attrNameLst>
                                          <p:attrName>ppt_x</p:attrName>
                                        </p:attrNameLst>
                                      </p:cBhvr>
                                      <p:tavLst>
                                        <p:tav tm="0">
                                          <p:val>
                                            <p:strVal val="#ppt_x"/>
                                          </p:val>
                                        </p:tav>
                                        <p:tav tm="100000">
                                          <p:val>
                                            <p:strVal val="#ppt_x"/>
                                          </p:val>
                                        </p:tav>
                                      </p:tavLst>
                                    </p:anim>
                                    <p:anim calcmode="lin" valueType="num">
                                      <p:cBhvr additive="base">
                                        <p:cTn id="22" dur="500" fill="hold"/>
                                        <p:tgtEl>
                                          <p:spTgt spid="180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autoUpdateAnimBg="0"/>
      <p:bldP spid="1802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57349"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1252" name="Rectangle 4"/>
          <p:cNvSpPr>
            <a:spLocks noChangeArrowheads="1"/>
          </p:cNvSpPr>
          <p:nvPr/>
        </p:nvSpPr>
        <p:spPr bwMode="auto">
          <a:xfrm>
            <a:off x="468313" y="620713"/>
            <a:ext cx="8424862" cy="172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800" b="1"/>
              <a:t>二、方式</a:t>
            </a:r>
            <a:r>
              <a:rPr lang="en-US" altLang="zh-CN" sz="2800" b="1"/>
              <a:t>1</a:t>
            </a:r>
          </a:p>
          <a:p>
            <a:pPr eaLnBrk="1" hangingPunct="1">
              <a:spcBef>
                <a:spcPct val="20000"/>
              </a:spcBef>
              <a:buClr>
                <a:schemeClr val="folHlink"/>
              </a:buClr>
              <a:buFont typeface="Wingdings" pitchFamily="2" charset="2"/>
              <a:buNone/>
            </a:pPr>
            <a:r>
              <a:rPr lang="en-US" altLang="zh-CN" sz="2400" b="1"/>
              <a:t>    </a:t>
            </a:r>
            <a:r>
              <a:rPr lang="zh-CN" altLang="en-US" sz="2400" b="1"/>
              <a:t>方式</a:t>
            </a:r>
            <a:r>
              <a:rPr lang="en-US" altLang="zh-CN" sz="2400" b="1"/>
              <a:t>1</a:t>
            </a:r>
            <a:r>
              <a:rPr lang="zh-CN" altLang="en-US" sz="2400" b="1"/>
              <a:t>是</a:t>
            </a:r>
            <a:r>
              <a:rPr lang="en-US" altLang="zh-CN" sz="2400" b="1"/>
              <a:t>10</a:t>
            </a:r>
            <a:r>
              <a:rPr lang="zh-CN" altLang="en-US" sz="2400" b="1"/>
              <a:t>位数据的异步通信口。</a:t>
            </a:r>
            <a:r>
              <a:rPr lang="en-US" altLang="zh-CN" sz="2400" b="1"/>
              <a:t>TXD</a:t>
            </a:r>
            <a:r>
              <a:rPr lang="zh-CN" altLang="en-US" sz="2400" b="1"/>
              <a:t>为数据发送引脚，</a:t>
            </a:r>
            <a:r>
              <a:rPr lang="en-US" altLang="zh-CN" sz="2400" b="1"/>
              <a:t>RXD</a:t>
            </a:r>
            <a:r>
              <a:rPr lang="zh-CN" altLang="en-US" sz="2400" b="1"/>
              <a:t>为数据接收引脚，传送一帧数据的格式如图所示。其中</a:t>
            </a:r>
            <a:r>
              <a:rPr lang="en-US" altLang="zh-CN" sz="2400" b="1"/>
              <a:t>1</a:t>
            </a:r>
            <a:r>
              <a:rPr lang="zh-CN" altLang="en-US" sz="2400" b="1"/>
              <a:t>位起始位，</a:t>
            </a:r>
            <a:r>
              <a:rPr lang="en-US" altLang="zh-CN" sz="2400" b="1"/>
              <a:t>8</a:t>
            </a:r>
            <a:r>
              <a:rPr lang="zh-CN" altLang="en-US" sz="2400" b="1"/>
              <a:t>位数据位，</a:t>
            </a:r>
            <a:r>
              <a:rPr lang="en-US" altLang="zh-CN" sz="2400" b="1"/>
              <a:t>1</a:t>
            </a:r>
            <a:r>
              <a:rPr lang="zh-CN" altLang="en-US" sz="2400" b="1"/>
              <a:t>位停止位。  </a:t>
            </a:r>
          </a:p>
        </p:txBody>
      </p:sp>
      <p:sp>
        <p:nvSpPr>
          <p:cNvPr id="57351" name="Rectangle 5"/>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7352" name="Rectangle 6"/>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7353" name="Rectangle 7"/>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1256" name="Object 8"/>
          <p:cNvGraphicFramePr>
            <a:graphicFrameLocks noChangeAspect="1"/>
          </p:cNvGraphicFramePr>
          <p:nvPr/>
        </p:nvGraphicFramePr>
        <p:xfrm>
          <a:off x="900113" y="2276475"/>
          <a:ext cx="6840537" cy="1871663"/>
        </p:xfrm>
        <a:graphic>
          <a:graphicData uri="http://schemas.openxmlformats.org/presentationml/2006/ole">
            <p:oleObj spid="_x0000_s128002" r:id="rId3" imgW="2596753" imgH="804624" progId="">
              <p:embed/>
            </p:oleObj>
          </a:graphicData>
        </a:graphic>
      </p:graphicFrame>
      <p:sp>
        <p:nvSpPr>
          <p:cNvPr id="181257" name="Rectangle 9"/>
          <p:cNvSpPr>
            <a:spLocks noChangeArrowheads="1"/>
          </p:cNvSpPr>
          <p:nvPr/>
        </p:nvSpPr>
        <p:spPr bwMode="auto">
          <a:xfrm>
            <a:off x="684213" y="4149725"/>
            <a:ext cx="2773362"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   1</a:t>
            </a:r>
            <a:r>
              <a:rPr lang="zh-CN" altLang="en-US" sz="2400" b="1"/>
              <a:t>、方式</a:t>
            </a:r>
            <a:r>
              <a:rPr lang="en-US" altLang="zh-CN" sz="2400" b="1"/>
              <a:t>1</a:t>
            </a:r>
            <a:r>
              <a:rPr lang="zh-CN" altLang="en-US" sz="2400" b="1"/>
              <a:t>输出</a:t>
            </a:r>
          </a:p>
        </p:txBody>
      </p:sp>
      <p:sp>
        <p:nvSpPr>
          <p:cNvPr id="57355" name="Rectangle 10"/>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1259" name="Object 11"/>
          <p:cNvGraphicFramePr>
            <a:graphicFrameLocks noChangeAspect="1"/>
          </p:cNvGraphicFramePr>
          <p:nvPr/>
        </p:nvGraphicFramePr>
        <p:xfrm>
          <a:off x="827088" y="4724400"/>
          <a:ext cx="7343775" cy="1455738"/>
        </p:xfrm>
        <a:graphic>
          <a:graphicData uri="http://schemas.openxmlformats.org/presentationml/2006/ole">
            <p:oleObj spid="_x0000_s128003" r:id="rId4" imgW="3103721" imgH="632698" progId="">
              <p:embed/>
            </p:oleObj>
          </a:graphicData>
        </a:graphic>
      </p:graphicFrame>
    </p:spTree>
    <p:extLst>
      <p:ext uri="{BB962C8B-B14F-4D97-AF65-F5344CB8AC3E}">
        <p14:creationId xmlns:p14="http://schemas.microsoft.com/office/powerpoint/2010/main" xmlns="" val="7868532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ppt_x"/>
                                          </p:val>
                                        </p:tav>
                                        <p:tav tm="100000">
                                          <p:val>
                                            <p:strVal val="#ppt_x"/>
                                          </p:val>
                                        </p:tav>
                                      </p:tavLst>
                                    </p:anim>
                                    <p:anim calcmode="lin" valueType="num">
                                      <p:cBhvr additive="base">
                                        <p:cTn id="8" dur="500" fill="hold"/>
                                        <p:tgtEl>
                                          <p:spTgt spid="18125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1256"/>
                                        </p:tgtEl>
                                        <p:attrNameLst>
                                          <p:attrName>style.visibility</p:attrName>
                                        </p:attrNameLst>
                                      </p:cBhvr>
                                      <p:to>
                                        <p:strVal val="visible"/>
                                      </p:to>
                                    </p:set>
                                    <p:anim calcmode="lin" valueType="num">
                                      <p:cBhvr additive="base">
                                        <p:cTn id="11" dur="500" fill="hold"/>
                                        <p:tgtEl>
                                          <p:spTgt spid="181256"/>
                                        </p:tgtEl>
                                        <p:attrNameLst>
                                          <p:attrName>ppt_x</p:attrName>
                                        </p:attrNameLst>
                                      </p:cBhvr>
                                      <p:tavLst>
                                        <p:tav tm="0">
                                          <p:val>
                                            <p:strVal val="#ppt_x"/>
                                          </p:val>
                                        </p:tav>
                                        <p:tav tm="100000">
                                          <p:val>
                                            <p:strVal val="#ppt_x"/>
                                          </p:val>
                                        </p:tav>
                                      </p:tavLst>
                                    </p:anim>
                                    <p:anim calcmode="lin" valueType="num">
                                      <p:cBhvr additive="base">
                                        <p:cTn id="12" dur="500" fill="hold"/>
                                        <p:tgtEl>
                                          <p:spTgt spid="181256"/>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1257"/>
                                        </p:tgtEl>
                                        <p:attrNameLst>
                                          <p:attrName>style.visibility</p:attrName>
                                        </p:attrNameLst>
                                      </p:cBhvr>
                                      <p:to>
                                        <p:strVal val="visible"/>
                                      </p:to>
                                    </p:set>
                                    <p:anim calcmode="lin" valueType="num">
                                      <p:cBhvr additive="base">
                                        <p:cTn id="17" dur="500" fill="hold"/>
                                        <p:tgtEl>
                                          <p:spTgt spid="181257"/>
                                        </p:tgtEl>
                                        <p:attrNameLst>
                                          <p:attrName>ppt_x</p:attrName>
                                        </p:attrNameLst>
                                      </p:cBhvr>
                                      <p:tavLst>
                                        <p:tav tm="0">
                                          <p:val>
                                            <p:strVal val="#ppt_x"/>
                                          </p:val>
                                        </p:tav>
                                        <p:tav tm="100000">
                                          <p:val>
                                            <p:strVal val="#ppt_x"/>
                                          </p:val>
                                        </p:tav>
                                      </p:tavLst>
                                    </p:anim>
                                    <p:anim calcmode="lin" valueType="num">
                                      <p:cBhvr additive="base">
                                        <p:cTn id="18" dur="500" fill="hold"/>
                                        <p:tgtEl>
                                          <p:spTgt spid="18125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1259"/>
                                        </p:tgtEl>
                                        <p:attrNameLst>
                                          <p:attrName>style.visibility</p:attrName>
                                        </p:attrNameLst>
                                      </p:cBhvr>
                                      <p:to>
                                        <p:strVal val="visible"/>
                                      </p:to>
                                    </p:set>
                                    <p:anim calcmode="lin" valueType="num">
                                      <p:cBhvr additive="base">
                                        <p:cTn id="21" dur="500" fill="hold"/>
                                        <p:tgtEl>
                                          <p:spTgt spid="181259"/>
                                        </p:tgtEl>
                                        <p:attrNameLst>
                                          <p:attrName>ppt_x</p:attrName>
                                        </p:attrNameLst>
                                      </p:cBhvr>
                                      <p:tavLst>
                                        <p:tav tm="0">
                                          <p:val>
                                            <p:strVal val="#ppt_x"/>
                                          </p:val>
                                        </p:tav>
                                        <p:tav tm="100000">
                                          <p:val>
                                            <p:strVal val="#ppt_x"/>
                                          </p:val>
                                        </p:tav>
                                      </p:tavLst>
                                    </p:anim>
                                    <p:anim calcmode="lin" valueType="num">
                                      <p:cBhvr additive="base">
                                        <p:cTn id="22" dur="500" fill="hold"/>
                                        <p:tgtEl>
                                          <p:spTgt spid="181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utoUpdateAnimBg="0"/>
      <p:bldP spid="18125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mtClean="0"/>
              <a:t>应用</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58372"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2276" name="Rectangle 4"/>
          <p:cNvSpPr>
            <a:spLocks noChangeArrowheads="1"/>
          </p:cNvSpPr>
          <p:nvPr/>
        </p:nvSpPr>
        <p:spPr bwMode="auto">
          <a:xfrm>
            <a:off x="539750" y="549275"/>
            <a:ext cx="295275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800" b="1"/>
              <a:t>   2</a:t>
            </a:r>
            <a:r>
              <a:rPr lang="zh-CN" altLang="en-US" sz="2800" b="1"/>
              <a:t>、方式</a:t>
            </a:r>
            <a:r>
              <a:rPr lang="en-US" altLang="zh-CN" sz="2800" b="1"/>
              <a:t>1</a:t>
            </a:r>
            <a:r>
              <a:rPr lang="zh-CN" altLang="en-US" sz="2800" b="1"/>
              <a:t>输入</a:t>
            </a:r>
          </a:p>
        </p:txBody>
      </p:sp>
      <p:sp>
        <p:nvSpPr>
          <p:cNvPr id="58374" name="Rectangle 5"/>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8375" name="Rectangle 6"/>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8376" name="Rectangle 7"/>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2280" name="Rectangle 8"/>
          <p:cNvSpPr>
            <a:spLocks noChangeArrowheads="1"/>
          </p:cNvSpPr>
          <p:nvPr/>
        </p:nvSpPr>
        <p:spPr bwMode="auto">
          <a:xfrm>
            <a:off x="323850" y="3213100"/>
            <a:ext cx="8569325"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    </a:t>
            </a:r>
            <a:r>
              <a:rPr lang="zh-CN" altLang="en-US" sz="2400" b="1"/>
              <a:t>用软件置</a:t>
            </a:r>
            <a:r>
              <a:rPr lang="en-US" altLang="zh-CN" sz="2400" b="1"/>
              <a:t>REN</a:t>
            </a:r>
            <a:r>
              <a:rPr lang="zh-CN" altLang="en-US" sz="2400" b="1"/>
              <a:t>为</a:t>
            </a:r>
            <a:r>
              <a:rPr lang="en-US" altLang="zh-CN" sz="2400" b="1"/>
              <a:t>1</a:t>
            </a:r>
            <a:r>
              <a:rPr lang="zh-CN" altLang="en-US" sz="2400" b="1"/>
              <a:t>时，接收器以所选择波特率的</a:t>
            </a:r>
            <a:r>
              <a:rPr lang="en-US" altLang="zh-CN" sz="2400" b="1"/>
              <a:t>16</a:t>
            </a:r>
            <a:r>
              <a:rPr lang="zh-CN" altLang="en-US" sz="2400" b="1"/>
              <a:t>倍速率采样</a:t>
            </a:r>
            <a:r>
              <a:rPr lang="en-US" altLang="zh-CN" sz="2400" b="1"/>
              <a:t>RXD</a:t>
            </a:r>
            <a:r>
              <a:rPr lang="zh-CN" altLang="en-US" sz="2400" b="1"/>
              <a:t>引脚电平，检测到</a:t>
            </a:r>
            <a:r>
              <a:rPr lang="en-US" altLang="zh-CN" sz="2400" b="1"/>
              <a:t>RXD</a:t>
            </a:r>
            <a:r>
              <a:rPr lang="zh-CN" altLang="en-US" sz="2400" b="1"/>
              <a:t>引脚输入电平发生负跳变时，则说明起始位有效，将其移入输入移位寄存器，并开始接收这一帧信息的其余位。接收过程中，数据从输入移位寄存器右边移入，起始位移至输入移位寄存器最左边时，控制电路进行最后一次移位。当</a:t>
            </a:r>
            <a:r>
              <a:rPr lang="en-US" altLang="zh-CN" sz="2400" b="1"/>
              <a:t>RI=0</a:t>
            </a:r>
            <a:r>
              <a:rPr lang="zh-CN" altLang="en-US" sz="2400" b="1"/>
              <a:t>，且</a:t>
            </a:r>
            <a:r>
              <a:rPr lang="en-US" altLang="zh-CN" sz="2400" b="1"/>
              <a:t>SM2=0</a:t>
            </a:r>
            <a:r>
              <a:rPr lang="zh-CN" altLang="en-US" sz="2400" b="1"/>
              <a:t>（或接收到的停止位为</a:t>
            </a:r>
            <a:r>
              <a:rPr lang="en-US" altLang="zh-CN" sz="2400" b="1"/>
              <a:t>1</a:t>
            </a:r>
            <a:r>
              <a:rPr lang="zh-CN" altLang="en-US" sz="2400" b="1"/>
              <a:t>）时，将接收到的</a:t>
            </a:r>
            <a:r>
              <a:rPr lang="en-US" altLang="zh-CN" sz="2400" b="1"/>
              <a:t>9</a:t>
            </a:r>
            <a:r>
              <a:rPr lang="zh-CN" altLang="en-US" sz="2400" b="1"/>
              <a:t>位数据的前</a:t>
            </a:r>
            <a:r>
              <a:rPr lang="en-US" altLang="zh-CN" sz="2400" b="1"/>
              <a:t>8</a:t>
            </a:r>
            <a:r>
              <a:rPr lang="zh-CN" altLang="en-US" sz="2400" b="1"/>
              <a:t>位数据装入接收</a:t>
            </a:r>
            <a:r>
              <a:rPr lang="en-US" altLang="zh-CN" sz="2400" b="1"/>
              <a:t>SBUF</a:t>
            </a:r>
            <a:r>
              <a:rPr lang="zh-CN" altLang="en-US" sz="2400" b="1"/>
              <a:t>，第</a:t>
            </a:r>
            <a:r>
              <a:rPr lang="en-US" altLang="zh-CN" sz="2400" b="1"/>
              <a:t>9</a:t>
            </a:r>
            <a:r>
              <a:rPr lang="zh-CN" altLang="en-US" sz="2400" b="1"/>
              <a:t>位（停止位）进入</a:t>
            </a:r>
            <a:r>
              <a:rPr lang="en-US" altLang="zh-CN" sz="2400" b="1"/>
              <a:t>RB8</a:t>
            </a:r>
            <a:r>
              <a:rPr lang="zh-CN" altLang="en-US" sz="2400" b="1"/>
              <a:t>，并置</a:t>
            </a:r>
            <a:r>
              <a:rPr lang="en-US" altLang="zh-CN" sz="2400" b="1"/>
              <a:t>RI=1</a:t>
            </a:r>
            <a:r>
              <a:rPr lang="zh-CN" altLang="en-US" sz="2400" b="1"/>
              <a:t>，向</a:t>
            </a:r>
            <a:r>
              <a:rPr lang="en-US" altLang="zh-CN" sz="2400" b="1"/>
              <a:t>CPU</a:t>
            </a:r>
            <a:r>
              <a:rPr lang="zh-CN" altLang="en-US" sz="2400" b="1"/>
              <a:t>请求中断。</a:t>
            </a:r>
          </a:p>
        </p:txBody>
      </p:sp>
      <p:sp>
        <p:nvSpPr>
          <p:cNvPr id="58378" name="Rectangle 9"/>
          <p:cNvSpPr>
            <a:spLocks noChangeArrowheads="1"/>
          </p:cNvSpPr>
          <p:nvPr/>
        </p:nvSpPr>
        <p:spPr bwMode="auto">
          <a:xfrm>
            <a:off x="0" y="28813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8379" name="Rectangle 10"/>
          <p:cNvSpPr>
            <a:spLocks noChangeArrowheads="1"/>
          </p:cNvSpPr>
          <p:nvPr/>
        </p:nvSpPr>
        <p:spPr bwMode="auto">
          <a:xfrm>
            <a:off x="0" y="29670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2283" name="Object 11"/>
          <p:cNvGraphicFramePr>
            <a:graphicFrameLocks noChangeAspect="1"/>
          </p:cNvGraphicFramePr>
          <p:nvPr/>
        </p:nvGraphicFramePr>
        <p:xfrm>
          <a:off x="827088" y="1196975"/>
          <a:ext cx="7488237" cy="1636713"/>
        </p:xfrm>
        <a:graphic>
          <a:graphicData uri="http://schemas.openxmlformats.org/presentationml/2006/ole">
            <p:oleObj spid="_x0000_s129026" r:id="rId3" imgW="3120628" imgH="626745" progId="">
              <p:embed/>
            </p:oleObj>
          </a:graphicData>
        </a:graphic>
      </p:graphicFrame>
    </p:spTree>
    <p:extLst>
      <p:ext uri="{BB962C8B-B14F-4D97-AF65-F5344CB8AC3E}">
        <p14:creationId xmlns:p14="http://schemas.microsoft.com/office/powerpoint/2010/main" xmlns="" val="26940851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2276"/>
                                        </p:tgtEl>
                                        <p:attrNameLst>
                                          <p:attrName>style.visibility</p:attrName>
                                        </p:attrNameLst>
                                      </p:cBhvr>
                                      <p:to>
                                        <p:strVal val="visible"/>
                                      </p:to>
                                    </p:set>
                                    <p:anim calcmode="lin" valueType="num">
                                      <p:cBhvr additive="base">
                                        <p:cTn id="7" dur="500" fill="hold"/>
                                        <p:tgtEl>
                                          <p:spTgt spid="182276"/>
                                        </p:tgtEl>
                                        <p:attrNameLst>
                                          <p:attrName>ppt_x</p:attrName>
                                        </p:attrNameLst>
                                      </p:cBhvr>
                                      <p:tavLst>
                                        <p:tav tm="0">
                                          <p:val>
                                            <p:strVal val="#ppt_x"/>
                                          </p:val>
                                        </p:tav>
                                        <p:tav tm="100000">
                                          <p:val>
                                            <p:strVal val="#ppt_x"/>
                                          </p:val>
                                        </p:tav>
                                      </p:tavLst>
                                    </p:anim>
                                    <p:anim calcmode="lin" valueType="num">
                                      <p:cBhvr additive="base">
                                        <p:cTn id="8" dur="500" fill="hold"/>
                                        <p:tgtEl>
                                          <p:spTgt spid="18227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2283"/>
                                        </p:tgtEl>
                                        <p:attrNameLst>
                                          <p:attrName>style.visibility</p:attrName>
                                        </p:attrNameLst>
                                      </p:cBhvr>
                                      <p:to>
                                        <p:strVal val="visible"/>
                                      </p:to>
                                    </p:set>
                                    <p:anim calcmode="lin" valueType="num">
                                      <p:cBhvr additive="base">
                                        <p:cTn id="11" dur="500" fill="hold"/>
                                        <p:tgtEl>
                                          <p:spTgt spid="182283"/>
                                        </p:tgtEl>
                                        <p:attrNameLst>
                                          <p:attrName>ppt_x</p:attrName>
                                        </p:attrNameLst>
                                      </p:cBhvr>
                                      <p:tavLst>
                                        <p:tav tm="0">
                                          <p:val>
                                            <p:strVal val="#ppt_x"/>
                                          </p:val>
                                        </p:tav>
                                        <p:tav tm="100000">
                                          <p:val>
                                            <p:strVal val="#ppt_x"/>
                                          </p:val>
                                        </p:tav>
                                      </p:tavLst>
                                    </p:anim>
                                    <p:anim calcmode="lin" valueType="num">
                                      <p:cBhvr additive="base">
                                        <p:cTn id="12" dur="500" fill="hold"/>
                                        <p:tgtEl>
                                          <p:spTgt spid="182283"/>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2280"/>
                                        </p:tgtEl>
                                        <p:attrNameLst>
                                          <p:attrName>style.visibility</p:attrName>
                                        </p:attrNameLst>
                                      </p:cBhvr>
                                      <p:to>
                                        <p:strVal val="visible"/>
                                      </p:to>
                                    </p:set>
                                    <p:anim calcmode="lin" valueType="num">
                                      <p:cBhvr additive="base">
                                        <p:cTn id="17" dur="500" fill="hold"/>
                                        <p:tgtEl>
                                          <p:spTgt spid="182280"/>
                                        </p:tgtEl>
                                        <p:attrNameLst>
                                          <p:attrName>ppt_x</p:attrName>
                                        </p:attrNameLst>
                                      </p:cBhvr>
                                      <p:tavLst>
                                        <p:tav tm="0">
                                          <p:val>
                                            <p:strVal val="#ppt_x"/>
                                          </p:val>
                                        </p:tav>
                                        <p:tav tm="100000">
                                          <p:val>
                                            <p:strVal val="#ppt_x"/>
                                          </p:val>
                                        </p:tav>
                                      </p:tavLst>
                                    </p:anim>
                                    <p:anim calcmode="lin" valueType="num">
                                      <p:cBhvr additive="base">
                                        <p:cTn id="18" dur="500" fill="hold"/>
                                        <p:tgtEl>
                                          <p:spTgt spid="182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autoUpdateAnimBg="0"/>
      <p:bldP spid="18228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59396"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3300" name="Rectangle 4"/>
          <p:cNvSpPr>
            <a:spLocks noChangeArrowheads="1"/>
          </p:cNvSpPr>
          <p:nvPr/>
        </p:nvSpPr>
        <p:spPr bwMode="auto">
          <a:xfrm>
            <a:off x="468313" y="620713"/>
            <a:ext cx="8424862" cy="151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800" b="1"/>
              <a:t>三、方式</a:t>
            </a:r>
            <a:r>
              <a:rPr lang="en-US" altLang="zh-CN" sz="2800" b="1"/>
              <a:t>2</a:t>
            </a:r>
            <a:r>
              <a:rPr lang="zh-CN" altLang="en-US" sz="2800" b="1"/>
              <a:t>和方式</a:t>
            </a:r>
            <a:r>
              <a:rPr lang="en-US" altLang="zh-CN" sz="2800" b="1"/>
              <a:t>3</a:t>
            </a:r>
          </a:p>
          <a:p>
            <a:pPr eaLnBrk="1" hangingPunct="1">
              <a:spcBef>
                <a:spcPct val="20000"/>
              </a:spcBef>
              <a:buClr>
                <a:schemeClr val="folHlink"/>
              </a:buClr>
              <a:buFont typeface="Wingdings" pitchFamily="2" charset="2"/>
              <a:buNone/>
            </a:pPr>
            <a:r>
              <a:rPr lang="en-US" altLang="zh-CN" sz="2400" b="1"/>
              <a:t>     </a:t>
            </a:r>
            <a:r>
              <a:rPr lang="zh-CN" altLang="en-US" sz="2400" b="1"/>
              <a:t>方式</a:t>
            </a:r>
            <a:r>
              <a:rPr lang="en-US" altLang="zh-CN" sz="2400" b="1"/>
              <a:t>2</a:t>
            </a:r>
            <a:r>
              <a:rPr lang="zh-CN" altLang="en-US" sz="2400" b="1"/>
              <a:t>或方式</a:t>
            </a:r>
            <a:r>
              <a:rPr lang="en-US" altLang="zh-CN" sz="2400" b="1"/>
              <a:t>3</a:t>
            </a:r>
            <a:r>
              <a:rPr lang="zh-CN" altLang="en-US" sz="2400" b="1"/>
              <a:t>时为</a:t>
            </a:r>
            <a:r>
              <a:rPr lang="en-US" altLang="zh-CN" sz="2400" b="1"/>
              <a:t>11</a:t>
            </a:r>
            <a:r>
              <a:rPr lang="zh-CN" altLang="en-US" sz="2400" b="1"/>
              <a:t>位数据的异步通信口。</a:t>
            </a:r>
            <a:r>
              <a:rPr lang="en-US" altLang="zh-CN" sz="2400" b="1"/>
              <a:t>TXD</a:t>
            </a:r>
            <a:r>
              <a:rPr lang="zh-CN" altLang="en-US" sz="2400" b="1"/>
              <a:t>为数据发送引脚，</a:t>
            </a:r>
            <a:r>
              <a:rPr lang="en-US" altLang="zh-CN" sz="2400" b="1"/>
              <a:t>RXD</a:t>
            </a:r>
            <a:r>
              <a:rPr lang="zh-CN" altLang="en-US" sz="2400" b="1"/>
              <a:t>为数据接收引脚</a:t>
            </a:r>
            <a:r>
              <a:rPr lang="zh-CN" altLang="en-US" sz="3200"/>
              <a:t> 。</a:t>
            </a:r>
          </a:p>
        </p:txBody>
      </p:sp>
      <p:sp>
        <p:nvSpPr>
          <p:cNvPr id="59398" name="Rectangle 5"/>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9399" name="Rectangle 6"/>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9400" name="Rectangle 7"/>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3304" name="Rectangle 8"/>
          <p:cNvSpPr>
            <a:spLocks noChangeArrowheads="1"/>
          </p:cNvSpPr>
          <p:nvPr/>
        </p:nvSpPr>
        <p:spPr bwMode="auto">
          <a:xfrm>
            <a:off x="250825" y="4652963"/>
            <a:ext cx="8353425"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    </a:t>
            </a:r>
            <a:r>
              <a:rPr lang="zh-CN" altLang="en-US" sz="2400" b="1"/>
              <a:t>方式</a:t>
            </a:r>
            <a:r>
              <a:rPr lang="en-US" altLang="zh-CN" sz="2400" b="1"/>
              <a:t>2</a:t>
            </a:r>
            <a:r>
              <a:rPr lang="zh-CN" altLang="en-US" sz="2400" b="1"/>
              <a:t>和方式</a:t>
            </a:r>
            <a:r>
              <a:rPr lang="en-US" altLang="zh-CN" sz="2400" b="1"/>
              <a:t>3</a:t>
            </a:r>
            <a:r>
              <a:rPr lang="zh-CN" altLang="en-US" sz="2400" b="1"/>
              <a:t>时起始位</a:t>
            </a:r>
            <a:r>
              <a:rPr lang="en-US" altLang="zh-CN" sz="2400" b="1"/>
              <a:t>1</a:t>
            </a:r>
            <a:r>
              <a:rPr lang="zh-CN" altLang="en-US" sz="2400" b="1"/>
              <a:t>位，数据</a:t>
            </a:r>
            <a:r>
              <a:rPr lang="en-US" altLang="zh-CN" sz="2400" b="1"/>
              <a:t>9</a:t>
            </a:r>
            <a:r>
              <a:rPr lang="zh-CN" altLang="en-US" sz="2400" b="1"/>
              <a:t>位（含</a:t>
            </a:r>
            <a:r>
              <a:rPr lang="en-US" altLang="zh-CN" sz="2400" b="1"/>
              <a:t>1</a:t>
            </a:r>
            <a:r>
              <a:rPr lang="zh-CN" altLang="en-US" sz="2400" b="1"/>
              <a:t>位附加的第</a:t>
            </a:r>
            <a:r>
              <a:rPr lang="en-US" altLang="zh-CN" sz="2400" b="1"/>
              <a:t>9</a:t>
            </a:r>
            <a:r>
              <a:rPr lang="zh-CN" altLang="en-US" sz="2400" b="1"/>
              <a:t>位，发送时为</a:t>
            </a:r>
            <a:r>
              <a:rPr lang="en-US" altLang="zh-CN" sz="2400" b="1"/>
              <a:t>SCON</a:t>
            </a:r>
            <a:r>
              <a:rPr lang="zh-CN" altLang="en-US" sz="2400" b="1"/>
              <a:t>中的</a:t>
            </a:r>
            <a:r>
              <a:rPr lang="en-US" altLang="zh-CN" sz="2400" b="1"/>
              <a:t>TB8</a:t>
            </a:r>
            <a:r>
              <a:rPr lang="zh-CN" altLang="en-US" sz="2400" b="1"/>
              <a:t>，接收时为</a:t>
            </a:r>
            <a:r>
              <a:rPr lang="en-US" altLang="zh-CN" sz="2400" b="1"/>
              <a:t>RB8</a:t>
            </a:r>
            <a:r>
              <a:rPr lang="zh-CN" altLang="en-US" sz="2400" b="1"/>
              <a:t>），停止位</a:t>
            </a:r>
            <a:r>
              <a:rPr lang="en-US" altLang="zh-CN" sz="2400" b="1"/>
              <a:t>1</a:t>
            </a:r>
            <a:r>
              <a:rPr lang="zh-CN" altLang="en-US" sz="2400" b="1"/>
              <a:t>位，一帧数据为</a:t>
            </a:r>
            <a:r>
              <a:rPr lang="en-US" altLang="zh-CN" sz="2400" b="1"/>
              <a:t>11</a:t>
            </a:r>
            <a:r>
              <a:rPr lang="zh-CN" altLang="en-US" sz="2400" b="1"/>
              <a:t>位。方式</a:t>
            </a:r>
            <a:r>
              <a:rPr lang="en-US" altLang="zh-CN" sz="2400" b="1"/>
              <a:t>2</a:t>
            </a:r>
            <a:r>
              <a:rPr lang="zh-CN" altLang="en-US" sz="2400" b="1"/>
              <a:t>的波特率固定为晶振频率的</a:t>
            </a:r>
            <a:r>
              <a:rPr lang="en-US" altLang="zh-CN" sz="2400" b="1"/>
              <a:t>1/64</a:t>
            </a:r>
            <a:r>
              <a:rPr lang="zh-CN" altLang="en-US" sz="2400" b="1"/>
              <a:t>或</a:t>
            </a:r>
            <a:r>
              <a:rPr lang="en-US" altLang="zh-CN" sz="2400" b="1"/>
              <a:t>1/32</a:t>
            </a:r>
            <a:r>
              <a:rPr lang="zh-CN" altLang="en-US" sz="2400" b="1"/>
              <a:t>，方式</a:t>
            </a:r>
            <a:r>
              <a:rPr lang="en-US" altLang="zh-CN" sz="2400" b="1"/>
              <a:t>3</a:t>
            </a:r>
            <a:r>
              <a:rPr lang="zh-CN" altLang="en-US" sz="2400" b="1"/>
              <a:t>的波特率由定时器</a:t>
            </a:r>
            <a:r>
              <a:rPr lang="en-US" altLang="zh-CN" sz="2400" b="1"/>
              <a:t>T1</a:t>
            </a:r>
            <a:r>
              <a:rPr lang="zh-CN" altLang="en-US" sz="2400" b="1"/>
              <a:t>的溢出率决定。</a:t>
            </a:r>
            <a:r>
              <a:rPr lang="zh-CN" altLang="en-US" sz="3200"/>
              <a:t> </a:t>
            </a:r>
          </a:p>
        </p:txBody>
      </p:sp>
      <p:sp>
        <p:nvSpPr>
          <p:cNvPr id="59402" name="Rectangle 9"/>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9403"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3307" name="Object 11"/>
          <p:cNvGraphicFramePr>
            <a:graphicFrameLocks noChangeAspect="1"/>
          </p:cNvGraphicFramePr>
          <p:nvPr/>
        </p:nvGraphicFramePr>
        <p:xfrm>
          <a:off x="539750" y="2205038"/>
          <a:ext cx="7777163" cy="2298700"/>
        </p:xfrm>
        <a:graphic>
          <a:graphicData uri="http://schemas.openxmlformats.org/presentationml/2006/ole">
            <p:oleObj spid="_x0000_s130050" r:id="rId3" imgW="2796064" imgH="814626" progId="">
              <p:embed/>
            </p:oleObj>
          </a:graphicData>
        </a:graphic>
      </p:graphicFrame>
    </p:spTree>
    <p:extLst>
      <p:ext uri="{BB962C8B-B14F-4D97-AF65-F5344CB8AC3E}">
        <p14:creationId xmlns:p14="http://schemas.microsoft.com/office/powerpoint/2010/main" xmlns="" val="42494612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ppt_x"/>
                                          </p:val>
                                        </p:tav>
                                        <p:tav tm="100000">
                                          <p:val>
                                            <p:strVal val="#ppt_x"/>
                                          </p:val>
                                        </p:tav>
                                      </p:tavLst>
                                    </p:anim>
                                    <p:anim calcmode="lin" valueType="num">
                                      <p:cBhvr additive="base">
                                        <p:cTn id="8" dur="500" fill="hold"/>
                                        <p:tgtEl>
                                          <p:spTgt spid="18330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3307"/>
                                        </p:tgtEl>
                                        <p:attrNameLst>
                                          <p:attrName>style.visibility</p:attrName>
                                        </p:attrNameLst>
                                      </p:cBhvr>
                                      <p:to>
                                        <p:strVal val="visible"/>
                                      </p:to>
                                    </p:set>
                                    <p:anim calcmode="lin" valueType="num">
                                      <p:cBhvr additive="base">
                                        <p:cTn id="11" dur="500" fill="hold"/>
                                        <p:tgtEl>
                                          <p:spTgt spid="183307"/>
                                        </p:tgtEl>
                                        <p:attrNameLst>
                                          <p:attrName>ppt_x</p:attrName>
                                        </p:attrNameLst>
                                      </p:cBhvr>
                                      <p:tavLst>
                                        <p:tav tm="0">
                                          <p:val>
                                            <p:strVal val="#ppt_x"/>
                                          </p:val>
                                        </p:tav>
                                        <p:tav tm="100000">
                                          <p:val>
                                            <p:strVal val="#ppt_x"/>
                                          </p:val>
                                        </p:tav>
                                      </p:tavLst>
                                    </p:anim>
                                    <p:anim calcmode="lin" valueType="num">
                                      <p:cBhvr additive="base">
                                        <p:cTn id="12" dur="500" fill="hold"/>
                                        <p:tgtEl>
                                          <p:spTgt spid="183307"/>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3304"/>
                                        </p:tgtEl>
                                        <p:attrNameLst>
                                          <p:attrName>style.visibility</p:attrName>
                                        </p:attrNameLst>
                                      </p:cBhvr>
                                      <p:to>
                                        <p:strVal val="visible"/>
                                      </p:to>
                                    </p:set>
                                    <p:anim calcmode="lin" valueType="num">
                                      <p:cBhvr additive="base">
                                        <p:cTn id="17" dur="500" fill="hold"/>
                                        <p:tgtEl>
                                          <p:spTgt spid="183304"/>
                                        </p:tgtEl>
                                        <p:attrNameLst>
                                          <p:attrName>ppt_x</p:attrName>
                                        </p:attrNameLst>
                                      </p:cBhvr>
                                      <p:tavLst>
                                        <p:tav tm="0">
                                          <p:val>
                                            <p:strVal val="#ppt_x"/>
                                          </p:val>
                                        </p:tav>
                                        <p:tav tm="100000">
                                          <p:val>
                                            <p:strVal val="#ppt_x"/>
                                          </p:val>
                                        </p:tav>
                                      </p:tavLst>
                                    </p:anim>
                                    <p:anim calcmode="lin" valueType="num">
                                      <p:cBhvr additive="base">
                                        <p:cTn id="18" dur="500" fill="hold"/>
                                        <p:tgtEl>
                                          <p:spTgt spid="183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utoUpdateAnimBg="0"/>
      <p:bldP spid="18330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60420"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0421" name="Rectangle 4"/>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0422" name="Rectangle 5"/>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0423" name="Rectangle 6"/>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4327" name="Rectangle 7"/>
          <p:cNvSpPr>
            <a:spLocks noChangeArrowheads="1"/>
          </p:cNvSpPr>
          <p:nvPr/>
        </p:nvSpPr>
        <p:spPr bwMode="auto">
          <a:xfrm>
            <a:off x="611188" y="620713"/>
            <a:ext cx="4968875"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800" b="1"/>
              <a:t>1</a:t>
            </a:r>
            <a:r>
              <a:rPr lang="zh-CN" altLang="en-US" sz="2800" b="1"/>
              <a:t>、方式</a:t>
            </a:r>
            <a:r>
              <a:rPr lang="en-US" altLang="zh-CN" sz="2800" b="1"/>
              <a:t>2</a:t>
            </a:r>
            <a:r>
              <a:rPr lang="zh-CN" altLang="en-US" sz="2800" b="1"/>
              <a:t>和方式</a:t>
            </a:r>
            <a:r>
              <a:rPr lang="en-US" altLang="zh-CN" sz="2800" b="1"/>
              <a:t>3</a:t>
            </a:r>
            <a:r>
              <a:rPr lang="zh-CN" altLang="en-US" sz="2800" b="1"/>
              <a:t>输出</a:t>
            </a:r>
          </a:p>
        </p:txBody>
      </p:sp>
      <p:sp>
        <p:nvSpPr>
          <p:cNvPr id="60425" name="Rectangle 8"/>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0426" name="Rectangle 9"/>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4330" name="Object 10"/>
          <p:cNvGraphicFramePr>
            <a:graphicFrameLocks noChangeAspect="1"/>
          </p:cNvGraphicFramePr>
          <p:nvPr/>
        </p:nvGraphicFramePr>
        <p:xfrm>
          <a:off x="684213" y="1268413"/>
          <a:ext cx="7775575" cy="1662112"/>
        </p:xfrm>
        <a:graphic>
          <a:graphicData uri="http://schemas.openxmlformats.org/presentationml/2006/ole">
            <p:oleObj spid="_x0000_s131074" r:id="rId3" imgW="3358753" imgH="632698" progId="">
              <p:embed/>
            </p:oleObj>
          </a:graphicData>
        </a:graphic>
      </p:graphicFrame>
      <p:sp>
        <p:nvSpPr>
          <p:cNvPr id="184331" name="Rectangle 11"/>
          <p:cNvSpPr>
            <a:spLocks noChangeArrowheads="1"/>
          </p:cNvSpPr>
          <p:nvPr/>
        </p:nvSpPr>
        <p:spPr bwMode="auto">
          <a:xfrm>
            <a:off x="611188" y="3284538"/>
            <a:ext cx="8208962" cy="288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     </a:t>
            </a:r>
            <a:r>
              <a:rPr lang="zh-CN" altLang="en-US" sz="2400" b="1"/>
              <a:t>发送开始时，先把起始位</a:t>
            </a:r>
            <a:r>
              <a:rPr lang="en-US" altLang="zh-CN" sz="2400" b="1"/>
              <a:t>0</a:t>
            </a:r>
            <a:r>
              <a:rPr lang="zh-CN" altLang="en-US" sz="2400" b="1"/>
              <a:t>输出到</a:t>
            </a:r>
            <a:r>
              <a:rPr lang="en-US" altLang="zh-CN" sz="2400" b="1"/>
              <a:t>TXD</a:t>
            </a:r>
            <a:r>
              <a:rPr lang="zh-CN" altLang="en-US" sz="2400" b="1"/>
              <a:t>引脚，然后发送移位寄存器的输出位（</a:t>
            </a:r>
            <a:r>
              <a:rPr lang="en-US" altLang="zh-CN" sz="2400" b="1"/>
              <a:t>D0</a:t>
            </a:r>
            <a:r>
              <a:rPr lang="zh-CN" altLang="en-US" sz="2400" b="1"/>
              <a:t>）到</a:t>
            </a:r>
            <a:r>
              <a:rPr lang="en-US" altLang="zh-CN" sz="2400" b="1"/>
              <a:t>TXD</a:t>
            </a:r>
            <a:r>
              <a:rPr lang="zh-CN" altLang="en-US" sz="2400" b="1"/>
              <a:t>引脚。每一个移位脉冲都使输出移位寄存器的各位右移一位，并由</a:t>
            </a:r>
            <a:r>
              <a:rPr lang="en-US" altLang="zh-CN" sz="2400" b="1"/>
              <a:t>TXD</a:t>
            </a:r>
            <a:r>
              <a:rPr lang="zh-CN" altLang="en-US" sz="2400" b="1"/>
              <a:t>引脚输出。</a:t>
            </a:r>
          </a:p>
          <a:p>
            <a:pPr eaLnBrk="1" hangingPunct="1">
              <a:spcBef>
                <a:spcPct val="20000"/>
              </a:spcBef>
              <a:buClr>
                <a:schemeClr val="folHlink"/>
              </a:buClr>
              <a:buFont typeface="Wingdings" pitchFamily="2" charset="2"/>
              <a:buNone/>
            </a:pPr>
            <a:r>
              <a:rPr lang="zh-CN" altLang="en-US" sz="2400" b="1"/>
              <a:t>     第一次移位时，停止位“</a:t>
            </a:r>
            <a:r>
              <a:rPr lang="en-US" altLang="zh-CN" sz="2400" b="1"/>
              <a:t>1”</a:t>
            </a:r>
            <a:r>
              <a:rPr lang="zh-CN" altLang="en-US" sz="2400" b="1"/>
              <a:t>移入输出移位寄存器的第</a:t>
            </a:r>
            <a:r>
              <a:rPr lang="en-US" altLang="zh-CN" sz="2400" b="1"/>
              <a:t>9</a:t>
            </a:r>
            <a:r>
              <a:rPr lang="zh-CN" altLang="en-US" sz="2400" b="1"/>
              <a:t>位上 ，以后每次移位，左边都移入</a:t>
            </a:r>
            <a:r>
              <a:rPr lang="en-US" altLang="zh-CN" sz="2400" b="1"/>
              <a:t>0</a:t>
            </a:r>
            <a:r>
              <a:rPr lang="zh-CN" altLang="en-US" sz="2400" b="1"/>
              <a:t>。当停止位移至输出位时，左边其余位全为</a:t>
            </a:r>
            <a:r>
              <a:rPr lang="en-US" altLang="zh-CN" sz="2400" b="1"/>
              <a:t>0</a:t>
            </a:r>
            <a:r>
              <a:rPr lang="zh-CN" altLang="en-US" sz="2400" b="1"/>
              <a:t>，检测电路检测到这一条件时，使控制电路进行最后一次移位，并置</a:t>
            </a:r>
            <a:r>
              <a:rPr lang="en-US" altLang="zh-CN" sz="2400" b="1"/>
              <a:t>TI=1</a:t>
            </a:r>
            <a:r>
              <a:rPr lang="zh-CN" altLang="en-US" sz="2400" b="1"/>
              <a:t>，向</a:t>
            </a:r>
            <a:r>
              <a:rPr lang="en-US" altLang="zh-CN" sz="2400" b="1"/>
              <a:t>CPU</a:t>
            </a:r>
            <a:r>
              <a:rPr lang="zh-CN" altLang="en-US" sz="2400" b="1"/>
              <a:t>请求中断。 </a:t>
            </a:r>
          </a:p>
        </p:txBody>
      </p:sp>
    </p:spTree>
    <p:extLst>
      <p:ext uri="{BB962C8B-B14F-4D97-AF65-F5344CB8AC3E}">
        <p14:creationId xmlns:p14="http://schemas.microsoft.com/office/powerpoint/2010/main" xmlns="" val="12763545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4327"/>
                                        </p:tgtEl>
                                        <p:attrNameLst>
                                          <p:attrName>style.visibility</p:attrName>
                                        </p:attrNameLst>
                                      </p:cBhvr>
                                      <p:to>
                                        <p:strVal val="visible"/>
                                      </p:to>
                                    </p:set>
                                    <p:anim calcmode="lin" valueType="num">
                                      <p:cBhvr additive="base">
                                        <p:cTn id="7" dur="500" fill="hold"/>
                                        <p:tgtEl>
                                          <p:spTgt spid="184327"/>
                                        </p:tgtEl>
                                        <p:attrNameLst>
                                          <p:attrName>ppt_x</p:attrName>
                                        </p:attrNameLst>
                                      </p:cBhvr>
                                      <p:tavLst>
                                        <p:tav tm="0">
                                          <p:val>
                                            <p:strVal val="#ppt_x"/>
                                          </p:val>
                                        </p:tav>
                                        <p:tav tm="100000">
                                          <p:val>
                                            <p:strVal val="#ppt_x"/>
                                          </p:val>
                                        </p:tav>
                                      </p:tavLst>
                                    </p:anim>
                                    <p:anim calcmode="lin" valueType="num">
                                      <p:cBhvr additive="base">
                                        <p:cTn id="8" dur="500" fill="hold"/>
                                        <p:tgtEl>
                                          <p:spTgt spid="18432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4330"/>
                                        </p:tgtEl>
                                        <p:attrNameLst>
                                          <p:attrName>style.visibility</p:attrName>
                                        </p:attrNameLst>
                                      </p:cBhvr>
                                      <p:to>
                                        <p:strVal val="visible"/>
                                      </p:to>
                                    </p:set>
                                    <p:anim calcmode="lin" valueType="num">
                                      <p:cBhvr additive="base">
                                        <p:cTn id="11" dur="500" fill="hold"/>
                                        <p:tgtEl>
                                          <p:spTgt spid="184330"/>
                                        </p:tgtEl>
                                        <p:attrNameLst>
                                          <p:attrName>ppt_x</p:attrName>
                                        </p:attrNameLst>
                                      </p:cBhvr>
                                      <p:tavLst>
                                        <p:tav tm="0">
                                          <p:val>
                                            <p:strVal val="#ppt_x"/>
                                          </p:val>
                                        </p:tav>
                                        <p:tav tm="100000">
                                          <p:val>
                                            <p:strVal val="#ppt_x"/>
                                          </p:val>
                                        </p:tav>
                                      </p:tavLst>
                                    </p:anim>
                                    <p:anim calcmode="lin" valueType="num">
                                      <p:cBhvr additive="base">
                                        <p:cTn id="12" dur="500" fill="hold"/>
                                        <p:tgtEl>
                                          <p:spTgt spid="184330"/>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331"/>
                                        </p:tgtEl>
                                        <p:attrNameLst>
                                          <p:attrName>style.visibility</p:attrName>
                                        </p:attrNameLst>
                                      </p:cBhvr>
                                      <p:to>
                                        <p:strVal val="visible"/>
                                      </p:to>
                                    </p:set>
                                    <p:anim calcmode="lin" valueType="num">
                                      <p:cBhvr additive="base">
                                        <p:cTn id="17" dur="500" fill="hold"/>
                                        <p:tgtEl>
                                          <p:spTgt spid="184331"/>
                                        </p:tgtEl>
                                        <p:attrNameLst>
                                          <p:attrName>ppt_x</p:attrName>
                                        </p:attrNameLst>
                                      </p:cBhvr>
                                      <p:tavLst>
                                        <p:tav tm="0">
                                          <p:val>
                                            <p:strVal val="#ppt_x"/>
                                          </p:val>
                                        </p:tav>
                                        <p:tav tm="100000">
                                          <p:val>
                                            <p:strVal val="#ppt_x"/>
                                          </p:val>
                                        </p:tav>
                                      </p:tavLst>
                                    </p:anim>
                                    <p:anim calcmode="lin" valueType="num">
                                      <p:cBhvr additive="base">
                                        <p:cTn id="18" dur="500" fill="hold"/>
                                        <p:tgtEl>
                                          <p:spTgt spid="184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7" grpId="0" autoUpdateAnimBg="0"/>
      <p:bldP spid="18433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rrowheads="1"/>
          </p:cNvSpPr>
          <p:nvPr>
            <p:ph type="body" idx="4294967295"/>
          </p:nvPr>
        </p:nvSpPr>
        <p:spPr>
          <a:xfrm>
            <a:off x="536575" y="2255838"/>
            <a:ext cx="8067675" cy="3668712"/>
          </a:xfrm>
        </p:spPr>
        <p:txBody>
          <a:bodyPr/>
          <a:lstStyle/>
          <a:p>
            <a:pPr marL="0" indent="476250" eaLnBrk="1" hangingPunct="1">
              <a:buFont typeface="Wingdings" pitchFamily="2" charset="2"/>
              <a:buNone/>
            </a:pPr>
            <a:r>
              <a:rPr lang="en-US" altLang="zh-CN" sz="2800" b="1" smtClean="0"/>
              <a:t>  </a:t>
            </a:r>
            <a:endParaRPr lang="en-US" altLang="zh-CN" b="1" smtClean="0"/>
          </a:p>
        </p:txBody>
      </p:sp>
      <p:sp>
        <p:nvSpPr>
          <p:cNvPr id="61444"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445" name="Rectangle 4"/>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446" name="Rectangle 5"/>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447" name="Rectangle 6"/>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5351" name="Rectangle 7"/>
          <p:cNvSpPr>
            <a:spLocks noChangeArrowheads="1"/>
          </p:cNvSpPr>
          <p:nvPr/>
        </p:nvSpPr>
        <p:spPr bwMode="auto">
          <a:xfrm>
            <a:off x="827088" y="692150"/>
            <a:ext cx="56896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800" b="1"/>
              <a:t>2</a:t>
            </a:r>
            <a:r>
              <a:rPr lang="zh-CN" altLang="en-US" sz="2800" b="1"/>
              <a:t>、方式</a:t>
            </a:r>
            <a:r>
              <a:rPr lang="en-US" altLang="zh-CN" sz="2800" b="1"/>
              <a:t>2</a:t>
            </a:r>
            <a:r>
              <a:rPr lang="zh-CN" altLang="en-US" sz="2800" b="1"/>
              <a:t>和方式</a:t>
            </a:r>
            <a:r>
              <a:rPr lang="en-US" altLang="zh-CN" sz="2800" b="1"/>
              <a:t>3</a:t>
            </a:r>
            <a:r>
              <a:rPr lang="zh-CN" altLang="en-US" sz="2800" b="1"/>
              <a:t>输入</a:t>
            </a:r>
          </a:p>
        </p:txBody>
      </p:sp>
      <p:sp>
        <p:nvSpPr>
          <p:cNvPr id="61449" name="Rectangle 8"/>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450" name="Rectangle 9"/>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5354" name="Rectangle 10"/>
          <p:cNvSpPr>
            <a:spLocks noChangeArrowheads="1"/>
          </p:cNvSpPr>
          <p:nvPr/>
        </p:nvSpPr>
        <p:spPr bwMode="auto">
          <a:xfrm>
            <a:off x="395288" y="3141663"/>
            <a:ext cx="8424862"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800" b="1"/>
              <a:t>    </a:t>
            </a:r>
            <a:r>
              <a:rPr lang="zh-CN" altLang="en-US" sz="2800" b="1"/>
              <a:t>接收时，数据从右边移入输入移位寄存器，在起始位</a:t>
            </a:r>
            <a:r>
              <a:rPr lang="en-US" altLang="zh-CN" sz="2800" b="1"/>
              <a:t>0</a:t>
            </a:r>
            <a:r>
              <a:rPr lang="zh-CN" altLang="en-US" sz="2800" b="1"/>
              <a:t>移到最左边时，控制电路进行最后一次移位。当</a:t>
            </a:r>
            <a:r>
              <a:rPr lang="en-US" altLang="zh-CN" sz="2800" b="1"/>
              <a:t>RI=0</a:t>
            </a:r>
            <a:r>
              <a:rPr lang="zh-CN" altLang="en-US" sz="2800" b="1"/>
              <a:t>，且</a:t>
            </a:r>
            <a:r>
              <a:rPr lang="en-US" altLang="zh-CN" sz="2800" b="1"/>
              <a:t>SM2=0</a:t>
            </a:r>
            <a:r>
              <a:rPr lang="zh-CN" altLang="en-US" sz="2800" b="1"/>
              <a:t>（或接收到的第</a:t>
            </a:r>
            <a:r>
              <a:rPr lang="en-US" altLang="zh-CN" sz="2800" b="1"/>
              <a:t>9</a:t>
            </a:r>
            <a:r>
              <a:rPr lang="zh-CN" altLang="en-US" sz="2800" b="1"/>
              <a:t>位数据为</a:t>
            </a:r>
            <a:r>
              <a:rPr lang="en-US" altLang="zh-CN" sz="2800" b="1"/>
              <a:t>1</a:t>
            </a:r>
            <a:r>
              <a:rPr lang="zh-CN" altLang="en-US" sz="2800" b="1"/>
              <a:t>）时，接收到的数据装入接收缓冲器</a:t>
            </a:r>
            <a:r>
              <a:rPr lang="en-US" altLang="zh-CN" sz="2800" b="1"/>
              <a:t>SBUF</a:t>
            </a:r>
            <a:r>
              <a:rPr lang="zh-CN" altLang="en-US" sz="2800" b="1"/>
              <a:t>和</a:t>
            </a:r>
            <a:r>
              <a:rPr lang="en-US" altLang="zh-CN" sz="2800" b="1"/>
              <a:t>RB8</a:t>
            </a:r>
            <a:r>
              <a:rPr lang="zh-CN" altLang="en-US" sz="2800" b="1"/>
              <a:t>（接收数据的第</a:t>
            </a:r>
            <a:r>
              <a:rPr lang="en-US" altLang="zh-CN" sz="2800" b="1"/>
              <a:t>9</a:t>
            </a:r>
            <a:r>
              <a:rPr lang="zh-CN" altLang="en-US" sz="2800" b="1"/>
              <a:t>位），置</a:t>
            </a:r>
            <a:r>
              <a:rPr lang="en-US" altLang="zh-CN" sz="2800" b="1"/>
              <a:t>RI=1</a:t>
            </a:r>
            <a:r>
              <a:rPr lang="zh-CN" altLang="en-US" sz="2800" b="1"/>
              <a:t>，向</a:t>
            </a:r>
            <a:r>
              <a:rPr lang="en-US" altLang="zh-CN" sz="2800" b="1"/>
              <a:t>CPU</a:t>
            </a:r>
            <a:r>
              <a:rPr lang="zh-CN" altLang="en-US" sz="2800" b="1"/>
              <a:t>请求中断。如果条件不满足，则数据丢失，且不置位</a:t>
            </a:r>
            <a:r>
              <a:rPr lang="en-US" altLang="zh-CN" sz="2800" b="1"/>
              <a:t>RI</a:t>
            </a:r>
            <a:r>
              <a:rPr lang="zh-CN" altLang="en-US" sz="2800" b="1"/>
              <a:t>，继续搜索</a:t>
            </a:r>
            <a:r>
              <a:rPr lang="en-US" altLang="zh-CN" sz="2800" b="1"/>
              <a:t>RXD</a:t>
            </a:r>
            <a:r>
              <a:rPr lang="zh-CN" altLang="en-US" sz="2800" b="1"/>
              <a:t>引脚的负跳变。</a:t>
            </a:r>
          </a:p>
        </p:txBody>
      </p:sp>
      <p:sp>
        <p:nvSpPr>
          <p:cNvPr id="61452" name="Rectangle 11"/>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85356" name="Object 12"/>
          <p:cNvGraphicFramePr>
            <a:graphicFrameLocks noChangeAspect="1"/>
          </p:cNvGraphicFramePr>
          <p:nvPr/>
        </p:nvGraphicFramePr>
        <p:xfrm>
          <a:off x="827088" y="1484313"/>
          <a:ext cx="7416800" cy="1428750"/>
        </p:xfrm>
        <a:graphic>
          <a:graphicData uri="http://schemas.openxmlformats.org/presentationml/2006/ole">
            <p:oleObj spid="_x0000_s132098" r:id="rId3" imgW="3313986" imgH="644604" progId="">
              <p:embed/>
            </p:oleObj>
          </a:graphicData>
        </a:graphic>
      </p:graphicFrame>
    </p:spTree>
    <p:extLst>
      <p:ext uri="{BB962C8B-B14F-4D97-AF65-F5344CB8AC3E}">
        <p14:creationId xmlns:p14="http://schemas.microsoft.com/office/powerpoint/2010/main" xmlns="" val="8606825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5351"/>
                                        </p:tgtEl>
                                        <p:attrNameLst>
                                          <p:attrName>style.visibility</p:attrName>
                                        </p:attrNameLst>
                                      </p:cBhvr>
                                      <p:to>
                                        <p:strVal val="visible"/>
                                      </p:to>
                                    </p:set>
                                    <p:anim calcmode="lin" valueType="num">
                                      <p:cBhvr additive="base">
                                        <p:cTn id="7" dur="500" fill="hold"/>
                                        <p:tgtEl>
                                          <p:spTgt spid="185351"/>
                                        </p:tgtEl>
                                        <p:attrNameLst>
                                          <p:attrName>ppt_x</p:attrName>
                                        </p:attrNameLst>
                                      </p:cBhvr>
                                      <p:tavLst>
                                        <p:tav tm="0">
                                          <p:val>
                                            <p:strVal val="#ppt_x"/>
                                          </p:val>
                                        </p:tav>
                                        <p:tav tm="100000">
                                          <p:val>
                                            <p:strVal val="#ppt_x"/>
                                          </p:val>
                                        </p:tav>
                                      </p:tavLst>
                                    </p:anim>
                                    <p:anim calcmode="lin" valueType="num">
                                      <p:cBhvr additive="base">
                                        <p:cTn id="8" dur="500" fill="hold"/>
                                        <p:tgtEl>
                                          <p:spTgt spid="18535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5356"/>
                                        </p:tgtEl>
                                        <p:attrNameLst>
                                          <p:attrName>style.visibility</p:attrName>
                                        </p:attrNameLst>
                                      </p:cBhvr>
                                      <p:to>
                                        <p:strVal val="visible"/>
                                      </p:to>
                                    </p:set>
                                    <p:anim calcmode="lin" valueType="num">
                                      <p:cBhvr additive="base">
                                        <p:cTn id="11" dur="500" fill="hold"/>
                                        <p:tgtEl>
                                          <p:spTgt spid="185356"/>
                                        </p:tgtEl>
                                        <p:attrNameLst>
                                          <p:attrName>ppt_x</p:attrName>
                                        </p:attrNameLst>
                                      </p:cBhvr>
                                      <p:tavLst>
                                        <p:tav tm="0">
                                          <p:val>
                                            <p:strVal val="#ppt_x"/>
                                          </p:val>
                                        </p:tav>
                                        <p:tav tm="100000">
                                          <p:val>
                                            <p:strVal val="#ppt_x"/>
                                          </p:val>
                                        </p:tav>
                                      </p:tavLst>
                                    </p:anim>
                                    <p:anim calcmode="lin" valueType="num">
                                      <p:cBhvr additive="base">
                                        <p:cTn id="12" dur="500" fill="hold"/>
                                        <p:tgtEl>
                                          <p:spTgt spid="185356"/>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5354"/>
                                        </p:tgtEl>
                                        <p:attrNameLst>
                                          <p:attrName>style.visibility</p:attrName>
                                        </p:attrNameLst>
                                      </p:cBhvr>
                                      <p:to>
                                        <p:strVal val="visible"/>
                                      </p:to>
                                    </p:set>
                                    <p:anim calcmode="lin" valueType="num">
                                      <p:cBhvr additive="base">
                                        <p:cTn id="17" dur="500" fill="hold"/>
                                        <p:tgtEl>
                                          <p:spTgt spid="185354"/>
                                        </p:tgtEl>
                                        <p:attrNameLst>
                                          <p:attrName>ppt_x</p:attrName>
                                        </p:attrNameLst>
                                      </p:cBhvr>
                                      <p:tavLst>
                                        <p:tav tm="0">
                                          <p:val>
                                            <p:strVal val="#ppt_x"/>
                                          </p:val>
                                        </p:tav>
                                        <p:tav tm="100000">
                                          <p:val>
                                            <p:strVal val="#ppt_x"/>
                                          </p:val>
                                        </p:tav>
                                      </p:tavLst>
                                    </p:anim>
                                    <p:anim calcmode="lin" valueType="num">
                                      <p:cBhvr additive="base">
                                        <p:cTn id="18"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autoUpdateAnimBg="0"/>
      <p:bldP spid="18535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body" idx="4294967295"/>
          </p:nvPr>
        </p:nvSpPr>
        <p:spPr>
          <a:xfrm>
            <a:off x="539750" y="549275"/>
            <a:ext cx="8280400" cy="2374900"/>
          </a:xfrm>
        </p:spPr>
        <p:txBody>
          <a:bodyPr/>
          <a:lstStyle/>
          <a:p>
            <a:pPr marL="0" indent="0" eaLnBrk="1" hangingPunct="1"/>
            <a:r>
              <a:rPr lang="zh-CN" altLang="zh-CN" sz="2800" b="1" smtClean="0">
                <a:solidFill>
                  <a:srgbClr val="FF0000"/>
                </a:solidFill>
              </a:rPr>
              <a:t>计算机通信</a:t>
            </a:r>
            <a:r>
              <a:rPr lang="zh-CN" altLang="zh-CN" sz="2800" b="1" smtClean="0"/>
              <a:t>是将计算机技术和通信技术的相结合，完成计算机与外部设备或计算机与计算机之间的信息交换 </a:t>
            </a:r>
            <a:r>
              <a:rPr lang="zh-CN" altLang="zh-CN" sz="2800" b="1" smtClean="0">
                <a:ea typeface="黑体" pitchFamily="49" charset="-122"/>
              </a:rPr>
              <a:t> 。可以</a:t>
            </a:r>
            <a:r>
              <a:rPr lang="zh-CN" altLang="zh-CN" sz="2800" b="1" smtClean="0"/>
              <a:t>分为两大类：并行通信与串行通信。</a:t>
            </a:r>
          </a:p>
          <a:p>
            <a:pPr marL="0" indent="0" eaLnBrk="1" hangingPunct="1"/>
            <a:r>
              <a:rPr lang="zh-CN" altLang="zh-CN" sz="2800" b="1" smtClean="0">
                <a:solidFill>
                  <a:srgbClr val="FF0000"/>
                </a:solidFill>
              </a:rPr>
              <a:t>并行通信</a:t>
            </a:r>
            <a:r>
              <a:rPr lang="zh-CN" altLang="zh-CN" sz="2800" b="1" smtClean="0"/>
              <a:t>通常是将数据字节的各位用多条数据线同时进行传送</a:t>
            </a:r>
            <a:r>
              <a:rPr lang="zh-CN" altLang="zh-CN" smtClean="0"/>
              <a:t> 。</a:t>
            </a:r>
          </a:p>
        </p:txBody>
      </p:sp>
      <p:sp>
        <p:nvSpPr>
          <p:cNvPr id="38916"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8917"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8918" name="Rectangle 5"/>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0534" name="Object 6"/>
          <p:cNvGraphicFramePr>
            <a:graphicFrameLocks noChangeAspect="1"/>
          </p:cNvGraphicFramePr>
          <p:nvPr/>
        </p:nvGraphicFramePr>
        <p:xfrm>
          <a:off x="684213" y="3068638"/>
          <a:ext cx="5472112" cy="2089150"/>
        </p:xfrm>
        <a:graphic>
          <a:graphicData uri="http://schemas.openxmlformats.org/presentationml/2006/ole">
            <p:oleObj spid="_x0000_s109570" r:id="rId3" imgW="2168128" imgH="982742" progId="">
              <p:embed/>
            </p:oleObj>
          </a:graphicData>
        </a:graphic>
      </p:graphicFrame>
      <p:sp>
        <p:nvSpPr>
          <p:cNvPr id="150535" name="Rectangle 7"/>
          <p:cNvSpPr>
            <a:spLocks noChangeArrowheads="1"/>
          </p:cNvSpPr>
          <p:nvPr/>
        </p:nvSpPr>
        <p:spPr bwMode="auto">
          <a:xfrm>
            <a:off x="684213" y="5373688"/>
            <a:ext cx="82804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400" b="1">
                <a:solidFill>
                  <a:srgbClr val="FF0000"/>
                </a:solidFill>
              </a:rPr>
              <a:t>并行通信</a:t>
            </a:r>
            <a:r>
              <a:rPr lang="zh-CN" altLang="en-US" sz="2400" b="1"/>
              <a:t>控制简单、传输速度快；由于传输线较多，长距离传送时成本高且接收方的各位同时接收存在困难。</a:t>
            </a:r>
            <a:r>
              <a:rPr lang="zh-CN" altLang="en-US" sz="3200"/>
              <a:t> </a:t>
            </a:r>
            <a:r>
              <a:rPr lang="zh-CN" altLang="en-US" sz="2800"/>
              <a:t> </a:t>
            </a:r>
          </a:p>
        </p:txBody>
      </p:sp>
    </p:spTree>
    <p:extLst>
      <p:ext uri="{BB962C8B-B14F-4D97-AF65-F5344CB8AC3E}">
        <p14:creationId xmlns:p14="http://schemas.microsoft.com/office/powerpoint/2010/main" xmlns="" val="5373474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 calcmode="lin" valueType="num">
                                      <p:cBhvr additive="base">
                                        <p:cTn id="7" dur="500" fill="hold"/>
                                        <p:tgtEl>
                                          <p:spTgt spid="150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50530">
                                            <p:txEl>
                                              <p:pRg st="1" end="1"/>
                                            </p:txEl>
                                          </p:spTgt>
                                        </p:tgtEl>
                                        <p:attrNameLst>
                                          <p:attrName>style.visibility</p:attrName>
                                        </p:attrNameLst>
                                      </p:cBhvr>
                                      <p:to>
                                        <p:strVal val="visible"/>
                                      </p:to>
                                    </p:set>
                                    <p:anim calcmode="lin" valueType="num">
                                      <p:cBhvr additive="base">
                                        <p:cTn id="11" dur="500" fill="hold"/>
                                        <p:tgtEl>
                                          <p:spTgt spid="1505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05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50534"/>
                                        </p:tgtEl>
                                        <p:attrNameLst>
                                          <p:attrName>style.visibility</p:attrName>
                                        </p:attrNameLst>
                                      </p:cBhvr>
                                      <p:to>
                                        <p:strVal val="visible"/>
                                      </p:to>
                                    </p:set>
                                    <p:anim calcmode="lin" valueType="num">
                                      <p:cBhvr additive="base">
                                        <p:cTn id="17" dur="500" fill="hold"/>
                                        <p:tgtEl>
                                          <p:spTgt spid="150534"/>
                                        </p:tgtEl>
                                        <p:attrNameLst>
                                          <p:attrName>ppt_x</p:attrName>
                                        </p:attrNameLst>
                                      </p:cBhvr>
                                      <p:tavLst>
                                        <p:tav tm="0">
                                          <p:val>
                                            <p:strVal val="0-#ppt_w/2"/>
                                          </p:val>
                                        </p:tav>
                                        <p:tav tm="100000">
                                          <p:val>
                                            <p:strVal val="#ppt_x"/>
                                          </p:val>
                                        </p:tav>
                                      </p:tavLst>
                                    </p:anim>
                                    <p:anim calcmode="lin" valueType="num">
                                      <p:cBhvr additive="base">
                                        <p:cTn id="18"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0535"/>
                                        </p:tgtEl>
                                        <p:attrNameLst>
                                          <p:attrName>style.visibility</p:attrName>
                                        </p:attrNameLst>
                                      </p:cBhvr>
                                      <p:to>
                                        <p:strVal val="visible"/>
                                      </p:to>
                                    </p:set>
                                    <p:anim calcmode="lin" valueType="num">
                                      <p:cBhvr additive="base">
                                        <p:cTn id="23" dur="500" fill="hold"/>
                                        <p:tgtEl>
                                          <p:spTgt spid="150535"/>
                                        </p:tgtEl>
                                        <p:attrNameLst>
                                          <p:attrName>ppt_x</p:attrName>
                                        </p:attrNameLst>
                                      </p:cBhvr>
                                      <p:tavLst>
                                        <p:tav tm="0">
                                          <p:val>
                                            <p:strVal val="#ppt_x"/>
                                          </p:val>
                                        </p:tav>
                                        <p:tav tm="100000">
                                          <p:val>
                                            <p:strVal val="#ppt_x"/>
                                          </p:val>
                                        </p:tav>
                                      </p:tavLst>
                                    </p:anim>
                                    <p:anim calcmode="lin" valueType="num">
                                      <p:cBhvr additive="base">
                                        <p:cTn id="24" dur="500" fill="hold"/>
                                        <p:tgtEl>
                                          <p:spTgt spid="150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build="p" autoUpdateAnimBg="0"/>
      <p:bldP spid="15053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rrowheads="1"/>
          </p:cNvSpPr>
          <p:nvPr>
            <p:ph type="body" idx="4294967295"/>
          </p:nvPr>
        </p:nvSpPr>
        <p:spPr>
          <a:xfrm>
            <a:off x="684213" y="620713"/>
            <a:ext cx="8064500" cy="5688012"/>
          </a:xfrm>
        </p:spPr>
        <p:txBody>
          <a:bodyPr/>
          <a:lstStyle/>
          <a:p>
            <a:pPr marL="0" indent="0" eaLnBrk="1" hangingPunct="1">
              <a:lnSpc>
                <a:spcPct val="90000"/>
              </a:lnSpc>
              <a:buFont typeface="Wingdings" pitchFamily="2" charset="2"/>
              <a:buNone/>
            </a:pPr>
            <a:r>
              <a:rPr lang="zh-CN" altLang="en-US" sz="2800" b="1" smtClean="0"/>
              <a:t>四、波特率的计算</a:t>
            </a:r>
          </a:p>
          <a:p>
            <a:pPr marL="0" indent="0" eaLnBrk="1" hangingPunct="1">
              <a:lnSpc>
                <a:spcPct val="90000"/>
              </a:lnSpc>
              <a:buFont typeface="Wingdings" pitchFamily="2" charset="2"/>
              <a:buNone/>
            </a:pPr>
            <a:r>
              <a:rPr lang="zh-CN" altLang="en-US" sz="2800" b="1" smtClean="0"/>
              <a:t>    在串行通信中，收发双方对发送或接收数据的速率要有约定。通过软件可对单片机串行口编程为四种工作方式，其中方式</a:t>
            </a:r>
            <a:r>
              <a:rPr lang="en-US" altLang="zh-CN" sz="2800" b="1" smtClean="0"/>
              <a:t>0</a:t>
            </a:r>
            <a:r>
              <a:rPr lang="zh-CN" altLang="en-US" sz="2800" b="1" smtClean="0"/>
              <a:t>和方式</a:t>
            </a:r>
            <a:r>
              <a:rPr lang="en-US" altLang="zh-CN" sz="2800" b="1" smtClean="0"/>
              <a:t>2</a:t>
            </a:r>
            <a:r>
              <a:rPr lang="zh-CN" altLang="en-US" sz="2800" b="1" smtClean="0"/>
              <a:t>的波特率是固定的，而方式</a:t>
            </a:r>
            <a:r>
              <a:rPr lang="en-US" altLang="zh-CN" sz="2800" b="1" smtClean="0"/>
              <a:t>1</a:t>
            </a:r>
            <a:r>
              <a:rPr lang="zh-CN" altLang="en-US" sz="2800" b="1" smtClean="0"/>
              <a:t>和方式</a:t>
            </a:r>
            <a:r>
              <a:rPr lang="en-US" altLang="zh-CN" sz="2800" b="1" smtClean="0"/>
              <a:t>3</a:t>
            </a:r>
            <a:r>
              <a:rPr lang="zh-CN" altLang="en-US" sz="2800" b="1" smtClean="0"/>
              <a:t>的波特率是可变的，由定时器</a:t>
            </a:r>
            <a:r>
              <a:rPr lang="en-US" altLang="zh-CN" sz="2800" b="1" smtClean="0"/>
              <a:t>T1</a:t>
            </a:r>
            <a:r>
              <a:rPr lang="zh-CN" altLang="en-US" sz="2800" b="1" smtClean="0"/>
              <a:t>的溢出率来决定。</a:t>
            </a:r>
          </a:p>
          <a:p>
            <a:pPr marL="0" indent="0" eaLnBrk="1" hangingPunct="1">
              <a:lnSpc>
                <a:spcPct val="90000"/>
              </a:lnSpc>
              <a:buFont typeface="Wingdings" pitchFamily="2" charset="2"/>
              <a:buNone/>
            </a:pPr>
            <a:r>
              <a:rPr lang="zh-CN" altLang="en-US" sz="2800" b="1" smtClean="0"/>
              <a:t>    串行口的四种工作方式对应</a:t>
            </a:r>
            <a:r>
              <a:rPr lang="zh-CN" altLang="en-US" sz="2800" b="1" smtClean="0">
                <a:solidFill>
                  <a:schemeClr val="hlink"/>
                </a:solidFill>
              </a:rPr>
              <a:t>三种波特率</a:t>
            </a:r>
            <a:r>
              <a:rPr lang="zh-CN" altLang="en-US" sz="2800" b="1" smtClean="0"/>
              <a:t>。由于输入的移位时钟的来源不同，所以，各种方式的波特率计算公式也不相同。</a:t>
            </a:r>
          </a:p>
          <a:p>
            <a:pPr marL="0" indent="0" eaLnBrk="1" hangingPunct="1">
              <a:lnSpc>
                <a:spcPct val="90000"/>
              </a:lnSpc>
              <a:buFont typeface="Wingdings" pitchFamily="2" charset="2"/>
              <a:buNone/>
            </a:pPr>
            <a:r>
              <a:rPr lang="zh-CN" altLang="en-US" sz="2800" b="1" smtClean="0"/>
              <a:t>方式</a:t>
            </a:r>
            <a:r>
              <a:rPr lang="en-US" altLang="zh-CN" sz="2800" b="1" smtClean="0"/>
              <a:t>0</a:t>
            </a:r>
            <a:r>
              <a:rPr lang="zh-CN" altLang="en-US" sz="2800" b="1" smtClean="0"/>
              <a:t>的波特率 </a:t>
            </a:r>
            <a:r>
              <a:rPr lang="en-US" altLang="zh-CN" sz="2800" b="1" smtClean="0"/>
              <a:t>=  fosc/12</a:t>
            </a:r>
          </a:p>
          <a:p>
            <a:pPr marL="0" indent="0" eaLnBrk="1" hangingPunct="1">
              <a:lnSpc>
                <a:spcPct val="90000"/>
              </a:lnSpc>
              <a:buFont typeface="Wingdings" pitchFamily="2" charset="2"/>
              <a:buNone/>
            </a:pPr>
            <a:r>
              <a:rPr lang="zh-CN" altLang="en-US" sz="2800" b="1" smtClean="0"/>
              <a:t>方式</a:t>
            </a:r>
            <a:r>
              <a:rPr lang="en-US" altLang="zh-CN" sz="2800" b="1" smtClean="0"/>
              <a:t>2</a:t>
            </a:r>
            <a:r>
              <a:rPr lang="zh-CN" altLang="en-US" sz="2800" b="1" smtClean="0"/>
              <a:t>的波特率 </a:t>
            </a:r>
            <a:r>
              <a:rPr lang="en-US" altLang="zh-CN" sz="2800" b="1" smtClean="0"/>
              <a:t>=</a:t>
            </a:r>
            <a:r>
              <a:rPr lang="zh-CN" altLang="en-US" sz="2800" b="1" smtClean="0"/>
              <a:t>（</a:t>
            </a:r>
            <a:r>
              <a:rPr lang="en-US" altLang="zh-CN" sz="2800" b="1" smtClean="0"/>
              <a:t>2</a:t>
            </a:r>
            <a:r>
              <a:rPr lang="en-US" altLang="zh-CN" sz="2800" baseline="30000" smtClean="0"/>
              <a:t>SMOD</a:t>
            </a:r>
            <a:r>
              <a:rPr lang="en-US" altLang="zh-CN" sz="2800" b="1" smtClean="0"/>
              <a:t>/64</a:t>
            </a:r>
            <a:r>
              <a:rPr lang="zh-CN" altLang="en-US" sz="2800" b="1" smtClean="0"/>
              <a:t>）</a:t>
            </a:r>
            <a:r>
              <a:rPr lang="en-US" altLang="zh-CN" sz="2800" b="1" smtClean="0"/>
              <a:t>· fosc </a:t>
            </a:r>
          </a:p>
          <a:p>
            <a:pPr marL="0" indent="0" eaLnBrk="1" hangingPunct="1">
              <a:lnSpc>
                <a:spcPct val="90000"/>
              </a:lnSpc>
              <a:buFont typeface="Wingdings" pitchFamily="2" charset="2"/>
              <a:buNone/>
            </a:pPr>
            <a:r>
              <a:rPr lang="zh-CN" altLang="en-US" sz="2800" b="1" smtClean="0"/>
              <a:t>方式</a:t>
            </a:r>
            <a:r>
              <a:rPr lang="en-US" altLang="zh-CN" sz="2800" b="1" smtClean="0"/>
              <a:t>1</a:t>
            </a:r>
            <a:r>
              <a:rPr lang="zh-CN" altLang="en-US" sz="2800" b="1" smtClean="0"/>
              <a:t>的波特率 </a:t>
            </a:r>
            <a:r>
              <a:rPr lang="en-US" altLang="zh-CN" sz="2800" b="1" smtClean="0"/>
              <a:t>=</a:t>
            </a:r>
            <a:r>
              <a:rPr lang="zh-CN" altLang="en-US" sz="2800" b="1" smtClean="0"/>
              <a:t>（</a:t>
            </a:r>
            <a:r>
              <a:rPr lang="en-US" altLang="zh-CN" sz="2800" b="1" smtClean="0"/>
              <a:t>2</a:t>
            </a:r>
            <a:r>
              <a:rPr lang="en-US" altLang="zh-CN" sz="2800" baseline="30000" smtClean="0"/>
              <a:t>SMOD</a:t>
            </a:r>
            <a:r>
              <a:rPr lang="en-US" altLang="zh-CN" sz="2800" b="1" smtClean="0"/>
              <a:t>/32</a:t>
            </a:r>
            <a:r>
              <a:rPr lang="zh-CN" altLang="en-US" sz="2800" b="1" smtClean="0"/>
              <a:t>）</a:t>
            </a:r>
            <a:r>
              <a:rPr lang="en-US" altLang="zh-CN" sz="2800" b="1" smtClean="0"/>
              <a:t>·</a:t>
            </a:r>
            <a:r>
              <a:rPr lang="zh-CN" altLang="en-US" sz="2800" b="1" smtClean="0"/>
              <a:t>（</a:t>
            </a:r>
            <a:r>
              <a:rPr lang="en-US" altLang="zh-CN" sz="2800" b="1" smtClean="0"/>
              <a:t>T1</a:t>
            </a:r>
            <a:r>
              <a:rPr lang="zh-CN" altLang="en-US" sz="2800" b="1" smtClean="0"/>
              <a:t>溢出率）</a:t>
            </a:r>
          </a:p>
          <a:p>
            <a:pPr marL="0" indent="0" eaLnBrk="1" hangingPunct="1">
              <a:lnSpc>
                <a:spcPct val="90000"/>
              </a:lnSpc>
              <a:buFont typeface="Wingdings" pitchFamily="2" charset="2"/>
              <a:buNone/>
            </a:pPr>
            <a:r>
              <a:rPr lang="zh-CN" altLang="en-US" sz="2800" b="1" smtClean="0"/>
              <a:t>方式</a:t>
            </a:r>
            <a:r>
              <a:rPr lang="en-US" altLang="zh-CN" sz="2800" b="1" smtClean="0"/>
              <a:t>3</a:t>
            </a:r>
            <a:r>
              <a:rPr lang="zh-CN" altLang="en-US" sz="2800" b="1" smtClean="0"/>
              <a:t>的波特率 </a:t>
            </a:r>
            <a:r>
              <a:rPr lang="en-US" altLang="zh-CN" sz="2800" b="1" smtClean="0"/>
              <a:t>=</a:t>
            </a:r>
            <a:r>
              <a:rPr lang="zh-CN" altLang="en-US" sz="2800" b="1" smtClean="0"/>
              <a:t>（</a:t>
            </a:r>
            <a:r>
              <a:rPr lang="en-US" altLang="zh-CN" sz="2800" b="1" smtClean="0"/>
              <a:t>2</a:t>
            </a:r>
            <a:r>
              <a:rPr lang="en-US" altLang="zh-CN" sz="2800" baseline="30000" smtClean="0"/>
              <a:t>SMOD</a:t>
            </a:r>
            <a:r>
              <a:rPr lang="en-US" altLang="zh-CN" sz="2800" b="1" smtClean="0"/>
              <a:t>/32</a:t>
            </a:r>
            <a:r>
              <a:rPr lang="zh-CN" altLang="en-US" sz="2800" b="1" smtClean="0"/>
              <a:t>）</a:t>
            </a:r>
            <a:r>
              <a:rPr lang="en-US" altLang="zh-CN" sz="2800" b="1" smtClean="0"/>
              <a:t>·</a:t>
            </a:r>
            <a:r>
              <a:rPr lang="zh-CN" altLang="en-US" sz="2800" b="1" smtClean="0"/>
              <a:t>（</a:t>
            </a:r>
            <a:r>
              <a:rPr lang="en-US" altLang="zh-CN" sz="2800" b="1" smtClean="0"/>
              <a:t>T1</a:t>
            </a:r>
            <a:r>
              <a:rPr lang="zh-CN" altLang="en-US" sz="2800" b="1" smtClean="0"/>
              <a:t>溢出率）</a:t>
            </a:r>
          </a:p>
        </p:txBody>
      </p:sp>
      <p:sp>
        <p:nvSpPr>
          <p:cNvPr id="187395"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10657370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8419" name="Rectangle 3"/>
          <p:cNvSpPr>
            <a:spLocks noChangeArrowheads="1"/>
          </p:cNvSpPr>
          <p:nvPr/>
        </p:nvSpPr>
        <p:spPr bwMode="auto">
          <a:xfrm>
            <a:off x="0" y="30384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7396" name="Rectangle 4"/>
          <p:cNvSpPr>
            <a:spLocks noChangeArrowheads="1"/>
          </p:cNvSpPr>
          <p:nvPr/>
        </p:nvSpPr>
        <p:spPr bwMode="auto">
          <a:xfrm>
            <a:off x="539750" y="765175"/>
            <a:ext cx="8208963" cy="25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000" b="1"/>
              <a:t>      </a:t>
            </a:r>
            <a:r>
              <a:rPr lang="zh-CN" altLang="en-US" sz="2000" b="1"/>
              <a:t>当</a:t>
            </a:r>
            <a:r>
              <a:rPr lang="en-US" altLang="zh-CN" sz="2000" b="1"/>
              <a:t>T1</a:t>
            </a:r>
            <a:r>
              <a:rPr lang="zh-CN" altLang="en-US" sz="2000" b="1"/>
              <a:t>作为波特率发生器时，最典型的用法是使</a:t>
            </a:r>
            <a:r>
              <a:rPr lang="en-US" altLang="zh-CN" sz="2000" b="1"/>
              <a:t>T1</a:t>
            </a:r>
            <a:r>
              <a:rPr lang="zh-CN" altLang="en-US" sz="2000" b="1"/>
              <a:t>工作在自动再装入的</a:t>
            </a:r>
            <a:r>
              <a:rPr lang="en-US" altLang="zh-CN" sz="2000" b="1"/>
              <a:t>8</a:t>
            </a:r>
            <a:r>
              <a:rPr lang="zh-CN" altLang="en-US" sz="2000" b="1"/>
              <a:t>位定时器方式（即方式</a:t>
            </a:r>
            <a:r>
              <a:rPr lang="en-US" altLang="zh-CN" sz="2000" b="1"/>
              <a:t>2</a:t>
            </a:r>
            <a:r>
              <a:rPr lang="zh-CN" altLang="en-US" sz="2000" b="1"/>
              <a:t>，且</a:t>
            </a:r>
            <a:r>
              <a:rPr lang="en-US" altLang="zh-CN" sz="2000" b="1"/>
              <a:t>TCON</a:t>
            </a:r>
            <a:r>
              <a:rPr lang="zh-CN" altLang="en-US" sz="2000" b="1"/>
              <a:t>的</a:t>
            </a:r>
            <a:r>
              <a:rPr lang="en-US" altLang="zh-CN" sz="2000" b="1"/>
              <a:t>TR1=1</a:t>
            </a:r>
            <a:r>
              <a:rPr lang="zh-CN" altLang="en-US" sz="2000" b="1"/>
              <a:t>，以启动定时器）。这时溢出率取决于</a:t>
            </a:r>
            <a:r>
              <a:rPr lang="en-US" altLang="zh-CN" sz="2000" b="1"/>
              <a:t>TH1</a:t>
            </a:r>
            <a:r>
              <a:rPr lang="zh-CN" altLang="en-US" sz="2000" b="1"/>
              <a:t>中的计数值。</a:t>
            </a:r>
          </a:p>
          <a:p>
            <a:pPr eaLnBrk="1" hangingPunct="1">
              <a:spcBef>
                <a:spcPct val="20000"/>
              </a:spcBef>
              <a:buClr>
                <a:schemeClr val="folHlink"/>
              </a:buClr>
              <a:buFont typeface="Wingdings" pitchFamily="2" charset="2"/>
              <a:buNone/>
            </a:pPr>
            <a:r>
              <a:rPr lang="zh-CN" altLang="en-US" sz="2000" b="1"/>
              <a:t>         </a:t>
            </a:r>
            <a:r>
              <a:rPr lang="en-US" altLang="zh-CN" sz="2000" b="1"/>
              <a:t>T1 </a:t>
            </a:r>
            <a:r>
              <a:rPr lang="zh-CN" altLang="en-US" sz="2000" b="1"/>
              <a:t>溢出率 </a:t>
            </a:r>
            <a:r>
              <a:rPr lang="en-US" altLang="zh-CN" sz="2000" b="1"/>
              <a:t>= fosc /{12×[256 </a:t>
            </a:r>
            <a:r>
              <a:rPr lang="zh-CN" altLang="en-US" sz="2000" b="1"/>
              <a:t>－（</a:t>
            </a:r>
            <a:r>
              <a:rPr lang="en-US" altLang="zh-CN" sz="2000" b="1"/>
              <a:t>TH1</a:t>
            </a:r>
            <a:r>
              <a:rPr lang="zh-CN" altLang="en-US" sz="2000" b="1"/>
              <a:t>）</a:t>
            </a:r>
            <a:r>
              <a:rPr lang="en-US" altLang="zh-CN" sz="2000" b="1"/>
              <a:t>]}</a:t>
            </a:r>
          </a:p>
          <a:p>
            <a:pPr eaLnBrk="1" hangingPunct="1">
              <a:spcBef>
                <a:spcPct val="20000"/>
              </a:spcBef>
              <a:buClr>
                <a:schemeClr val="folHlink"/>
              </a:buClr>
              <a:buFont typeface="Wingdings" pitchFamily="2" charset="2"/>
              <a:buNone/>
            </a:pPr>
            <a:r>
              <a:rPr lang="en-US" altLang="zh-CN" sz="2000" b="1"/>
              <a:t>     </a:t>
            </a:r>
            <a:r>
              <a:rPr lang="zh-CN" altLang="en-US" sz="2000" b="1"/>
              <a:t>在单片机的应用中，常用的晶振频率为：</a:t>
            </a:r>
            <a:r>
              <a:rPr lang="en-US" altLang="zh-CN" sz="2000" b="1"/>
              <a:t>12MHz</a:t>
            </a:r>
            <a:r>
              <a:rPr lang="zh-CN" altLang="en-US" sz="2000" b="1"/>
              <a:t>和</a:t>
            </a:r>
            <a:r>
              <a:rPr lang="en-US" altLang="zh-CN" sz="2000" b="1"/>
              <a:t>11.0592MHz</a:t>
            </a:r>
            <a:r>
              <a:rPr lang="zh-CN" altLang="en-US" sz="2000" b="1"/>
              <a:t>。所以，选用的波特率也相对固定。常用的串行口波特率以及各参数的关系如表所示。</a:t>
            </a:r>
          </a:p>
        </p:txBody>
      </p:sp>
      <p:pic>
        <p:nvPicPr>
          <p:cNvPr id="18739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4213" y="3068638"/>
            <a:ext cx="7920037" cy="3097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796702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7396"/>
                                        </p:tgtEl>
                                        <p:attrNameLst>
                                          <p:attrName>style.visibility</p:attrName>
                                        </p:attrNameLst>
                                      </p:cBhvr>
                                      <p:to>
                                        <p:strVal val="visible"/>
                                      </p:to>
                                    </p:set>
                                    <p:anim calcmode="lin" valueType="num">
                                      <p:cBhvr additive="base">
                                        <p:cTn id="7" dur="500" fill="hold"/>
                                        <p:tgtEl>
                                          <p:spTgt spid="187396"/>
                                        </p:tgtEl>
                                        <p:attrNameLst>
                                          <p:attrName>ppt_x</p:attrName>
                                        </p:attrNameLst>
                                      </p:cBhvr>
                                      <p:tavLst>
                                        <p:tav tm="0">
                                          <p:val>
                                            <p:strVal val="#ppt_x"/>
                                          </p:val>
                                        </p:tav>
                                        <p:tav tm="100000">
                                          <p:val>
                                            <p:strVal val="#ppt_x"/>
                                          </p:val>
                                        </p:tav>
                                      </p:tavLst>
                                    </p:anim>
                                    <p:anim calcmode="lin" valueType="num">
                                      <p:cBhvr additive="base">
                                        <p:cTn id="8" dur="500" fill="hold"/>
                                        <p:tgtEl>
                                          <p:spTgt spid="1873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7397"/>
                                        </p:tgtEl>
                                        <p:attrNameLst>
                                          <p:attrName>style.visibility</p:attrName>
                                        </p:attrNameLst>
                                      </p:cBhvr>
                                      <p:to>
                                        <p:strVal val="visible"/>
                                      </p:to>
                                    </p:set>
                                    <p:anim calcmode="lin" valueType="num">
                                      <p:cBhvr additive="base">
                                        <p:cTn id="13" dur="500" fill="hold"/>
                                        <p:tgtEl>
                                          <p:spTgt spid="187397"/>
                                        </p:tgtEl>
                                        <p:attrNameLst>
                                          <p:attrName>ppt_x</p:attrName>
                                        </p:attrNameLst>
                                      </p:cBhvr>
                                      <p:tavLst>
                                        <p:tav tm="0">
                                          <p:val>
                                            <p:strVal val="#ppt_x"/>
                                          </p:val>
                                        </p:tav>
                                        <p:tav tm="100000">
                                          <p:val>
                                            <p:strVal val="#ppt_x"/>
                                          </p:val>
                                        </p:tav>
                                      </p:tavLst>
                                    </p:anim>
                                    <p:anim calcmode="lin" valueType="num">
                                      <p:cBhvr additive="base">
                                        <p:cTn id="14" dur="500" fill="hold"/>
                                        <p:tgtEl>
                                          <p:spTgt spid="187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rrowheads="1"/>
          </p:cNvSpPr>
          <p:nvPr>
            <p:ph type="body" idx="4294967295"/>
          </p:nvPr>
        </p:nvSpPr>
        <p:spPr>
          <a:xfrm>
            <a:off x="611188" y="908050"/>
            <a:ext cx="8064500" cy="4968875"/>
          </a:xfrm>
        </p:spPr>
        <p:txBody>
          <a:bodyPr/>
          <a:lstStyle/>
          <a:p>
            <a:pPr marL="0" indent="0" eaLnBrk="1" hangingPunct="1">
              <a:buFont typeface="Wingdings" pitchFamily="2" charset="2"/>
              <a:buNone/>
            </a:pPr>
            <a:r>
              <a:rPr lang="en-US" altLang="zh-CN" b="1" smtClean="0"/>
              <a:t>    </a:t>
            </a:r>
            <a:r>
              <a:rPr lang="zh-CN" altLang="en-US" b="1" smtClean="0"/>
              <a:t>串行口工作之前，应对其进行初始化，主要是设置产生波特率的定时器</a:t>
            </a:r>
            <a:r>
              <a:rPr lang="en-US" altLang="zh-CN" b="1" smtClean="0"/>
              <a:t>1</a:t>
            </a:r>
            <a:r>
              <a:rPr lang="zh-CN" altLang="en-US" b="1" smtClean="0"/>
              <a:t>、串行口控制和中断控制。具体步骤如下：</a:t>
            </a:r>
          </a:p>
          <a:p>
            <a:pPr marL="0" indent="0" eaLnBrk="1" hangingPunct="1"/>
            <a:r>
              <a:rPr lang="zh-CN" altLang="en-US" sz="2800" b="1" smtClean="0"/>
              <a:t>确定</a:t>
            </a:r>
            <a:r>
              <a:rPr lang="en-US" altLang="zh-CN" sz="2800" b="1" smtClean="0">
                <a:solidFill>
                  <a:schemeClr val="hlink"/>
                </a:solidFill>
              </a:rPr>
              <a:t>T1</a:t>
            </a:r>
            <a:r>
              <a:rPr lang="zh-CN" altLang="en-US" sz="2800" b="1" smtClean="0">
                <a:solidFill>
                  <a:schemeClr val="hlink"/>
                </a:solidFill>
              </a:rPr>
              <a:t>的工作方式</a:t>
            </a:r>
            <a:r>
              <a:rPr lang="zh-CN" altLang="en-US" sz="2800" b="1" smtClean="0"/>
              <a:t>（编程</a:t>
            </a:r>
            <a:r>
              <a:rPr lang="en-US" altLang="zh-CN" sz="2800" b="1" smtClean="0"/>
              <a:t>TMOD</a:t>
            </a:r>
            <a:r>
              <a:rPr lang="zh-CN" altLang="en-US" sz="2800" b="1" smtClean="0"/>
              <a:t>寄存器）；</a:t>
            </a:r>
          </a:p>
          <a:p>
            <a:pPr marL="0" indent="0" eaLnBrk="1" hangingPunct="1"/>
            <a:r>
              <a:rPr lang="zh-CN" altLang="en-US" sz="2800" b="1" smtClean="0"/>
              <a:t>计算</a:t>
            </a:r>
            <a:r>
              <a:rPr lang="en-US" altLang="zh-CN" sz="2800" b="1" smtClean="0">
                <a:solidFill>
                  <a:schemeClr val="hlink"/>
                </a:solidFill>
              </a:rPr>
              <a:t>T1</a:t>
            </a:r>
            <a:r>
              <a:rPr lang="zh-CN" altLang="en-US" sz="2800" b="1" smtClean="0">
                <a:solidFill>
                  <a:schemeClr val="hlink"/>
                </a:solidFill>
              </a:rPr>
              <a:t>的初值</a:t>
            </a:r>
            <a:r>
              <a:rPr lang="zh-CN" altLang="en-US" sz="2800" b="1" smtClean="0"/>
              <a:t>，装载</a:t>
            </a:r>
            <a:r>
              <a:rPr lang="en-US" altLang="zh-CN" sz="2800" b="1" smtClean="0"/>
              <a:t>TH1</a:t>
            </a:r>
            <a:r>
              <a:rPr lang="zh-CN" altLang="en-US" sz="2800" b="1" smtClean="0"/>
              <a:t>、</a:t>
            </a:r>
            <a:r>
              <a:rPr lang="en-US" altLang="zh-CN" sz="2800" b="1" smtClean="0"/>
              <a:t>TL1</a:t>
            </a:r>
            <a:r>
              <a:rPr lang="zh-CN" altLang="en-US" sz="2800" b="1" smtClean="0"/>
              <a:t>；</a:t>
            </a:r>
          </a:p>
          <a:p>
            <a:pPr marL="0" indent="0" eaLnBrk="1" hangingPunct="1"/>
            <a:r>
              <a:rPr lang="zh-CN" altLang="en-US" sz="2800" b="1" smtClean="0">
                <a:solidFill>
                  <a:schemeClr val="hlink"/>
                </a:solidFill>
              </a:rPr>
              <a:t>启动</a:t>
            </a:r>
            <a:r>
              <a:rPr lang="en-US" altLang="zh-CN" sz="2800" b="1" smtClean="0">
                <a:solidFill>
                  <a:schemeClr val="hlink"/>
                </a:solidFill>
              </a:rPr>
              <a:t>T1</a:t>
            </a:r>
            <a:r>
              <a:rPr lang="zh-CN" altLang="en-US" sz="2800" b="1" smtClean="0"/>
              <a:t>（编程</a:t>
            </a:r>
            <a:r>
              <a:rPr lang="en-US" altLang="zh-CN" sz="2800" b="1" smtClean="0"/>
              <a:t>TCON</a:t>
            </a:r>
            <a:r>
              <a:rPr lang="zh-CN" altLang="en-US" sz="2800" b="1" smtClean="0"/>
              <a:t>中的</a:t>
            </a:r>
            <a:r>
              <a:rPr lang="en-US" altLang="zh-CN" sz="2800" b="1" smtClean="0"/>
              <a:t>TR1</a:t>
            </a:r>
            <a:r>
              <a:rPr lang="zh-CN" altLang="en-US" sz="2800" b="1" smtClean="0"/>
              <a:t>位）；</a:t>
            </a:r>
          </a:p>
          <a:p>
            <a:pPr marL="0" indent="0" eaLnBrk="1" hangingPunct="1"/>
            <a:r>
              <a:rPr lang="zh-CN" altLang="en-US" sz="2800" b="1" smtClean="0"/>
              <a:t>确定</a:t>
            </a:r>
            <a:r>
              <a:rPr lang="zh-CN" altLang="en-US" sz="2800" b="1" smtClean="0">
                <a:solidFill>
                  <a:schemeClr val="hlink"/>
                </a:solidFill>
              </a:rPr>
              <a:t>串行口控制</a:t>
            </a:r>
            <a:r>
              <a:rPr lang="zh-CN" altLang="en-US" sz="2800" b="1" smtClean="0"/>
              <a:t>（编程</a:t>
            </a:r>
            <a:r>
              <a:rPr lang="en-US" altLang="zh-CN" sz="2800" b="1" smtClean="0"/>
              <a:t>SCON</a:t>
            </a:r>
            <a:r>
              <a:rPr lang="zh-CN" altLang="en-US" sz="2800" b="1" smtClean="0"/>
              <a:t>寄存器）；</a:t>
            </a:r>
          </a:p>
          <a:p>
            <a:pPr marL="0" indent="0" eaLnBrk="1" hangingPunct="1">
              <a:buFont typeface="Wingdings" pitchFamily="2" charset="2"/>
              <a:buNone/>
            </a:pPr>
            <a:r>
              <a:rPr lang="zh-CN" altLang="en-US" b="1" smtClean="0"/>
              <a:t>串行口在中断方式工作时，要进行中断设置（编程</a:t>
            </a:r>
            <a:r>
              <a:rPr lang="en-US" altLang="zh-CN" b="1" smtClean="0">
                <a:solidFill>
                  <a:schemeClr val="hlink"/>
                </a:solidFill>
              </a:rPr>
              <a:t>IE</a:t>
            </a:r>
            <a:r>
              <a:rPr lang="zh-CN" altLang="en-US" b="1" smtClean="0">
                <a:solidFill>
                  <a:schemeClr val="hlink"/>
                </a:solidFill>
              </a:rPr>
              <a:t>、</a:t>
            </a:r>
            <a:r>
              <a:rPr lang="en-US" altLang="zh-CN" b="1" smtClean="0">
                <a:solidFill>
                  <a:schemeClr val="hlink"/>
                </a:solidFill>
              </a:rPr>
              <a:t>IP</a:t>
            </a:r>
            <a:r>
              <a:rPr lang="zh-CN" altLang="en-US" b="1" smtClean="0"/>
              <a:t>寄存器）。</a:t>
            </a:r>
          </a:p>
        </p:txBody>
      </p:sp>
      <p:sp>
        <p:nvSpPr>
          <p:cNvPr id="189443"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22294538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rrowheads="1"/>
          </p:cNvSpPr>
          <p:nvPr>
            <p:ph type="title" idx="4294967295"/>
          </p:nvPr>
        </p:nvSpPr>
        <p:spPr>
          <a:xfrm>
            <a:off x="387350" y="871538"/>
            <a:ext cx="7697788" cy="576262"/>
          </a:xfrm>
        </p:spPr>
        <p:txBody>
          <a:bodyPr/>
          <a:lstStyle/>
          <a:p>
            <a:pPr algn="l" eaLnBrk="1" hangingPunct="1"/>
            <a:r>
              <a:rPr lang="en-US" altLang="zh-CN" sz="3600" b="1" dirty="0" smtClean="0">
                <a:cs typeface="Times New Roman" pitchFamily="18" charset="0"/>
              </a:rPr>
              <a:t>5.3   </a:t>
            </a:r>
            <a:r>
              <a:rPr lang="zh-CN" altLang="en-US" sz="3600" b="1" dirty="0" smtClean="0">
                <a:cs typeface="Times New Roman" pitchFamily="18" charset="0"/>
              </a:rPr>
              <a:t>单片机串行口应用举例</a:t>
            </a:r>
            <a:r>
              <a:rPr lang="zh-CN" altLang="en-US" dirty="0" smtClean="0"/>
              <a:t> </a:t>
            </a:r>
          </a:p>
        </p:txBody>
      </p:sp>
      <p:sp>
        <p:nvSpPr>
          <p:cNvPr id="190467"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0468"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046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9446" name="Rectangle 6"/>
          <p:cNvSpPr>
            <a:spLocks noGrp="1" noChangeArrowheads="1"/>
          </p:cNvSpPr>
          <p:nvPr>
            <p:ph type="body" idx="4294967295"/>
          </p:nvPr>
        </p:nvSpPr>
        <p:spPr>
          <a:xfrm>
            <a:off x="312738" y="1846263"/>
            <a:ext cx="8455025" cy="3941762"/>
          </a:xfrm>
          <a:noFill/>
        </p:spPr>
        <p:txBody>
          <a:bodyPr/>
          <a:lstStyle/>
          <a:p>
            <a:pPr marL="0" indent="0" eaLnBrk="1" hangingPunct="1">
              <a:buFont typeface="Wingdings" pitchFamily="2" charset="2"/>
              <a:buNone/>
            </a:pPr>
            <a:r>
              <a:rPr lang="en-US" altLang="zh-CN" b="1" smtClean="0"/>
              <a:t>       </a:t>
            </a:r>
            <a:r>
              <a:rPr lang="zh-CN" altLang="en-US" b="1" smtClean="0"/>
              <a:t>在计算机组成的测控系统中，经常要利用串行通信方式进行数据传输。</a:t>
            </a:r>
            <a:r>
              <a:rPr lang="en-US" altLang="zh-CN" b="1" smtClean="0"/>
              <a:t>80C51</a:t>
            </a:r>
            <a:r>
              <a:rPr lang="zh-CN" altLang="en-US" b="1" smtClean="0"/>
              <a:t>单片机的串行口为计算机间的通信提供了极为便利的条件。利用单片机的串行口还可以方便地扩展键盘和显示器，对于简单的应用非常便利。这里仅介绍单片机串行口在通信方面的应用。</a:t>
            </a:r>
          </a:p>
        </p:txBody>
      </p:sp>
    </p:spTree>
    <p:extLst>
      <p:ext uri="{BB962C8B-B14F-4D97-AF65-F5344CB8AC3E}">
        <p14:creationId xmlns:p14="http://schemas.microsoft.com/office/powerpoint/2010/main" xmlns="" val="18831340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ppt_x"/>
                                          </p:val>
                                        </p:tav>
                                        <p:tav tm="100000">
                                          <p:val>
                                            <p:strVal val="#ppt_x"/>
                                          </p:val>
                                        </p:tav>
                                      </p:tavLst>
                                    </p:anim>
                                    <p:anim calcmode="lin" valueType="num">
                                      <p:cBhvr additive="base">
                                        <p:cTn id="8" dur="500" fill="hold"/>
                                        <p:tgtEl>
                                          <p:spTgt spid="1894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6">
                                            <p:txEl>
                                              <p:pRg st="0" end="0"/>
                                            </p:txEl>
                                          </p:spTgt>
                                        </p:tgtEl>
                                        <p:attrNameLst>
                                          <p:attrName>style.visibility</p:attrName>
                                        </p:attrNameLst>
                                      </p:cBhvr>
                                      <p:to>
                                        <p:strVal val="visible"/>
                                      </p:to>
                                    </p:set>
                                    <p:anim calcmode="lin" valueType="num">
                                      <p:cBhvr additive="base">
                                        <p:cTn id="13" dur="500" fill="hold"/>
                                        <p:tgtEl>
                                          <p:spTgt spid="18944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rrowheads="1"/>
          </p:cNvSpPr>
          <p:nvPr>
            <p:ph type="body" idx="4294967295"/>
          </p:nvPr>
        </p:nvSpPr>
        <p:spPr>
          <a:xfrm>
            <a:off x="684213" y="620713"/>
            <a:ext cx="6408737" cy="719137"/>
          </a:xfrm>
        </p:spPr>
        <p:txBody>
          <a:bodyPr/>
          <a:lstStyle/>
          <a:p>
            <a:pPr marL="0" indent="0" eaLnBrk="1" hangingPunct="1">
              <a:buFont typeface="Wingdings" pitchFamily="2" charset="2"/>
              <a:buNone/>
            </a:pPr>
            <a:r>
              <a:rPr lang="en-US" altLang="zh-CN" sz="3600" b="1" dirty="0" smtClean="0">
                <a:latin typeface="黑体" pitchFamily="49" charset="-122"/>
                <a:ea typeface="黑体" pitchFamily="49" charset="-122"/>
              </a:rPr>
              <a:t>5.3.1 </a:t>
            </a:r>
            <a:r>
              <a:rPr lang="zh-CN" altLang="en-US" b="1" dirty="0" smtClean="0">
                <a:ea typeface="黑体" pitchFamily="49" charset="-122"/>
              </a:rPr>
              <a:t>单片机与单片机的通信</a:t>
            </a:r>
            <a:r>
              <a:rPr lang="zh-CN" altLang="en-US" dirty="0" smtClean="0">
                <a:ea typeface="黑体" pitchFamily="49" charset="-122"/>
              </a:rPr>
              <a:t>  </a:t>
            </a:r>
          </a:p>
        </p:txBody>
      </p:sp>
      <p:sp>
        <p:nvSpPr>
          <p:cNvPr id="62468"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2469"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0469" name="Rectangle 5"/>
          <p:cNvSpPr>
            <a:spLocks noChangeArrowheads="1"/>
          </p:cNvSpPr>
          <p:nvPr/>
        </p:nvSpPr>
        <p:spPr bwMode="auto">
          <a:xfrm>
            <a:off x="611188" y="1412875"/>
            <a:ext cx="4103687" cy="1150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09600" indent="-6096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400" b="1"/>
              <a:t>一、点对点的通信</a:t>
            </a:r>
            <a:r>
              <a:rPr lang="zh-CN" altLang="en-US" sz="2400"/>
              <a:t> </a:t>
            </a:r>
            <a:r>
              <a:rPr lang="zh-CN" altLang="en-US" sz="2400" b="1"/>
              <a:t> </a:t>
            </a:r>
          </a:p>
          <a:p>
            <a:pPr eaLnBrk="1" hangingPunct="1">
              <a:spcBef>
                <a:spcPct val="20000"/>
              </a:spcBef>
              <a:buClr>
                <a:schemeClr val="folHlink"/>
              </a:buClr>
              <a:buFont typeface="Wingdings" pitchFamily="2" charset="2"/>
              <a:buNone/>
            </a:pPr>
            <a:r>
              <a:rPr lang="en-US" altLang="zh-CN" sz="2400" b="1"/>
              <a:t>1</a:t>
            </a:r>
            <a:r>
              <a:rPr lang="zh-CN" altLang="en-US" sz="2400" b="1"/>
              <a:t>、硬件连接</a:t>
            </a:r>
            <a:r>
              <a:rPr lang="zh-CN" altLang="en-US" sz="3200"/>
              <a:t> </a:t>
            </a:r>
          </a:p>
        </p:txBody>
      </p:sp>
      <p:sp>
        <p:nvSpPr>
          <p:cNvPr id="62471" name="Rectangle 6"/>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2472" name="Rectangle 7"/>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2473" name="Rectangle 8"/>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90473" name="Object 9"/>
          <p:cNvGraphicFramePr>
            <a:graphicFrameLocks noChangeAspect="1"/>
          </p:cNvGraphicFramePr>
          <p:nvPr/>
        </p:nvGraphicFramePr>
        <p:xfrm>
          <a:off x="684213" y="2997200"/>
          <a:ext cx="7561262" cy="2663825"/>
        </p:xfrm>
        <a:graphic>
          <a:graphicData uri="http://schemas.openxmlformats.org/presentationml/2006/ole">
            <p:oleObj spid="_x0000_s133122" r:id="rId3" imgW="3013472" imgH="739378" progId="">
              <p:embed/>
            </p:oleObj>
          </a:graphicData>
        </a:graphic>
      </p:graphicFrame>
    </p:spTree>
    <p:extLst>
      <p:ext uri="{BB962C8B-B14F-4D97-AF65-F5344CB8AC3E}">
        <p14:creationId xmlns:p14="http://schemas.microsoft.com/office/powerpoint/2010/main" xmlns="" val="8035641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0466">
                                            <p:txEl>
                                              <p:pRg st="0" end="0"/>
                                            </p:txEl>
                                          </p:spTgt>
                                        </p:tgtEl>
                                        <p:attrNameLst>
                                          <p:attrName>style.visibility</p:attrName>
                                        </p:attrNameLst>
                                      </p:cBhvr>
                                      <p:to>
                                        <p:strVal val="visible"/>
                                      </p:to>
                                    </p:set>
                                    <p:anim calcmode="lin" valueType="num">
                                      <p:cBhvr additive="base">
                                        <p:cTn id="7" dur="500" fill="hold"/>
                                        <p:tgtEl>
                                          <p:spTgt spid="190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469"/>
                                        </p:tgtEl>
                                        <p:attrNameLst>
                                          <p:attrName>style.visibility</p:attrName>
                                        </p:attrNameLst>
                                      </p:cBhvr>
                                      <p:to>
                                        <p:strVal val="visible"/>
                                      </p:to>
                                    </p:set>
                                    <p:anim calcmode="lin" valueType="num">
                                      <p:cBhvr additive="base">
                                        <p:cTn id="13" dur="500" fill="hold"/>
                                        <p:tgtEl>
                                          <p:spTgt spid="190469"/>
                                        </p:tgtEl>
                                        <p:attrNameLst>
                                          <p:attrName>ppt_x</p:attrName>
                                        </p:attrNameLst>
                                      </p:cBhvr>
                                      <p:tavLst>
                                        <p:tav tm="0">
                                          <p:val>
                                            <p:strVal val="0-#ppt_w/2"/>
                                          </p:val>
                                        </p:tav>
                                        <p:tav tm="100000">
                                          <p:val>
                                            <p:strVal val="#ppt_x"/>
                                          </p:val>
                                        </p:tav>
                                      </p:tavLst>
                                    </p:anim>
                                    <p:anim calcmode="lin" valueType="num">
                                      <p:cBhvr additive="base">
                                        <p:cTn id="14"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0473"/>
                                        </p:tgtEl>
                                        <p:attrNameLst>
                                          <p:attrName>style.visibility</p:attrName>
                                        </p:attrNameLst>
                                      </p:cBhvr>
                                      <p:to>
                                        <p:strVal val="visible"/>
                                      </p:to>
                                    </p:set>
                                    <p:anim calcmode="lin" valueType="num">
                                      <p:cBhvr additive="base">
                                        <p:cTn id="19" dur="500" fill="hold"/>
                                        <p:tgtEl>
                                          <p:spTgt spid="190473"/>
                                        </p:tgtEl>
                                        <p:attrNameLst>
                                          <p:attrName>ppt_x</p:attrName>
                                        </p:attrNameLst>
                                      </p:cBhvr>
                                      <p:tavLst>
                                        <p:tav tm="0">
                                          <p:val>
                                            <p:strVal val="#ppt_x"/>
                                          </p:val>
                                        </p:tav>
                                        <p:tav tm="100000">
                                          <p:val>
                                            <p:strVal val="#ppt_x"/>
                                          </p:val>
                                        </p:tav>
                                      </p:tavLst>
                                    </p:anim>
                                    <p:anim calcmode="lin" valueType="num">
                                      <p:cBhvr additive="base">
                                        <p:cTn id="20" dur="500" fill="hold"/>
                                        <p:tgtEl>
                                          <p:spTgt spid="190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p:bldP spid="19046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3492"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1492" name="Rectangle 4"/>
          <p:cNvSpPr>
            <a:spLocks noChangeArrowheads="1"/>
          </p:cNvSpPr>
          <p:nvPr/>
        </p:nvSpPr>
        <p:spPr bwMode="auto">
          <a:xfrm>
            <a:off x="395288" y="620713"/>
            <a:ext cx="8496300" cy="352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2800" b="1"/>
              <a:t>二、多机通信</a:t>
            </a:r>
          </a:p>
          <a:p>
            <a:pPr eaLnBrk="1" hangingPunct="1">
              <a:spcBef>
                <a:spcPct val="20000"/>
              </a:spcBef>
              <a:buClr>
                <a:schemeClr val="folHlink"/>
              </a:buClr>
              <a:buFont typeface="Wingdings" pitchFamily="2" charset="2"/>
              <a:buNone/>
            </a:pPr>
            <a:r>
              <a:rPr lang="zh-CN" altLang="en-US" sz="2400" b="1"/>
              <a:t>  </a:t>
            </a:r>
            <a:r>
              <a:rPr lang="en-US" altLang="zh-CN" sz="2400" b="1"/>
              <a:t>1</a:t>
            </a:r>
            <a:r>
              <a:rPr lang="zh-CN" altLang="en-US" sz="2400" b="1"/>
              <a:t>、硬件连接</a:t>
            </a:r>
          </a:p>
          <a:p>
            <a:pPr eaLnBrk="1" hangingPunct="1">
              <a:spcBef>
                <a:spcPct val="20000"/>
              </a:spcBef>
              <a:buClr>
                <a:schemeClr val="folHlink"/>
              </a:buClr>
              <a:buFont typeface="Wingdings" pitchFamily="2" charset="2"/>
              <a:buNone/>
            </a:pPr>
            <a:r>
              <a:rPr lang="zh-CN" altLang="en-US" sz="2400" b="1"/>
              <a:t>   单片机构成的多机系统常采用总线型主从式结构。所谓主从式，即在数个单片机中，有一个是主机，其余的是从机，从机要服从主机的调度、支配。</a:t>
            </a:r>
            <a:r>
              <a:rPr lang="en-US" altLang="zh-CN" sz="2400" b="1"/>
              <a:t>80C51</a:t>
            </a:r>
            <a:r>
              <a:rPr lang="zh-CN" altLang="en-US" sz="2400" b="1"/>
              <a:t>单片机的串行口方式</a:t>
            </a:r>
            <a:r>
              <a:rPr lang="en-US" altLang="zh-CN" sz="2400" b="1"/>
              <a:t>2</a:t>
            </a:r>
            <a:r>
              <a:rPr lang="zh-CN" altLang="en-US" sz="2400" b="1"/>
              <a:t>和方式</a:t>
            </a:r>
            <a:r>
              <a:rPr lang="en-US" altLang="zh-CN" sz="2400" b="1"/>
              <a:t>3</a:t>
            </a:r>
            <a:r>
              <a:rPr lang="zh-CN" altLang="en-US" sz="2400" b="1"/>
              <a:t>适于这种主从式的通信结构。当然采用不同的通信标准时，还需进行相应的电平转换，有时还要对信号进行光电隔离。在实际的多机应用系统中，常采用</a:t>
            </a:r>
            <a:r>
              <a:rPr lang="en-US" altLang="zh-CN" sz="2400" b="1"/>
              <a:t>RS-485</a:t>
            </a:r>
            <a:r>
              <a:rPr lang="zh-CN" altLang="en-US" sz="2400" b="1"/>
              <a:t>串行标准总线进行数据传输。</a:t>
            </a:r>
            <a:endParaRPr lang="zh-CN" altLang="en-US" sz="3200"/>
          </a:p>
        </p:txBody>
      </p:sp>
      <p:sp>
        <p:nvSpPr>
          <p:cNvPr id="63494" name="Rectangle 5"/>
          <p:cNvSpPr>
            <a:spLocks noChangeArrowheads="1"/>
          </p:cNvSpPr>
          <p:nvPr/>
        </p:nvSpPr>
        <p:spPr bwMode="auto">
          <a:xfrm>
            <a:off x="0" y="29098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91494" name="Object 6"/>
          <p:cNvGraphicFramePr>
            <a:graphicFrameLocks noChangeAspect="1"/>
          </p:cNvGraphicFramePr>
          <p:nvPr/>
        </p:nvGraphicFramePr>
        <p:xfrm>
          <a:off x="755650" y="4365625"/>
          <a:ext cx="7632700" cy="1976438"/>
        </p:xfrm>
        <a:graphic>
          <a:graphicData uri="http://schemas.openxmlformats.org/presentationml/2006/ole">
            <p:oleObj spid="_x0000_s134146" r:id="rId3" imgW="2535079" imgH="691753" progId="">
              <p:embed/>
            </p:oleObj>
          </a:graphicData>
        </a:graphic>
      </p:graphicFrame>
    </p:spTree>
    <p:extLst>
      <p:ext uri="{BB962C8B-B14F-4D97-AF65-F5344CB8AC3E}">
        <p14:creationId xmlns:p14="http://schemas.microsoft.com/office/powerpoint/2010/main" xmlns="" val="10391213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1492"/>
                                        </p:tgtEl>
                                        <p:attrNameLst>
                                          <p:attrName>style.visibility</p:attrName>
                                        </p:attrNameLst>
                                      </p:cBhvr>
                                      <p:to>
                                        <p:strVal val="visible"/>
                                      </p:to>
                                    </p:set>
                                    <p:anim calcmode="lin" valueType="num">
                                      <p:cBhvr additive="base">
                                        <p:cTn id="7" dur="500" fill="hold"/>
                                        <p:tgtEl>
                                          <p:spTgt spid="191492"/>
                                        </p:tgtEl>
                                        <p:attrNameLst>
                                          <p:attrName>ppt_x</p:attrName>
                                        </p:attrNameLst>
                                      </p:cBhvr>
                                      <p:tavLst>
                                        <p:tav tm="0">
                                          <p:val>
                                            <p:strVal val="#ppt_x"/>
                                          </p:val>
                                        </p:tav>
                                        <p:tav tm="100000">
                                          <p:val>
                                            <p:strVal val="#ppt_x"/>
                                          </p:val>
                                        </p:tav>
                                      </p:tavLst>
                                    </p:anim>
                                    <p:anim calcmode="lin" valueType="num">
                                      <p:cBhvr additive="base">
                                        <p:cTn id="8" dur="500" fill="hold"/>
                                        <p:tgtEl>
                                          <p:spTgt spid="19149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1494"/>
                                        </p:tgtEl>
                                        <p:attrNameLst>
                                          <p:attrName>style.visibility</p:attrName>
                                        </p:attrNameLst>
                                      </p:cBhvr>
                                      <p:to>
                                        <p:strVal val="visible"/>
                                      </p:to>
                                    </p:set>
                                    <p:anim calcmode="lin" valueType="num">
                                      <p:cBhvr additive="base">
                                        <p:cTn id="13" dur="500" fill="hold"/>
                                        <p:tgtEl>
                                          <p:spTgt spid="191494"/>
                                        </p:tgtEl>
                                        <p:attrNameLst>
                                          <p:attrName>ppt_x</p:attrName>
                                        </p:attrNameLst>
                                      </p:cBhvr>
                                      <p:tavLst>
                                        <p:tav tm="0">
                                          <p:val>
                                            <p:strVal val="#ppt_x"/>
                                          </p:val>
                                        </p:tav>
                                        <p:tav tm="100000">
                                          <p:val>
                                            <p:strVal val="#ppt_x"/>
                                          </p:val>
                                        </p:tav>
                                      </p:tavLst>
                                    </p:anim>
                                    <p:anim calcmode="lin" valueType="num">
                                      <p:cBhvr additive="base">
                                        <p:cTn id="14" dur="500" fill="hold"/>
                                        <p:tgtEl>
                                          <p:spTgt spid="191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1491"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1492" name="Rectangle 4"/>
          <p:cNvSpPr>
            <a:spLocks noChangeArrowheads="1"/>
          </p:cNvSpPr>
          <p:nvPr/>
        </p:nvSpPr>
        <p:spPr bwMode="auto">
          <a:xfrm>
            <a:off x="395288" y="836613"/>
            <a:ext cx="8496300"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a:t>2</a:t>
            </a:r>
            <a:r>
              <a:rPr lang="zh-CN" altLang="en-US" sz="3200" b="1"/>
              <a:t>、通信协议</a:t>
            </a:r>
          </a:p>
          <a:p>
            <a:pPr eaLnBrk="1" hangingPunct="1">
              <a:spcBef>
                <a:spcPct val="20000"/>
              </a:spcBef>
              <a:buClr>
                <a:schemeClr val="folHlink"/>
              </a:buClr>
              <a:buFont typeface="Wingdings" pitchFamily="2" charset="2"/>
              <a:buChar char="§"/>
            </a:pPr>
            <a:r>
              <a:rPr lang="zh-CN" altLang="en-US" sz="2800" b="1"/>
              <a:t>所有从机的</a:t>
            </a:r>
            <a:r>
              <a:rPr lang="en-US" altLang="zh-CN" sz="2800" b="1"/>
              <a:t>SM2</a:t>
            </a:r>
            <a:r>
              <a:rPr lang="zh-CN" altLang="en-US" sz="2800" b="1"/>
              <a:t>位置</a:t>
            </a:r>
            <a:r>
              <a:rPr lang="en-US" altLang="zh-CN" sz="2800" b="1"/>
              <a:t>1</a:t>
            </a:r>
            <a:r>
              <a:rPr lang="zh-CN" altLang="en-US" sz="2800" b="1"/>
              <a:t>，处于接收地址帧状态。</a:t>
            </a:r>
          </a:p>
          <a:p>
            <a:pPr eaLnBrk="1" hangingPunct="1">
              <a:spcBef>
                <a:spcPct val="20000"/>
              </a:spcBef>
              <a:buClr>
                <a:schemeClr val="folHlink"/>
              </a:buClr>
              <a:buFont typeface="Wingdings" pitchFamily="2" charset="2"/>
              <a:buChar char="§"/>
            </a:pPr>
            <a:r>
              <a:rPr lang="zh-CN" altLang="en-US" sz="2800" b="1"/>
              <a:t>主机发送一地址帧，其中</a:t>
            </a:r>
            <a:r>
              <a:rPr lang="en-US" altLang="zh-CN" sz="2800" b="1"/>
              <a:t>8</a:t>
            </a:r>
            <a:r>
              <a:rPr lang="zh-CN" altLang="en-US" sz="2800" b="1"/>
              <a:t>位是地址，第</a:t>
            </a:r>
            <a:r>
              <a:rPr lang="en-US" altLang="zh-CN" sz="2800" b="1"/>
              <a:t>9</a:t>
            </a:r>
            <a:r>
              <a:rPr lang="zh-CN" altLang="en-US" sz="2800" b="1"/>
              <a:t>位为地址</a:t>
            </a:r>
            <a:r>
              <a:rPr lang="en-US" altLang="zh-CN" sz="2800" b="1"/>
              <a:t>/</a:t>
            </a:r>
            <a:r>
              <a:rPr lang="zh-CN" altLang="en-US" sz="2800" b="1"/>
              <a:t>数据的区分标志，该位置</a:t>
            </a:r>
            <a:r>
              <a:rPr lang="en-US" altLang="zh-CN" sz="2800" b="1"/>
              <a:t>1</a:t>
            </a:r>
            <a:r>
              <a:rPr lang="zh-CN" altLang="en-US" sz="2800" b="1"/>
              <a:t>表示该帧为地址帧。   </a:t>
            </a:r>
          </a:p>
          <a:p>
            <a:pPr eaLnBrk="1" hangingPunct="1">
              <a:spcBef>
                <a:spcPct val="20000"/>
              </a:spcBef>
              <a:buClr>
                <a:schemeClr val="folHlink"/>
              </a:buClr>
              <a:buFont typeface="Wingdings" pitchFamily="2" charset="2"/>
              <a:buChar char="§"/>
            </a:pPr>
            <a:r>
              <a:rPr lang="zh-CN" altLang="en-US" sz="2800" b="1"/>
              <a:t>所有从机收到地址帧后，都将接收的地址与本机的地址比较。对于地址相符的从机，使自己的</a:t>
            </a:r>
            <a:r>
              <a:rPr lang="en-US" altLang="zh-CN" sz="2800" b="1"/>
              <a:t>SM2</a:t>
            </a:r>
            <a:r>
              <a:rPr lang="zh-CN" altLang="en-US" sz="2800" b="1"/>
              <a:t>位置</a:t>
            </a:r>
            <a:r>
              <a:rPr lang="en-US" altLang="zh-CN" sz="2800" b="1"/>
              <a:t>0</a:t>
            </a:r>
            <a:r>
              <a:rPr lang="zh-CN" altLang="en-US" sz="2800" b="1"/>
              <a:t>（以接收主机随后发来的数据帧），并把本站地址发回主机作为应答；对于地址不符的从机，仍保持</a:t>
            </a:r>
            <a:r>
              <a:rPr lang="en-US" altLang="zh-CN" sz="2800" b="1"/>
              <a:t>SM2=1</a:t>
            </a:r>
            <a:r>
              <a:rPr lang="zh-CN" altLang="en-US" sz="2800" b="1"/>
              <a:t>，对主机随后发来的数据帧不予理睬。</a:t>
            </a:r>
          </a:p>
          <a:p>
            <a:pPr eaLnBrk="1" hangingPunct="1">
              <a:spcBef>
                <a:spcPct val="20000"/>
              </a:spcBef>
              <a:buClr>
                <a:schemeClr val="folHlink"/>
              </a:buClr>
              <a:buFont typeface="Wingdings" pitchFamily="2" charset="2"/>
              <a:buChar char="§"/>
            </a:pPr>
            <a:r>
              <a:rPr lang="zh-CN" altLang="en-US" sz="2800" b="1"/>
              <a:t>从机发送数据结束后，要发送一帧校验和，并置第</a:t>
            </a:r>
            <a:r>
              <a:rPr lang="en-US" altLang="zh-CN" sz="2800" b="1"/>
              <a:t>9</a:t>
            </a:r>
            <a:r>
              <a:rPr lang="zh-CN" altLang="en-US" sz="2800" b="1"/>
              <a:t>位（</a:t>
            </a:r>
            <a:r>
              <a:rPr lang="en-US" altLang="zh-CN" sz="2800" b="1"/>
              <a:t>TB8</a:t>
            </a:r>
            <a:r>
              <a:rPr lang="zh-CN" altLang="en-US" sz="2800" b="1"/>
              <a:t>）为</a:t>
            </a:r>
            <a:r>
              <a:rPr lang="en-US" altLang="zh-CN" sz="2800" b="1"/>
              <a:t>1</a:t>
            </a:r>
            <a:r>
              <a:rPr lang="zh-CN" altLang="en-US" sz="2800" b="1"/>
              <a:t>，作为从机数据传送结束的标志。</a:t>
            </a:r>
            <a:endParaRPr lang="zh-CN" altLang="en-US" sz="2400"/>
          </a:p>
        </p:txBody>
      </p:sp>
    </p:spTree>
    <p:extLst>
      <p:ext uri="{BB962C8B-B14F-4D97-AF65-F5344CB8AC3E}">
        <p14:creationId xmlns:p14="http://schemas.microsoft.com/office/powerpoint/2010/main" xmlns="" val="53206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2515"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2516" name="Rectangle 4"/>
          <p:cNvSpPr>
            <a:spLocks noChangeArrowheads="1"/>
          </p:cNvSpPr>
          <p:nvPr/>
        </p:nvSpPr>
        <p:spPr bwMode="auto">
          <a:xfrm>
            <a:off x="395288" y="765175"/>
            <a:ext cx="8496300" cy="540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Char char="§"/>
            </a:pPr>
            <a:r>
              <a:rPr lang="zh-CN" altLang="en-US" sz="2800" b="1"/>
              <a:t>主机接收数据时先判断数据接收标志（</a:t>
            </a:r>
            <a:r>
              <a:rPr lang="en-US" altLang="zh-CN" sz="2800" b="1"/>
              <a:t>RB8</a:t>
            </a:r>
            <a:r>
              <a:rPr lang="zh-CN" altLang="en-US" sz="2800" b="1"/>
              <a:t>），若</a:t>
            </a:r>
            <a:r>
              <a:rPr lang="en-US" altLang="zh-CN" sz="2800" b="1"/>
              <a:t>RB8=1</a:t>
            </a:r>
            <a:r>
              <a:rPr lang="zh-CN" altLang="en-US" sz="2800" b="1"/>
              <a:t>，表示数据传送结束，并比较此帧校验和，若正确则回送正确信号</a:t>
            </a:r>
            <a:r>
              <a:rPr lang="en-US" altLang="zh-CN" sz="2800" b="1"/>
              <a:t>00H</a:t>
            </a:r>
            <a:r>
              <a:rPr lang="zh-CN" altLang="en-US" sz="2800" b="1"/>
              <a:t>，此信号命令该从机复位（即重新等待地址帧）；若校验和出错，则发送</a:t>
            </a:r>
            <a:r>
              <a:rPr lang="en-US" altLang="zh-CN" sz="2800" b="1"/>
              <a:t>0FFH</a:t>
            </a:r>
            <a:r>
              <a:rPr lang="zh-CN" altLang="en-US" sz="2800" b="1"/>
              <a:t>，命令该从机重发数据。若接收帧的</a:t>
            </a:r>
            <a:r>
              <a:rPr lang="en-US" altLang="zh-CN" sz="2800" b="1"/>
              <a:t>RB8=0</a:t>
            </a:r>
            <a:r>
              <a:rPr lang="zh-CN" altLang="en-US" sz="2800" b="1"/>
              <a:t>，则存数据到缓冲区，并准备接收下帧信息。</a:t>
            </a:r>
          </a:p>
          <a:p>
            <a:pPr eaLnBrk="1" hangingPunct="1">
              <a:spcBef>
                <a:spcPct val="20000"/>
              </a:spcBef>
              <a:buClr>
                <a:schemeClr val="folHlink"/>
              </a:buClr>
              <a:buFont typeface="Wingdings" pitchFamily="2" charset="2"/>
              <a:buChar char="§"/>
            </a:pPr>
            <a:r>
              <a:rPr lang="zh-CN" altLang="en-US" sz="2800" b="1"/>
              <a:t>主机收到从机应答地址后，确认地址是否相符，如果地址不符，发复位信号（数据帧中</a:t>
            </a:r>
            <a:r>
              <a:rPr lang="en-US" altLang="zh-CN" sz="2800" b="1"/>
              <a:t>TB8=1</a:t>
            </a:r>
            <a:r>
              <a:rPr lang="zh-CN" altLang="en-US" sz="2800" b="1"/>
              <a:t>）；如果地址相符，则清</a:t>
            </a:r>
            <a:r>
              <a:rPr lang="en-US" altLang="zh-CN" sz="2800" b="1"/>
              <a:t>TB8</a:t>
            </a:r>
            <a:r>
              <a:rPr lang="zh-CN" altLang="en-US" sz="2800" b="1"/>
              <a:t>，开始发送数据。</a:t>
            </a:r>
          </a:p>
          <a:p>
            <a:pPr eaLnBrk="1" hangingPunct="1">
              <a:spcBef>
                <a:spcPct val="20000"/>
              </a:spcBef>
              <a:buClr>
                <a:schemeClr val="folHlink"/>
              </a:buClr>
              <a:buFont typeface="Wingdings" pitchFamily="2" charset="2"/>
              <a:buChar char="§"/>
            </a:pPr>
            <a:r>
              <a:rPr lang="zh-CN" altLang="en-US" sz="2800" b="1"/>
              <a:t>从机收到复位命令后回到监听地址状态（</a:t>
            </a:r>
            <a:r>
              <a:rPr lang="en-US" altLang="zh-CN" sz="2800" b="1"/>
              <a:t>SM2=1</a:t>
            </a:r>
            <a:r>
              <a:rPr lang="zh-CN" altLang="en-US" sz="2800" b="1"/>
              <a:t>）。否则开始接收数据和命令。</a:t>
            </a:r>
          </a:p>
        </p:txBody>
      </p:sp>
      <p:sp>
        <p:nvSpPr>
          <p:cNvPr id="192517" name="Rectangle 5"/>
          <p:cNvSpPr>
            <a:spLocks noChangeArrowheads="1"/>
          </p:cNvSpPr>
          <p:nvPr/>
        </p:nvSpPr>
        <p:spPr bwMode="auto">
          <a:xfrm>
            <a:off x="0" y="29098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40215550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3539"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4564" name="Rectangle 4"/>
          <p:cNvSpPr>
            <a:spLocks noChangeArrowheads="1"/>
          </p:cNvSpPr>
          <p:nvPr/>
        </p:nvSpPr>
        <p:spPr bwMode="auto">
          <a:xfrm>
            <a:off x="395288" y="476250"/>
            <a:ext cx="8496300" cy="1944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3200" b="1"/>
              <a:t>3</a:t>
            </a:r>
            <a:r>
              <a:rPr lang="zh-CN" altLang="en-US" sz="3200" b="1"/>
              <a:t>、应用程序</a:t>
            </a:r>
          </a:p>
          <a:p>
            <a:pPr eaLnBrk="1" hangingPunct="1">
              <a:spcBef>
                <a:spcPct val="20000"/>
              </a:spcBef>
              <a:buClr>
                <a:schemeClr val="folHlink"/>
              </a:buClr>
              <a:buFont typeface="Wingdings" pitchFamily="2" charset="2"/>
              <a:buChar char="§"/>
            </a:pPr>
            <a:r>
              <a:rPr lang="zh-CN" altLang="en-US" sz="2000" b="1"/>
              <a:t>主机发送的地址联络信号为：</a:t>
            </a:r>
            <a:r>
              <a:rPr lang="en-US" altLang="zh-CN" sz="2000" b="1"/>
              <a:t>00H</a:t>
            </a:r>
            <a:r>
              <a:rPr lang="zh-CN" altLang="en-US" sz="2000" b="1"/>
              <a:t>，</a:t>
            </a:r>
            <a:r>
              <a:rPr lang="en-US" altLang="zh-CN" sz="2000" b="1"/>
              <a:t>01H</a:t>
            </a:r>
            <a:r>
              <a:rPr lang="zh-CN" altLang="en-US" sz="2000" b="1"/>
              <a:t>，</a:t>
            </a:r>
            <a:r>
              <a:rPr lang="en-US" altLang="zh-CN" sz="2000" b="1"/>
              <a:t>02H </a:t>
            </a:r>
            <a:r>
              <a:rPr lang="zh-CN" altLang="en-US" sz="2000" b="1"/>
              <a:t>，</a:t>
            </a:r>
            <a:r>
              <a:rPr lang="en-US" altLang="zh-CN" sz="2000" b="1"/>
              <a:t>… …</a:t>
            </a:r>
            <a:r>
              <a:rPr lang="zh-CN" altLang="en-US" sz="2000" b="1"/>
              <a:t>（即从机设备地址），地址</a:t>
            </a:r>
            <a:r>
              <a:rPr lang="en-US" altLang="zh-CN" sz="2000" b="1"/>
              <a:t>FFH</a:t>
            </a:r>
            <a:r>
              <a:rPr lang="zh-CN" altLang="en-US" sz="2000" b="1"/>
              <a:t>为命令各从机复位，即恢复</a:t>
            </a:r>
            <a:r>
              <a:rPr lang="en-US" altLang="zh-CN" sz="2000" b="1"/>
              <a:t>SM2=1</a:t>
            </a:r>
            <a:r>
              <a:rPr lang="zh-CN" altLang="en-US" sz="2000" b="1"/>
              <a:t>。</a:t>
            </a:r>
          </a:p>
          <a:p>
            <a:pPr eaLnBrk="1" hangingPunct="1">
              <a:spcBef>
                <a:spcPct val="20000"/>
              </a:spcBef>
              <a:buClr>
                <a:schemeClr val="folHlink"/>
              </a:buClr>
              <a:buFont typeface="Wingdings" pitchFamily="2" charset="2"/>
              <a:buChar char="§"/>
            </a:pPr>
            <a:r>
              <a:rPr lang="zh-CN" altLang="en-US" sz="2000" b="1"/>
              <a:t>主机命令编码为：</a:t>
            </a:r>
            <a:r>
              <a:rPr lang="en-US" altLang="zh-CN" sz="2000" b="1"/>
              <a:t>01H</a:t>
            </a:r>
            <a:r>
              <a:rPr lang="zh-CN" altLang="en-US" sz="2000" b="1"/>
              <a:t>，主机命令从机接收数据；</a:t>
            </a:r>
            <a:r>
              <a:rPr lang="en-US" altLang="zh-CN" sz="2000" b="1"/>
              <a:t>02H</a:t>
            </a:r>
            <a:r>
              <a:rPr lang="zh-CN" altLang="en-US" sz="2000" b="1"/>
              <a:t>，主机命令从机发送数据。其它都按</a:t>
            </a:r>
            <a:r>
              <a:rPr lang="en-US" altLang="zh-CN" sz="2000" b="1"/>
              <a:t>02H</a:t>
            </a:r>
            <a:r>
              <a:rPr lang="zh-CN" altLang="en-US" sz="2000" b="1"/>
              <a:t>对待。</a:t>
            </a:r>
          </a:p>
        </p:txBody>
      </p:sp>
      <p:pic>
        <p:nvPicPr>
          <p:cNvPr id="19456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4213" y="2492375"/>
            <a:ext cx="8135937" cy="1220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66" name="Rectangle 6"/>
          <p:cNvSpPr>
            <a:spLocks noChangeArrowheads="1"/>
          </p:cNvSpPr>
          <p:nvPr/>
        </p:nvSpPr>
        <p:spPr bwMode="auto">
          <a:xfrm>
            <a:off x="611188" y="3933825"/>
            <a:ext cx="8208962"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en-US" altLang="zh-CN" sz="2400" b="1"/>
              <a:t>RRDY=1</a:t>
            </a:r>
            <a:r>
              <a:rPr lang="zh-CN" altLang="en-US" sz="2400" b="1"/>
              <a:t>：表示从机准备好接收。</a:t>
            </a:r>
          </a:p>
          <a:p>
            <a:pPr eaLnBrk="1" hangingPunct="1">
              <a:spcBef>
                <a:spcPct val="20000"/>
              </a:spcBef>
              <a:buClr>
                <a:schemeClr val="folHlink"/>
              </a:buClr>
              <a:buFont typeface="Wingdings" pitchFamily="2" charset="2"/>
              <a:buNone/>
            </a:pPr>
            <a:r>
              <a:rPr lang="en-US" altLang="zh-CN" sz="2400" b="1"/>
              <a:t>TRDY=1</a:t>
            </a:r>
            <a:r>
              <a:rPr lang="zh-CN" altLang="en-US" sz="2400" b="1"/>
              <a:t>：表示从机准备好发送。</a:t>
            </a:r>
          </a:p>
          <a:p>
            <a:pPr eaLnBrk="1" hangingPunct="1">
              <a:spcBef>
                <a:spcPct val="20000"/>
              </a:spcBef>
              <a:buClr>
                <a:schemeClr val="folHlink"/>
              </a:buClr>
              <a:buFont typeface="Wingdings" pitchFamily="2" charset="2"/>
              <a:buNone/>
            </a:pPr>
            <a:r>
              <a:rPr lang="en-US" altLang="zh-CN" sz="2400" b="1"/>
              <a:t>ERR=1</a:t>
            </a:r>
            <a:r>
              <a:rPr lang="zh-CN" altLang="en-US" sz="2400" b="1"/>
              <a:t>： 表示从机接收的命令是非法的。</a:t>
            </a:r>
          </a:p>
          <a:p>
            <a:pPr eaLnBrk="1" hangingPunct="1">
              <a:spcBef>
                <a:spcPct val="20000"/>
              </a:spcBef>
              <a:buClr>
                <a:schemeClr val="folHlink"/>
              </a:buClr>
              <a:buFont typeface="Wingdings" pitchFamily="2" charset="2"/>
              <a:buNone/>
            </a:pPr>
            <a:r>
              <a:rPr lang="zh-CN" altLang="en-US" sz="2400" b="1"/>
              <a:t>     </a:t>
            </a:r>
            <a:r>
              <a:rPr lang="zh-CN" altLang="en-US" sz="2400" b="1">
                <a:solidFill>
                  <a:schemeClr val="hlink"/>
                </a:solidFill>
              </a:rPr>
              <a:t>程序分为主机程序和从机程序。约定一次传递数据为</a:t>
            </a:r>
            <a:r>
              <a:rPr lang="en-US" altLang="zh-CN" sz="2400" b="1">
                <a:solidFill>
                  <a:schemeClr val="hlink"/>
                </a:solidFill>
              </a:rPr>
              <a:t>16</a:t>
            </a:r>
            <a:r>
              <a:rPr lang="zh-CN" altLang="en-US" sz="2400" b="1">
                <a:solidFill>
                  <a:schemeClr val="hlink"/>
                </a:solidFill>
              </a:rPr>
              <a:t>个字节，以</a:t>
            </a:r>
            <a:r>
              <a:rPr lang="en-US" altLang="zh-CN" sz="2400" b="1">
                <a:solidFill>
                  <a:schemeClr val="hlink"/>
                </a:solidFill>
              </a:rPr>
              <a:t>01H</a:t>
            </a:r>
            <a:r>
              <a:rPr lang="zh-CN" altLang="en-US" sz="2400" b="1">
                <a:solidFill>
                  <a:schemeClr val="hlink"/>
                </a:solidFill>
              </a:rPr>
              <a:t>地址的从机为例</a:t>
            </a:r>
            <a:r>
              <a:rPr lang="zh-CN" altLang="en-US" sz="2400" b="1"/>
              <a:t>。</a:t>
            </a:r>
            <a:r>
              <a:rPr lang="zh-CN" altLang="en-US" sz="2400"/>
              <a:t> </a:t>
            </a:r>
          </a:p>
        </p:txBody>
      </p:sp>
    </p:spTree>
    <p:extLst>
      <p:ext uri="{BB962C8B-B14F-4D97-AF65-F5344CB8AC3E}">
        <p14:creationId xmlns:p14="http://schemas.microsoft.com/office/powerpoint/2010/main" xmlns="" val="32398245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0-#ppt_w/2"/>
                                          </p:val>
                                        </p:tav>
                                        <p:tav tm="100000">
                                          <p:val>
                                            <p:strVal val="#ppt_x"/>
                                          </p:val>
                                        </p:tav>
                                      </p:tavLst>
                                    </p:anim>
                                    <p:anim calcmode="lin" valueType="num">
                                      <p:cBhvr additive="base">
                                        <p:cTn id="14" dur="500" fill="hold"/>
                                        <p:tgtEl>
                                          <p:spTgt spid="1945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66"/>
                                        </p:tgtEl>
                                        <p:attrNameLst>
                                          <p:attrName>style.visibility</p:attrName>
                                        </p:attrNameLst>
                                      </p:cBhvr>
                                      <p:to>
                                        <p:strVal val="visible"/>
                                      </p:to>
                                    </p:set>
                                    <p:anim calcmode="lin" valueType="num">
                                      <p:cBhvr additive="base">
                                        <p:cTn id="19" dur="500" fill="hold"/>
                                        <p:tgtEl>
                                          <p:spTgt spid="194566"/>
                                        </p:tgtEl>
                                        <p:attrNameLst>
                                          <p:attrName>ppt_x</p:attrName>
                                        </p:attrNameLst>
                                      </p:cBhvr>
                                      <p:tavLst>
                                        <p:tav tm="0">
                                          <p:val>
                                            <p:strVal val="#ppt_x"/>
                                          </p:val>
                                        </p:tav>
                                        <p:tav tm="100000">
                                          <p:val>
                                            <p:strVal val="#ppt_x"/>
                                          </p:val>
                                        </p:tav>
                                      </p:tavLst>
                                    </p:anim>
                                    <p:anim calcmode="lin" valueType="num">
                                      <p:cBhvr additive="base">
                                        <p:cTn id="20" dur="500" fill="hold"/>
                                        <p:tgtEl>
                                          <p:spTgt spid="194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utoUpdateAnimBg="0"/>
      <p:bldP spid="19456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1602</a:t>
            </a:r>
            <a:r>
              <a:rPr lang="zh-CN" altLang="en-US" dirty="0" smtClean="0"/>
              <a:t>读写</a:t>
            </a:r>
            <a:endParaRPr lang="zh-CN" altLang="en-US" dirty="0"/>
          </a:p>
        </p:txBody>
      </p:sp>
      <p:sp>
        <p:nvSpPr>
          <p:cNvPr id="3" name="内容占位符 2"/>
          <p:cNvSpPr>
            <a:spLocks noGrp="1"/>
          </p:cNvSpPr>
          <p:nvPr>
            <p:ph idx="1"/>
          </p:nvPr>
        </p:nvSpPr>
        <p:spPr/>
        <p:txBody>
          <a:bodyPr/>
          <a:lstStyle/>
          <a:p>
            <a:pPr>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body" idx="4294967295"/>
          </p:nvPr>
        </p:nvSpPr>
        <p:spPr>
          <a:xfrm>
            <a:off x="611188" y="765175"/>
            <a:ext cx="8064500" cy="1079500"/>
          </a:xfrm>
        </p:spPr>
        <p:txBody>
          <a:bodyPr/>
          <a:lstStyle/>
          <a:p>
            <a:pPr marL="0" indent="485775" eaLnBrk="1" hangingPunct="1">
              <a:buFont typeface="Wingdings" pitchFamily="2" charset="2"/>
              <a:buNone/>
            </a:pPr>
            <a:r>
              <a:rPr lang="zh-CN" altLang="zh-CN" b="1" smtClean="0">
                <a:solidFill>
                  <a:srgbClr val="FF0000"/>
                </a:solidFill>
              </a:rPr>
              <a:t>串行通信</a:t>
            </a:r>
            <a:r>
              <a:rPr lang="zh-CN" altLang="zh-CN" smtClean="0"/>
              <a:t>是将数据字节分成一位一位的形式在一条传输线上逐个地传送。</a:t>
            </a:r>
          </a:p>
        </p:txBody>
      </p:sp>
      <p:sp>
        <p:nvSpPr>
          <p:cNvPr id="3994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41" name="Rectangle 4"/>
          <p:cNvSpPr>
            <a:spLocks noChangeArrowheads="1"/>
          </p:cNvSpPr>
          <p:nvPr/>
        </p:nvSpPr>
        <p:spPr bwMode="auto">
          <a:xfrm>
            <a:off x="0" y="25431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51557" name="Rectangle 5"/>
          <p:cNvSpPr>
            <a:spLocks noChangeArrowheads="1"/>
          </p:cNvSpPr>
          <p:nvPr/>
        </p:nvSpPr>
        <p:spPr bwMode="auto">
          <a:xfrm>
            <a:off x="684213" y="4365625"/>
            <a:ext cx="7991475" cy="165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folHlink"/>
              </a:buClr>
              <a:buFont typeface="Wingdings" pitchFamily="2" charset="2"/>
              <a:buNone/>
            </a:pPr>
            <a:r>
              <a:rPr lang="zh-CN" altLang="en-US" sz="3200" b="1">
                <a:solidFill>
                  <a:srgbClr val="FF0000"/>
                </a:solidFill>
              </a:rPr>
              <a:t>串行通信的特点</a:t>
            </a:r>
            <a:r>
              <a:rPr lang="zh-CN" altLang="en-US" sz="3200" b="1"/>
              <a:t>：传输线少，长距离传送时成本低，且可以利用电话网等现成的设备，但数据的传送控制比并行通信复杂。</a:t>
            </a:r>
            <a:r>
              <a:rPr lang="zh-CN" altLang="en-US" sz="3200"/>
              <a:t> </a:t>
            </a:r>
            <a:r>
              <a:rPr lang="zh-CN" altLang="en-US" sz="2800"/>
              <a:t> </a:t>
            </a:r>
          </a:p>
        </p:txBody>
      </p:sp>
      <p:sp>
        <p:nvSpPr>
          <p:cNvPr id="39943" name="Rectangle 6"/>
          <p:cNvSpPr>
            <a:spLocks noChangeArrowheads="1"/>
          </p:cNvSpPr>
          <p:nvPr/>
        </p:nvSpPr>
        <p:spPr bwMode="auto">
          <a:xfrm>
            <a:off x="0" y="29670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1559" name="Object 7"/>
          <p:cNvGraphicFramePr>
            <a:graphicFrameLocks noChangeAspect="1"/>
          </p:cNvGraphicFramePr>
          <p:nvPr/>
        </p:nvGraphicFramePr>
        <p:xfrm>
          <a:off x="971550" y="2060575"/>
          <a:ext cx="6480175" cy="1871663"/>
        </p:xfrm>
        <a:graphic>
          <a:graphicData uri="http://schemas.openxmlformats.org/presentationml/2006/ole">
            <p:oleObj spid="_x0000_s110594" r:id="rId3" imgW="2168128" imgH="620316" progId="">
              <p:embed/>
            </p:oleObj>
          </a:graphicData>
        </a:graphic>
      </p:graphicFrame>
    </p:spTree>
    <p:extLst>
      <p:ext uri="{BB962C8B-B14F-4D97-AF65-F5344CB8AC3E}">
        <p14:creationId xmlns:p14="http://schemas.microsoft.com/office/powerpoint/2010/main" xmlns="" val="41401912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 calcmode="lin" valueType="num">
                                      <p:cBhvr additive="base">
                                        <p:cTn id="7" dur="500" fill="hold"/>
                                        <p:tgtEl>
                                          <p:spTgt spid="151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1559"/>
                                        </p:tgtEl>
                                        <p:attrNameLst>
                                          <p:attrName>style.visibility</p:attrName>
                                        </p:attrNameLst>
                                      </p:cBhvr>
                                      <p:to>
                                        <p:strVal val="visible"/>
                                      </p:to>
                                    </p:set>
                                    <p:anim calcmode="lin" valueType="num">
                                      <p:cBhvr additive="base">
                                        <p:cTn id="13" dur="500" fill="hold"/>
                                        <p:tgtEl>
                                          <p:spTgt spid="151559"/>
                                        </p:tgtEl>
                                        <p:attrNameLst>
                                          <p:attrName>ppt_x</p:attrName>
                                        </p:attrNameLst>
                                      </p:cBhvr>
                                      <p:tavLst>
                                        <p:tav tm="0">
                                          <p:val>
                                            <p:strVal val="0-#ppt_w/2"/>
                                          </p:val>
                                        </p:tav>
                                        <p:tav tm="100000">
                                          <p:val>
                                            <p:strVal val="#ppt_x"/>
                                          </p:val>
                                        </p:tav>
                                      </p:tavLst>
                                    </p:anim>
                                    <p:anim calcmode="lin" valueType="num">
                                      <p:cBhvr additive="base">
                                        <p:cTn id="14" dur="500" fill="hold"/>
                                        <p:tgtEl>
                                          <p:spTgt spid="1515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1557"/>
                                        </p:tgtEl>
                                        <p:attrNameLst>
                                          <p:attrName>style.visibility</p:attrName>
                                        </p:attrNameLst>
                                      </p:cBhvr>
                                      <p:to>
                                        <p:strVal val="visible"/>
                                      </p:to>
                                    </p:set>
                                    <p:anim calcmode="lin" valueType="num">
                                      <p:cBhvr additive="base">
                                        <p:cTn id="19" dur="500" fill="hold"/>
                                        <p:tgtEl>
                                          <p:spTgt spid="151557"/>
                                        </p:tgtEl>
                                        <p:attrNameLst>
                                          <p:attrName>ppt_x</p:attrName>
                                        </p:attrNameLst>
                                      </p:cBhvr>
                                      <p:tavLst>
                                        <p:tav tm="0">
                                          <p:val>
                                            <p:strVal val="#ppt_x"/>
                                          </p:val>
                                        </p:tav>
                                        <p:tav tm="100000">
                                          <p:val>
                                            <p:strVal val="#ppt_x"/>
                                          </p:val>
                                        </p:tav>
                                      </p:tavLst>
                                    </p:anim>
                                    <p:anim calcmode="lin" valueType="num">
                                      <p:cBhvr additive="base">
                                        <p:cTn id="20"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autoUpdateAnimBg="0"/>
      <p:bldP spid="15155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p:spPr>
        <p:txBody>
          <a:bodyPr/>
          <a:lstStyle/>
          <a:p>
            <a:fld id="{AF56F3E6-953E-427E-A1D8-A8A4EF4CA5E1}" type="slidenum">
              <a:rPr lang="en-US" altLang="zh-CN">
                <a:ea typeface="宋体" charset="-122"/>
              </a:rPr>
              <a:pPr/>
              <a:t>50</a:t>
            </a:fld>
            <a:endParaRPr lang="en-US" altLang="zh-CN">
              <a:ea typeface="宋体" charset="-122"/>
            </a:endParaRPr>
          </a:p>
        </p:txBody>
      </p:sp>
      <p:sp>
        <p:nvSpPr>
          <p:cNvPr id="14339" name="Rectangle 2"/>
          <p:cNvSpPr>
            <a:spLocks noChangeArrowheads="1"/>
          </p:cNvSpPr>
          <p:nvPr/>
        </p:nvSpPr>
        <p:spPr bwMode="auto">
          <a:xfrm>
            <a:off x="3492500" y="692150"/>
            <a:ext cx="2592388" cy="762000"/>
          </a:xfrm>
          <a:prstGeom prst="rect">
            <a:avLst/>
          </a:prstGeom>
          <a:noFill/>
          <a:ln w="9525">
            <a:noFill/>
            <a:miter lim="800000"/>
            <a:headEnd/>
            <a:tailEnd/>
          </a:ln>
        </p:spPr>
        <p:txBody>
          <a:bodyPr>
            <a:spAutoFit/>
          </a:bodyPr>
          <a:lstStyle/>
          <a:p>
            <a:r>
              <a:rPr kumimoji="1" lang="zh-CN" altLang="en-US" sz="4400">
                <a:solidFill>
                  <a:srgbClr val="3333CC"/>
                </a:solidFill>
                <a:latin typeface="Times New Roman" pitchFamily="18" charset="0"/>
                <a:ea typeface="黑体" pitchFamily="2" charset="-122"/>
              </a:rPr>
              <a:t>基本内容</a:t>
            </a:r>
            <a:endParaRPr kumimoji="1" lang="zh-CN" altLang="en-US" sz="4400">
              <a:solidFill>
                <a:srgbClr val="3333CC"/>
              </a:solidFill>
              <a:latin typeface="宋体" charset="-122"/>
            </a:endParaRPr>
          </a:p>
        </p:txBody>
      </p:sp>
      <p:sp>
        <p:nvSpPr>
          <p:cNvPr id="73731" name="Rectangle 3"/>
          <p:cNvSpPr>
            <a:spLocks noChangeArrowheads="1"/>
          </p:cNvSpPr>
          <p:nvPr/>
        </p:nvSpPr>
        <p:spPr bwMode="auto">
          <a:xfrm>
            <a:off x="914400" y="3505200"/>
            <a:ext cx="6958013" cy="641350"/>
          </a:xfrm>
          <a:prstGeom prst="rect">
            <a:avLst/>
          </a:prstGeom>
          <a:noFill/>
          <a:ln w="9525">
            <a:noFill/>
            <a:miter lim="800000"/>
            <a:headEnd/>
            <a:tailEnd/>
          </a:ln>
        </p:spPr>
        <p:txBody>
          <a:bodyPr>
            <a:spAutoFit/>
          </a:bodyPr>
          <a:lstStyle/>
          <a:p>
            <a:pPr>
              <a:buClr>
                <a:srgbClr val="FF3300"/>
              </a:buClr>
              <a:buFont typeface="Wingdings" pitchFamily="2" charset="2"/>
              <a:buChar char="v"/>
            </a:pPr>
            <a:r>
              <a:rPr kumimoji="1" lang="en-US" altLang="zh-CN" sz="3600">
                <a:solidFill>
                  <a:srgbClr val="3333CC"/>
                </a:solidFill>
                <a:latin typeface="Times New Roman" pitchFamily="18" charset="0"/>
                <a:ea typeface="楷体_GB2312" pitchFamily="49" charset="-122"/>
              </a:rPr>
              <a:t>     LCD</a:t>
            </a:r>
            <a:r>
              <a:rPr kumimoji="1" lang="zh-CN" altLang="en-US" sz="3600">
                <a:solidFill>
                  <a:srgbClr val="3333CC"/>
                </a:solidFill>
                <a:latin typeface="Times New Roman" pitchFamily="18" charset="0"/>
                <a:ea typeface="楷体_GB2312" pitchFamily="49" charset="-122"/>
              </a:rPr>
              <a:t>接口</a:t>
            </a:r>
            <a:r>
              <a:rPr kumimoji="1" lang="zh-CN" altLang="en-US" sz="3600" b="1">
                <a:solidFill>
                  <a:srgbClr val="3333CC"/>
                </a:solidFill>
                <a:latin typeface="Times New Roman" pitchFamily="18" charset="0"/>
                <a:ea typeface="楷体_GB2312" pitchFamily="49" charset="-122"/>
              </a:rPr>
              <a:t>程序设计</a:t>
            </a:r>
            <a:r>
              <a:rPr kumimoji="1" lang="zh-CN" altLang="en-US" sz="3600">
                <a:solidFill>
                  <a:srgbClr val="3333CC"/>
                </a:solidFill>
                <a:latin typeface="Times New Roman" pitchFamily="18" charset="0"/>
                <a:ea typeface="楷体_GB2312" pitchFamily="49" charset="-122"/>
              </a:rPr>
              <a:t>**</a:t>
            </a:r>
            <a:endParaRPr kumimoji="1" lang="zh-CN" altLang="en-US" sz="2400">
              <a:solidFill>
                <a:srgbClr val="3333CC"/>
              </a:solidFill>
              <a:latin typeface="宋体" charset="-122"/>
              <a:ea typeface="楷体_GB2312" pitchFamily="49" charset="-122"/>
            </a:endParaRPr>
          </a:p>
        </p:txBody>
      </p:sp>
      <p:sp>
        <p:nvSpPr>
          <p:cNvPr id="73732" name="Rectangle 4"/>
          <p:cNvSpPr>
            <a:spLocks noChangeArrowheads="1"/>
          </p:cNvSpPr>
          <p:nvPr/>
        </p:nvSpPr>
        <p:spPr bwMode="auto">
          <a:xfrm>
            <a:off x="890588" y="1905000"/>
            <a:ext cx="7426325" cy="641350"/>
          </a:xfrm>
          <a:prstGeom prst="rect">
            <a:avLst/>
          </a:prstGeom>
          <a:noFill/>
          <a:ln w="9525">
            <a:noFill/>
            <a:miter lim="800000"/>
            <a:headEnd/>
            <a:tailEnd/>
          </a:ln>
        </p:spPr>
        <p:txBody>
          <a:bodyPr>
            <a:spAutoFit/>
          </a:bodyPr>
          <a:lstStyle/>
          <a:p>
            <a:pPr>
              <a:buClr>
                <a:srgbClr val="FF3300"/>
              </a:buClr>
              <a:buFont typeface="Wingdings" pitchFamily="2" charset="2"/>
              <a:buChar char="v"/>
            </a:pPr>
            <a:r>
              <a:rPr kumimoji="1" lang="en-US" altLang="zh-CN" sz="3600">
                <a:solidFill>
                  <a:srgbClr val="3333CC"/>
                </a:solidFill>
                <a:latin typeface="楷体_GB2312" pitchFamily="49" charset="-122"/>
                <a:ea typeface="楷体_GB2312" pitchFamily="49" charset="-122"/>
              </a:rPr>
              <a:t>  </a:t>
            </a:r>
            <a:r>
              <a:rPr kumimoji="1" lang="zh-CN" altLang="en-US" sz="3600">
                <a:solidFill>
                  <a:srgbClr val="3333CC"/>
                </a:solidFill>
                <a:latin typeface="楷体_GB2312" pitchFamily="49" charset="-122"/>
                <a:ea typeface="楷体_GB2312" pitchFamily="49" charset="-122"/>
              </a:rPr>
              <a:t>字符型</a:t>
            </a:r>
            <a:r>
              <a:rPr kumimoji="1" lang="en-US" altLang="zh-CN" sz="3600">
                <a:solidFill>
                  <a:srgbClr val="3333CC"/>
                </a:solidFill>
                <a:latin typeface="楷体_GB2312" pitchFamily="49" charset="-122"/>
                <a:ea typeface="楷体_GB2312" pitchFamily="49" charset="-122"/>
              </a:rPr>
              <a:t>LCD</a:t>
            </a:r>
            <a:r>
              <a:rPr kumimoji="1" lang="zh-CN" altLang="en-US" sz="3600">
                <a:solidFill>
                  <a:srgbClr val="3333CC"/>
                </a:solidFill>
                <a:latin typeface="楷体_GB2312" pitchFamily="49" charset="-122"/>
                <a:ea typeface="楷体_GB2312" pitchFamily="49" charset="-122"/>
              </a:rPr>
              <a:t>模块的使用方法  </a:t>
            </a:r>
            <a:endParaRPr kumimoji="1" lang="zh-CN" altLang="en-US" sz="2400">
              <a:solidFill>
                <a:srgbClr val="3333CC"/>
              </a:solidFill>
              <a:latin typeface="楷体_GB2312" pitchFamily="49" charset="-122"/>
              <a:ea typeface="楷体_GB2312" pitchFamily="49" charset="-122"/>
            </a:endParaRPr>
          </a:p>
        </p:txBody>
      </p:sp>
      <p:sp>
        <p:nvSpPr>
          <p:cNvPr id="73733" name="Rectangle 5"/>
          <p:cNvSpPr>
            <a:spLocks noChangeArrowheads="1"/>
          </p:cNvSpPr>
          <p:nvPr/>
        </p:nvSpPr>
        <p:spPr bwMode="auto">
          <a:xfrm>
            <a:off x="914400" y="2667000"/>
            <a:ext cx="8077200" cy="641350"/>
          </a:xfrm>
          <a:prstGeom prst="rect">
            <a:avLst/>
          </a:prstGeom>
          <a:noFill/>
          <a:ln w="9525">
            <a:noFill/>
            <a:miter lim="800000"/>
            <a:headEnd/>
            <a:tailEnd/>
          </a:ln>
        </p:spPr>
        <p:txBody>
          <a:bodyPr>
            <a:spAutoFit/>
          </a:bodyPr>
          <a:lstStyle/>
          <a:p>
            <a:pPr>
              <a:buClr>
                <a:srgbClr val="FF3300"/>
              </a:buClr>
              <a:buFont typeface="Wingdings" pitchFamily="2" charset="2"/>
              <a:buChar char="v"/>
            </a:pPr>
            <a:r>
              <a:rPr kumimoji="1" lang="en-US" altLang="zh-CN" sz="3600">
                <a:solidFill>
                  <a:srgbClr val="3333CC"/>
                </a:solidFill>
                <a:latin typeface="楷体_GB2312" pitchFamily="49" charset="-122"/>
                <a:ea typeface="楷体_GB2312" pitchFamily="49" charset="-122"/>
              </a:rPr>
              <a:t>  </a:t>
            </a:r>
            <a:r>
              <a:rPr kumimoji="1" lang="zh-CN" altLang="en-US" sz="3600">
                <a:solidFill>
                  <a:srgbClr val="3333CC"/>
                </a:solidFill>
                <a:latin typeface="楷体_GB2312" pitchFamily="49" charset="-122"/>
                <a:ea typeface="楷体_GB2312" pitchFamily="49" charset="-122"/>
              </a:rPr>
              <a:t>单片机与字符型</a:t>
            </a:r>
            <a:r>
              <a:rPr kumimoji="1" lang="en-US" altLang="zh-CN" sz="3600">
                <a:solidFill>
                  <a:srgbClr val="3333CC"/>
                </a:solidFill>
                <a:latin typeface="楷体_GB2312" pitchFamily="49" charset="-122"/>
                <a:ea typeface="楷体_GB2312" pitchFamily="49" charset="-122"/>
              </a:rPr>
              <a:t>LCD</a:t>
            </a:r>
            <a:r>
              <a:rPr kumimoji="1" lang="zh-CN" altLang="en-US" sz="3600">
                <a:solidFill>
                  <a:srgbClr val="3333CC"/>
                </a:solidFill>
                <a:latin typeface="楷体_GB2312" pitchFamily="49" charset="-122"/>
                <a:ea typeface="楷体_GB2312" pitchFamily="49" charset="-122"/>
              </a:rPr>
              <a:t>模块</a:t>
            </a:r>
            <a:r>
              <a:rPr kumimoji="1" lang="zh-CN" altLang="en-US" sz="3600" b="1">
                <a:solidFill>
                  <a:srgbClr val="3333CC"/>
                </a:solidFill>
                <a:latin typeface="楷体_GB2312" pitchFamily="49" charset="-122"/>
                <a:ea typeface="楷体_GB2312" pitchFamily="49" charset="-122"/>
              </a:rPr>
              <a:t>接口电路</a:t>
            </a:r>
            <a:endParaRPr kumimoji="1" lang="zh-CN" altLang="en-US" sz="2400" b="1">
              <a:solidFill>
                <a:srgbClr val="3333CC"/>
              </a:solidFill>
              <a:latin typeface="楷体_GB2312" pitchFamily="49" charset="-122"/>
              <a:ea typeface="楷体_GB2312" pitchFamily="49" charset="-122"/>
            </a:endParaRPr>
          </a:p>
        </p:txBody>
      </p:sp>
      <p:sp>
        <p:nvSpPr>
          <p:cNvPr id="14343" name="Line 6"/>
          <p:cNvSpPr>
            <a:spLocks noChangeShapeType="1"/>
          </p:cNvSpPr>
          <p:nvPr/>
        </p:nvSpPr>
        <p:spPr bwMode="auto">
          <a:xfrm>
            <a:off x="3581400" y="1447800"/>
            <a:ext cx="2209800" cy="0"/>
          </a:xfrm>
          <a:prstGeom prst="line">
            <a:avLst/>
          </a:prstGeom>
          <a:noFill/>
          <a:ln w="57150" cmpd="thinThick">
            <a:solidFill>
              <a:srgbClr val="FF3300"/>
            </a:solidFill>
            <a:round/>
            <a:headEnd/>
            <a:tailEnd/>
          </a:ln>
        </p:spPr>
        <p:txBody>
          <a:bodyPr/>
          <a:lstStyle/>
          <a:p>
            <a:endParaRPr lang="zh-CN" altLang="en-US"/>
          </a:p>
        </p:txBody>
      </p:sp>
      <p:sp>
        <p:nvSpPr>
          <p:cNvPr id="73735" name="Text Box 7"/>
          <p:cNvSpPr txBox="1">
            <a:spLocks noChangeArrowheads="1"/>
          </p:cNvSpPr>
          <p:nvPr/>
        </p:nvSpPr>
        <p:spPr bwMode="auto">
          <a:xfrm>
            <a:off x="1981200" y="4578350"/>
            <a:ext cx="5029200" cy="1060450"/>
          </a:xfrm>
          <a:prstGeom prst="rect">
            <a:avLst/>
          </a:prstGeom>
          <a:gradFill rotWithShape="0">
            <a:gsLst>
              <a:gs pos="0">
                <a:srgbClr val="CCECFF"/>
              </a:gs>
              <a:gs pos="50000">
                <a:srgbClr val="FFFFFF"/>
              </a:gs>
              <a:gs pos="100000">
                <a:srgbClr val="CCECFF"/>
              </a:gs>
            </a:gsLst>
            <a:lin ang="5400000" scaled="1"/>
          </a:gradFill>
          <a:ln w="19050">
            <a:solidFill>
              <a:schemeClr val="accent2"/>
            </a:solidFill>
            <a:miter lim="800000"/>
            <a:headEnd/>
            <a:tailEnd/>
          </a:ln>
        </p:spPr>
        <p:txBody>
          <a:bodyPr>
            <a:spAutoFit/>
          </a:bodyPr>
          <a:lstStyle/>
          <a:p>
            <a:pPr marL="266700" indent="-266700" algn="ctr">
              <a:lnSpc>
                <a:spcPct val="130000"/>
              </a:lnSpc>
              <a:spcBef>
                <a:spcPct val="50000"/>
              </a:spcBef>
            </a:pPr>
            <a:r>
              <a:rPr kumimoji="1" lang="en-US" altLang="zh-CN" sz="2000">
                <a:solidFill>
                  <a:srgbClr val="FF3300"/>
                </a:solidFill>
                <a:latin typeface="宋体" charset="-122"/>
              </a:rPr>
              <a:t>≈≈≈≈</a:t>
            </a:r>
            <a:r>
              <a:rPr kumimoji="1" lang="en-US" altLang="zh-CN" sz="2400" b="1">
                <a:solidFill>
                  <a:srgbClr val="003366"/>
                </a:solidFill>
                <a:latin typeface="宋体" charset="-122"/>
              </a:rPr>
              <a:t>NOTICE</a:t>
            </a:r>
            <a:r>
              <a:rPr kumimoji="1" lang="en-US" altLang="zh-CN" sz="2000">
                <a:solidFill>
                  <a:srgbClr val="FF3300"/>
                </a:solidFill>
                <a:latin typeface="宋体" charset="-122"/>
              </a:rPr>
              <a:t>≈≈≈≈</a:t>
            </a:r>
            <a:endParaRPr kumimoji="1" lang="en-US" altLang="zh-CN" sz="2000">
              <a:solidFill>
                <a:srgbClr val="FF3300"/>
              </a:solidFill>
              <a:latin typeface="Times New Roman" pitchFamily="18" charset="0"/>
            </a:endParaRPr>
          </a:p>
          <a:p>
            <a:pPr marL="266700" indent="-266700" algn="ctr" eaLnBrk="0" hangingPunct="0">
              <a:lnSpc>
                <a:spcPct val="130000"/>
              </a:lnSpc>
            </a:pPr>
            <a:r>
              <a:rPr kumimoji="1" lang="en-US" altLang="zh-CN" sz="2400">
                <a:solidFill>
                  <a:srgbClr val="000066"/>
                </a:solidFill>
                <a:latin typeface="Times New Roman" pitchFamily="18" charset="0"/>
              </a:rPr>
              <a:t>LCD:  Liquid CrystaDisplay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3"/>
                                        </p:tgtEl>
                                        <p:attrNameLst>
                                          <p:attrName>style.visibility</p:attrName>
                                        </p:attrNameLst>
                                      </p:cBhvr>
                                      <p:to>
                                        <p:strVal val="visible"/>
                                      </p:to>
                                    </p:set>
                                    <p:animEffect transition="in" filter="blinds(horizontal)">
                                      <p:cBhvr>
                                        <p:cTn id="12" dur="500"/>
                                        <p:tgtEl>
                                          <p:spTgt spid="737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1"/>
                                        </p:tgtEl>
                                        <p:attrNameLst>
                                          <p:attrName>style.visibility</p:attrName>
                                        </p:attrNameLst>
                                      </p:cBhvr>
                                      <p:to>
                                        <p:strVal val="visible"/>
                                      </p:to>
                                    </p:set>
                                    <p:animEffect transition="in" filter="blinds(horizontal)">
                                      <p:cBhvr>
                                        <p:cTn id="17" dur="500"/>
                                        <p:tgtEl>
                                          <p:spTgt spid="7373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3735"/>
                                        </p:tgtEl>
                                        <p:attrNameLst>
                                          <p:attrName>style.visibility</p:attrName>
                                        </p:attrNameLst>
                                      </p:cBhvr>
                                      <p:to>
                                        <p:strVal val="visible"/>
                                      </p:to>
                                    </p:set>
                                    <p:anim calcmode="lin" valueType="num">
                                      <p:cBhvr additive="base">
                                        <p:cTn id="22" dur="500" fill="hold"/>
                                        <p:tgtEl>
                                          <p:spTgt spid="73735"/>
                                        </p:tgtEl>
                                        <p:attrNameLst>
                                          <p:attrName>ppt_x</p:attrName>
                                        </p:attrNameLst>
                                      </p:cBhvr>
                                      <p:tavLst>
                                        <p:tav tm="0">
                                          <p:val>
                                            <p:strVal val="#ppt_x"/>
                                          </p:val>
                                        </p:tav>
                                        <p:tav tm="100000">
                                          <p:val>
                                            <p:strVal val="#ppt_x"/>
                                          </p:val>
                                        </p:tav>
                                      </p:tavLst>
                                    </p:anim>
                                    <p:anim calcmode="lin" valueType="num">
                                      <p:cBhvr additive="base">
                                        <p:cTn id="23"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autoUpdateAnimBg="0"/>
      <p:bldP spid="73733" grpId="0" autoUpdateAnimBg="0"/>
      <p:bldP spid="73735"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p:spPr>
        <p:txBody>
          <a:bodyPr/>
          <a:lstStyle/>
          <a:p>
            <a:fld id="{BC50414D-810E-49B5-A733-1F10A663F785}" type="slidenum">
              <a:rPr lang="en-US" altLang="zh-CN">
                <a:ea typeface="宋体" charset="-122"/>
              </a:rPr>
              <a:pPr/>
              <a:t>51</a:t>
            </a:fld>
            <a:endParaRPr lang="en-US" altLang="zh-CN">
              <a:ea typeface="宋体" charset="-122"/>
            </a:endParaRPr>
          </a:p>
        </p:txBody>
      </p:sp>
      <p:sp>
        <p:nvSpPr>
          <p:cNvPr id="15363" name="Rectangle 2"/>
          <p:cNvSpPr>
            <a:spLocks noChangeArrowheads="1"/>
          </p:cNvSpPr>
          <p:nvPr/>
        </p:nvSpPr>
        <p:spPr bwMode="auto">
          <a:xfrm>
            <a:off x="762000" y="771525"/>
            <a:ext cx="6553200" cy="641350"/>
          </a:xfrm>
          <a:prstGeom prst="rect">
            <a:avLst/>
          </a:prstGeom>
          <a:noFill/>
          <a:ln w="9525">
            <a:noFill/>
            <a:miter lim="800000"/>
            <a:headEnd/>
            <a:tailEnd/>
          </a:ln>
        </p:spPr>
        <p:txBody>
          <a:bodyPr>
            <a:spAutoFit/>
          </a:bodyPr>
          <a:lstStyle/>
          <a:p>
            <a:r>
              <a:rPr kumimoji="1" lang="zh-CN" altLang="en-US" sz="3600">
                <a:solidFill>
                  <a:srgbClr val="3333CC"/>
                </a:solidFill>
                <a:latin typeface="Times New Roman" pitchFamily="18" charset="0"/>
                <a:ea typeface="黑体" pitchFamily="2" charset="-122"/>
              </a:rPr>
              <a:t>一、字符型</a:t>
            </a:r>
            <a:r>
              <a:rPr kumimoji="1" lang="en-US" altLang="zh-CN" sz="3600">
                <a:solidFill>
                  <a:srgbClr val="3333CC"/>
                </a:solidFill>
                <a:latin typeface="Times New Roman" pitchFamily="18" charset="0"/>
                <a:ea typeface="黑体" pitchFamily="2" charset="-122"/>
              </a:rPr>
              <a:t>LCD</a:t>
            </a:r>
            <a:r>
              <a:rPr kumimoji="1" lang="zh-CN" altLang="en-US" sz="3600">
                <a:solidFill>
                  <a:srgbClr val="3333CC"/>
                </a:solidFill>
                <a:latin typeface="Times New Roman" pitchFamily="18" charset="0"/>
                <a:ea typeface="黑体" pitchFamily="2" charset="-122"/>
              </a:rPr>
              <a:t>模块</a:t>
            </a:r>
            <a:endParaRPr kumimoji="1" lang="zh-CN" altLang="en-US" sz="2400">
              <a:solidFill>
                <a:srgbClr val="3333CC"/>
              </a:solidFill>
              <a:latin typeface="宋体" charset="-122"/>
            </a:endParaRPr>
          </a:p>
        </p:txBody>
      </p:sp>
      <p:grpSp>
        <p:nvGrpSpPr>
          <p:cNvPr id="2" name="Group 3"/>
          <p:cNvGrpSpPr>
            <a:grpSpLocks/>
          </p:cNvGrpSpPr>
          <p:nvPr/>
        </p:nvGrpSpPr>
        <p:grpSpPr bwMode="auto">
          <a:xfrm>
            <a:off x="1905000" y="2819400"/>
            <a:ext cx="5410200" cy="2460625"/>
            <a:chOff x="1248" y="2098"/>
            <a:chExt cx="3408" cy="1550"/>
          </a:xfrm>
        </p:grpSpPr>
        <p:pic>
          <p:nvPicPr>
            <p:cNvPr id="15374" name="Picture 4" descr="mc_162_2"/>
            <p:cNvPicPr>
              <a:picLocks noChangeAspect="1" noChangeArrowheads="1"/>
            </p:cNvPicPr>
            <p:nvPr/>
          </p:nvPicPr>
          <p:blipFill>
            <a:blip r:embed="rId3"/>
            <a:srcRect/>
            <a:stretch>
              <a:fillRect/>
            </a:stretch>
          </p:blipFill>
          <p:spPr bwMode="auto">
            <a:xfrm>
              <a:off x="1248" y="2098"/>
              <a:ext cx="3408" cy="1550"/>
            </a:xfrm>
            <a:prstGeom prst="rect">
              <a:avLst/>
            </a:prstGeom>
            <a:noFill/>
            <a:ln w="9525">
              <a:noFill/>
              <a:miter lim="800000"/>
              <a:headEnd/>
              <a:tailEnd/>
            </a:ln>
          </p:spPr>
        </p:pic>
        <p:sp>
          <p:nvSpPr>
            <p:cNvPr id="15375" name="Text Box 5"/>
            <p:cNvSpPr txBox="1">
              <a:spLocks noChangeArrowheads="1"/>
            </p:cNvSpPr>
            <p:nvPr/>
          </p:nvSpPr>
          <p:spPr bwMode="auto">
            <a:xfrm>
              <a:off x="2208" y="2640"/>
              <a:ext cx="1440" cy="449"/>
            </a:xfrm>
            <a:prstGeom prst="rect">
              <a:avLst/>
            </a:prstGeom>
            <a:noFill/>
            <a:ln w="9525">
              <a:noFill/>
              <a:miter lim="800000"/>
              <a:headEnd/>
              <a:tailEnd/>
            </a:ln>
          </p:spPr>
          <p:txBody>
            <a:bodyPr>
              <a:spAutoFit/>
            </a:bodyPr>
            <a:lstStyle/>
            <a:p>
              <a:pPr algn="ctr">
                <a:lnSpc>
                  <a:spcPct val="60000"/>
                </a:lnSpc>
                <a:spcBef>
                  <a:spcPct val="50000"/>
                </a:spcBef>
              </a:pPr>
              <a:r>
                <a:rPr kumimoji="1" lang="en-US" altLang="zh-CN" sz="2400" b="1">
                  <a:solidFill>
                    <a:srgbClr val="5F5F5F"/>
                  </a:solidFill>
                  <a:latin typeface="Times New Roman" pitchFamily="18" charset="0"/>
                </a:rPr>
                <a:t>Shenzhen  </a:t>
              </a:r>
            </a:p>
            <a:p>
              <a:pPr algn="ctr">
                <a:lnSpc>
                  <a:spcPct val="60000"/>
                </a:lnSpc>
                <a:spcBef>
                  <a:spcPct val="50000"/>
                </a:spcBef>
              </a:pPr>
              <a:r>
                <a:rPr kumimoji="1" lang="en-US" altLang="zh-CN" sz="2400" b="1">
                  <a:solidFill>
                    <a:srgbClr val="5F5F5F"/>
                  </a:solidFill>
                  <a:latin typeface="Times New Roman" pitchFamily="18" charset="0"/>
                </a:rPr>
                <a:t> Polytechnic</a:t>
              </a:r>
            </a:p>
          </p:txBody>
        </p:sp>
      </p:grpSp>
      <p:sp>
        <p:nvSpPr>
          <p:cNvPr id="15365" name="Text Box 6"/>
          <p:cNvSpPr txBox="1">
            <a:spLocks noChangeArrowheads="1"/>
          </p:cNvSpPr>
          <p:nvPr/>
        </p:nvSpPr>
        <p:spPr bwMode="auto">
          <a:xfrm>
            <a:off x="304800" y="1779588"/>
            <a:ext cx="8229600" cy="641350"/>
          </a:xfrm>
          <a:prstGeom prst="rect">
            <a:avLst/>
          </a:prstGeom>
          <a:noFill/>
          <a:ln w="9525">
            <a:noFill/>
            <a:miter lim="800000"/>
            <a:headEnd/>
            <a:tailEnd/>
          </a:ln>
        </p:spPr>
        <p:txBody>
          <a:bodyPr>
            <a:spAutoFit/>
          </a:bodyPr>
          <a:lstStyle/>
          <a:p>
            <a:pPr lvl="2">
              <a:spcBef>
                <a:spcPct val="50000"/>
              </a:spcBef>
              <a:buClr>
                <a:schemeClr val="hlink"/>
              </a:buClr>
              <a:buFont typeface="Wingdings" pitchFamily="2" charset="2"/>
              <a:buChar char="v"/>
            </a:pPr>
            <a:r>
              <a:rPr kumimoji="1" lang="en-US" altLang="zh-CN" sz="3600">
                <a:solidFill>
                  <a:schemeClr val="accent2"/>
                </a:solidFill>
                <a:latin typeface="楷体_GB2312" pitchFamily="49" charset="-122"/>
                <a:ea typeface="楷体_GB2312" pitchFamily="49" charset="-122"/>
              </a:rPr>
              <a:t>LCD</a:t>
            </a:r>
            <a:r>
              <a:rPr kumimoji="1" lang="zh-CN" altLang="en-US" sz="3600">
                <a:solidFill>
                  <a:schemeClr val="accent2"/>
                </a:solidFill>
                <a:latin typeface="楷体_GB2312" pitchFamily="49" charset="-122"/>
                <a:ea typeface="楷体_GB2312" pitchFamily="49" charset="-122"/>
              </a:rPr>
              <a:t>实验模块的连接管脚</a:t>
            </a:r>
          </a:p>
        </p:txBody>
      </p:sp>
      <p:sp>
        <p:nvSpPr>
          <p:cNvPr id="74759" name="Text Box 7"/>
          <p:cNvSpPr txBox="1">
            <a:spLocks noChangeArrowheads="1"/>
          </p:cNvSpPr>
          <p:nvPr/>
        </p:nvSpPr>
        <p:spPr bwMode="auto">
          <a:xfrm>
            <a:off x="4114800" y="5302250"/>
            <a:ext cx="19050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1 2 3  4 5 6  7 8 9</a:t>
            </a:r>
          </a:p>
        </p:txBody>
      </p:sp>
      <p:sp>
        <p:nvSpPr>
          <p:cNvPr id="74760" name="Text Box 8"/>
          <p:cNvSpPr txBox="1">
            <a:spLocks noChangeArrowheads="1"/>
          </p:cNvSpPr>
          <p:nvPr/>
        </p:nvSpPr>
        <p:spPr bwMode="auto">
          <a:xfrm>
            <a:off x="5638800"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10</a:t>
            </a:r>
          </a:p>
        </p:txBody>
      </p:sp>
      <p:sp>
        <p:nvSpPr>
          <p:cNvPr id="74761" name="Text Box 9"/>
          <p:cNvSpPr txBox="1">
            <a:spLocks noChangeArrowheads="1"/>
          </p:cNvSpPr>
          <p:nvPr/>
        </p:nvSpPr>
        <p:spPr bwMode="auto">
          <a:xfrm>
            <a:off x="5808663"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11</a:t>
            </a:r>
          </a:p>
        </p:txBody>
      </p:sp>
      <p:sp>
        <p:nvSpPr>
          <p:cNvPr id="74762" name="Text Box 10"/>
          <p:cNvSpPr txBox="1">
            <a:spLocks noChangeArrowheads="1"/>
          </p:cNvSpPr>
          <p:nvPr/>
        </p:nvSpPr>
        <p:spPr bwMode="auto">
          <a:xfrm>
            <a:off x="5975350"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12</a:t>
            </a:r>
          </a:p>
        </p:txBody>
      </p:sp>
      <p:sp>
        <p:nvSpPr>
          <p:cNvPr id="74763" name="Text Box 11"/>
          <p:cNvSpPr txBox="1">
            <a:spLocks noChangeArrowheads="1"/>
          </p:cNvSpPr>
          <p:nvPr/>
        </p:nvSpPr>
        <p:spPr bwMode="auto">
          <a:xfrm>
            <a:off x="6142038"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13</a:t>
            </a:r>
          </a:p>
        </p:txBody>
      </p:sp>
      <p:sp>
        <p:nvSpPr>
          <p:cNvPr id="74764" name="Text Box 12"/>
          <p:cNvSpPr txBox="1">
            <a:spLocks noChangeArrowheads="1"/>
          </p:cNvSpPr>
          <p:nvPr/>
        </p:nvSpPr>
        <p:spPr bwMode="auto">
          <a:xfrm>
            <a:off x="6308725"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14</a:t>
            </a:r>
          </a:p>
        </p:txBody>
      </p:sp>
      <p:sp>
        <p:nvSpPr>
          <p:cNvPr id="74765" name="Text Box 13"/>
          <p:cNvSpPr txBox="1">
            <a:spLocks noChangeArrowheads="1"/>
          </p:cNvSpPr>
          <p:nvPr/>
        </p:nvSpPr>
        <p:spPr bwMode="auto">
          <a:xfrm>
            <a:off x="6448425"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15</a:t>
            </a:r>
          </a:p>
        </p:txBody>
      </p:sp>
      <p:sp>
        <p:nvSpPr>
          <p:cNvPr id="74766" name="Text Box 14"/>
          <p:cNvSpPr txBox="1">
            <a:spLocks noChangeArrowheads="1"/>
          </p:cNvSpPr>
          <p:nvPr/>
        </p:nvSpPr>
        <p:spPr bwMode="auto">
          <a:xfrm>
            <a:off x="6613525" y="5181600"/>
            <a:ext cx="244475" cy="581025"/>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9"/>
                                        </p:tgtEl>
                                        <p:attrNameLst>
                                          <p:attrName>style.visibility</p:attrName>
                                        </p:attrNameLst>
                                      </p:cBhvr>
                                      <p:to>
                                        <p:strVal val="visible"/>
                                      </p:to>
                                    </p:set>
                                    <p:animEffect transition="in" filter="wipe(left)">
                                      <p:cBhvr>
                                        <p:cTn id="12" dur="500"/>
                                        <p:tgtEl>
                                          <p:spTgt spid="7475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4760"/>
                                        </p:tgtEl>
                                        <p:attrNameLst>
                                          <p:attrName>style.visibility</p:attrName>
                                        </p:attrNameLst>
                                      </p:cBhvr>
                                      <p:to>
                                        <p:strVal val="visible"/>
                                      </p:to>
                                    </p:set>
                                    <p:animEffect transition="in" filter="blinds(horizontal)">
                                      <p:cBhvr>
                                        <p:cTn id="16" dur="500"/>
                                        <p:tgtEl>
                                          <p:spTgt spid="74760"/>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74761"/>
                                        </p:tgtEl>
                                        <p:attrNameLst>
                                          <p:attrName>style.visibility</p:attrName>
                                        </p:attrNameLst>
                                      </p:cBhvr>
                                      <p:to>
                                        <p:strVal val="visible"/>
                                      </p:to>
                                    </p:set>
                                    <p:animEffect transition="in" filter="blinds(horizontal)">
                                      <p:cBhvr>
                                        <p:cTn id="20" dur="500"/>
                                        <p:tgtEl>
                                          <p:spTgt spid="74761"/>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74762"/>
                                        </p:tgtEl>
                                        <p:attrNameLst>
                                          <p:attrName>style.visibility</p:attrName>
                                        </p:attrNameLst>
                                      </p:cBhvr>
                                      <p:to>
                                        <p:strVal val="visible"/>
                                      </p:to>
                                    </p:set>
                                    <p:animEffect transition="in" filter="blinds(horizontal)">
                                      <p:cBhvr>
                                        <p:cTn id="24" dur="500"/>
                                        <p:tgtEl>
                                          <p:spTgt spid="74762"/>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74763"/>
                                        </p:tgtEl>
                                        <p:attrNameLst>
                                          <p:attrName>style.visibility</p:attrName>
                                        </p:attrNameLst>
                                      </p:cBhvr>
                                      <p:to>
                                        <p:strVal val="visible"/>
                                      </p:to>
                                    </p:set>
                                    <p:animEffect transition="in" filter="blinds(horizontal)">
                                      <p:cBhvr>
                                        <p:cTn id="28" dur="500"/>
                                        <p:tgtEl>
                                          <p:spTgt spid="74763"/>
                                        </p:tgtEl>
                                      </p:cBhvr>
                                    </p:animEffect>
                                  </p:childTnLst>
                                </p:cTn>
                              </p:par>
                            </p:childTnLst>
                          </p:cTn>
                        </p:par>
                        <p:par>
                          <p:cTn id="29" fill="hold">
                            <p:stCondLst>
                              <p:cond delay="2500"/>
                            </p:stCondLst>
                            <p:childTnLst>
                              <p:par>
                                <p:cTn id="30" presetID="3" presetClass="entr" presetSubtype="10" fill="hold" grpId="0" nodeType="afterEffect">
                                  <p:stCondLst>
                                    <p:cond delay="0"/>
                                  </p:stCondLst>
                                  <p:childTnLst>
                                    <p:set>
                                      <p:cBhvr>
                                        <p:cTn id="31" dur="1" fill="hold">
                                          <p:stCondLst>
                                            <p:cond delay="0"/>
                                          </p:stCondLst>
                                        </p:cTn>
                                        <p:tgtEl>
                                          <p:spTgt spid="74764"/>
                                        </p:tgtEl>
                                        <p:attrNameLst>
                                          <p:attrName>style.visibility</p:attrName>
                                        </p:attrNameLst>
                                      </p:cBhvr>
                                      <p:to>
                                        <p:strVal val="visible"/>
                                      </p:to>
                                    </p:set>
                                    <p:animEffect transition="in" filter="blinds(horizontal)">
                                      <p:cBhvr>
                                        <p:cTn id="32" dur="500"/>
                                        <p:tgtEl>
                                          <p:spTgt spid="74764"/>
                                        </p:tgtEl>
                                      </p:cBhvr>
                                    </p:animEffect>
                                  </p:childTnLst>
                                </p:cTn>
                              </p:par>
                            </p:childTnLst>
                          </p:cTn>
                        </p:par>
                        <p:par>
                          <p:cTn id="33" fill="hold">
                            <p:stCondLst>
                              <p:cond delay="3000"/>
                            </p:stCondLst>
                            <p:childTnLst>
                              <p:par>
                                <p:cTn id="34" presetID="3" presetClass="entr" presetSubtype="10" fill="hold" grpId="0" nodeType="afterEffect">
                                  <p:stCondLst>
                                    <p:cond delay="0"/>
                                  </p:stCondLst>
                                  <p:childTnLst>
                                    <p:set>
                                      <p:cBhvr>
                                        <p:cTn id="35" dur="1" fill="hold">
                                          <p:stCondLst>
                                            <p:cond delay="0"/>
                                          </p:stCondLst>
                                        </p:cTn>
                                        <p:tgtEl>
                                          <p:spTgt spid="74765"/>
                                        </p:tgtEl>
                                        <p:attrNameLst>
                                          <p:attrName>style.visibility</p:attrName>
                                        </p:attrNameLst>
                                      </p:cBhvr>
                                      <p:to>
                                        <p:strVal val="visible"/>
                                      </p:to>
                                    </p:set>
                                    <p:animEffect transition="in" filter="blinds(horizontal)">
                                      <p:cBhvr>
                                        <p:cTn id="36" dur="500"/>
                                        <p:tgtEl>
                                          <p:spTgt spid="74765"/>
                                        </p:tgtEl>
                                      </p:cBhvr>
                                    </p:animEffect>
                                  </p:childTnLst>
                                </p:cTn>
                              </p:par>
                            </p:childTnLst>
                          </p:cTn>
                        </p:par>
                        <p:par>
                          <p:cTn id="37" fill="hold">
                            <p:stCondLst>
                              <p:cond delay="3500"/>
                            </p:stCondLst>
                            <p:childTnLst>
                              <p:par>
                                <p:cTn id="38" presetID="3" presetClass="entr" presetSubtype="10" fill="hold" grpId="0" nodeType="afterEffect">
                                  <p:stCondLst>
                                    <p:cond delay="0"/>
                                  </p:stCondLst>
                                  <p:childTnLst>
                                    <p:set>
                                      <p:cBhvr>
                                        <p:cTn id="39" dur="1" fill="hold">
                                          <p:stCondLst>
                                            <p:cond delay="0"/>
                                          </p:stCondLst>
                                        </p:cTn>
                                        <p:tgtEl>
                                          <p:spTgt spid="74766"/>
                                        </p:tgtEl>
                                        <p:attrNameLst>
                                          <p:attrName>style.visibility</p:attrName>
                                        </p:attrNameLst>
                                      </p:cBhvr>
                                      <p:to>
                                        <p:strVal val="visible"/>
                                      </p:to>
                                    </p:set>
                                    <p:animEffect transition="in" filter="blinds(horizontal)">
                                      <p:cBhvr>
                                        <p:cTn id="40"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autoUpdateAnimBg="0"/>
      <p:bldP spid="74760" grpId="0" autoUpdateAnimBg="0"/>
      <p:bldP spid="74761" grpId="0" autoUpdateAnimBg="0"/>
      <p:bldP spid="74762" grpId="0" autoUpdateAnimBg="0"/>
      <p:bldP spid="74763" grpId="0" autoUpdateAnimBg="0"/>
      <p:bldP spid="74764" grpId="0" autoUpdateAnimBg="0"/>
      <p:bldP spid="74765" grpId="0" autoUpdateAnimBg="0"/>
      <p:bldP spid="7476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p>
            <a:fld id="{5AE56555-456D-466C-A0A3-F62E3E262626}" type="slidenum">
              <a:rPr lang="en-US" altLang="zh-CN">
                <a:ea typeface="宋体" charset="-122"/>
              </a:rPr>
              <a:pPr/>
              <a:t>52</a:t>
            </a:fld>
            <a:endParaRPr lang="en-US" altLang="zh-CN">
              <a:ea typeface="宋体" charset="-122"/>
            </a:endParaRPr>
          </a:p>
        </p:txBody>
      </p:sp>
      <p:sp>
        <p:nvSpPr>
          <p:cNvPr id="16387" name="Rectangle 2"/>
          <p:cNvSpPr>
            <a:spLocks noChangeArrowheads="1"/>
          </p:cNvSpPr>
          <p:nvPr/>
        </p:nvSpPr>
        <p:spPr bwMode="auto">
          <a:xfrm>
            <a:off x="1143000" y="1600200"/>
            <a:ext cx="7315200" cy="762000"/>
          </a:xfrm>
          <a:prstGeom prst="rect">
            <a:avLst/>
          </a:prstGeom>
          <a:solidFill>
            <a:srgbClr val="CCECFF"/>
          </a:solidFill>
          <a:ln w="9525">
            <a:solidFill>
              <a:srgbClr val="000066"/>
            </a:solidFill>
            <a:miter lim="800000"/>
            <a:headEnd/>
            <a:tailEnd/>
          </a:ln>
        </p:spPr>
        <p:txBody>
          <a:bodyPr wrap="none" anchor="ctr"/>
          <a:lstStyle/>
          <a:p>
            <a:pPr algn="ctr"/>
            <a:r>
              <a:rPr kumimoji="1" lang="en-US" altLang="zh-CN" sz="2400">
                <a:latin typeface="Times New Roman" pitchFamily="18" charset="0"/>
              </a:rPr>
              <a:t>  </a:t>
            </a:r>
          </a:p>
        </p:txBody>
      </p:sp>
      <p:sp>
        <p:nvSpPr>
          <p:cNvPr id="16388" name="Text Box 3"/>
          <p:cNvSpPr txBox="1">
            <a:spLocks noChangeArrowheads="1"/>
          </p:cNvSpPr>
          <p:nvPr/>
        </p:nvSpPr>
        <p:spPr bwMode="auto">
          <a:xfrm>
            <a:off x="12192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a:t>
            </a:r>
          </a:p>
        </p:txBody>
      </p:sp>
      <p:sp>
        <p:nvSpPr>
          <p:cNvPr id="16389" name="Text Box 4"/>
          <p:cNvSpPr txBox="1">
            <a:spLocks noChangeArrowheads="1"/>
          </p:cNvSpPr>
          <p:nvPr/>
        </p:nvSpPr>
        <p:spPr bwMode="auto">
          <a:xfrm>
            <a:off x="16764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2</a:t>
            </a:r>
          </a:p>
        </p:txBody>
      </p:sp>
      <p:sp>
        <p:nvSpPr>
          <p:cNvPr id="16390" name="Text Box 5"/>
          <p:cNvSpPr txBox="1">
            <a:spLocks noChangeArrowheads="1"/>
          </p:cNvSpPr>
          <p:nvPr/>
        </p:nvSpPr>
        <p:spPr bwMode="auto">
          <a:xfrm>
            <a:off x="20574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3</a:t>
            </a:r>
          </a:p>
        </p:txBody>
      </p:sp>
      <p:sp>
        <p:nvSpPr>
          <p:cNvPr id="16391" name="Text Box 6"/>
          <p:cNvSpPr txBox="1">
            <a:spLocks noChangeArrowheads="1"/>
          </p:cNvSpPr>
          <p:nvPr/>
        </p:nvSpPr>
        <p:spPr bwMode="auto">
          <a:xfrm>
            <a:off x="25908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4</a:t>
            </a:r>
          </a:p>
        </p:txBody>
      </p:sp>
      <p:sp>
        <p:nvSpPr>
          <p:cNvPr id="16392" name="Text Box 7"/>
          <p:cNvSpPr txBox="1">
            <a:spLocks noChangeArrowheads="1"/>
          </p:cNvSpPr>
          <p:nvPr/>
        </p:nvSpPr>
        <p:spPr bwMode="auto">
          <a:xfrm>
            <a:off x="30480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5</a:t>
            </a:r>
          </a:p>
        </p:txBody>
      </p:sp>
      <p:sp>
        <p:nvSpPr>
          <p:cNvPr id="16393" name="Text Box 8"/>
          <p:cNvSpPr txBox="1">
            <a:spLocks noChangeArrowheads="1"/>
          </p:cNvSpPr>
          <p:nvPr/>
        </p:nvSpPr>
        <p:spPr bwMode="auto">
          <a:xfrm>
            <a:off x="35052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6</a:t>
            </a:r>
          </a:p>
        </p:txBody>
      </p:sp>
      <p:sp>
        <p:nvSpPr>
          <p:cNvPr id="16394" name="Text Box 9"/>
          <p:cNvSpPr txBox="1">
            <a:spLocks noChangeArrowheads="1"/>
          </p:cNvSpPr>
          <p:nvPr/>
        </p:nvSpPr>
        <p:spPr bwMode="auto">
          <a:xfrm>
            <a:off x="39624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7</a:t>
            </a:r>
          </a:p>
        </p:txBody>
      </p:sp>
      <p:sp>
        <p:nvSpPr>
          <p:cNvPr id="16395" name="Text Box 10"/>
          <p:cNvSpPr txBox="1">
            <a:spLocks noChangeArrowheads="1"/>
          </p:cNvSpPr>
          <p:nvPr/>
        </p:nvSpPr>
        <p:spPr bwMode="auto">
          <a:xfrm>
            <a:off x="44196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8</a:t>
            </a:r>
          </a:p>
        </p:txBody>
      </p:sp>
      <p:sp>
        <p:nvSpPr>
          <p:cNvPr id="16396" name="Line 11"/>
          <p:cNvSpPr>
            <a:spLocks noChangeShapeType="1"/>
          </p:cNvSpPr>
          <p:nvPr/>
        </p:nvSpPr>
        <p:spPr bwMode="auto">
          <a:xfrm>
            <a:off x="1371600" y="2362200"/>
            <a:ext cx="0" cy="457200"/>
          </a:xfrm>
          <a:prstGeom prst="line">
            <a:avLst/>
          </a:prstGeom>
          <a:noFill/>
          <a:ln w="9525">
            <a:solidFill>
              <a:schemeClr val="tx1"/>
            </a:solidFill>
            <a:round/>
            <a:headEnd/>
            <a:tailEnd/>
          </a:ln>
        </p:spPr>
        <p:txBody>
          <a:bodyPr/>
          <a:lstStyle/>
          <a:p>
            <a:endParaRPr lang="zh-CN" altLang="en-US"/>
          </a:p>
        </p:txBody>
      </p:sp>
      <p:sp>
        <p:nvSpPr>
          <p:cNvPr id="16397" name="Line 12"/>
          <p:cNvSpPr>
            <a:spLocks noChangeShapeType="1"/>
          </p:cNvSpPr>
          <p:nvPr/>
        </p:nvSpPr>
        <p:spPr bwMode="auto">
          <a:xfrm>
            <a:off x="6400800" y="2362200"/>
            <a:ext cx="0" cy="457200"/>
          </a:xfrm>
          <a:prstGeom prst="line">
            <a:avLst/>
          </a:prstGeom>
          <a:noFill/>
          <a:ln w="9525">
            <a:solidFill>
              <a:schemeClr val="tx1"/>
            </a:solidFill>
            <a:round/>
            <a:headEnd/>
            <a:tailEnd/>
          </a:ln>
        </p:spPr>
        <p:txBody>
          <a:bodyPr/>
          <a:lstStyle/>
          <a:p>
            <a:endParaRPr lang="zh-CN" altLang="en-US"/>
          </a:p>
        </p:txBody>
      </p:sp>
      <p:sp>
        <p:nvSpPr>
          <p:cNvPr id="16398" name="Line 13"/>
          <p:cNvSpPr>
            <a:spLocks noChangeShapeType="1"/>
          </p:cNvSpPr>
          <p:nvPr/>
        </p:nvSpPr>
        <p:spPr bwMode="auto">
          <a:xfrm>
            <a:off x="5943600" y="2362200"/>
            <a:ext cx="0" cy="457200"/>
          </a:xfrm>
          <a:prstGeom prst="line">
            <a:avLst/>
          </a:prstGeom>
          <a:noFill/>
          <a:ln w="9525">
            <a:solidFill>
              <a:schemeClr val="tx1"/>
            </a:solidFill>
            <a:round/>
            <a:headEnd/>
            <a:tailEnd/>
          </a:ln>
        </p:spPr>
        <p:txBody>
          <a:bodyPr/>
          <a:lstStyle/>
          <a:p>
            <a:endParaRPr lang="zh-CN" altLang="en-US"/>
          </a:p>
        </p:txBody>
      </p:sp>
      <p:sp>
        <p:nvSpPr>
          <p:cNvPr id="16399" name="Line 14"/>
          <p:cNvSpPr>
            <a:spLocks noChangeShapeType="1"/>
          </p:cNvSpPr>
          <p:nvPr/>
        </p:nvSpPr>
        <p:spPr bwMode="auto">
          <a:xfrm>
            <a:off x="1828800" y="2362200"/>
            <a:ext cx="0" cy="457200"/>
          </a:xfrm>
          <a:prstGeom prst="line">
            <a:avLst/>
          </a:prstGeom>
          <a:noFill/>
          <a:ln w="9525">
            <a:solidFill>
              <a:schemeClr val="tx1"/>
            </a:solidFill>
            <a:round/>
            <a:headEnd/>
            <a:tailEnd/>
          </a:ln>
        </p:spPr>
        <p:txBody>
          <a:bodyPr/>
          <a:lstStyle/>
          <a:p>
            <a:endParaRPr lang="zh-CN" altLang="en-US"/>
          </a:p>
        </p:txBody>
      </p:sp>
      <p:sp>
        <p:nvSpPr>
          <p:cNvPr id="16400" name="Line 15"/>
          <p:cNvSpPr>
            <a:spLocks noChangeShapeType="1"/>
          </p:cNvSpPr>
          <p:nvPr/>
        </p:nvSpPr>
        <p:spPr bwMode="auto">
          <a:xfrm>
            <a:off x="2286000" y="2362200"/>
            <a:ext cx="0" cy="457200"/>
          </a:xfrm>
          <a:prstGeom prst="line">
            <a:avLst/>
          </a:prstGeom>
          <a:noFill/>
          <a:ln w="9525">
            <a:solidFill>
              <a:schemeClr val="tx1"/>
            </a:solidFill>
            <a:round/>
            <a:headEnd/>
            <a:tailEnd/>
          </a:ln>
        </p:spPr>
        <p:txBody>
          <a:bodyPr/>
          <a:lstStyle/>
          <a:p>
            <a:endParaRPr lang="zh-CN" altLang="en-US"/>
          </a:p>
        </p:txBody>
      </p:sp>
      <p:sp>
        <p:nvSpPr>
          <p:cNvPr id="16401" name="Line 16"/>
          <p:cNvSpPr>
            <a:spLocks noChangeShapeType="1"/>
          </p:cNvSpPr>
          <p:nvPr/>
        </p:nvSpPr>
        <p:spPr bwMode="auto">
          <a:xfrm>
            <a:off x="6858000" y="2362200"/>
            <a:ext cx="0" cy="457200"/>
          </a:xfrm>
          <a:prstGeom prst="line">
            <a:avLst/>
          </a:prstGeom>
          <a:noFill/>
          <a:ln w="9525">
            <a:solidFill>
              <a:schemeClr val="tx1"/>
            </a:solidFill>
            <a:round/>
            <a:headEnd/>
            <a:tailEnd/>
          </a:ln>
        </p:spPr>
        <p:txBody>
          <a:bodyPr/>
          <a:lstStyle/>
          <a:p>
            <a:endParaRPr lang="zh-CN" altLang="en-US"/>
          </a:p>
        </p:txBody>
      </p:sp>
      <p:sp>
        <p:nvSpPr>
          <p:cNvPr id="16402" name="Line 17"/>
          <p:cNvSpPr>
            <a:spLocks noChangeShapeType="1"/>
          </p:cNvSpPr>
          <p:nvPr/>
        </p:nvSpPr>
        <p:spPr bwMode="auto">
          <a:xfrm>
            <a:off x="2743200" y="2362200"/>
            <a:ext cx="0" cy="457200"/>
          </a:xfrm>
          <a:prstGeom prst="line">
            <a:avLst/>
          </a:prstGeom>
          <a:noFill/>
          <a:ln w="9525">
            <a:solidFill>
              <a:schemeClr val="tx1"/>
            </a:solidFill>
            <a:round/>
            <a:headEnd/>
            <a:tailEnd/>
          </a:ln>
        </p:spPr>
        <p:txBody>
          <a:bodyPr/>
          <a:lstStyle/>
          <a:p>
            <a:endParaRPr lang="zh-CN" altLang="en-US"/>
          </a:p>
        </p:txBody>
      </p:sp>
      <p:sp>
        <p:nvSpPr>
          <p:cNvPr id="16403" name="Line 18"/>
          <p:cNvSpPr>
            <a:spLocks noChangeShapeType="1"/>
          </p:cNvSpPr>
          <p:nvPr/>
        </p:nvSpPr>
        <p:spPr bwMode="auto">
          <a:xfrm>
            <a:off x="3200400" y="2362200"/>
            <a:ext cx="0" cy="457200"/>
          </a:xfrm>
          <a:prstGeom prst="line">
            <a:avLst/>
          </a:prstGeom>
          <a:noFill/>
          <a:ln w="9525">
            <a:solidFill>
              <a:schemeClr val="tx1"/>
            </a:solidFill>
            <a:round/>
            <a:headEnd/>
            <a:tailEnd/>
          </a:ln>
        </p:spPr>
        <p:txBody>
          <a:bodyPr/>
          <a:lstStyle/>
          <a:p>
            <a:endParaRPr lang="zh-CN" altLang="en-US"/>
          </a:p>
        </p:txBody>
      </p:sp>
      <p:sp>
        <p:nvSpPr>
          <p:cNvPr id="16404" name="Line 19"/>
          <p:cNvSpPr>
            <a:spLocks noChangeShapeType="1"/>
          </p:cNvSpPr>
          <p:nvPr/>
        </p:nvSpPr>
        <p:spPr bwMode="auto">
          <a:xfrm>
            <a:off x="7315200" y="2362200"/>
            <a:ext cx="0" cy="457200"/>
          </a:xfrm>
          <a:prstGeom prst="line">
            <a:avLst/>
          </a:prstGeom>
          <a:noFill/>
          <a:ln w="9525">
            <a:solidFill>
              <a:schemeClr val="tx1"/>
            </a:solidFill>
            <a:round/>
            <a:headEnd/>
            <a:tailEnd/>
          </a:ln>
        </p:spPr>
        <p:txBody>
          <a:bodyPr/>
          <a:lstStyle/>
          <a:p>
            <a:endParaRPr lang="zh-CN" altLang="en-US"/>
          </a:p>
        </p:txBody>
      </p:sp>
      <p:sp>
        <p:nvSpPr>
          <p:cNvPr id="16405" name="Line 20"/>
          <p:cNvSpPr>
            <a:spLocks noChangeShapeType="1"/>
          </p:cNvSpPr>
          <p:nvPr/>
        </p:nvSpPr>
        <p:spPr bwMode="auto">
          <a:xfrm>
            <a:off x="3657600" y="2362200"/>
            <a:ext cx="0" cy="457200"/>
          </a:xfrm>
          <a:prstGeom prst="line">
            <a:avLst/>
          </a:prstGeom>
          <a:noFill/>
          <a:ln w="9525">
            <a:solidFill>
              <a:schemeClr val="tx1"/>
            </a:solidFill>
            <a:round/>
            <a:headEnd/>
            <a:tailEnd/>
          </a:ln>
        </p:spPr>
        <p:txBody>
          <a:bodyPr/>
          <a:lstStyle/>
          <a:p>
            <a:endParaRPr lang="zh-CN" altLang="en-US"/>
          </a:p>
        </p:txBody>
      </p:sp>
      <p:sp>
        <p:nvSpPr>
          <p:cNvPr id="16406" name="Line 21"/>
          <p:cNvSpPr>
            <a:spLocks noChangeShapeType="1"/>
          </p:cNvSpPr>
          <p:nvPr/>
        </p:nvSpPr>
        <p:spPr bwMode="auto">
          <a:xfrm>
            <a:off x="4114800" y="2362200"/>
            <a:ext cx="0" cy="457200"/>
          </a:xfrm>
          <a:prstGeom prst="line">
            <a:avLst/>
          </a:prstGeom>
          <a:noFill/>
          <a:ln w="9525">
            <a:solidFill>
              <a:schemeClr val="tx1"/>
            </a:solidFill>
            <a:round/>
            <a:headEnd/>
            <a:tailEnd/>
          </a:ln>
        </p:spPr>
        <p:txBody>
          <a:bodyPr/>
          <a:lstStyle/>
          <a:p>
            <a:endParaRPr lang="zh-CN" altLang="en-US"/>
          </a:p>
        </p:txBody>
      </p:sp>
      <p:sp>
        <p:nvSpPr>
          <p:cNvPr id="16407" name="Line 22"/>
          <p:cNvSpPr>
            <a:spLocks noChangeShapeType="1"/>
          </p:cNvSpPr>
          <p:nvPr/>
        </p:nvSpPr>
        <p:spPr bwMode="auto">
          <a:xfrm>
            <a:off x="7772400" y="2362200"/>
            <a:ext cx="0" cy="457200"/>
          </a:xfrm>
          <a:prstGeom prst="line">
            <a:avLst/>
          </a:prstGeom>
          <a:noFill/>
          <a:ln w="9525">
            <a:solidFill>
              <a:schemeClr val="tx1"/>
            </a:solidFill>
            <a:round/>
            <a:headEnd/>
            <a:tailEnd/>
          </a:ln>
        </p:spPr>
        <p:txBody>
          <a:bodyPr/>
          <a:lstStyle/>
          <a:p>
            <a:endParaRPr lang="zh-CN" altLang="en-US"/>
          </a:p>
        </p:txBody>
      </p:sp>
      <p:sp>
        <p:nvSpPr>
          <p:cNvPr id="16408" name="Line 23"/>
          <p:cNvSpPr>
            <a:spLocks noChangeShapeType="1"/>
          </p:cNvSpPr>
          <p:nvPr/>
        </p:nvSpPr>
        <p:spPr bwMode="auto">
          <a:xfrm>
            <a:off x="4572000" y="2362200"/>
            <a:ext cx="0" cy="457200"/>
          </a:xfrm>
          <a:prstGeom prst="line">
            <a:avLst/>
          </a:prstGeom>
          <a:noFill/>
          <a:ln w="9525">
            <a:solidFill>
              <a:schemeClr val="tx1"/>
            </a:solidFill>
            <a:round/>
            <a:headEnd/>
            <a:tailEnd/>
          </a:ln>
        </p:spPr>
        <p:txBody>
          <a:bodyPr/>
          <a:lstStyle/>
          <a:p>
            <a:endParaRPr lang="zh-CN" altLang="en-US"/>
          </a:p>
        </p:txBody>
      </p:sp>
      <p:sp>
        <p:nvSpPr>
          <p:cNvPr id="16409" name="Line 24"/>
          <p:cNvSpPr>
            <a:spLocks noChangeShapeType="1"/>
          </p:cNvSpPr>
          <p:nvPr/>
        </p:nvSpPr>
        <p:spPr bwMode="auto">
          <a:xfrm>
            <a:off x="5029200" y="2362200"/>
            <a:ext cx="0" cy="457200"/>
          </a:xfrm>
          <a:prstGeom prst="line">
            <a:avLst/>
          </a:prstGeom>
          <a:noFill/>
          <a:ln w="9525">
            <a:solidFill>
              <a:schemeClr val="tx1"/>
            </a:solidFill>
            <a:round/>
            <a:headEnd/>
            <a:tailEnd/>
          </a:ln>
        </p:spPr>
        <p:txBody>
          <a:bodyPr/>
          <a:lstStyle/>
          <a:p>
            <a:endParaRPr lang="zh-CN" altLang="en-US"/>
          </a:p>
        </p:txBody>
      </p:sp>
      <p:sp>
        <p:nvSpPr>
          <p:cNvPr id="16410" name="Line 25"/>
          <p:cNvSpPr>
            <a:spLocks noChangeShapeType="1"/>
          </p:cNvSpPr>
          <p:nvPr/>
        </p:nvSpPr>
        <p:spPr bwMode="auto">
          <a:xfrm>
            <a:off x="8153400" y="2362200"/>
            <a:ext cx="0" cy="457200"/>
          </a:xfrm>
          <a:prstGeom prst="line">
            <a:avLst/>
          </a:prstGeom>
          <a:noFill/>
          <a:ln w="9525">
            <a:solidFill>
              <a:schemeClr val="tx1"/>
            </a:solidFill>
            <a:round/>
            <a:headEnd/>
            <a:tailEnd/>
          </a:ln>
        </p:spPr>
        <p:txBody>
          <a:bodyPr/>
          <a:lstStyle/>
          <a:p>
            <a:endParaRPr lang="zh-CN" altLang="en-US"/>
          </a:p>
        </p:txBody>
      </p:sp>
      <p:sp>
        <p:nvSpPr>
          <p:cNvPr id="16411" name="Line 26"/>
          <p:cNvSpPr>
            <a:spLocks noChangeShapeType="1"/>
          </p:cNvSpPr>
          <p:nvPr/>
        </p:nvSpPr>
        <p:spPr bwMode="auto">
          <a:xfrm>
            <a:off x="5486400" y="2362200"/>
            <a:ext cx="0" cy="457200"/>
          </a:xfrm>
          <a:prstGeom prst="line">
            <a:avLst/>
          </a:prstGeom>
          <a:noFill/>
          <a:ln w="9525">
            <a:solidFill>
              <a:schemeClr val="tx1"/>
            </a:solidFill>
            <a:round/>
            <a:headEnd/>
            <a:tailEnd/>
          </a:ln>
        </p:spPr>
        <p:txBody>
          <a:bodyPr/>
          <a:lstStyle/>
          <a:p>
            <a:endParaRPr lang="zh-CN" altLang="en-US"/>
          </a:p>
        </p:txBody>
      </p:sp>
      <p:sp>
        <p:nvSpPr>
          <p:cNvPr id="16412" name="Text Box 27"/>
          <p:cNvSpPr txBox="1">
            <a:spLocks noChangeArrowheads="1"/>
          </p:cNvSpPr>
          <p:nvPr/>
        </p:nvSpPr>
        <p:spPr bwMode="auto">
          <a:xfrm>
            <a:off x="48768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9</a:t>
            </a:r>
          </a:p>
        </p:txBody>
      </p:sp>
      <p:sp>
        <p:nvSpPr>
          <p:cNvPr id="16413" name="Text Box 28"/>
          <p:cNvSpPr txBox="1">
            <a:spLocks noChangeArrowheads="1"/>
          </p:cNvSpPr>
          <p:nvPr/>
        </p:nvSpPr>
        <p:spPr bwMode="auto">
          <a:xfrm>
            <a:off x="5334000" y="19812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10</a:t>
            </a:r>
          </a:p>
        </p:txBody>
      </p:sp>
      <p:sp>
        <p:nvSpPr>
          <p:cNvPr id="16414" name="Text Box 29"/>
          <p:cNvSpPr txBox="1">
            <a:spLocks noChangeArrowheads="1"/>
          </p:cNvSpPr>
          <p:nvPr/>
        </p:nvSpPr>
        <p:spPr bwMode="auto">
          <a:xfrm>
            <a:off x="57912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11</a:t>
            </a:r>
          </a:p>
        </p:txBody>
      </p:sp>
      <p:sp>
        <p:nvSpPr>
          <p:cNvPr id="16415" name="Text Box 30"/>
          <p:cNvSpPr txBox="1">
            <a:spLocks noChangeArrowheads="1"/>
          </p:cNvSpPr>
          <p:nvPr/>
        </p:nvSpPr>
        <p:spPr bwMode="auto">
          <a:xfrm>
            <a:off x="62484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12</a:t>
            </a:r>
          </a:p>
        </p:txBody>
      </p:sp>
      <p:sp>
        <p:nvSpPr>
          <p:cNvPr id="16416" name="Text Box 31"/>
          <p:cNvSpPr txBox="1">
            <a:spLocks noChangeArrowheads="1"/>
          </p:cNvSpPr>
          <p:nvPr/>
        </p:nvSpPr>
        <p:spPr bwMode="auto">
          <a:xfrm>
            <a:off x="67056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13</a:t>
            </a:r>
          </a:p>
        </p:txBody>
      </p:sp>
      <p:sp>
        <p:nvSpPr>
          <p:cNvPr id="16417" name="Text Box 32"/>
          <p:cNvSpPr txBox="1">
            <a:spLocks noChangeArrowheads="1"/>
          </p:cNvSpPr>
          <p:nvPr/>
        </p:nvSpPr>
        <p:spPr bwMode="auto">
          <a:xfrm>
            <a:off x="7162800" y="19812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14</a:t>
            </a:r>
          </a:p>
        </p:txBody>
      </p:sp>
      <p:sp>
        <p:nvSpPr>
          <p:cNvPr id="16418" name="Text Box 33"/>
          <p:cNvSpPr txBox="1">
            <a:spLocks noChangeArrowheads="1"/>
          </p:cNvSpPr>
          <p:nvPr/>
        </p:nvSpPr>
        <p:spPr bwMode="auto">
          <a:xfrm>
            <a:off x="76200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15</a:t>
            </a:r>
          </a:p>
        </p:txBody>
      </p:sp>
      <p:sp>
        <p:nvSpPr>
          <p:cNvPr id="16419" name="Text Box 34"/>
          <p:cNvSpPr txBox="1">
            <a:spLocks noChangeArrowheads="1"/>
          </p:cNvSpPr>
          <p:nvPr/>
        </p:nvSpPr>
        <p:spPr bwMode="auto">
          <a:xfrm>
            <a:off x="8001000" y="19812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16</a:t>
            </a:r>
          </a:p>
        </p:txBody>
      </p:sp>
      <p:sp>
        <p:nvSpPr>
          <p:cNvPr id="16420" name="Text Box 35"/>
          <p:cNvSpPr txBox="1">
            <a:spLocks noChangeArrowheads="1"/>
          </p:cNvSpPr>
          <p:nvPr/>
        </p:nvSpPr>
        <p:spPr bwMode="auto">
          <a:xfrm>
            <a:off x="10668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VSS</a:t>
            </a:r>
          </a:p>
        </p:txBody>
      </p:sp>
      <p:sp>
        <p:nvSpPr>
          <p:cNvPr id="16421" name="Text Box 36"/>
          <p:cNvSpPr txBox="1">
            <a:spLocks noChangeArrowheads="1"/>
          </p:cNvSpPr>
          <p:nvPr/>
        </p:nvSpPr>
        <p:spPr bwMode="auto">
          <a:xfrm>
            <a:off x="15240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VDD</a:t>
            </a:r>
          </a:p>
        </p:txBody>
      </p:sp>
      <p:sp>
        <p:nvSpPr>
          <p:cNvPr id="16422" name="Text Box 37"/>
          <p:cNvSpPr txBox="1">
            <a:spLocks noChangeArrowheads="1"/>
          </p:cNvSpPr>
          <p:nvPr/>
        </p:nvSpPr>
        <p:spPr bwMode="auto">
          <a:xfrm>
            <a:off x="20574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VO</a:t>
            </a:r>
          </a:p>
        </p:txBody>
      </p:sp>
      <p:sp>
        <p:nvSpPr>
          <p:cNvPr id="16423" name="Text Box 38"/>
          <p:cNvSpPr txBox="1">
            <a:spLocks noChangeArrowheads="1"/>
          </p:cNvSpPr>
          <p:nvPr/>
        </p:nvSpPr>
        <p:spPr bwMode="auto">
          <a:xfrm>
            <a:off x="25146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RS</a:t>
            </a:r>
          </a:p>
        </p:txBody>
      </p:sp>
      <p:sp>
        <p:nvSpPr>
          <p:cNvPr id="16424" name="Text Box 39"/>
          <p:cNvSpPr txBox="1">
            <a:spLocks noChangeArrowheads="1"/>
          </p:cNvSpPr>
          <p:nvPr/>
        </p:nvSpPr>
        <p:spPr bwMode="auto">
          <a:xfrm>
            <a:off x="28956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R/W</a:t>
            </a:r>
          </a:p>
        </p:txBody>
      </p:sp>
      <p:sp>
        <p:nvSpPr>
          <p:cNvPr id="16425" name="Text Box 40"/>
          <p:cNvSpPr txBox="1">
            <a:spLocks noChangeArrowheads="1"/>
          </p:cNvSpPr>
          <p:nvPr/>
        </p:nvSpPr>
        <p:spPr bwMode="auto">
          <a:xfrm>
            <a:off x="35052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E</a:t>
            </a:r>
          </a:p>
        </p:txBody>
      </p:sp>
      <p:sp>
        <p:nvSpPr>
          <p:cNvPr id="16426" name="Text Box 41"/>
          <p:cNvSpPr txBox="1">
            <a:spLocks noChangeArrowheads="1"/>
          </p:cNvSpPr>
          <p:nvPr/>
        </p:nvSpPr>
        <p:spPr bwMode="auto">
          <a:xfrm>
            <a:off x="38100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DB0</a:t>
            </a:r>
          </a:p>
        </p:txBody>
      </p:sp>
      <p:sp>
        <p:nvSpPr>
          <p:cNvPr id="16427" name="Text Box 42"/>
          <p:cNvSpPr txBox="1">
            <a:spLocks noChangeArrowheads="1"/>
          </p:cNvSpPr>
          <p:nvPr/>
        </p:nvSpPr>
        <p:spPr bwMode="auto">
          <a:xfrm>
            <a:off x="42672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DB1</a:t>
            </a:r>
          </a:p>
        </p:txBody>
      </p:sp>
      <p:sp>
        <p:nvSpPr>
          <p:cNvPr id="16428" name="Text Box 43"/>
          <p:cNvSpPr txBox="1">
            <a:spLocks noChangeArrowheads="1"/>
          </p:cNvSpPr>
          <p:nvPr/>
        </p:nvSpPr>
        <p:spPr bwMode="auto">
          <a:xfrm>
            <a:off x="7620000" y="28194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A</a:t>
            </a:r>
          </a:p>
        </p:txBody>
      </p:sp>
      <p:sp>
        <p:nvSpPr>
          <p:cNvPr id="16429" name="Text Box 44"/>
          <p:cNvSpPr txBox="1">
            <a:spLocks noChangeArrowheads="1"/>
          </p:cNvSpPr>
          <p:nvPr/>
        </p:nvSpPr>
        <p:spPr bwMode="auto">
          <a:xfrm>
            <a:off x="51816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DB3</a:t>
            </a:r>
          </a:p>
        </p:txBody>
      </p:sp>
      <p:sp>
        <p:nvSpPr>
          <p:cNvPr id="16430" name="Text Box 45"/>
          <p:cNvSpPr txBox="1">
            <a:spLocks noChangeArrowheads="1"/>
          </p:cNvSpPr>
          <p:nvPr/>
        </p:nvSpPr>
        <p:spPr bwMode="auto">
          <a:xfrm>
            <a:off x="47244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DB2</a:t>
            </a:r>
          </a:p>
        </p:txBody>
      </p:sp>
      <p:sp>
        <p:nvSpPr>
          <p:cNvPr id="16431" name="Text Box 46"/>
          <p:cNvSpPr txBox="1">
            <a:spLocks noChangeArrowheads="1"/>
          </p:cNvSpPr>
          <p:nvPr/>
        </p:nvSpPr>
        <p:spPr bwMode="auto">
          <a:xfrm>
            <a:off x="60960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DB5</a:t>
            </a:r>
          </a:p>
        </p:txBody>
      </p:sp>
      <p:sp>
        <p:nvSpPr>
          <p:cNvPr id="16432" name="Text Box 47"/>
          <p:cNvSpPr txBox="1">
            <a:spLocks noChangeArrowheads="1"/>
          </p:cNvSpPr>
          <p:nvPr/>
        </p:nvSpPr>
        <p:spPr bwMode="auto">
          <a:xfrm>
            <a:off x="56388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DB4</a:t>
            </a:r>
          </a:p>
        </p:txBody>
      </p:sp>
      <p:sp>
        <p:nvSpPr>
          <p:cNvPr id="16433" name="Text Box 48"/>
          <p:cNvSpPr txBox="1">
            <a:spLocks noChangeArrowheads="1"/>
          </p:cNvSpPr>
          <p:nvPr/>
        </p:nvSpPr>
        <p:spPr bwMode="auto">
          <a:xfrm>
            <a:off x="70104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DB7</a:t>
            </a:r>
          </a:p>
        </p:txBody>
      </p:sp>
      <p:sp>
        <p:nvSpPr>
          <p:cNvPr id="16434" name="Text Box 49"/>
          <p:cNvSpPr txBox="1">
            <a:spLocks noChangeArrowheads="1"/>
          </p:cNvSpPr>
          <p:nvPr/>
        </p:nvSpPr>
        <p:spPr bwMode="auto">
          <a:xfrm>
            <a:off x="6553200" y="28194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DB6</a:t>
            </a:r>
          </a:p>
        </p:txBody>
      </p:sp>
      <p:sp>
        <p:nvSpPr>
          <p:cNvPr id="16435" name="Text Box 50"/>
          <p:cNvSpPr txBox="1">
            <a:spLocks noChangeArrowheads="1"/>
          </p:cNvSpPr>
          <p:nvPr/>
        </p:nvSpPr>
        <p:spPr bwMode="auto">
          <a:xfrm>
            <a:off x="8001000" y="28194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K</a:t>
            </a:r>
          </a:p>
        </p:txBody>
      </p:sp>
      <p:sp>
        <p:nvSpPr>
          <p:cNvPr id="16436" name="Text Box 51"/>
          <p:cNvSpPr txBox="1">
            <a:spLocks noChangeArrowheads="1"/>
          </p:cNvSpPr>
          <p:nvPr/>
        </p:nvSpPr>
        <p:spPr bwMode="auto">
          <a:xfrm>
            <a:off x="3962400" y="1600200"/>
            <a:ext cx="1371600" cy="396875"/>
          </a:xfrm>
          <a:prstGeom prst="rect">
            <a:avLst/>
          </a:prstGeom>
          <a:noFill/>
          <a:ln w="9525">
            <a:noFill/>
            <a:miter lim="800000"/>
            <a:headEnd/>
            <a:tailEnd/>
          </a:ln>
        </p:spPr>
        <p:txBody>
          <a:bodyPr>
            <a:spAutoFit/>
          </a:bodyPr>
          <a:lstStyle/>
          <a:p>
            <a:pPr>
              <a:spcBef>
                <a:spcPct val="50000"/>
              </a:spcBef>
            </a:pPr>
            <a:r>
              <a:rPr kumimoji="1" lang="en-US" altLang="zh-CN" sz="2000" b="1">
                <a:latin typeface="Times New Roman" pitchFamily="18" charset="0"/>
              </a:rPr>
              <a:t>LCD</a:t>
            </a:r>
            <a:r>
              <a:rPr kumimoji="1" lang="zh-CN" altLang="en-US" sz="2000" b="1">
                <a:latin typeface="Times New Roman" pitchFamily="18" charset="0"/>
              </a:rPr>
              <a:t>模块</a:t>
            </a:r>
          </a:p>
        </p:txBody>
      </p:sp>
      <p:sp>
        <p:nvSpPr>
          <p:cNvPr id="75828" name="AutoShape 52"/>
          <p:cNvSpPr>
            <a:spLocks/>
          </p:cNvSpPr>
          <p:nvPr/>
        </p:nvSpPr>
        <p:spPr bwMode="auto">
          <a:xfrm rot="-5400000">
            <a:off x="1714500" y="2705100"/>
            <a:ext cx="152400" cy="990600"/>
          </a:xfrm>
          <a:prstGeom prst="leftBrace">
            <a:avLst>
              <a:gd name="adj1" fmla="val 54167"/>
              <a:gd name="adj2" fmla="val 50000"/>
            </a:avLst>
          </a:prstGeom>
          <a:noFill/>
          <a:ln w="28575">
            <a:solidFill>
              <a:srgbClr val="FF5050"/>
            </a:solidFill>
            <a:round/>
            <a:headEnd/>
            <a:tailEnd/>
          </a:ln>
        </p:spPr>
        <p:txBody>
          <a:bodyPr wrap="none" anchor="ctr"/>
          <a:lstStyle/>
          <a:p>
            <a:endParaRPr lang="zh-CN" altLang="en-US"/>
          </a:p>
        </p:txBody>
      </p:sp>
      <p:sp>
        <p:nvSpPr>
          <p:cNvPr id="75829" name="Text Box 53"/>
          <p:cNvSpPr txBox="1">
            <a:spLocks noChangeArrowheads="1"/>
          </p:cNvSpPr>
          <p:nvPr/>
        </p:nvSpPr>
        <p:spPr bwMode="auto">
          <a:xfrm>
            <a:off x="1143000" y="3505200"/>
            <a:ext cx="7010400" cy="1552575"/>
          </a:xfrm>
          <a:prstGeom prst="rect">
            <a:avLst/>
          </a:prstGeom>
          <a:gradFill rotWithShape="0">
            <a:gsLst>
              <a:gs pos="0">
                <a:srgbClr val="CCFFCC"/>
              </a:gs>
              <a:gs pos="50000">
                <a:srgbClr val="FFFFFF"/>
              </a:gs>
              <a:gs pos="100000">
                <a:srgbClr val="CCFFCC"/>
              </a:gs>
            </a:gsLst>
            <a:lin ang="2700000" scaled="1"/>
          </a:gradFill>
          <a:ln w="9525">
            <a:noFill/>
            <a:miter lim="800000"/>
            <a:headEnd/>
            <a:tailEnd/>
          </a:ln>
        </p:spPr>
        <p:txBody>
          <a:bodyPr>
            <a:spAutoFit/>
          </a:bodyPr>
          <a:lstStyle/>
          <a:p>
            <a:pPr>
              <a:spcBef>
                <a:spcPct val="50000"/>
              </a:spcBef>
            </a:pPr>
            <a:r>
              <a:rPr kumimoji="1" lang="en-US" altLang="zh-CN" sz="2400" b="1">
                <a:latin typeface="Times New Roman" pitchFamily="18" charset="0"/>
              </a:rPr>
              <a:t>Vss:</a:t>
            </a:r>
            <a:r>
              <a:rPr kumimoji="1" lang="zh-CN" altLang="en-US" sz="2400">
                <a:latin typeface="Times New Roman" pitchFamily="18" charset="0"/>
              </a:rPr>
              <a:t>地管脚</a:t>
            </a:r>
            <a:r>
              <a:rPr kumimoji="1" lang="en-US" altLang="zh-CN" sz="2400">
                <a:latin typeface="Times New Roman" pitchFamily="18" charset="0"/>
              </a:rPr>
              <a:t>(GND)</a:t>
            </a:r>
          </a:p>
          <a:p>
            <a:pPr>
              <a:spcBef>
                <a:spcPct val="50000"/>
              </a:spcBef>
            </a:pPr>
            <a:r>
              <a:rPr kumimoji="1" lang="en-US" altLang="zh-CN" sz="2400" b="1">
                <a:latin typeface="Times New Roman" pitchFamily="18" charset="0"/>
              </a:rPr>
              <a:t>V</a:t>
            </a:r>
            <a:r>
              <a:rPr kumimoji="1" lang="en-US" altLang="zh-CN" sz="1600" b="1">
                <a:latin typeface="Times New Roman" pitchFamily="18" charset="0"/>
              </a:rPr>
              <a:t>DD</a:t>
            </a:r>
            <a:r>
              <a:rPr kumimoji="1" lang="en-US" altLang="zh-CN" sz="2400" b="1">
                <a:latin typeface="Times New Roman" pitchFamily="18" charset="0"/>
              </a:rPr>
              <a:t>:</a:t>
            </a:r>
            <a:r>
              <a:rPr kumimoji="1" lang="en-US" altLang="zh-CN" sz="2400">
                <a:latin typeface="Times New Roman" pitchFamily="18" charset="0"/>
              </a:rPr>
              <a:t>+5V</a:t>
            </a:r>
            <a:r>
              <a:rPr kumimoji="1" lang="zh-CN" altLang="en-US" sz="2400">
                <a:latin typeface="Times New Roman" pitchFamily="18" charset="0"/>
              </a:rPr>
              <a:t>电源管脚</a:t>
            </a:r>
            <a:r>
              <a:rPr kumimoji="1" lang="en-US" altLang="zh-CN" sz="2400">
                <a:latin typeface="Times New Roman" pitchFamily="18" charset="0"/>
              </a:rPr>
              <a:t>(Vcc)</a:t>
            </a:r>
          </a:p>
          <a:p>
            <a:pPr>
              <a:spcBef>
                <a:spcPct val="50000"/>
              </a:spcBef>
            </a:pPr>
            <a:r>
              <a:rPr kumimoji="1" lang="en-US" altLang="zh-CN" sz="2400" b="1">
                <a:latin typeface="Times New Roman" pitchFamily="18" charset="0"/>
              </a:rPr>
              <a:t>Vo:</a:t>
            </a:r>
            <a:r>
              <a:rPr kumimoji="1" lang="en-US" altLang="zh-CN" sz="2400">
                <a:latin typeface="Times New Roman" pitchFamily="18" charset="0"/>
              </a:rPr>
              <a:t> </a:t>
            </a:r>
            <a:r>
              <a:rPr kumimoji="1" lang="zh-CN" altLang="en-US" sz="2400">
                <a:latin typeface="Times New Roman" pitchFamily="18" charset="0"/>
              </a:rPr>
              <a:t>液晶显示驱动电源</a:t>
            </a:r>
            <a:r>
              <a:rPr kumimoji="1" lang="en-US" altLang="zh-CN" sz="2400">
                <a:latin typeface="Times New Roman" pitchFamily="18" charset="0"/>
              </a:rPr>
              <a:t>(0V</a:t>
            </a:r>
            <a:r>
              <a:rPr kumimoji="1" lang="zh-CN" altLang="en-US" sz="2400">
                <a:latin typeface="Times New Roman" pitchFamily="18" charset="0"/>
              </a:rPr>
              <a:t>～</a:t>
            </a:r>
            <a:r>
              <a:rPr kumimoji="1" lang="en-US" altLang="zh-CN" sz="2400">
                <a:latin typeface="Times New Roman" pitchFamily="18" charset="0"/>
              </a:rPr>
              <a:t>5V)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828"/>
                                        </p:tgtEl>
                                        <p:attrNameLst>
                                          <p:attrName>style.visibility</p:attrName>
                                        </p:attrNameLst>
                                      </p:cBhvr>
                                      <p:to>
                                        <p:strVal val="visible"/>
                                      </p:to>
                                    </p:set>
                                    <p:animEffect transition="in" filter="blinds(horizontal)">
                                      <p:cBhvr>
                                        <p:cTn id="7" dur="500"/>
                                        <p:tgtEl>
                                          <p:spTgt spid="758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829"/>
                                        </p:tgtEl>
                                        <p:attrNameLst>
                                          <p:attrName>style.visibility</p:attrName>
                                        </p:attrNameLst>
                                      </p:cBhvr>
                                      <p:to>
                                        <p:strVal val="visible"/>
                                      </p:to>
                                    </p:set>
                                    <p:animEffect transition="in" filter="blinds(horizontal)">
                                      <p:cBhvr>
                                        <p:cTn id="12" dur="500"/>
                                        <p:tgtEl>
                                          <p:spTgt spid="75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28" grpId="0" animBg="1"/>
      <p:bldP spid="7582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p:spPr>
        <p:txBody>
          <a:bodyPr/>
          <a:lstStyle/>
          <a:p>
            <a:fld id="{688D523D-43DD-463A-B4AF-76164B78C1D8}" type="slidenum">
              <a:rPr lang="en-US" altLang="zh-CN">
                <a:ea typeface="宋体" charset="-122"/>
              </a:rPr>
              <a:pPr/>
              <a:t>53</a:t>
            </a:fld>
            <a:endParaRPr lang="en-US" altLang="zh-CN">
              <a:ea typeface="宋体" charset="-122"/>
            </a:endParaRPr>
          </a:p>
        </p:txBody>
      </p:sp>
      <p:sp>
        <p:nvSpPr>
          <p:cNvPr id="17411" name="Rectangle 2"/>
          <p:cNvSpPr>
            <a:spLocks noChangeArrowheads="1"/>
          </p:cNvSpPr>
          <p:nvPr/>
        </p:nvSpPr>
        <p:spPr bwMode="auto">
          <a:xfrm>
            <a:off x="1143000" y="1447800"/>
            <a:ext cx="7315200" cy="762000"/>
          </a:xfrm>
          <a:prstGeom prst="rect">
            <a:avLst/>
          </a:prstGeom>
          <a:solidFill>
            <a:srgbClr val="CCECFF"/>
          </a:solidFill>
          <a:ln w="9525">
            <a:solidFill>
              <a:srgbClr val="000066"/>
            </a:solidFill>
            <a:miter lim="800000"/>
            <a:headEnd/>
            <a:tailEnd/>
          </a:ln>
        </p:spPr>
        <p:txBody>
          <a:bodyPr wrap="none" anchor="ctr"/>
          <a:lstStyle/>
          <a:p>
            <a:pPr algn="ctr"/>
            <a:r>
              <a:rPr kumimoji="1" lang="en-US" altLang="zh-CN" sz="2400">
                <a:latin typeface="Times New Roman" pitchFamily="18" charset="0"/>
              </a:rPr>
              <a:t>  </a:t>
            </a:r>
          </a:p>
        </p:txBody>
      </p:sp>
      <p:sp>
        <p:nvSpPr>
          <p:cNvPr id="17412" name="Text Box 3"/>
          <p:cNvSpPr txBox="1">
            <a:spLocks noChangeArrowheads="1"/>
          </p:cNvSpPr>
          <p:nvPr/>
        </p:nvSpPr>
        <p:spPr bwMode="auto">
          <a:xfrm>
            <a:off x="1219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a:t>
            </a:r>
          </a:p>
        </p:txBody>
      </p:sp>
      <p:sp>
        <p:nvSpPr>
          <p:cNvPr id="17413" name="Text Box 4"/>
          <p:cNvSpPr txBox="1">
            <a:spLocks noChangeArrowheads="1"/>
          </p:cNvSpPr>
          <p:nvPr/>
        </p:nvSpPr>
        <p:spPr bwMode="auto">
          <a:xfrm>
            <a:off x="1676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2</a:t>
            </a:r>
          </a:p>
        </p:txBody>
      </p:sp>
      <p:sp>
        <p:nvSpPr>
          <p:cNvPr id="17414" name="Text Box 5"/>
          <p:cNvSpPr txBox="1">
            <a:spLocks noChangeArrowheads="1"/>
          </p:cNvSpPr>
          <p:nvPr/>
        </p:nvSpPr>
        <p:spPr bwMode="auto">
          <a:xfrm>
            <a:off x="2057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3</a:t>
            </a:r>
          </a:p>
        </p:txBody>
      </p:sp>
      <p:sp>
        <p:nvSpPr>
          <p:cNvPr id="17415" name="Text Box 6"/>
          <p:cNvSpPr txBox="1">
            <a:spLocks noChangeArrowheads="1"/>
          </p:cNvSpPr>
          <p:nvPr/>
        </p:nvSpPr>
        <p:spPr bwMode="auto">
          <a:xfrm>
            <a:off x="25908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4</a:t>
            </a:r>
          </a:p>
        </p:txBody>
      </p:sp>
      <p:sp>
        <p:nvSpPr>
          <p:cNvPr id="17416" name="Text Box 7"/>
          <p:cNvSpPr txBox="1">
            <a:spLocks noChangeArrowheads="1"/>
          </p:cNvSpPr>
          <p:nvPr/>
        </p:nvSpPr>
        <p:spPr bwMode="auto">
          <a:xfrm>
            <a:off x="3048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5</a:t>
            </a:r>
          </a:p>
        </p:txBody>
      </p:sp>
      <p:sp>
        <p:nvSpPr>
          <p:cNvPr id="17417" name="Text Box 8"/>
          <p:cNvSpPr txBox="1">
            <a:spLocks noChangeArrowheads="1"/>
          </p:cNvSpPr>
          <p:nvPr/>
        </p:nvSpPr>
        <p:spPr bwMode="auto">
          <a:xfrm>
            <a:off x="3505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6</a:t>
            </a:r>
          </a:p>
        </p:txBody>
      </p:sp>
      <p:sp>
        <p:nvSpPr>
          <p:cNvPr id="17418" name="Text Box 9"/>
          <p:cNvSpPr txBox="1">
            <a:spLocks noChangeArrowheads="1"/>
          </p:cNvSpPr>
          <p:nvPr/>
        </p:nvSpPr>
        <p:spPr bwMode="auto">
          <a:xfrm>
            <a:off x="3962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7</a:t>
            </a:r>
          </a:p>
        </p:txBody>
      </p:sp>
      <p:sp>
        <p:nvSpPr>
          <p:cNvPr id="17419" name="Text Box 10"/>
          <p:cNvSpPr txBox="1">
            <a:spLocks noChangeArrowheads="1"/>
          </p:cNvSpPr>
          <p:nvPr/>
        </p:nvSpPr>
        <p:spPr bwMode="auto">
          <a:xfrm>
            <a:off x="44196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8</a:t>
            </a:r>
          </a:p>
        </p:txBody>
      </p:sp>
      <p:sp>
        <p:nvSpPr>
          <p:cNvPr id="17420" name="Line 11"/>
          <p:cNvSpPr>
            <a:spLocks noChangeShapeType="1"/>
          </p:cNvSpPr>
          <p:nvPr/>
        </p:nvSpPr>
        <p:spPr bwMode="auto">
          <a:xfrm>
            <a:off x="1371600" y="2209800"/>
            <a:ext cx="0" cy="457200"/>
          </a:xfrm>
          <a:prstGeom prst="line">
            <a:avLst/>
          </a:prstGeom>
          <a:noFill/>
          <a:ln w="9525">
            <a:solidFill>
              <a:schemeClr val="tx1"/>
            </a:solidFill>
            <a:round/>
            <a:headEnd/>
            <a:tailEnd/>
          </a:ln>
        </p:spPr>
        <p:txBody>
          <a:bodyPr/>
          <a:lstStyle/>
          <a:p>
            <a:endParaRPr lang="zh-CN" altLang="en-US"/>
          </a:p>
        </p:txBody>
      </p:sp>
      <p:sp>
        <p:nvSpPr>
          <p:cNvPr id="17421" name="Line 12"/>
          <p:cNvSpPr>
            <a:spLocks noChangeShapeType="1"/>
          </p:cNvSpPr>
          <p:nvPr/>
        </p:nvSpPr>
        <p:spPr bwMode="auto">
          <a:xfrm>
            <a:off x="6400800" y="2209800"/>
            <a:ext cx="0" cy="457200"/>
          </a:xfrm>
          <a:prstGeom prst="line">
            <a:avLst/>
          </a:prstGeom>
          <a:noFill/>
          <a:ln w="9525">
            <a:solidFill>
              <a:schemeClr val="tx1"/>
            </a:solidFill>
            <a:round/>
            <a:headEnd/>
            <a:tailEnd/>
          </a:ln>
        </p:spPr>
        <p:txBody>
          <a:bodyPr/>
          <a:lstStyle/>
          <a:p>
            <a:endParaRPr lang="zh-CN" altLang="en-US"/>
          </a:p>
        </p:txBody>
      </p:sp>
      <p:sp>
        <p:nvSpPr>
          <p:cNvPr id="17422" name="Line 13"/>
          <p:cNvSpPr>
            <a:spLocks noChangeShapeType="1"/>
          </p:cNvSpPr>
          <p:nvPr/>
        </p:nvSpPr>
        <p:spPr bwMode="auto">
          <a:xfrm>
            <a:off x="5943600" y="2209800"/>
            <a:ext cx="0" cy="457200"/>
          </a:xfrm>
          <a:prstGeom prst="line">
            <a:avLst/>
          </a:prstGeom>
          <a:noFill/>
          <a:ln w="9525">
            <a:solidFill>
              <a:schemeClr val="tx1"/>
            </a:solidFill>
            <a:round/>
            <a:headEnd/>
            <a:tailEnd/>
          </a:ln>
        </p:spPr>
        <p:txBody>
          <a:bodyPr/>
          <a:lstStyle/>
          <a:p>
            <a:endParaRPr lang="zh-CN" altLang="en-US"/>
          </a:p>
        </p:txBody>
      </p:sp>
      <p:sp>
        <p:nvSpPr>
          <p:cNvPr id="17423" name="Line 14"/>
          <p:cNvSpPr>
            <a:spLocks noChangeShapeType="1"/>
          </p:cNvSpPr>
          <p:nvPr/>
        </p:nvSpPr>
        <p:spPr bwMode="auto">
          <a:xfrm>
            <a:off x="1828800" y="2209800"/>
            <a:ext cx="0" cy="457200"/>
          </a:xfrm>
          <a:prstGeom prst="line">
            <a:avLst/>
          </a:prstGeom>
          <a:noFill/>
          <a:ln w="9525">
            <a:solidFill>
              <a:schemeClr val="tx1"/>
            </a:solidFill>
            <a:round/>
            <a:headEnd/>
            <a:tailEnd/>
          </a:ln>
        </p:spPr>
        <p:txBody>
          <a:bodyPr/>
          <a:lstStyle/>
          <a:p>
            <a:endParaRPr lang="zh-CN" altLang="en-US"/>
          </a:p>
        </p:txBody>
      </p:sp>
      <p:sp>
        <p:nvSpPr>
          <p:cNvPr id="17424" name="Line 15"/>
          <p:cNvSpPr>
            <a:spLocks noChangeShapeType="1"/>
          </p:cNvSpPr>
          <p:nvPr/>
        </p:nvSpPr>
        <p:spPr bwMode="auto">
          <a:xfrm>
            <a:off x="2286000" y="2209800"/>
            <a:ext cx="0" cy="457200"/>
          </a:xfrm>
          <a:prstGeom prst="line">
            <a:avLst/>
          </a:prstGeom>
          <a:noFill/>
          <a:ln w="9525">
            <a:solidFill>
              <a:schemeClr val="tx1"/>
            </a:solidFill>
            <a:round/>
            <a:headEnd/>
            <a:tailEnd/>
          </a:ln>
        </p:spPr>
        <p:txBody>
          <a:bodyPr/>
          <a:lstStyle/>
          <a:p>
            <a:endParaRPr lang="zh-CN" altLang="en-US"/>
          </a:p>
        </p:txBody>
      </p:sp>
      <p:sp>
        <p:nvSpPr>
          <p:cNvPr id="17425" name="Line 16"/>
          <p:cNvSpPr>
            <a:spLocks noChangeShapeType="1"/>
          </p:cNvSpPr>
          <p:nvPr/>
        </p:nvSpPr>
        <p:spPr bwMode="auto">
          <a:xfrm>
            <a:off x="6858000" y="2209800"/>
            <a:ext cx="0" cy="457200"/>
          </a:xfrm>
          <a:prstGeom prst="line">
            <a:avLst/>
          </a:prstGeom>
          <a:noFill/>
          <a:ln w="9525">
            <a:solidFill>
              <a:schemeClr val="tx1"/>
            </a:solidFill>
            <a:round/>
            <a:headEnd/>
            <a:tailEnd/>
          </a:ln>
        </p:spPr>
        <p:txBody>
          <a:bodyPr/>
          <a:lstStyle/>
          <a:p>
            <a:endParaRPr lang="zh-CN" altLang="en-US"/>
          </a:p>
        </p:txBody>
      </p:sp>
      <p:sp>
        <p:nvSpPr>
          <p:cNvPr id="17426" name="Line 17"/>
          <p:cNvSpPr>
            <a:spLocks noChangeShapeType="1"/>
          </p:cNvSpPr>
          <p:nvPr/>
        </p:nvSpPr>
        <p:spPr bwMode="auto">
          <a:xfrm>
            <a:off x="2743200" y="2209800"/>
            <a:ext cx="0" cy="457200"/>
          </a:xfrm>
          <a:prstGeom prst="line">
            <a:avLst/>
          </a:prstGeom>
          <a:noFill/>
          <a:ln w="9525">
            <a:solidFill>
              <a:schemeClr val="tx1"/>
            </a:solidFill>
            <a:round/>
            <a:headEnd/>
            <a:tailEnd/>
          </a:ln>
        </p:spPr>
        <p:txBody>
          <a:bodyPr/>
          <a:lstStyle/>
          <a:p>
            <a:endParaRPr lang="zh-CN" altLang="en-US"/>
          </a:p>
        </p:txBody>
      </p:sp>
      <p:sp>
        <p:nvSpPr>
          <p:cNvPr id="17427" name="Line 18"/>
          <p:cNvSpPr>
            <a:spLocks noChangeShapeType="1"/>
          </p:cNvSpPr>
          <p:nvPr/>
        </p:nvSpPr>
        <p:spPr bwMode="auto">
          <a:xfrm>
            <a:off x="3200400" y="2209800"/>
            <a:ext cx="0" cy="457200"/>
          </a:xfrm>
          <a:prstGeom prst="line">
            <a:avLst/>
          </a:prstGeom>
          <a:noFill/>
          <a:ln w="9525">
            <a:solidFill>
              <a:schemeClr val="tx1"/>
            </a:solidFill>
            <a:round/>
            <a:headEnd/>
            <a:tailEnd/>
          </a:ln>
        </p:spPr>
        <p:txBody>
          <a:bodyPr/>
          <a:lstStyle/>
          <a:p>
            <a:endParaRPr lang="zh-CN" altLang="en-US"/>
          </a:p>
        </p:txBody>
      </p:sp>
      <p:sp>
        <p:nvSpPr>
          <p:cNvPr id="17428" name="Line 19"/>
          <p:cNvSpPr>
            <a:spLocks noChangeShapeType="1"/>
          </p:cNvSpPr>
          <p:nvPr/>
        </p:nvSpPr>
        <p:spPr bwMode="auto">
          <a:xfrm>
            <a:off x="7315200" y="2209800"/>
            <a:ext cx="0" cy="457200"/>
          </a:xfrm>
          <a:prstGeom prst="line">
            <a:avLst/>
          </a:prstGeom>
          <a:noFill/>
          <a:ln w="9525">
            <a:solidFill>
              <a:schemeClr val="tx1"/>
            </a:solidFill>
            <a:round/>
            <a:headEnd/>
            <a:tailEnd/>
          </a:ln>
        </p:spPr>
        <p:txBody>
          <a:bodyPr/>
          <a:lstStyle/>
          <a:p>
            <a:endParaRPr lang="zh-CN" altLang="en-US"/>
          </a:p>
        </p:txBody>
      </p:sp>
      <p:sp>
        <p:nvSpPr>
          <p:cNvPr id="17429" name="Line 20"/>
          <p:cNvSpPr>
            <a:spLocks noChangeShapeType="1"/>
          </p:cNvSpPr>
          <p:nvPr/>
        </p:nvSpPr>
        <p:spPr bwMode="auto">
          <a:xfrm>
            <a:off x="3657600" y="2209800"/>
            <a:ext cx="0" cy="457200"/>
          </a:xfrm>
          <a:prstGeom prst="line">
            <a:avLst/>
          </a:prstGeom>
          <a:noFill/>
          <a:ln w="9525">
            <a:solidFill>
              <a:schemeClr val="tx1"/>
            </a:solidFill>
            <a:round/>
            <a:headEnd/>
            <a:tailEnd/>
          </a:ln>
        </p:spPr>
        <p:txBody>
          <a:bodyPr/>
          <a:lstStyle/>
          <a:p>
            <a:endParaRPr lang="zh-CN" altLang="en-US"/>
          </a:p>
        </p:txBody>
      </p:sp>
      <p:sp>
        <p:nvSpPr>
          <p:cNvPr id="17430" name="Line 21"/>
          <p:cNvSpPr>
            <a:spLocks noChangeShapeType="1"/>
          </p:cNvSpPr>
          <p:nvPr/>
        </p:nvSpPr>
        <p:spPr bwMode="auto">
          <a:xfrm>
            <a:off x="4114800" y="2209800"/>
            <a:ext cx="0" cy="457200"/>
          </a:xfrm>
          <a:prstGeom prst="line">
            <a:avLst/>
          </a:prstGeom>
          <a:noFill/>
          <a:ln w="9525">
            <a:solidFill>
              <a:schemeClr val="tx1"/>
            </a:solidFill>
            <a:round/>
            <a:headEnd/>
            <a:tailEnd/>
          </a:ln>
        </p:spPr>
        <p:txBody>
          <a:bodyPr/>
          <a:lstStyle/>
          <a:p>
            <a:endParaRPr lang="zh-CN" altLang="en-US"/>
          </a:p>
        </p:txBody>
      </p:sp>
      <p:sp>
        <p:nvSpPr>
          <p:cNvPr id="17431" name="Line 22"/>
          <p:cNvSpPr>
            <a:spLocks noChangeShapeType="1"/>
          </p:cNvSpPr>
          <p:nvPr/>
        </p:nvSpPr>
        <p:spPr bwMode="auto">
          <a:xfrm>
            <a:off x="7772400" y="2209800"/>
            <a:ext cx="0" cy="457200"/>
          </a:xfrm>
          <a:prstGeom prst="line">
            <a:avLst/>
          </a:prstGeom>
          <a:noFill/>
          <a:ln w="9525">
            <a:solidFill>
              <a:schemeClr val="tx1"/>
            </a:solidFill>
            <a:round/>
            <a:headEnd/>
            <a:tailEnd/>
          </a:ln>
        </p:spPr>
        <p:txBody>
          <a:bodyPr/>
          <a:lstStyle/>
          <a:p>
            <a:endParaRPr lang="zh-CN" altLang="en-US"/>
          </a:p>
        </p:txBody>
      </p:sp>
      <p:sp>
        <p:nvSpPr>
          <p:cNvPr id="17432" name="Line 23"/>
          <p:cNvSpPr>
            <a:spLocks noChangeShapeType="1"/>
          </p:cNvSpPr>
          <p:nvPr/>
        </p:nvSpPr>
        <p:spPr bwMode="auto">
          <a:xfrm>
            <a:off x="4572000" y="2209800"/>
            <a:ext cx="0" cy="457200"/>
          </a:xfrm>
          <a:prstGeom prst="line">
            <a:avLst/>
          </a:prstGeom>
          <a:noFill/>
          <a:ln w="9525">
            <a:solidFill>
              <a:schemeClr val="tx1"/>
            </a:solidFill>
            <a:round/>
            <a:headEnd/>
            <a:tailEnd/>
          </a:ln>
        </p:spPr>
        <p:txBody>
          <a:bodyPr/>
          <a:lstStyle/>
          <a:p>
            <a:endParaRPr lang="zh-CN" altLang="en-US"/>
          </a:p>
        </p:txBody>
      </p:sp>
      <p:sp>
        <p:nvSpPr>
          <p:cNvPr id="17433" name="Line 24"/>
          <p:cNvSpPr>
            <a:spLocks noChangeShapeType="1"/>
          </p:cNvSpPr>
          <p:nvPr/>
        </p:nvSpPr>
        <p:spPr bwMode="auto">
          <a:xfrm>
            <a:off x="5029200" y="2209800"/>
            <a:ext cx="0" cy="457200"/>
          </a:xfrm>
          <a:prstGeom prst="line">
            <a:avLst/>
          </a:prstGeom>
          <a:noFill/>
          <a:ln w="9525">
            <a:solidFill>
              <a:schemeClr val="tx1"/>
            </a:solidFill>
            <a:round/>
            <a:headEnd/>
            <a:tailEnd/>
          </a:ln>
        </p:spPr>
        <p:txBody>
          <a:bodyPr/>
          <a:lstStyle/>
          <a:p>
            <a:endParaRPr lang="zh-CN" altLang="en-US"/>
          </a:p>
        </p:txBody>
      </p:sp>
      <p:sp>
        <p:nvSpPr>
          <p:cNvPr id="17434" name="Line 25"/>
          <p:cNvSpPr>
            <a:spLocks noChangeShapeType="1"/>
          </p:cNvSpPr>
          <p:nvPr/>
        </p:nvSpPr>
        <p:spPr bwMode="auto">
          <a:xfrm>
            <a:off x="8153400" y="2209800"/>
            <a:ext cx="0" cy="457200"/>
          </a:xfrm>
          <a:prstGeom prst="line">
            <a:avLst/>
          </a:prstGeom>
          <a:noFill/>
          <a:ln w="9525">
            <a:solidFill>
              <a:schemeClr val="tx1"/>
            </a:solidFill>
            <a:round/>
            <a:headEnd/>
            <a:tailEnd/>
          </a:ln>
        </p:spPr>
        <p:txBody>
          <a:bodyPr/>
          <a:lstStyle/>
          <a:p>
            <a:endParaRPr lang="zh-CN" altLang="en-US"/>
          </a:p>
        </p:txBody>
      </p:sp>
      <p:sp>
        <p:nvSpPr>
          <p:cNvPr id="17435" name="Line 26"/>
          <p:cNvSpPr>
            <a:spLocks noChangeShapeType="1"/>
          </p:cNvSpPr>
          <p:nvPr/>
        </p:nvSpPr>
        <p:spPr bwMode="auto">
          <a:xfrm>
            <a:off x="5486400" y="2209800"/>
            <a:ext cx="0" cy="457200"/>
          </a:xfrm>
          <a:prstGeom prst="line">
            <a:avLst/>
          </a:prstGeom>
          <a:noFill/>
          <a:ln w="9525">
            <a:solidFill>
              <a:schemeClr val="tx1"/>
            </a:solidFill>
            <a:round/>
            <a:headEnd/>
            <a:tailEnd/>
          </a:ln>
        </p:spPr>
        <p:txBody>
          <a:bodyPr/>
          <a:lstStyle/>
          <a:p>
            <a:endParaRPr lang="zh-CN" altLang="en-US"/>
          </a:p>
        </p:txBody>
      </p:sp>
      <p:sp>
        <p:nvSpPr>
          <p:cNvPr id="17436" name="Text Box 27"/>
          <p:cNvSpPr txBox="1">
            <a:spLocks noChangeArrowheads="1"/>
          </p:cNvSpPr>
          <p:nvPr/>
        </p:nvSpPr>
        <p:spPr bwMode="auto">
          <a:xfrm>
            <a:off x="48768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9</a:t>
            </a:r>
          </a:p>
        </p:txBody>
      </p:sp>
      <p:sp>
        <p:nvSpPr>
          <p:cNvPr id="17437" name="Text Box 28"/>
          <p:cNvSpPr txBox="1">
            <a:spLocks noChangeArrowheads="1"/>
          </p:cNvSpPr>
          <p:nvPr/>
        </p:nvSpPr>
        <p:spPr bwMode="auto">
          <a:xfrm>
            <a:off x="5334000" y="1828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10</a:t>
            </a:r>
          </a:p>
        </p:txBody>
      </p:sp>
      <p:sp>
        <p:nvSpPr>
          <p:cNvPr id="17438" name="Text Box 29"/>
          <p:cNvSpPr txBox="1">
            <a:spLocks noChangeArrowheads="1"/>
          </p:cNvSpPr>
          <p:nvPr/>
        </p:nvSpPr>
        <p:spPr bwMode="auto">
          <a:xfrm>
            <a:off x="5791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11</a:t>
            </a:r>
          </a:p>
        </p:txBody>
      </p:sp>
      <p:sp>
        <p:nvSpPr>
          <p:cNvPr id="17439" name="Text Box 30"/>
          <p:cNvSpPr txBox="1">
            <a:spLocks noChangeArrowheads="1"/>
          </p:cNvSpPr>
          <p:nvPr/>
        </p:nvSpPr>
        <p:spPr bwMode="auto">
          <a:xfrm>
            <a:off x="6248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12</a:t>
            </a:r>
          </a:p>
        </p:txBody>
      </p:sp>
      <p:sp>
        <p:nvSpPr>
          <p:cNvPr id="17440" name="Text Box 31"/>
          <p:cNvSpPr txBox="1">
            <a:spLocks noChangeArrowheads="1"/>
          </p:cNvSpPr>
          <p:nvPr/>
        </p:nvSpPr>
        <p:spPr bwMode="auto">
          <a:xfrm>
            <a:off x="67056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13</a:t>
            </a:r>
          </a:p>
        </p:txBody>
      </p:sp>
      <p:sp>
        <p:nvSpPr>
          <p:cNvPr id="17441" name="Text Box 32"/>
          <p:cNvSpPr txBox="1">
            <a:spLocks noChangeArrowheads="1"/>
          </p:cNvSpPr>
          <p:nvPr/>
        </p:nvSpPr>
        <p:spPr bwMode="auto">
          <a:xfrm>
            <a:off x="7162800" y="1828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14</a:t>
            </a:r>
          </a:p>
        </p:txBody>
      </p:sp>
      <p:sp>
        <p:nvSpPr>
          <p:cNvPr id="17442" name="Text Box 33"/>
          <p:cNvSpPr txBox="1">
            <a:spLocks noChangeArrowheads="1"/>
          </p:cNvSpPr>
          <p:nvPr/>
        </p:nvSpPr>
        <p:spPr bwMode="auto">
          <a:xfrm>
            <a:off x="7620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15</a:t>
            </a:r>
          </a:p>
        </p:txBody>
      </p:sp>
      <p:sp>
        <p:nvSpPr>
          <p:cNvPr id="17443" name="Text Box 34"/>
          <p:cNvSpPr txBox="1">
            <a:spLocks noChangeArrowheads="1"/>
          </p:cNvSpPr>
          <p:nvPr/>
        </p:nvSpPr>
        <p:spPr bwMode="auto">
          <a:xfrm>
            <a:off x="8001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16</a:t>
            </a:r>
          </a:p>
        </p:txBody>
      </p:sp>
      <p:sp>
        <p:nvSpPr>
          <p:cNvPr id="17444" name="Text Box 35"/>
          <p:cNvSpPr txBox="1">
            <a:spLocks noChangeArrowheads="1"/>
          </p:cNvSpPr>
          <p:nvPr/>
        </p:nvSpPr>
        <p:spPr bwMode="auto">
          <a:xfrm>
            <a:off x="10668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VSS</a:t>
            </a:r>
          </a:p>
        </p:txBody>
      </p:sp>
      <p:sp>
        <p:nvSpPr>
          <p:cNvPr id="17445" name="Text Box 36"/>
          <p:cNvSpPr txBox="1">
            <a:spLocks noChangeArrowheads="1"/>
          </p:cNvSpPr>
          <p:nvPr/>
        </p:nvSpPr>
        <p:spPr bwMode="auto">
          <a:xfrm>
            <a:off x="1524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VDD</a:t>
            </a:r>
          </a:p>
        </p:txBody>
      </p:sp>
      <p:sp>
        <p:nvSpPr>
          <p:cNvPr id="17446" name="Text Box 37"/>
          <p:cNvSpPr txBox="1">
            <a:spLocks noChangeArrowheads="1"/>
          </p:cNvSpPr>
          <p:nvPr/>
        </p:nvSpPr>
        <p:spPr bwMode="auto">
          <a:xfrm>
            <a:off x="2057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VO</a:t>
            </a:r>
          </a:p>
        </p:txBody>
      </p:sp>
      <p:sp>
        <p:nvSpPr>
          <p:cNvPr id="17447" name="Text Box 38"/>
          <p:cNvSpPr txBox="1">
            <a:spLocks noChangeArrowheads="1"/>
          </p:cNvSpPr>
          <p:nvPr/>
        </p:nvSpPr>
        <p:spPr bwMode="auto">
          <a:xfrm>
            <a:off x="2514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RS</a:t>
            </a:r>
          </a:p>
        </p:txBody>
      </p:sp>
      <p:sp>
        <p:nvSpPr>
          <p:cNvPr id="17448" name="Text Box 39"/>
          <p:cNvSpPr txBox="1">
            <a:spLocks noChangeArrowheads="1"/>
          </p:cNvSpPr>
          <p:nvPr/>
        </p:nvSpPr>
        <p:spPr bwMode="auto">
          <a:xfrm>
            <a:off x="2895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R/W</a:t>
            </a:r>
          </a:p>
        </p:txBody>
      </p:sp>
      <p:sp>
        <p:nvSpPr>
          <p:cNvPr id="17449" name="Text Box 40"/>
          <p:cNvSpPr txBox="1">
            <a:spLocks noChangeArrowheads="1"/>
          </p:cNvSpPr>
          <p:nvPr/>
        </p:nvSpPr>
        <p:spPr bwMode="auto">
          <a:xfrm>
            <a:off x="3505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E</a:t>
            </a:r>
          </a:p>
        </p:txBody>
      </p:sp>
      <p:sp>
        <p:nvSpPr>
          <p:cNvPr id="17450" name="Text Box 41"/>
          <p:cNvSpPr txBox="1">
            <a:spLocks noChangeArrowheads="1"/>
          </p:cNvSpPr>
          <p:nvPr/>
        </p:nvSpPr>
        <p:spPr bwMode="auto">
          <a:xfrm>
            <a:off x="3810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DB0</a:t>
            </a:r>
          </a:p>
        </p:txBody>
      </p:sp>
      <p:sp>
        <p:nvSpPr>
          <p:cNvPr id="17451" name="Text Box 42"/>
          <p:cNvSpPr txBox="1">
            <a:spLocks noChangeArrowheads="1"/>
          </p:cNvSpPr>
          <p:nvPr/>
        </p:nvSpPr>
        <p:spPr bwMode="auto">
          <a:xfrm>
            <a:off x="4267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DB1</a:t>
            </a:r>
          </a:p>
        </p:txBody>
      </p:sp>
      <p:sp>
        <p:nvSpPr>
          <p:cNvPr id="17452" name="Text Box 43"/>
          <p:cNvSpPr txBox="1">
            <a:spLocks noChangeArrowheads="1"/>
          </p:cNvSpPr>
          <p:nvPr/>
        </p:nvSpPr>
        <p:spPr bwMode="auto">
          <a:xfrm>
            <a:off x="7620000" y="2667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A</a:t>
            </a:r>
          </a:p>
        </p:txBody>
      </p:sp>
      <p:sp>
        <p:nvSpPr>
          <p:cNvPr id="17453" name="Text Box 44"/>
          <p:cNvSpPr txBox="1">
            <a:spLocks noChangeArrowheads="1"/>
          </p:cNvSpPr>
          <p:nvPr/>
        </p:nvSpPr>
        <p:spPr bwMode="auto">
          <a:xfrm>
            <a:off x="5181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DB3</a:t>
            </a:r>
          </a:p>
        </p:txBody>
      </p:sp>
      <p:sp>
        <p:nvSpPr>
          <p:cNvPr id="17454" name="Text Box 45"/>
          <p:cNvSpPr txBox="1">
            <a:spLocks noChangeArrowheads="1"/>
          </p:cNvSpPr>
          <p:nvPr/>
        </p:nvSpPr>
        <p:spPr bwMode="auto">
          <a:xfrm>
            <a:off x="4724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DB2</a:t>
            </a:r>
          </a:p>
        </p:txBody>
      </p:sp>
      <p:sp>
        <p:nvSpPr>
          <p:cNvPr id="17455" name="Text Box 46"/>
          <p:cNvSpPr txBox="1">
            <a:spLocks noChangeArrowheads="1"/>
          </p:cNvSpPr>
          <p:nvPr/>
        </p:nvSpPr>
        <p:spPr bwMode="auto">
          <a:xfrm>
            <a:off x="6096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DB5</a:t>
            </a:r>
          </a:p>
        </p:txBody>
      </p:sp>
      <p:sp>
        <p:nvSpPr>
          <p:cNvPr id="17456" name="Text Box 47"/>
          <p:cNvSpPr txBox="1">
            <a:spLocks noChangeArrowheads="1"/>
          </p:cNvSpPr>
          <p:nvPr/>
        </p:nvSpPr>
        <p:spPr bwMode="auto">
          <a:xfrm>
            <a:off x="56388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DB4</a:t>
            </a:r>
          </a:p>
        </p:txBody>
      </p:sp>
      <p:sp>
        <p:nvSpPr>
          <p:cNvPr id="17457" name="Text Box 48"/>
          <p:cNvSpPr txBox="1">
            <a:spLocks noChangeArrowheads="1"/>
          </p:cNvSpPr>
          <p:nvPr/>
        </p:nvSpPr>
        <p:spPr bwMode="auto">
          <a:xfrm>
            <a:off x="7010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DB7</a:t>
            </a:r>
          </a:p>
        </p:txBody>
      </p:sp>
      <p:sp>
        <p:nvSpPr>
          <p:cNvPr id="17458" name="Text Box 49"/>
          <p:cNvSpPr txBox="1">
            <a:spLocks noChangeArrowheads="1"/>
          </p:cNvSpPr>
          <p:nvPr/>
        </p:nvSpPr>
        <p:spPr bwMode="auto">
          <a:xfrm>
            <a:off x="6553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DB6</a:t>
            </a:r>
          </a:p>
        </p:txBody>
      </p:sp>
      <p:sp>
        <p:nvSpPr>
          <p:cNvPr id="17459" name="Text Box 50"/>
          <p:cNvSpPr txBox="1">
            <a:spLocks noChangeArrowheads="1"/>
          </p:cNvSpPr>
          <p:nvPr/>
        </p:nvSpPr>
        <p:spPr bwMode="auto">
          <a:xfrm>
            <a:off x="8001000" y="2667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K</a:t>
            </a:r>
          </a:p>
        </p:txBody>
      </p:sp>
      <p:sp>
        <p:nvSpPr>
          <p:cNvPr id="17460" name="Text Box 51"/>
          <p:cNvSpPr txBox="1">
            <a:spLocks noChangeArrowheads="1"/>
          </p:cNvSpPr>
          <p:nvPr/>
        </p:nvSpPr>
        <p:spPr bwMode="auto">
          <a:xfrm>
            <a:off x="3962400" y="1447800"/>
            <a:ext cx="1219200" cy="396875"/>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LCD</a:t>
            </a:r>
            <a:r>
              <a:rPr kumimoji="1" lang="zh-CN" altLang="en-US" sz="2000">
                <a:latin typeface="Times New Roman" pitchFamily="18" charset="0"/>
              </a:rPr>
              <a:t>模块</a:t>
            </a:r>
          </a:p>
        </p:txBody>
      </p:sp>
      <p:sp>
        <p:nvSpPr>
          <p:cNvPr id="17461" name="AutoShape 52"/>
          <p:cNvSpPr>
            <a:spLocks/>
          </p:cNvSpPr>
          <p:nvPr/>
        </p:nvSpPr>
        <p:spPr bwMode="auto">
          <a:xfrm rot="-5400000">
            <a:off x="1714500" y="2552700"/>
            <a:ext cx="152400" cy="990600"/>
          </a:xfrm>
          <a:prstGeom prst="leftBrace">
            <a:avLst>
              <a:gd name="adj1" fmla="val 54167"/>
              <a:gd name="adj2" fmla="val 50000"/>
            </a:avLst>
          </a:prstGeom>
          <a:noFill/>
          <a:ln w="28575">
            <a:solidFill>
              <a:srgbClr val="FF5050"/>
            </a:solidFill>
            <a:round/>
            <a:headEnd/>
            <a:tailEnd/>
          </a:ln>
        </p:spPr>
        <p:txBody>
          <a:bodyPr wrap="none" anchor="ctr"/>
          <a:lstStyle/>
          <a:p>
            <a:endParaRPr lang="zh-CN" altLang="en-US"/>
          </a:p>
        </p:txBody>
      </p:sp>
      <p:sp>
        <p:nvSpPr>
          <p:cNvPr id="76853" name="Text Box 53"/>
          <p:cNvSpPr txBox="1">
            <a:spLocks noChangeArrowheads="1"/>
          </p:cNvSpPr>
          <p:nvPr/>
        </p:nvSpPr>
        <p:spPr bwMode="auto">
          <a:xfrm>
            <a:off x="1143000" y="3352800"/>
            <a:ext cx="7315200" cy="1573213"/>
          </a:xfrm>
          <a:prstGeom prst="rect">
            <a:avLst/>
          </a:prstGeom>
          <a:gradFill rotWithShape="0">
            <a:gsLst>
              <a:gs pos="0">
                <a:srgbClr val="CCFFCC"/>
              </a:gs>
              <a:gs pos="50000">
                <a:srgbClr val="FFFFFF"/>
              </a:gs>
              <a:gs pos="100000">
                <a:srgbClr val="CCFFCC"/>
              </a:gs>
            </a:gsLst>
            <a:lin ang="5400000" scaled="1"/>
          </a:gradFill>
          <a:ln w="9525">
            <a:noFill/>
            <a:miter lim="800000"/>
            <a:headEnd/>
            <a:tailEnd/>
          </a:ln>
        </p:spPr>
        <p:txBody>
          <a:bodyPr>
            <a:spAutoFit/>
          </a:bodyPr>
          <a:lstStyle/>
          <a:p>
            <a:pPr>
              <a:lnSpc>
                <a:spcPct val="135000"/>
              </a:lnSpc>
              <a:spcBef>
                <a:spcPct val="50000"/>
              </a:spcBef>
            </a:pPr>
            <a:r>
              <a:rPr kumimoji="1" lang="en-US" altLang="zh-CN" sz="2400" b="1">
                <a:latin typeface="Times New Roman" pitchFamily="18" charset="0"/>
              </a:rPr>
              <a:t>DB0</a:t>
            </a:r>
            <a:r>
              <a:rPr kumimoji="1" lang="zh-CN" altLang="en-US" sz="2400" b="1">
                <a:latin typeface="Times New Roman" pitchFamily="18" charset="0"/>
              </a:rPr>
              <a:t>～</a:t>
            </a:r>
            <a:r>
              <a:rPr kumimoji="1" lang="en-US" altLang="zh-CN" sz="2400" b="1">
                <a:latin typeface="Times New Roman" pitchFamily="18" charset="0"/>
              </a:rPr>
              <a:t>DB7</a:t>
            </a:r>
            <a:r>
              <a:rPr kumimoji="1" lang="zh-CN" altLang="en-US" sz="2400" b="1">
                <a:latin typeface="Times New Roman" pitchFamily="18" charset="0"/>
              </a:rPr>
              <a:t>：</a:t>
            </a:r>
            <a:r>
              <a:rPr kumimoji="1" lang="zh-CN" altLang="en-US" sz="2400">
                <a:latin typeface="Times New Roman" pitchFamily="18" charset="0"/>
              </a:rPr>
              <a:t>数据线，可以用</a:t>
            </a:r>
            <a:r>
              <a:rPr kumimoji="1" lang="en-US" altLang="zh-CN" sz="2400">
                <a:latin typeface="Times New Roman" pitchFamily="18" charset="0"/>
              </a:rPr>
              <a:t>8</a:t>
            </a:r>
            <a:r>
              <a:rPr kumimoji="1" lang="zh-CN" altLang="en-US" sz="2400">
                <a:latin typeface="Times New Roman" pitchFamily="18" charset="0"/>
              </a:rPr>
              <a:t>位连接，也可以只用高</a:t>
            </a:r>
            <a:r>
              <a:rPr kumimoji="1" lang="en-US" altLang="zh-CN" sz="2400">
                <a:latin typeface="Times New Roman" pitchFamily="18" charset="0"/>
              </a:rPr>
              <a:t>4</a:t>
            </a:r>
            <a:r>
              <a:rPr kumimoji="1" lang="zh-CN" altLang="en-US" sz="2400">
                <a:latin typeface="Times New Roman" pitchFamily="18" charset="0"/>
              </a:rPr>
              <a:t>位连接，节约单片机资源，本实验中采用的是八位连接方法。</a:t>
            </a:r>
          </a:p>
        </p:txBody>
      </p:sp>
      <p:sp>
        <p:nvSpPr>
          <p:cNvPr id="76854" name="AutoShape 54"/>
          <p:cNvSpPr>
            <a:spLocks/>
          </p:cNvSpPr>
          <p:nvPr/>
        </p:nvSpPr>
        <p:spPr bwMode="auto">
          <a:xfrm rot="-5400000">
            <a:off x="5638800" y="1447800"/>
            <a:ext cx="152400" cy="3200400"/>
          </a:xfrm>
          <a:prstGeom prst="leftBrace">
            <a:avLst>
              <a:gd name="adj1" fmla="val 175000"/>
              <a:gd name="adj2" fmla="val 50000"/>
            </a:avLst>
          </a:prstGeom>
          <a:noFill/>
          <a:ln w="28575">
            <a:solidFill>
              <a:srgbClr val="FF505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54"/>
                                        </p:tgtEl>
                                        <p:attrNameLst>
                                          <p:attrName>style.visibility</p:attrName>
                                        </p:attrNameLst>
                                      </p:cBhvr>
                                      <p:to>
                                        <p:strVal val="visible"/>
                                      </p:to>
                                    </p:set>
                                    <p:animEffect transition="in" filter="blinds(horizontal)">
                                      <p:cBhvr>
                                        <p:cTn id="7" dur="500"/>
                                        <p:tgtEl>
                                          <p:spTgt spid="76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53"/>
                                        </p:tgtEl>
                                        <p:attrNameLst>
                                          <p:attrName>style.visibility</p:attrName>
                                        </p:attrNameLst>
                                      </p:cBhvr>
                                      <p:to>
                                        <p:strVal val="visible"/>
                                      </p:to>
                                    </p:set>
                                    <p:animEffect transition="in" filter="blinds(horizontal)">
                                      <p:cBhvr>
                                        <p:cTn id="12" dur="500"/>
                                        <p:tgtEl>
                                          <p:spTgt spid="7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3" grpId="0" animBg="1" autoUpdateAnimBg="0"/>
      <p:bldP spid="768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p>
            <a:fld id="{10AF26CF-681F-4A55-9AEE-526FC4D6C552}" type="slidenum">
              <a:rPr lang="en-US" altLang="zh-CN">
                <a:ea typeface="宋体" charset="-122"/>
              </a:rPr>
              <a:pPr/>
              <a:t>54</a:t>
            </a:fld>
            <a:endParaRPr lang="en-US" altLang="zh-CN">
              <a:ea typeface="宋体" charset="-122"/>
            </a:endParaRPr>
          </a:p>
        </p:txBody>
      </p:sp>
      <p:sp>
        <p:nvSpPr>
          <p:cNvPr id="18435" name="Rectangle 2"/>
          <p:cNvSpPr>
            <a:spLocks noChangeArrowheads="1"/>
          </p:cNvSpPr>
          <p:nvPr/>
        </p:nvSpPr>
        <p:spPr bwMode="auto">
          <a:xfrm>
            <a:off x="1143000" y="1701800"/>
            <a:ext cx="7315200" cy="762000"/>
          </a:xfrm>
          <a:prstGeom prst="rect">
            <a:avLst/>
          </a:prstGeom>
          <a:solidFill>
            <a:srgbClr val="CCECFF"/>
          </a:solidFill>
          <a:ln w="9525">
            <a:solidFill>
              <a:srgbClr val="000066"/>
            </a:solidFill>
            <a:miter lim="800000"/>
            <a:headEnd/>
            <a:tailEnd/>
          </a:ln>
        </p:spPr>
        <p:txBody>
          <a:bodyPr wrap="none" anchor="ctr"/>
          <a:lstStyle/>
          <a:p>
            <a:pPr algn="ctr"/>
            <a:r>
              <a:rPr kumimoji="1" lang="en-US" altLang="zh-CN" sz="2400">
                <a:latin typeface="Times New Roman" pitchFamily="18" charset="0"/>
              </a:rPr>
              <a:t>  </a:t>
            </a:r>
          </a:p>
        </p:txBody>
      </p:sp>
      <p:sp>
        <p:nvSpPr>
          <p:cNvPr id="18436" name="Text Box 3"/>
          <p:cNvSpPr txBox="1">
            <a:spLocks noChangeArrowheads="1"/>
          </p:cNvSpPr>
          <p:nvPr/>
        </p:nvSpPr>
        <p:spPr bwMode="auto">
          <a:xfrm>
            <a:off x="12192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a:t>
            </a:r>
          </a:p>
        </p:txBody>
      </p:sp>
      <p:sp>
        <p:nvSpPr>
          <p:cNvPr id="18437" name="Text Box 4"/>
          <p:cNvSpPr txBox="1">
            <a:spLocks noChangeArrowheads="1"/>
          </p:cNvSpPr>
          <p:nvPr/>
        </p:nvSpPr>
        <p:spPr bwMode="auto">
          <a:xfrm>
            <a:off x="16764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2</a:t>
            </a:r>
          </a:p>
        </p:txBody>
      </p:sp>
      <p:sp>
        <p:nvSpPr>
          <p:cNvPr id="18438" name="Text Box 5"/>
          <p:cNvSpPr txBox="1">
            <a:spLocks noChangeArrowheads="1"/>
          </p:cNvSpPr>
          <p:nvPr/>
        </p:nvSpPr>
        <p:spPr bwMode="auto">
          <a:xfrm>
            <a:off x="20574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3</a:t>
            </a:r>
          </a:p>
        </p:txBody>
      </p:sp>
      <p:sp>
        <p:nvSpPr>
          <p:cNvPr id="18439" name="Text Box 6"/>
          <p:cNvSpPr txBox="1">
            <a:spLocks noChangeArrowheads="1"/>
          </p:cNvSpPr>
          <p:nvPr/>
        </p:nvSpPr>
        <p:spPr bwMode="auto">
          <a:xfrm>
            <a:off x="25908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4</a:t>
            </a:r>
          </a:p>
        </p:txBody>
      </p:sp>
      <p:sp>
        <p:nvSpPr>
          <p:cNvPr id="18440" name="Text Box 7"/>
          <p:cNvSpPr txBox="1">
            <a:spLocks noChangeArrowheads="1"/>
          </p:cNvSpPr>
          <p:nvPr/>
        </p:nvSpPr>
        <p:spPr bwMode="auto">
          <a:xfrm>
            <a:off x="30480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5</a:t>
            </a:r>
          </a:p>
        </p:txBody>
      </p:sp>
      <p:sp>
        <p:nvSpPr>
          <p:cNvPr id="18441" name="Text Box 8"/>
          <p:cNvSpPr txBox="1">
            <a:spLocks noChangeArrowheads="1"/>
          </p:cNvSpPr>
          <p:nvPr/>
        </p:nvSpPr>
        <p:spPr bwMode="auto">
          <a:xfrm>
            <a:off x="35052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6</a:t>
            </a:r>
          </a:p>
        </p:txBody>
      </p:sp>
      <p:sp>
        <p:nvSpPr>
          <p:cNvPr id="18442" name="Text Box 9"/>
          <p:cNvSpPr txBox="1">
            <a:spLocks noChangeArrowheads="1"/>
          </p:cNvSpPr>
          <p:nvPr/>
        </p:nvSpPr>
        <p:spPr bwMode="auto">
          <a:xfrm>
            <a:off x="39624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7</a:t>
            </a:r>
          </a:p>
        </p:txBody>
      </p:sp>
      <p:sp>
        <p:nvSpPr>
          <p:cNvPr id="18443" name="Text Box 10"/>
          <p:cNvSpPr txBox="1">
            <a:spLocks noChangeArrowheads="1"/>
          </p:cNvSpPr>
          <p:nvPr/>
        </p:nvSpPr>
        <p:spPr bwMode="auto">
          <a:xfrm>
            <a:off x="44196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8</a:t>
            </a:r>
          </a:p>
        </p:txBody>
      </p:sp>
      <p:sp>
        <p:nvSpPr>
          <p:cNvPr id="18444" name="Line 11"/>
          <p:cNvSpPr>
            <a:spLocks noChangeShapeType="1"/>
          </p:cNvSpPr>
          <p:nvPr/>
        </p:nvSpPr>
        <p:spPr bwMode="auto">
          <a:xfrm>
            <a:off x="1371600" y="2463800"/>
            <a:ext cx="0" cy="457200"/>
          </a:xfrm>
          <a:prstGeom prst="line">
            <a:avLst/>
          </a:prstGeom>
          <a:noFill/>
          <a:ln w="9525">
            <a:solidFill>
              <a:schemeClr val="tx1"/>
            </a:solidFill>
            <a:round/>
            <a:headEnd/>
            <a:tailEnd/>
          </a:ln>
        </p:spPr>
        <p:txBody>
          <a:bodyPr/>
          <a:lstStyle/>
          <a:p>
            <a:endParaRPr lang="zh-CN" altLang="en-US"/>
          </a:p>
        </p:txBody>
      </p:sp>
      <p:sp>
        <p:nvSpPr>
          <p:cNvPr id="18445" name="Line 12"/>
          <p:cNvSpPr>
            <a:spLocks noChangeShapeType="1"/>
          </p:cNvSpPr>
          <p:nvPr/>
        </p:nvSpPr>
        <p:spPr bwMode="auto">
          <a:xfrm>
            <a:off x="6400800" y="2463800"/>
            <a:ext cx="0" cy="457200"/>
          </a:xfrm>
          <a:prstGeom prst="line">
            <a:avLst/>
          </a:prstGeom>
          <a:noFill/>
          <a:ln w="9525">
            <a:solidFill>
              <a:schemeClr val="tx1"/>
            </a:solidFill>
            <a:round/>
            <a:headEnd/>
            <a:tailEnd/>
          </a:ln>
        </p:spPr>
        <p:txBody>
          <a:bodyPr/>
          <a:lstStyle/>
          <a:p>
            <a:endParaRPr lang="zh-CN" altLang="en-US"/>
          </a:p>
        </p:txBody>
      </p:sp>
      <p:sp>
        <p:nvSpPr>
          <p:cNvPr id="18446" name="Line 13"/>
          <p:cNvSpPr>
            <a:spLocks noChangeShapeType="1"/>
          </p:cNvSpPr>
          <p:nvPr/>
        </p:nvSpPr>
        <p:spPr bwMode="auto">
          <a:xfrm>
            <a:off x="5943600" y="2463800"/>
            <a:ext cx="0" cy="457200"/>
          </a:xfrm>
          <a:prstGeom prst="line">
            <a:avLst/>
          </a:prstGeom>
          <a:noFill/>
          <a:ln w="9525">
            <a:solidFill>
              <a:schemeClr val="tx1"/>
            </a:solidFill>
            <a:round/>
            <a:headEnd/>
            <a:tailEnd/>
          </a:ln>
        </p:spPr>
        <p:txBody>
          <a:bodyPr/>
          <a:lstStyle/>
          <a:p>
            <a:endParaRPr lang="zh-CN" altLang="en-US"/>
          </a:p>
        </p:txBody>
      </p:sp>
      <p:sp>
        <p:nvSpPr>
          <p:cNvPr id="18447" name="Line 14"/>
          <p:cNvSpPr>
            <a:spLocks noChangeShapeType="1"/>
          </p:cNvSpPr>
          <p:nvPr/>
        </p:nvSpPr>
        <p:spPr bwMode="auto">
          <a:xfrm>
            <a:off x="1828800" y="2463800"/>
            <a:ext cx="0" cy="457200"/>
          </a:xfrm>
          <a:prstGeom prst="line">
            <a:avLst/>
          </a:prstGeom>
          <a:noFill/>
          <a:ln w="9525">
            <a:solidFill>
              <a:schemeClr val="tx1"/>
            </a:solidFill>
            <a:round/>
            <a:headEnd/>
            <a:tailEnd/>
          </a:ln>
        </p:spPr>
        <p:txBody>
          <a:bodyPr/>
          <a:lstStyle/>
          <a:p>
            <a:endParaRPr lang="zh-CN" altLang="en-US"/>
          </a:p>
        </p:txBody>
      </p:sp>
      <p:sp>
        <p:nvSpPr>
          <p:cNvPr id="18448" name="Line 15"/>
          <p:cNvSpPr>
            <a:spLocks noChangeShapeType="1"/>
          </p:cNvSpPr>
          <p:nvPr/>
        </p:nvSpPr>
        <p:spPr bwMode="auto">
          <a:xfrm>
            <a:off x="2286000" y="2463800"/>
            <a:ext cx="0" cy="457200"/>
          </a:xfrm>
          <a:prstGeom prst="line">
            <a:avLst/>
          </a:prstGeom>
          <a:noFill/>
          <a:ln w="9525">
            <a:solidFill>
              <a:schemeClr val="tx1"/>
            </a:solidFill>
            <a:round/>
            <a:headEnd/>
            <a:tailEnd/>
          </a:ln>
        </p:spPr>
        <p:txBody>
          <a:bodyPr/>
          <a:lstStyle/>
          <a:p>
            <a:endParaRPr lang="zh-CN" altLang="en-US"/>
          </a:p>
        </p:txBody>
      </p:sp>
      <p:sp>
        <p:nvSpPr>
          <p:cNvPr id="18449" name="Line 16"/>
          <p:cNvSpPr>
            <a:spLocks noChangeShapeType="1"/>
          </p:cNvSpPr>
          <p:nvPr/>
        </p:nvSpPr>
        <p:spPr bwMode="auto">
          <a:xfrm>
            <a:off x="6858000" y="2463800"/>
            <a:ext cx="0" cy="457200"/>
          </a:xfrm>
          <a:prstGeom prst="line">
            <a:avLst/>
          </a:prstGeom>
          <a:noFill/>
          <a:ln w="9525">
            <a:solidFill>
              <a:schemeClr val="tx1"/>
            </a:solidFill>
            <a:round/>
            <a:headEnd/>
            <a:tailEnd/>
          </a:ln>
        </p:spPr>
        <p:txBody>
          <a:bodyPr/>
          <a:lstStyle/>
          <a:p>
            <a:endParaRPr lang="zh-CN" altLang="en-US"/>
          </a:p>
        </p:txBody>
      </p:sp>
      <p:sp>
        <p:nvSpPr>
          <p:cNvPr id="18450" name="Line 17"/>
          <p:cNvSpPr>
            <a:spLocks noChangeShapeType="1"/>
          </p:cNvSpPr>
          <p:nvPr/>
        </p:nvSpPr>
        <p:spPr bwMode="auto">
          <a:xfrm>
            <a:off x="2743200" y="2463800"/>
            <a:ext cx="0" cy="457200"/>
          </a:xfrm>
          <a:prstGeom prst="line">
            <a:avLst/>
          </a:prstGeom>
          <a:noFill/>
          <a:ln w="9525">
            <a:solidFill>
              <a:schemeClr val="tx1"/>
            </a:solidFill>
            <a:round/>
            <a:headEnd/>
            <a:tailEnd/>
          </a:ln>
        </p:spPr>
        <p:txBody>
          <a:bodyPr/>
          <a:lstStyle/>
          <a:p>
            <a:endParaRPr lang="zh-CN" altLang="en-US"/>
          </a:p>
        </p:txBody>
      </p:sp>
      <p:sp>
        <p:nvSpPr>
          <p:cNvPr id="18451" name="Line 18"/>
          <p:cNvSpPr>
            <a:spLocks noChangeShapeType="1"/>
          </p:cNvSpPr>
          <p:nvPr/>
        </p:nvSpPr>
        <p:spPr bwMode="auto">
          <a:xfrm>
            <a:off x="3200400" y="2463800"/>
            <a:ext cx="0" cy="457200"/>
          </a:xfrm>
          <a:prstGeom prst="line">
            <a:avLst/>
          </a:prstGeom>
          <a:noFill/>
          <a:ln w="9525">
            <a:solidFill>
              <a:schemeClr val="tx1"/>
            </a:solidFill>
            <a:round/>
            <a:headEnd/>
            <a:tailEnd/>
          </a:ln>
        </p:spPr>
        <p:txBody>
          <a:bodyPr/>
          <a:lstStyle/>
          <a:p>
            <a:endParaRPr lang="zh-CN" altLang="en-US"/>
          </a:p>
        </p:txBody>
      </p:sp>
      <p:sp>
        <p:nvSpPr>
          <p:cNvPr id="18452" name="Line 19"/>
          <p:cNvSpPr>
            <a:spLocks noChangeShapeType="1"/>
          </p:cNvSpPr>
          <p:nvPr/>
        </p:nvSpPr>
        <p:spPr bwMode="auto">
          <a:xfrm>
            <a:off x="7315200" y="2463800"/>
            <a:ext cx="0" cy="457200"/>
          </a:xfrm>
          <a:prstGeom prst="line">
            <a:avLst/>
          </a:prstGeom>
          <a:noFill/>
          <a:ln w="9525">
            <a:solidFill>
              <a:schemeClr val="tx1"/>
            </a:solidFill>
            <a:round/>
            <a:headEnd/>
            <a:tailEnd/>
          </a:ln>
        </p:spPr>
        <p:txBody>
          <a:bodyPr/>
          <a:lstStyle/>
          <a:p>
            <a:endParaRPr lang="zh-CN" altLang="en-US"/>
          </a:p>
        </p:txBody>
      </p:sp>
      <p:sp>
        <p:nvSpPr>
          <p:cNvPr id="18453" name="Line 20"/>
          <p:cNvSpPr>
            <a:spLocks noChangeShapeType="1"/>
          </p:cNvSpPr>
          <p:nvPr/>
        </p:nvSpPr>
        <p:spPr bwMode="auto">
          <a:xfrm>
            <a:off x="3657600" y="2463800"/>
            <a:ext cx="0" cy="457200"/>
          </a:xfrm>
          <a:prstGeom prst="line">
            <a:avLst/>
          </a:prstGeom>
          <a:noFill/>
          <a:ln w="9525">
            <a:solidFill>
              <a:schemeClr val="tx1"/>
            </a:solidFill>
            <a:round/>
            <a:headEnd/>
            <a:tailEnd/>
          </a:ln>
        </p:spPr>
        <p:txBody>
          <a:bodyPr/>
          <a:lstStyle/>
          <a:p>
            <a:endParaRPr lang="zh-CN" altLang="en-US"/>
          </a:p>
        </p:txBody>
      </p:sp>
      <p:sp>
        <p:nvSpPr>
          <p:cNvPr id="18454" name="Line 21"/>
          <p:cNvSpPr>
            <a:spLocks noChangeShapeType="1"/>
          </p:cNvSpPr>
          <p:nvPr/>
        </p:nvSpPr>
        <p:spPr bwMode="auto">
          <a:xfrm>
            <a:off x="4114800" y="2463800"/>
            <a:ext cx="0" cy="457200"/>
          </a:xfrm>
          <a:prstGeom prst="line">
            <a:avLst/>
          </a:prstGeom>
          <a:noFill/>
          <a:ln w="9525">
            <a:solidFill>
              <a:schemeClr val="tx1"/>
            </a:solidFill>
            <a:round/>
            <a:headEnd/>
            <a:tailEnd/>
          </a:ln>
        </p:spPr>
        <p:txBody>
          <a:bodyPr/>
          <a:lstStyle/>
          <a:p>
            <a:endParaRPr lang="zh-CN" altLang="en-US"/>
          </a:p>
        </p:txBody>
      </p:sp>
      <p:sp>
        <p:nvSpPr>
          <p:cNvPr id="18455" name="Line 22"/>
          <p:cNvSpPr>
            <a:spLocks noChangeShapeType="1"/>
          </p:cNvSpPr>
          <p:nvPr/>
        </p:nvSpPr>
        <p:spPr bwMode="auto">
          <a:xfrm>
            <a:off x="7772400" y="2463800"/>
            <a:ext cx="0" cy="457200"/>
          </a:xfrm>
          <a:prstGeom prst="line">
            <a:avLst/>
          </a:prstGeom>
          <a:noFill/>
          <a:ln w="9525">
            <a:solidFill>
              <a:schemeClr val="tx1"/>
            </a:solidFill>
            <a:round/>
            <a:headEnd/>
            <a:tailEnd/>
          </a:ln>
        </p:spPr>
        <p:txBody>
          <a:bodyPr/>
          <a:lstStyle/>
          <a:p>
            <a:endParaRPr lang="zh-CN" altLang="en-US"/>
          </a:p>
        </p:txBody>
      </p:sp>
      <p:sp>
        <p:nvSpPr>
          <p:cNvPr id="18456" name="Line 23"/>
          <p:cNvSpPr>
            <a:spLocks noChangeShapeType="1"/>
          </p:cNvSpPr>
          <p:nvPr/>
        </p:nvSpPr>
        <p:spPr bwMode="auto">
          <a:xfrm>
            <a:off x="4572000" y="2463800"/>
            <a:ext cx="0" cy="457200"/>
          </a:xfrm>
          <a:prstGeom prst="line">
            <a:avLst/>
          </a:prstGeom>
          <a:noFill/>
          <a:ln w="9525">
            <a:solidFill>
              <a:schemeClr val="tx1"/>
            </a:solidFill>
            <a:round/>
            <a:headEnd/>
            <a:tailEnd/>
          </a:ln>
        </p:spPr>
        <p:txBody>
          <a:bodyPr/>
          <a:lstStyle/>
          <a:p>
            <a:endParaRPr lang="zh-CN" altLang="en-US"/>
          </a:p>
        </p:txBody>
      </p:sp>
      <p:sp>
        <p:nvSpPr>
          <p:cNvPr id="18457" name="Line 24"/>
          <p:cNvSpPr>
            <a:spLocks noChangeShapeType="1"/>
          </p:cNvSpPr>
          <p:nvPr/>
        </p:nvSpPr>
        <p:spPr bwMode="auto">
          <a:xfrm>
            <a:off x="5029200" y="2463800"/>
            <a:ext cx="0" cy="457200"/>
          </a:xfrm>
          <a:prstGeom prst="line">
            <a:avLst/>
          </a:prstGeom>
          <a:noFill/>
          <a:ln w="9525">
            <a:solidFill>
              <a:schemeClr val="tx1"/>
            </a:solidFill>
            <a:round/>
            <a:headEnd/>
            <a:tailEnd/>
          </a:ln>
        </p:spPr>
        <p:txBody>
          <a:bodyPr/>
          <a:lstStyle/>
          <a:p>
            <a:endParaRPr lang="zh-CN" altLang="en-US"/>
          </a:p>
        </p:txBody>
      </p:sp>
      <p:sp>
        <p:nvSpPr>
          <p:cNvPr id="18458" name="Line 25"/>
          <p:cNvSpPr>
            <a:spLocks noChangeShapeType="1"/>
          </p:cNvSpPr>
          <p:nvPr/>
        </p:nvSpPr>
        <p:spPr bwMode="auto">
          <a:xfrm>
            <a:off x="8153400" y="2463800"/>
            <a:ext cx="0" cy="457200"/>
          </a:xfrm>
          <a:prstGeom prst="line">
            <a:avLst/>
          </a:prstGeom>
          <a:noFill/>
          <a:ln w="9525">
            <a:solidFill>
              <a:schemeClr val="tx1"/>
            </a:solidFill>
            <a:round/>
            <a:headEnd/>
            <a:tailEnd/>
          </a:ln>
        </p:spPr>
        <p:txBody>
          <a:bodyPr/>
          <a:lstStyle/>
          <a:p>
            <a:endParaRPr lang="zh-CN" altLang="en-US"/>
          </a:p>
        </p:txBody>
      </p:sp>
      <p:sp>
        <p:nvSpPr>
          <p:cNvPr id="18459" name="Line 26"/>
          <p:cNvSpPr>
            <a:spLocks noChangeShapeType="1"/>
          </p:cNvSpPr>
          <p:nvPr/>
        </p:nvSpPr>
        <p:spPr bwMode="auto">
          <a:xfrm>
            <a:off x="5486400" y="2463800"/>
            <a:ext cx="0" cy="457200"/>
          </a:xfrm>
          <a:prstGeom prst="line">
            <a:avLst/>
          </a:prstGeom>
          <a:noFill/>
          <a:ln w="9525">
            <a:solidFill>
              <a:schemeClr val="tx1"/>
            </a:solidFill>
            <a:round/>
            <a:headEnd/>
            <a:tailEnd/>
          </a:ln>
        </p:spPr>
        <p:txBody>
          <a:bodyPr/>
          <a:lstStyle/>
          <a:p>
            <a:endParaRPr lang="zh-CN" altLang="en-US"/>
          </a:p>
        </p:txBody>
      </p:sp>
      <p:sp>
        <p:nvSpPr>
          <p:cNvPr id="18460" name="Text Box 27"/>
          <p:cNvSpPr txBox="1">
            <a:spLocks noChangeArrowheads="1"/>
          </p:cNvSpPr>
          <p:nvPr/>
        </p:nvSpPr>
        <p:spPr bwMode="auto">
          <a:xfrm>
            <a:off x="48768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9</a:t>
            </a:r>
          </a:p>
        </p:txBody>
      </p:sp>
      <p:sp>
        <p:nvSpPr>
          <p:cNvPr id="18461" name="Text Box 28"/>
          <p:cNvSpPr txBox="1">
            <a:spLocks noChangeArrowheads="1"/>
          </p:cNvSpPr>
          <p:nvPr/>
        </p:nvSpPr>
        <p:spPr bwMode="auto">
          <a:xfrm>
            <a:off x="5334000" y="2082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10</a:t>
            </a:r>
          </a:p>
        </p:txBody>
      </p:sp>
      <p:sp>
        <p:nvSpPr>
          <p:cNvPr id="18462" name="Text Box 29"/>
          <p:cNvSpPr txBox="1">
            <a:spLocks noChangeArrowheads="1"/>
          </p:cNvSpPr>
          <p:nvPr/>
        </p:nvSpPr>
        <p:spPr bwMode="auto">
          <a:xfrm>
            <a:off x="57912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11</a:t>
            </a:r>
          </a:p>
        </p:txBody>
      </p:sp>
      <p:sp>
        <p:nvSpPr>
          <p:cNvPr id="18463" name="Text Box 30"/>
          <p:cNvSpPr txBox="1">
            <a:spLocks noChangeArrowheads="1"/>
          </p:cNvSpPr>
          <p:nvPr/>
        </p:nvSpPr>
        <p:spPr bwMode="auto">
          <a:xfrm>
            <a:off x="62484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12</a:t>
            </a:r>
          </a:p>
        </p:txBody>
      </p:sp>
      <p:sp>
        <p:nvSpPr>
          <p:cNvPr id="18464" name="Text Box 31"/>
          <p:cNvSpPr txBox="1">
            <a:spLocks noChangeArrowheads="1"/>
          </p:cNvSpPr>
          <p:nvPr/>
        </p:nvSpPr>
        <p:spPr bwMode="auto">
          <a:xfrm>
            <a:off x="67056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13</a:t>
            </a:r>
          </a:p>
        </p:txBody>
      </p:sp>
      <p:sp>
        <p:nvSpPr>
          <p:cNvPr id="18465" name="Text Box 32"/>
          <p:cNvSpPr txBox="1">
            <a:spLocks noChangeArrowheads="1"/>
          </p:cNvSpPr>
          <p:nvPr/>
        </p:nvSpPr>
        <p:spPr bwMode="auto">
          <a:xfrm>
            <a:off x="7162800" y="2082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14</a:t>
            </a:r>
          </a:p>
        </p:txBody>
      </p:sp>
      <p:sp>
        <p:nvSpPr>
          <p:cNvPr id="18466" name="Text Box 33"/>
          <p:cNvSpPr txBox="1">
            <a:spLocks noChangeArrowheads="1"/>
          </p:cNvSpPr>
          <p:nvPr/>
        </p:nvSpPr>
        <p:spPr bwMode="auto">
          <a:xfrm>
            <a:off x="76200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15</a:t>
            </a:r>
          </a:p>
        </p:txBody>
      </p:sp>
      <p:sp>
        <p:nvSpPr>
          <p:cNvPr id="18467" name="Text Box 34"/>
          <p:cNvSpPr txBox="1">
            <a:spLocks noChangeArrowheads="1"/>
          </p:cNvSpPr>
          <p:nvPr/>
        </p:nvSpPr>
        <p:spPr bwMode="auto">
          <a:xfrm>
            <a:off x="8001000" y="2082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16</a:t>
            </a:r>
          </a:p>
        </p:txBody>
      </p:sp>
      <p:sp>
        <p:nvSpPr>
          <p:cNvPr id="18468" name="Text Box 35"/>
          <p:cNvSpPr txBox="1">
            <a:spLocks noChangeArrowheads="1"/>
          </p:cNvSpPr>
          <p:nvPr/>
        </p:nvSpPr>
        <p:spPr bwMode="auto">
          <a:xfrm>
            <a:off x="10668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VSS</a:t>
            </a:r>
          </a:p>
        </p:txBody>
      </p:sp>
      <p:sp>
        <p:nvSpPr>
          <p:cNvPr id="18469" name="Text Box 36"/>
          <p:cNvSpPr txBox="1">
            <a:spLocks noChangeArrowheads="1"/>
          </p:cNvSpPr>
          <p:nvPr/>
        </p:nvSpPr>
        <p:spPr bwMode="auto">
          <a:xfrm>
            <a:off x="15240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VDD</a:t>
            </a:r>
          </a:p>
        </p:txBody>
      </p:sp>
      <p:sp>
        <p:nvSpPr>
          <p:cNvPr id="18470" name="Text Box 37"/>
          <p:cNvSpPr txBox="1">
            <a:spLocks noChangeArrowheads="1"/>
          </p:cNvSpPr>
          <p:nvPr/>
        </p:nvSpPr>
        <p:spPr bwMode="auto">
          <a:xfrm>
            <a:off x="20574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VO</a:t>
            </a:r>
          </a:p>
        </p:txBody>
      </p:sp>
      <p:sp>
        <p:nvSpPr>
          <p:cNvPr id="18471" name="Text Box 38"/>
          <p:cNvSpPr txBox="1">
            <a:spLocks noChangeArrowheads="1"/>
          </p:cNvSpPr>
          <p:nvPr/>
        </p:nvSpPr>
        <p:spPr bwMode="auto">
          <a:xfrm>
            <a:off x="25146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RS</a:t>
            </a:r>
          </a:p>
        </p:txBody>
      </p:sp>
      <p:sp>
        <p:nvSpPr>
          <p:cNvPr id="18472" name="Text Box 39"/>
          <p:cNvSpPr txBox="1">
            <a:spLocks noChangeArrowheads="1"/>
          </p:cNvSpPr>
          <p:nvPr/>
        </p:nvSpPr>
        <p:spPr bwMode="auto">
          <a:xfrm>
            <a:off x="28956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R/W</a:t>
            </a:r>
          </a:p>
        </p:txBody>
      </p:sp>
      <p:sp>
        <p:nvSpPr>
          <p:cNvPr id="18473" name="Text Box 40"/>
          <p:cNvSpPr txBox="1">
            <a:spLocks noChangeArrowheads="1"/>
          </p:cNvSpPr>
          <p:nvPr/>
        </p:nvSpPr>
        <p:spPr bwMode="auto">
          <a:xfrm>
            <a:off x="35052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E</a:t>
            </a:r>
          </a:p>
        </p:txBody>
      </p:sp>
      <p:sp>
        <p:nvSpPr>
          <p:cNvPr id="18474" name="Text Box 41"/>
          <p:cNvSpPr txBox="1">
            <a:spLocks noChangeArrowheads="1"/>
          </p:cNvSpPr>
          <p:nvPr/>
        </p:nvSpPr>
        <p:spPr bwMode="auto">
          <a:xfrm>
            <a:off x="38100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DB0</a:t>
            </a:r>
          </a:p>
        </p:txBody>
      </p:sp>
      <p:sp>
        <p:nvSpPr>
          <p:cNvPr id="18475" name="Text Box 42"/>
          <p:cNvSpPr txBox="1">
            <a:spLocks noChangeArrowheads="1"/>
          </p:cNvSpPr>
          <p:nvPr/>
        </p:nvSpPr>
        <p:spPr bwMode="auto">
          <a:xfrm>
            <a:off x="42672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DB1</a:t>
            </a:r>
          </a:p>
        </p:txBody>
      </p:sp>
      <p:sp>
        <p:nvSpPr>
          <p:cNvPr id="18476" name="Text Box 43"/>
          <p:cNvSpPr txBox="1">
            <a:spLocks noChangeArrowheads="1"/>
          </p:cNvSpPr>
          <p:nvPr/>
        </p:nvSpPr>
        <p:spPr bwMode="auto">
          <a:xfrm>
            <a:off x="7620000" y="2921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A</a:t>
            </a:r>
          </a:p>
        </p:txBody>
      </p:sp>
      <p:sp>
        <p:nvSpPr>
          <p:cNvPr id="18477" name="Text Box 44"/>
          <p:cNvSpPr txBox="1">
            <a:spLocks noChangeArrowheads="1"/>
          </p:cNvSpPr>
          <p:nvPr/>
        </p:nvSpPr>
        <p:spPr bwMode="auto">
          <a:xfrm>
            <a:off x="51816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DB3</a:t>
            </a:r>
          </a:p>
        </p:txBody>
      </p:sp>
      <p:sp>
        <p:nvSpPr>
          <p:cNvPr id="18478" name="Text Box 45"/>
          <p:cNvSpPr txBox="1">
            <a:spLocks noChangeArrowheads="1"/>
          </p:cNvSpPr>
          <p:nvPr/>
        </p:nvSpPr>
        <p:spPr bwMode="auto">
          <a:xfrm>
            <a:off x="47244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DB2</a:t>
            </a:r>
          </a:p>
        </p:txBody>
      </p:sp>
      <p:sp>
        <p:nvSpPr>
          <p:cNvPr id="18479" name="Text Box 46"/>
          <p:cNvSpPr txBox="1">
            <a:spLocks noChangeArrowheads="1"/>
          </p:cNvSpPr>
          <p:nvPr/>
        </p:nvSpPr>
        <p:spPr bwMode="auto">
          <a:xfrm>
            <a:off x="60960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DB5</a:t>
            </a:r>
          </a:p>
        </p:txBody>
      </p:sp>
      <p:sp>
        <p:nvSpPr>
          <p:cNvPr id="18480" name="Text Box 47"/>
          <p:cNvSpPr txBox="1">
            <a:spLocks noChangeArrowheads="1"/>
          </p:cNvSpPr>
          <p:nvPr/>
        </p:nvSpPr>
        <p:spPr bwMode="auto">
          <a:xfrm>
            <a:off x="56388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DB4</a:t>
            </a:r>
          </a:p>
        </p:txBody>
      </p:sp>
      <p:sp>
        <p:nvSpPr>
          <p:cNvPr id="18481" name="Text Box 48"/>
          <p:cNvSpPr txBox="1">
            <a:spLocks noChangeArrowheads="1"/>
          </p:cNvSpPr>
          <p:nvPr/>
        </p:nvSpPr>
        <p:spPr bwMode="auto">
          <a:xfrm>
            <a:off x="70104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DB7</a:t>
            </a:r>
          </a:p>
        </p:txBody>
      </p:sp>
      <p:sp>
        <p:nvSpPr>
          <p:cNvPr id="18482" name="Text Box 49"/>
          <p:cNvSpPr txBox="1">
            <a:spLocks noChangeArrowheads="1"/>
          </p:cNvSpPr>
          <p:nvPr/>
        </p:nvSpPr>
        <p:spPr bwMode="auto">
          <a:xfrm>
            <a:off x="6553200" y="2921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DB6</a:t>
            </a:r>
          </a:p>
        </p:txBody>
      </p:sp>
      <p:sp>
        <p:nvSpPr>
          <p:cNvPr id="18483" name="Text Box 50"/>
          <p:cNvSpPr txBox="1">
            <a:spLocks noChangeArrowheads="1"/>
          </p:cNvSpPr>
          <p:nvPr/>
        </p:nvSpPr>
        <p:spPr bwMode="auto">
          <a:xfrm>
            <a:off x="8001000" y="2921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K</a:t>
            </a:r>
          </a:p>
        </p:txBody>
      </p:sp>
      <p:sp>
        <p:nvSpPr>
          <p:cNvPr id="18484" name="Text Box 51"/>
          <p:cNvSpPr txBox="1">
            <a:spLocks noChangeArrowheads="1"/>
          </p:cNvSpPr>
          <p:nvPr/>
        </p:nvSpPr>
        <p:spPr bwMode="auto">
          <a:xfrm>
            <a:off x="3962400" y="1701800"/>
            <a:ext cx="1219200" cy="396875"/>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LCD</a:t>
            </a:r>
            <a:r>
              <a:rPr kumimoji="1" lang="zh-CN" altLang="en-US" sz="2000">
                <a:latin typeface="Times New Roman" pitchFamily="18" charset="0"/>
              </a:rPr>
              <a:t>模块</a:t>
            </a:r>
          </a:p>
        </p:txBody>
      </p:sp>
      <p:sp>
        <p:nvSpPr>
          <p:cNvPr id="18485" name="AutoShape 52"/>
          <p:cNvSpPr>
            <a:spLocks/>
          </p:cNvSpPr>
          <p:nvPr/>
        </p:nvSpPr>
        <p:spPr bwMode="auto">
          <a:xfrm rot="-5400000">
            <a:off x="1714500" y="2806700"/>
            <a:ext cx="152400" cy="990600"/>
          </a:xfrm>
          <a:prstGeom prst="leftBrace">
            <a:avLst>
              <a:gd name="adj1" fmla="val 54167"/>
              <a:gd name="adj2" fmla="val 50000"/>
            </a:avLst>
          </a:prstGeom>
          <a:noFill/>
          <a:ln w="28575">
            <a:solidFill>
              <a:srgbClr val="FF5050"/>
            </a:solidFill>
            <a:round/>
            <a:headEnd/>
            <a:tailEnd/>
          </a:ln>
        </p:spPr>
        <p:txBody>
          <a:bodyPr wrap="none" anchor="ctr"/>
          <a:lstStyle/>
          <a:p>
            <a:endParaRPr lang="zh-CN" altLang="en-US"/>
          </a:p>
        </p:txBody>
      </p:sp>
      <p:sp>
        <p:nvSpPr>
          <p:cNvPr id="77877" name="Text Box 53"/>
          <p:cNvSpPr txBox="1">
            <a:spLocks noChangeArrowheads="1"/>
          </p:cNvSpPr>
          <p:nvPr/>
        </p:nvSpPr>
        <p:spPr bwMode="auto">
          <a:xfrm>
            <a:off x="1143000" y="3606800"/>
            <a:ext cx="7315200" cy="1262063"/>
          </a:xfrm>
          <a:prstGeom prst="rect">
            <a:avLst/>
          </a:prstGeom>
          <a:gradFill rotWithShape="0">
            <a:gsLst>
              <a:gs pos="0">
                <a:srgbClr val="CCFFCC"/>
              </a:gs>
              <a:gs pos="50000">
                <a:srgbClr val="FFFFFF"/>
              </a:gs>
              <a:gs pos="100000">
                <a:srgbClr val="CCFFCC"/>
              </a:gs>
            </a:gsLst>
            <a:lin ang="5400000" scaled="1"/>
          </a:gradFill>
          <a:ln w="9525">
            <a:noFill/>
            <a:miter lim="800000"/>
            <a:headEnd/>
            <a:tailEnd/>
          </a:ln>
        </p:spPr>
        <p:txBody>
          <a:bodyPr>
            <a:spAutoFit/>
          </a:bodyPr>
          <a:lstStyle/>
          <a:p>
            <a:pPr>
              <a:lnSpc>
                <a:spcPct val="135000"/>
              </a:lnSpc>
              <a:spcBef>
                <a:spcPct val="50000"/>
              </a:spcBef>
            </a:pPr>
            <a:r>
              <a:rPr kumimoji="1" lang="en-US" altLang="zh-CN" sz="2400" b="1">
                <a:latin typeface="Times New Roman" pitchFamily="18" charset="0"/>
              </a:rPr>
              <a:t>A</a:t>
            </a:r>
            <a:r>
              <a:rPr kumimoji="1" lang="zh-CN" altLang="en-US" sz="2400" b="1">
                <a:latin typeface="Times New Roman" pitchFamily="18" charset="0"/>
              </a:rPr>
              <a:t>：</a:t>
            </a:r>
            <a:r>
              <a:rPr kumimoji="1" lang="zh-CN" altLang="en-US" sz="2400">
                <a:latin typeface="Times New Roman" pitchFamily="18" charset="0"/>
              </a:rPr>
              <a:t>背光控制正电源</a:t>
            </a:r>
          </a:p>
          <a:p>
            <a:pPr>
              <a:lnSpc>
                <a:spcPct val="135000"/>
              </a:lnSpc>
              <a:spcBef>
                <a:spcPct val="50000"/>
              </a:spcBef>
            </a:pPr>
            <a:r>
              <a:rPr kumimoji="1" lang="en-US" altLang="zh-CN" sz="2400" b="1">
                <a:latin typeface="Times New Roman" pitchFamily="18" charset="0"/>
              </a:rPr>
              <a:t>K</a:t>
            </a:r>
            <a:r>
              <a:rPr kumimoji="1" lang="zh-CN" altLang="en-US" sz="2400">
                <a:latin typeface="Times New Roman" pitchFamily="18" charset="0"/>
              </a:rPr>
              <a:t>：背光控制地</a:t>
            </a:r>
          </a:p>
        </p:txBody>
      </p:sp>
      <p:sp>
        <p:nvSpPr>
          <p:cNvPr id="18487" name="AutoShape 54"/>
          <p:cNvSpPr>
            <a:spLocks/>
          </p:cNvSpPr>
          <p:nvPr/>
        </p:nvSpPr>
        <p:spPr bwMode="auto">
          <a:xfrm rot="-5400000">
            <a:off x="5638800" y="1701800"/>
            <a:ext cx="152400" cy="3200400"/>
          </a:xfrm>
          <a:prstGeom prst="leftBrace">
            <a:avLst>
              <a:gd name="adj1" fmla="val 175000"/>
              <a:gd name="adj2" fmla="val 50000"/>
            </a:avLst>
          </a:prstGeom>
          <a:noFill/>
          <a:ln w="28575">
            <a:solidFill>
              <a:srgbClr val="FF5050"/>
            </a:solidFill>
            <a:round/>
            <a:headEnd/>
            <a:tailEnd/>
          </a:ln>
        </p:spPr>
        <p:txBody>
          <a:bodyPr wrap="none" anchor="ctr"/>
          <a:lstStyle/>
          <a:p>
            <a:endParaRPr lang="zh-CN" altLang="en-US"/>
          </a:p>
        </p:txBody>
      </p:sp>
      <p:sp>
        <p:nvSpPr>
          <p:cNvPr id="77879" name="AutoShape 55"/>
          <p:cNvSpPr>
            <a:spLocks/>
          </p:cNvSpPr>
          <p:nvPr/>
        </p:nvSpPr>
        <p:spPr bwMode="auto">
          <a:xfrm rot="16200000" flipV="1">
            <a:off x="7924800" y="2997200"/>
            <a:ext cx="76200" cy="533400"/>
          </a:xfrm>
          <a:prstGeom prst="leftBrace">
            <a:avLst>
              <a:gd name="adj1" fmla="val 58333"/>
              <a:gd name="adj2" fmla="val 52972"/>
            </a:avLst>
          </a:prstGeom>
          <a:noFill/>
          <a:ln w="28575">
            <a:solidFill>
              <a:srgbClr val="FF505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79"/>
                                        </p:tgtEl>
                                        <p:attrNameLst>
                                          <p:attrName>style.visibility</p:attrName>
                                        </p:attrNameLst>
                                      </p:cBhvr>
                                      <p:to>
                                        <p:strVal val="visible"/>
                                      </p:to>
                                    </p:set>
                                    <p:animEffect transition="in" filter="blinds(horizontal)">
                                      <p:cBhvr>
                                        <p:cTn id="7" dur="500"/>
                                        <p:tgtEl>
                                          <p:spTgt spid="77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77"/>
                                        </p:tgtEl>
                                        <p:attrNameLst>
                                          <p:attrName>style.visibility</p:attrName>
                                        </p:attrNameLst>
                                      </p:cBhvr>
                                      <p:to>
                                        <p:strVal val="visible"/>
                                      </p:to>
                                    </p:set>
                                    <p:animEffect transition="in" filter="blinds(horizontal)">
                                      <p:cBhvr>
                                        <p:cTn id="12" dur="500"/>
                                        <p:tgtEl>
                                          <p:spTgt spid="7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77" grpId="0" animBg="1" autoUpdateAnimBg="0"/>
      <p:bldP spid="7787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p>
            <a:fld id="{9AA4C229-56BC-4F3B-AA41-39DA39F7393E}" type="slidenum">
              <a:rPr lang="en-US" altLang="zh-CN">
                <a:ea typeface="宋体" charset="-122"/>
              </a:rPr>
              <a:pPr/>
              <a:t>55</a:t>
            </a:fld>
            <a:endParaRPr lang="en-US" altLang="zh-CN">
              <a:ea typeface="宋体" charset="-122"/>
            </a:endParaRPr>
          </a:p>
        </p:txBody>
      </p:sp>
      <p:sp>
        <p:nvSpPr>
          <p:cNvPr id="20483" name="Rectangle 2"/>
          <p:cNvSpPr>
            <a:spLocks noChangeArrowheads="1"/>
          </p:cNvSpPr>
          <p:nvPr/>
        </p:nvSpPr>
        <p:spPr bwMode="auto">
          <a:xfrm>
            <a:off x="1143000" y="1447800"/>
            <a:ext cx="7315200" cy="762000"/>
          </a:xfrm>
          <a:prstGeom prst="rect">
            <a:avLst/>
          </a:prstGeom>
          <a:solidFill>
            <a:srgbClr val="CCECFF"/>
          </a:solidFill>
          <a:ln w="9525">
            <a:solidFill>
              <a:srgbClr val="000066"/>
            </a:solidFill>
            <a:miter lim="800000"/>
            <a:headEnd/>
            <a:tailEnd/>
          </a:ln>
        </p:spPr>
        <p:txBody>
          <a:bodyPr wrap="none" anchor="ctr"/>
          <a:lstStyle/>
          <a:p>
            <a:pPr algn="ctr"/>
            <a:r>
              <a:rPr kumimoji="1" lang="en-US" altLang="zh-CN" sz="2400">
                <a:latin typeface="Times New Roman" pitchFamily="18" charset="0"/>
              </a:rPr>
              <a:t>  </a:t>
            </a:r>
          </a:p>
        </p:txBody>
      </p:sp>
      <p:sp>
        <p:nvSpPr>
          <p:cNvPr id="20484" name="Text Box 3"/>
          <p:cNvSpPr txBox="1">
            <a:spLocks noChangeArrowheads="1"/>
          </p:cNvSpPr>
          <p:nvPr/>
        </p:nvSpPr>
        <p:spPr bwMode="auto">
          <a:xfrm>
            <a:off x="1219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a:t>
            </a:r>
          </a:p>
        </p:txBody>
      </p:sp>
      <p:sp>
        <p:nvSpPr>
          <p:cNvPr id="20485" name="Text Box 4"/>
          <p:cNvSpPr txBox="1">
            <a:spLocks noChangeArrowheads="1"/>
          </p:cNvSpPr>
          <p:nvPr/>
        </p:nvSpPr>
        <p:spPr bwMode="auto">
          <a:xfrm>
            <a:off x="1676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2</a:t>
            </a:r>
          </a:p>
        </p:txBody>
      </p:sp>
      <p:sp>
        <p:nvSpPr>
          <p:cNvPr id="20486" name="Text Box 5"/>
          <p:cNvSpPr txBox="1">
            <a:spLocks noChangeArrowheads="1"/>
          </p:cNvSpPr>
          <p:nvPr/>
        </p:nvSpPr>
        <p:spPr bwMode="auto">
          <a:xfrm>
            <a:off x="2057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3</a:t>
            </a:r>
          </a:p>
        </p:txBody>
      </p:sp>
      <p:sp>
        <p:nvSpPr>
          <p:cNvPr id="20487" name="Text Box 6"/>
          <p:cNvSpPr txBox="1">
            <a:spLocks noChangeArrowheads="1"/>
          </p:cNvSpPr>
          <p:nvPr/>
        </p:nvSpPr>
        <p:spPr bwMode="auto">
          <a:xfrm>
            <a:off x="25908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4</a:t>
            </a:r>
          </a:p>
        </p:txBody>
      </p:sp>
      <p:sp>
        <p:nvSpPr>
          <p:cNvPr id="20488" name="Text Box 7"/>
          <p:cNvSpPr txBox="1">
            <a:spLocks noChangeArrowheads="1"/>
          </p:cNvSpPr>
          <p:nvPr/>
        </p:nvSpPr>
        <p:spPr bwMode="auto">
          <a:xfrm>
            <a:off x="3048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5</a:t>
            </a:r>
          </a:p>
        </p:txBody>
      </p:sp>
      <p:sp>
        <p:nvSpPr>
          <p:cNvPr id="20489" name="Text Box 8"/>
          <p:cNvSpPr txBox="1">
            <a:spLocks noChangeArrowheads="1"/>
          </p:cNvSpPr>
          <p:nvPr/>
        </p:nvSpPr>
        <p:spPr bwMode="auto">
          <a:xfrm>
            <a:off x="3505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6</a:t>
            </a:r>
          </a:p>
        </p:txBody>
      </p:sp>
      <p:sp>
        <p:nvSpPr>
          <p:cNvPr id="20490" name="Text Box 9"/>
          <p:cNvSpPr txBox="1">
            <a:spLocks noChangeArrowheads="1"/>
          </p:cNvSpPr>
          <p:nvPr/>
        </p:nvSpPr>
        <p:spPr bwMode="auto">
          <a:xfrm>
            <a:off x="3962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7</a:t>
            </a:r>
          </a:p>
        </p:txBody>
      </p:sp>
      <p:sp>
        <p:nvSpPr>
          <p:cNvPr id="20491" name="Text Box 10"/>
          <p:cNvSpPr txBox="1">
            <a:spLocks noChangeArrowheads="1"/>
          </p:cNvSpPr>
          <p:nvPr/>
        </p:nvSpPr>
        <p:spPr bwMode="auto">
          <a:xfrm>
            <a:off x="44196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8</a:t>
            </a:r>
          </a:p>
        </p:txBody>
      </p:sp>
      <p:sp>
        <p:nvSpPr>
          <p:cNvPr id="20492" name="Line 11"/>
          <p:cNvSpPr>
            <a:spLocks noChangeShapeType="1"/>
          </p:cNvSpPr>
          <p:nvPr/>
        </p:nvSpPr>
        <p:spPr bwMode="auto">
          <a:xfrm>
            <a:off x="1371600" y="2209800"/>
            <a:ext cx="0" cy="457200"/>
          </a:xfrm>
          <a:prstGeom prst="line">
            <a:avLst/>
          </a:prstGeom>
          <a:noFill/>
          <a:ln w="9525">
            <a:solidFill>
              <a:schemeClr val="tx1"/>
            </a:solidFill>
            <a:round/>
            <a:headEnd/>
            <a:tailEnd/>
          </a:ln>
        </p:spPr>
        <p:txBody>
          <a:bodyPr/>
          <a:lstStyle/>
          <a:p>
            <a:endParaRPr lang="zh-CN" altLang="en-US"/>
          </a:p>
        </p:txBody>
      </p:sp>
      <p:sp>
        <p:nvSpPr>
          <p:cNvPr id="20493" name="Line 12"/>
          <p:cNvSpPr>
            <a:spLocks noChangeShapeType="1"/>
          </p:cNvSpPr>
          <p:nvPr/>
        </p:nvSpPr>
        <p:spPr bwMode="auto">
          <a:xfrm>
            <a:off x="6400800" y="2209800"/>
            <a:ext cx="0" cy="457200"/>
          </a:xfrm>
          <a:prstGeom prst="line">
            <a:avLst/>
          </a:prstGeom>
          <a:noFill/>
          <a:ln w="9525">
            <a:solidFill>
              <a:schemeClr val="tx1"/>
            </a:solidFill>
            <a:round/>
            <a:headEnd/>
            <a:tailEnd/>
          </a:ln>
        </p:spPr>
        <p:txBody>
          <a:bodyPr/>
          <a:lstStyle/>
          <a:p>
            <a:endParaRPr lang="zh-CN" altLang="en-US"/>
          </a:p>
        </p:txBody>
      </p:sp>
      <p:sp>
        <p:nvSpPr>
          <p:cNvPr id="20494" name="Line 13"/>
          <p:cNvSpPr>
            <a:spLocks noChangeShapeType="1"/>
          </p:cNvSpPr>
          <p:nvPr/>
        </p:nvSpPr>
        <p:spPr bwMode="auto">
          <a:xfrm>
            <a:off x="5943600" y="2209800"/>
            <a:ext cx="0" cy="457200"/>
          </a:xfrm>
          <a:prstGeom prst="line">
            <a:avLst/>
          </a:prstGeom>
          <a:noFill/>
          <a:ln w="9525">
            <a:solidFill>
              <a:schemeClr val="tx1"/>
            </a:solidFill>
            <a:round/>
            <a:headEnd/>
            <a:tailEnd/>
          </a:ln>
        </p:spPr>
        <p:txBody>
          <a:bodyPr/>
          <a:lstStyle/>
          <a:p>
            <a:endParaRPr lang="zh-CN" altLang="en-US"/>
          </a:p>
        </p:txBody>
      </p:sp>
      <p:sp>
        <p:nvSpPr>
          <p:cNvPr id="20495" name="Line 14"/>
          <p:cNvSpPr>
            <a:spLocks noChangeShapeType="1"/>
          </p:cNvSpPr>
          <p:nvPr/>
        </p:nvSpPr>
        <p:spPr bwMode="auto">
          <a:xfrm>
            <a:off x="1828800" y="2209800"/>
            <a:ext cx="0" cy="457200"/>
          </a:xfrm>
          <a:prstGeom prst="line">
            <a:avLst/>
          </a:prstGeom>
          <a:noFill/>
          <a:ln w="9525">
            <a:solidFill>
              <a:schemeClr val="tx1"/>
            </a:solidFill>
            <a:round/>
            <a:headEnd/>
            <a:tailEnd/>
          </a:ln>
        </p:spPr>
        <p:txBody>
          <a:bodyPr/>
          <a:lstStyle/>
          <a:p>
            <a:endParaRPr lang="zh-CN" altLang="en-US"/>
          </a:p>
        </p:txBody>
      </p:sp>
      <p:sp>
        <p:nvSpPr>
          <p:cNvPr id="20496" name="Line 15"/>
          <p:cNvSpPr>
            <a:spLocks noChangeShapeType="1"/>
          </p:cNvSpPr>
          <p:nvPr/>
        </p:nvSpPr>
        <p:spPr bwMode="auto">
          <a:xfrm>
            <a:off x="2286000" y="2209800"/>
            <a:ext cx="0" cy="457200"/>
          </a:xfrm>
          <a:prstGeom prst="line">
            <a:avLst/>
          </a:prstGeom>
          <a:noFill/>
          <a:ln w="9525">
            <a:solidFill>
              <a:schemeClr val="tx1"/>
            </a:solidFill>
            <a:round/>
            <a:headEnd/>
            <a:tailEnd/>
          </a:ln>
        </p:spPr>
        <p:txBody>
          <a:bodyPr/>
          <a:lstStyle/>
          <a:p>
            <a:endParaRPr lang="zh-CN" altLang="en-US"/>
          </a:p>
        </p:txBody>
      </p:sp>
      <p:sp>
        <p:nvSpPr>
          <p:cNvPr id="20497" name="Line 16"/>
          <p:cNvSpPr>
            <a:spLocks noChangeShapeType="1"/>
          </p:cNvSpPr>
          <p:nvPr/>
        </p:nvSpPr>
        <p:spPr bwMode="auto">
          <a:xfrm>
            <a:off x="6858000" y="2209800"/>
            <a:ext cx="0" cy="457200"/>
          </a:xfrm>
          <a:prstGeom prst="line">
            <a:avLst/>
          </a:prstGeom>
          <a:noFill/>
          <a:ln w="9525">
            <a:solidFill>
              <a:schemeClr val="tx1"/>
            </a:solidFill>
            <a:round/>
            <a:headEnd/>
            <a:tailEnd/>
          </a:ln>
        </p:spPr>
        <p:txBody>
          <a:bodyPr/>
          <a:lstStyle/>
          <a:p>
            <a:endParaRPr lang="zh-CN" altLang="en-US"/>
          </a:p>
        </p:txBody>
      </p:sp>
      <p:sp>
        <p:nvSpPr>
          <p:cNvPr id="20498" name="Line 17"/>
          <p:cNvSpPr>
            <a:spLocks noChangeShapeType="1"/>
          </p:cNvSpPr>
          <p:nvPr/>
        </p:nvSpPr>
        <p:spPr bwMode="auto">
          <a:xfrm>
            <a:off x="2743200" y="2209800"/>
            <a:ext cx="0" cy="457200"/>
          </a:xfrm>
          <a:prstGeom prst="line">
            <a:avLst/>
          </a:prstGeom>
          <a:noFill/>
          <a:ln w="9525">
            <a:solidFill>
              <a:schemeClr val="tx1"/>
            </a:solidFill>
            <a:round/>
            <a:headEnd/>
            <a:tailEnd/>
          </a:ln>
        </p:spPr>
        <p:txBody>
          <a:bodyPr/>
          <a:lstStyle/>
          <a:p>
            <a:endParaRPr lang="zh-CN" altLang="en-US"/>
          </a:p>
        </p:txBody>
      </p:sp>
      <p:sp>
        <p:nvSpPr>
          <p:cNvPr id="20499" name="Line 18"/>
          <p:cNvSpPr>
            <a:spLocks noChangeShapeType="1"/>
          </p:cNvSpPr>
          <p:nvPr/>
        </p:nvSpPr>
        <p:spPr bwMode="auto">
          <a:xfrm>
            <a:off x="3200400" y="2209800"/>
            <a:ext cx="0" cy="457200"/>
          </a:xfrm>
          <a:prstGeom prst="line">
            <a:avLst/>
          </a:prstGeom>
          <a:noFill/>
          <a:ln w="9525">
            <a:solidFill>
              <a:schemeClr val="tx1"/>
            </a:solidFill>
            <a:round/>
            <a:headEnd/>
            <a:tailEnd/>
          </a:ln>
        </p:spPr>
        <p:txBody>
          <a:bodyPr/>
          <a:lstStyle/>
          <a:p>
            <a:endParaRPr lang="zh-CN" altLang="en-US"/>
          </a:p>
        </p:txBody>
      </p:sp>
      <p:sp>
        <p:nvSpPr>
          <p:cNvPr id="20500" name="Line 19"/>
          <p:cNvSpPr>
            <a:spLocks noChangeShapeType="1"/>
          </p:cNvSpPr>
          <p:nvPr/>
        </p:nvSpPr>
        <p:spPr bwMode="auto">
          <a:xfrm>
            <a:off x="7315200" y="2209800"/>
            <a:ext cx="0" cy="457200"/>
          </a:xfrm>
          <a:prstGeom prst="line">
            <a:avLst/>
          </a:prstGeom>
          <a:noFill/>
          <a:ln w="9525">
            <a:solidFill>
              <a:schemeClr val="tx1"/>
            </a:solidFill>
            <a:round/>
            <a:headEnd/>
            <a:tailEnd/>
          </a:ln>
        </p:spPr>
        <p:txBody>
          <a:bodyPr/>
          <a:lstStyle/>
          <a:p>
            <a:endParaRPr lang="zh-CN" altLang="en-US"/>
          </a:p>
        </p:txBody>
      </p:sp>
      <p:sp>
        <p:nvSpPr>
          <p:cNvPr id="20501" name="Line 20"/>
          <p:cNvSpPr>
            <a:spLocks noChangeShapeType="1"/>
          </p:cNvSpPr>
          <p:nvPr/>
        </p:nvSpPr>
        <p:spPr bwMode="auto">
          <a:xfrm>
            <a:off x="3657600" y="2209800"/>
            <a:ext cx="0" cy="457200"/>
          </a:xfrm>
          <a:prstGeom prst="line">
            <a:avLst/>
          </a:prstGeom>
          <a:noFill/>
          <a:ln w="9525">
            <a:solidFill>
              <a:schemeClr val="tx1"/>
            </a:solidFill>
            <a:round/>
            <a:headEnd/>
            <a:tailEnd/>
          </a:ln>
        </p:spPr>
        <p:txBody>
          <a:bodyPr/>
          <a:lstStyle/>
          <a:p>
            <a:endParaRPr lang="zh-CN" altLang="en-US"/>
          </a:p>
        </p:txBody>
      </p:sp>
      <p:sp>
        <p:nvSpPr>
          <p:cNvPr id="20502" name="Line 21"/>
          <p:cNvSpPr>
            <a:spLocks noChangeShapeType="1"/>
          </p:cNvSpPr>
          <p:nvPr/>
        </p:nvSpPr>
        <p:spPr bwMode="auto">
          <a:xfrm>
            <a:off x="4114800" y="2209800"/>
            <a:ext cx="0" cy="457200"/>
          </a:xfrm>
          <a:prstGeom prst="line">
            <a:avLst/>
          </a:prstGeom>
          <a:noFill/>
          <a:ln w="9525">
            <a:solidFill>
              <a:schemeClr val="tx1"/>
            </a:solidFill>
            <a:round/>
            <a:headEnd/>
            <a:tailEnd/>
          </a:ln>
        </p:spPr>
        <p:txBody>
          <a:bodyPr/>
          <a:lstStyle/>
          <a:p>
            <a:endParaRPr lang="zh-CN" altLang="en-US"/>
          </a:p>
        </p:txBody>
      </p:sp>
      <p:sp>
        <p:nvSpPr>
          <p:cNvPr id="20503" name="Line 22"/>
          <p:cNvSpPr>
            <a:spLocks noChangeShapeType="1"/>
          </p:cNvSpPr>
          <p:nvPr/>
        </p:nvSpPr>
        <p:spPr bwMode="auto">
          <a:xfrm>
            <a:off x="7772400" y="2209800"/>
            <a:ext cx="0" cy="457200"/>
          </a:xfrm>
          <a:prstGeom prst="line">
            <a:avLst/>
          </a:prstGeom>
          <a:noFill/>
          <a:ln w="9525">
            <a:solidFill>
              <a:schemeClr val="tx1"/>
            </a:solidFill>
            <a:round/>
            <a:headEnd/>
            <a:tailEnd/>
          </a:ln>
        </p:spPr>
        <p:txBody>
          <a:bodyPr/>
          <a:lstStyle/>
          <a:p>
            <a:endParaRPr lang="zh-CN" altLang="en-US"/>
          </a:p>
        </p:txBody>
      </p:sp>
      <p:sp>
        <p:nvSpPr>
          <p:cNvPr id="20504" name="Line 23"/>
          <p:cNvSpPr>
            <a:spLocks noChangeShapeType="1"/>
          </p:cNvSpPr>
          <p:nvPr/>
        </p:nvSpPr>
        <p:spPr bwMode="auto">
          <a:xfrm>
            <a:off x="4572000" y="2209800"/>
            <a:ext cx="0" cy="457200"/>
          </a:xfrm>
          <a:prstGeom prst="line">
            <a:avLst/>
          </a:prstGeom>
          <a:noFill/>
          <a:ln w="9525">
            <a:solidFill>
              <a:schemeClr val="tx1"/>
            </a:solidFill>
            <a:round/>
            <a:headEnd/>
            <a:tailEnd/>
          </a:ln>
        </p:spPr>
        <p:txBody>
          <a:bodyPr/>
          <a:lstStyle/>
          <a:p>
            <a:endParaRPr lang="zh-CN" altLang="en-US"/>
          </a:p>
        </p:txBody>
      </p:sp>
      <p:sp>
        <p:nvSpPr>
          <p:cNvPr id="20505" name="Line 24"/>
          <p:cNvSpPr>
            <a:spLocks noChangeShapeType="1"/>
          </p:cNvSpPr>
          <p:nvPr/>
        </p:nvSpPr>
        <p:spPr bwMode="auto">
          <a:xfrm>
            <a:off x="5029200" y="2209800"/>
            <a:ext cx="0" cy="457200"/>
          </a:xfrm>
          <a:prstGeom prst="line">
            <a:avLst/>
          </a:prstGeom>
          <a:noFill/>
          <a:ln w="9525">
            <a:solidFill>
              <a:schemeClr val="tx1"/>
            </a:solidFill>
            <a:round/>
            <a:headEnd/>
            <a:tailEnd/>
          </a:ln>
        </p:spPr>
        <p:txBody>
          <a:bodyPr/>
          <a:lstStyle/>
          <a:p>
            <a:endParaRPr lang="zh-CN" altLang="en-US"/>
          </a:p>
        </p:txBody>
      </p:sp>
      <p:sp>
        <p:nvSpPr>
          <p:cNvPr id="20506" name="Line 25"/>
          <p:cNvSpPr>
            <a:spLocks noChangeShapeType="1"/>
          </p:cNvSpPr>
          <p:nvPr/>
        </p:nvSpPr>
        <p:spPr bwMode="auto">
          <a:xfrm>
            <a:off x="8153400" y="2209800"/>
            <a:ext cx="0" cy="457200"/>
          </a:xfrm>
          <a:prstGeom prst="line">
            <a:avLst/>
          </a:prstGeom>
          <a:noFill/>
          <a:ln w="9525">
            <a:solidFill>
              <a:schemeClr val="tx1"/>
            </a:solidFill>
            <a:round/>
            <a:headEnd/>
            <a:tailEnd/>
          </a:ln>
        </p:spPr>
        <p:txBody>
          <a:bodyPr/>
          <a:lstStyle/>
          <a:p>
            <a:endParaRPr lang="zh-CN" altLang="en-US"/>
          </a:p>
        </p:txBody>
      </p:sp>
      <p:sp>
        <p:nvSpPr>
          <p:cNvPr id="20507" name="Line 26"/>
          <p:cNvSpPr>
            <a:spLocks noChangeShapeType="1"/>
          </p:cNvSpPr>
          <p:nvPr/>
        </p:nvSpPr>
        <p:spPr bwMode="auto">
          <a:xfrm>
            <a:off x="5486400" y="2209800"/>
            <a:ext cx="0" cy="457200"/>
          </a:xfrm>
          <a:prstGeom prst="line">
            <a:avLst/>
          </a:prstGeom>
          <a:noFill/>
          <a:ln w="9525">
            <a:solidFill>
              <a:schemeClr val="tx1"/>
            </a:solidFill>
            <a:round/>
            <a:headEnd/>
            <a:tailEnd/>
          </a:ln>
        </p:spPr>
        <p:txBody>
          <a:bodyPr/>
          <a:lstStyle/>
          <a:p>
            <a:endParaRPr lang="zh-CN" altLang="en-US"/>
          </a:p>
        </p:txBody>
      </p:sp>
      <p:sp>
        <p:nvSpPr>
          <p:cNvPr id="20508" name="Text Box 27"/>
          <p:cNvSpPr txBox="1">
            <a:spLocks noChangeArrowheads="1"/>
          </p:cNvSpPr>
          <p:nvPr/>
        </p:nvSpPr>
        <p:spPr bwMode="auto">
          <a:xfrm>
            <a:off x="48768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9</a:t>
            </a:r>
          </a:p>
        </p:txBody>
      </p:sp>
      <p:sp>
        <p:nvSpPr>
          <p:cNvPr id="20509" name="Text Box 28"/>
          <p:cNvSpPr txBox="1">
            <a:spLocks noChangeArrowheads="1"/>
          </p:cNvSpPr>
          <p:nvPr/>
        </p:nvSpPr>
        <p:spPr bwMode="auto">
          <a:xfrm>
            <a:off x="5334000" y="1828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10</a:t>
            </a:r>
          </a:p>
        </p:txBody>
      </p:sp>
      <p:sp>
        <p:nvSpPr>
          <p:cNvPr id="20510" name="Text Box 29"/>
          <p:cNvSpPr txBox="1">
            <a:spLocks noChangeArrowheads="1"/>
          </p:cNvSpPr>
          <p:nvPr/>
        </p:nvSpPr>
        <p:spPr bwMode="auto">
          <a:xfrm>
            <a:off x="5791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11</a:t>
            </a:r>
          </a:p>
        </p:txBody>
      </p:sp>
      <p:sp>
        <p:nvSpPr>
          <p:cNvPr id="20511" name="Text Box 30"/>
          <p:cNvSpPr txBox="1">
            <a:spLocks noChangeArrowheads="1"/>
          </p:cNvSpPr>
          <p:nvPr/>
        </p:nvSpPr>
        <p:spPr bwMode="auto">
          <a:xfrm>
            <a:off x="6248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12</a:t>
            </a:r>
          </a:p>
        </p:txBody>
      </p:sp>
      <p:sp>
        <p:nvSpPr>
          <p:cNvPr id="20512" name="Text Box 31"/>
          <p:cNvSpPr txBox="1">
            <a:spLocks noChangeArrowheads="1"/>
          </p:cNvSpPr>
          <p:nvPr/>
        </p:nvSpPr>
        <p:spPr bwMode="auto">
          <a:xfrm>
            <a:off x="67056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13</a:t>
            </a:r>
          </a:p>
        </p:txBody>
      </p:sp>
      <p:sp>
        <p:nvSpPr>
          <p:cNvPr id="20513" name="Text Box 32"/>
          <p:cNvSpPr txBox="1">
            <a:spLocks noChangeArrowheads="1"/>
          </p:cNvSpPr>
          <p:nvPr/>
        </p:nvSpPr>
        <p:spPr bwMode="auto">
          <a:xfrm>
            <a:off x="7162800" y="1828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14</a:t>
            </a:r>
          </a:p>
        </p:txBody>
      </p:sp>
      <p:sp>
        <p:nvSpPr>
          <p:cNvPr id="20514" name="Text Box 33"/>
          <p:cNvSpPr txBox="1">
            <a:spLocks noChangeArrowheads="1"/>
          </p:cNvSpPr>
          <p:nvPr/>
        </p:nvSpPr>
        <p:spPr bwMode="auto">
          <a:xfrm>
            <a:off x="7620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15</a:t>
            </a:r>
          </a:p>
        </p:txBody>
      </p:sp>
      <p:sp>
        <p:nvSpPr>
          <p:cNvPr id="20515" name="Text Box 34"/>
          <p:cNvSpPr txBox="1">
            <a:spLocks noChangeArrowheads="1"/>
          </p:cNvSpPr>
          <p:nvPr/>
        </p:nvSpPr>
        <p:spPr bwMode="auto">
          <a:xfrm>
            <a:off x="8001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16</a:t>
            </a:r>
          </a:p>
        </p:txBody>
      </p:sp>
      <p:sp>
        <p:nvSpPr>
          <p:cNvPr id="20516" name="Text Box 35"/>
          <p:cNvSpPr txBox="1">
            <a:spLocks noChangeArrowheads="1"/>
          </p:cNvSpPr>
          <p:nvPr/>
        </p:nvSpPr>
        <p:spPr bwMode="auto">
          <a:xfrm>
            <a:off x="10668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VSS</a:t>
            </a:r>
          </a:p>
        </p:txBody>
      </p:sp>
      <p:sp>
        <p:nvSpPr>
          <p:cNvPr id="20517" name="Text Box 36"/>
          <p:cNvSpPr txBox="1">
            <a:spLocks noChangeArrowheads="1"/>
          </p:cNvSpPr>
          <p:nvPr/>
        </p:nvSpPr>
        <p:spPr bwMode="auto">
          <a:xfrm>
            <a:off x="1524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VDD</a:t>
            </a:r>
          </a:p>
        </p:txBody>
      </p:sp>
      <p:sp>
        <p:nvSpPr>
          <p:cNvPr id="20518" name="Text Box 37"/>
          <p:cNvSpPr txBox="1">
            <a:spLocks noChangeArrowheads="1"/>
          </p:cNvSpPr>
          <p:nvPr/>
        </p:nvSpPr>
        <p:spPr bwMode="auto">
          <a:xfrm>
            <a:off x="2057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VO</a:t>
            </a:r>
          </a:p>
        </p:txBody>
      </p:sp>
      <p:sp>
        <p:nvSpPr>
          <p:cNvPr id="20519" name="Text Box 38"/>
          <p:cNvSpPr txBox="1">
            <a:spLocks noChangeArrowheads="1"/>
          </p:cNvSpPr>
          <p:nvPr/>
        </p:nvSpPr>
        <p:spPr bwMode="auto">
          <a:xfrm>
            <a:off x="2514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RS</a:t>
            </a:r>
          </a:p>
        </p:txBody>
      </p:sp>
      <p:sp>
        <p:nvSpPr>
          <p:cNvPr id="20520" name="Text Box 39"/>
          <p:cNvSpPr txBox="1">
            <a:spLocks noChangeArrowheads="1"/>
          </p:cNvSpPr>
          <p:nvPr/>
        </p:nvSpPr>
        <p:spPr bwMode="auto">
          <a:xfrm>
            <a:off x="2895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R/W</a:t>
            </a:r>
          </a:p>
        </p:txBody>
      </p:sp>
      <p:sp>
        <p:nvSpPr>
          <p:cNvPr id="20521" name="Text Box 40"/>
          <p:cNvSpPr txBox="1">
            <a:spLocks noChangeArrowheads="1"/>
          </p:cNvSpPr>
          <p:nvPr/>
        </p:nvSpPr>
        <p:spPr bwMode="auto">
          <a:xfrm>
            <a:off x="3505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E</a:t>
            </a:r>
          </a:p>
        </p:txBody>
      </p:sp>
      <p:sp>
        <p:nvSpPr>
          <p:cNvPr id="20522" name="Text Box 41"/>
          <p:cNvSpPr txBox="1">
            <a:spLocks noChangeArrowheads="1"/>
          </p:cNvSpPr>
          <p:nvPr/>
        </p:nvSpPr>
        <p:spPr bwMode="auto">
          <a:xfrm>
            <a:off x="3810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DB0</a:t>
            </a:r>
          </a:p>
        </p:txBody>
      </p:sp>
      <p:sp>
        <p:nvSpPr>
          <p:cNvPr id="20523" name="Text Box 42"/>
          <p:cNvSpPr txBox="1">
            <a:spLocks noChangeArrowheads="1"/>
          </p:cNvSpPr>
          <p:nvPr/>
        </p:nvSpPr>
        <p:spPr bwMode="auto">
          <a:xfrm>
            <a:off x="4267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DB1</a:t>
            </a:r>
          </a:p>
        </p:txBody>
      </p:sp>
      <p:sp>
        <p:nvSpPr>
          <p:cNvPr id="20524" name="Text Box 43"/>
          <p:cNvSpPr txBox="1">
            <a:spLocks noChangeArrowheads="1"/>
          </p:cNvSpPr>
          <p:nvPr/>
        </p:nvSpPr>
        <p:spPr bwMode="auto">
          <a:xfrm>
            <a:off x="7620000" y="2667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A</a:t>
            </a:r>
          </a:p>
        </p:txBody>
      </p:sp>
      <p:sp>
        <p:nvSpPr>
          <p:cNvPr id="20525" name="Text Box 44"/>
          <p:cNvSpPr txBox="1">
            <a:spLocks noChangeArrowheads="1"/>
          </p:cNvSpPr>
          <p:nvPr/>
        </p:nvSpPr>
        <p:spPr bwMode="auto">
          <a:xfrm>
            <a:off x="5181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DB3</a:t>
            </a:r>
          </a:p>
        </p:txBody>
      </p:sp>
      <p:sp>
        <p:nvSpPr>
          <p:cNvPr id="20526" name="Text Box 45"/>
          <p:cNvSpPr txBox="1">
            <a:spLocks noChangeArrowheads="1"/>
          </p:cNvSpPr>
          <p:nvPr/>
        </p:nvSpPr>
        <p:spPr bwMode="auto">
          <a:xfrm>
            <a:off x="4724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DB2</a:t>
            </a:r>
          </a:p>
        </p:txBody>
      </p:sp>
      <p:sp>
        <p:nvSpPr>
          <p:cNvPr id="20527" name="Text Box 46"/>
          <p:cNvSpPr txBox="1">
            <a:spLocks noChangeArrowheads="1"/>
          </p:cNvSpPr>
          <p:nvPr/>
        </p:nvSpPr>
        <p:spPr bwMode="auto">
          <a:xfrm>
            <a:off x="6096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DB5</a:t>
            </a:r>
          </a:p>
        </p:txBody>
      </p:sp>
      <p:sp>
        <p:nvSpPr>
          <p:cNvPr id="20528" name="Text Box 47"/>
          <p:cNvSpPr txBox="1">
            <a:spLocks noChangeArrowheads="1"/>
          </p:cNvSpPr>
          <p:nvPr/>
        </p:nvSpPr>
        <p:spPr bwMode="auto">
          <a:xfrm>
            <a:off x="56388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DB4</a:t>
            </a:r>
          </a:p>
        </p:txBody>
      </p:sp>
      <p:sp>
        <p:nvSpPr>
          <p:cNvPr id="20529" name="Text Box 48"/>
          <p:cNvSpPr txBox="1">
            <a:spLocks noChangeArrowheads="1"/>
          </p:cNvSpPr>
          <p:nvPr/>
        </p:nvSpPr>
        <p:spPr bwMode="auto">
          <a:xfrm>
            <a:off x="7010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DB7</a:t>
            </a:r>
          </a:p>
        </p:txBody>
      </p:sp>
      <p:sp>
        <p:nvSpPr>
          <p:cNvPr id="20530" name="Text Box 49"/>
          <p:cNvSpPr txBox="1">
            <a:spLocks noChangeArrowheads="1"/>
          </p:cNvSpPr>
          <p:nvPr/>
        </p:nvSpPr>
        <p:spPr bwMode="auto">
          <a:xfrm>
            <a:off x="6553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DB6</a:t>
            </a:r>
          </a:p>
        </p:txBody>
      </p:sp>
      <p:sp>
        <p:nvSpPr>
          <p:cNvPr id="20531" name="Text Box 50"/>
          <p:cNvSpPr txBox="1">
            <a:spLocks noChangeArrowheads="1"/>
          </p:cNvSpPr>
          <p:nvPr/>
        </p:nvSpPr>
        <p:spPr bwMode="auto">
          <a:xfrm>
            <a:off x="8001000" y="2667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K</a:t>
            </a:r>
          </a:p>
        </p:txBody>
      </p:sp>
      <p:sp>
        <p:nvSpPr>
          <p:cNvPr id="20532" name="Text Box 51"/>
          <p:cNvSpPr txBox="1">
            <a:spLocks noChangeArrowheads="1"/>
          </p:cNvSpPr>
          <p:nvPr/>
        </p:nvSpPr>
        <p:spPr bwMode="auto">
          <a:xfrm>
            <a:off x="3962400" y="1447800"/>
            <a:ext cx="1219200" cy="396875"/>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LCD</a:t>
            </a:r>
            <a:r>
              <a:rPr kumimoji="1" lang="zh-CN" altLang="en-US" sz="2000">
                <a:latin typeface="Times New Roman" pitchFamily="18" charset="0"/>
              </a:rPr>
              <a:t>模块</a:t>
            </a:r>
          </a:p>
        </p:txBody>
      </p:sp>
      <p:sp>
        <p:nvSpPr>
          <p:cNvPr id="20533" name="AutoShape 52"/>
          <p:cNvSpPr>
            <a:spLocks/>
          </p:cNvSpPr>
          <p:nvPr/>
        </p:nvSpPr>
        <p:spPr bwMode="auto">
          <a:xfrm rot="-5400000">
            <a:off x="1714500" y="2552700"/>
            <a:ext cx="152400" cy="990600"/>
          </a:xfrm>
          <a:prstGeom prst="leftBrace">
            <a:avLst>
              <a:gd name="adj1" fmla="val 54167"/>
              <a:gd name="adj2" fmla="val 50000"/>
            </a:avLst>
          </a:prstGeom>
          <a:noFill/>
          <a:ln w="28575">
            <a:solidFill>
              <a:srgbClr val="FF5050"/>
            </a:solidFill>
            <a:round/>
            <a:headEnd/>
            <a:tailEnd/>
          </a:ln>
        </p:spPr>
        <p:txBody>
          <a:bodyPr wrap="none" anchor="ctr"/>
          <a:lstStyle/>
          <a:p>
            <a:endParaRPr lang="zh-CN" altLang="en-US"/>
          </a:p>
        </p:txBody>
      </p:sp>
      <p:sp>
        <p:nvSpPr>
          <p:cNvPr id="20534" name="AutoShape 53"/>
          <p:cNvSpPr>
            <a:spLocks/>
          </p:cNvSpPr>
          <p:nvPr/>
        </p:nvSpPr>
        <p:spPr bwMode="auto">
          <a:xfrm rot="-5400000">
            <a:off x="5638800" y="1447800"/>
            <a:ext cx="152400" cy="3200400"/>
          </a:xfrm>
          <a:prstGeom prst="leftBrace">
            <a:avLst>
              <a:gd name="adj1" fmla="val 175000"/>
              <a:gd name="adj2" fmla="val 50000"/>
            </a:avLst>
          </a:prstGeom>
          <a:noFill/>
          <a:ln w="28575">
            <a:solidFill>
              <a:srgbClr val="FF5050"/>
            </a:solidFill>
            <a:round/>
            <a:headEnd/>
            <a:tailEnd/>
          </a:ln>
        </p:spPr>
        <p:txBody>
          <a:bodyPr wrap="none" anchor="ctr"/>
          <a:lstStyle/>
          <a:p>
            <a:endParaRPr lang="zh-CN" altLang="en-US"/>
          </a:p>
        </p:txBody>
      </p:sp>
      <p:sp>
        <p:nvSpPr>
          <p:cNvPr id="20535" name="AutoShape 54"/>
          <p:cNvSpPr>
            <a:spLocks/>
          </p:cNvSpPr>
          <p:nvPr/>
        </p:nvSpPr>
        <p:spPr bwMode="auto">
          <a:xfrm rot="16200000" flipV="1">
            <a:off x="7924800" y="2743200"/>
            <a:ext cx="76200" cy="533400"/>
          </a:xfrm>
          <a:prstGeom prst="leftBrace">
            <a:avLst>
              <a:gd name="adj1" fmla="val 58333"/>
              <a:gd name="adj2" fmla="val 52972"/>
            </a:avLst>
          </a:prstGeom>
          <a:noFill/>
          <a:ln w="28575">
            <a:solidFill>
              <a:srgbClr val="FF5050"/>
            </a:solidFill>
            <a:round/>
            <a:headEnd/>
            <a:tailEnd/>
          </a:ln>
        </p:spPr>
        <p:txBody>
          <a:bodyPr wrap="none" anchor="ctr"/>
          <a:lstStyle/>
          <a:p>
            <a:endParaRPr lang="zh-CN" altLang="en-US"/>
          </a:p>
        </p:txBody>
      </p:sp>
      <p:sp>
        <p:nvSpPr>
          <p:cNvPr id="20536" name="AutoShape 55"/>
          <p:cNvSpPr>
            <a:spLocks/>
          </p:cNvSpPr>
          <p:nvPr/>
        </p:nvSpPr>
        <p:spPr bwMode="auto">
          <a:xfrm rot="16200000" flipV="1">
            <a:off x="3086100" y="2476500"/>
            <a:ext cx="152400" cy="1143000"/>
          </a:xfrm>
          <a:prstGeom prst="leftBrace">
            <a:avLst>
              <a:gd name="adj1" fmla="val 62500"/>
              <a:gd name="adj2" fmla="val 52972"/>
            </a:avLst>
          </a:prstGeom>
          <a:noFill/>
          <a:ln w="28575">
            <a:solidFill>
              <a:srgbClr val="FF5050"/>
            </a:solidFill>
            <a:round/>
            <a:headEnd/>
            <a:tailEnd/>
          </a:ln>
        </p:spPr>
        <p:txBody>
          <a:bodyPr wrap="none" anchor="ctr"/>
          <a:lstStyle/>
          <a:p>
            <a:endParaRPr lang="zh-CN" altLang="en-US"/>
          </a:p>
        </p:txBody>
      </p:sp>
      <p:graphicFrame>
        <p:nvGraphicFramePr>
          <p:cNvPr id="79928" name="Group 56"/>
          <p:cNvGraphicFramePr>
            <a:graphicFrameLocks noGrp="1"/>
          </p:cNvGraphicFramePr>
          <p:nvPr/>
        </p:nvGraphicFramePr>
        <p:xfrm>
          <a:off x="1447800" y="3276600"/>
          <a:ext cx="6292850" cy="2951480"/>
        </p:xfrm>
        <a:graphic>
          <a:graphicData uri="http://schemas.openxmlformats.org/drawingml/2006/table">
            <a:tbl>
              <a:tblPr/>
              <a:tblGrid>
                <a:gridCol w="1416050"/>
                <a:gridCol w="1336675"/>
                <a:gridCol w="3540125"/>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Arial" charset="0"/>
                          <a:ea typeface="宋体" pitchFamily="2" charset="-122"/>
                        </a:rPr>
                        <a:t>写命令</a:t>
                      </a:r>
                      <a:r>
                        <a:rPr kumimoji="0" lang="zh-CN" altLang="en-US" sz="2000" b="1" i="0" u="none" strike="noStrike" cap="none" normalizeH="0" baseline="0" smtClean="0">
                          <a:ln>
                            <a:noFill/>
                          </a:ln>
                          <a:solidFill>
                            <a:schemeClr val="tx1"/>
                          </a:solidFill>
                          <a:effectLst/>
                          <a:latin typeface="Arial" charset="0"/>
                          <a:ea typeface="宋体" pitchFamily="2" charset="-122"/>
                        </a:rPr>
                        <a:t>操作（初始化、光标定位等）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Arial" charset="0"/>
                          <a:ea typeface="宋体" pitchFamily="2" charset="-122"/>
                        </a:rPr>
                        <a:t>读状态</a:t>
                      </a:r>
                      <a:r>
                        <a:rPr kumimoji="0" lang="zh-CN" altLang="en-US" sz="2000" b="1" i="0" u="none" strike="noStrike" cap="none" normalizeH="0" baseline="0" smtClean="0">
                          <a:ln>
                            <a:noFill/>
                          </a:ln>
                          <a:solidFill>
                            <a:schemeClr val="tx1"/>
                          </a:solidFill>
                          <a:effectLst/>
                          <a:latin typeface="Arial" charset="0"/>
                          <a:ea typeface="宋体" pitchFamily="2" charset="-122"/>
                        </a:rPr>
                        <a:t>操作（读忙标志）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Arial" charset="0"/>
                          <a:ea typeface="宋体" pitchFamily="2" charset="-122"/>
                        </a:rPr>
                        <a:t>写数据</a:t>
                      </a:r>
                      <a:r>
                        <a:rPr kumimoji="0" lang="zh-CN" altLang="en-US" sz="2000" b="1" i="0" u="none" strike="noStrike" cap="none" normalizeH="0" baseline="0" smtClean="0">
                          <a:ln>
                            <a:noFill/>
                          </a:ln>
                          <a:solidFill>
                            <a:schemeClr val="tx1"/>
                          </a:solidFill>
                          <a:effectLst/>
                          <a:latin typeface="Arial" charset="0"/>
                          <a:ea typeface="宋体" pitchFamily="2" charset="-122"/>
                        </a:rPr>
                        <a:t>操作（要显示内容）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Arial" charset="0"/>
                          <a:ea typeface="宋体" pitchFamily="2" charset="-122"/>
                        </a:rPr>
                        <a:t>读数据</a:t>
                      </a:r>
                      <a:r>
                        <a:rPr kumimoji="0" lang="zh-CN" altLang="en-US" sz="2000" b="1" i="0" u="none" strike="noStrike" cap="none" normalizeH="0" baseline="0" smtClean="0">
                          <a:ln>
                            <a:noFill/>
                          </a:ln>
                          <a:solidFill>
                            <a:schemeClr val="tx1"/>
                          </a:solidFill>
                          <a:effectLst/>
                          <a:latin typeface="Arial" charset="0"/>
                          <a:ea typeface="宋体" pitchFamily="2" charset="-122"/>
                        </a:rPr>
                        <a:t>操作（可以把显示存储区中的数据反读出来）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CC"/>
                        </a:gs>
                        <a:gs pos="50000">
                          <a:srgbClr val="FFFFFF"/>
                        </a:gs>
                        <a:gs pos="100000">
                          <a:srgbClr val="CCFFCC"/>
                        </a:gs>
                      </a:gsLst>
                      <a:lin ang="5400000" scaled="1"/>
                    </a:gra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28"/>
                                        </p:tgtEl>
                                        <p:attrNameLst>
                                          <p:attrName>style.visibility</p:attrName>
                                        </p:attrNameLst>
                                      </p:cBhvr>
                                      <p:to>
                                        <p:strVal val="visible"/>
                                      </p:to>
                                    </p:set>
                                    <p:animEffect transition="in" filter="blinds(horizontal)">
                                      <p:cBhvr>
                                        <p:cTn id="7" dur="500"/>
                                        <p:tgtEl>
                                          <p:spTgt spid="79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E0743A9F-61ED-4E42-99DA-65B5D8D2E175}" type="slidenum">
              <a:rPr lang="en-US" altLang="zh-CN">
                <a:ea typeface="宋体" charset="-122"/>
              </a:rPr>
              <a:pPr/>
              <a:t>56</a:t>
            </a:fld>
            <a:endParaRPr lang="en-US" altLang="zh-CN">
              <a:ea typeface="宋体" charset="-122"/>
            </a:endParaRPr>
          </a:p>
        </p:txBody>
      </p:sp>
      <p:sp>
        <p:nvSpPr>
          <p:cNvPr id="21507" name="Rectangle 2"/>
          <p:cNvSpPr>
            <a:spLocks noChangeArrowheads="1"/>
          </p:cNvSpPr>
          <p:nvPr/>
        </p:nvSpPr>
        <p:spPr bwMode="auto">
          <a:xfrm>
            <a:off x="1143000" y="1447800"/>
            <a:ext cx="7315200" cy="762000"/>
          </a:xfrm>
          <a:prstGeom prst="rect">
            <a:avLst/>
          </a:prstGeom>
          <a:solidFill>
            <a:srgbClr val="CCECFF"/>
          </a:solidFill>
          <a:ln w="9525">
            <a:solidFill>
              <a:srgbClr val="000066"/>
            </a:solidFill>
            <a:miter lim="800000"/>
            <a:headEnd/>
            <a:tailEnd/>
          </a:ln>
        </p:spPr>
        <p:txBody>
          <a:bodyPr wrap="none" anchor="ctr"/>
          <a:lstStyle/>
          <a:p>
            <a:pPr algn="ctr"/>
            <a:r>
              <a:rPr kumimoji="1" lang="en-US" altLang="zh-CN" sz="2400">
                <a:latin typeface="Times New Roman" pitchFamily="18" charset="0"/>
              </a:rPr>
              <a:t>  </a:t>
            </a:r>
          </a:p>
        </p:txBody>
      </p:sp>
      <p:sp>
        <p:nvSpPr>
          <p:cNvPr id="21508" name="Text Box 3"/>
          <p:cNvSpPr txBox="1">
            <a:spLocks noChangeArrowheads="1"/>
          </p:cNvSpPr>
          <p:nvPr/>
        </p:nvSpPr>
        <p:spPr bwMode="auto">
          <a:xfrm>
            <a:off x="1219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a:t>
            </a:r>
          </a:p>
        </p:txBody>
      </p:sp>
      <p:sp>
        <p:nvSpPr>
          <p:cNvPr id="21509" name="Text Box 4"/>
          <p:cNvSpPr txBox="1">
            <a:spLocks noChangeArrowheads="1"/>
          </p:cNvSpPr>
          <p:nvPr/>
        </p:nvSpPr>
        <p:spPr bwMode="auto">
          <a:xfrm>
            <a:off x="1676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2</a:t>
            </a:r>
          </a:p>
        </p:txBody>
      </p:sp>
      <p:sp>
        <p:nvSpPr>
          <p:cNvPr id="21510" name="Text Box 5"/>
          <p:cNvSpPr txBox="1">
            <a:spLocks noChangeArrowheads="1"/>
          </p:cNvSpPr>
          <p:nvPr/>
        </p:nvSpPr>
        <p:spPr bwMode="auto">
          <a:xfrm>
            <a:off x="2057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3</a:t>
            </a:r>
          </a:p>
        </p:txBody>
      </p:sp>
      <p:sp>
        <p:nvSpPr>
          <p:cNvPr id="21511" name="Text Box 6"/>
          <p:cNvSpPr txBox="1">
            <a:spLocks noChangeArrowheads="1"/>
          </p:cNvSpPr>
          <p:nvPr/>
        </p:nvSpPr>
        <p:spPr bwMode="auto">
          <a:xfrm>
            <a:off x="25908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4</a:t>
            </a:r>
          </a:p>
        </p:txBody>
      </p:sp>
      <p:sp>
        <p:nvSpPr>
          <p:cNvPr id="21512" name="Text Box 7"/>
          <p:cNvSpPr txBox="1">
            <a:spLocks noChangeArrowheads="1"/>
          </p:cNvSpPr>
          <p:nvPr/>
        </p:nvSpPr>
        <p:spPr bwMode="auto">
          <a:xfrm>
            <a:off x="3048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5</a:t>
            </a:r>
          </a:p>
        </p:txBody>
      </p:sp>
      <p:sp>
        <p:nvSpPr>
          <p:cNvPr id="21513" name="Text Box 8"/>
          <p:cNvSpPr txBox="1">
            <a:spLocks noChangeArrowheads="1"/>
          </p:cNvSpPr>
          <p:nvPr/>
        </p:nvSpPr>
        <p:spPr bwMode="auto">
          <a:xfrm>
            <a:off x="3505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6</a:t>
            </a:r>
          </a:p>
        </p:txBody>
      </p:sp>
      <p:sp>
        <p:nvSpPr>
          <p:cNvPr id="21514" name="Text Box 9"/>
          <p:cNvSpPr txBox="1">
            <a:spLocks noChangeArrowheads="1"/>
          </p:cNvSpPr>
          <p:nvPr/>
        </p:nvSpPr>
        <p:spPr bwMode="auto">
          <a:xfrm>
            <a:off x="3962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7</a:t>
            </a:r>
          </a:p>
        </p:txBody>
      </p:sp>
      <p:sp>
        <p:nvSpPr>
          <p:cNvPr id="21515" name="Text Box 10"/>
          <p:cNvSpPr txBox="1">
            <a:spLocks noChangeArrowheads="1"/>
          </p:cNvSpPr>
          <p:nvPr/>
        </p:nvSpPr>
        <p:spPr bwMode="auto">
          <a:xfrm>
            <a:off x="44196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8</a:t>
            </a:r>
          </a:p>
        </p:txBody>
      </p:sp>
      <p:sp>
        <p:nvSpPr>
          <p:cNvPr id="21516" name="Line 11"/>
          <p:cNvSpPr>
            <a:spLocks noChangeShapeType="1"/>
          </p:cNvSpPr>
          <p:nvPr/>
        </p:nvSpPr>
        <p:spPr bwMode="auto">
          <a:xfrm>
            <a:off x="1371600" y="2209800"/>
            <a:ext cx="0" cy="457200"/>
          </a:xfrm>
          <a:prstGeom prst="line">
            <a:avLst/>
          </a:prstGeom>
          <a:noFill/>
          <a:ln w="9525">
            <a:solidFill>
              <a:schemeClr val="tx1"/>
            </a:solidFill>
            <a:round/>
            <a:headEnd/>
            <a:tailEnd/>
          </a:ln>
        </p:spPr>
        <p:txBody>
          <a:bodyPr/>
          <a:lstStyle/>
          <a:p>
            <a:endParaRPr lang="zh-CN" altLang="en-US"/>
          </a:p>
        </p:txBody>
      </p:sp>
      <p:sp>
        <p:nvSpPr>
          <p:cNvPr id="21517" name="Line 12"/>
          <p:cNvSpPr>
            <a:spLocks noChangeShapeType="1"/>
          </p:cNvSpPr>
          <p:nvPr/>
        </p:nvSpPr>
        <p:spPr bwMode="auto">
          <a:xfrm>
            <a:off x="6400800" y="2209800"/>
            <a:ext cx="0" cy="457200"/>
          </a:xfrm>
          <a:prstGeom prst="line">
            <a:avLst/>
          </a:prstGeom>
          <a:noFill/>
          <a:ln w="9525">
            <a:solidFill>
              <a:schemeClr val="tx1"/>
            </a:solidFill>
            <a:round/>
            <a:headEnd/>
            <a:tailEnd/>
          </a:ln>
        </p:spPr>
        <p:txBody>
          <a:bodyPr/>
          <a:lstStyle/>
          <a:p>
            <a:endParaRPr lang="zh-CN" altLang="en-US"/>
          </a:p>
        </p:txBody>
      </p:sp>
      <p:sp>
        <p:nvSpPr>
          <p:cNvPr id="21518" name="Line 13"/>
          <p:cNvSpPr>
            <a:spLocks noChangeShapeType="1"/>
          </p:cNvSpPr>
          <p:nvPr/>
        </p:nvSpPr>
        <p:spPr bwMode="auto">
          <a:xfrm>
            <a:off x="5943600" y="2209800"/>
            <a:ext cx="0" cy="457200"/>
          </a:xfrm>
          <a:prstGeom prst="line">
            <a:avLst/>
          </a:prstGeom>
          <a:noFill/>
          <a:ln w="9525">
            <a:solidFill>
              <a:schemeClr val="tx1"/>
            </a:solidFill>
            <a:round/>
            <a:headEnd/>
            <a:tailEnd/>
          </a:ln>
        </p:spPr>
        <p:txBody>
          <a:bodyPr/>
          <a:lstStyle/>
          <a:p>
            <a:endParaRPr lang="zh-CN" altLang="en-US"/>
          </a:p>
        </p:txBody>
      </p:sp>
      <p:sp>
        <p:nvSpPr>
          <p:cNvPr id="21519" name="Line 14"/>
          <p:cNvSpPr>
            <a:spLocks noChangeShapeType="1"/>
          </p:cNvSpPr>
          <p:nvPr/>
        </p:nvSpPr>
        <p:spPr bwMode="auto">
          <a:xfrm>
            <a:off x="1828800" y="2209800"/>
            <a:ext cx="0" cy="457200"/>
          </a:xfrm>
          <a:prstGeom prst="line">
            <a:avLst/>
          </a:prstGeom>
          <a:noFill/>
          <a:ln w="9525">
            <a:solidFill>
              <a:schemeClr val="tx1"/>
            </a:solidFill>
            <a:round/>
            <a:headEnd/>
            <a:tailEnd/>
          </a:ln>
        </p:spPr>
        <p:txBody>
          <a:bodyPr/>
          <a:lstStyle/>
          <a:p>
            <a:endParaRPr lang="zh-CN" altLang="en-US"/>
          </a:p>
        </p:txBody>
      </p:sp>
      <p:sp>
        <p:nvSpPr>
          <p:cNvPr id="21520" name="Line 15"/>
          <p:cNvSpPr>
            <a:spLocks noChangeShapeType="1"/>
          </p:cNvSpPr>
          <p:nvPr/>
        </p:nvSpPr>
        <p:spPr bwMode="auto">
          <a:xfrm>
            <a:off x="2286000" y="2209800"/>
            <a:ext cx="0" cy="457200"/>
          </a:xfrm>
          <a:prstGeom prst="line">
            <a:avLst/>
          </a:prstGeom>
          <a:noFill/>
          <a:ln w="9525">
            <a:solidFill>
              <a:schemeClr val="tx1"/>
            </a:solidFill>
            <a:round/>
            <a:headEnd/>
            <a:tailEnd/>
          </a:ln>
        </p:spPr>
        <p:txBody>
          <a:bodyPr/>
          <a:lstStyle/>
          <a:p>
            <a:endParaRPr lang="zh-CN" altLang="en-US"/>
          </a:p>
        </p:txBody>
      </p:sp>
      <p:sp>
        <p:nvSpPr>
          <p:cNvPr id="21521" name="Line 16"/>
          <p:cNvSpPr>
            <a:spLocks noChangeShapeType="1"/>
          </p:cNvSpPr>
          <p:nvPr/>
        </p:nvSpPr>
        <p:spPr bwMode="auto">
          <a:xfrm>
            <a:off x="6858000" y="2209800"/>
            <a:ext cx="0" cy="457200"/>
          </a:xfrm>
          <a:prstGeom prst="line">
            <a:avLst/>
          </a:prstGeom>
          <a:noFill/>
          <a:ln w="9525">
            <a:solidFill>
              <a:schemeClr val="tx1"/>
            </a:solidFill>
            <a:round/>
            <a:headEnd/>
            <a:tailEnd/>
          </a:ln>
        </p:spPr>
        <p:txBody>
          <a:bodyPr/>
          <a:lstStyle/>
          <a:p>
            <a:endParaRPr lang="zh-CN" altLang="en-US"/>
          </a:p>
        </p:txBody>
      </p:sp>
      <p:sp>
        <p:nvSpPr>
          <p:cNvPr id="21522" name="Line 17"/>
          <p:cNvSpPr>
            <a:spLocks noChangeShapeType="1"/>
          </p:cNvSpPr>
          <p:nvPr/>
        </p:nvSpPr>
        <p:spPr bwMode="auto">
          <a:xfrm>
            <a:off x="2743200" y="2209800"/>
            <a:ext cx="0" cy="457200"/>
          </a:xfrm>
          <a:prstGeom prst="line">
            <a:avLst/>
          </a:prstGeom>
          <a:noFill/>
          <a:ln w="9525">
            <a:solidFill>
              <a:schemeClr val="tx1"/>
            </a:solidFill>
            <a:round/>
            <a:headEnd/>
            <a:tailEnd/>
          </a:ln>
        </p:spPr>
        <p:txBody>
          <a:bodyPr/>
          <a:lstStyle/>
          <a:p>
            <a:endParaRPr lang="zh-CN" altLang="en-US"/>
          </a:p>
        </p:txBody>
      </p:sp>
      <p:sp>
        <p:nvSpPr>
          <p:cNvPr id="21523" name="Line 18"/>
          <p:cNvSpPr>
            <a:spLocks noChangeShapeType="1"/>
          </p:cNvSpPr>
          <p:nvPr/>
        </p:nvSpPr>
        <p:spPr bwMode="auto">
          <a:xfrm>
            <a:off x="3200400" y="2209800"/>
            <a:ext cx="0" cy="457200"/>
          </a:xfrm>
          <a:prstGeom prst="line">
            <a:avLst/>
          </a:prstGeom>
          <a:noFill/>
          <a:ln w="9525">
            <a:solidFill>
              <a:schemeClr val="tx1"/>
            </a:solidFill>
            <a:round/>
            <a:headEnd/>
            <a:tailEnd/>
          </a:ln>
        </p:spPr>
        <p:txBody>
          <a:bodyPr/>
          <a:lstStyle/>
          <a:p>
            <a:endParaRPr lang="zh-CN" altLang="en-US"/>
          </a:p>
        </p:txBody>
      </p:sp>
      <p:sp>
        <p:nvSpPr>
          <p:cNvPr id="21524" name="Line 19"/>
          <p:cNvSpPr>
            <a:spLocks noChangeShapeType="1"/>
          </p:cNvSpPr>
          <p:nvPr/>
        </p:nvSpPr>
        <p:spPr bwMode="auto">
          <a:xfrm>
            <a:off x="7315200" y="2209800"/>
            <a:ext cx="0" cy="457200"/>
          </a:xfrm>
          <a:prstGeom prst="line">
            <a:avLst/>
          </a:prstGeom>
          <a:noFill/>
          <a:ln w="9525">
            <a:solidFill>
              <a:schemeClr val="tx1"/>
            </a:solidFill>
            <a:round/>
            <a:headEnd/>
            <a:tailEnd/>
          </a:ln>
        </p:spPr>
        <p:txBody>
          <a:bodyPr/>
          <a:lstStyle/>
          <a:p>
            <a:endParaRPr lang="zh-CN" altLang="en-US"/>
          </a:p>
        </p:txBody>
      </p:sp>
      <p:sp>
        <p:nvSpPr>
          <p:cNvPr id="21525" name="Line 20"/>
          <p:cNvSpPr>
            <a:spLocks noChangeShapeType="1"/>
          </p:cNvSpPr>
          <p:nvPr/>
        </p:nvSpPr>
        <p:spPr bwMode="auto">
          <a:xfrm>
            <a:off x="3657600" y="2209800"/>
            <a:ext cx="0" cy="457200"/>
          </a:xfrm>
          <a:prstGeom prst="line">
            <a:avLst/>
          </a:prstGeom>
          <a:noFill/>
          <a:ln w="9525">
            <a:solidFill>
              <a:schemeClr val="tx1"/>
            </a:solidFill>
            <a:round/>
            <a:headEnd/>
            <a:tailEnd/>
          </a:ln>
        </p:spPr>
        <p:txBody>
          <a:bodyPr/>
          <a:lstStyle/>
          <a:p>
            <a:endParaRPr lang="zh-CN" altLang="en-US"/>
          </a:p>
        </p:txBody>
      </p:sp>
      <p:sp>
        <p:nvSpPr>
          <p:cNvPr id="21526" name="Line 21"/>
          <p:cNvSpPr>
            <a:spLocks noChangeShapeType="1"/>
          </p:cNvSpPr>
          <p:nvPr/>
        </p:nvSpPr>
        <p:spPr bwMode="auto">
          <a:xfrm>
            <a:off x="4114800" y="2209800"/>
            <a:ext cx="0" cy="457200"/>
          </a:xfrm>
          <a:prstGeom prst="line">
            <a:avLst/>
          </a:prstGeom>
          <a:noFill/>
          <a:ln w="9525">
            <a:solidFill>
              <a:schemeClr val="tx1"/>
            </a:solidFill>
            <a:round/>
            <a:headEnd/>
            <a:tailEnd/>
          </a:ln>
        </p:spPr>
        <p:txBody>
          <a:bodyPr/>
          <a:lstStyle/>
          <a:p>
            <a:endParaRPr lang="zh-CN" altLang="en-US"/>
          </a:p>
        </p:txBody>
      </p:sp>
      <p:sp>
        <p:nvSpPr>
          <p:cNvPr id="21527" name="Line 22"/>
          <p:cNvSpPr>
            <a:spLocks noChangeShapeType="1"/>
          </p:cNvSpPr>
          <p:nvPr/>
        </p:nvSpPr>
        <p:spPr bwMode="auto">
          <a:xfrm>
            <a:off x="7772400" y="2209800"/>
            <a:ext cx="0" cy="457200"/>
          </a:xfrm>
          <a:prstGeom prst="line">
            <a:avLst/>
          </a:prstGeom>
          <a:noFill/>
          <a:ln w="9525">
            <a:solidFill>
              <a:schemeClr val="tx1"/>
            </a:solidFill>
            <a:round/>
            <a:headEnd/>
            <a:tailEnd/>
          </a:ln>
        </p:spPr>
        <p:txBody>
          <a:bodyPr/>
          <a:lstStyle/>
          <a:p>
            <a:endParaRPr lang="zh-CN" altLang="en-US"/>
          </a:p>
        </p:txBody>
      </p:sp>
      <p:sp>
        <p:nvSpPr>
          <p:cNvPr id="21528" name="Line 23"/>
          <p:cNvSpPr>
            <a:spLocks noChangeShapeType="1"/>
          </p:cNvSpPr>
          <p:nvPr/>
        </p:nvSpPr>
        <p:spPr bwMode="auto">
          <a:xfrm>
            <a:off x="4572000" y="2209800"/>
            <a:ext cx="0" cy="457200"/>
          </a:xfrm>
          <a:prstGeom prst="line">
            <a:avLst/>
          </a:prstGeom>
          <a:noFill/>
          <a:ln w="9525">
            <a:solidFill>
              <a:schemeClr val="tx1"/>
            </a:solidFill>
            <a:round/>
            <a:headEnd/>
            <a:tailEnd/>
          </a:ln>
        </p:spPr>
        <p:txBody>
          <a:bodyPr/>
          <a:lstStyle/>
          <a:p>
            <a:endParaRPr lang="zh-CN" altLang="en-US"/>
          </a:p>
        </p:txBody>
      </p:sp>
      <p:sp>
        <p:nvSpPr>
          <p:cNvPr id="21529" name="Line 24"/>
          <p:cNvSpPr>
            <a:spLocks noChangeShapeType="1"/>
          </p:cNvSpPr>
          <p:nvPr/>
        </p:nvSpPr>
        <p:spPr bwMode="auto">
          <a:xfrm>
            <a:off x="5029200" y="2209800"/>
            <a:ext cx="0" cy="457200"/>
          </a:xfrm>
          <a:prstGeom prst="line">
            <a:avLst/>
          </a:prstGeom>
          <a:noFill/>
          <a:ln w="9525">
            <a:solidFill>
              <a:schemeClr val="tx1"/>
            </a:solidFill>
            <a:round/>
            <a:headEnd/>
            <a:tailEnd/>
          </a:ln>
        </p:spPr>
        <p:txBody>
          <a:bodyPr/>
          <a:lstStyle/>
          <a:p>
            <a:endParaRPr lang="zh-CN" altLang="en-US"/>
          </a:p>
        </p:txBody>
      </p:sp>
      <p:sp>
        <p:nvSpPr>
          <p:cNvPr id="21530" name="Line 25"/>
          <p:cNvSpPr>
            <a:spLocks noChangeShapeType="1"/>
          </p:cNvSpPr>
          <p:nvPr/>
        </p:nvSpPr>
        <p:spPr bwMode="auto">
          <a:xfrm>
            <a:off x="8153400" y="2209800"/>
            <a:ext cx="0" cy="457200"/>
          </a:xfrm>
          <a:prstGeom prst="line">
            <a:avLst/>
          </a:prstGeom>
          <a:noFill/>
          <a:ln w="9525">
            <a:solidFill>
              <a:schemeClr val="tx1"/>
            </a:solidFill>
            <a:round/>
            <a:headEnd/>
            <a:tailEnd/>
          </a:ln>
        </p:spPr>
        <p:txBody>
          <a:bodyPr/>
          <a:lstStyle/>
          <a:p>
            <a:endParaRPr lang="zh-CN" altLang="en-US"/>
          </a:p>
        </p:txBody>
      </p:sp>
      <p:sp>
        <p:nvSpPr>
          <p:cNvPr id="21531" name="Line 26"/>
          <p:cNvSpPr>
            <a:spLocks noChangeShapeType="1"/>
          </p:cNvSpPr>
          <p:nvPr/>
        </p:nvSpPr>
        <p:spPr bwMode="auto">
          <a:xfrm>
            <a:off x="5486400" y="2209800"/>
            <a:ext cx="0" cy="457200"/>
          </a:xfrm>
          <a:prstGeom prst="line">
            <a:avLst/>
          </a:prstGeom>
          <a:noFill/>
          <a:ln w="9525">
            <a:solidFill>
              <a:schemeClr val="tx1"/>
            </a:solidFill>
            <a:round/>
            <a:headEnd/>
            <a:tailEnd/>
          </a:ln>
        </p:spPr>
        <p:txBody>
          <a:bodyPr/>
          <a:lstStyle/>
          <a:p>
            <a:endParaRPr lang="zh-CN" altLang="en-US"/>
          </a:p>
        </p:txBody>
      </p:sp>
      <p:sp>
        <p:nvSpPr>
          <p:cNvPr id="21532" name="Text Box 27"/>
          <p:cNvSpPr txBox="1">
            <a:spLocks noChangeArrowheads="1"/>
          </p:cNvSpPr>
          <p:nvPr/>
        </p:nvSpPr>
        <p:spPr bwMode="auto">
          <a:xfrm>
            <a:off x="48768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9</a:t>
            </a:r>
          </a:p>
        </p:txBody>
      </p:sp>
      <p:sp>
        <p:nvSpPr>
          <p:cNvPr id="21533" name="Text Box 28"/>
          <p:cNvSpPr txBox="1">
            <a:spLocks noChangeArrowheads="1"/>
          </p:cNvSpPr>
          <p:nvPr/>
        </p:nvSpPr>
        <p:spPr bwMode="auto">
          <a:xfrm>
            <a:off x="5334000" y="1828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10</a:t>
            </a:r>
          </a:p>
        </p:txBody>
      </p:sp>
      <p:sp>
        <p:nvSpPr>
          <p:cNvPr id="21534" name="Text Box 29"/>
          <p:cNvSpPr txBox="1">
            <a:spLocks noChangeArrowheads="1"/>
          </p:cNvSpPr>
          <p:nvPr/>
        </p:nvSpPr>
        <p:spPr bwMode="auto">
          <a:xfrm>
            <a:off x="57912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11</a:t>
            </a:r>
          </a:p>
        </p:txBody>
      </p:sp>
      <p:sp>
        <p:nvSpPr>
          <p:cNvPr id="21535" name="Text Box 30"/>
          <p:cNvSpPr txBox="1">
            <a:spLocks noChangeArrowheads="1"/>
          </p:cNvSpPr>
          <p:nvPr/>
        </p:nvSpPr>
        <p:spPr bwMode="auto">
          <a:xfrm>
            <a:off x="62484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12</a:t>
            </a:r>
          </a:p>
        </p:txBody>
      </p:sp>
      <p:sp>
        <p:nvSpPr>
          <p:cNvPr id="21536" name="Text Box 31"/>
          <p:cNvSpPr txBox="1">
            <a:spLocks noChangeArrowheads="1"/>
          </p:cNvSpPr>
          <p:nvPr/>
        </p:nvSpPr>
        <p:spPr bwMode="auto">
          <a:xfrm>
            <a:off x="67056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13</a:t>
            </a:r>
          </a:p>
        </p:txBody>
      </p:sp>
      <p:sp>
        <p:nvSpPr>
          <p:cNvPr id="21537" name="Text Box 32"/>
          <p:cNvSpPr txBox="1">
            <a:spLocks noChangeArrowheads="1"/>
          </p:cNvSpPr>
          <p:nvPr/>
        </p:nvSpPr>
        <p:spPr bwMode="auto">
          <a:xfrm>
            <a:off x="7162800" y="18288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14</a:t>
            </a:r>
          </a:p>
        </p:txBody>
      </p:sp>
      <p:sp>
        <p:nvSpPr>
          <p:cNvPr id="21538" name="Text Box 33"/>
          <p:cNvSpPr txBox="1">
            <a:spLocks noChangeArrowheads="1"/>
          </p:cNvSpPr>
          <p:nvPr/>
        </p:nvSpPr>
        <p:spPr bwMode="auto">
          <a:xfrm>
            <a:off x="7620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15</a:t>
            </a:r>
          </a:p>
        </p:txBody>
      </p:sp>
      <p:sp>
        <p:nvSpPr>
          <p:cNvPr id="21539" name="Text Box 34"/>
          <p:cNvSpPr txBox="1">
            <a:spLocks noChangeArrowheads="1"/>
          </p:cNvSpPr>
          <p:nvPr/>
        </p:nvSpPr>
        <p:spPr bwMode="auto">
          <a:xfrm>
            <a:off x="8001000" y="1828800"/>
            <a:ext cx="5334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16</a:t>
            </a:r>
          </a:p>
        </p:txBody>
      </p:sp>
      <p:sp>
        <p:nvSpPr>
          <p:cNvPr id="21540" name="Text Box 35"/>
          <p:cNvSpPr txBox="1">
            <a:spLocks noChangeArrowheads="1"/>
          </p:cNvSpPr>
          <p:nvPr/>
        </p:nvSpPr>
        <p:spPr bwMode="auto">
          <a:xfrm>
            <a:off x="10668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VSS</a:t>
            </a:r>
          </a:p>
        </p:txBody>
      </p:sp>
      <p:sp>
        <p:nvSpPr>
          <p:cNvPr id="21541" name="Text Box 36"/>
          <p:cNvSpPr txBox="1">
            <a:spLocks noChangeArrowheads="1"/>
          </p:cNvSpPr>
          <p:nvPr/>
        </p:nvSpPr>
        <p:spPr bwMode="auto">
          <a:xfrm>
            <a:off x="1524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VDD</a:t>
            </a:r>
          </a:p>
        </p:txBody>
      </p:sp>
      <p:sp>
        <p:nvSpPr>
          <p:cNvPr id="21542" name="Text Box 37"/>
          <p:cNvSpPr txBox="1">
            <a:spLocks noChangeArrowheads="1"/>
          </p:cNvSpPr>
          <p:nvPr/>
        </p:nvSpPr>
        <p:spPr bwMode="auto">
          <a:xfrm>
            <a:off x="2057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VO</a:t>
            </a:r>
          </a:p>
        </p:txBody>
      </p:sp>
      <p:sp>
        <p:nvSpPr>
          <p:cNvPr id="21543" name="Text Box 38"/>
          <p:cNvSpPr txBox="1">
            <a:spLocks noChangeArrowheads="1"/>
          </p:cNvSpPr>
          <p:nvPr/>
        </p:nvSpPr>
        <p:spPr bwMode="auto">
          <a:xfrm>
            <a:off x="2514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RS</a:t>
            </a:r>
          </a:p>
        </p:txBody>
      </p:sp>
      <p:sp>
        <p:nvSpPr>
          <p:cNvPr id="21544" name="Text Box 39"/>
          <p:cNvSpPr txBox="1">
            <a:spLocks noChangeArrowheads="1"/>
          </p:cNvSpPr>
          <p:nvPr/>
        </p:nvSpPr>
        <p:spPr bwMode="auto">
          <a:xfrm>
            <a:off x="2895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R/W</a:t>
            </a:r>
          </a:p>
        </p:txBody>
      </p:sp>
      <p:sp>
        <p:nvSpPr>
          <p:cNvPr id="21545" name="Text Box 40"/>
          <p:cNvSpPr txBox="1">
            <a:spLocks noChangeArrowheads="1"/>
          </p:cNvSpPr>
          <p:nvPr/>
        </p:nvSpPr>
        <p:spPr bwMode="auto">
          <a:xfrm>
            <a:off x="3505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E</a:t>
            </a:r>
          </a:p>
        </p:txBody>
      </p:sp>
      <p:sp>
        <p:nvSpPr>
          <p:cNvPr id="21546" name="Text Box 41"/>
          <p:cNvSpPr txBox="1">
            <a:spLocks noChangeArrowheads="1"/>
          </p:cNvSpPr>
          <p:nvPr/>
        </p:nvSpPr>
        <p:spPr bwMode="auto">
          <a:xfrm>
            <a:off x="3810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DB0</a:t>
            </a:r>
          </a:p>
        </p:txBody>
      </p:sp>
      <p:sp>
        <p:nvSpPr>
          <p:cNvPr id="21547" name="Text Box 42"/>
          <p:cNvSpPr txBox="1">
            <a:spLocks noChangeArrowheads="1"/>
          </p:cNvSpPr>
          <p:nvPr/>
        </p:nvSpPr>
        <p:spPr bwMode="auto">
          <a:xfrm>
            <a:off x="4267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DB1</a:t>
            </a:r>
          </a:p>
        </p:txBody>
      </p:sp>
      <p:sp>
        <p:nvSpPr>
          <p:cNvPr id="21548" name="Text Box 43"/>
          <p:cNvSpPr txBox="1">
            <a:spLocks noChangeArrowheads="1"/>
          </p:cNvSpPr>
          <p:nvPr/>
        </p:nvSpPr>
        <p:spPr bwMode="auto">
          <a:xfrm>
            <a:off x="7620000" y="2667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A</a:t>
            </a:r>
          </a:p>
        </p:txBody>
      </p:sp>
      <p:sp>
        <p:nvSpPr>
          <p:cNvPr id="21549" name="Text Box 44"/>
          <p:cNvSpPr txBox="1">
            <a:spLocks noChangeArrowheads="1"/>
          </p:cNvSpPr>
          <p:nvPr/>
        </p:nvSpPr>
        <p:spPr bwMode="auto">
          <a:xfrm>
            <a:off x="51816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DB3</a:t>
            </a:r>
          </a:p>
        </p:txBody>
      </p:sp>
      <p:sp>
        <p:nvSpPr>
          <p:cNvPr id="21550" name="Text Box 45"/>
          <p:cNvSpPr txBox="1">
            <a:spLocks noChangeArrowheads="1"/>
          </p:cNvSpPr>
          <p:nvPr/>
        </p:nvSpPr>
        <p:spPr bwMode="auto">
          <a:xfrm>
            <a:off x="4724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DB2</a:t>
            </a:r>
          </a:p>
        </p:txBody>
      </p:sp>
      <p:sp>
        <p:nvSpPr>
          <p:cNvPr id="21551" name="Text Box 46"/>
          <p:cNvSpPr txBox="1">
            <a:spLocks noChangeArrowheads="1"/>
          </p:cNvSpPr>
          <p:nvPr/>
        </p:nvSpPr>
        <p:spPr bwMode="auto">
          <a:xfrm>
            <a:off x="60960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DB5</a:t>
            </a:r>
          </a:p>
        </p:txBody>
      </p:sp>
      <p:sp>
        <p:nvSpPr>
          <p:cNvPr id="21552" name="Text Box 47"/>
          <p:cNvSpPr txBox="1">
            <a:spLocks noChangeArrowheads="1"/>
          </p:cNvSpPr>
          <p:nvPr/>
        </p:nvSpPr>
        <p:spPr bwMode="auto">
          <a:xfrm>
            <a:off x="56388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DB4</a:t>
            </a:r>
          </a:p>
        </p:txBody>
      </p:sp>
      <p:sp>
        <p:nvSpPr>
          <p:cNvPr id="21553" name="Text Box 48"/>
          <p:cNvSpPr txBox="1">
            <a:spLocks noChangeArrowheads="1"/>
          </p:cNvSpPr>
          <p:nvPr/>
        </p:nvSpPr>
        <p:spPr bwMode="auto">
          <a:xfrm>
            <a:off x="70104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DB7</a:t>
            </a:r>
          </a:p>
        </p:txBody>
      </p:sp>
      <p:sp>
        <p:nvSpPr>
          <p:cNvPr id="21554" name="Text Box 49"/>
          <p:cNvSpPr txBox="1">
            <a:spLocks noChangeArrowheads="1"/>
          </p:cNvSpPr>
          <p:nvPr/>
        </p:nvSpPr>
        <p:spPr bwMode="auto">
          <a:xfrm>
            <a:off x="6553200" y="2667000"/>
            <a:ext cx="6858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DB6</a:t>
            </a:r>
          </a:p>
        </p:txBody>
      </p:sp>
      <p:sp>
        <p:nvSpPr>
          <p:cNvPr id="21555" name="Text Box 50"/>
          <p:cNvSpPr txBox="1">
            <a:spLocks noChangeArrowheads="1"/>
          </p:cNvSpPr>
          <p:nvPr/>
        </p:nvSpPr>
        <p:spPr bwMode="auto">
          <a:xfrm>
            <a:off x="8001000" y="2667000"/>
            <a:ext cx="457200" cy="336550"/>
          </a:xfrm>
          <a:prstGeom prst="rect">
            <a:avLst/>
          </a:prstGeom>
          <a:noFill/>
          <a:ln w="9525">
            <a:noFill/>
            <a:miter lim="800000"/>
            <a:headEnd/>
            <a:tailEnd/>
          </a:ln>
        </p:spPr>
        <p:txBody>
          <a:bodyPr>
            <a:spAutoFit/>
          </a:bodyPr>
          <a:lstStyle/>
          <a:p>
            <a:pPr>
              <a:spcBef>
                <a:spcPct val="50000"/>
              </a:spcBef>
            </a:pPr>
            <a:r>
              <a:rPr kumimoji="1" lang="en-US" altLang="zh-CN" sz="1600">
                <a:latin typeface="Times New Roman" pitchFamily="18" charset="0"/>
              </a:rPr>
              <a:t>K</a:t>
            </a:r>
          </a:p>
        </p:txBody>
      </p:sp>
      <p:sp>
        <p:nvSpPr>
          <p:cNvPr id="21556" name="Text Box 51"/>
          <p:cNvSpPr txBox="1">
            <a:spLocks noChangeArrowheads="1"/>
          </p:cNvSpPr>
          <p:nvPr/>
        </p:nvSpPr>
        <p:spPr bwMode="auto">
          <a:xfrm>
            <a:off x="3962400" y="1447800"/>
            <a:ext cx="1219200" cy="396875"/>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LCD</a:t>
            </a:r>
            <a:r>
              <a:rPr kumimoji="1" lang="zh-CN" altLang="en-US" sz="2000">
                <a:latin typeface="Times New Roman" pitchFamily="18" charset="0"/>
              </a:rPr>
              <a:t>模块</a:t>
            </a:r>
          </a:p>
        </p:txBody>
      </p:sp>
      <p:sp>
        <p:nvSpPr>
          <p:cNvPr id="21557" name="AutoShape 52"/>
          <p:cNvSpPr>
            <a:spLocks/>
          </p:cNvSpPr>
          <p:nvPr/>
        </p:nvSpPr>
        <p:spPr bwMode="auto">
          <a:xfrm rot="-5400000">
            <a:off x="1714500" y="2552700"/>
            <a:ext cx="152400" cy="990600"/>
          </a:xfrm>
          <a:prstGeom prst="leftBrace">
            <a:avLst>
              <a:gd name="adj1" fmla="val 54167"/>
              <a:gd name="adj2" fmla="val 50000"/>
            </a:avLst>
          </a:prstGeom>
          <a:noFill/>
          <a:ln w="28575">
            <a:solidFill>
              <a:srgbClr val="FF5050"/>
            </a:solidFill>
            <a:round/>
            <a:headEnd/>
            <a:tailEnd/>
          </a:ln>
        </p:spPr>
        <p:txBody>
          <a:bodyPr wrap="none" anchor="ctr"/>
          <a:lstStyle/>
          <a:p>
            <a:endParaRPr lang="zh-CN" altLang="en-US"/>
          </a:p>
        </p:txBody>
      </p:sp>
      <p:sp>
        <p:nvSpPr>
          <p:cNvPr id="80949" name="Text Box 53"/>
          <p:cNvSpPr txBox="1">
            <a:spLocks noChangeArrowheads="1"/>
          </p:cNvSpPr>
          <p:nvPr/>
        </p:nvSpPr>
        <p:spPr bwMode="auto">
          <a:xfrm>
            <a:off x="533400" y="3352800"/>
            <a:ext cx="8382000" cy="2743200"/>
          </a:xfrm>
          <a:prstGeom prst="rect">
            <a:avLst/>
          </a:prstGeom>
          <a:gradFill rotWithShape="0">
            <a:gsLst>
              <a:gs pos="0">
                <a:srgbClr val="CCFFCC"/>
              </a:gs>
              <a:gs pos="50000">
                <a:srgbClr val="FFFFFF"/>
              </a:gs>
              <a:gs pos="100000">
                <a:srgbClr val="CCFFCC"/>
              </a:gs>
            </a:gsLst>
            <a:lin ang="5400000" scaled="1"/>
          </a:gradFill>
          <a:ln w="9525">
            <a:noFill/>
            <a:miter lim="800000"/>
            <a:headEnd/>
            <a:tailEnd/>
          </a:ln>
        </p:spPr>
        <p:txBody>
          <a:bodyPr>
            <a:spAutoFit/>
          </a:bodyPr>
          <a:lstStyle/>
          <a:p>
            <a:pPr>
              <a:lnSpc>
                <a:spcPct val="115000"/>
              </a:lnSpc>
              <a:spcBef>
                <a:spcPct val="50000"/>
              </a:spcBef>
            </a:pPr>
            <a:r>
              <a:rPr kumimoji="1" lang="en-US" altLang="zh-CN" sz="2400" b="1">
                <a:solidFill>
                  <a:srgbClr val="FF3300"/>
                </a:solidFill>
                <a:latin typeface="Times New Roman" pitchFamily="18" charset="0"/>
              </a:rPr>
              <a:t>RS</a:t>
            </a:r>
            <a:r>
              <a:rPr kumimoji="1" lang="zh-CN" altLang="en-US" sz="2400" b="1">
                <a:latin typeface="Times New Roman" pitchFamily="18" charset="0"/>
              </a:rPr>
              <a:t>：</a:t>
            </a:r>
            <a:r>
              <a:rPr kumimoji="1" lang="zh-CN" altLang="en-US" sz="2400">
                <a:latin typeface="Times New Roman" pitchFamily="18" charset="0"/>
              </a:rPr>
              <a:t>数据和指令选择控制端，</a:t>
            </a:r>
            <a:r>
              <a:rPr kumimoji="1" lang="en-US" altLang="zh-CN" sz="2400">
                <a:latin typeface="Times New Roman" pitchFamily="18" charset="0"/>
              </a:rPr>
              <a:t>RS=0:</a:t>
            </a:r>
            <a:r>
              <a:rPr kumimoji="1" lang="zh-CN" altLang="en-US" sz="2400">
                <a:latin typeface="Times New Roman" pitchFamily="18" charset="0"/>
              </a:rPr>
              <a:t>命令</a:t>
            </a:r>
            <a:r>
              <a:rPr kumimoji="1" lang="en-US" altLang="zh-CN" sz="2400">
                <a:latin typeface="Times New Roman" pitchFamily="18" charset="0"/>
              </a:rPr>
              <a:t>/</a:t>
            </a:r>
            <a:r>
              <a:rPr kumimoji="1" lang="zh-CN" altLang="en-US" sz="2400">
                <a:latin typeface="Times New Roman" pitchFamily="18" charset="0"/>
              </a:rPr>
              <a:t>状态；</a:t>
            </a:r>
            <a:r>
              <a:rPr kumimoji="1" lang="en-US" altLang="zh-CN" sz="2400">
                <a:latin typeface="Times New Roman" pitchFamily="18" charset="0"/>
              </a:rPr>
              <a:t>RS=1:</a:t>
            </a:r>
            <a:r>
              <a:rPr kumimoji="1" lang="zh-CN" altLang="en-US" sz="2400">
                <a:latin typeface="Times New Roman" pitchFamily="18" charset="0"/>
              </a:rPr>
              <a:t>数据</a:t>
            </a:r>
          </a:p>
          <a:p>
            <a:pPr>
              <a:lnSpc>
                <a:spcPct val="115000"/>
              </a:lnSpc>
              <a:spcBef>
                <a:spcPct val="50000"/>
              </a:spcBef>
            </a:pPr>
            <a:r>
              <a:rPr kumimoji="1" lang="en-US" altLang="zh-CN" sz="2400" b="1">
                <a:solidFill>
                  <a:srgbClr val="FF3300"/>
                </a:solidFill>
                <a:latin typeface="Times New Roman" pitchFamily="18" charset="0"/>
              </a:rPr>
              <a:t>R/W</a:t>
            </a:r>
            <a:r>
              <a:rPr kumimoji="1" lang="zh-CN" altLang="en-US" sz="2400" b="1">
                <a:latin typeface="Times New Roman" pitchFamily="18" charset="0"/>
              </a:rPr>
              <a:t>：</a:t>
            </a:r>
            <a:r>
              <a:rPr kumimoji="1" lang="zh-CN" altLang="en-US" sz="2400">
                <a:latin typeface="Times New Roman" pitchFamily="18" charset="0"/>
              </a:rPr>
              <a:t>读写控制线，</a:t>
            </a:r>
            <a:r>
              <a:rPr kumimoji="1" lang="en-US" altLang="zh-CN" sz="2400">
                <a:latin typeface="Times New Roman" pitchFamily="18" charset="0"/>
              </a:rPr>
              <a:t>R/W=0:</a:t>
            </a:r>
            <a:r>
              <a:rPr kumimoji="1" lang="zh-CN" altLang="en-US" sz="2400">
                <a:latin typeface="Times New Roman" pitchFamily="18" charset="0"/>
              </a:rPr>
              <a:t>写操作；</a:t>
            </a:r>
            <a:r>
              <a:rPr kumimoji="1" lang="en-US" altLang="zh-CN" sz="2400">
                <a:latin typeface="Times New Roman" pitchFamily="18" charset="0"/>
              </a:rPr>
              <a:t>R/W=1:</a:t>
            </a:r>
            <a:r>
              <a:rPr kumimoji="1" lang="zh-CN" altLang="en-US" sz="2400">
                <a:latin typeface="Times New Roman" pitchFamily="18" charset="0"/>
              </a:rPr>
              <a:t>读操作</a:t>
            </a:r>
          </a:p>
          <a:p>
            <a:pPr>
              <a:lnSpc>
                <a:spcPct val="115000"/>
              </a:lnSpc>
              <a:spcBef>
                <a:spcPct val="50000"/>
              </a:spcBef>
            </a:pPr>
            <a:r>
              <a:rPr kumimoji="1" lang="en-US" altLang="zh-CN" sz="2400" b="1">
                <a:solidFill>
                  <a:srgbClr val="FF3300"/>
                </a:solidFill>
                <a:latin typeface="Times New Roman" pitchFamily="18" charset="0"/>
              </a:rPr>
              <a:t>E</a:t>
            </a:r>
            <a:r>
              <a:rPr kumimoji="1" lang="zh-CN" altLang="en-US" sz="2400" b="1">
                <a:latin typeface="Times New Roman" pitchFamily="18" charset="0"/>
              </a:rPr>
              <a:t>：</a:t>
            </a:r>
            <a:r>
              <a:rPr kumimoji="1" lang="zh-CN" altLang="en-US" sz="2400">
                <a:latin typeface="Times New Roman" pitchFamily="18" charset="0"/>
              </a:rPr>
              <a:t>数据读写操作控制位，</a:t>
            </a:r>
            <a:r>
              <a:rPr kumimoji="1" lang="en-US" altLang="zh-CN" sz="2400">
                <a:latin typeface="Times New Roman" pitchFamily="18" charset="0"/>
              </a:rPr>
              <a:t>E</a:t>
            </a:r>
            <a:r>
              <a:rPr kumimoji="1" lang="zh-CN" altLang="en-US" sz="2400">
                <a:latin typeface="Times New Roman" pitchFamily="18" charset="0"/>
              </a:rPr>
              <a:t>线向</a:t>
            </a:r>
            <a:r>
              <a:rPr kumimoji="1" lang="en-US" altLang="zh-CN" sz="2400">
                <a:latin typeface="Times New Roman" pitchFamily="18" charset="0"/>
              </a:rPr>
              <a:t>LCD</a:t>
            </a:r>
            <a:r>
              <a:rPr kumimoji="1" lang="zh-CN" altLang="en-US" sz="2400">
                <a:latin typeface="Times New Roman" pitchFamily="18" charset="0"/>
              </a:rPr>
              <a:t>模块发送一个脉冲，</a:t>
            </a:r>
            <a:r>
              <a:rPr kumimoji="1" lang="en-US" altLang="zh-CN" sz="2400">
                <a:latin typeface="Times New Roman" pitchFamily="18" charset="0"/>
              </a:rPr>
              <a:t>LCD</a:t>
            </a:r>
            <a:r>
              <a:rPr kumimoji="1" lang="zh-CN" altLang="en-US" sz="2400">
                <a:latin typeface="Times New Roman" pitchFamily="18" charset="0"/>
              </a:rPr>
              <a:t>模块与单片机之间将进行一次数据交换</a:t>
            </a:r>
          </a:p>
          <a:p>
            <a:pPr>
              <a:lnSpc>
                <a:spcPct val="115000"/>
              </a:lnSpc>
              <a:spcBef>
                <a:spcPct val="50000"/>
              </a:spcBef>
            </a:pPr>
            <a:endParaRPr kumimoji="1" lang="en-US" altLang="zh-CN" sz="2400">
              <a:latin typeface="Times New Roman" pitchFamily="18" charset="0"/>
            </a:endParaRPr>
          </a:p>
        </p:txBody>
      </p:sp>
      <p:sp>
        <p:nvSpPr>
          <p:cNvPr id="21559" name="AutoShape 54"/>
          <p:cNvSpPr>
            <a:spLocks/>
          </p:cNvSpPr>
          <p:nvPr/>
        </p:nvSpPr>
        <p:spPr bwMode="auto">
          <a:xfrm rot="-5400000">
            <a:off x="5638800" y="1447800"/>
            <a:ext cx="152400" cy="3200400"/>
          </a:xfrm>
          <a:prstGeom prst="leftBrace">
            <a:avLst>
              <a:gd name="adj1" fmla="val 175000"/>
              <a:gd name="adj2" fmla="val 50000"/>
            </a:avLst>
          </a:prstGeom>
          <a:noFill/>
          <a:ln w="28575">
            <a:solidFill>
              <a:srgbClr val="FF5050"/>
            </a:solidFill>
            <a:round/>
            <a:headEnd/>
            <a:tailEnd/>
          </a:ln>
        </p:spPr>
        <p:txBody>
          <a:bodyPr wrap="none" anchor="ctr"/>
          <a:lstStyle/>
          <a:p>
            <a:endParaRPr lang="zh-CN" altLang="en-US"/>
          </a:p>
        </p:txBody>
      </p:sp>
      <p:sp>
        <p:nvSpPr>
          <p:cNvPr id="21560" name="AutoShape 55"/>
          <p:cNvSpPr>
            <a:spLocks/>
          </p:cNvSpPr>
          <p:nvPr/>
        </p:nvSpPr>
        <p:spPr bwMode="auto">
          <a:xfrm rot="16200000" flipV="1">
            <a:off x="7924800" y="2743200"/>
            <a:ext cx="76200" cy="533400"/>
          </a:xfrm>
          <a:prstGeom prst="leftBrace">
            <a:avLst>
              <a:gd name="adj1" fmla="val 58333"/>
              <a:gd name="adj2" fmla="val 52972"/>
            </a:avLst>
          </a:prstGeom>
          <a:noFill/>
          <a:ln w="28575">
            <a:solidFill>
              <a:srgbClr val="FF5050"/>
            </a:solidFill>
            <a:round/>
            <a:headEnd/>
            <a:tailEnd/>
          </a:ln>
        </p:spPr>
        <p:txBody>
          <a:bodyPr wrap="none" anchor="ctr"/>
          <a:lstStyle/>
          <a:p>
            <a:endParaRPr lang="zh-CN" altLang="en-US"/>
          </a:p>
        </p:txBody>
      </p:sp>
      <p:sp>
        <p:nvSpPr>
          <p:cNvPr id="80952" name="AutoShape 56"/>
          <p:cNvSpPr>
            <a:spLocks/>
          </p:cNvSpPr>
          <p:nvPr/>
        </p:nvSpPr>
        <p:spPr bwMode="auto">
          <a:xfrm rot="16200000" flipV="1">
            <a:off x="3086100" y="2476500"/>
            <a:ext cx="152400" cy="1143000"/>
          </a:xfrm>
          <a:prstGeom prst="leftBrace">
            <a:avLst>
              <a:gd name="adj1" fmla="val 62500"/>
              <a:gd name="adj2" fmla="val 52972"/>
            </a:avLst>
          </a:prstGeom>
          <a:noFill/>
          <a:ln w="28575">
            <a:solidFill>
              <a:srgbClr val="FF5050"/>
            </a:solidFill>
            <a:round/>
            <a:headEnd/>
            <a:tailEnd/>
          </a:ln>
        </p:spPr>
        <p:txBody>
          <a:bodyPr wrap="none" anchor="ctr"/>
          <a:lstStyle/>
          <a:p>
            <a:endParaRPr lang="zh-CN" altLang="en-US"/>
          </a:p>
        </p:txBody>
      </p:sp>
      <p:grpSp>
        <p:nvGrpSpPr>
          <p:cNvPr id="2" name="Group 57"/>
          <p:cNvGrpSpPr>
            <a:grpSpLocks/>
          </p:cNvGrpSpPr>
          <p:nvPr/>
        </p:nvGrpSpPr>
        <p:grpSpPr bwMode="auto">
          <a:xfrm>
            <a:off x="3657600" y="5562600"/>
            <a:ext cx="1447800" cy="381000"/>
            <a:chOff x="864" y="3504"/>
            <a:chExt cx="912" cy="240"/>
          </a:xfrm>
        </p:grpSpPr>
        <p:sp>
          <p:nvSpPr>
            <p:cNvPr id="21563" name="Line 58"/>
            <p:cNvSpPr>
              <a:spLocks noChangeShapeType="1"/>
            </p:cNvSpPr>
            <p:nvPr/>
          </p:nvSpPr>
          <p:spPr bwMode="auto">
            <a:xfrm>
              <a:off x="864" y="3744"/>
              <a:ext cx="288" cy="0"/>
            </a:xfrm>
            <a:prstGeom prst="line">
              <a:avLst/>
            </a:prstGeom>
            <a:noFill/>
            <a:ln w="38100">
              <a:solidFill>
                <a:srgbClr val="FF5050"/>
              </a:solidFill>
              <a:round/>
              <a:headEnd/>
              <a:tailEnd/>
            </a:ln>
          </p:spPr>
          <p:txBody>
            <a:bodyPr/>
            <a:lstStyle/>
            <a:p>
              <a:endParaRPr lang="zh-CN" altLang="en-US"/>
            </a:p>
          </p:txBody>
        </p:sp>
        <p:sp>
          <p:nvSpPr>
            <p:cNvPr id="21564" name="Line 59"/>
            <p:cNvSpPr>
              <a:spLocks noChangeShapeType="1"/>
            </p:cNvSpPr>
            <p:nvPr/>
          </p:nvSpPr>
          <p:spPr bwMode="auto">
            <a:xfrm flipV="1">
              <a:off x="1152" y="3504"/>
              <a:ext cx="0" cy="240"/>
            </a:xfrm>
            <a:prstGeom prst="line">
              <a:avLst/>
            </a:prstGeom>
            <a:noFill/>
            <a:ln w="38100">
              <a:solidFill>
                <a:srgbClr val="FF5050"/>
              </a:solidFill>
              <a:round/>
              <a:headEnd/>
              <a:tailEnd/>
            </a:ln>
          </p:spPr>
          <p:txBody>
            <a:bodyPr/>
            <a:lstStyle/>
            <a:p>
              <a:endParaRPr lang="zh-CN" altLang="en-US"/>
            </a:p>
          </p:txBody>
        </p:sp>
        <p:sp>
          <p:nvSpPr>
            <p:cNvPr id="21565" name="Line 60"/>
            <p:cNvSpPr>
              <a:spLocks noChangeShapeType="1"/>
            </p:cNvSpPr>
            <p:nvPr/>
          </p:nvSpPr>
          <p:spPr bwMode="auto">
            <a:xfrm>
              <a:off x="1152" y="3504"/>
              <a:ext cx="288" cy="0"/>
            </a:xfrm>
            <a:prstGeom prst="line">
              <a:avLst/>
            </a:prstGeom>
            <a:noFill/>
            <a:ln w="38100">
              <a:solidFill>
                <a:srgbClr val="FF5050"/>
              </a:solidFill>
              <a:round/>
              <a:headEnd/>
              <a:tailEnd/>
            </a:ln>
          </p:spPr>
          <p:txBody>
            <a:bodyPr/>
            <a:lstStyle/>
            <a:p>
              <a:endParaRPr lang="zh-CN" altLang="en-US"/>
            </a:p>
          </p:txBody>
        </p:sp>
        <p:sp>
          <p:nvSpPr>
            <p:cNvPr id="21566" name="Line 61"/>
            <p:cNvSpPr>
              <a:spLocks noChangeShapeType="1"/>
            </p:cNvSpPr>
            <p:nvPr/>
          </p:nvSpPr>
          <p:spPr bwMode="auto">
            <a:xfrm>
              <a:off x="1440" y="3504"/>
              <a:ext cx="0" cy="240"/>
            </a:xfrm>
            <a:prstGeom prst="line">
              <a:avLst/>
            </a:prstGeom>
            <a:noFill/>
            <a:ln w="38100">
              <a:solidFill>
                <a:srgbClr val="FF5050"/>
              </a:solidFill>
              <a:round/>
              <a:headEnd/>
              <a:tailEnd/>
            </a:ln>
          </p:spPr>
          <p:txBody>
            <a:bodyPr/>
            <a:lstStyle/>
            <a:p>
              <a:endParaRPr lang="zh-CN" altLang="en-US"/>
            </a:p>
          </p:txBody>
        </p:sp>
        <p:sp>
          <p:nvSpPr>
            <p:cNvPr id="21567" name="Line 62"/>
            <p:cNvSpPr>
              <a:spLocks noChangeShapeType="1"/>
            </p:cNvSpPr>
            <p:nvPr/>
          </p:nvSpPr>
          <p:spPr bwMode="auto">
            <a:xfrm>
              <a:off x="1440" y="3744"/>
              <a:ext cx="336" cy="0"/>
            </a:xfrm>
            <a:prstGeom prst="line">
              <a:avLst/>
            </a:prstGeom>
            <a:noFill/>
            <a:ln w="38100">
              <a:solidFill>
                <a:srgbClr val="FF505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52"/>
                                        </p:tgtEl>
                                        <p:attrNameLst>
                                          <p:attrName>style.visibility</p:attrName>
                                        </p:attrNameLst>
                                      </p:cBhvr>
                                      <p:to>
                                        <p:strVal val="visible"/>
                                      </p:to>
                                    </p:set>
                                    <p:animEffect transition="in" filter="blinds(horizontal)">
                                      <p:cBhvr>
                                        <p:cTn id="7" dur="500"/>
                                        <p:tgtEl>
                                          <p:spTgt spid="80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49">
                                            <p:bg/>
                                          </p:spTgt>
                                        </p:tgtEl>
                                        <p:attrNameLst>
                                          <p:attrName>style.visibility</p:attrName>
                                        </p:attrNameLst>
                                      </p:cBhvr>
                                      <p:to>
                                        <p:strVal val="visible"/>
                                      </p:to>
                                    </p:set>
                                    <p:animEffect transition="in" filter="blinds(horizontal)">
                                      <p:cBhvr>
                                        <p:cTn id="12" dur="500"/>
                                        <p:tgtEl>
                                          <p:spTgt spid="80949">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49">
                                            <p:txEl>
                                              <p:pRg st="0" end="0"/>
                                            </p:txEl>
                                          </p:spTgt>
                                        </p:tgtEl>
                                        <p:attrNameLst>
                                          <p:attrName>style.visibility</p:attrName>
                                        </p:attrNameLst>
                                      </p:cBhvr>
                                      <p:to>
                                        <p:strVal val="visible"/>
                                      </p:to>
                                    </p:set>
                                    <p:animEffect transition="in" filter="blinds(horizontal)">
                                      <p:cBhvr>
                                        <p:cTn id="17" dur="500"/>
                                        <p:tgtEl>
                                          <p:spTgt spid="8094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49">
                                            <p:txEl>
                                              <p:pRg st="1" end="1"/>
                                            </p:txEl>
                                          </p:spTgt>
                                        </p:tgtEl>
                                        <p:attrNameLst>
                                          <p:attrName>style.visibility</p:attrName>
                                        </p:attrNameLst>
                                      </p:cBhvr>
                                      <p:to>
                                        <p:strVal val="visible"/>
                                      </p:to>
                                    </p:set>
                                    <p:animEffect transition="in" filter="blinds(horizontal)">
                                      <p:cBhvr>
                                        <p:cTn id="22" dur="500"/>
                                        <p:tgtEl>
                                          <p:spTgt spid="8094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49">
                                            <p:txEl>
                                              <p:pRg st="2" end="2"/>
                                            </p:txEl>
                                          </p:spTgt>
                                        </p:tgtEl>
                                        <p:attrNameLst>
                                          <p:attrName>style.visibility</p:attrName>
                                        </p:attrNameLst>
                                      </p:cBhvr>
                                      <p:to>
                                        <p:strVal val="visible"/>
                                      </p:to>
                                    </p:set>
                                    <p:animEffect transition="in" filter="blinds(horizontal)">
                                      <p:cBhvr>
                                        <p:cTn id="27" dur="500"/>
                                        <p:tgtEl>
                                          <p:spTgt spid="8094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9" grpId="0" build="p" animBg="1" autoUpdateAnimBg="0"/>
      <p:bldP spid="8095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123950" y="447675"/>
            <a:ext cx="3289300" cy="769938"/>
          </a:xfrm>
          <a:prstGeom prst="rect">
            <a:avLst/>
          </a:prstGeom>
          <a:noFill/>
          <a:ln w="9525">
            <a:noFill/>
            <a:miter lim="800000"/>
            <a:headEnd/>
            <a:tailEnd/>
          </a:ln>
        </p:spPr>
        <p:txBody>
          <a:bodyPr>
            <a:spAutoFit/>
          </a:bodyPr>
          <a:lstStyle/>
          <a:p>
            <a:r>
              <a:rPr kumimoji="1" lang="en-US" altLang="zh-CN" sz="4400">
                <a:solidFill>
                  <a:srgbClr val="3333CC"/>
                </a:solidFill>
                <a:latin typeface="Times New Roman" pitchFamily="18" charset="0"/>
                <a:ea typeface="黑体" pitchFamily="2" charset="-122"/>
              </a:rPr>
              <a:t>3. </a:t>
            </a:r>
            <a:r>
              <a:rPr kumimoji="1" lang="zh-CN" altLang="en-US" sz="4400">
                <a:solidFill>
                  <a:srgbClr val="3333CC"/>
                </a:solidFill>
                <a:latin typeface="Times New Roman" pitchFamily="18" charset="0"/>
                <a:ea typeface="黑体" pitchFamily="2" charset="-122"/>
              </a:rPr>
              <a:t>命令字</a:t>
            </a:r>
          </a:p>
        </p:txBody>
      </p:sp>
      <p:grpSp>
        <p:nvGrpSpPr>
          <p:cNvPr id="2" name="Group 3"/>
          <p:cNvGrpSpPr>
            <a:grpSpLocks/>
          </p:cNvGrpSpPr>
          <p:nvPr/>
        </p:nvGrpSpPr>
        <p:grpSpPr bwMode="auto">
          <a:xfrm>
            <a:off x="971550" y="1133475"/>
            <a:ext cx="6953250" cy="5175250"/>
            <a:chOff x="0" y="0"/>
            <a:chExt cx="3451" cy="4992"/>
          </a:xfrm>
        </p:grpSpPr>
        <p:grpSp>
          <p:nvGrpSpPr>
            <p:cNvPr id="3" name="Group 4"/>
            <p:cNvGrpSpPr>
              <a:grpSpLocks/>
            </p:cNvGrpSpPr>
            <p:nvPr/>
          </p:nvGrpSpPr>
          <p:grpSpPr bwMode="auto">
            <a:xfrm>
              <a:off x="0" y="0"/>
              <a:ext cx="885" cy="768"/>
              <a:chOff x="0" y="0"/>
              <a:chExt cx="885" cy="768"/>
            </a:xfrm>
          </p:grpSpPr>
          <p:sp>
            <p:nvSpPr>
              <p:cNvPr id="22646" name="Rectangle 5"/>
              <p:cNvSpPr>
                <a:spLocks noChangeArrowheads="1"/>
              </p:cNvSpPr>
              <p:nvPr/>
            </p:nvSpPr>
            <p:spPr bwMode="auto">
              <a:xfrm>
                <a:off x="43" y="0"/>
                <a:ext cx="799" cy="768"/>
              </a:xfrm>
              <a:prstGeom prst="rect">
                <a:avLst/>
              </a:prstGeom>
              <a:noFill/>
              <a:ln w="9525">
                <a:noFill/>
                <a:miter lim="800000"/>
                <a:headEnd/>
                <a:tailEnd/>
              </a:ln>
            </p:spPr>
            <p:txBody>
              <a:bodyPr/>
              <a:lstStyle/>
              <a:p>
                <a:r>
                  <a:rPr kumimoji="1" lang="zh-CN" altLang="en-US" sz="2800" b="1">
                    <a:latin typeface="Times New Roman" pitchFamily="18" charset="0"/>
                  </a:rPr>
                  <a:t>指令名称</a:t>
                </a:r>
              </a:p>
              <a:p>
                <a:pPr eaLnBrk="0" hangingPunct="0"/>
                <a:endParaRPr kumimoji="1" lang="en-US" altLang="zh-CN" sz="2800">
                  <a:latin typeface="Times New Roman" pitchFamily="18" charset="0"/>
                </a:endParaRPr>
              </a:p>
            </p:txBody>
          </p:sp>
          <p:sp>
            <p:nvSpPr>
              <p:cNvPr id="22647" name="Rectangle 6"/>
              <p:cNvSpPr>
                <a:spLocks noChangeArrowheads="1"/>
              </p:cNvSpPr>
              <p:nvPr/>
            </p:nvSpPr>
            <p:spPr bwMode="auto">
              <a:xfrm>
                <a:off x="0" y="0"/>
                <a:ext cx="885" cy="768"/>
              </a:xfrm>
              <a:prstGeom prst="rect">
                <a:avLst/>
              </a:prstGeom>
              <a:noFill/>
              <a:ln w="7">
                <a:solidFill>
                  <a:srgbClr val="A0A0A0"/>
                </a:solidFill>
                <a:miter lim="800000"/>
                <a:headEnd/>
                <a:tailEnd/>
              </a:ln>
            </p:spPr>
            <p:txBody>
              <a:bodyPr/>
              <a:lstStyle/>
              <a:p>
                <a:endParaRPr lang="zh-CN" altLang="en-US" sz="2400"/>
              </a:p>
            </p:txBody>
          </p:sp>
        </p:grpSp>
        <p:grpSp>
          <p:nvGrpSpPr>
            <p:cNvPr id="4" name="Group 7"/>
            <p:cNvGrpSpPr>
              <a:grpSpLocks/>
            </p:cNvGrpSpPr>
            <p:nvPr/>
          </p:nvGrpSpPr>
          <p:grpSpPr bwMode="auto">
            <a:xfrm>
              <a:off x="885" y="0"/>
              <a:ext cx="728" cy="384"/>
              <a:chOff x="885" y="0"/>
              <a:chExt cx="728" cy="384"/>
            </a:xfrm>
          </p:grpSpPr>
          <p:sp>
            <p:nvSpPr>
              <p:cNvPr id="22644" name="Rectangle 8"/>
              <p:cNvSpPr>
                <a:spLocks noChangeArrowheads="1"/>
              </p:cNvSpPr>
              <p:nvPr/>
            </p:nvSpPr>
            <p:spPr bwMode="auto">
              <a:xfrm>
                <a:off x="928" y="0"/>
                <a:ext cx="642" cy="384"/>
              </a:xfrm>
              <a:prstGeom prst="rect">
                <a:avLst/>
              </a:prstGeom>
              <a:noFill/>
              <a:ln w="9525">
                <a:noFill/>
                <a:miter lim="800000"/>
                <a:headEnd/>
                <a:tailEnd/>
              </a:ln>
            </p:spPr>
            <p:txBody>
              <a:bodyPr/>
              <a:lstStyle/>
              <a:p>
                <a:r>
                  <a:rPr kumimoji="1" lang="zh-CN" altLang="en-US" sz="2000" b="1">
                    <a:latin typeface="Times New Roman" pitchFamily="18" charset="0"/>
                  </a:rPr>
                  <a:t>控制信号</a:t>
                </a:r>
              </a:p>
              <a:p>
                <a:pPr eaLnBrk="0" hangingPunct="0"/>
                <a:endParaRPr kumimoji="1" lang="en-US" altLang="zh-CN" sz="2000" b="1">
                  <a:latin typeface="Times New Roman" pitchFamily="18" charset="0"/>
                </a:endParaRPr>
              </a:p>
            </p:txBody>
          </p:sp>
          <p:sp>
            <p:nvSpPr>
              <p:cNvPr id="22645" name="Rectangle 9"/>
              <p:cNvSpPr>
                <a:spLocks noChangeArrowheads="1"/>
              </p:cNvSpPr>
              <p:nvPr/>
            </p:nvSpPr>
            <p:spPr bwMode="auto">
              <a:xfrm>
                <a:off x="885" y="0"/>
                <a:ext cx="728" cy="384"/>
              </a:xfrm>
              <a:prstGeom prst="rect">
                <a:avLst/>
              </a:prstGeom>
              <a:noFill/>
              <a:ln w="7">
                <a:solidFill>
                  <a:srgbClr val="A0A0A0"/>
                </a:solidFill>
                <a:miter lim="800000"/>
                <a:headEnd/>
                <a:tailEnd/>
              </a:ln>
            </p:spPr>
            <p:txBody>
              <a:bodyPr/>
              <a:lstStyle/>
              <a:p>
                <a:endParaRPr lang="zh-CN" altLang="en-US" sz="2400"/>
              </a:p>
            </p:txBody>
          </p:sp>
        </p:grpSp>
        <p:grpSp>
          <p:nvGrpSpPr>
            <p:cNvPr id="5" name="Group 10"/>
            <p:cNvGrpSpPr>
              <a:grpSpLocks/>
            </p:cNvGrpSpPr>
            <p:nvPr/>
          </p:nvGrpSpPr>
          <p:grpSpPr bwMode="auto">
            <a:xfrm>
              <a:off x="1613" y="0"/>
              <a:ext cx="1838" cy="384"/>
              <a:chOff x="1613" y="0"/>
              <a:chExt cx="1838" cy="384"/>
            </a:xfrm>
          </p:grpSpPr>
          <p:sp>
            <p:nvSpPr>
              <p:cNvPr id="22642" name="Rectangle 11"/>
              <p:cNvSpPr>
                <a:spLocks noChangeArrowheads="1"/>
              </p:cNvSpPr>
              <p:nvPr/>
            </p:nvSpPr>
            <p:spPr bwMode="auto">
              <a:xfrm>
                <a:off x="1656" y="0"/>
                <a:ext cx="1752" cy="384"/>
              </a:xfrm>
              <a:prstGeom prst="rect">
                <a:avLst/>
              </a:prstGeom>
              <a:noFill/>
              <a:ln w="9525">
                <a:noFill/>
                <a:miter lim="800000"/>
                <a:headEnd/>
                <a:tailEnd/>
              </a:ln>
            </p:spPr>
            <p:txBody>
              <a:bodyPr/>
              <a:lstStyle/>
              <a:p>
                <a:pPr algn="ctr"/>
                <a:r>
                  <a:rPr kumimoji="1" lang="zh-CN" altLang="en-US" sz="2000" b="1">
                    <a:latin typeface="Times New Roman" pitchFamily="18" charset="0"/>
                  </a:rPr>
                  <a:t>控制代码</a:t>
                </a:r>
              </a:p>
              <a:p>
                <a:pPr algn="ctr" eaLnBrk="0" hangingPunct="0"/>
                <a:endParaRPr kumimoji="1" lang="en-US" altLang="zh-CN" sz="2000">
                  <a:latin typeface="Times New Roman" pitchFamily="18" charset="0"/>
                </a:endParaRPr>
              </a:p>
            </p:txBody>
          </p:sp>
          <p:sp>
            <p:nvSpPr>
              <p:cNvPr id="22643" name="Rectangle 12"/>
              <p:cNvSpPr>
                <a:spLocks noChangeArrowheads="1"/>
              </p:cNvSpPr>
              <p:nvPr/>
            </p:nvSpPr>
            <p:spPr bwMode="auto">
              <a:xfrm>
                <a:off x="1613" y="0"/>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6" name="Group 13"/>
            <p:cNvGrpSpPr>
              <a:grpSpLocks/>
            </p:cNvGrpSpPr>
            <p:nvPr/>
          </p:nvGrpSpPr>
          <p:grpSpPr bwMode="auto">
            <a:xfrm>
              <a:off x="885" y="384"/>
              <a:ext cx="728" cy="384"/>
              <a:chOff x="885" y="384"/>
              <a:chExt cx="728" cy="384"/>
            </a:xfrm>
          </p:grpSpPr>
          <p:sp>
            <p:nvSpPr>
              <p:cNvPr id="22640" name="Rectangle 14"/>
              <p:cNvSpPr>
                <a:spLocks noChangeArrowheads="1"/>
              </p:cNvSpPr>
              <p:nvPr/>
            </p:nvSpPr>
            <p:spPr bwMode="auto">
              <a:xfrm>
                <a:off x="928" y="384"/>
                <a:ext cx="642" cy="384"/>
              </a:xfrm>
              <a:prstGeom prst="rect">
                <a:avLst/>
              </a:prstGeom>
              <a:noFill/>
              <a:ln w="9525">
                <a:noFill/>
                <a:miter lim="800000"/>
                <a:headEnd/>
                <a:tailEnd/>
              </a:ln>
            </p:spPr>
            <p:txBody>
              <a:bodyPr/>
              <a:lstStyle/>
              <a:p>
                <a:r>
                  <a:rPr kumimoji="1" lang="en-US" altLang="zh-CN" b="1">
                    <a:latin typeface="Times New Roman" pitchFamily="18" charset="0"/>
                  </a:rPr>
                  <a:t>RS    RW</a:t>
                </a:r>
              </a:p>
              <a:p>
                <a:pPr eaLnBrk="0" hangingPunct="0"/>
                <a:endParaRPr kumimoji="1" lang="en-US" altLang="zh-CN" sz="3200" b="1">
                  <a:latin typeface="Times New Roman" pitchFamily="18" charset="0"/>
                </a:endParaRPr>
              </a:p>
            </p:txBody>
          </p:sp>
          <p:sp>
            <p:nvSpPr>
              <p:cNvPr id="22641" name="Rectangle 15"/>
              <p:cNvSpPr>
                <a:spLocks noChangeArrowheads="1"/>
              </p:cNvSpPr>
              <p:nvPr/>
            </p:nvSpPr>
            <p:spPr bwMode="auto">
              <a:xfrm>
                <a:off x="885" y="384"/>
                <a:ext cx="728" cy="384"/>
              </a:xfrm>
              <a:prstGeom prst="rect">
                <a:avLst/>
              </a:prstGeom>
              <a:noFill/>
              <a:ln w="7">
                <a:solidFill>
                  <a:srgbClr val="A0A0A0"/>
                </a:solidFill>
                <a:miter lim="800000"/>
                <a:headEnd/>
                <a:tailEnd/>
              </a:ln>
            </p:spPr>
            <p:txBody>
              <a:bodyPr/>
              <a:lstStyle/>
              <a:p>
                <a:endParaRPr lang="zh-CN" altLang="en-US" sz="2400"/>
              </a:p>
            </p:txBody>
          </p:sp>
        </p:grpSp>
        <p:grpSp>
          <p:nvGrpSpPr>
            <p:cNvPr id="7" name="Group 16"/>
            <p:cNvGrpSpPr>
              <a:grpSpLocks/>
            </p:cNvGrpSpPr>
            <p:nvPr/>
          </p:nvGrpSpPr>
          <p:grpSpPr bwMode="auto">
            <a:xfrm>
              <a:off x="1613" y="384"/>
              <a:ext cx="1838" cy="384"/>
              <a:chOff x="1613" y="384"/>
              <a:chExt cx="1838" cy="384"/>
            </a:xfrm>
          </p:grpSpPr>
          <p:sp>
            <p:nvSpPr>
              <p:cNvPr id="22638" name="Rectangle 17"/>
              <p:cNvSpPr>
                <a:spLocks noChangeArrowheads="1"/>
              </p:cNvSpPr>
              <p:nvPr/>
            </p:nvSpPr>
            <p:spPr bwMode="auto">
              <a:xfrm>
                <a:off x="1656" y="384"/>
                <a:ext cx="1752" cy="384"/>
              </a:xfrm>
              <a:prstGeom prst="rect">
                <a:avLst/>
              </a:prstGeom>
              <a:noFill/>
              <a:ln w="9525">
                <a:noFill/>
                <a:miter lim="800000"/>
                <a:headEnd/>
                <a:tailEnd/>
              </a:ln>
            </p:spPr>
            <p:txBody>
              <a:bodyPr/>
              <a:lstStyle/>
              <a:p>
                <a:r>
                  <a:rPr kumimoji="1" lang="en-US" altLang="zh-CN" sz="1600" b="1">
                    <a:latin typeface="Times New Roman" pitchFamily="18" charset="0"/>
                  </a:rPr>
                  <a:t>D7     D6    D5   D4    D3   D2  D1  D0</a:t>
                </a:r>
              </a:p>
              <a:p>
                <a:pPr eaLnBrk="0" hangingPunct="0"/>
                <a:endParaRPr kumimoji="1" lang="en-US" altLang="zh-CN" sz="1600" b="1">
                  <a:latin typeface="Times New Roman" pitchFamily="18" charset="0"/>
                </a:endParaRPr>
              </a:p>
            </p:txBody>
          </p:sp>
          <p:sp>
            <p:nvSpPr>
              <p:cNvPr id="22639" name="Rectangle 18"/>
              <p:cNvSpPr>
                <a:spLocks noChangeArrowheads="1"/>
              </p:cNvSpPr>
              <p:nvPr/>
            </p:nvSpPr>
            <p:spPr bwMode="auto">
              <a:xfrm>
                <a:off x="1613" y="384"/>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8" name="Group 19"/>
            <p:cNvGrpSpPr>
              <a:grpSpLocks/>
            </p:cNvGrpSpPr>
            <p:nvPr/>
          </p:nvGrpSpPr>
          <p:grpSpPr bwMode="auto">
            <a:xfrm>
              <a:off x="0" y="768"/>
              <a:ext cx="885" cy="384"/>
              <a:chOff x="0" y="768"/>
              <a:chExt cx="885" cy="384"/>
            </a:xfrm>
          </p:grpSpPr>
          <p:sp>
            <p:nvSpPr>
              <p:cNvPr id="22636" name="Rectangle 20"/>
              <p:cNvSpPr>
                <a:spLocks noChangeArrowheads="1"/>
              </p:cNvSpPr>
              <p:nvPr/>
            </p:nvSpPr>
            <p:spPr bwMode="auto">
              <a:xfrm>
                <a:off x="43" y="768"/>
                <a:ext cx="799" cy="384"/>
              </a:xfrm>
              <a:prstGeom prst="rect">
                <a:avLst/>
              </a:prstGeom>
              <a:noFill/>
              <a:ln w="9525">
                <a:noFill/>
                <a:miter lim="800000"/>
                <a:headEnd/>
                <a:tailEnd/>
              </a:ln>
            </p:spPr>
            <p:txBody>
              <a:bodyPr/>
              <a:lstStyle/>
              <a:p>
                <a:r>
                  <a:rPr kumimoji="1" lang="zh-CN" altLang="en-US" sz="2000" b="1">
                    <a:latin typeface="Times New Roman" pitchFamily="18" charset="0"/>
                  </a:rPr>
                  <a:t>清屏</a:t>
                </a:r>
              </a:p>
              <a:p>
                <a:pPr eaLnBrk="0" hangingPunct="0"/>
                <a:endParaRPr kumimoji="1" lang="en-US" altLang="zh-CN" sz="2000">
                  <a:latin typeface="Times New Roman" pitchFamily="18" charset="0"/>
                </a:endParaRPr>
              </a:p>
            </p:txBody>
          </p:sp>
          <p:sp>
            <p:nvSpPr>
              <p:cNvPr id="22637" name="Rectangle 21"/>
              <p:cNvSpPr>
                <a:spLocks noChangeArrowheads="1"/>
              </p:cNvSpPr>
              <p:nvPr/>
            </p:nvSpPr>
            <p:spPr bwMode="auto">
              <a:xfrm>
                <a:off x="0" y="768"/>
                <a:ext cx="885" cy="384"/>
              </a:xfrm>
              <a:prstGeom prst="rect">
                <a:avLst/>
              </a:prstGeom>
              <a:noFill/>
              <a:ln w="7">
                <a:solidFill>
                  <a:srgbClr val="A0A0A0"/>
                </a:solidFill>
                <a:miter lim="800000"/>
                <a:headEnd/>
                <a:tailEnd/>
              </a:ln>
            </p:spPr>
            <p:txBody>
              <a:bodyPr/>
              <a:lstStyle/>
              <a:p>
                <a:endParaRPr lang="zh-CN" altLang="en-US" sz="2400"/>
              </a:p>
            </p:txBody>
          </p:sp>
        </p:grpSp>
        <p:grpSp>
          <p:nvGrpSpPr>
            <p:cNvPr id="9" name="Group 22"/>
            <p:cNvGrpSpPr>
              <a:grpSpLocks/>
            </p:cNvGrpSpPr>
            <p:nvPr/>
          </p:nvGrpSpPr>
          <p:grpSpPr bwMode="auto">
            <a:xfrm>
              <a:off x="885" y="768"/>
              <a:ext cx="728" cy="384"/>
              <a:chOff x="885" y="768"/>
              <a:chExt cx="728" cy="384"/>
            </a:xfrm>
          </p:grpSpPr>
          <p:sp>
            <p:nvSpPr>
              <p:cNvPr id="22634" name="Rectangle 23"/>
              <p:cNvSpPr>
                <a:spLocks noChangeArrowheads="1"/>
              </p:cNvSpPr>
              <p:nvPr/>
            </p:nvSpPr>
            <p:spPr bwMode="auto">
              <a:xfrm>
                <a:off x="928" y="768"/>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635" name="Rectangle 24"/>
              <p:cNvSpPr>
                <a:spLocks noChangeArrowheads="1"/>
              </p:cNvSpPr>
              <p:nvPr/>
            </p:nvSpPr>
            <p:spPr bwMode="auto">
              <a:xfrm>
                <a:off x="885" y="768"/>
                <a:ext cx="728" cy="384"/>
              </a:xfrm>
              <a:prstGeom prst="rect">
                <a:avLst/>
              </a:prstGeom>
              <a:noFill/>
              <a:ln w="7">
                <a:solidFill>
                  <a:srgbClr val="A0A0A0"/>
                </a:solidFill>
                <a:miter lim="800000"/>
                <a:headEnd/>
                <a:tailEnd/>
              </a:ln>
            </p:spPr>
            <p:txBody>
              <a:bodyPr/>
              <a:lstStyle/>
              <a:p>
                <a:endParaRPr lang="zh-CN" altLang="en-US" sz="2400"/>
              </a:p>
            </p:txBody>
          </p:sp>
        </p:grpSp>
        <p:grpSp>
          <p:nvGrpSpPr>
            <p:cNvPr id="10" name="Group 25"/>
            <p:cNvGrpSpPr>
              <a:grpSpLocks/>
            </p:cNvGrpSpPr>
            <p:nvPr/>
          </p:nvGrpSpPr>
          <p:grpSpPr bwMode="auto">
            <a:xfrm>
              <a:off x="1613" y="768"/>
              <a:ext cx="1838" cy="384"/>
              <a:chOff x="1613" y="768"/>
              <a:chExt cx="1838" cy="384"/>
            </a:xfrm>
          </p:grpSpPr>
          <p:sp>
            <p:nvSpPr>
              <p:cNvPr id="22632" name="Rectangle 26"/>
              <p:cNvSpPr>
                <a:spLocks noChangeArrowheads="1"/>
              </p:cNvSpPr>
              <p:nvPr/>
            </p:nvSpPr>
            <p:spPr bwMode="auto">
              <a:xfrm>
                <a:off x="1656" y="768"/>
                <a:ext cx="1752" cy="384"/>
              </a:xfrm>
              <a:prstGeom prst="rect">
                <a:avLst/>
              </a:prstGeom>
              <a:noFill/>
              <a:ln w="9525">
                <a:noFill/>
                <a:miter lim="800000"/>
                <a:headEnd/>
                <a:tailEnd/>
              </a:ln>
            </p:spPr>
            <p:txBody>
              <a:bodyPr/>
              <a:lstStyle/>
              <a:p>
                <a:r>
                  <a:rPr kumimoji="1" lang="en-US" altLang="zh-CN" b="1">
                    <a:latin typeface="Times New Roman" pitchFamily="18" charset="0"/>
                  </a:rPr>
                  <a:t> 0      0      0      0      0     0   0    1</a:t>
                </a:r>
              </a:p>
              <a:p>
                <a:pPr eaLnBrk="0" hangingPunct="0"/>
                <a:endParaRPr kumimoji="1" lang="en-US" altLang="zh-CN" b="1">
                  <a:latin typeface="Times New Roman" pitchFamily="18" charset="0"/>
                </a:endParaRPr>
              </a:p>
            </p:txBody>
          </p:sp>
          <p:sp>
            <p:nvSpPr>
              <p:cNvPr id="22633" name="Rectangle 27"/>
              <p:cNvSpPr>
                <a:spLocks noChangeArrowheads="1"/>
              </p:cNvSpPr>
              <p:nvPr/>
            </p:nvSpPr>
            <p:spPr bwMode="auto">
              <a:xfrm>
                <a:off x="1613" y="768"/>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11" name="Group 28"/>
            <p:cNvGrpSpPr>
              <a:grpSpLocks/>
            </p:cNvGrpSpPr>
            <p:nvPr/>
          </p:nvGrpSpPr>
          <p:grpSpPr bwMode="auto">
            <a:xfrm>
              <a:off x="0" y="1152"/>
              <a:ext cx="885" cy="384"/>
              <a:chOff x="0" y="1152"/>
              <a:chExt cx="885" cy="384"/>
            </a:xfrm>
          </p:grpSpPr>
          <p:sp>
            <p:nvSpPr>
              <p:cNvPr id="22630" name="Rectangle 29"/>
              <p:cNvSpPr>
                <a:spLocks noChangeArrowheads="1"/>
              </p:cNvSpPr>
              <p:nvPr/>
            </p:nvSpPr>
            <p:spPr bwMode="auto">
              <a:xfrm>
                <a:off x="43" y="1152"/>
                <a:ext cx="799" cy="384"/>
              </a:xfrm>
              <a:prstGeom prst="rect">
                <a:avLst/>
              </a:prstGeom>
              <a:noFill/>
              <a:ln w="9525">
                <a:noFill/>
                <a:miter lim="800000"/>
                <a:headEnd/>
                <a:tailEnd/>
              </a:ln>
            </p:spPr>
            <p:txBody>
              <a:bodyPr/>
              <a:lstStyle/>
              <a:p>
                <a:r>
                  <a:rPr kumimoji="1" lang="zh-CN" altLang="en-US" sz="2000" b="1">
                    <a:latin typeface="Times New Roman" pitchFamily="18" charset="0"/>
                  </a:rPr>
                  <a:t>归</a:t>
                </a:r>
                <a:r>
                  <a:rPr kumimoji="1" lang="en-US" altLang="zh-CN" sz="2000" b="1">
                    <a:latin typeface="Times New Roman" pitchFamily="18" charset="0"/>
                  </a:rPr>
                  <a:t>home</a:t>
                </a:r>
                <a:r>
                  <a:rPr kumimoji="1" lang="zh-CN" altLang="en-US" sz="2000" b="1">
                    <a:latin typeface="Times New Roman" pitchFamily="18" charset="0"/>
                  </a:rPr>
                  <a:t>位</a:t>
                </a:r>
              </a:p>
              <a:p>
                <a:pPr eaLnBrk="0" hangingPunct="0"/>
                <a:endParaRPr kumimoji="1" lang="en-US" altLang="zh-CN" sz="3200">
                  <a:latin typeface="Times New Roman" pitchFamily="18" charset="0"/>
                </a:endParaRPr>
              </a:p>
            </p:txBody>
          </p:sp>
          <p:sp>
            <p:nvSpPr>
              <p:cNvPr id="22631" name="Rectangle 30"/>
              <p:cNvSpPr>
                <a:spLocks noChangeArrowheads="1"/>
              </p:cNvSpPr>
              <p:nvPr/>
            </p:nvSpPr>
            <p:spPr bwMode="auto">
              <a:xfrm>
                <a:off x="0" y="1152"/>
                <a:ext cx="885" cy="384"/>
              </a:xfrm>
              <a:prstGeom prst="rect">
                <a:avLst/>
              </a:prstGeom>
              <a:noFill/>
              <a:ln w="7">
                <a:solidFill>
                  <a:srgbClr val="A0A0A0"/>
                </a:solidFill>
                <a:miter lim="800000"/>
                <a:headEnd/>
                <a:tailEnd/>
              </a:ln>
            </p:spPr>
            <p:txBody>
              <a:bodyPr/>
              <a:lstStyle/>
              <a:p>
                <a:endParaRPr lang="zh-CN" altLang="en-US" sz="2400"/>
              </a:p>
            </p:txBody>
          </p:sp>
        </p:grpSp>
        <p:grpSp>
          <p:nvGrpSpPr>
            <p:cNvPr id="12" name="Group 31"/>
            <p:cNvGrpSpPr>
              <a:grpSpLocks/>
            </p:cNvGrpSpPr>
            <p:nvPr/>
          </p:nvGrpSpPr>
          <p:grpSpPr bwMode="auto">
            <a:xfrm>
              <a:off x="885" y="1152"/>
              <a:ext cx="728" cy="384"/>
              <a:chOff x="885" y="1152"/>
              <a:chExt cx="728" cy="384"/>
            </a:xfrm>
          </p:grpSpPr>
          <p:sp>
            <p:nvSpPr>
              <p:cNvPr id="22628" name="Rectangle 32"/>
              <p:cNvSpPr>
                <a:spLocks noChangeArrowheads="1"/>
              </p:cNvSpPr>
              <p:nvPr/>
            </p:nvSpPr>
            <p:spPr bwMode="auto">
              <a:xfrm>
                <a:off x="928" y="1152"/>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629" name="Rectangle 33"/>
              <p:cNvSpPr>
                <a:spLocks noChangeArrowheads="1"/>
              </p:cNvSpPr>
              <p:nvPr/>
            </p:nvSpPr>
            <p:spPr bwMode="auto">
              <a:xfrm>
                <a:off x="885" y="1152"/>
                <a:ext cx="728" cy="384"/>
              </a:xfrm>
              <a:prstGeom prst="rect">
                <a:avLst/>
              </a:prstGeom>
              <a:noFill/>
              <a:ln w="7">
                <a:solidFill>
                  <a:srgbClr val="A0A0A0"/>
                </a:solidFill>
                <a:miter lim="800000"/>
                <a:headEnd/>
                <a:tailEnd/>
              </a:ln>
            </p:spPr>
            <p:txBody>
              <a:bodyPr/>
              <a:lstStyle/>
              <a:p>
                <a:endParaRPr lang="zh-CN" altLang="en-US" sz="2400"/>
              </a:p>
            </p:txBody>
          </p:sp>
        </p:grpSp>
        <p:grpSp>
          <p:nvGrpSpPr>
            <p:cNvPr id="13" name="Group 34"/>
            <p:cNvGrpSpPr>
              <a:grpSpLocks/>
            </p:cNvGrpSpPr>
            <p:nvPr/>
          </p:nvGrpSpPr>
          <p:grpSpPr bwMode="auto">
            <a:xfrm>
              <a:off x="1613" y="1152"/>
              <a:ext cx="1838" cy="384"/>
              <a:chOff x="1613" y="1152"/>
              <a:chExt cx="1838" cy="384"/>
            </a:xfrm>
          </p:grpSpPr>
          <p:sp>
            <p:nvSpPr>
              <p:cNvPr id="22626" name="Rectangle 35"/>
              <p:cNvSpPr>
                <a:spLocks noChangeArrowheads="1"/>
              </p:cNvSpPr>
              <p:nvPr/>
            </p:nvSpPr>
            <p:spPr bwMode="auto">
              <a:xfrm>
                <a:off x="1656" y="1152"/>
                <a:ext cx="1752" cy="384"/>
              </a:xfrm>
              <a:prstGeom prst="rect">
                <a:avLst/>
              </a:prstGeom>
              <a:noFill/>
              <a:ln w="9525">
                <a:noFill/>
                <a:miter lim="800000"/>
                <a:headEnd/>
                <a:tailEnd/>
              </a:ln>
            </p:spPr>
            <p:txBody>
              <a:bodyPr/>
              <a:lstStyle/>
              <a:p>
                <a:r>
                  <a:rPr kumimoji="1" lang="en-US" altLang="zh-CN" b="1">
                    <a:latin typeface="Times New Roman" pitchFamily="18" charset="0"/>
                  </a:rPr>
                  <a:t>0       0      0      0      0     0    1   *</a:t>
                </a:r>
              </a:p>
              <a:p>
                <a:pPr eaLnBrk="0" hangingPunct="0"/>
                <a:endParaRPr kumimoji="1" lang="en-US" altLang="zh-CN" sz="3200" b="1">
                  <a:latin typeface="Times New Roman" pitchFamily="18" charset="0"/>
                </a:endParaRPr>
              </a:p>
            </p:txBody>
          </p:sp>
          <p:sp>
            <p:nvSpPr>
              <p:cNvPr id="22627" name="Rectangle 36"/>
              <p:cNvSpPr>
                <a:spLocks noChangeArrowheads="1"/>
              </p:cNvSpPr>
              <p:nvPr/>
            </p:nvSpPr>
            <p:spPr bwMode="auto">
              <a:xfrm>
                <a:off x="1613" y="1152"/>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14" name="Group 37"/>
            <p:cNvGrpSpPr>
              <a:grpSpLocks/>
            </p:cNvGrpSpPr>
            <p:nvPr/>
          </p:nvGrpSpPr>
          <p:grpSpPr bwMode="auto">
            <a:xfrm>
              <a:off x="0" y="1536"/>
              <a:ext cx="885" cy="384"/>
              <a:chOff x="0" y="1536"/>
              <a:chExt cx="885" cy="384"/>
            </a:xfrm>
          </p:grpSpPr>
          <p:sp>
            <p:nvSpPr>
              <p:cNvPr id="22624" name="Rectangle 38"/>
              <p:cNvSpPr>
                <a:spLocks noChangeArrowheads="1"/>
              </p:cNvSpPr>
              <p:nvPr/>
            </p:nvSpPr>
            <p:spPr bwMode="auto">
              <a:xfrm>
                <a:off x="43" y="1536"/>
                <a:ext cx="799" cy="384"/>
              </a:xfrm>
              <a:prstGeom prst="rect">
                <a:avLst/>
              </a:prstGeom>
              <a:noFill/>
              <a:ln w="9525">
                <a:noFill/>
                <a:miter lim="800000"/>
                <a:headEnd/>
                <a:tailEnd/>
              </a:ln>
            </p:spPr>
            <p:txBody>
              <a:bodyPr/>
              <a:lstStyle/>
              <a:p>
                <a:r>
                  <a:rPr kumimoji="1" lang="zh-CN" altLang="en-US" b="1">
                    <a:latin typeface="Times New Roman" pitchFamily="18" charset="0"/>
                  </a:rPr>
                  <a:t>输入方式设置</a:t>
                </a:r>
              </a:p>
              <a:p>
                <a:pPr eaLnBrk="0" hangingPunct="0"/>
                <a:endParaRPr kumimoji="1" lang="en-US" altLang="zh-CN">
                  <a:latin typeface="Times New Roman" pitchFamily="18" charset="0"/>
                </a:endParaRPr>
              </a:p>
            </p:txBody>
          </p:sp>
          <p:sp>
            <p:nvSpPr>
              <p:cNvPr id="22625" name="Rectangle 39"/>
              <p:cNvSpPr>
                <a:spLocks noChangeArrowheads="1"/>
              </p:cNvSpPr>
              <p:nvPr/>
            </p:nvSpPr>
            <p:spPr bwMode="auto">
              <a:xfrm>
                <a:off x="0" y="1536"/>
                <a:ext cx="885" cy="384"/>
              </a:xfrm>
              <a:prstGeom prst="rect">
                <a:avLst/>
              </a:prstGeom>
              <a:noFill/>
              <a:ln w="7">
                <a:solidFill>
                  <a:srgbClr val="A0A0A0"/>
                </a:solidFill>
                <a:miter lim="800000"/>
                <a:headEnd/>
                <a:tailEnd/>
              </a:ln>
            </p:spPr>
            <p:txBody>
              <a:bodyPr/>
              <a:lstStyle/>
              <a:p>
                <a:endParaRPr lang="zh-CN" altLang="en-US" sz="2400"/>
              </a:p>
            </p:txBody>
          </p:sp>
        </p:grpSp>
        <p:grpSp>
          <p:nvGrpSpPr>
            <p:cNvPr id="15" name="Group 40"/>
            <p:cNvGrpSpPr>
              <a:grpSpLocks/>
            </p:cNvGrpSpPr>
            <p:nvPr/>
          </p:nvGrpSpPr>
          <p:grpSpPr bwMode="auto">
            <a:xfrm>
              <a:off x="885" y="1536"/>
              <a:ext cx="728" cy="384"/>
              <a:chOff x="885" y="1536"/>
              <a:chExt cx="728" cy="384"/>
            </a:xfrm>
          </p:grpSpPr>
          <p:sp>
            <p:nvSpPr>
              <p:cNvPr id="22622" name="Rectangle 41"/>
              <p:cNvSpPr>
                <a:spLocks noChangeArrowheads="1"/>
              </p:cNvSpPr>
              <p:nvPr/>
            </p:nvSpPr>
            <p:spPr bwMode="auto">
              <a:xfrm>
                <a:off x="928" y="1536"/>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623" name="Rectangle 42"/>
              <p:cNvSpPr>
                <a:spLocks noChangeArrowheads="1"/>
              </p:cNvSpPr>
              <p:nvPr/>
            </p:nvSpPr>
            <p:spPr bwMode="auto">
              <a:xfrm>
                <a:off x="885" y="1536"/>
                <a:ext cx="728" cy="384"/>
              </a:xfrm>
              <a:prstGeom prst="rect">
                <a:avLst/>
              </a:prstGeom>
              <a:noFill/>
              <a:ln w="7">
                <a:solidFill>
                  <a:srgbClr val="A0A0A0"/>
                </a:solidFill>
                <a:miter lim="800000"/>
                <a:headEnd/>
                <a:tailEnd/>
              </a:ln>
            </p:spPr>
            <p:txBody>
              <a:bodyPr/>
              <a:lstStyle/>
              <a:p>
                <a:endParaRPr lang="zh-CN" altLang="en-US" sz="2400"/>
              </a:p>
            </p:txBody>
          </p:sp>
        </p:grpSp>
        <p:grpSp>
          <p:nvGrpSpPr>
            <p:cNvPr id="16" name="Group 43"/>
            <p:cNvGrpSpPr>
              <a:grpSpLocks/>
            </p:cNvGrpSpPr>
            <p:nvPr/>
          </p:nvGrpSpPr>
          <p:grpSpPr bwMode="auto">
            <a:xfrm>
              <a:off x="1613" y="1536"/>
              <a:ext cx="1838" cy="384"/>
              <a:chOff x="1613" y="1536"/>
              <a:chExt cx="1838" cy="384"/>
            </a:xfrm>
          </p:grpSpPr>
          <p:sp>
            <p:nvSpPr>
              <p:cNvPr id="22620" name="Rectangle 44"/>
              <p:cNvSpPr>
                <a:spLocks noChangeArrowheads="1"/>
              </p:cNvSpPr>
              <p:nvPr/>
            </p:nvSpPr>
            <p:spPr bwMode="auto">
              <a:xfrm>
                <a:off x="1656" y="1536"/>
                <a:ext cx="1752" cy="384"/>
              </a:xfrm>
              <a:prstGeom prst="rect">
                <a:avLst/>
              </a:prstGeom>
              <a:noFill/>
              <a:ln w="9525">
                <a:noFill/>
                <a:miter lim="800000"/>
                <a:headEnd/>
                <a:tailEnd/>
              </a:ln>
            </p:spPr>
            <p:txBody>
              <a:bodyPr/>
              <a:lstStyle/>
              <a:p>
                <a:r>
                  <a:rPr kumimoji="1" lang="en-US" altLang="zh-CN" b="1">
                    <a:latin typeface="Times New Roman" pitchFamily="18" charset="0"/>
                  </a:rPr>
                  <a:t>0      0       0      0      0     1  I/D  S</a:t>
                </a:r>
              </a:p>
              <a:p>
                <a:pPr eaLnBrk="0" hangingPunct="0"/>
                <a:endParaRPr kumimoji="1" lang="en-US" altLang="zh-CN" b="1">
                  <a:latin typeface="Times New Roman" pitchFamily="18" charset="0"/>
                </a:endParaRPr>
              </a:p>
            </p:txBody>
          </p:sp>
          <p:sp>
            <p:nvSpPr>
              <p:cNvPr id="22621" name="Rectangle 45"/>
              <p:cNvSpPr>
                <a:spLocks noChangeArrowheads="1"/>
              </p:cNvSpPr>
              <p:nvPr/>
            </p:nvSpPr>
            <p:spPr bwMode="auto">
              <a:xfrm>
                <a:off x="1613" y="1536"/>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17" name="Group 46"/>
            <p:cNvGrpSpPr>
              <a:grpSpLocks/>
            </p:cNvGrpSpPr>
            <p:nvPr/>
          </p:nvGrpSpPr>
          <p:grpSpPr bwMode="auto">
            <a:xfrm>
              <a:off x="0" y="1920"/>
              <a:ext cx="885" cy="384"/>
              <a:chOff x="0" y="1920"/>
              <a:chExt cx="885" cy="384"/>
            </a:xfrm>
          </p:grpSpPr>
          <p:sp>
            <p:nvSpPr>
              <p:cNvPr id="22618" name="Rectangle 47"/>
              <p:cNvSpPr>
                <a:spLocks noChangeArrowheads="1"/>
              </p:cNvSpPr>
              <p:nvPr/>
            </p:nvSpPr>
            <p:spPr bwMode="auto">
              <a:xfrm>
                <a:off x="43" y="1920"/>
                <a:ext cx="799" cy="384"/>
              </a:xfrm>
              <a:prstGeom prst="rect">
                <a:avLst/>
              </a:prstGeom>
              <a:noFill/>
              <a:ln w="9525">
                <a:noFill/>
                <a:miter lim="800000"/>
                <a:headEnd/>
                <a:tailEnd/>
              </a:ln>
            </p:spPr>
            <p:txBody>
              <a:bodyPr/>
              <a:lstStyle/>
              <a:p>
                <a:r>
                  <a:rPr kumimoji="1" lang="zh-CN" altLang="en-US" b="1">
                    <a:latin typeface="Times New Roman" pitchFamily="18" charset="0"/>
                  </a:rPr>
                  <a:t>显示状态设置</a:t>
                </a:r>
              </a:p>
              <a:p>
                <a:pPr eaLnBrk="0" hangingPunct="0"/>
                <a:endParaRPr kumimoji="1" lang="en-US" altLang="zh-CN" sz="3200">
                  <a:latin typeface="Times New Roman" pitchFamily="18" charset="0"/>
                </a:endParaRPr>
              </a:p>
            </p:txBody>
          </p:sp>
          <p:sp>
            <p:nvSpPr>
              <p:cNvPr id="22619" name="Rectangle 48"/>
              <p:cNvSpPr>
                <a:spLocks noChangeArrowheads="1"/>
              </p:cNvSpPr>
              <p:nvPr/>
            </p:nvSpPr>
            <p:spPr bwMode="auto">
              <a:xfrm>
                <a:off x="0" y="1920"/>
                <a:ext cx="885" cy="384"/>
              </a:xfrm>
              <a:prstGeom prst="rect">
                <a:avLst/>
              </a:prstGeom>
              <a:noFill/>
              <a:ln w="7">
                <a:solidFill>
                  <a:srgbClr val="A0A0A0"/>
                </a:solidFill>
                <a:miter lim="800000"/>
                <a:headEnd/>
                <a:tailEnd/>
              </a:ln>
            </p:spPr>
            <p:txBody>
              <a:bodyPr/>
              <a:lstStyle/>
              <a:p>
                <a:endParaRPr lang="zh-CN" altLang="en-US" sz="2400"/>
              </a:p>
            </p:txBody>
          </p:sp>
        </p:grpSp>
        <p:grpSp>
          <p:nvGrpSpPr>
            <p:cNvPr id="18" name="Group 49"/>
            <p:cNvGrpSpPr>
              <a:grpSpLocks/>
            </p:cNvGrpSpPr>
            <p:nvPr/>
          </p:nvGrpSpPr>
          <p:grpSpPr bwMode="auto">
            <a:xfrm>
              <a:off x="885" y="1920"/>
              <a:ext cx="728" cy="384"/>
              <a:chOff x="885" y="1920"/>
              <a:chExt cx="728" cy="384"/>
            </a:xfrm>
          </p:grpSpPr>
          <p:sp>
            <p:nvSpPr>
              <p:cNvPr id="22616" name="Rectangle 50"/>
              <p:cNvSpPr>
                <a:spLocks noChangeArrowheads="1"/>
              </p:cNvSpPr>
              <p:nvPr/>
            </p:nvSpPr>
            <p:spPr bwMode="auto">
              <a:xfrm>
                <a:off x="928" y="1920"/>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617" name="Rectangle 51"/>
              <p:cNvSpPr>
                <a:spLocks noChangeArrowheads="1"/>
              </p:cNvSpPr>
              <p:nvPr/>
            </p:nvSpPr>
            <p:spPr bwMode="auto">
              <a:xfrm>
                <a:off x="885" y="1920"/>
                <a:ext cx="728" cy="384"/>
              </a:xfrm>
              <a:prstGeom prst="rect">
                <a:avLst/>
              </a:prstGeom>
              <a:noFill/>
              <a:ln w="7">
                <a:solidFill>
                  <a:srgbClr val="A0A0A0"/>
                </a:solidFill>
                <a:miter lim="800000"/>
                <a:headEnd/>
                <a:tailEnd/>
              </a:ln>
            </p:spPr>
            <p:txBody>
              <a:bodyPr/>
              <a:lstStyle/>
              <a:p>
                <a:endParaRPr lang="zh-CN" altLang="en-US" sz="2400"/>
              </a:p>
            </p:txBody>
          </p:sp>
        </p:grpSp>
        <p:grpSp>
          <p:nvGrpSpPr>
            <p:cNvPr id="19" name="Group 52"/>
            <p:cNvGrpSpPr>
              <a:grpSpLocks/>
            </p:cNvGrpSpPr>
            <p:nvPr/>
          </p:nvGrpSpPr>
          <p:grpSpPr bwMode="auto">
            <a:xfrm>
              <a:off x="1613" y="1920"/>
              <a:ext cx="1838" cy="384"/>
              <a:chOff x="1613" y="1920"/>
              <a:chExt cx="1838" cy="384"/>
            </a:xfrm>
          </p:grpSpPr>
          <p:sp>
            <p:nvSpPr>
              <p:cNvPr id="22614" name="Rectangle 53"/>
              <p:cNvSpPr>
                <a:spLocks noChangeArrowheads="1"/>
              </p:cNvSpPr>
              <p:nvPr/>
            </p:nvSpPr>
            <p:spPr bwMode="auto">
              <a:xfrm>
                <a:off x="1656" y="1920"/>
                <a:ext cx="1752" cy="384"/>
              </a:xfrm>
              <a:prstGeom prst="rect">
                <a:avLst/>
              </a:prstGeom>
              <a:noFill/>
              <a:ln w="9525">
                <a:noFill/>
                <a:miter lim="800000"/>
                <a:headEnd/>
                <a:tailEnd/>
              </a:ln>
            </p:spPr>
            <p:txBody>
              <a:bodyPr/>
              <a:lstStyle/>
              <a:p>
                <a:r>
                  <a:rPr kumimoji="1" lang="en-US" altLang="zh-CN" b="1">
                    <a:latin typeface="Times New Roman" pitchFamily="18" charset="0"/>
                  </a:rPr>
                  <a:t>0      0      0       0      1    D   C   B</a:t>
                </a:r>
              </a:p>
              <a:p>
                <a:pPr eaLnBrk="0" hangingPunct="0"/>
                <a:endParaRPr kumimoji="1" lang="en-US" altLang="zh-CN" b="1">
                  <a:latin typeface="Times New Roman" pitchFamily="18" charset="0"/>
                </a:endParaRPr>
              </a:p>
            </p:txBody>
          </p:sp>
          <p:sp>
            <p:nvSpPr>
              <p:cNvPr id="22615" name="Rectangle 54"/>
              <p:cNvSpPr>
                <a:spLocks noChangeArrowheads="1"/>
              </p:cNvSpPr>
              <p:nvPr/>
            </p:nvSpPr>
            <p:spPr bwMode="auto">
              <a:xfrm>
                <a:off x="1613" y="1920"/>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0" name="Group 55"/>
            <p:cNvGrpSpPr>
              <a:grpSpLocks/>
            </p:cNvGrpSpPr>
            <p:nvPr/>
          </p:nvGrpSpPr>
          <p:grpSpPr bwMode="auto">
            <a:xfrm>
              <a:off x="0" y="2304"/>
              <a:ext cx="885" cy="384"/>
              <a:chOff x="0" y="2304"/>
              <a:chExt cx="885" cy="384"/>
            </a:xfrm>
          </p:grpSpPr>
          <p:sp>
            <p:nvSpPr>
              <p:cNvPr id="22612" name="Rectangle 56"/>
              <p:cNvSpPr>
                <a:spLocks noChangeArrowheads="1"/>
              </p:cNvSpPr>
              <p:nvPr/>
            </p:nvSpPr>
            <p:spPr bwMode="auto">
              <a:xfrm>
                <a:off x="43" y="2304"/>
                <a:ext cx="799" cy="384"/>
              </a:xfrm>
              <a:prstGeom prst="rect">
                <a:avLst/>
              </a:prstGeom>
              <a:noFill/>
              <a:ln w="9525">
                <a:noFill/>
                <a:miter lim="800000"/>
                <a:headEnd/>
                <a:tailEnd/>
              </a:ln>
            </p:spPr>
            <p:txBody>
              <a:bodyPr/>
              <a:lstStyle/>
              <a:p>
                <a:r>
                  <a:rPr kumimoji="1" lang="zh-CN" altLang="en-US" b="1">
                    <a:latin typeface="Times New Roman" pitchFamily="18" charset="0"/>
                  </a:rPr>
                  <a:t>光标画面滚动</a:t>
                </a:r>
              </a:p>
              <a:p>
                <a:pPr eaLnBrk="0" hangingPunct="0"/>
                <a:endParaRPr kumimoji="1" lang="en-US" altLang="zh-CN" sz="3200">
                  <a:latin typeface="Times New Roman" pitchFamily="18" charset="0"/>
                </a:endParaRPr>
              </a:p>
            </p:txBody>
          </p:sp>
          <p:sp>
            <p:nvSpPr>
              <p:cNvPr id="22613" name="Rectangle 57"/>
              <p:cNvSpPr>
                <a:spLocks noChangeArrowheads="1"/>
              </p:cNvSpPr>
              <p:nvPr/>
            </p:nvSpPr>
            <p:spPr bwMode="auto">
              <a:xfrm>
                <a:off x="0" y="2304"/>
                <a:ext cx="885" cy="384"/>
              </a:xfrm>
              <a:prstGeom prst="rect">
                <a:avLst/>
              </a:prstGeom>
              <a:noFill/>
              <a:ln w="7">
                <a:solidFill>
                  <a:srgbClr val="A0A0A0"/>
                </a:solidFill>
                <a:miter lim="800000"/>
                <a:headEnd/>
                <a:tailEnd/>
              </a:ln>
            </p:spPr>
            <p:txBody>
              <a:bodyPr/>
              <a:lstStyle/>
              <a:p>
                <a:endParaRPr lang="zh-CN" altLang="en-US" sz="2400"/>
              </a:p>
            </p:txBody>
          </p:sp>
        </p:grpSp>
        <p:grpSp>
          <p:nvGrpSpPr>
            <p:cNvPr id="21" name="Group 58"/>
            <p:cNvGrpSpPr>
              <a:grpSpLocks/>
            </p:cNvGrpSpPr>
            <p:nvPr/>
          </p:nvGrpSpPr>
          <p:grpSpPr bwMode="auto">
            <a:xfrm>
              <a:off x="885" y="2304"/>
              <a:ext cx="728" cy="384"/>
              <a:chOff x="885" y="2304"/>
              <a:chExt cx="728" cy="384"/>
            </a:xfrm>
          </p:grpSpPr>
          <p:sp>
            <p:nvSpPr>
              <p:cNvPr id="22610" name="Rectangle 59"/>
              <p:cNvSpPr>
                <a:spLocks noChangeArrowheads="1"/>
              </p:cNvSpPr>
              <p:nvPr/>
            </p:nvSpPr>
            <p:spPr bwMode="auto">
              <a:xfrm>
                <a:off x="928" y="2304"/>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611" name="Rectangle 60"/>
              <p:cNvSpPr>
                <a:spLocks noChangeArrowheads="1"/>
              </p:cNvSpPr>
              <p:nvPr/>
            </p:nvSpPr>
            <p:spPr bwMode="auto">
              <a:xfrm>
                <a:off x="885" y="2304"/>
                <a:ext cx="728" cy="384"/>
              </a:xfrm>
              <a:prstGeom prst="rect">
                <a:avLst/>
              </a:prstGeom>
              <a:noFill/>
              <a:ln w="7">
                <a:solidFill>
                  <a:srgbClr val="A0A0A0"/>
                </a:solidFill>
                <a:miter lim="800000"/>
                <a:headEnd/>
                <a:tailEnd/>
              </a:ln>
            </p:spPr>
            <p:txBody>
              <a:bodyPr/>
              <a:lstStyle/>
              <a:p>
                <a:endParaRPr lang="zh-CN" altLang="en-US" sz="2400"/>
              </a:p>
            </p:txBody>
          </p:sp>
        </p:grpSp>
        <p:grpSp>
          <p:nvGrpSpPr>
            <p:cNvPr id="22" name="Group 61"/>
            <p:cNvGrpSpPr>
              <a:grpSpLocks/>
            </p:cNvGrpSpPr>
            <p:nvPr/>
          </p:nvGrpSpPr>
          <p:grpSpPr bwMode="auto">
            <a:xfrm>
              <a:off x="1613" y="2304"/>
              <a:ext cx="1838" cy="384"/>
              <a:chOff x="1613" y="2304"/>
              <a:chExt cx="1838" cy="384"/>
            </a:xfrm>
          </p:grpSpPr>
          <p:sp>
            <p:nvSpPr>
              <p:cNvPr id="22608" name="Rectangle 62"/>
              <p:cNvSpPr>
                <a:spLocks noChangeArrowheads="1"/>
              </p:cNvSpPr>
              <p:nvPr/>
            </p:nvSpPr>
            <p:spPr bwMode="auto">
              <a:xfrm>
                <a:off x="1656" y="2304"/>
                <a:ext cx="1752" cy="384"/>
              </a:xfrm>
              <a:prstGeom prst="rect">
                <a:avLst/>
              </a:prstGeom>
              <a:noFill/>
              <a:ln w="9525">
                <a:noFill/>
                <a:miter lim="800000"/>
                <a:headEnd/>
                <a:tailEnd/>
              </a:ln>
            </p:spPr>
            <p:txBody>
              <a:bodyPr/>
              <a:lstStyle/>
              <a:p>
                <a:r>
                  <a:rPr kumimoji="1" lang="en-US" altLang="zh-CN" b="1">
                    <a:latin typeface="Times New Roman" pitchFamily="18" charset="0"/>
                  </a:rPr>
                  <a:t>0      0       0      1    S/C  R/ *   *</a:t>
                </a:r>
              </a:p>
              <a:p>
                <a:pPr eaLnBrk="0" hangingPunct="0"/>
                <a:endParaRPr kumimoji="1" lang="en-US" altLang="zh-CN" b="1">
                  <a:latin typeface="Times New Roman" pitchFamily="18" charset="0"/>
                </a:endParaRPr>
              </a:p>
            </p:txBody>
          </p:sp>
          <p:sp>
            <p:nvSpPr>
              <p:cNvPr id="22609" name="Rectangle 63"/>
              <p:cNvSpPr>
                <a:spLocks noChangeArrowheads="1"/>
              </p:cNvSpPr>
              <p:nvPr/>
            </p:nvSpPr>
            <p:spPr bwMode="auto">
              <a:xfrm>
                <a:off x="1613" y="2304"/>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3" name="Group 64"/>
            <p:cNvGrpSpPr>
              <a:grpSpLocks/>
            </p:cNvGrpSpPr>
            <p:nvPr/>
          </p:nvGrpSpPr>
          <p:grpSpPr bwMode="auto">
            <a:xfrm>
              <a:off x="0" y="2688"/>
              <a:ext cx="885" cy="384"/>
              <a:chOff x="0" y="2688"/>
              <a:chExt cx="885" cy="384"/>
            </a:xfrm>
          </p:grpSpPr>
          <p:sp>
            <p:nvSpPr>
              <p:cNvPr id="22606" name="Rectangle 65"/>
              <p:cNvSpPr>
                <a:spLocks noChangeArrowheads="1"/>
              </p:cNvSpPr>
              <p:nvPr/>
            </p:nvSpPr>
            <p:spPr bwMode="auto">
              <a:xfrm>
                <a:off x="43" y="2688"/>
                <a:ext cx="799" cy="384"/>
              </a:xfrm>
              <a:prstGeom prst="rect">
                <a:avLst/>
              </a:prstGeom>
              <a:noFill/>
              <a:ln w="9525">
                <a:noFill/>
                <a:miter lim="800000"/>
                <a:headEnd/>
                <a:tailEnd/>
              </a:ln>
            </p:spPr>
            <p:txBody>
              <a:bodyPr/>
              <a:lstStyle/>
              <a:p>
                <a:r>
                  <a:rPr kumimoji="1" lang="zh-CN" altLang="en-US" b="1">
                    <a:latin typeface="Times New Roman" pitchFamily="18" charset="0"/>
                  </a:rPr>
                  <a:t>功能设置</a:t>
                </a:r>
              </a:p>
              <a:p>
                <a:pPr eaLnBrk="0" hangingPunct="0"/>
                <a:endParaRPr kumimoji="1" lang="en-US" altLang="zh-CN">
                  <a:latin typeface="Times New Roman" pitchFamily="18" charset="0"/>
                </a:endParaRPr>
              </a:p>
            </p:txBody>
          </p:sp>
          <p:sp>
            <p:nvSpPr>
              <p:cNvPr id="22607" name="Rectangle 66"/>
              <p:cNvSpPr>
                <a:spLocks noChangeArrowheads="1"/>
              </p:cNvSpPr>
              <p:nvPr/>
            </p:nvSpPr>
            <p:spPr bwMode="auto">
              <a:xfrm>
                <a:off x="0" y="2688"/>
                <a:ext cx="885" cy="384"/>
              </a:xfrm>
              <a:prstGeom prst="rect">
                <a:avLst/>
              </a:prstGeom>
              <a:noFill/>
              <a:ln w="7">
                <a:solidFill>
                  <a:srgbClr val="A0A0A0"/>
                </a:solidFill>
                <a:miter lim="800000"/>
                <a:headEnd/>
                <a:tailEnd/>
              </a:ln>
            </p:spPr>
            <p:txBody>
              <a:bodyPr/>
              <a:lstStyle/>
              <a:p>
                <a:endParaRPr lang="zh-CN" altLang="en-US" sz="2400"/>
              </a:p>
            </p:txBody>
          </p:sp>
        </p:grpSp>
        <p:grpSp>
          <p:nvGrpSpPr>
            <p:cNvPr id="24" name="Group 67"/>
            <p:cNvGrpSpPr>
              <a:grpSpLocks/>
            </p:cNvGrpSpPr>
            <p:nvPr/>
          </p:nvGrpSpPr>
          <p:grpSpPr bwMode="auto">
            <a:xfrm>
              <a:off x="885" y="2688"/>
              <a:ext cx="728" cy="384"/>
              <a:chOff x="885" y="2688"/>
              <a:chExt cx="728" cy="384"/>
            </a:xfrm>
          </p:grpSpPr>
          <p:sp>
            <p:nvSpPr>
              <p:cNvPr id="22604" name="Rectangle 68"/>
              <p:cNvSpPr>
                <a:spLocks noChangeArrowheads="1"/>
              </p:cNvSpPr>
              <p:nvPr/>
            </p:nvSpPr>
            <p:spPr bwMode="auto">
              <a:xfrm>
                <a:off x="928" y="2688"/>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605" name="Rectangle 69"/>
              <p:cNvSpPr>
                <a:spLocks noChangeArrowheads="1"/>
              </p:cNvSpPr>
              <p:nvPr/>
            </p:nvSpPr>
            <p:spPr bwMode="auto">
              <a:xfrm>
                <a:off x="885" y="2688"/>
                <a:ext cx="728" cy="384"/>
              </a:xfrm>
              <a:prstGeom prst="rect">
                <a:avLst/>
              </a:prstGeom>
              <a:noFill/>
              <a:ln w="7">
                <a:solidFill>
                  <a:srgbClr val="A0A0A0"/>
                </a:solidFill>
                <a:miter lim="800000"/>
                <a:headEnd/>
                <a:tailEnd/>
              </a:ln>
            </p:spPr>
            <p:txBody>
              <a:bodyPr/>
              <a:lstStyle/>
              <a:p>
                <a:endParaRPr lang="zh-CN" altLang="en-US" sz="2400"/>
              </a:p>
            </p:txBody>
          </p:sp>
        </p:grpSp>
        <p:grpSp>
          <p:nvGrpSpPr>
            <p:cNvPr id="25" name="Group 70"/>
            <p:cNvGrpSpPr>
              <a:grpSpLocks/>
            </p:cNvGrpSpPr>
            <p:nvPr/>
          </p:nvGrpSpPr>
          <p:grpSpPr bwMode="auto">
            <a:xfrm>
              <a:off x="1613" y="2688"/>
              <a:ext cx="1838" cy="384"/>
              <a:chOff x="1613" y="2688"/>
              <a:chExt cx="1838" cy="384"/>
            </a:xfrm>
          </p:grpSpPr>
          <p:sp>
            <p:nvSpPr>
              <p:cNvPr id="22602" name="Rectangle 71"/>
              <p:cNvSpPr>
                <a:spLocks noChangeArrowheads="1"/>
              </p:cNvSpPr>
              <p:nvPr/>
            </p:nvSpPr>
            <p:spPr bwMode="auto">
              <a:xfrm>
                <a:off x="1656" y="2688"/>
                <a:ext cx="1752" cy="384"/>
              </a:xfrm>
              <a:prstGeom prst="rect">
                <a:avLst/>
              </a:prstGeom>
              <a:noFill/>
              <a:ln w="9525">
                <a:noFill/>
                <a:miter lim="800000"/>
                <a:headEnd/>
                <a:tailEnd/>
              </a:ln>
            </p:spPr>
            <p:txBody>
              <a:bodyPr/>
              <a:lstStyle/>
              <a:p>
                <a:r>
                  <a:rPr kumimoji="1" lang="en-US" altLang="zh-CN" b="1">
                    <a:latin typeface="Times New Roman" pitchFamily="18" charset="0"/>
                  </a:rPr>
                  <a:t>0      0       1     D     N    F   *   *</a:t>
                </a:r>
              </a:p>
              <a:p>
                <a:pPr eaLnBrk="0" hangingPunct="0"/>
                <a:endParaRPr kumimoji="1" lang="en-US" altLang="zh-CN" b="1">
                  <a:latin typeface="Times New Roman" pitchFamily="18" charset="0"/>
                </a:endParaRPr>
              </a:p>
            </p:txBody>
          </p:sp>
          <p:sp>
            <p:nvSpPr>
              <p:cNvPr id="22603" name="Rectangle 72"/>
              <p:cNvSpPr>
                <a:spLocks noChangeArrowheads="1"/>
              </p:cNvSpPr>
              <p:nvPr/>
            </p:nvSpPr>
            <p:spPr bwMode="auto">
              <a:xfrm>
                <a:off x="1613" y="2688"/>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6" name="Group 73"/>
            <p:cNvGrpSpPr>
              <a:grpSpLocks/>
            </p:cNvGrpSpPr>
            <p:nvPr/>
          </p:nvGrpSpPr>
          <p:grpSpPr bwMode="auto">
            <a:xfrm>
              <a:off x="0" y="3072"/>
              <a:ext cx="885" cy="384"/>
              <a:chOff x="0" y="3072"/>
              <a:chExt cx="885" cy="384"/>
            </a:xfrm>
          </p:grpSpPr>
          <p:sp>
            <p:nvSpPr>
              <p:cNvPr id="22600" name="Rectangle 74"/>
              <p:cNvSpPr>
                <a:spLocks noChangeArrowheads="1"/>
              </p:cNvSpPr>
              <p:nvPr/>
            </p:nvSpPr>
            <p:spPr bwMode="auto">
              <a:xfrm>
                <a:off x="43" y="3072"/>
                <a:ext cx="799" cy="384"/>
              </a:xfrm>
              <a:prstGeom prst="rect">
                <a:avLst/>
              </a:prstGeom>
              <a:noFill/>
              <a:ln w="9525">
                <a:noFill/>
                <a:miter lim="800000"/>
                <a:headEnd/>
                <a:tailEnd/>
              </a:ln>
            </p:spPr>
            <p:txBody>
              <a:bodyPr/>
              <a:lstStyle/>
              <a:p>
                <a:r>
                  <a:rPr kumimoji="1" lang="en-US" altLang="zh-CN" sz="1100" b="1">
                    <a:latin typeface="Times New Roman" pitchFamily="18" charset="0"/>
                  </a:rPr>
                  <a:t>CGRAM</a:t>
                </a:r>
                <a:r>
                  <a:rPr kumimoji="1" lang="zh-CN" altLang="en-US" sz="1100" b="1">
                    <a:latin typeface="Times New Roman" pitchFamily="18" charset="0"/>
                  </a:rPr>
                  <a:t>地址设置</a:t>
                </a:r>
              </a:p>
              <a:p>
                <a:pPr eaLnBrk="0" hangingPunct="0"/>
                <a:endParaRPr kumimoji="1" lang="en-US" altLang="zh-CN" sz="1100" b="1">
                  <a:latin typeface="Times New Roman" pitchFamily="18" charset="0"/>
                </a:endParaRPr>
              </a:p>
            </p:txBody>
          </p:sp>
          <p:sp>
            <p:nvSpPr>
              <p:cNvPr id="22601" name="Rectangle 75"/>
              <p:cNvSpPr>
                <a:spLocks noChangeArrowheads="1"/>
              </p:cNvSpPr>
              <p:nvPr/>
            </p:nvSpPr>
            <p:spPr bwMode="auto">
              <a:xfrm>
                <a:off x="0" y="3072"/>
                <a:ext cx="885" cy="384"/>
              </a:xfrm>
              <a:prstGeom prst="rect">
                <a:avLst/>
              </a:prstGeom>
              <a:noFill/>
              <a:ln w="7">
                <a:solidFill>
                  <a:srgbClr val="A0A0A0"/>
                </a:solidFill>
                <a:miter lim="800000"/>
                <a:headEnd/>
                <a:tailEnd/>
              </a:ln>
            </p:spPr>
            <p:txBody>
              <a:bodyPr/>
              <a:lstStyle/>
              <a:p>
                <a:endParaRPr lang="zh-CN" altLang="en-US" sz="2400"/>
              </a:p>
            </p:txBody>
          </p:sp>
        </p:grpSp>
        <p:grpSp>
          <p:nvGrpSpPr>
            <p:cNvPr id="27" name="Group 76"/>
            <p:cNvGrpSpPr>
              <a:grpSpLocks/>
            </p:cNvGrpSpPr>
            <p:nvPr/>
          </p:nvGrpSpPr>
          <p:grpSpPr bwMode="auto">
            <a:xfrm>
              <a:off x="885" y="3072"/>
              <a:ext cx="728" cy="384"/>
              <a:chOff x="885" y="3072"/>
              <a:chExt cx="728" cy="384"/>
            </a:xfrm>
          </p:grpSpPr>
          <p:sp>
            <p:nvSpPr>
              <p:cNvPr id="22598" name="Rectangle 77"/>
              <p:cNvSpPr>
                <a:spLocks noChangeArrowheads="1"/>
              </p:cNvSpPr>
              <p:nvPr/>
            </p:nvSpPr>
            <p:spPr bwMode="auto">
              <a:xfrm>
                <a:off x="928" y="3072"/>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599" name="Rectangle 78"/>
              <p:cNvSpPr>
                <a:spLocks noChangeArrowheads="1"/>
              </p:cNvSpPr>
              <p:nvPr/>
            </p:nvSpPr>
            <p:spPr bwMode="auto">
              <a:xfrm>
                <a:off x="885" y="3072"/>
                <a:ext cx="728" cy="384"/>
              </a:xfrm>
              <a:prstGeom prst="rect">
                <a:avLst/>
              </a:prstGeom>
              <a:noFill/>
              <a:ln w="7">
                <a:solidFill>
                  <a:srgbClr val="A0A0A0"/>
                </a:solidFill>
                <a:miter lim="800000"/>
                <a:headEnd/>
                <a:tailEnd/>
              </a:ln>
            </p:spPr>
            <p:txBody>
              <a:bodyPr/>
              <a:lstStyle/>
              <a:p>
                <a:endParaRPr lang="zh-CN" altLang="en-US" sz="2400"/>
              </a:p>
            </p:txBody>
          </p:sp>
        </p:grpSp>
        <p:grpSp>
          <p:nvGrpSpPr>
            <p:cNvPr id="28" name="Group 79"/>
            <p:cNvGrpSpPr>
              <a:grpSpLocks/>
            </p:cNvGrpSpPr>
            <p:nvPr/>
          </p:nvGrpSpPr>
          <p:grpSpPr bwMode="auto">
            <a:xfrm>
              <a:off x="1613" y="3072"/>
              <a:ext cx="1838" cy="384"/>
              <a:chOff x="1613" y="3072"/>
              <a:chExt cx="1838" cy="384"/>
            </a:xfrm>
          </p:grpSpPr>
          <p:sp>
            <p:nvSpPr>
              <p:cNvPr id="22596" name="Rectangle 80"/>
              <p:cNvSpPr>
                <a:spLocks noChangeArrowheads="1"/>
              </p:cNvSpPr>
              <p:nvPr/>
            </p:nvSpPr>
            <p:spPr bwMode="auto">
              <a:xfrm>
                <a:off x="1656" y="3072"/>
                <a:ext cx="1752" cy="384"/>
              </a:xfrm>
              <a:prstGeom prst="rect">
                <a:avLst/>
              </a:prstGeom>
              <a:noFill/>
              <a:ln w="9525">
                <a:noFill/>
                <a:miter lim="800000"/>
                <a:headEnd/>
                <a:tailEnd/>
              </a:ln>
            </p:spPr>
            <p:txBody>
              <a:bodyPr/>
              <a:lstStyle/>
              <a:p>
                <a:r>
                  <a:rPr kumimoji="1" lang="en-US" altLang="zh-CN" b="1">
                    <a:latin typeface="Times New Roman" pitchFamily="18" charset="0"/>
                  </a:rPr>
                  <a:t>0      1     A5   A4    A3   A2  A1  A0</a:t>
                </a:r>
              </a:p>
              <a:p>
                <a:pPr eaLnBrk="0" hangingPunct="0"/>
                <a:endParaRPr kumimoji="1" lang="en-US" altLang="zh-CN">
                  <a:latin typeface="Times New Roman" pitchFamily="18" charset="0"/>
                </a:endParaRPr>
              </a:p>
            </p:txBody>
          </p:sp>
          <p:sp>
            <p:nvSpPr>
              <p:cNvPr id="22597" name="Rectangle 81"/>
              <p:cNvSpPr>
                <a:spLocks noChangeArrowheads="1"/>
              </p:cNvSpPr>
              <p:nvPr/>
            </p:nvSpPr>
            <p:spPr bwMode="auto">
              <a:xfrm>
                <a:off x="1613" y="3072"/>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9" name="Group 82"/>
            <p:cNvGrpSpPr>
              <a:grpSpLocks/>
            </p:cNvGrpSpPr>
            <p:nvPr/>
          </p:nvGrpSpPr>
          <p:grpSpPr bwMode="auto">
            <a:xfrm>
              <a:off x="0" y="3456"/>
              <a:ext cx="885" cy="384"/>
              <a:chOff x="0" y="3456"/>
              <a:chExt cx="885" cy="384"/>
            </a:xfrm>
          </p:grpSpPr>
          <p:sp>
            <p:nvSpPr>
              <p:cNvPr id="22594" name="Rectangle 83"/>
              <p:cNvSpPr>
                <a:spLocks noChangeArrowheads="1"/>
              </p:cNvSpPr>
              <p:nvPr/>
            </p:nvSpPr>
            <p:spPr bwMode="auto">
              <a:xfrm>
                <a:off x="43" y="3456"/>
                <a:ext cx="799" cy="384"/>
              </a:xfrm>
              <a:prstGeom prst="rect">
                <a:avLst/>
              </a:prstGeom>
              <a:noFill/>
              <a:ln w="9525">
                <a:noFill/>
                <a:miter lim="800000"/>
                <a:headEnd/>
                <a:tailEnd/>
              </a:ln>
            </p:spPr>
            <p:txBody>
              <a:bodyPr/>
              <a:lstStyle/>
              <a:p>
                <a:r>
                  <a:rPr kumimoji="1" lang="en-US" altLang="zh-CN" sz="1100" b="1">
                    <a:latin typeface="Times New Roman" pitchFamily="18" charset="0"/>
                  </a:rPr>
                  <a:t>DDRAM</a:t>
                </a:r>
                <a:r>
                  <a:rPr kumimoji="1" lang="zh-CN" altLang="en-US" sz="1100" b="1">
                    <a:latin typeface="Times New Roman" pitchFamily="18" charset="0"/>
                  </a:rPr>
                  <a:t>地址设置</a:t>
                </a:r>
              </a:p>
              <a:p>
                <a:pPr eaLnBrk="0" hangingPunct="0"/>
                <a:endParaRPr kumimoji="1" lang="en-US" altLang="zh-CN" sz="3200">
                  <a:latin typeface="Times New Roman" pitchFamily="18" charset="0"/>
                </a:endParaRPr>
              </a:p>
            </p:txBody>
          </p:sp>
          <p:sp>
            <p:nvSpPr>
              <p:cNvPr id="22595" name="Rectangle 84"/>
              <p:cNvSpPr>
                <a:spLocks noChangeArrowheads="1"/>
              </p:cNvSpPr>
              <p:nvPr/>
            </p:nvSpPr>
            <p:spPr bwMode="auto">
              <a:xfrm>
                <a:off x="0" y="3456"/>
                <a:ext cx="885" cy="384"/>
              </a:xfrm>
              <a:prstGeom prst="rect">
                <a:avLst/>
              </a:prstGeom>
              <a:noFill/>
              <a:ln w="7">
                <a:solidFill>
                  <a:srgbClr val="A0A0A0"/>
                </a:solidFill>
                <a:miter lim="800000"/>
                <a:headEnd/>
                <a:tailEnd/>
              </a:ln>
            </p:spPr>
            <p:txBody>
              <a:bodyPr/>
              <a:lstStyle/>
              <a:p>
                <a:endParaRPr lang="zh-CN" altLang="en-US" sz="2400"/>
              </a:p>
            </p:txBody>
          </p:sp>
        </p:grpSp>
        <p:grpSp>
          <p:nvGrpSpPr>
            <p:cNvPr id="30" name="Group 85"/>
            <p:cNvGrpSpPr>
              <a:grpSpLocks/>
            </p:cNvGrpSpPr>
            <p:nvPr/>
          </p:nvGrpSpPr>
          <p:grpSpPr bwMode="auto">
            <a:xfrm>
              <a:off x="885" y="3456"/>
              <a:ext cx="728" cy="384"/>
              <a:chOff x="885" y="3456"/>
              <a:chExt cx="728" cy="384"/>
            </a:xfrm>
          </p:grpSpPr>
          <p:sp>
            <p:nvSpPr>
              <p:cNvPr id="22592" name="Rectangle 86"/>
              <p:cNvSpPr>
                <a:spLocks noChangeArrowheads="1"/>
              </p:cNvSpPr>
              <p:nvPr/>
            </p:nvSpPr>
            <p:spPr bwMode="auto">
              <a:xfrm>
                <a:off x="928" y="3456"/>
                <a:ext cx="642" cy="384"/>
              </a:xfrm>
              <a:prstGeom prst="rect">
                <a:avLst/>
              </a:prstGeom>
              <a:noFill/>
              <a:ln w="9525">
                <a:noFill/>
                <a:miter lim="800000"/>
                <a:headEnd/>
                <a:tailEnd/>
              </a:ln>
            </p:spPr>
            <p:txBody>
              <a:bodyPr/>
              <a:lstStyle/>
              <a:p>
                <a:r>
                  <a:rPr kumimoji="1" lang="en-US" altLang="zh-CN" b="1">
                    <a:latin typeface="Times New Roman" pitchFamily="18" charset="0"/>
                  </a:rPr>
                  <a:t>0       0</a:t>
                </a:r>
              </a:p>
              <a:p>
                <a:pPr eaLnBrk="0" hangingPunct="0"/>
                <a:endParaRPr kumimoji="1" lang="en-US" altLang="zh-CN" b="1">
                  <a:latin typeface="Times New Roman" pitchFamily="18" charset="0"/>
                </a:endParaRPr>
              </a:p>
            </p:txBody>
          </p:sp>
          <p:sp>
            <p:nvSpPr>
              <p:cNvPr id="22593" name="Rectangle 87"/>
              <p:cNvSpPr>
                <a:spLocks noChangeArrowheads="1"/>
              </p:cNvSpPr>
              <p:nvPr/>
            </p:nvSpPr>
            <p:spPr bwMode="auto">
              <a:xfrm>
                <a:off x="885" y="3456"/>
                <a:ext cx="728" cy="384"/>
              </a:xfrm>
              <a:prstGeom prst="rect">
                <a:avLst/>
              </a:prstGeom>
              <a:noFill/>
              <a:ln w="7">
                <a:solidFill>
                  <a:srgbClr val="A0A0A0"/>
                </a:solidFill>
                <a:miter lim="800000"/>
                <a:headEnd/>
                <a:tailEnd/>
              </a:ln>
            </p:spPr>
            <p:txBody>
              <a:bodyPr/>
              <a:lstStyle/>
              <a:p>
                <a:endParaRPr lang="zh-CN" altLang="en-US" sz="2400"/>
              </a:p>
            </p:txBody>
          </p:sp>
        </p:grpSp>
        <p:grpSp>
          <p:nvGrpSpPr>
            <p:cNvPr id="31" name="Group 88"/>
            <p:cNvGrpSpPr>
              <a:grpSpLocks/>
            </p:cNvGrpSpPr>
            <p:nvPr/>
          </p:nvGrpSpPr>
          <p:grpSpPr bwMode="auto">
            <a:xfrm>
              <a:off x="1613" y="3456"/>
              <a:ext cx="1838" cy="384"/>
              <a:chOff x="1613" y="3456"/>
              <a:chExt cx="1838" cy="384"/>
            </a:xfrm>
          </p:grpSpPr>
          <p:sp>
            <p:nvSpPr>
              <p:cNvPr id="22590" name="Rectangle 89"/>
              <p:cNvSpPr>
                <a:spLocks noChangeArrowheads="1"/>
              </p:cNvSpPr>
              <p:nvPr/>
            </p:nvSpPr>
            <p:spPr bwMode="auto">
              <a:xfrm>
                <a:off x="1656" y="3456"/>
                <a:ext cx="1752" cy="384"/>
              </a:xfrm>
              <a:prstGeom prst="rect">
                <a:avLst/>
              </a:prstGeom>
              <a:noFill/>
              <a:ln w="9525">
                <a:noFill/>
                <a:miter lim="800000"/>
                <a:headEnd/>
                <a:tailEnd/>
              </a:ln>
            </p:spPr>
            <p:txBody>
              <a:bodyPr/>
              <a:lstStyle/>
              <a:p>
                <a:r>
                  <a:rPr kumimoji="1" lang="en-US" altLang="zh-CN" b="1">
                    <a:latin typeface="Times New Roman" pitchFamily="18" charset="0"/>
                  </a:rPr>
                  <a:t>1    A6    A5   A4    A3   A2  A1  A0</a:t>
                </a:r>
              </a:p>
              <a:p>
                <a:pPr eaLnBrk="0" hangingPunct="0"/>
                <a:endParaRPr kumimoji="1" lang="en-US" altLang="zh-CN" b="1">
                  <a:latin typeface="Times New Roman" pitchFamily="18" charset="0"/>
                </a:endParaRPr>
              </a:p>
            </p:txBody>
          </p:sp>
          <p:sp>
            <p:nvSpPr>
              <p:cNvPr id="22591" name="Rectangle 90"/>
              <p:cNvSpPr>
                <a:spLocks noChangeArrowheads="1"/>
              </p:cNvSpPr>
              <p:nvPr/>
            </p:nvSpPr>
            <p:spPr bwMode="auto">
              <a:xfrm>
                <a:off x="1613" y="3456"/>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2648" name="Group 91"/>
            <p:cNvGrpSpPr>
              <a:grpSpLocks/>
            </p:cNvGrpSpPr>
            <p:nvPr/>
          </p:nvGrpSpPr>
          <p:grpSpPr bwMode="auto">
            <a:xfrm>
              <a:off x="0" y="3840"/>
              <a:ext cx="885" cy="384"/>
              <a:chOff x="0" y="3840"/>
              <a:chExt cx="885" cy="384"/>
            </a:xfrm>
          </p:grpSpPr>
          <p:sp>
            <p:nvSpPr>
              <p:cNvPr id="22588" name="Rectangle 92"/>
              <p:cNvSpPr>
                <a:spLocks noChangeArrowheads="1"/>
              </p:cNvSpPr>
              <p:nvPr/>
            </p:nvSpPr>
            <p:spPr bwMode="auto">
              <a:xfrm>
                <a:off x="43" y="3840"/>
                <a:ext cx="799" cy="384"/>
              </a:xfrm>
              <a:prstGeom prst="rect">
                <a:avLst/>
              </a:prstGeom>
              <a:noFill/>
              <a:ln w="9525">
                <a:noFill/>
                <a:miter lim="800000"/>
                <a:headEnd/>
                <a:tailEnd/>
              </a:ln>
            </p:spPr>
            <p:txBody>
              <a:bodyPr/>
              <a:lstStyle/>
              <a:p>
                <a:r>
                  <a:rPr kumimoji="1" lang="zh-CN" altLang="en-US" b="1">
                    <a:latin typeface="Times New Roman" pitchFamily="18" charset="0"/>
                  </a:rPr>
                  <a:t>读</a:t>
                </a:r>
                <a:r>
                  <a:rPr kumimoji="1" lang="en-US" altLang="zh-CN" b="1">
                    <a:latin typeface="Times New Roman" pitchFamily="18" charset="0"/>
                  </a:rPr>
                  <a:t>BF</a:t>
                </a:r>
                <a:r>
                  <a:rPr kumimoji="1" lang="zh-CN" altLang="en-US" b="1">
                    <a:latin typeface="Times New Roman" pitchFamily="18" charset="0"/>
                  </a:rPr>
                  <a:t>和</a:t>
                </a:r>
                <a:r>
                  <a:rPr kumimoji="1" lang="en-US" altLang="zh-CN" b="1">
                    <a:latin typeface="Times New Roman" pitchFamily="18" charset="0"/>
                  </a:rPr>
                  <a:t>AC</a:t>
                </a:r>
              </a:p>
              <a:p>
                <a:pPr eaLnBrk="0" hangingPunct="0"/>
                <a:endParaRPr kumimoji="1" lang="en-US" altLang="zh-CN" sz="3200" b="1">
                  <a:latin typeface="Times New Roman" pitchFamily="18" charset="0"/>
                </a:endParaRPr>
              </a:p>
            </p:txBody>
          </p:sp>
          <p:sp>
            <p:nvSpPr>
              <p:cNvPr id="22589" name="Rectangle 93"/>
              <p:cNvSpPr>
                <a:spLocks noChangeArrowheads="1"/>
              </p:cNvSpPr>
              <p:nvPr/>
            </p:nvSpPr>
            <p:spPr bwMode="auto">
              <a:xfrm>
                <a:off x="0" y="3840"/>
                <a:ext cx="885" cy="384"/>
              </a:xfrm>
              <a:prstGeom prst="rect">
                <a:avLst/>
              </a:prstGeom>
              <a:noFill/>
              <a:ln w="7">
                <a:solidFill>
                  <a:srgbClr val="A0A0A0"/>
                </a:solidFill>
                <a:miter lim="800000"/>
                <a:headEnd/>
                <a:tailEnd/>
              </a:ln>
            </p:spPr>
            <p:txBody>
              <a:bodyPr/>
              <a:lstStyle/>
              <a:p>
                <a:endParaRPr lang="zh-CN" altLang="en-US" sz="2400"/>
              </a:p>
            </p:txBody>
          </p:sp>
        </p:grpSp>
        <p:grpSp>
          <p:nvGrpSpPr>
            <p:cNvPr id="22649" name="Group 94"/>
            <p:cNvGrpSpPr>
              <a:grpSpLocks/>
            </p:cNvGrpSpPr>
            <p:nvPr/>
          </p:nvGrpSpPr>
          <p:grpSpPr bwMode="auto">
            <a:xfrm>
              <a:off x="885" y="3840"/>
              <a:ext cx="728" cy="384"/>
              <a:chOff x="885" y="3840"/>
              <a:chExt cx="728" cy="384"/>
            </a:xfrm>
          </p:grpSpPr>
          <p:sp>
            <p:nvSpPr>
              <p:cNvPr id="22586" name="Rectangle 95"/>
              <p:cNvSpPr>
                <a:spLocks noChangeArrowheads="1"/>
              </p:cNvSpPr>
              <p:nvPr/>
            </p:nvSpPr>
            <p:spPr bwMode="auto">
              <a:xfrm>
                <a:off x="928" y="3840"/>
                <a:ext cx="642" cy="384"/>
              </a:xfrm>
              <a:prstGeom prst="rect">
                <a:avLst/>
              </a:prstGeom>
              <a:noFill/>
              <a:ln w="9525">
                <a:noFill/>
                <a:miter lim="800000"/>
                <a:headEnd/>
                <a:tailEnd/>
              </a:ln>
            </p:spPr>
            <p:txBody>
              <a:bodyPr/>
              <a:lstStyle/>
              <a:p>
                <a:r>
                  <a:rPr kumimoji="1" lang="en-US" altLang="zh-CN" b="1">
                    <a:latin typeface="Times New Roman" pitchFamily="18" charset="0"/>
                  </a:rPr>
                  <a:t>0       1</a:t>
                </a:r>
              </a:p>
              <a:p>
                <a:pPr eaLnBrk="0" hangingPunct="0"/>
                <a:endParaRPr kumimoji="1" lang="en-US" altLang="zh-CN" b="1">
                  <a:latin typeface="Times New Roman" pitchFamily="18" charset="0"/>
                </a:endParaRPr>
              </a:p>
            </p:txBody>
          </p:sp>
          <p:sp>
            <p:nvSpPr>
              <p:cNvPr id="22587" name="Rectangle 96"/>
              <p:cNvSpPr>
                <a:spLocks noChangeArrowheads="1"/>
              </p:cNvSpPr>
              <p:nvPr/>
            </p:nvSpPr>
            <p:spPr bwMode="auto">
              <a:xfrm>
                <a:off x="885" y="3840"/>
                <a:ext cx="728" cy="384"/>
              </a:xfrm>
              <a:prstGeom prst="rect">
                <a:avLst/>
              </a:prstGeom>
              <a:noFill/>
              <a:ln w="7">
                <a:solidFill>
                  <a:srgbClr val="A0A0A0"/>
                </a:solidFill>
                <a:miter lim="800000"/>
                <a:headEnd/>
                <a:tailEnd/>
              </a:ln>
            </p:spPr>
            <p:txBody>
              <a:bodyPr/>
              <a:lstStyle/>
              <a:p>
                <a:endParaRPr lang="zh-CN" altLang="en-US" sz="2400"/>
              </a:p>
            </p:txBody>
          </p:sp>
        </p:grpSp>
        <p:grpSp>
          <p:nvGrpSpPr>
            <p:cNvPr id="22650" name="Group 97"/>
            <p:cNvGrpSpPr>
              <a:grpSpLocks/>
            </p:cNvGrpSpPr>
            <p:nvPr/>
          </p:nvGrpSpPr>
          <p:grpSpPr bwMode="auto">
            <a:xfrm>
              <a:off x="1613" y="3840"/>
              <a:ext cx="1838" cy="384"/>
              <a:chOff x="1613" y="3840"/>
              <a:chExt cx="1838" cy="384"/>
            </a:xfrm>
          </p:grpSpPr>
          <p:sp>
            <p:nvSpPr>
              <p:cNvPr id="22584" name="Rectangle 98"/>
              <p:cNvSpPr>
                <a:spLocks noChangeArrowheads="1"/>
              </p:cNvSpPr>
              <p:nvPr/>
            </p:nvSpPr>
            <p:spPr bwMode="auto">
              <a:xfrm>
                <a:off x="1656" y="3840"/>
                <a:ext cx="1752" cy="384"/>
              </a:xfrm>
              <a:prstGeom prst="rect">
                <a:avLst/>
              </a:prstGeom>
              <a:noFill/>
              <a:ln w="9525">
                <a:noFill/>
                <a:miter lim="800000"/>
                <a:headEnd/>
                <a:tailEnd/>
              </a:ln>
            </p:spPr>
            <p:txBody>
              <a:bodyPr/>
              <a:lstStyle/>
              <a:p>
                <a:r>
                  <a:rPr kumimoji="1" lang="en-US" altLang="zh-CN" sz="1100" b="1">
                    <a:latin typeface="Times New Roman" pitchFamily="18" charset="0"/>
                  </a:rPr>
                  <a:t>BF   AC6   AC5   AC4    AC3   AC2   AC1  AC0</a:t>
                </a:r>
              </a:p>
            </p:txBody>
          </p:sp>
          <p:sp>
            <p:nvSpPr>
              <p:cNvPr id="22585" name="Rectangle 99"/>
              <p:cNvSpPr>
                <a:spLocks noChangeArrowheads="1"/>
              </p:cNvSpPr>
              <p:nvPr/>
            </p:nvSpPr>
            <p:spPr bwMode="auto">
              <a:xfrm>
                <a:off x="1613" y="3840"/>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2651" name="Group 100"/>
            <p:cNvGrpSpPr>
              <a:grpSpLocks/>
            </p:cNvGrpSpPr>
            <p:nvPr/>
          </p:nvGrpSpPr>
          <p:grpSpPr bwMode="auto">
            <a:xfrm>
              <a:off x="0" y="4224"/>
              <a:ext cx="885" cy="384"/>
              <a:chOff x="0" y="4224"/>
              <a:chExt cx="885" cy="384"/>
            </a:xfrm>
          </p:grpSpPr>
          <p:sp>
            <p:nvSpPr>
              <p:cNvPr id="22582" name="Rectangle 101"/>
              <p:cNvSpPr>
                <a:spLocks noChangeArrowheads="1"/>
              </p:cNvSpPr>
              <p:nvPr/>
            </p:nvSpPr>
            <p:spPr bwMode="auto">
              <a:xfrm>
                <a:off x="43" y="4224"/>
                <a:ext cx="799" cy="384"/>
              </a:xfrm>
              <a:prstGeom prst="rect">
                <a:avLst/>
              </a:prstGeom>
              <a:noFill/>
              <a:ln w="9525">
                <a:noFill/>
                <a:miter lim="800000"/>
                <a:headEnd/>
                <a:tailEnd/>
              </a:ln>
            </p:spPr>
            <p:txBody>
              <a:bodyPr/>
              <a:lstStyle/>
              <a:p>
                <a:r>
                  <a:rPr kumimoji="1" lang="zh-CN" altLang="en-US" sz="2000" b="1">
                    <a:latin typeface="Times New Roman" pitchFamily="18" charset="0"/>
                  </a:rPr>
                  <a:t>写数据</a:t>
                </a:r>
              </a:p>
              <a:p>
                <a:pPr eaLnBrk="0" hangingPunct="0"/>
                <a:endParaRPr kumimoji="1" lang="en-US" altLang="zh-CN" sz="2000" b="1">
                  <a:latin typeface="Times New Roman" pitchFamily="18" charset="0"/>
                </a:endParaRPr>
              </a:p>
            </p:txBody>
          </p:sp>
          <p:sp>
            <p:nvSpPr>
              <p:cNvPr id="22583" name="Rectangle 102"/>
              <p:cNvSpPr>
                <a:spLocks noChangeArrowheads="1"/>
              </p:cNvSpPr>
              <p:nvPr/>
            </p:nvSpPr>
            <p:spPr bwMode="auto">
              <a:xfrm>
                <a:off x="0" y="4224"/>
                <a:ext cx="885" cy="384"/>
              </a:xfrm>
              <a:prstGeom prst="rect">
                <a:avLst/>
              </a:prstGeom>
              <a:noFill/>
              <a:ln w="7">
                <a:solidFill>
                  <a:srgbClr val="A0A0A0"/>
                </a:solidFill>
                <a:miter lim="800000"/>
                <a:headEnd/>
                <a:tailEnd/>
              </a:ln>
            </p:spPr>
            <p:txBody>
              <a:bodyPr/>
              <a:lstStyle/>
              <a:p>
                <a:endParaRPr lang="zh-CN" altLang="en-US" sz="2400"/>
              </a:p>
            </p:txBody>
          </p:sp>
        </p:grpSp>
        <p:grpSp>
          <p:nvGrpSpPr>
            <p:cNvPr id="22652" name="Group 103"/>
            <p:cNvGrpSpPr>
              <a:grpSpLocks/>
            </p:cNvGrpSpPr>
            <p:nvPr/>
          </p:nvGrpSpPr>
          <p:grpSpPr bwMode="auto">
            <a:xfrm>
              <a:off x="885" y="4224"/>
              <a:ext cx="728" cy="384"/>
              <a:chOff x="885" y="4224"/>
              <a:chExt cx="728" cy="384"/>
            </a:xfrm>
          </p:grpSpPr>
          <p:sp>
            <p:nvSpPr>
              <p:cNvPr id="22580" name="Rectangle 104"/>
              <p:cNvSpPr>
                <a:spLocks noChangeArrowheads="1"/>
              </p:cNvSpPr>
              <p:nvPr/>
            </p:nvSpPr>
            <p:spPr bwMode="auto">
              <a:xfrm>
                <a:off x="928" y="4224"/>
                <a:ext cx="642" cy="384"/>
              </a:xfrm>
              <a:prstGeom prst="rect">
                <a:avLst/>
              </a:prstGeom>
              <a:noFill/>
              <a:ln w="9525">
                <a:noFill/>
                <a:miter lim="800000"/>
                <a:headEnd/>
                <a:tailEnd/>
              </a:ln>
            </p:spPr>
            <p:txBody>
              <a:bodyPr/>
              <a:lstStyle/>
              <a:p>
                <a:r>
                  <a:rPr kumimoji="1" lang="en-US" altLang="zh-CN" b="1">
                    <a:latin typeface="Times New Roman" pitchFamily="18" charset="0"/>
                  </a:rPr>
                  <a:t>1       0</a:t>
                </a:r>
              </a:p>
              <a:p>
                <a:pPr eaLnBrk="0" hangingPunct="0"/>
                <a:endParaRPr kumimoji="1" lang="en-US" altLang="zh-CN" b="1">
                  <a:latin typeface="Times New Roman" pitchFamily="18" charset="0"/>
                </a:endParaRPr>
              </a:p>
            </p:txBody>
          </p:sp>
          <p:sp>
            <p:nvSpPr>
              <p:cNvPr id="22581" name="Rectangle 105"/>
              <p:cNvSpPr>
                <a:spLocks noChangeArrowheads="1"/>
              </p:cNvSpPr>
              <p:nvPr/>
            </p:nvSpPr>
            <p:spPr bwMode="auto">
              <a:xfrm>
                <a:off x="885" y="4224"/>
                <a:ext cx="728" cy="384"/>
              </a:xfrm>
              <a:prstGeom prst="rect">
                <a:avLst/>
              </a:prstGeom>
              <a:noFill/>
              <a:ln w="7">
                <a:solidFill>
                  <a:srgbClr val="A0A0A0"/>
                </a:solidFill>
                <a:miter lim="800000"/>
                <a:headEnd/>
                <a:tailEnd/>
              </a:ln>
            </p:spPr>
            <p:txBody>
              <a:bodyPr/>
              <a:lstStyle/>
              <a:p>
                <a:endParaRPr lang="zh-CN" altLang="en-US" sz="2400"/>
              </a:p>
            </p:txBody>
          </p:sp>
        </p:grpSp>
        <p:grpSp>
          <p:nvGrpSpPr>
            <p:cNvPr id="22653" name="Group 106"/>
            <p:cNvGrpSpPr>
              <a:grpSpLocks/>
            </p:cNvGrpSpPr>
            <p:nvPr/>
          </p:nvGrpSpPr>
          <p:grpSpPr bwMode="auto">
            <a:xfrm>
              <a:off x="1613" y="4224"/>
              <a:ext cx="1838" cy="384"/>
              <a:chOff x="1613" y="4224"/>
              <a:chExt cx="1838" cy="384"/>
            </a:xfrm>
          </p:grpSpPr>
          <p:sp>
            <p:nvSpPr>
              <p:cNvPr id="22578" name="Rectangle 107"/>
              <p:cNvSpPr>
                <a:spLocks noChangeArrowheads="1"/>
              </p:cNvSpPr>
              <p:nvPr/>
            </p:nvSpPr>
            <p:spPr bwMode="auto">
              <a:xfrm>
                <a:off x="1656" y="4224"/>
                <a:ext cx="1752" cy="384"/>
              </a:xfrm>
              <a:prstGeom prst="rect">
                <a:avLst/>
              </a:prstGeom>
              <a:noFill/>
              <a:ln w="9525">
                <a:noFill/>
                <a:miter lim="800000"/>
                <a:headEnd/>
                <a:tailEnd/>
              </a:ln>
            </p:spPr>
            <p:txBody>
              <a:bodyPr/>
              <a:lstStyle/>
              <a:p>
                <a:pPr algn="ctr"/>
                <a:r>
                  <a:rPr kumimoji="1" lang="zh-CN" altLang="en-US" sz="2000" b="1">
                    <a:latin typeface="Times New Roman" pitchFamily="18" charset="0"/>
                  </a:rPr>
                  <a:t>数    据</a:t>
                </a:r>
              </a:p>
              <a:p>
                <a:pPr algn="ctr" eaLnBrk="0" hangingPunct="0"/>
                <a:endParaRPr kumimoji="1" lang="en-US" altLang="zh-CN" sz="2000">
                  <a:latin typeface="Times New Roman" pitchFamily="18" charset="0"/>
                </a:endParaRPr>
              </a:p>
            </p:txBody>
          </p:sp>
          <p:sp>
            <p:nvSpPr>
              <p:cNvPr id="22579" name="Rectangle 108"/>
              <p:cNvSpPr>
                <a:spLocks noChangeArrowheads="1"/>
              </p:cNvSpPr>
              <p:nvPr/>
            </p:nvSpPr>
            <p:spPr bwMode="auto">
              <a:xfrm>
                <a:off x="1613" y="4224"/>
                <a:ext cx="1838" cy="384"/>
              </a:xfrm>
              <a:prstGeom prst="rect">
                <a:avLst/>
              </a:prstGeom>
              <a:noFill/>
              <a:ln w="7">
                <a:solidFill>
                  <a:srgbClr val="A0A0A0"/>
                </a:solidFill>
                <a:miter lim="800000"/>
                <a:headEnd/>
                <a:tailEnd/>
              </a:ln>
            </p:spPr>
            <p:txBody>
              <a:bodyPr/>
              <a:lstStyle/>
              <a:p>
                <a:endParaRPr lang="zh-CN" altLang="en-US" sz="2400"/>
              </a:p>
            </p:txBody>
          </p:sp>
        </p:grpSp>
        <p:grpSp>
          <p:nvGrpSpPr>
            <p:cNvPr id="22654" name="Group 109"/>
            <p:cNvGrpSpPr>
              <a:grpSpLocks/>
            </p:cNvGrpSpPr>
            <p:nvPr/>
          </p:nvGrpSpPr>
          <p:grpSpPr bwMode="auto">
            <a:xfrm>
              <a:off x="0" y="4608"/>
              <a:ext cx="885" cy="384"/>
              <a:chOff x="0" y="4608"/>
              <a:chExt cx="885" cy="384"/>
            </a:xfrm>
          </p:grpSpPr>
          <p:sp>
            <p:nvSpPr>
              <p:cNvPr id="22576" name="Rectangle 110"/>
              <p:cNvSpPr>
                <a:spLocks noChangeArrowheads="1"/>
              </p:cNvSpPr>
              <p:nvPr/>
            </p:nvSpPr>
            <p:spPr bwMode="auto">
              <a:xfrm>
                <a:off x="43" y="4608"/>
                <a:ext cx="799" cy="384"/>
              </a:xfrm>
              <a:prstGeom prst="rect">
                <a:avLst/>
              </a:prstGeom>
              <a:noFill/>
              <a:ln w="9525">
                <a:noFill/>
                <a:miter lim="800000"/>
                <a:headEnd/>
                <a:tailEnd/>
              </a:ln>
            </p:spPr>
            <p:txBody>
              <a:bodyPr/>
              <a:lstStyle/>
              <a:p>
                <a:r>
                  <a:rPr kumimoji="1" lang="zh-CN" altLang="en-US" sz="2000" b="1">
                    <a:latin typeface="Times New Roman" pitchFamily="18" charset="0"/>
                  </a:rPr>
                  <a:t>读数据</a:t>
                </a:r>
              </a:p>
              <a:p>
                <a:pPr eaLnBrk="0" hangingPunct="0"/>
                <a:endParaRPr kumimoji="1" lang="en-US" altLang="zh-CN" sz="2000">
                  <a:latin typeface="Times New Roman" pitchFamily="18" charset="0"/>
                </a:endParaRPr>
              </a:p>
            </p:txBody>
          </p:sp>
          <p:sp>
            <p:nvSpPr>
              <p:cNvPr id="22577" name="Rectangle 111"/>
              <p:cNvSpPr>
                <a:spLocks noChangeArrowheads="1"/>
              </p:cNvSpPr>
              <p:nvPr/>
            </p:nvSpPr>
            <p:spPr bwMode="auto">
              <a:xfrm>
                <a:off x="0" y="4608"/>
                <a:ext cx="885" cy="384"/>
              </a:xfrm>
              <a:prstGeom prst="rect">
                <a:avLst/>
              </a:prstGeom>
              <a:noFill/>
              <a:ln w="7">
                <a:solidFill>
                  <a:srgbClr val="A0A0A0"/>
                </a:solidFill>
                <a:miter lim="800000"/>
                <a:headEnd/>
                <a:tailEnd/>
              </a:ln>
            </p:spPr>
            <p:txBody>
              <a:bodyPr/>
              <a:lstStyle/>
              <a:p>
                <a:endParaRPr lang="zh-CN" altLang="en-US" sz="2400"/>
              </a:p>
            </p:txBody>
          </p:sp>
        </p:grpSp>
        <p:grpSp>
          <p:nvGrpSpPr>
            <p:cNvPr id="22655" name="Group 112"/>
            <p:cNvGrpSpPr>
              <a:grpSpLocks/>
            </p:cNvGrpSpPr>
            <p:nvPr/>
          </p:nvGrpSpPr>
          <p:grpSpPr bwMode="auto">
            <a:xfrm>
              <a:off x="885" y="4608"/>
              <a:ext cx="728" cy="384"/>
              <a:chOff x="885" y="4608"/>
              <a:chExt cx="728" cy="384"/>
            </a:xfrm>
          </p:grpSpPr>
          <p:sp>
            <p:nvSpPr>
              <p:cNvPr id="22574" name="Rectangle 113"/>
              <p:cNvSpPr>
                <a:spLocks noChangeArrowheads="1"/>
              </p:cNvSpPr>
              <p:nvPr/>
            </p:nvSpPr>
            <p:spPr bwMode="auto">
              <a:xfrm>
                <a:off x="928" y="4608"/>
                <a:ext cx="642" cy="384"/>
              </a:xfrm>
              <a:prstGeom prst="rect">
                <a:avLst/>
              </a:prstGeom>
              <a:noFill/>
              <a:ln w="9525">
                <a:noFill/>
                <a:miter lim="800000"/>
                <a:headEnd/>
                <a:tailEnd/>
              </a:ln>
            </p:spPr>
            <p:txBody>
              <a:bodyPr/>
              <a:lstStyle/>
              <a:p>
                <a:r>
                  <a:rPr kumimoji="1" lang="en-US" altLang="zh-CN" b="1">
                    <a:latin typeface="Times New Roman" pitchFamily="18" charset="0"/>
                  </a:rPr>
                  <a:t>1       1</a:t>
                </a:r>
              </a:p>
              <a:p>
                <a:pPr eaLnBrk="0" hangingPunct="0"/>
                <a:endParaRPr kumimoji="1" lang="en-US" altLang="zh-CN" b="1">
                  <a:latin typeface="Times New Roman" pitchFamily="18" charset="0"/>
                </a:endParaRPr>
              </a:p>
            </p:txBody>
          </p:sp>
          <p:sp>
            <p:nvSpPr>
              <p:cNvPr id="22575" name="Rectangle 114"/>
              <p:cNvSpPr>
                <a:spLocks noChangeArrowheads="1"/>
              </p:cNvSpPr>
              <p:nvPr/>
            </p:nvSpPr>
            <p:spPr bwMode="auto">
              <a:xfrm>
                <a:off x="885" y="4608"/>
                <a:ext cx="728" cy="384"/>
              </a:xfrm>
              <a:prstGeom prst="rect">
                <a:avLst/>
              </a:prstGeom>
              <a:noFill/>
              <a:ln w="7">
                <a:solidFill>
                  <a:srgbClr val="A0A0A0"/>
                </a:solidFill>
                <a:miter lim="800000"/>
                <a:headEnd/>
                <a:tailEnd/>
              </a:ln>
            </p:spPr>
            <p:txBody>
              <a:bodyPr/>
              <a:lstStyle/>
              <a:p>
                <a:endParaRPr lang="zh-CN" altLang="en-US" sz="2400"/>
              </a:p>
            </p:txBody>
          </p:sp>
        </p:grpSp>
        <p:grpSp>
          <p:nvGrpSpPr>
            <p:cNvPr id="84064" name="Group 115"/>
            <p:cNvGrpSpPr>
              <a:grpSpLocks/>
            </p:cNvGrpSpPr>
            <p:nvPr/>
          </p:nvGrpSpPr>
          <p:grpSpPr bwMode="auto">
            <a:xfrm>
              <a:off x="1613" y="4608"/>
              <a:ext cx="1838" cy="384"/>
              <a:chOff x="1613" y="4608"/>
              <a:chExt cx="1838" cy="384"/>
            </a:xfrm>
          </p:grpSpPr>
          <p:sp>
            <p:nvSpPr>
              <p:cNvPr id="22572" name="Rectangle 116"/>
              <p:cNvSpPr>
                <a:spLocks noChangeArrowheads="1"/>
              </p:cNvSpPr>
              <p:nvPr/>
            </p:nvSpPr>
            <p:spPr bwMode="auto">
              <a:xfrm>
                <a:off x="1656" y="4608"/>
                <a:ext cx="1752" cy="384"/>
              </a:xfrm>
              <a:prstGeom prst="rect">
                <a:avLst/>
              </a:prstGeom>
              <a:noFill/>
              <a:ln w="9525">
                <a:noFill/>
                <a:miter lim="800000"/>
                <a:headEnd/>
                <a:tailEnd/>
              </a:ln>
            </p:spPr>
            <p:txBody>
              <a:bodyPr/>
              <a:lstStyle/>
              <a:p>
                <a:pPr algn="ctr"/>
                <a:r>
                  <a:rPr kumimoji="1" lang="zh-CN" altLang="en-US" sz="2000" b="1">
                    <a:latin typeface="Times New Roman" pitchFamily="18" charset="0"/>
                  </a:rPr>
                  <a:t>数    据</a:t>
                </a:r>
              </a:p>
              <a:p>
                <a:pPr algn="ctr" eaLnBrk="0" hangingPunct="0"/>
                <a:endParaRPr kumimoji="1" lang="en-US" altLang="zh-CN" sz="2000">
                  <a:latin typeface="Times New Roman" pitchFamily="18" charset="0"/>
                </a:endParaRPr>
              </a:p>
            </p:txBody>
          </p:sp>
          <p:sp>
            <p:nvSpPr>
              <p:cNvPr id="22573" name="Rectangle 117"/>
              <p:cNvSpPr>
                <a:spLocks noChangeArrowheads="1"/>
              </p:cNvSpPr>
              <p:nvPr/>
            </p:nvSpPr>
            <p:spPr bwMode="auto">
              <a:xfrm>
                <a:off x="1613" y="4608"/>
                <a:ext cx="1838" cy="384"/>
              </a:xfrm>
              <a:prstGeom prst="rect">
                <a:avLst/>
              </a:prstGeom>
              <a:noFill/>
              <a:ln w="7">
                <a:solidFill>
                  <a:srgbClr val="A0A0A0"/>
                </a:solidFill>
                <a:miter lim="800000"/>
                <a:headEnd/>
                <a:tailEnd/>
              </a:ln>
            </p:spPr>
            <p:txBody>
              <a:bodyPr/>
              <a:lstStyle/>
              <a:p>
                <a:endParaRPr lang="zh-CN" altLang="en-US" sz="2400"/>
              </a:p>
            </p:txBody>
          </p:sp>
        </p:grpSp>
      </p:grpSp>
      <p:sp>
        <p:nvSpPr>
          <p:cNvPr id="84086" name="AutoShape 118"/>
          <p:cNvSpPr>
            <a:spLocks noChangeArrowheads="1"/>
          </p:cNvSpPr>
          <p:nvPr/>
        </p:nvSpPr>
        <p:spPr bwMode="auto">
          <a:xfrm>
            <a:off x="5924550" y="295275"/>
            <a:ext cx="2819400" cy="914400"/>
          </a:xfrm>
          <a:prstGeom prst="wedgeRoundRectCallout">
            <a:avLst>
              <a:gd name="adj1" fmla="val -53602"/>
              <a:gd name="adj2" fmla="val 146528"/>
              <a:gd name="adj3" fmla="val 16667"/>
            </a:avLst>
          </a:prstGeom>
          <a:gradFill rotWithShape="0">
            <a:gsLst>
              <a:gs pos="0">
                <a:srgbClr val="FFFFFF"/>
              </a:gs>
              <a:gs pos="100000">
                <a:srgbClr val="CCFFCC"/>
              </a:gs>
            </a:gsLst>
            <a:path path="rect">
              <a:fillToRect l="50000" t="50000" r="50000" b="50000"/>
            </a:path>
          </a:gradFill>
          <a:ln w="9525">
            <a:solidFill>
              <a:schemeClr val="tx1"/>
            </a:solidFill>
            <a:miter lim="800000"/>
            <a:headEnd/>
            <a:tailEnd/>
          </a:ln>
        </p:spPr>
        <p:txBody>
          <a:bodyPr/>
          <a:lstStyle/>
          <a:p>
            <a:r>
              <a:rPr kumimoji="1" lang="zh-CN" altLang="en-US" sz="2400">
                <a:solidFill>
                  <a:schemeClr val="tx2"/>
                </a:solidFill>
              </a:rPr>
              <a:t>清除屏幕，置</a:t>
            </a:r>
            <a:r>
              <a:rPr kumimoji="1" lang="en-US" altLang="zh-CN" sz="2400">
                <a:solidFill>
                  <a:schemeClr val="tx2"/>
                </a:solidFill>
              </a:rPr>
              <a:t>AC</a:t>
            </a:r>
            <a:r>
              <a:rPr kumimoji="1" lang="zh-CN" altLang="en-US" sz="2400">
                <a:solidFill>
                  <a:schemeClr val="tx2"/>
                </a:solidFill>
              </a:rPr>
              <a:t>为零</a:t>
            </a:r>
            <a:r>
              <a:rPr kumimoji="1" lang="en-US" altLang="zh-CN" sz="2400">
                <a:solidFill>
                  <a:schemeClr val="tx2"/>
                </a:solidFill>
              </a:rPr>
              <a:t>——01H</a:t>
            </a:r>
            <a:endParaRPr kumimoji="1" lang="en-US" altLang="zh-CN" sz="2400">
              <a:solidFill>
                <a:schemeClr val="tx2"/>
              </a:solidFill>
              <a:latin typeface="Times New Roman" pitchFamily="18" charset="0"/>
            </a:endParaRPr>
          </a:p>
        </p:txBody>
      </p:sp>
      <p:sp>
        <p:nvSpPr>
          <p:cNvPr id="84087" name="Line 119"/>
          <p:cNvSpPr>
            <a:spLocks noChangeShapeType="1"/>
          </p:cNvSpPr>
          <p:nvPr/>
        </p:nvSpPr>
        <p:spPr bwMode="auto">
          <a:xfrm>
            <a:off x="2895600" y="2209800"/>
            <a:ext cx="677863" cy="0"/>
          </a:xfrm>
          <a:prstGeom prst="line">
            <a:avLst/>
          </a:prstGeom>
          <a:noFill/>
          <a:ln w="19050">
            <a:solidFill>
              <a:srgbClr val="FF33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087"/>
                                        </p:tgtEl>
                                        <p:attrNameLst>
                                          <p:attrName>style.visibility</p:attrName>
                                        </p:attrNameLst>
                                      </p:cBhvr>
                                      <p:to>
                                        <p:strVal val="visible"/>
                                      </p:to>
                                    </p:set>
                                    <p:animEffect transition="in" filter="blinds(horizontal)">
                                      <p:cBhvr>
                                        <p:cTn id="7" dur="500"/>
                                        <p:tgtEl>
                                          <p:spTgt spid="840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086"/>
                                        </p:tgtEl>
                                        <p:attrNameLst>
                                          <p:attrName>style.visibility</p:attrName>
                                        </p:attrNameLst>
                                      </p:cBhvr>
                                      <p:to>
                                        <p:strVal val="visible"/>
                                      </p:to>
                                    </p:set>
                                    <p:animEffect transition="in" filter="blinds(horizontal)">
                                      <p:cBhvr>
                                        <p:cTn id="12" dur="500"/>
                                        <p:tgtEl>
                                          <p:spTgt spid="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86" grpId="0" animBg="1" autoUpdateAnimBg="0"/>
      <p:bldP spid="8408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p:spPr>
        <p:txBody>
          <a:bodyPr/>
          <a:lstStyle/>
          <a:p>
            <a:fld id="{FA9885B3-8058-4577-BE06-49838706E2BD}" type="slidenum">
              <a:rPr lang="en-US" altLang="zh-CN">
                <a:ea typeface="宋体" charset="-122"/>
              </a:rPr>
              <a:pPr/>
              <a:t>58</a:t>
            </a:fld>
            <a:endParaRPr lang="en-US" altLang="zh-CN">
              <a:ea typeface="宋体" charset="-122"/>
            </a:endParaRPr>
          </a:p>
        </p:txBody>
      </p:sp>
      <p:grpSp>
        <p:nvGrpSpPr>
          <p:cNvPr id="2" name="Group 2"/>
          <p:cNvGrpSpPr>
            <a:grpSpLocks/>
          </p:cNvGrpSpPr>
          <p:nvPr/>
        </p:nvGrpSpPr>
        <p:grpSpPr bwMode="auto">
          <a:xfrm>
            <a:off x="542925" y="914400"/>
            <a:ext cx="6010275" cy="5175250"/>
            <a:chOff x="0" y="0"/>
            <a:chExt cx="3451" cy="4992"/>
          </a:xfrm>
        </p:grpSpPr>
        <p:grpSp>
          <p:nvGrpSpPr>
            <p:cNvPr id="3" name="Group 3"/>
            <p:cNvGrpSpPr>
              <a:grpSpLocks/>
            </p:cNvGrpSpPr>
            <p:nvPr/>
          </p:nvGrpSpPr>
          <p:grpSpPr bwMode="auto">
            <a:xfrm>
              <a:off x="0" y="0"/>
              <a:ext cx="885" cy="768"/>
              <a:chOff x="0" y="0"/>
              <a:chExt cx="885" cy="768"/>
            </a:xfrm>
          </p:grpSpPr>
          <p:sp>
            <p:nvSpPr>
              <p:cNvPr id="23673" name="Rectangle 4"/>
              <p:cNvSpPr>
                <a:spLocks noChangeArrowheads="1"/>
              </p:cNvSpPr>
              <p:nvPr/>
            </p:nvSpPr>
            <p:spPr bwMode="auto">
              <a:xfrm>
                <a:off x="43" y="0"/>
                <a:ext cx="799" cy="768"/>
              </a:xfrm>
              <a:prstGeom prst="rect">
                <a:avLst/>
              </a:prstGeom>
              <a:noFill/>
              <a:ln w="9525">
                <a:noFill/>
                <a:miter lim="800000"/>
                <a:headEnd/>
                <a:tailEnd/>
              </a:ln>
            </p:spPr>
            <p:txBody>
              <a:bodyPr/>
              <a:lstStyle/>
              <a:p>
                <a:r>
                  <a:rPr kumimoji="1" lang="zh-CN" altLang="en-US" sz="2400" b="1">
                    <a:latin typeface="Times New Roman" pitchFamily="18" charset="0"/>
                  </a:rPr>
                  <a:t>指令名称</a:t>
                </a:r>
              </a:p>
              <a:p>
                <a:pPr eaLnBrk="0" hangingPunct="0"/>
                <a:endParaRPr kumimoji="1" lang="en-US" altLang="zh-CN" sz="2400">
                  <a:latin typeface="Times New Roman" pitchFamily="18" charset="0"/>
                </a:endParaRPr>
              </a:p>
            </p:txBody>
          </p:sp>
          <p:sp>
            <p:nvSpPr>
              <p:cNvPr id="23674" name="Rectangle 5"/>
              <p:cNvSpPr>
                <a:spLocks noChangeArrowheads="1"/>
              </p:cNvSpPr>
              <p:nvPr/>
            </p:nvSpPr>
            <p:spPr bwMode="auto">
              <a:xfrm>
                <a:off x="0" y="0"/>
                <a:ext cx="885" cy="768"/>
              </a:xfrm>
              <a:prstGeom prst="rect">
                <a:avLst/>
              </a:prstGeom>
              <a:noFill/>
              <a:ln w="7">
                <a:solidFill>
                  <a:srgbClr val="A0A0A0"/>
                </a:solidFill>
                <a:miter lim="800000"/>
                <a:headEnd/>
                <a:tailEnd/>
              </a:ln>
            </p:spPr>
            <p:txBody>
              <a:bodyPr/>
              <a:lstStyle/>
              <a:p>
                <a:endParaRPr lang="zh-CN" altLang="en-US" sz="2000"/>
              </a:p>
            </p:txBody>
          </p:sp>
        </p:grpSp>
        <p:grpSp>
          <p:nvGrpSpPr>
            <p:cNvPr id="4" name="Group 6"/>
            <p:cNvGrpSpPr>
              <a:grpSpLocks/>
            </p:cNvGrpSpPr>
            <p:nvPr/>
          </p:nvGrpSpPr>
          <p:grpSpPr bwMode="auto">
            <a:xfrm>
              <a:off x="885" y="0"/>
              <a:ext cx="728" cy="384"/>
              <a:chOff x="885" y="0"/>
              <a:chExt cx="728" cy="384"/>
            </a:xfrm>
          </p:grpSpPr>
          <p:sp>
            <p:nvSpPr>
              <p:cNvPr id="23671" name="Rectangle 7"/>
              <p:cNvSpPr>
                <a:spLocks noChangeArrowheads="1"/>
              </p:cNvSpPr>
              <p:nvPr/>
            </p:nvSpPr>
            <p:spPr bwMode="auto">
              <a:xfrm>
                <a:off x="928" y="0"/>
                <a:ext cx="642" cy="384"/>
              </a:xfrm>
              <a:prstGeom prst="rect">
                <a:avLst/>
              </a:prstGeom>
              <a:noFill/>
              <a:ln w="9525">
                <a:noFill/>
                <a:miter lim="800000"/>
                <a:headEnd/>
                <a:tailEnd/>
              </a:ln>
            </p:spPr>
            <p:txBody>
              <a:bodyPr/>
              <a:lstStyle/>
              <a:p>
                <a:r>
                  <a:rPr kumimoji="1" lang="zh-CN" altLang="en-US" b="1">
                    <a:latin typeface="Times New Roman" pitchFamily="18" charset="0"/>
                  </a:rPr>
                  <a:t>控制信号</a:t>
                </a:r>
              </a:p>
              <a:p>
                <a:pPr eaLnBrk="0" hangingPunct="0"/>
                <a:endParaRPr kumimoji="1" lang="en-US" altLang="zh-CN" b="1">
                  <a:latin typeface="Times New Roman" pitchFamily="18" charset="0"/>
                </a:endParaRPr>
              </a:p>
            </p:txBody>
          </p:sp>
          <p:sp>
            <p:nvSpPr>
              <p:cNvPr id="23672" name="Rectangle 8"/>
              <p:cNvSpPr>
                <a:spLocks noChangeArrowheads="1"/>
              </p:cNvSpPr>
              <p:nvPr/>
            </p:nvSpPr>
            <p:spPr bwMode="auto">
              <a:xfrm>
                <a:off x="885" y="0"/>
                <a:ext cx="728" cy="384"/>
              </a:xfrm>
              <a:prstGeom prst="rect">
                <a:avLst/>
              </a:prstGeom>
              <a:noFill/>
              <a:ln w="7">
                <a:solidFill>
                  <a:srgbClr val="A0A0A0"/>
                </a:solidFill>
                <a:miter lim="800000"/>
                <a:headEnd/>
                <a:tailEnd/>
              </a:ln>
            </p:spPr>
            <p:txBody>
              <a:bodyPr/>
              <a:lstStyle/>
              <a:p>
                <a:endParaRPr lang="zh-CN" altLang="en-US" sz="2000"/>
              </a:p>
            </p:txBody>
          </p:sp>
        </p:grpSp>
        <p:grpSp>
          <p:nvGrpSpPr>
            <p:cNvPr id="5" name="Group 9"/>
            <p:cNvGrpSpPr>
              <a:grpSpLocks/>
            </p:cNvGrpSpPr>
            <p:nvPr/>
          </p:nvGrpSpPr>
          <p:grpSpPr bwMode="auto">
            <a:xfrm>
              <a:off x="1613" y="0"/>
              <a:ext cx="1838" cy="384"/>
              <a:chOff x="1613" y="0"/>
              <a:chExt cx="1838" cy="384"/>
            </a:xfrm>
          </p:grpSpPr>
          <p:sp>
            <p:nvSpPr>
              <p:cNvPr id="23669" name="Rectangle 10"/>
              <p:cNvSpPr>
                <a:spLocks noChangeArrowheads="1"/>
              </p:cNvSpPr>
              <p:nvPr/>
            </p:nvSpPr>
            <p:spPr bwMode="auto">
              <a:xfrm>
                <a:off x="1656" y="0"/>
                <a:ext cx="1752" cy="384"/>
              </a:xfrm>
              <a:prstGeom prst="rect">
                <a:avLst/>
              </a:prstGeom>
              <a:noFill/>
              <a:ln w="9525">
                <a:noFill/>
                <a:miter lim="800000"/>
                <a:headEnd/>
                <a:tailEnd/>
              </a:ln>
            </p:spPr>
            <p:txBody>
              <a:bodyPr/>
              <a:lstStyle/>
              <a:p>
                <a:pPr algn="ctr"/>
                <a:r>
                  <a:rPr kumimoji="1" lang="zh-CN" altLang="en-US" b="1">
                    <a:latin typeface="Times New Roman" pitchFamily="18" charset="0"/>
                  </a:rPr>
                  <a:t>控制代码</a:t>
                </a:r>
              </a:p>
              <a:p>
                <a:pPr algn="ctr" eaLnBrk="0" hangingPunct="0"/>
                <a:endParaRPr kumimoji="1" lang="en-US" altLang="zh-CN">
                  <a:latin typeface="Times New Roman" pitchFamily="18" charset="0"/>
                </a:endParaRPr>
              </a:p>
            </p:txBody>
          </p:sp>
          <p:sp>
            <p:nvSpPr>
              <p:cNvPr id="23670" name="Rectangle 11"/>
              <p:cNvSpPr>
                <a:spLocks noChangeArrowheads="1"/>
              </p:cNvSpPr>
              <p:nvPr/>
            </p:nvSpPr>
            <p:spPr bwMode="auto">
              <a:xfrm>
                <a:off x="1613" y="0"/>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6" name="Group 12"/>
            <p:cNvGrpSpPr>
              <a:grpSpLocks/>
            </p:cNvGrpSpPr>
            <p:nvPr/>
          </p:nvGrpSpPr>
          <p:grpSpPr bwMode="auto">
            <a:xfrm>
              <a:off x="885" y="384"/>
              <a:ext cx="728" cy="384"/>
              <a:chOff x="885" y="384"/>
              <a:chExt cx="728" cy="384"/>
            </a:xfrm>
          </p:grpSpPr>
          <p:sp>
            <p:nvSpPr>
              <p:cNvPr id="23667" name="Rectangle 13"/>
              <p:cNvSpPr>
                <a:spLocks noChangeArrowheads="1"/>
              </p:cNvSpPr>
              <p:nvPr/>
            </p:nvSpPr>
            <p:spPr bwMode="auto">
              <a:xfrm>
                <a:off x="928" y="384"/>
                <a:ext cx="642" cy="384"/>
              </a:xfrm>
              <a:prstGeom prst="rect">
                <a:avLst/>
              </a:prstGeom>
              <a:noFill/>
              <a:ln w="9525">
                <a:noFill/>
                <a:miter lim="800000"/>
                <a:headEnd/>
                <a:tailEnd/>
              </a:ln>
            </p:spPr>
            <p:txBody>
              <a:bodyPr/>
              <a:lstStyle/>
              <a:p>
                <a:r>
                  <a:rPr kumimoji="1" lang="en-US" altLang="zh-CN" sz="1600" b="1">
                    <a:latin typeface="Times New Roman" pitchFamily="18" charset="0"/>
                  </a:rPr>
                  <a:t>RS    RW</a:t>
                </a:r>
              </a:p>
              <a:p>
                <a:pPr eaLnBrk="0" hangingPunct="0"/>
                <a:endParaRPr kumimoji="1" lang="en-US" altLang="zh-CN" sz="2800" b="1">
                  <a:latin typeface="Times New Roman" pitchFamily="18" charset="0"/>
                </a:endParaRPr>
              </a:p>
            </p:txBody>
          </p:sp>
          <p:sp>
            <p:nvSpPr>
              <p:cNvPr id="23668" name="Rectangle 14"/>
              <p:cNvSpPr>
                <a:spLocks noChangeArrowheads="1"/>
              </p:cNvSpPr>
              <p:nvPr/>
            </p:nvSpPr>
            <p:spPr bwMode="auto">
              <a:xfrm>
                <a:off x="885" y="384"/>
                <a:ext cx="728" cy="384"/>
              </a:xfrm>
              <a:prstGeom prst="rect">
                <a:avLst/>
              </a:prstGeom>
              <a:noFill/>
              <a:ln w="7">
                <a:solidFill>
                  <a:srgbClr val="A0A0A0"/>
                </a:solidFill>
                <a:miter lim="800000"/>
                <a:headEnd/>
                <a:tailEnd/>
              </a:ln>
            </p:spPr>
            <p:txBody>
              <a:bodyPr/>
              <a:lstStyle/>
              <a:p>
                <a:endParaRPr lang="zh-CN" altLang="en-US" sz="2000"/>
              </a:p>
            </p:txBody>
          </p:sp>
        </p:grpSp>
        <p:grpSp>
          <p:nvGrpSpPr>
            <p:cNvPr id="7" name="Group 15"/>
            <p:cNvGrpSpPr>
              <a:grpSpLocks/>
            </p:cNvGrpSpPr>
            <p:nvPr/>
          </p:nvGrpSpPr>
          <p:grpSpPr bwMode="auto">
            <a:xfrm>
              <a:off x="1613" y="384"/>
              <a:ext cx="1838" cy="384"/>
              <a:chOff x="1613" y="384"/>
              <a:chExt cx="1838" cy="384"/>
            </a:xfrm>
          </p:grpSpPr>
          <p:sp>
            <p:nvSpPr>
              <p:cNvPr id="23665" name="Rectangle 16"/>
              <p:cNvSpPr>
                <a:spLocks noChangeArrowheads="1"/>
              </p:cNvSpPr>
              <p:nvPr/>
            </p:nvSpPr>
            <p:spPr bwMode="auto">
              <a:xfrm>
                <a:off x="1656" y="384"/>
                <a:ext cx="1752" cy="384"/>
              </a:xfrm>
              <a:prstGeom prst="rect">
                <a:avLst/>
              </a:prstGeom>
              <a:noFill/>
              <a:ln w="9525">
                <a:noFill/>
                <a:miter lim="800000"/>
                <a:headEnd/>
                <a:tailEnd/>
              </a:ln>
            </p:spPr>
            <p:txBody>
              <a:bodyPr/>
              <a:lstStyle/>
              <a:p>
                <a:r>
                  <a:rPr kumimoji="1" lang="en-US" altLang="zh-CN" sz="1400" b="1">
                    <a:latin typeface="Times New Roman" pitchFamily="18" charset="0"/>
                  </a:rPr>
                  <a:t>D7     D6    D5   D4    D3   D2  D1  D0</a:t>
                </a:r>
              </a:p>
              <a:p>
                <a:pPr eaLnBrk="0" hangingPunct="0"/>
                <a:endParaRPr kumimoji="1" lang="en-US" altLang="zh-CN" sz="1400" b="1">
                  <a:latin typeface="Times New Roman" pitchFamily="18" charset="0"/>
                </a:endParaRPr>
              </a:p>
            </p:txBody>
          </p:sp>
          <p:sp>
            <p:nvSpPr>
              <p:cNvPr id="23666" name="Rectangle 17"/>
              <p:cNvSpPr>
                <a:spLocks noChangeArrowheads="1"/>
              </p:cNvSpPr>
              <p:nvPr/>
            </p:nvSpPr>
            <p:spPr bwMode="auto">
              <a:xfrm>
                <a:off x="1613" y="384"/>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8" name="Group 18"/>
            <p:cNvGrpSpPr>
              <a:grpSpLocks/>
            </p:cNvGrpSpPr>
            <p:nvPr/>
          </p:nvGrpSpPr>
          <p:grpSpPr bwMode="auto">
            <a:xfrm>
              <a:off x="0" y="768"/>
              <a:ext cx="885" cy="384"/>
              <a:chOff x="0" y="768"/>
              <a:chExt cx="885" cy="384"/>
            </a:xfrm>
          </p:grpSpPr>
          <p:sp>
            <p:nvSpPr>
              <p:cNvPr id="23663" name="Rectangle 19"/>
              <p:cNvSpPr>
                <a:spLocks noChangeArrowheads="1"/>
              </p:cNvSpPr>
              <p:nvPr/>
            </p:nvSpPr>
            <p:spPr bwMode="auto">
              <a:xfrm>
                <a:off x="43" y="768"/>
                <a:ext cx="799" cy="384"/>
              </a:xfrm>
              <a:prstGeom prst="rect">
                <a:avLst/>
              </a:prstGeom>
              <a:noFill/>
              <a:ln w="9525">
                <a:noFill/>
                <a:miter lim="800000"/>
                <a:headEnd/>
                <a:tailEnd/>
              </a:ln>
            </p:spPr>
            <p:txBody>
              <a:bodyPr/>
              <a:lstStyle/>
              <a:p>
                <a:r>
                  <a:rPr kumimoji="1" lang="zh-CN" altLang="en-US" b="1">
                    <a:latin typeface="Times New Roman" pitchFamily="18" charset="0"/>
                  </a:rPr>
                  <a:t>清屏</a:t>
                </a:r>
              </a:p>
              <a:p>
                <a:pPr eaLnBrk="0" hangingPunct="0"/>
                <a:endParaRPr kumimoji="1" lang="en-US" altLang="zh-CN">
                  <a:latin typeface="Times New Roman" pitchFamily="18" charset="0"/>
                </a:endParaRPr>
              </a:p>
            </p:txBody>
          </p:sp>
          <p:sp>
            <p:nvSpPr>
              <p:cNvPr id="23664" name="Rectangle 20"/>
              <p:cNvSpPr>
                <a:spLocks noChangeArrowheads="1"/>
              </p:cNvSpPr>
              <p:nvPr/>
            </p:nvSpPr>
            <p:spPr bwMode="auto">
              <a:xfrm>
                <a:off x="0" y="768"/>
                <a:ext cx="885" cy="384"/>
              </a:xfrm>
              <a:prstGeom prst="rect">
                <a:avLst/>
              </a:prstGeom>
              <a:noFill/>
              <a:ln w="7">
                <a:solidFill>
                  <a:srgbClr val="A0A0A0"/>
                </a:solidFill>
                <a:miter lim="800000"/>
                <a:headEnd/>
                <a:tailEnd/>
              </a:ln>
            </p:spPr>
            <p:txBody>
              <a:bodyPr/>
              <a:lstStyle/>
              <a:p>
                <a:endParaRPr lang="zh-CN" altLang="en-US" sz="2000"/>
              </a:p>
            </p:txBody>
          </p:sp>
        </p:grpSp>
        <p:grpSp>
          <p:nvGrpSpPr>
            <p:cNvPr id="9" name="Group 21"/>
            <p:cNvGrpSpPr>
              <a:grpSpLocks/>
            </p:cNvGrpSpPr>
            <p:nvPr/>
          </p:nvGrpSpPr>
          <p:grpSpPr bwMode="auto">
            <a:xfrm>
              <a:off x="885" y="768"/>
              <a:ext cx="728" cy="384"/>
              <a:chOff x="885" y="768"/>
              <a:chExt cx="728" cy="384"/>
            </a:xfrm>
          </p:grpSpPr>
          <p:sp>
            <p:nvSpPr>
              <p:cNvPr id="23661" name="Rectangle 22"/>
              <p:cNvSpPr>
                <a:spLocks noChangeArrowheads="1"/>
              </p:cNvSpPr>
              <p:nvPr/>
            </p:nvSpPr>
            <p:spPr bwMode="auto">
              <a:xfrm>
                <a:off x="928" y="768"/>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62" name="Rectangle 23"/>
              <p:cNvSpPr>
                <a:spLocks noChangeArrowheads="1"/>
              </p:cNvSpPr>
              <p:nvPr/>
            </p:nvSpPr>
            <p:spPr bwMode="auto">
              <a:xfrm>
                <a:off x="885" y="768"/>
                <a:ext cx="728" cy="384"/>
              </a:xfrm>
              <a:prstGeom prst="rect">
                <a:avLst/>
              </a:prstGeom>
              <a:noFill/>
              <a:ln w="7">
                <a:solidFill>
                  <a:srgbClr val="A0A0A0"/>
                </a:solidFill>
                <a:miter lim="800000"/>
                <a:headEnd/>
                <a:tailEnd/>
              </a:ln>
            </p:spPr>
            <p:txBody>
              <a:bodyPr/>
              <a:lstStyle/>
              <a:p>
                <a:endParaRPr lang="zh-CN" altLang="en-US" sz="2000"/>
              </a:p>
            </p:txBody>
          </p:sp>
        </p:grpSp>
        <p:grpSp>
          <p:nvGrpSpPr>
            <p:cNvPr id="10" name="Group 24"/>
            <p:cNvGrpSpPr>
              <a:grpSpLocks/>
            </p:cNvGrpSpPr>
            <p:nvPr/>
          </p:nvGrpSpPr>
          <p:grpSpPr bwMode="auto">
            <a:xfrm>
              <a:off x="1613" y="768"/>
              <a:ext cx="1838" cy="384"/>
              <a:chOff x="1613" y="768"/>
              <a:chExt cx="1838" cy="384"/>
            </a:xfrm>
          </p:grpSpPr>
          <p:sp>
            <p:nvSpPr>
              <p:cNvPr id="23659" name="Rectangle 25"/>
              <p:cNvSpPr>
                <a:spLocks noChangeArrowheads="1"/>
              </p:cNvSpPr>
              <p:nvPr/>
            </p:nvSpPr>
            <p:spPr bwMode="auto">
              <a:xfrm>
                <a:off x="1656" y="768"/>
                <a:ext cx="1752" cy="384"/>
              </a:xfrm>
              <a:prstGeom prst="rect">
                <a:avLst/>
              </a:prstGeom>
              <a:noFill/>
              <a:ln w="9525">
                <a:noFill/>
                <a:miter lim="800000"/>
                <a:headEnd/>
                <a:tailEnd/>
              </a:ln>
            </p:spPr>
            <p:txBody>
              <a:bodyPr/>
              <a:lstStyle/>
              <a:p>
                <a:r>
                  <a:rPr kumimoji="1" lang="en-US" altLang="zh-CN" sz="1600" b="1">
                    <a:latin typeface="Times New Roman" pitchFamily="18" charset="0"/>
                  </a:rPr>
                  <a:t>0      0     0    0     0    0   0   1</a:t>
                </a:r>
              </a:p>
              <a:p>
                <a:pPr eaLnBrk="0" hangingPunct="0"/>
                <a:endParaRPr kumimoji="1" lang="en-US" altLang="zh-CN" sz="1600" b="1">
                  <a:latin typeface="Times New Roman" pitchFamily="18" charset="0"/>
                </a:endParaRPr>
              </a:p>
            </p:txBody>
          </p:sp>
          <p:sp>
            <p:nvSpPr>
              <p:cNvPr id="23660" name="Rectangle 26"/>
              <p:cNvSpPr>
                <a:spLocks noChangeArrowheads="1"/>
              </p:cNvSpPr>
              <p:nvPr/>
            </p:nvSpPr>
            <p:spPr bwMode="auto">
              <a:xfrm>
                <a:off x="1613" y="768"/>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11" name="Group 27"/>
            <p:cNvGrpSpPr>
              <a:grpSpLocks/>
            </p:cNvGrpSpPr>
            <p:nvPr/>
          </p:nvGrpSpPr>
          <p:grpSpPr bwMode="auto">
            <a:xfrm>
              <a:off x="0" y="1152"/>
              <a:ext cx="885" cy="384"/>
              <a:chOff x="0" y="1152"/>
              <a:chExt cx="885" cy="384"/>
            </a:xfrm>
          </p:grpSpPr>
          <p:sp>
            <p:nvSpPr>
              <p:cNvPr id="23657" name="Rectangle 28"/>
              <p:cNvSpPr>
                <a:spLocks noChangeArrowheads="1"/>
              </p:cNvSpPr>
              <p:nvPr/>
            </p:nvSpPr>
            <p:spPr bwMode="auto">
              <a:xfrm>
                <a:off x="43" y="1152"/>
                <a:ext cx="799" cy="384"/>
              </a:xfrm>
              <a:prstGeom prst="rect">
                <a:avLst/>
              </a:prstGeom>
              <a:noFill/>
              <a:ln w="9525">
                <a:noFill/>
                <a:miter lim="800000"/>
                <a:headEnd/>
                <a:tailEnd/>
              </a:ln>
            </p:spPr>
            <p:txBody>
              <a:bodyPr/>
              <a:lstStyle/>
              <a:p>
                <a:r>
                  <a:rPr kumimoji="1" lang="zh-CN" altLang="en-US" b="1">
                    <a:latin typeface="Times New Roman" pitchFamily="18" charset="0"/>
                  </a:rPr>
                  <a:t>归</a:t>
                </a:r>
                <a:r>
                  <a:rPr kumimoji="1" lang="en-US" altLang="zh-CN" b="1">
                    <a:latin typeface="Times New Roman" pitchFamily="18" charset="0"/>
                  </a:rPr>
                  <a:t>home</a:t>
                </a:r>
                <a:r>
                  <a:rPr kumimoji="1" lang="zh-CN" altLang="en-US" b="1">
                    <a:latin typeface="Times New Roman" pitchFamily="18" charset="0"/>
                  </a:rPr>
                  <a:t>位</a:t>
                </a:r>
              </a:p>
              <a:p>
                <a:pPr eaLnBrk="0" hangingPunct="0"/>
                <a:endParaRPr kumimoji="1" lang="en-US" altLang="zh-CN" sz="2800">
                  <a:latin typeface="Times New Roman" pitchFamily="18" charset="0"/>
                </a:endParaRPr>
              </a:p>
            </p:txBody>
          </p:sp>
          <p:sp>
            <p:nvSpPr>
              <p:cNvPr id="23658" name="Rectangle 29"/>
              <p:cNvSpPr>
                <a:spLocks noChangeArrowheads="1"/>
              </p:cNvSpPr>
              <p:nvPr/>
            </p:nvSpPr>
            <p:spPr bwMode="auto">
              <a:xfrm>
                <a:off x="0" y="1152"/>
                <a:ext cx="885" cy="384"/>
              </a:xfrm>
              <a:prstGeom prst="rect">
                <a:avLst/>
              </a:prstGeom>
              <a:noFill/>
              <a:ln w="7">
                <a:solidFill>
                  <a:srgbClr val="A0A0A0"/>
                </a:solidFill>
                <a:miter lim="800000"/>
                <a:headEnd/>
                <a:tailEnd/>
              </a:ln>
            </p:spPr>
            <p:txBody>
              <a:bodyPr/>
              <a:lstStyle/>
              <a:p>
                <a:endParaRPr lang="zh-CN" altLang="en-US" sz="2000"/>
              </a:p>
            </p:txBody>
          </p:sp>
        </p:grpSp>
        <p:grpSp>
          <p:nvGrpSpPr>
            <p:cNvPr id="12" name="Group 30"/>
            <p:cNvGrpSpPr>
              <a:grpSpLocks/>
            </p:cNvGrpSpPr>
            <p:nvPr/>
          </p:nvGrpSpPr>
          <p:grpSpPr bwMode="auto">
            <a:xfrm>
              <a:off x="885" y="1152"/>
              <a:ext cx="728" cy="384"/>
              <a:chOff x="885" y="1152"/>
              <a:chExt cx="728" cy="384"/>
            </a:xfrm>
          </p:grpSpPr>
          <p:sp>
            <p:nvSpPr>
              <p:cNvPr id="23655" name="Rectangle 31"/>
              <p:cNvSpPr>
                <a:spLocks noChangeArrowheads="1"/>
              </p:cNvSpPr>
              <p:nvPr/>
            </p:nvSpPr>
            <p:spPr bwMode="auto">
              <a:xfrm>
                <a:off x="928" y="1152"/>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56" name="Rectangle 32"/>
              <p:cNvSpPr>
                <a:spLocks noChangeArrowheads="1"/>
              </p:cNvSpPr>
              <p:nvPr/>
            </p:nvSpPr>
            <p:spPr bwMode="auto">
              <a:xfrm>
                <a:off x="885" y="1152"/>
                <a:ext cx="728" cy="384"/>
              </a:xfrm>
              <a:prstGeom prst="rect">
                <a:avLst/>
              </a:prstGeom>
              <a:noFill/>
              <a:ln w="7">
                <a:solidFill>
                  <a:srgbClr val="A0A0A0"/>
                </a:solidFill>
                <a:miter lim="800000"/>
                <a:headEnd/>
                <a:tailEnd/>
              </a:ln>
            </p:spPr>
            <p:txBody>
              <a:bodyPr/>
              <a:lstStyle/>
              <a:p>
                <a:endParaRPr lang="zh-CN" altLang="en-US" sz="2000"/>
              </a:p>
            </p:txBody>
          </p:sp>
        </p:grpSp>
        <p:grpSp>
          <p:nvGrpSpPr>
            <p:cNvPr id="13" name="Group 33"/>
            <p:cNvGrpSpPr>
              <a:grpSpLocks/>
            </p:cNvGrpSpPr>
            <p:nvPr/>
          </p:nvGrpSpPr>
          <p:grpSpPr bwMode="auto">
            <a:xfrm>
              <a:off x="1613" y="1152"/>
              <a:ext cx="1838" cy="384"/>
              <a:chOff x="1613" y="1152"/>
              <a:chExt cx="1838" cy="384"/>
            </a:xfrm>
          </p:grpSpPr>
          <p:sp>
            <p:nvSpPr>
              <p:cNvPr id="23653" name="Rectangle 34"/>
              <p:cNvSpPr>
                <a:spLocks noChangeArrowheads="1"/>
              </p:cNvSpPr>
              <p:nvPr/>
            </p:nvSpPr>
            <p:spPr bwMode="auto">
              <a:xfrm>
                <a:off x="1656" y="1152"/>
                <a:ext cx="1752" cy="384"/>
              </a:xfrm>
              <a:prstGeom prst="rect">
                <a:avLst/>
              </a:prstGeom>
              <a:noFill/>
              <a:ln w="9525">
                <a:noFill/>
                <a:miter lim="800000"/>
                <a:headEnd/>
                <a:tailEnd/>
              </a:ln>
            </p:spPr>
            <p:txBody>
              <a:bodyPr/>
              <a:lstStyle/>
              <a:p>
                <a:r>
                  <a:rPr kumimoji="1" lang="en-US" altLang="zh-CN" sz="1600" b="1">
                    <a:latin typeface="Times New Roman" pitchFamily="18" charset="0"/>
                  </a:rPr>
                  <a:t>0      0     0    0     0    0   1   *</a:t>
                </a:r>
              </a:p>
              <a:p>
                <a:pPr eaLnBrk="0" hangingPunct="0"/>
                <a:endParaRPr kumimoji="1" lang="en-US" altLang="zh-CN" sz="2800" b="1">
                  <a:latin typeface="Times New Roman" pitchFamily="18" charset="0"/>
                </a:endParaRPr>
              </a:p>
            </p:txBody>
          </p:sp>
          <p:sp>
            <p:nvSpPr>
              <p:cNvPr id="23654" name="Rectangle 35"/>
              <p:cNvSpPr>
                <a:spLocks noChangeArrowheads="1"/>
              </p:cNvSpPr>
              <p:nvPr/>
            </p:nvSpPr>
            <p:spPr bwMode="auto">
              <a:xfrm>
                <a:off x="1613" y="1152"/>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14" name="Group 36"/>
            <p:cNvGrpSpPr>
              <a:grpSpLocks/>
            </p:cNvGrpSpPr>
            <p:nvPr/>
          </p:nvGrpSpPr>
          <p:grpSpPr bwMode="auto">
            <a:xfrm>
              <a:off x="0" y="1536"/>
              <a:ext cx="885" cy="384"/>
              <a:chOff x="0" y="1536"/>
              <a:chExt cx="885" cy="384"/>
            </a:xfrm>
          </p:grpSpPr>
          <p:sp>
            <p:nvSpPr>
              <p:cNvPr id="23651" name="Rectangle 37"/>
              <p:cNvSpPr>
                <a:spLocks noChangeArrowheads="1"/>
              </p:cNvSpPr>
              <p:nvPr/>
            </p:nvSpPr>
            <p:spPr bwMode="auto">
              <a:xfrm>
                <a:off x="43" y="1536"/>
                <a:ext cx="799" cy="384"/>
              </a:xfrm>
              <a:prstGeom prst="rect">
                <a:avLst/>
              </a:prstGeom>
              <a:noFill/>
              <a:ln w="9525">
                <a:noFill/>
                <a:miter lim="800000"/>
                <a:headEnd/>
                <a:tailEnd/>
              </a:ln>
            </p:spPr>
            <p:txBody>
              <a:bodyPr/>
              <a:lstStyle/>
              <a:p>
                <a:r>
                  <a:rPr kumimoji="1" lang="zh-CN" altLang="en-US" sz="1600" b="1">
                    <a:latin typeface="Times New Roman" pitchFamily="18" charset="0"/>
                  </a:rPr>
                  <a:t>输入方式设置</a:t>
                </a:r>
              </a:p>
              <a:p>
                <a:pPr eaLnBrk="0" hangingPunct="0"/>
                <a:endParaRPr kumimoji="1" lang="en-US" altLang="zh-CN" sz="1600">
                  <a:latin typeface="Times New Roman" pitchFamily="18" charset="0"/>
                </a:endParaRPr>
              </a:p>
            </p:txBody>
          </p:sp>
          <p:sp>
            <p:nvSpPr>
              <p:cNvPr id="23652" name="Rectangle 38"/>
              <p:cNvSpPr>
                <a:spLocks noChangeArrowheads="1"/>
              </p:cNvSpPr>
              <p:nvPr/>
            </p:nvSpPr>
            <p:spPr bwMode="auto">
              <a:xfrm>
                <a:off x="0" y="1536"/>
                <a:ext cx="885" cy="384"/>
              </a:xfrm>
              <a:prstGeom prst="rect">
                <a:avLst/>
              </a:prstGeom>
              <a:noFill/>
              <a:ln w="7">
                <a:solidFill>
                  <a:srgbClr val="A0A0A0"/>
                </a:solidFill>
                <a:miter lim="800000"/>
                <a:headEnd/>
                <a:tailEnd/>
              </a:ln>
            </p:spPr>
            <p:txBody>
              <a:bodyPr/>
              <a:lstStyle/>
              <a:p>
                <a:endParaRPr lang="zh-CN" altLang="en-US" sz="2000"/>
              </a:p>
            </p:txBody>
          </p:sp>
        </p:grpSp>
        <p:grpSp>
          <p:nvGrpSpPr>
            <p:cNvPr id="15" name="Group 39"/>
            <p:cNvGrpSpPr>
              <a:grpSpLocks/>
            </p:cNvGrpSpPr>
            <p:nvPr/>
          </p:nvGrpSpPr>
          <p:grpSpPr bwMode="auto">
            <a:xfrm>
              <a:off x="885" y="1536"/>
              <a:ext cx="728" cy="384"/>
              <a:chOff x="885" y="1536"/>
              <a:chExt cx="728" cy="384"/>
            </a:xfrm>
          </p:grpSpPr>
          <p:sp>
            <p:nvSpPr>
              <p:cNvPr id="23649" name="Rectangle 40"/>
              <p:cNvSpPr>
                <a:spLocks noChangeArrowheads="1"/>
              </p:cNvSpPr>
              <p:nvPr/>
            </p:nvSpPr>
            <p:spPr bwMode="auto">
              <a:xfrm>
                <a:off x="928" y="1536"/>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50" name="Rectangle 41"/>
              <p:cNvSpPr>
                <a:spLocks noChangeArrowheads="1"/>
              </p:cNvSpPr>
              <p:nvPr/>
            </p:nvSpPr>
            <p:spPr bwMode="auto">
              <a:xfrm>
                <a:off x="885" y="1536"/>
                <a:ext cx="728" cy="384"/>
              </a:xfrm>
              <a:prstGeom prst="rect">
                <a:avLst/>
              </a:prstGeom>
              <a:noFill/>
              <a:ln w="7">
                <a:solidFill>
                  <a:srgbClr val="A0A0A0"/>
                </a:solidFill>
                <a:miter lim="800000"/>
                <a:headEnd/>
                <a:tailEnd/>
              </a:ln>
            </p:spPr>
            <p:txBody>
              <a:bodyPr/>
              <a:lstStyle/>
              <a:p>
                <a:endParaRPr lang="zh-CN" altLang="en-US" sz="2000"/>
              </a:p>
            </p:txBody>
          </p:sp>
        </p:grpSp>
        <p:grpSp>
          <p:nvGrpSpPr>
            <p:cNvPr id="16" name="Group 42"/>
            <p:cNvGrpSpPr>
              <a:grpSpLocks/>
            </p:cNvGrpSpPr>
            <p:nvPr/>
          </p:nvGrpSpPr>
          <p:grpSpPr bwMode="auto">
            <a:xfrm>
              <a:off x="1613" y="1536"/>
              <a:ext cx="1838" cy="384"/>
              <a:chOff x="1613" y="1536"/>
              <a:chExt cx="1838" cy="384"/>
            </a:xfrm>
          </p:grpSpPr>
          <p:sp>
            <p:nvSpPr>
              <p:cNvPr id="23647" name="Rectangle 43"/>
              <p:cNvSpPr>
                <a:spLocks noChangeArrowheads="1"/>
              </p:cNvSpPr>
              <p:nvPr/>
            </p:nvSpPr>
            <p:spPr bwMode="auto">
              <a:xfrm>
                <a:off x="1656" y="1536"/>
                <a:ext cx="1752" cy="384"/>
              </a:xfrm>
              <a:prstGeom prst="rect">
                <a:avLst/>
              </a:prstGeom>
              <a:noFill/>
              <a:ln w="9525">
                <a:noFill/>
                <a:miter lim="800000"/>
                <a:headEnd/>
                <a:tailEnd/>
              </a:ln>
            </p:spPr>
            <p:txBody>
              <a:bodyPr/>
              <a:lstStyle/>
              <a:p>
                <a:r>
                  <a:rPr kumimoji="1" lang="en-US" altLang="zh-CN" sz="1600" b="1">
                    <a:latin typeface="Times New Roman" pitchFamily="18" charset="0"/>
                  </a:rPr>
                  <a:t>0      0     0    0     0    1  I/D  S</a:t>
                </a:r>
              </a:p>
              <a:p>
                <a:pPr eaLnBrk="0" hangingPunct="0"/>
                <a:endParaRPr kumimoji="1" lang="en-US" altLang="zh-CN" sz="1600" b="1">
                  <a:latin typeface="Times New Roman" pitchFamily="18" charset="0"/>
                </a:endParaRPr>
              </a:p>
            </p:txBody>
          </p:sp>
          <p:sp>
            <p:nvSpPr>
              <p:cNvPr id="23648" name="Rectangle 44"/>
              <p:cNvSpPr>
                <a:spLocks noChangeArrowheads="1"/>
              </p:cNvSpPr>
              <p:nvPr/>
            </p:nvSpPr>
            <p:spPr bwMode="auto">
              <a:xfrm>
                <a:off x="1613" y="1536"/>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17" name="Group 45"/>
            <p:cNvGrpSpPr>
              <a:grpSpLocks/>
            </p:cNvGrpSpPr>
            <p:nvPr/>
          </p:nvGrpSpPr>
          <p:grpSpPr bwMode="auto">
            <a:xfrm>
              <a:off x="0" y="1920"/>
              <a:ext cx="885" cy="384"/>
              <a:chOff x="0" y="1920"/>
              <a:chExt cx="885" cy="384"/>
            </a:xfrm>
          </p:grpSpPr>
          <p:sp>
            <p:nvSpPr>
              <p:cNvPr id="23645" name="Rectangle 46"/>
              <p:cNvSpPr>
                <a:spLocks noChangeArrowheads="1"/>
              </p:cNvSpPr>
              <p:nvPr/>
            </p:nvSpPr>
            <p:spPr bwMode="auto">
              <a:xfrm>
                <a:off x="43" y="1920"/>
                <a:ext cx="799" cy="384"/>
              </a:xfrm>
              <a:prstGeom prst="rect">
                <a:avLst/>
              </a:prstGeom>
              <a:noFill/>
              <a:ln w="9525">
                <a:noFill/>
                <a:miter lim="800000"/>
                <a:headEnd/>
                <a:tailEnd/>
              </a:ln>
            </p:spPr>
            <p:txBody>
              <a:bodyPr/>
              <a:lstStyle/>
              <a:p>
                <a:r>
                  <a:rPr kumimoji="1" lang="zh-CN" altLang="en-US" sz="1600" b="1">
                    <a:latin typeface="Times New Roman" pitchFamily="18" charset="0"/>
                  </a:rPr>
                  <a:t>显示状态设置</a:t>
                </a:r>
              </a:p>
              <a:p>
                <a:pPr eaLnBrk="0" hangingPunct="0"/>
                <a:endParaRPr kumimoji="1" lang="en-US" altLang="zh-CN" sz="2800">
                  <a:latin typeface="Times New Roman" pitchFamily="18" charset="0"/>
                </a:endParaRPr>
              </a:p>
            </p:txBody>
          </p:sp>
          <p:sp>
            <p:nvSpPr>
              <p:cNvPr id="23646" name="Rectangle 47"/>
              <p:cNvSpPr>
                <a:spLocks noChangeArrowheads="1"/>
              </p:cNvSpPr>
              <p:nvPr/>
            </p:nvSpPr>
            <p:spPr bwMode="auto">
              <a:xfrm>
                <a:off x="0" y="1920"/>
                <a:ext cx="885" cy="384"/>
              </a:xfrm>
              <a:prstGeom prst="rect">
                <a:avLst/>
              </a:prstGeom>
              <a:noFill/>
              <a:ln w="7">
                <a:solidFill>
                  <a:srgbClr val="A0A0A0"/>
                </a:solidFill>
                <a:miter lim="800000"/>
                <a:headEnd/>
                <a:tailEnd/>
              </a:ln>
            </p:spPr>
            <p:txBody>
              <a:bodyPr/>
              <a:lstStyle/>
              <a:p>
                <a:endParaRPr lang="zh-CN" altLang="en-US" sz="2000"/>
              </a:p>
            </p:txBody>
          </p:sp>
        </p:grpSp>
        <p:grpSp>
          <p:nvGrpSpPr>
            <p:cNvPr id="18" name="Group 48"/>
            <p:cNvGrpSpPr>
              <a:grpSpLocks/>
            </p:cNvGrpSpPr>
            <p:nvPr/>
          </p:nvGrpSpPr>
          <p:grpSpPr bwMode="auto">
            <a:xfrm>
              <a:off x="885" y="1920"/>
              <a:ext cx="728" cy="384"/>
              <a:chOff x="885" y="1920"/>
              <a:chExt cx="728" cy="384"/>
            </a:xfrm>
          </p:grpSpPr>
          <p:sp>
            <p:nvSpPr>
              <p:cNvPr id="23643" name="Rectangle 49"/>
              <p:cNvSpPr>
                <a:spLocks noChangeArrowheads="1"/>
              </p:cNvSpPr>
              <p:nvPr/>
            </p:nvSpPr>
            <p:spPr bwMode="auto">
              <a:xfrm>
                <a:off x="928" y="1920"/>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44" name="Rectangle 50"/>
              <p:cNvSpPr>
                <a:spLocks noChangeArrowheads="1"/>
              </p:cNvSpPr>
              <p:nvPr/>
            </p:nvSpPr>
            <p:spPr bwMode="auto">
              <a:xfrm>
                <a:off x="885" y="1920"/>
                <a:ext cx="728" cy="384"/>
              </a:xfrm>
              <a:prstGeom prst="rect">
                <a:avLst/>
              </a:prstGeom>
              <a:noFill/>
              <a:ln w="7">
                <a:solidFill>
                  <a:srgbClr val="A0A0A0"/>
                </a:solidFill>
                <a:miter lim="800000"/>
                <a:headEnd/>
                <a:tailEnd/>
              </a:ln>
            </p:spPr>
            <p:txBody>
              <a:bodyPr/>
              <a:lstStyle/>
              <a:p>
                <a:endParaRPr lang="zh-CN" altLang="en-US" sz="2000"/>
              </a:p>
            </p:txBody>
          </p:sp>
        </p:grpSp>
        <p:grpSp>
          <p:nvGrpSpPr>
            <p:cNvPr id="19" name="Group 51"/>
            <p:cNvGrpSpPr>
              <a:grpSpLocks/>
            </p:cNvGrpSpPr>
            <p:nvPr/>
          </p:nvGrpSpPr>
          <p:grpSpPr bwMode="auto">
            <a:xfrm>
              <a:off x="1613" y="1920"/>
              <a:ext cx="1838" cy="384"/>
              <a:chOff x="1613" y="1920"/>
              <a:chExt cx="1838" cy="384"/>
            </a:xfrm>
          </p:grpSpPr>
          <p:sp>
            <p:nvSpPr>
              <p:cNvPr id="23641" name="Rectangle 52"/>
              <p:cNvSpPr>
                <a:spLocks noChangeArrowheads="1"/>
              </p:cNvSpPr>
              <p:nvPr/>
            </p:nvSpPr>
            <p:spPr bwMode="auto">
              <a:xfrm>
                <a:off x="1656" y="1920"/>
                <a:ext cx="1752" cy="384"/>
              </a:xfrm>
              <a:prstGeom prst="rect">
                <a:avLst/>
              </a:prstGeom>
              <a:noFill/>
              <a:ln w="9525">
                <a:noFill/>
                <a:miter lim="800000"/>
                <a:headEnd/>
                <a:tailEnd/>
              </a:ln>
            </p:spPr>
            <p:txBody>
              <a:bodyPr/>
              <a:lstStyle/>
              <a:p>
                <a:r>
                  <a:rPr kumimoji="1" lang="en-US" altLang="zh-CN" sz="1600" b="1">
                    <a:latin typeface="Times New Roman" pitchFamily="18" charset="0"/>
                  </a:rPr>
                  <a:t>0      0     0    0     1    D   C   B</a:t>
                </a:r>
              </a:p>
              <a:p>
                <a:pPr eaLnBrk="0" hangingPunct="0"/>
                <a:endParaRPr kumimoji="1" lang="en-US" altLang="zh-CN" sz="1600" b="1">
                  <a:latin typeface="Times New Roman" pitchFamily="18" charset="0"/>
                </a:endParaRPr>
              </a:p>
            </p:txBody>
          </p:sp>
          <p:sp>
            <p:nvSpPr>
              <p:cNvPr id="23642" name="Rectangle 53"/>
              <p:cNvSpPr>
                <a:spLocks noChangeArrowheads="1"/>
              </p:cNvSpPr>
              <p:nvPr/>
            </p:nvSpPr>
            <p:spPr bwMode="auto">
              <a:xfrm>
                <a:off x="1613" y="1920"/>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0" name="Group 54"/>
            <p:cNvGrpSpPr>
              <a:grpSpLocks/>
            </p:cNvGrpSpPr>
            <p:nvPr/>
          </p:nvGrpSpPr>
          <p:grpSpPr bwMode="auto">
            <a:xfrm>
              <a:off x="0" y="2304"/>
              <a:ext cx="885" cy="384"/>
              <a:chOff x="0" y="2304"/>
              <a:chExt cx="885" cy="384"/>
            </a:xfrm>
          </p:grpSpPr>
          <p:sp>
            <p:nvSpPr>
              <p:cNvPr id="23639" name="Rectangle 55"/>
              <p:cNvSpPr>
                <a:spLocks noChangeArrowheads="1"/>
              </p:cNvSpPr>
              <p:nvPr/>
            </p:nvSpPr>
            <p:spPr bwMode="auto">
              <a:xfrm>
                <a:off x="43" y="2304"/>
                <a:ext cx="799" cy="384"/>
              </a:xfrm>
              <a:prstGeom prst="rect">
                <a:avLst/>
              </a:prstGeom>
              <a:noFill/>
              <a:ln w="9525">
                <a:noFill/>
                <a:miter lim="800000"/>
                <a:headEnd/>
                <a:tailEnd/>
              </a:ln>
            </p:spPr>
            <p:txBody>
              <a:bodyPr/>
              <a:lstStyle/>
              <a:p>
                <a:r>
                  <a:rPr kumimoji="1" lang="zh-CN" altLang="en-US" sz="1600" b="1">
                    <a:latin typeface="Times New Roman" pitchFamily="18" charset="0"/>
                  </a:rPr>
                  <a:t>光标画面滚动</a:t>
                </a:r>
              </a:p>
              <a:p>
                <a:pPr eaLnBrk="0" hangingPunct="0"/>
                <a:endParaRPr kumimoji="1" lang="en-US" altLang="zh-CN" sz="2800">
                  <a:latin typeface="Times New Roman" pitchFamily="18" charset="0"/>
                </a:endParaRPr>
              </a:p>
            </p:txBody>
          </p:sp>
          <p:sp>
            <p:nvSpPr>
              <p:cNvPr id="23640" name="Rectangle 56"/>
              <p:cNvSpPr>
                <a:spLocks noChangeArrowheads="1"/>
              </p:cNvSpPr>
              <p:nvPr/>
            </p:nvSpPr>
            <p:spPr bwMode="auto">
              <a:xfrm>
                <a:off x="0" y="2304"/>
                <a:ext cx="885" cy="384"/>
              </a:xfrm>
              <a:prstGeom prst="rect">
                <a:avLst/>
              </a:prstGeom>
              <a:noFill/>
              <a:ln w="7">
                <a:solidFill>
                  <a:srgbClr val="A0A0A0"/>
                </a:solidFill>
                <a:miter lim="800000"/>
                <a:headEnd/>
                <a:tailEnd/>
              </a:ln>
            </p:spPr>
            <p:txBody>
              <a:bodyPr/>
              <a:lstStyle/>
              <a:p>
                <a:endParaRPr lang="zh-CN" altLang="en-US" sz="2000"/>
              </a:p>
            </p:txBody>
          </p:sp>
        </p:grpSp>
        <p:grpSp>
          <p:nvGrpSpPr>
            <p:cNvPr id="21" name="Group 57"/>
            <p:cNvGrpSpPr>
              <a:grpSpLocks/>
            </p:cNvGrpSpPr>
            <p:nvPr/>
          </p:nvGrpSpPr>
          <p:grpSpPr bwMode="auto">
            <a:xfrm>
              <a:off x="885" y="2304"/>
              <a:ext cx="728" cy="384"/>
              <a:chOff x="885" y="2304"/>
              <a:chExt cx="728" cy="384"/>
            </a:xfrm>
          </p:grpSpPr>
          <p:sp>
            <p:nvSpPr>
              <p:cNvPr id="23637" name="Rectangle 58"/>
              <p:cNvSpPr>
                <a:spLocks noChangeArrowheads="1"/>
              </p:cNvSpPr>
              <p:nvPr/>
            </p:nvSpPr>
            <p:spPr bwMode="auto">
              <a:xfrm>
                <a:off x="928" y="2304"/>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38" name="Rectangle 59"/>
              <p:cNvSpPr>
                <a:spLocks noChangeArrowheads="1"/>
              </p:cNvSpPr>
              <p:nvPr/>
            </p:nvSpPr>
            <p:spPr bwMode="auto">
              <a:xfrm>
                <a:off x="885" y="2304"/>
                <a:ext cx="728" cy="384"/>
              </a:xfrm>
              <a:prstGeom prst="rect">
                <a:avLst/>
              </a:prstGeom>
              <a:noFill/>
              <a:ln w="7">
                <a:solidFill>
                  <a:srgbClr val="A0A0A0"/>
                </a:solidFill>
                <a:miter lim="800000"/>
                <a:headEnd/>
                <a:tailEnd/>
              </a:ln>
            </p:spPr>
            <p:txBody>
              <a:bodyPr/>
              <a:lstStyle/>
              <a:p>
                <a:endParaRPr lang="zh-CN" altLang="en-US" sz="2000"/>
              </a:p>
            </p:txBody>
          </p:sp>
        </p:grpSp>
        <p:grpSp>
          <p:nvGrpSpPr>
            <p:cNvPr id="22" name="Group 60"/>
            <p:cNvGrpSpPr>
              <a:grpSpLocks/>
            </p:cNvGrpSpPr>
            <p:nvPr/>
          </p:nvGrpSpPr>
          <p:grpSpPr bwMode="auto">
            <a:xfrm>
              <a:off x="1613" y="2304"/>
              <a:ext cx="1838" cy="384"/>
              <a:chOff x="1613" y="2304"/>
              <a:chExt cx="1838" cy="384"/>
            </a:xfrm>
          </p:grpSpPr>
          <p:sp>
            <p:nvSpPr>
              <p:cNvPr id="23635" name="Rectangle 61"/>
              <p:cNvSpPr>
                <a:spLocks noChangeArrowheads="1"/>
              </p:cNvSpPr>
              <p:nvPr/>
            </p:nvSpPr>
            <p:spPr bwMode="auto">
              <a:xfrm>
                <a:off x="1656" y="2304"/>
                <a:ext cx="1752" cy="384"/>
              </a:xfrm>
              <a:prstGeom prst="rect">
                <a:avLst/>
              </a:prstGeom>
              <a:noFill/>
              <a:ln w="9525">
                <a:noFill/>
                <a:miter lim="800000"/>
                <a:headEnd/>
                <a:tailEnd/>
              </a:ln>
            </p:spPr>
            <p:txBody>
              <a:bodyPr/>
              <a:lstStyle/>
              <a:p>
                <a:r>
                  <a:rPr kumimoji="1" lang="en-US" altLang="zh-CN" sz="1600" b="1">
                    <a:latin typeface="Times New Roman" pitchFamily="18" charset="0"/>
                  </a:rPr>
                  <a:t>0      0     0    1    S/C  R/ *   *</a:t>
                </a:r>
              </a:p>
              <a:p>
                <a:pPr eaLnBrk="0" hangingPunct="0"/>
                <a:endParaRPr kumimoji="1" lang="en-US" altLang="zh-CN" sz="1600" b="1">
                  <a:latin typeface="Times New Roman" pitchFamily="18" charset="0"/>
                </a:endParaRPr>
              </a:p>
            </p:txBody>
          </p:sp>
          <p:sp>
            <p:nvSpPr>
              <p:cNvPr id="23636" name="Rectangle 62"/>
              <p:cNvSpPr>
                <a:spLocks noChangeArrowheads="1"/>
              </p:cNvSpPr>
              <p:nvPr/>
            </p:nvSpPr>
            <p:spPr bwMode="auto">
              <a:xfrm>
                <a:off x="1613" y="2304"/>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3" name="Group 63"/>
            <p:cNvGrpSpPr>
              <a:grpSpLocks/>
            </p:cNvGrpSpPr>
            <p:nvPr/>
          </p:nvGrpSpPr>
          <p:grpSpPr bwMode="auto">
            <a:xfrm>
              <a:off x="0" y="2688"/>
              <a:ext cx="885" cy="384"/>
              <a:chOff x="0" y="2688"/>
              <a:chExt cx="885" cy="384"/>
            </a:xfrm>
          </p:grpSpPr>
          <p:sp>
            <p:nvSpPr>
              <p:cNvPr id="23633" name="Rectangle 64"/>
              <p:cNvSpPr>
                <a:spLocks noChangeArrowheads="1"/>
              </p:cNvSpPr>
              <p:nvPr/>
            </p:nvSpPr>
            <p:spPr bwMode="auto">
              <a:xfrm>
                <a:off x="43" y="2688"/>
                <a:ext cx="799" cy="384"/>
              </a:xfrm>
              <a:prstGeom prst="rect">
                <a:avLst/>
              </a:prstGeom>
              <a:noFill/>
              <a:ln w="9525">
                <a:noFill/>
                <a:miter lim="800000"/>
                <a:headEnd/>
                <a:tailEnd/>
              </a:ln>
            </p:spPr>
            <p:txBody>
              <a:bodyPr/>
              <a:lstStyle/>
              <a:p>
                <a:r>
                  <a:rPr kumimoji="1" lang="zh-CN" altLang="en-US" sz="1600" b="1">
                    <a:latin typeface="Times New Roman" pitchFamily="18" charset="0"/>
                  </a:rPr>
                  <a:t>功能设置</a:t>
                </a:r>
              </a:p>
              <a:p>
                <a:pPr eaLnBrk="0" hangingPunct="0"/>
                <a:endParaRPr kumimoji="1" lang="en-US" altLang="zh-CN" sz="1600">
                  <a:latin typeface="Times New Roman" pitchFamily="18" charset="0"/>
                </a:endParaRPr>
              </a:p>
            </p:txBody>
          </p:sp>
          <p:sp>
            <p:nvSpPr>
              <p:cNvPr id="23634" name="Rectangle 65"/>
              <p:cNvSpPr>
                <a:spLocks noChangeArrowheads="1"/>
              </p:cNvSpPr>
              <p:nvPr/>
            </p:nvSpPr>
            <p:spPr bwMode="auto">
              <a:xfrm>
                <a:off x="0" y="2688"/>
                <a:ext cx="885" cy="384"/>
              </a:xfrm>
              <a:prstGeom prst="rect">
                <a:avLst/>
              </a:prstGeom>
              <a:noFill/>
              <a:ln w="7">
                <a:solidFill>
                  <a:srgbClr val="A0A0A0"/>
                </a:solidFill>
                <a:miter lim="800000"/>
                <a:headEnd/>
                <a:tailEnd/>
              </a:ln>
            </p:spPr>
            <p:txBody>
              <a:bodyPr/>
              <a:lstStyle/>
              <a:p>
                <a:endParaRPr lang="zh-CN" altLang="en-US" sz="2000"/>
              </a:p>
            </p:txBody>
          </p:sp>
        </p:grpSp>
        <p:grpSp>
          <p:nvGrpSpPr>
            <p:cNvPr id="24" name="Group 66"/>
            <p:cNvGrpSpPr>
              <a:grpSpLocks/>
            </p:cNvGrpSpPr>
            <p:nvPr/>
          </p:nvGrpSpPr>
          <p:grpSpPr bwMode="auto">
            <a:xfrm>
              <a:off x="885" y="2688"/>
              <a:ext cx="728" cy="384"/>
              <a:chOff x="885" y="2688"/>
              <a:chExt cx="728" cy="384"/>
            </a:xfrm>
          </p:grpSpPr>
          <p:sp>
            <p:nvSpPr>
              <p:cNvPr id="23631" name="Rectangle 67"/>
              <p:cNvSpPr>
                <a:spLocks noChangeArrowheads="1"/>
              </p:cNvSpPr>
              <p:nvPr/>
            </p:nvSpPr>
            <p:spPr bwMode="auto">
              <a:xfrm>
                <a:off x="928" y="2688"/>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32" name="Rectangle 68"/>
              <p:cNvSpPr>
                <a:spLocks noChangeArrowheads="1"/>
              </p:cNvSpPr>
              <p:nvPr/>
            </p:nvSpPr>
            <p:spPr bwMode="auto">
              <a:xfrm>
                <a:off x="885" y="2688"/>
                <a:ext cx="728" cy="384"/>
              </a:xfrm>
              <a:prstGeom prst="rect">
                <a:avLst/>
              </a:prstGeom>
              <a:noFill/>
              <a:ln w="7">
                <a:solidFill>
                  <a:srgbClr val="A0A0A0"/>
                </a:solidFill>
                <a:miter lim="800000"/>
                <a:headEnd/>
                <a:tailEnd/>
              </a:ln>
            </p:spPr>
            <p:txBody>
              <a:bodyPr/>
              <a:lstStyle/>
              <a:p>
                <a:endParaRPr lang="zh-CN" altLang="en-US" sz="2000"/>
              </a:p>
            </p:txBody>
          </p:sp>
        </p:grpSp>
        <p:grpSp>
          <p:nvGrpSpPr>
            <p:cNvPr id="25" name="Group 69"/>
            <p:cNvGrpSpPr>
              <a:grpSpLocks/>
            </p:cNvGrpSpPr>
            <p:nvPr/>
          </p:nvGrpSpPr>
          <p:grpSpPr bwMode="auto">
            <a:xfrm>
              <a:off x="1613" y="2688"/>
              <a:ext cx="1838" cy="384"/>
              <a:chOff x="1613" y="2688"/>
              <a:chExt cx="1838" cy="384"/>
            </a:xfrm>
          </p:grpSpPr>
          <p:sp>
            <p:nvSpPr>
              <p:cNvPr id="23629" name="Rectangle 70"/>
              <p:cNvSpPr>
                <a:spLocks noChangeArrowheads="1"/>
              </p:cNvSpPr>
              <p:nvPr/>
            </p:nvSpPr>
            <p:spPr bwMode="auto">
              <a:xfrm>
                <a:off x="1656" y="2688"/>
                <a:ext cx="1752" cy="384"/>
              </a:xfrm>
              <a:prstGeom prst="rect">
                <a:avLst/>
              </a:prstGeom>
              <a:noFill/>
              <a:ln w="9525">
                <a:noFill/>
                <a:miter lim="800000"/>
                <a:headEnd/>
                <a:tailEnd/>
              </a:ln>
            </p:spPr>
            <p:txBody>
              <a:bodyPr/>
              <a:lstStyle/>
              <a:p>
                <a:r>
                  <a:rPr kumimoji="1" lang="en-US" altLang="zh-CN" sz="1600" b="1">
                    <a:latin typeface="Times New Roman" pitchFamily="18" charset="0"/>
                  </a:rPr>
                  <a:t>0      0     1    D   N    F   *   *</a:t>
                </a:r>
              </a:p>
              <a:p>
                <a:pPr eaLnBrk="0" hangingPunct="0"/>
                <a:endParaRPr kumimoji="1" lang="en-US" altLang="zh-CN" sz="1600" b="1">
                  <a:latin typeface="Times New Roman" pitchFamily="18" charset="0"/>
                </a:endParaRPr>
              </a:p>
            </p:txBody>
          </p:sp>
          <p:sp>
            <p:nvSpPr>
              <p:cNvPr id="23630" name="Rectangle 71"/>
              <p:cNvSpPr>
                <a:spLocks noChangeArrowheads="1"/>
              </p:cNvSpPr>
              <p:nvPr/>
            </p:nvSpPr>
            <p:spPr bwMode="auto">
              <a:xfrm>
                <a:off x="1613" y="2688"/>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6" name="Group 72"/>
            <p:cNvGrpSpPr>
              <a:grpSpLocks/>
            </p:cNvGrpSpPr>
            <p:nvPr/>
          </p:nvGrpSpPr>
          <p:grpSpPr bwMode="auto">
            <a:xfrm>
              <a:off x="0" y="3072"/>
              <a:ext cx="885" cy="384"/>
              <a:chOff x="0" y="3072"/>
              <a:chExt cx="885" cy="384"/>
            </a:xfrm>
          </p:grpSpPr>
          <p:sp>
            <p:nvSpPr>
              <p:cNvPr id="86089" name="Rectangle 73"/>
              <p:cNvSpPr>
                <a:spLocks noChangeArrowheads="1"/>
              </p:cNvSpPr>
              <p:nvPr/>
            </p:nvSpPr>
            <p:spPr bwMode="auto">
              <a:xfrm>
                <a:off x="43" y="3072"/>
                <a:ext cx="799" cy="384"/>
              </a:xfrm>
              <a:prstGeom prst="rect">
                <a:avLst/>
              </a:prstGeom>
              <a:noFill/>
              <a:ln w="9525">
                <a:noFill/>
                <a:miter lim="800000"/>
                <a:headEnd/>
                <a:tailEnd/>
              </a:ln>
              <a:effectLst/>
            </p:spPr>
            <p:txBody>
              <a:bodyPr/>
              <a:lstStyle/>
              <a:p>
                <a:pPr>
                  <a:defRPr/>
                </a:pPr>
                <a:r>
                  <a:rPr kumimoji="1" lang="en-US" altLang="zh-CN" sz="1050" b="1">
                    <a:latin typeface="Times New Roman" pitchFamily="18" charset="0"/>
                    <a:ea typeface="宋体" pitchFamily="2" charset="-122"/>
                  </a:rPr>
                  <a:t>CGRAM</a:t>
                </a:r>
                <a:r>
                  <a:rPr kumimoji="1" lang="zh-CN" altLang="en-US" sz="1050" b="1">
                    <a:latin typeface="Times New Roman" pitchFamily="18" charset="0"/>
                    <a:ea typeface="宋体" pitchFamily="2" charset="-122"/>
                  </a:rPr>
                  <a:t>地址设置</a:t>
                </a:r>
              </a:p>
              <a:p>
                <a:pPr eaLnBrk="0" hangingPunct="0">
                  <a:defRPr/>
                </a:pPr>
                <a:endParaRPr kumimoji="1" lang="en-US" altLang="zh-CN" sz="1050" b="1">
                  <a:latin typeface="Times New Roman" pitchFamily="18" charset="0"/>
                  <a:ea typeface="宋体" pitchFamily="2" charset="-122"/>
                </a:endParaRPr>
              </a:p>
            </p:txBody>
          </p:sp>
          <p:sp>
            <p:nvSpPr>
              <p:cNvPr id="23628" name="Rectangle 74"/>
              <p:cNvSpPr>
                <a:spLocks noChangeArrowheads="1"/>
              </p:cNvSpPr>
              <p:nvPr/>
            </p:nvSpPr>
            <p:spPr bwMode="auto">
              <a:xfrm>
                <a:off x="0" y="3072"/>
                <a:ext cx="885" cy="384"/>
              </a:xfrm>
              <a:prstGeom prst="rect">
                <a:avLst/>
              </a:prstGeom>
              <a:noFill/>
              <a:ln w="7">
                <a:solidFill>
                  <a:srgbClr val="A0A0A0"/>
                </a:solidFill>
                <a:miter lim="800000"/>
                <a:headEnd/>
                <a:tailEnd/>
              </a:ln>
            </p:spPr>
            <p:txBody>
              <a:bodyPr/>
              <a:lstStyle/>
              <a:p>
                <a:endParaRPr lang="zh-CN" altLang="en-US" sz="2000"/>
              </a:p>
            </p:txBody>
          </p:sp>
        </p:grpSp>
        <p:grpSp>
          <p:nvGrpSpPr>
            <p:cNvPr id="27" name="Group 75"/>
            <p:cNvGrpSpPr>
              <a:grpSpLocks/>
            </p:cNvGrpSpPr>
            <p:nvPr/>
          </p:nvGrpSpPr>
          <p:grpSpPr bwMode="auto">
            <a:xfrm>
              <a:off x="885" y="3072"/>
              <a:ext cx="728" cy="384"/>
              <a:chOff x="885" y="3072"/>
              <a:chExt cx="728" cy="384"/>
            </a:xfrm>
          </p:grpSpPr>
          <p:sp>
            <p:nvSpPr>
              <p:cNvPr id="23625" name="Rectangle 76"/>
              <p:cNvSpPr>
                <a:spLocks noChangeArrowheads="1"/>
              </p:cNvSpPr>
              <p:nvPr/>
            </p:nvSpPr>
            <p:spPr bwMode="auto">
              <a:xfrm>
                <a:off x="928" y="3072"/>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26" name="Rectangle 77"/>
              <p:cNvSpPr>
                <a:spLocks noChangeArrowheads="1"/>
              </p:cNvSpPr>
              <p:nvPr/>
            </p:nvSpPr>
            <p:spPr bwMode="auto">
              <a:xfrm>
                <a:off x="885" y="3072"/>
                <a:ext cx="728" cy="384"/>
              </a:xfrm>
              <a:prstGeom prst="rect">
                <a:avLst/>
              </a:prstGeom>
              <a:noFill/>
              <a:ln w="7">
                <a:solidFill>
                  <a:srgbClr val="A0A0A0"/>
                </a:solidFill>
                <a:miter lim="800000"/>
                <a:headEnd/>
                <a:tailEnd/>
              </a:ln>
            </p:spPr>
            <p:txBody>
              <a:bodyPr/>
              <a:lstStyle/>
              <a:p>
                <a:endParaRPr lang="zh-CN" altLang="en-US" sz="2000"/>
              </a:p>
            </p:txBody>
          </p:sp>
        </p:grpSp>
        <p:grpSp>
          <p:nvGrpSpPr>
            <p:cNvPr id="28" name="Group 78"/>
            <p:cNvGrpSpPr>
              <a:grpSpLocks/>
            </p:cNvGrpSpPr>
            <p:nvPr/>
          </p:nvGrpSpPr>
          <p:grpSpPr bwMode="auto">
            <a:xfrm>
              <a:off x="1613" y="3072"/>
              <a:ext cx="1838" cy="384"/>
              <a:chOff x="1613" y="3072"/>
              <a:chExt cx="1838" cy="384"/>
            </a:xfrm>
          </p:grpSpPr>
          <p:sp>
            <p:nvSpPr>
              <p:cNvPr id="23623" name="Rectangle 79"/>
              <p:cNvSpPr>
                <a:spLocks noChangeArrowheads="1"/>
              </p:cNvSpPr>
              <p:nvPr/>
            </p:nvSpPr>
            <p:spPr bwMode="auto">
              <a:xfrm>
                <a:off x="1656" y="3072"/>
                <a:ext cx="1752" cy="384"/>
              </a:xfrm>
              <a:prstGeom prst="rect">
                <a:avLst/>
              </a:prstGeom>
              <a:noFill/>
              <a:ln w="9525">
                <a:noFill/>
                <a:miter lim="800000"/>
                <a:headEnd/>
                <a:tailEnd/>
              </a:ln>
            </p:spPr>
            <p:txBody>
              <a:bodyPr/>
              <a:lstStyle/>
              <a:p>
                <a:r>
                  <a:rPr kumimoji="1" lang="en-US" altLang="zh-CN" sz="1600" b="1">
                    <a:latin typeface="Times New Roman" pitchFamily="18" charset="0"/>
                  </a:rPr>
                  <a:t>0      1     A5   A4    A3   A2  A1  A0</a:t>
                </a:r>
              </a:p>
              <a:p>
                <a:pPr eaLnBrk="0" hangingPunct="0"/>
                <a:endParaRPr kumimoji="1" lang="en-US" altLang="zh-CN" sz="1600">
                  <a:latin typeface="Times New Roman" pitchFamily="18" charset="0"/>
                </a:endParaRPr>
              </a:p>
            </p:txBody>
          </p:sp>
          <p:sp>
            <p:nvSpPr>
              <p:cNvPr id="23624" name="Rectangle 80"/>
              <p:cNvSpPr>
                <a:spLocks noChangeArrowheads="1"/>
              </p:cNvSpPr>
              <p:nvPr/>
            </p:nvSpPr>
            <p:spPr bwMode="auto">
              <a:xfrm>
                <a:off x="1613" y="3072"/>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9" name="Group 81"/>
            <p:cNvGrpSpPr>
              <a:grpSpLocks/>
            </p:cNvGrpSpPr>
            <p:nvPr/>
          </p:nvGrpSpPr>
          <p:grpSpPr bwMode="auto">
            <a:xfrm>
              <a:off x="0" y="3456"/>
              <a:ext cx="885" cy="384"/>
              <a:chOff x="0" y="3456"/>
              <a:chExt cx="885" cy="384"/>
            </a:xfrm>
          </p:grpSpPr>
          <p:sp>
            <p:nvSpPr>
              <p:cNvPr id="86098" name="Rectangle 82"/>
              <p:cNvSpPr>
                <a:spLocks noChangeArrowheads="1"/>
              </p:cNvSpPr>
              <p:nvPr/>
            </p:nvSpPr>
            <p:spPr bwMode="auto">
              <a:xfrm>
                <a:off x="43" y="3456"/>
                <a:ext cx="799" cy="384"/>
              </a:xfrm>
              <a:prstGeom prst="rect">
                <a:avLst/>
              </a:prstGeom>
              <a:noFill/>
              <a:ln w="9525">
                <a:noFill/>
                <a:miter lim="800000"/>
                <a:headEnd/>
                <a:tailEnd/>
              </a:ln>
              <a:effectLst/>
            </p:spPr>
            <p:txBody>
              <a:bodyPr/>
              <a:lstStyle/>
              <a:p>
                <a:pPr>
                  <a:defRPr/>
                </a:pPr>
                <a:r>
                  <a:rPr kumimoji="1" lang="en-US" altLang="zh-CN" sz="1050" b="1">
                    <a:latin typeface="Times New Roman" pitchFamily="18" charset="0"/>
                    <a:ea typeface="宋体" pitchFamily="2" charset="-122"/>
                  </a:rPr>
                  <a:t>DDRAM</a:t>
                </a:r>
                <a:r>
                  <a:rPr kumimoji="1" lang="zh-CN" altLang="en-US" sz="1050" b="1">
                    <a:latin typeface="Times New Roman" pitchFamily="18" charset="0"/>
                    <a:ea typeface="宋体" pitchFamily="2" charset="-122"/>
                  </a:rPr>
                  <a:t>地址设置</a:t>
                </a:r>
              </a:p>
              <a:p>
                <a:pPr eaLnBrk="0" hangingPunct="0">
                  <a:defRPr/>
                </a:pPr>
                <a:endParaRPr kumimoji="1" lang="en-US" altLang="zh-CN" sz="2800">
                  <a:latin typeface="Times New Roman" pitchFamily="18" charset="0"/>
                  <a:ea typeface="宋体" pitchFamily="2" charset="-122"/>
                </a:endParaRPr>
              </a:p>
            </p:txBody>
          </p:sp>
          <p:sp>
            <p:nvSpPr>
              <p:cNvPr id="23622" name="Rectangle 83"/>
              <p:cNvSpPr>
                <a:spLocks noChangeArrowheads="1"/>
              </p:cNvSpPr>
              <p:nvPr/>
            </p:nvSpPr>
            <p:spPr bwMode="auto">
              <a:xfrm>
                <a:off x="0" y="3456"/>
                <a:ext cx="885" cy="384"/>
              </a:xfrm>
              <a:prstGeom prst="rect">
                <a:avLst/>
              </a:prstGeom>
              <a:noFill/>
              <a:ln w="7">
                <a:solidFill>
                  <a:srgbClr val="A0A0A0"/>
                </a:solidFill>
                <a:miter lim="800000"/>
                <a:headEnd/>
                <a:tailEnd/>
              </a:ln>
            </p:spPr>
            <p:txBody>
              <a:bodyPr/>
              <a:lstStyle/>
              <a:p>
                <a:endParaRPr lang="zh-CN" altLang="en-US" sz="2000"/>
              </a:p>
            </p:txBody>
          </p:sp>
        </p:grpSp>
        <p:grpSp>
          <p:nvGrpSpPr>
            <p:cNvPr id="30" name="Group 84"/>
            <p:cNvGrpSpPr>
              <a:grpSpLocks/>
            </p:cNvGrpSpPr>
            <p:nvPr/>
          </p:nvGrpSpPr>
          <p:grpSpPr bwMode="auto">
            <a:xfrm>
              <a:off x="885" y="3456"/>
              <a:ext cx="728" cy="384"/>
              <a:chOff x="885" y="3456"/>
              <a:chExt cx="728" cy="384"/>
            </a:xfrm>
          </p:grpSpPr>
          <p:sp>
            <p:nvSpPr>
              <p:cNvPr id="23619" name="Rectangle 85"/>
              <p:cNvSpPr>
                <a:spLocks noChangeArrowheads="1"/>
              </p:cNvSpPr>
              <p:nvPr/>
            </p:nvSpPr>
            <p:spPr bwMode="auto">
              <a:xfrm>
                <a:off x="928" y="3456"/>
                <a:ext cx="642" cy="384"/>
              </a:xfrm>
              <a:prstGeom prst="rect">
                <a:avLst/>
              </a:prstGeom>
              <a:noFill/>
              <a:ln w="9525">
                <a:noFill/>
                <a:miter lim="800000"/>
                <a:headEnd/>
                <a:tailEnd/>
              </a:ln>
            </p:spPr>
            <p:txBody>
              <a:bodyPr/>
              <a:lstStyle/>
              <a:p>
                <a:r>
                  <a:rPr kumimoji="1" lang="en-US" altLang="zh-CN" sz="1600" b="1">
                    <a:latin typeface="Times New Roman" pitchFamily="18" charset="0"/>
                  </a:rPr>
                  <a:t>0       0</a:t>
                </a:r>
              </a:p>
              <a:p>
                <a:pPr eaLnBrk="0" hangingPunct="0"/>
                <a:endParaRPr kumimoji="1" lang="en-US" altLang="zh-CN" sz="1600" b="1">
                  <a:latin typeface="Times New Roman" pitchFamily="18" charset="0"/>
                </a:endParaRPr>
              </a:p>
            </p:txBody>
          </p:sp>
          <p:sp>
            <p:nvSpPr>
              <p:cNvPr id="23620" name="Rectangle 86"/>
              <p:cNvSpPr>
                <a:spLocks noChangeArrowheads="1"/>
              </p:cNvSpPr>
              <p:nvPr/>
            </p:nvSpPr>
            <p:spPr bwMode="auto">
              <a:xfrm>
                <a:off x="885" y="3456"/>
                <a:ext cx="728" cy="384"/>
              </a:xfrm>
              <a:prstGeom prst="rect">
                <a:avLst/>
              </a:prstGeom>
              <a:noFill/>
              <a:ln w="7">
                <a:solidFill>
                  <a:srgbClr val="A0A0A0"/>
                </a:solidFill>
                <a:miter lim="800000"/>
                <a:headEnd/>
                <a:tailEnd/>
              </a:ln>
            </p:spPr>
            <p:txBody>
              <a:bodyPr/>
              <a:lstStyle/>
              <a:p>
                <a:endParaRPr lang="zh-CN" altLang="en-US" sz="2000"/>
              </a:p>
            </p:txBody>
          </p:sp>
        </p:grpSp>
        <p:grpSp>
          <p:nvGrpSpPr>
            <p:cNvPr id="31" name="Group 87"/>
            <p:cNvGrpSpPr>
              <a:grpSpLocks/>
            </p:cNvGrpSpPr>
            <p:nvPr/>
          </p:nvGrpSpPr>
          <p:grpSpPr bwMode="auto">
            <a:xfrm>
              <a:off x="1613" y="3456"/>
              <a:ext cx="1838" cy="384"/>
              <a:chOff x="1613" y="3456"/>
              <a:chExt cx="1838" cy="384"/>
            </a:xfrm>
          </p:grpSpPr>
          <p:sp>
            <p:nvSpPr>
              <p:cNvPr id="23617" name="Rectangle 88"/>
              <p:cNvSpPr>
                <a:spLocks noChangeArrowheads="1"/>
              </p:cNvSpPr>
              <p:nvPr/>
            </p:nvSpPr>
            <p:spPr bwMode="auto">
              <a:xfrm>
                <a:off x="1656" y="3456"/>
                <a:ext cx="1752" cy="384"/>
              </a:xfrm>
              <a:prstGeom prst="rect">
                <a:avLst/>
              </a:prstGeom>
              <a:noFill/>
              <a:ln w="9525">
                <a:noFill/>
                <a:miter lim="800000"/>
                <a:headEnd/>
                <a:tailEnd/>
              </a:ln>
            </p:spPr>
            <p:txBody>
              <a:bodyPr/>
              <a:lstStyle/>
              <a:p>
                <a:r>
                  <a:rPr kumimoji="1" lang="en-US" altLang="zh-CN" sz="1600" b="1">
                    <a:latin typeface="Times New Roman" pitchFamily="18" charset="0"/>
                  </a:rPr>
                  <a:t>1    A6    A5   A4    A3   A2  A1  A0</a:t>
                </a:r>
              </a:p>
              <a:p>
                <a:pPr eaLnBrk="0" hangingPunct="0"/>
                <a:endParaRPr kumimoji="1" lang="en-US" altLang="zh-CN" sz="1600" b="1">
                  <a:latin typeface="Times New Roman" pitchFamily="18" charset="0"/>
                </a:endParaRPr>
              </a:p>
            </p:txBody>
          </p:sp>
          <p:sp>
            <p:nvSpPr>
              <p:cNvPr id="23618" name="Rectangle 89"/>
              <p:cNvSpPr>
                <a:spLocks noChangeArrowheads="1"/>
              </p:cNvSpPr>
              <p:nvPr/>
            </p:nvSpPr>
            <p:spPr bwMode="auto">
              <a:xfrm>
                <a:off x="1613" y="3456"/>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3552" name="Group 90"/>
            <p:cNvGrpSpPr>
              <a:grpSpLocks/>
            </p:cNvGrpSpPr>
            <p:nvPr/>
          </p:nvGrpSpPr>
          <p:grpSpPr bwMode="auto">
            <a:xfrm>
              <a:off x="0" y="3840"/>
              <a:ext cx="885" cy="384"/>
              <a:chOff x="0" y="3840"/>
              <a:chExt cx="885" cy="384"/>
            </a:xfrm>
          </p:grpSpPr>
          <p:sp>
            <p:nvSpPr>
              <p:cNvPr id="23615" name="Rectangle 91"/>
              <p:cNvSpPr>
                <a:spLocks noChangeArrowheads="1"/>
              </p:cNvSpPr>
              <p:nvPr/>
            </p:nvSpPr>
            <p:spPr bwMode="auto">
              <a:xfrm>
                <a:off x="43" y="3840"/>
                <a:ext cx="799" cy="384"/>
              </a:xfrm>
              <a:prstGeom prst="rect">
                <a:avLst/>
              </a:prstGeom>
              <a:noFill/>
              <a:ln w="9525">
                <a:noFill/>
                <a:miter lim="800000"/>
                <a:headEnd/>
                <a:tailEnd/>
              </a:ln>
            </p:spPr>
            <p:txBody>
              <a:bodyPr/>
              <a:lstStyle/>
              <a:p>
                <a:r>
                  <a:rPr kumimoji="1" lang="zh-CN" altLang="en-US" sz="1600" b="1">
                    <a:latin typeface="Times New Roman" pitchFamily="18" charset="0"/>
                  </a:rPr>
                  <a:t>读</a:t>
                </a:r>
                <a:r>
                  <a:rPr kumimoji="1" lang="en-US" altLang="zh-CN" sz="1600" b="1">
                    <a:latin typeface="Times New Roman" pitchFamily="18" charset="0"/>
                  </a:rPr>
                  <a:t>BF</a:t>
                </a:r>
                <a:r>
                  <a:rPr kumimoji="1" lang="zh-CN" altLang="en-US" sz="1600" b="1">
                    <a:latin typeface="Times New Roman" pitchFamily="18" charset="0"/>
                  </a:rPr>
                  <a:t>和</a:t>
                </a:r>
                <a:r>
                  <a:rPr kumimoji="1" lang="en-US" altLang="zh-CN" sz="1600" b="1">
                    <a:latin typeface="Times New Roman" pitchFamily="18" charset="0"/>
                  </a:rPr>
                  <a:t>AC</a:t>
                </a:r>
              </a:p>
              <a:p>
                <a:pPr eaLnBrk="0" hangingPunct="0"/>
                <a:endParaRPr kumimoji="1" lang="en-US" altLang="zh-CN" sz="2800" b="1">
                  <a:latin typeface="Times New Roman" pitchFamily="18" charset="0"/>
                </a:endParaRPr>
              </a:p>
            </p:txBody>
          </p:sp>
          <p:sp>
            <p:nvSpPr>
              <p:cNvPr id="23616" name="Rectangle 92"/>
              <p:cNvSpPr>
                <a:spLocks noChangeArrowheads="1"/>
              </p:cNvSpPr>
              <p:nvPr/>
            </p:nvSpPr>
            <p:spPr bwMode="auto">
              <a:xfrm>
                <a:off x="0" y="3840"/>
                <a:ext cx="885" cy="384"/>
              </a:xfrm>
              <a:prstGeom prst="rect">
                <a:avLst/>
              </a:prstGeom>
              <a:noFill/>
              <a:ln w="7">
                <a:solidFill>
                  <a:srgbClr val="A0A0A0"/>
                </a:solidFill>
                <a:miter lim="800000"/>
                <a:headEnd/>
                <a:tailEnd/>
              </a:ln>
            </p:spPr>
            <p:txBody>
              <a:bodyPr/>
              <a:lstStyle/>
              <a:p>
                <a:endParaRPr lang="zh-CN" altLang="en-US" sz="2000"/>
              </a:p>
            </p:txBody>
          </p:sp>
        </p:grpSp>
        <p:grpSp>
          <p:nvGrpSpPr>
            <p:cNvPr id="23553" name="Group 93"/>
            <p:cNvGrpSpPr>
              <a:grpSpLocks/>
            </p:cNvGrpSpPr>
            <p:nvPr/>
          </p:nvGrpSpPr>
          <p:grpSpPr bwMode="auto">
            <a:xfrm>
              <a:off x="885" y="3840"/>
              <a:ext cx="728" cy="384"/>
              <a:chOff x="885" y="3840"/>
              <a:chExt cx="728" cy="384"/>
            </a:xfrm>
          </p:grpSpPr>
          <p:sp>
            <p:nvSpPr>
              <p:cNvPr id="23613" name="Rectangle 94"/>
              <p:cNvSpPr>
                <a:spLocks noChangeArrowheads="1"/>
              </p:cNvSpPr>
              <p:nvPr/>
            </p:nvSpPr>
            <p:spPr bwMode="auto">
              <a:xfrm>
                <a:off x="928" y="3840"/>
                <a:ext cx="642" cy="384"/>
              </a:xfrm>
              <a:prstGeom prst="rect">
                <a:avLst/>
              </a:prstGeom>
              <a:noFill/>
              <a:ln w="9525">
                <a:noFill/>
                <a:miter lim="800000"/>
                <a:headEnd/>
                <a:tailEnd/>
              </a:ln>
            </p:spPr>
            <p:txBody>
              <a:bodyPr/>
              <a:lstStyle/>
              <a:p>
                <a:r>
                  <a:rPr kumimoji="1" lang="en-US" altLang="zh-CN" sz="1600" b="1">
                    <a:latin typeface="Times New Roman" pitchFamily="18" charset="0"/>
                  </a:rPr>
                  <a:t>0       1</a:t>
                </a:r>
              </a:p>
              <a:p>
                <a:pPr eaLnBrk="0" hangingPunct="0"/>
                <a:endParaRPr kumimoji="1" lang="en-US" altLang="zh-CN" sz="1600" b="1">
                  <a:latin typeface="Times New Roman" pitchFamily="18" charset="0"/>
                </a:endParaRPr>
              </a:p>
            </p:txBody>
          </p:sp>
          <p:sp>
            <p:nvSpPr>
              <p:cNvPr id="23614" name="Rectangle 95"/>
              <p:cNvSpPr>
                <a:spLocks noChangeArrowheads="1"/>
              </p:cNvSpPr>
              <p:nvPr/>
            </p:nvSpPr>
            <p:spPr bwMode="auto">
              <a:xfrm>
                <a:off x="885" y="3840"/>
                <a:ext cx="728" cy="384"/>
              </a:xfrm>
              <a:prstGeom prst="rect">
                <a:avLst/>
              </a:prstGeom>
              <a:noFill/>
              <a:ln w="7">
                <a:solidFill>
                  <a:srgbClr val="A0A0A0"/>
                </a:solidFill>
                <a:miter lim="800000"/>
                <a:headEnd/>
                <a:tailEnd/>
              </a:ln>
            </p:spPr>
            <p:txBody>
              <a:bodyPr/>
              <a:lstStyle/>
              <a:p>
                <a:endParaRPr lang="zh-CN" altLang="en-US" sz="2000"/>
              </a:p>
            </p:txBody>
          </p:sp>
        </p:grpSp>
        <p:grpSp>
          <p:nvGrpSpPr>
            <p:cNvPr id="23555" name="Group 96"/>
            <p:cNvGrpSpPr>
              <a:grpSpLocks/>
            </p:cNvGrpSpPr>
            <p:nvPr/>
          </p:nvGrpSpPr>
          <p:grpSpPr bwMode="auto">
            <a:xfrm>
              <a:off x="1613" y="3840"/>
              <a:ext cx="1838" cy="384"/>
              <a:chOff x="1613" y="3840"/>
              <a:chExt cx="1838" cy="384"/>
            </a:xfrm>
          </p:grpSpPr>
          <p:sp>
            <p:nvSpPr>
              <p:cNvPr id="86113" name="Rectangle 97"/>
              <p:cNvSpPr>
                <a:spLocks noChangeArrowheads="1"/>
              </p:cNvSpPr>
              <p:nvPr/>
            </p:nvSpPr>
            <p:spPr bwMode="auto">
              <a:xfrm>
                <a:off x="1656" y="3840"/>
                <a:ext cx="1752" cy="383"/>
              </a:xfrm>
              <a:prstGeom prst="rect">
                <a:avLst/>
              </a:prstGeom>
              <a:noFill/>
              <a:ln w="9525">
                <a:noFill/>
                <a:miter lim="800000"/>
                <a:headEnd/>
                <a:tailEnd/>
              </a:ln>
              <a:effectLst/>
            </p:spPr>
            <p:txBody>
              <a:bodyPr/>
              <a:lstStyle/>
              <a:p>
                <a:pPr>
                  <a:defRPr/>
                </a:pPr>
                <a:r>
                  <a:rPr kumimoji="1" lang="en-US" altLang="zh-CN" sz="1050" b="1">
                    <a:latin typeface="Times New Roman" pitchFamily="18" charset="0"/>
                    <a:ea typeface="宋体" pitchFamily="2" charset="-122"/>
                  </a:rPr>
                  <a:t>BF     AC6   AC5  AC4   AC3  AC2 AC1 AC0</a:t>
                </a:r>
              </a:p>
            </p:txBody>
          </p:sp>
          <p:sp>
            <p:nvSpPr>
              <p:cNvPr id="23612" name="Rectangle 98"/>
              <p:cNvSpPr>
                <a:spLocks noChangeArrowheads="1"/>
              </p:cNvSpPr>
              <p:nvPr/>
            </p:nvSpPr>
            <p:spPr bwMode="auto">
              <a:xfrm>
                <a:off x="1613" y="3840"/>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3556" name="Group 99"/>
            <p:cNvGrpSpPr>
              <a:grpSpLocks/>
            </p:cNvGrpSpPr>
            <p:nvPr/>
          </p:nvGrpSpPr>
          <p:grpSpPr bwMode="auto">
            <a:xfrm>
              <a:off x="0" y="4224"/>
              <a:ext cx="885" cy="384"/>
              <a:chOff x="0" y="4224"/>
              <a:chExt cx="885" cy="384"/>
            </a:xfrm>
          </p:grpSpPr>
          <p:sp>
            <p:nvSpPr>
              <p:cNvPr id="23609" name="Rectangle 100"/>
              <p:cNvSpPr>
                <a:spLocks noChangeArrowheads="1"/>
              </p:cNvSpPr>
              <p:nvPr/>
            </p:nvSpPr>
            <p:spPr bwMode="auto">
              <a:xfrm>
                <a:off x="43" y="4224"/>
                <a:ext cx="799" cy="384"/>
              </a:xfrm>
              <a:prstGeom prst="rect">
                <a:avLst/>
              </a:prstGeom>
              <a:noFill/>
              <a:ln w="9525">
                <a:noFill/>
                <a:miter lim="800000"/>
                <a:headEnd/>
                <a:tailEnd/>
              </a:ln>
            </p:spPr>
            <p:txBody>
              <a:bodyPr/>
              <a:lstStyle/>
              <a:p>
                <a:r>
                  <a:rPr kumimoji="1" lang="zh-CN" altLang="en-US" b="1">
                    <a:latin typeface="Times New Roman" pitchFamily="18" charset="0"/>
                  </a:rPr>
                  <a:t>写数据</a:t>
                </a:r>
              </a:p>
              <a:p>
                <a:pPr eaLnBrk="0" hangingPunct="0"/>
                <a:endParaRPr kumimoji="1" lang="en-US" altLang="zh-CN" b="1">
                  <a:latin typeface="Times New Roman" pitchFamily="18" charset="0"/>
                </a:endParaRPr>
              </a:p>
            </p:txBody>
          </p:sp>
          <p:sp>
            <p:nvSpPr>
              <p:cNvPr id="23610" name="Rectangle 101"/>
              <p:cNvSpPr>
                <a:spLocks noChangeArrowheads="1"/>
              </p:cNvSpPr>
              <p:nvPr/>
            </p:nvSpPr>
            <p:spPr bwMode="auto">
              <a:xfrm>
                <a:off x="0" y="4224"/>
                <a:ext cx="885" cy="384"/>
              </a:xfrm>
              <a:prstGeom prst="rect">
                <a:avLst/>
              </a:prstGeom>
              <a:noFill/>
              <a:ln w="7">
                <a:solidFill>
                  <a:srgbClr val="A0A0A0"/>
                </a:solidFill>
                <a:miter lim="800000"/>
                <a:headEnd/>
                <a:tailEnd/>
              </a:ln>
            </p:spPr>
            <p:txBody>
              <a:bodyPr/>
              <a:lstStyle/>
              <a:p>
                <a:endParaRPr lang="zh-CN" altLang="en-US" sz="2000"/>
              </a:p>
            </p:txBody>
          </p:sp>
        </p:grpSp>
        <p:grpSp>
          <p:nvGrpSpPr>
            <p:cNvPr id="23557" name="Group 102"/>
            <p:cNvGrpSpPr>
              <a:grpSpLocks/>
            </p:cNvGrpSpPr>
            <p:nvPr/>
          </p:nvGrpSpPr>
          <p:grpSpPr bwMode="auto">
            <a:xfrm>
              <a:off x="885" y="4224"/>
              <a:ext cx="728" cy="384"/>
              <a:chOff x="885" y="4224"/>
              <a:chExt cx="728" cy="384"/>
            </a:xfrm>
          </p:grpSpPr>
          <p:sp>
            <p:nvSpPr>
              <p:cNvPr id="23607" name="Rectangle 103"/>
              <p:cNvSpPr>
                <a:spLocks noChangeArrowheads="1"/>
              </p:cNvSpPr>
              <p:nvPr/>
            </p:nvSpPr>
            <p:spPr bwMode="auto">
              <a:xfrm>
                <a:off x="928" y="4224"/>
                <a:ext cx="642" cy="384"/>
              </a:xfrm>
              <a:prstGeom prst="rect">
                <a:avLst/>
              </a:prstGeom>
              <a:noFill/>
              <a:ln w="9525">
                <a:noFill/>
                <a:miter lim="800000"/>
                <a:headEnd/>
                <a:tailEnd/>
              </a:ln>
            </p:spPr>
            <p:txBody>
              <a:bodyPr/>
              <a:lstStyle/>
              <a:p>
                <a:r>
                  <a:rPr kumimoji="1" lang="en-US" altLang="zh-CN" sz="1600" b="1">
                    <a:latin typeface="Times New Roman" pitchFamily="18" charset="0"/>
                  </a:rPr>
                  <a:t>1       0</a:t>
                </a:r>
              </a:p>
              <a:p>
                <a:pPr eaLnBrk="0" hangingPunct="0"/>
                <a:endParaRPr kumimoji="1" lang="en-US" altLang="zh-CN" sz="1600" b="1">
                  <a:latin typeface="Times New Roman" pitchFamily="18" charset="0"/>
                </a:endParaRPr>
              </a:p>
            </p:txBody>
          </p:sp>
          <p:sp>
            <p:nvSpPr>
              <p:cNvPr id="23608" name="Rectangle 104"/>
              <p:cNvSpPr>
                <a:spLocks noChangeArrowheads="1"/>
              </p:cNvSpPr>
              <p:nvPr/>
            </p:nvSpPr>
            <p:spPr bwMode="auto">
              <a:xfrm>
                <a:off x="885" y="4224"/>
                <a:ext cx="728" cy="384"/>
              </a:xfrm>
              <a:prstGeom prst="rect">
                <a:avLst/>
              </a:prstGeom>
              <a:noFill/>
              <a:ln w="7">
                <a:solidFill>
                  <a:srgbClr val="A0A0A0"/>
                </a:solidFill>
                <a:miter lim="800000"/>
                <a:headEnd/>
                <a:tailEnd/>
              </a:ln>
            </p:spPr>
            <p:txBody>
              <a:bodyPr/>
              <a:lstStyle/>
              <a:p>
                <a:endParaRPr lang="zh-CN" altLang="en-US" sz="2000"/>
              </a:p>
            </p:txBody>
          </p:sp>
        </p:grpSp>
        <p:grpSp>
          <p:nvGrpSpPr>
            <p:cNvPr id="23558" name="Group 105"/>
            <p:cNvGrpSpPr>
              <a:grpSpLocks/>
            </p:cNvGrpSpPr>
            <p:nvPr/>
          </p:nvGrpSpPr>
          <p:grpSpPr bwMode="auto">
            <a:xfrm>
              <a:off x="1613" y="4224"/>
              <a:ext cx="1838" cy="384"/>
              <a:chOff x="1613" y="4224"/>
              <a:chExt cx="1838" cy="384"/>
            </a:xfrm>
          </p:grpSpPr>
          <p:sp>
            <p:nvSpPr>
              <p:cNvPr id="23605" name="Rectangle 106"/>
              <p:cNvSpPr>
                <a:spLocks noChangeArrowheads="1"/>
              </p:cNvSpPr>
              <p:nvPr/>
            </p:nvSpPr>
            <p:spPr bwMode="auto">
              <a:xfrm>
                <a:off x="1656" y="4224"/>
                <a:ext cx="1752" cy="384"/>
              </a:xfrm>
              <a:prstGeom prst="rect">
                <a:avLst/>
              </a:prstGeom>
              <a:noFill/>
              <a:ln w="9525">
                <a:noFill/>
                <a:miter lim="800000"/>
                <a:headEnd/>
                <a:tailEnd/>
              </a:ln>
            </p:spPr>
            <p:txBody>
              <a:bodyPr/>
              <a:lstStyle/>
              <a:p>
                <a:pPr algn="ctr"/>
                <a:r>
                  <a:rPr kumimoji="1" lang="zh-CN" altLang="en-US" b="1">
                    <a:latin typeface="Times New Roman" pitchFamily="18" charset="0"/>
                  </a:rPr>
                  <a:t>数    据</a:t>
                </a:r>
              </a:p>
              <a:p>
                <a:pPr algn="ctr" eaLnBrk="0" hangingPunct="0"/>
                <a:endParaRPr kumimoji="1" lang="en-US" altLang="zh-CN">
                  <a:latin typeface="Times New Roman" pitchFamily="18" charset="0"/>
                </a:endParaRPr>
              </a:p>
            </p:txBody>
          </p:sp>
          <p:sp>
            <p:nvSpPr>
              <p:cNvPr id="23606" name="Rectangle 107"/>
              <p:cNvSpPr>
                <a:spLocks noChangeArrowheads="1"/>
              </p:cNvSpPr>
              <p:nvPr/>
            </p:nvSpPr>
            <p:spPr bwMode="auto">
              <a:xfrm>
                <a:off x="1613" y="4224"/>
                <a:ext cx="1838" cy="384"/>
              </a:xfrm>
              <a:prstGeom prst="rect">
                <a:avLst/>
              </a:prstGeom>
              <a:noFill/>
              <a:ln w="7">
                <a:solidFill>
                  <a:srgbClr val="A0A0A0"/>
                </a:solidFill>
                <a:miter lim="800000"/>
                <a:headEnd/>
                <a:tailEnd/>
              </a:ln>
            </p:spPr>
            <p:txBody>
              <a:bodyPr/>
              <a:lstStyle/>
              <a:p>
                <a:endParaRPr lang="zh-CN" altLang="en-US" sz="2000"/>
              </a:p>
            </p:txBody>
          </p:sp>
        </p:grpSp>
        <p:grpSp>
          <p:nvGrpSpPr>
            <p:cNvPr id="23559" name="Group 108"/>
            <p:cNvGrpSpPr>
              <a:grpSpLocks/>
            </p:cNvGrpSpPr>
            <p:nvPr/>
          </p:nvGrpSpPr>
          <p:grpSpPr bwMode="auto">
            <a:xfrm>
              <a:off x="0" y="4608"/>
              <a:ext cx="885" cy="384"/>
              <a:chOff x="0" y="4608"/>
              <a:chExt cx="885" cy="384"/>
            </a:xfrm>
          </p:grpSpPr>
          <p:sp>
            <p:nvSpPr>
              <p:cNvPr id="23603" name="Rectangle 109"/>
              <p:cNvSpPr>
                <a:spLocks noChangeArrowheads="1"/>
              </p:cNvSpPr>
              <p:nvPr/>
            </p:nvSpPr>
            <p:spPr bwMode="auto">
              <a:xfrm>
                <a:off x="43" y="4608"/>
                <a:ext cx="799" cy="384"/>
              </a:xfrm>
              <a:prstGeom prst="rect">
                <a:avLst/>
              </a:prstGeom>
              <a:noFill/>
              <a:ln w="9525">
                <a:noFill/>
                <a:miter lim="800000"/>
                <a:headEnd/>
                <a:tailEnd/>
              </a:ln>
            </p:spPr>
            <p:txBody>
              <a:bodyPr/>
              <a:lstStyle/>
              <a:p>
                <a:r>
                  <a:rPr kumimoji="1" lang="zh-CN" altLang="en-US" b="1">
                    <a:latin typeface="Times New Roman" pitchFamily="18" charset="0"/>
                  </a:rPr>
                  <a:t>读数据</a:t>
                </a:r>
              </a:p>
              <a:p>
                <a:pPr eaLnBrk="0" hangingPunct="0"/>
                <a:endParaRPr kumimoji="1" lang="en-US" altLang="zh-CN">
                  <a:latin typeface="Times New Roman" pitchFamily="18" charset="0"/>
                </a:endParaRPr>
              </a:p>
            </p:txBody>
          </p:sp>
          <p:sp>
            <p:nvSpPr>
              <p:cNvPr id="23604" name="Rectangle 110"/>
              <p:cNvSpPr>
                <a:spLocks noChangeArrowheads="1"/>
              </p:cNvSpPr>
              <p:nvPr/>
            </p:nvSpPr>
            <p:spPr bwMode="auto">
              <a:xfrm>
                <a:off x="0" y="4608"/>
                <a:ext cx="885" cy="384"/>
              </a:xfrm>
              <a:prstGeom prst="rect">
                <a:avLst/>
              </a:prstGeom>
              <a:noFill/>
              <a:ln w="7">
                <a:solidFill>
                  <a:srgbClr val="A0A0A0"/>
                </a:solidFill>
                <a:miter lim="800000"/>
                <a:headEnd/>
                <a:tailEnd/>
              </a:ln>
            </p:spPr>
            <p:txBody>
              <a:bodyPr/>
              <a:lstStyle/>
              <a:p>
                <a:endParaRPr lang="zh-CN" altLang="en-US" sz="2000"/>
              </a:p>
            </p:txBody>
          </p:sp>
        </p:grpSp>
        <p:grpSp>
          <p:nvGrpSpPr>
            <p:cNvPr id="23561" name="Group 111"/>
            <p:cNvGrpSpPr>
              <a:grpSpLocks/>
            </p:cNvGrpSpPr>
            <p:nvPr/>
          </p:nvGrpSpPr>
          <p:grpSpPr bwMode="auto">
            <a:xfrm>
              <a:off x="885" y="4608"/>
              <a:ext cx="728" cy="384"/>
              <a:chOff x="885" y="4608"/>
              <a:chExt cx="728" cy="384"/>
            </a:xfrm>
          </p:grpSpPr>
          <p:sp>
            <p:nvSpPr>
              <p:cNvPr id="23601" name="Rectangle 112"/>
              <p:cNvSpPr>
                <a:spLocks noChangeArrowheads="1"/>
              </p:cNvSpPr>
              <p:nvPr/>
            </p:nvSpPr>
            <p:spPr bwMode="auto">
              <a:xfrm>
                <a:off x="928" y="4608"/>
                <a:ext cx="642" cy="384"/>
              </a:xfrm>
              <a:prstGeom prst="rect">
                <a:avLst/>
              </a:prstGeom>
              <a:noFill/>
              <a:ln w="9525">
                <a:noFill/>
                <a:miter lim="800000"/>
                <a:headEnd/>
                <a:tailEnd/>
              </a:ln>
            </p:spPr>
            <p:txBody>
              <a:bodyPr/>
              <a:lstStyle/>
              <a:p>
                <a:r>
                  <a:rPr kumimoji="1" lang="en-US" altLang="zh-CN" sz="1600" b="1">
                    <a:latin typeface="Times New Roman" pitchFamily="18" charset="0"/>
                  </a:rPr>
                  <a:t>1       1</a:t>
                </a:r>
              </a:p>
              <a:p>
                <a:pPr eaLnBrk="0" hangingPunct="0"/>
                <a:endParaRPr kumimoji="1" lang="en-US" altLang="zh-CN" sz="1600" b="1">
                  <a:latin typeface="Times New Roman" pitchFamily="18" charset="0"/>
                </a:endParaRPr>
              </a:p>
            </p:txBody>
          </p:sp>
          <p:sp>
            <p:nvSpPr>
              <p:cNvPr id="23602" name="Rectangle 113"/>
              <p:cNvSpPr>
                <a:spLocks noChangeArrowheads="1"/>
              </p:cNvSpPr>
              <p:nvPr/>
            </p:nvSpPr>
            <p:spPr bwMode="auto">
              <a:xfrm>
                <a:off x="885" y="4608"/>
                <a:ext cx="728" cy="384"/>
              </a:xfrm>
              <a:prstGeom prst="rect">
                <a:avLst/>
              </a:prstGeom>
              <a:noFill/>
              <a:ln w="7">
                <a:solidFill>
                  <a:srgbClr val="A0A0A0"/>
                </a:solidFill>
                <a:miter lim="800000"/>
                <a:headEnd/>
                <a:tailEnd/>
              </a:ln>
            </p:spPr>
            <p:txBody>
              <a:bodyPr/>
              <a:lstStyle/>
              <a:p>
                <a:endParaRPr lang="zh-CN" altLang="en-US" sz="2000"/>
              </a:p>
            </p:txBody>
          </p:sp>
        </p:grpSp>
        <p:grpSp>
          <p:nvGrpSpPr>
            <p:cNvPr id="23562" name="Group 114"/>
            <p:cNvGrpSpPr>
              <a:grpSpLocks/>
            </p:cNvGrpSpPr>
            <p:nvPr/>
          </p:nvGrpSpPr>
          <p:grpSpPr bwMode="auto">
            <a:xfrm>
              <a:off x="1613" y="4608"/>
              <a:ext cx="1838" cy="384"/>
              <a:chOff x="1613" y="4608"/>
              <a:chExt cx="1838" cy="384"/>
            </a:xfrm>
          </p:grpSpPr>
          <p:sp>
            <p:nvSpPr>
              <p:cNvPr id="23599" name="Rectangle 115"/>
              <p:cNvSpPr>
                <a:spLocks noChangeArrowheads="1"/>
              </p:cNvSpPr>
              <p:nvPr/>
            </p:nvSpPr>
            <p:spPr bwMode="auto">
              <a:xfrm>
                <a:off x="1656" y="4608"/>
                <a:ext cx="1752" cy="384"/>
              </a:xfrm>
              <a:prstGeom prst="rect">
                <a:avLst/>
              </a:prstGeom>
              <a:noFill/>
              <a:ln w="9525">
                <a:noFill/>
                <a:miter lim="800000"/>
                <a:headEnd/>
                <a:tailEnd/>
              </a:ln>
            </p:spPr>
            <p:txBody>
              <a:bodyPr/>
              <a:lstStyle/>
              <a:p>
                <a:pPr algn="ctr"/>
                <a:r>
                  <a:rPr kumimoji="1" lang="zh-CN" altLang="en-US" b="1">
                    <a:latin typeface="Times New Roman" pitchFamily="18" charset="0"/>
                  </a:rPr>
                  <a:t>数    据</a:t>
                </a:r>
              </a:p>
              <a:p>
                <a:pPr algn="ctr" eaLnBrk="0" hangingPunct="0"/>
                <a:endParaRPr kumimoji="1" lang="en-US" altLang="zh-CN">
                  <a:latin typeface="Times New Roman" pitchFamily="18" charset="0"/>
                </a:endParaRPr>
              </a:p>
            </p:txBody>
          </p:sp>
          <p:sp>
            <p:nvSpPr>
              <p:cNvPr id="23600" name="Rectangle 116"/>
              <p:cNvSpPr>
                <a:spLocks noChangeArrowheads="1"/>
              </p:cNvSpPr>
              <p:nvPr/>
            </p:nvSpPr>
            <p:spPr bwMode="auto">
              <a:xfrm>
                <a:off x="1613" y="4608"/>
                <a:ext cx="1838" cy="384"/>
              </a:xfrm>
              <a:prstGeom prst="rect">
                <a:avLst/>
              </a:prstGeom>
              <a:noFill/>
              <a:ln w="7">
                <a:solidFill>
                  <a:srgbClr val="A0A0A0"/>
                </a:solidFill>
                <a:miter lim="800000"/>
                <a:headEnd/>
                <a:tailEnd/>
              </a:ln>
            </p:spPr>
            <p:txBody>
              <a:bodyPr/>
              <a:lstStyle/>
              <a:p>
                <a:endParaRPr lang="zh-CN" altLang="en-US" sz="2000"/>
              </a:p>
            </p:txBody>
          </p:sp>
        </p:grpSp>
      </p:grpSp>
      <p:sp>
        <p:nvSpPr>
          <p:cNvPr id="86133" name="AutoShape 117"/>
          <p:cNvSpPr>
            <a:spLocks noChangeArrowheads="1"/>
          </p:cNvSpPr>
          <p:nvPr/>
        </p:nvSpPr>
        <p:spPr bwMode="auto">
          <a:xfrm>
            <a:off x="5791200" y="228600"/>
            <a:ext cx="3200400" cy="2895600"/>
          </a:xfrm>
          <a:prstGeom prst="wedgeRoundRectCallout">
            <a:avLst>
              <a:gd name="adj1" fmla="val -60269"/>
              <a:gd name="adj2" fmla="val 31796"/>
              <a:gd name="adj3" fmla="val 16667"/>
            </a:avLst>
          </a:prstGeom>
          <a:gradFill rotWithShape="0">
            <a:gsLst>
              <a:gs pos="0">
                <a:srgbClr val="CCFFCC"/>
              </a:gs>
              <a:gs pos="50000">
                <a:srgbClr val="FFFFFF"/>
              </a:gs>
              <a:gs pos="100000">
                <a:srgbClr val="CCFFCC"/>
              </a:gs>
            </a:gsLst>
            <a:lin ang="18900000" scaled="1"/>
          </a:gradFill>
          <a:ln w="9525">
            <a:solidFill>
              <a:schemeClr val="accent2"/>
            </a:solidFill>
            <a:miter lim="800000"/>
            <a:headEnd/>
            <a:tailEnd/>
          </a:ln>
        </p:spPr>
        <p:txBody>
          <a:bodyPr/>
          <a:lstStyle/>
          <a:p>
            <a:r>
              <a:rPr kumimoji="1" lang="zh-CN" altLang="en-US" sz="2400">
                <a:solidFill>
                  <a:schemeClr val="tx2"/>
                </a:solidFill>
                <a:latin typeface="Times New Roman" pitchFamily="18" charset="0"/>
              </a:rPr>
              <a:t>设光标移动方向并指定整体显示是否移动。</a:t>
            </a:r>
          </a:p>
          <a:p>
            <a:r>
              <a:rPr kumimoji="1" lang="en-US" altLang="zh-CN" sz="2400">
                <a:solidFill>
                  <a:schemeClr val="tx2"/>
                </a:solidFill>
                <a:latin typeface="Times New Roman" pitchFamily="18" charset="0"/>
              </a:rPr>
              <a:t>I/D=1</a:t>
            </a:r>
            <a:r>
              <a:rPr kumimoji="1" lang="zh-CN" altLang="en-US" sz="2400">
                <a:solidFill>
                  <a:schemeClr val="tx2"/>
                </a:solidFill>
                <a:latin typeface="Times New Roman" pitchFamily="18" charset="0"/>
              </a:rPr>
              <a:t>：增量方式</a:t>
            </a:r>
          </a:p>
          <a:p>
            <a:r>
              <a:rPr kumimoji="1" lang="en-US" altLang="zh-CN" sz="2400">
                <a:solidFill>
                  <a:schemeClr val="tx2"/>
                </a:solidFill>
                <a:latin typeface="Times New Roman" pitchFamily="18" charset="0"/>
              </a:rPr>
              <a:t>I/D=0</a:t>
            </a:r>
            <a:r>
              <a:rPr kumimoji="1" lang="zh-CN" altLang="en-US" sz="2400">
                <a:solidFill>
                  <a:schemeClr val="tx2"/>
                </a:solidFill>
                <a:latin typeface="Times New Roman" pitchFamily="18" charset="0"/>
              </a:rPr>
              <a:t>：减量方式</a:t>
            </a:r>
          </a:p>
          <a:p>
            <a:r>
              <a:rPr kumimoji="1" lang="en-US" altLang="zh-CN" sz="2400">
                <a:solidFill>
                  <a:schemeClr val="tx2"/>
                </a:solidFill>
                <a:latin typeface="Times New Roman" pitchFamily="18" charset="0"/>
              </a:rPr>
              <a:t>S=1</a:t>
            </a:r>
            <a:r>
              <a:rPr kumimoji="1" lang="zh-CN" altLang="en-US" sz="2400">
                <a:solidFill>
                  <a:schemeClr val="tx2"/>
                </a:solidFill>
                <a:latin typeface="Times New Roman" pitchFamily="18" charset="0"/>
              </a:rPr>
              <a:t>：移位</a:t>
            </a:r>
          </a:p>
          <a:p>
            <a:r>
              <a:rPr kumimoji="1" lang="en-US" altLang="zh-CN" sz="2400">
                <a:solidFill>
                  <a:schemeClr val="tx2"/>
                </a:solidFill>
                <a:latin typeface="Times New Roman" pitchFamily="18" charset="0"/>
              </a:rPr>
              <a:t>S=0</a:t>
            </a:r>
            <a:r>
              <a:rPr kumimoji="1" lang="zh-CN" altLang="en-US" sz="2400">
                <a:solidFill>
                  <a:schemeClr val="tx2"/>
                </a:solidFill>
                <a:latin typeface="Times New Roman" pitchFamily="18" charset="0"/>
              </a:rPr>
              <a:t>：不移位</a:t>
            </a:r>
          </a:p>
          <a:p>
            <a:r>
              <a:rPr kumimoji="1" lang="en-US" altLang="zh-CN" sz="2400">
                <a:solidFill>
                  <a:schemeClr val="tx2"/>
                </a:solidFill>
                <a:latin typeface="Times New Roman" pitchFamily="18" charset="0"/>
              </a:rPr>
              <a:t>00000110——06H</a:t>
            </a:r>
          </a:p>
        </p:txBody>
      </p:sp>
      <p:sp>
        <p:nvSpPr>
          <p:cNvPr id="86134" name="AutoShape 118"/>
          <p:cNvSpPr>
            <a:spLocks noChangeArrowheads="1"/>
          </p:cNvSpPr>
          <p:nvPr/>
        </p:nvSpPr>
        <p:spPr bwMode="auto">
          <a:xfrm>
            <a:off x="5867400" y="3200400"/>
            <a:ext cx="3048000" cy="2514600"/>
          </a:xfrm>
          <a:prstGeom prst="wedgeRoundRectCallout">
            <a:avLst>
              <a:gd name="adj1" fmla="val -73491"/>
              <a:gd name="adj2" fmla="val -52083"/>
              <a:gd name="adj3" fmla="val 16667"/>
            </a:avLst>
          </a:prstGeom>
          <a:gradFill rotWithShape="0">
            <a:gsLst>
              <a:gs pos="0">
                <a:srgbClr val="CCFFCC"/>
              </a:gs>
              <a:gs pos="50000">
                <a:srgbClr val="FFFFFF"/>
              </a:gs>
              <a:gs pos="100000">
                <a:srgbClr val="CCFFCC"/>
              </a:gs>
            </a:gsLst>
            <a:lin ang="18900000" scaled="1"/>
          </a:gradFill>
          <a:ln w="9525">
            <a:solidFill>
              <a:schemeClr val="tx1"/>
            </a:solidFill>
            <a:miter lim="800000"/>
            <a:headEnd/>
            <a:tailEnd/>
          </a:ln>
        </p:spPr>
        <p:txBody>
          <a:bodyPr/>
          <a:lstStyle/>
          <a:p>
            <a:r>
              <a:rPr kumimoji="1" lang="zh-CN" altLang="en-US" sz="2400">
                <a:solidFill>
                  <a:schemeClr val="tx2"/>
                </a:solidFill>
              </a:rPr>
              <a:t>设整体显示开关（</a:t>
            </a:r>
            <a:r>
              <a:rPr kumimoji="1" lang="en-US" altLang="zh-CN" sz="2400">
                <a:solidFill>
                  <a:schemeClr val="tx2"/>
                </a:solidFill>
              </a:rPr>
              <a:t>D</a:t>
            </a:r>
            <a:r>
              <a:rPr kumimoji="1" lang="zh-CN" altLang="en-US" sz="2400">
                <a:solidFill>
                  <a:schemeClr val="tx2"/>
                </a:solidFill>
              </a:rPr>
              <a:t>），光标显示开关（</a:t>
            </a:r>
            <a:r>
              <a:rPr kumimoji="1" lang="en-US" altLang="zh-CN" sz="2400">
                <a:solidFill>
                  <a:schemeClr val="tx2"/>
                </a:solidFill>
              </a:rPr>
              <a:t>C</a:t>
            </a:r>
            <a:r>
              <a:rPr kumimoji="1" lang="zh-CN" altLang="en-US" sz="2400">
                <a:solidFill>
                  <a:schemeClr val="tx2"/>
                </a:solidFill>
              </a:rPr>
              <a:t>），光标位的字符闪耀（</a:t>
            </a:r>
            <a:r>
              <a:rPr kumimoji="1" lang="en-US" altLang="zh-CN" sz="2400">
                <a:solidFill>
                  <a:schemeClr val="tx2"/>
                </a:solidFill>
              </a:rPr>
              <a:t>B</a:t>
            </a:r>
            <a:r>
              <a:rPr kumimoji="1" lang="zh-CN" altLang="en-US" sz="2400">
                <a:solidFill>
                  <a:schemeClr val="tx2"/>
                </a:solidFill>
              </a:rPr>
              <a:t>）</a:t>
            </a:r>
          </a:p>
          <a:p>
            <a:r>
              <a:rPr kumimoji="1" lang="en-US" altLang="zh-CN" sz="2400">
                <a:solidFill>
                  <a:schemeClr val="tx2"/>
                </a:solidFill>
              </a:rPr>
              <a:t>D=1;C=0;B=0</a:t>
            </a:r>
          </a:p>
          <a:p>
            <a:r>
              <a:rPr kumimoji="1" lang="en-US" altLang="zh-CN" sz="2400">
                <a:solidFill>
                  <a:schemeClr val="tx2"/>
                </a:solidFill>
                <a:latin typeface="Times New Roman" pitchFamily="18" charset="0"/>
              </a:rPr>
              <a:t>00001100——0cH</a:t>
            </a:r>
          </a:p>
        </p:txBody>
      </p:sp>
      <p:sp>
        <p:nvSpPr>
          <p:cNvPr id="86135" name="Line 119"/>
          <p:cNvSpPr>
            <a:spLocks noChangeShapeType="1"/>
          </p:cNvSpPr>
          <p:nvPr/>
        </p:nvSpPr>
        <p:spPr bwMode="auto">
          <a:xfrm>
            <a:off x="2214563" y="2805113"/>
            <a:ext cx="585787" cy="0"/>
          </a:xfrm>
          <a:prstGeom prst="line">
            <a:avLst/>
          </a:prstGeom>
          <a:noFill/>
          <a:ln w="19050">
            <a:solidFill>
              <a:srgbClr val="FF3300"/>
            </a:solidFill>
            <a:round/>
            <a:headEnd/>
            <a:tailEnd/>
          </a:ln>
        </p:spPr>
        <p:txBody>
          <a:bodyPr/>
          <a:lstStyle/>
          <a:p>
            <a:endParaRPr lang="zh-CN" altLang="en-US"/>
          </a:p>
        </p:txBody>
      </p:sp>
      <p:sp>
        <p:nvSpPr>
          <p:cNvPr id="86136" name="Line 120"/>
          <p:cNvSpPr>
            <a:spLocks noChangeShapeType="1"/>
          </p:cNvSpPr>
          <p:nvPr/>
        </p:nvSpPr>
        <p:spPr bwMode="auto">
          <a:xfrm>
            <a:off x="2209800" y="3200400"/>
            <a:ext cx="585788" cy="0"/>
          </a:xfrm>
          <a:prstGeom prst="line">
            <a:avLst/>
          </a:prstGeom>
          <a:noFill/>
          <a:ln w="19050">
            <a:solidFill>
              <a:srgbClr val="FF3300"/>
            </a:solidFill>
            <a:round/>
            <a:headEnd/>
            <a:tailEnd/>
          </a:ln>
        </p:spPr>
        <p:txBody>
          <a:bodyPr/>
          <a:lstStyle/>
          <a:p>
            <a:endParaRPr lang="zh-CN" altLang="en-US"/>
          </a:p>
        </p:txBody>
      </p:sp>
      <p:sp>
        <p:nvSpPr>
          <p:cNvPr id="23560" name="Line 121"/>
          <p:cNvSpPr>
            <a:spLocks noChangeShapeType="1"/>
          </p:cNvSpPr>
          <p:nvPr/>
        </p:nvSpPr>
        <p:spPr bwMode="auto">
          <a:xfrm>
            <a:off x="2214563" y="2028825"/>
            <a:ext cx="585787" cy="0"/>
          </a:xfrm>
          <a:prstGeom prst="line">
            <a:avLst/>
          </a:prstGeom>
          <a:noFill/>
          <a:ln w="19050">
            <a:solidFill>
              <a:srgbClr val="FF33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135"/>
                                        </p:tgtEl>
                                        <p:attrNameLst>
                                          <p:attrName>style.visibility</p:attrName>
                                        </p:attrNameLst>
                                      </p:cBhvr>
                                      <p:to>
                                        <p:strVal val="visible"/>
                                      </p:to>
                                    </p:set>
                                    <p:animEffect transition="in" filter="blinds(horizontal)">
                                      <p:cBhvr>
                                        <p:cTn id="7" dur="500"/>
                                        <p:tgtEl>
                                          <p:spTgt spid="861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133"/>
                                        </p:tgtEl>
                                        <p:attrNameLst>
                                          <p:attrName>style.visibility</p:attrName>
                                        </p:attrNameLst>
                                      </p:cBhvr>
                                      <p:to>
                                        <p:strVal val="visible"/>
                                      </p:to>
                                    </p:set>
                                    <p:animEffect transition="in" filter="blinds(horizontal)">
                                      <p:cBhvr>
                                        <p:cTn id="12" dur="500"/>
                                        <p:tgtEl>
                                          <p:spTgt spid="86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136"/>
                                        </p:tgtEl>
                                        <p:attrNameLst>
                                          <p:attrName>style.visibility</p:attrName>
                                        </p:attrNameLst>
                                      </p:cBhvr>
                                      <p:to>
                                        <p:strVal val="visible"/>
                                      </p:to>
                                    </p:set>
                                    <p:animEffect transition="in" filter="blinds(horizontal)">
                                      <p:cBhvr>
                                        <p:cTn id="17" dur="500"/>
                                        <p:tgtEl>
                                          <p:spTgt spid="861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134"/>
                                        </p:tgtEl>
                                        <p:attrNameLst>
                                          <p:attrName>style.visibility</p:attrName>
                                        </p:attrNameLst>
                                      </p:cBhvr>
                                      <p:to>
                                        <p:strVal val="visible"/>
                                      </p:to>
                                    </p:set>
                                    <p:animEffect transition="in" filter="blinds(horizontal)">
                                      <p:cBhvr>
                                        <p:cTn id="22" dur="500"/>
                                        <p:tgtEl>
                                          <p:spTgt spid="8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33" grpId="0" animBg="1" autoUpdateAnimBg="0"/>
      <p:bldP spid="86134" grpId="0" animBg="1" autoUpdateAnimBg="0"/>
      <p:bldP spid="86135" grpId="0" animBg="1"/>
      <p:bldP spid="8613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p>
            <a:fld id="{91E57BA8-89D7-4BD5-AD74-D2B460999875}" type="slidenum">
              <a:rPr lang="en-US" altLang="zh-CN">
                <a:ea typeface="宋体" charset="-122"/>
              </a:rPr>
              <a:pPr/>
              <a:t>59</a:t>
            </a:fld>
            <a:endParaRPr lang="en-US" altLang="zh-CN">
              <a:ea typeface="宋体" charset="-122"/>
            </a:endParaRPr>
          </a:p>
        </p:txBody>
      </p:sp>
      <p:grpSp>
        <p:nvGrpSpPr>
          <p:cNvPr id="2" name="Group 2"/>
          <p:cNvGrpSpPr>
            <a:grpSpLocks/>
          </p:cNvGrpSpPr>
          <p:nvPr/>
        </p:nvGrpSpPr>
        <p:grpSpPr bwMode="auto">
          <a:xfrm>
            <a:off x="533400" y="914400"/>
            <a:ext cx="5476875" cy="5175250"/>
            <a:chOff x="0" y="0"/>
            <a:chExt cx="3451" cy="4992"/>
          </a:xfrm>
        </p:grpSpPr>
        <p:grpSp>
          <p:nvGrpSpPr>
            <p:cNvPr id="3" name="Group 3"/>
            <p:cNvGrpSpPr>
              <a:grpSpLocks/>
            </p:cNvGrpSpPr>
            <p:nvPr/>
          </p:nvGrpSpPr>
          <p:grpSpPr bwMode="auto">
            <a:xfrm>
              <a:off x="0" y="0"/>
              <a:ext cx="885" cy="768"/>
              <a:chOff x="0" y="0"/>
              <a:chExt cx="885" cy="768"/>
            </a:xfrm>
          </p:grpSpPr>
          <p:sp>
            <p:nvSpPr>
              <p:cNvPr id="24697" name="Rectangle 4"/>
              <p:cNvSpPr>
                <a:spLocks noChangeArrowheads="1"/>
              </p:cNvSpPr>
              <p:nvPr/>
            </p:nvSpPr>
            <p:spPr bwMode="auto">
              <a:xfrm>
                <a:off x="43" y="0"/>
                <a:ext cx="799" cy="768"/>
              </a:xfrm>
              <a:prstGeom prst="rect">
                <a:avLst/>
              </a:prstGeom>
              <a:noFill/>
              <a:ln w="9525">
                <a:noFill/>
                <a:miter lim="800000"/>
                <a:headEnd/>
                <a:tailEnd/>
              </a:ln>
            </p:spPr>
            <p:txBody>
              <a:bodyPr/>
              <a:lstStyle/>
              <a:p>
                <a:r>
                  <a:rPr kumimoji="1" lang="zh-CN" altLang="en-US" sz="2000" b="1">
                    <a:latin typeface="Times New Roman" pitchFamily="18" charset="0"/>
                  </a:rPr>
                  <a:t>指令名称</a:t>
                </a:r>
              </a:p>
              <a:p>
                <a:pPr eaLnBrk="0" hangingPunct="0"/>
                <a:endParaRPr kumimoji="1" lang="en-US" altLang="zh-CN" sz="2000">
                  <a:latin typeface="Times New Roman" pitchFamily="18" charset="0"/>
                </a:endParaRPr>
              </a:p>
            </p:txBody>
          </p:sp>
          <p:sp>
            <p:nvSpPr>
              <p:cNvPr id="24698" name="Rectangle 5"/>
              <p:cNvSpPr>
                <a:spLocks noChangeArrowheads="1"/>
              </p:cNvSpPr>
              <p:nvPr/>
            </p:nvSpPr>
            <p:spPr bwMode="auto">
              <a:xfrm>
                <a:off x="0" y="0"/>
                <a:ext cx="885" cy="768"/>
              </a:xfrm>
              <a:prstGeom prst="rect">
                <a:avLst/>
              </a:prstGeom>
              <a:noFill/>
              <a:ln w="7">
                <a:solidFill>
                  <a:srgbClr val="A0A0A0"/>
                </a:solidFill>
                <a:miter lim="800000"/>
                <a:headEnd/>
                <a:tailEnd/>
              </a:ln>
            </p:spPr>
            <p:txBody>
              <a:bodyPr/>
              <a:lstStyle/>
              <a:p>
                <a:endParaRPr lang="zh-CN" altLang="en-US"/>
              </a:p>
            </p:txBody>
          </p:sp>
        </p:grpSp>
        <p:grpSp>
          <p:nvGrpSpPr>
            <p:cNvPr id="4" name="Group 6"/>
            <p:cNvGrpSpPr>
              <a:grpSpLocks/>
            </p:cNvGrpSpPr>
            <p:nvPr/>
          </p:nvGrpSpPr>
          <p:grpSpPr bwMode="auto">
            <a:xfrm>
              <a:off x="885" y="0"/>
              <a:ext cx="728" cy="384"/>
              <a:chOff x="885" y="0"/>
              <a:chExt cx="728" cy="384"/>
            </a:xfrm>
          </p:grpSpPr>
          <p:sp>
            <p:nvSpPr>
              <p:cNvPr id="24695" name="Rectangle 7"/>
              <p:cNvSpPr>
                <a:spLocks noChangeArrowheads="1"/>
              </p:cNvSpPr>
              <p:nvPr/>
            </p:nvSpPr>
            <p:spPr bwMode="auto">
              <a:xfrm>
                <a:off x="928" y="0"/>
                <a:ext cx="642" cy="384"/>
              </a:xfrm>
              <a:prstGeom prst="rect">
                <a:avLst/>
              </a:prstGeom>
              <a:noFill/>
              <a:ln w="9525">
                <a:noFill/>
                <a:miter lim="800000"/>
                <a:headEnd/>
                <a:tailEnd/>
              </a:ln>
            </p:spPr>
            <p:txBody>
              <a:bodyPr/>
              <a:lstStyle/>
              <a:p>
                <a:r>
                  <a:rPr kumimoji="1" lang="zh-CN" altLang="en-US" sz="1600" b="1">
                    <a:latin typeface="Times New Roman" pitchFamily="18" charset="0"/>
                  </a:rPr>
                  <a:t>控制信号</a:t>
                </a:r>
              </a:p>
              <a:p>
                <a:pPr eaLnBrk="0" hangingPunct="0"/>
                <a:endParaRPr kumimoji="1" lang="en-US" altLang="zh-CN" sz="1600" b="1">
                  <a:latin typeface="Times New Roman" pitchFamily="18" charset="0"/>
                </a:endParaRPr>
              </a:p>
            </p:txBody>
          </p:sp>
          <p:sp>
            <p:nvSpPr>
              <p:cNvPr id="24696" name="Rectangle 8"/>
              <p:cNvSpPr>
                <a:spLocks noChangeArrowheads="1"/>
              </p:cNvSpPr>
              <p:nvPr/>
            </p:nvSpPr>
            <p:spPr bwMode="auto">
              <a:xfrm>
                <a:off x="885" y="0"/>
                <a:ext cx="728" cy="384"/>
              </a:xfrm>
              <a:prstGeom prst="rect">
                <a:avLst/>
              </a:prstGeom>
              <a:noFill/>
              <a:ln w="7">
                <a:solidFill>
                  <a:srgbClr val="A0A0A0"/>
                </a:solidFill>
                <a:miter lim="800000"/>
                <a:headEnd/>
                <a:tailEnd/>
              </a:ln>
            </p:spPr>
            <p:txBody>
              <a:bodyPr/>
              <a:lstStyle/>
              <a:p>
                <a:endParaRPr lang="zh-CN" altLang="en-US"/>
              </a:p>
            </p:txBody>
          </p:sp>
        </p:grpSp>
        <p:grpSp>
          <p:nvGrpSpPr>
            <p:cNvPr id="5" name="Group 9"/>
            <p:cNvGrpSpPr>
              <a:grpSpLocks/>
            </p:cNvGrpSpPr>
            <p:nvPr/>
          </p:nvGrpSpPr>
          <p:grpSpPr bwMode="auto">
            <a:xfrm>
              <a:off x="1613" y="0"/>
              <a:ext cx="1838" cy="384"/>
              <a:chOff x="1613" y="0"/>
              <a:chExt cx="1838" cy="384"/>
            </a:xfrm>
          </p:grpSpPr>
          <p:sp>
            <p:nvSpPr>
              <p:cNvPr id="24693" name="Rectangle 10"/>
              <p:cNvSpPr>
                <a:spLocks noChangeArrowheads="1"/>
              </p:cNvSpPr>
              <p:nvPr/>
            </p:nvSpPr>
            <p:spPr bwMode="auto">
              <a:xfrm>
                <a:off x="1656" y="0"/>
                <a:ext cx="1752" cy="384"/>
              </a:xfrm>
              <a:prstGeom prst="rect">
                <a:avLst/>
              </a:prstGeom>
              <a:noFill/>
              <a:ln w="9525">
                <a:noFill/>
                <a:miter lim="800000"/>
                <a:headEnd/>
                <a:tailEnd/>
              </a:ln>
            </p:spPr>
            <p:txBody>
              <a:bodyPr/>
              <a:lstStyle/>
              <a:p>
                <a:pPr algn="ctr"/>
                <a:r>
                  <a:rPr kumimoji="1" lang="zh-CN" altLang="en-US" sz="1600" b="1">
                    <a:latin typeface="Times New Roman" pitchFamily="18" charset="0"/>
                  </a:rPr>
                  <a:t>控制代码</a:t>
                </a:r>
              </a:p>
              <a:p>
                <a:pPr algn="ctr" eaLnBrk="0" hangingPunct="0"/>
                <a:endParaRPr kumimoji="1" lang="en-US" altLang="zh-CN" sz="1600">
                  <a:latin typeface="Times New Roman" pitchFamily="18" charset="0"/>
                </a:endParaRPr>
              </a:p>
            </p:txBody>
          </p:sp>
          <p:sp>
            <p:nvSpPr>
              <p:cNvPr id="24694" name="Rectangle 11"/>
              <p:cNvSpPr>
                <a:spLocks noChangeArrowheads="1"/>
              </p:cNvSpPr>
              <p:nvPr/>
            </p:nvSpPr>
            <p:spPr bwMode="auto">
              <a:xfrm>
                <a:off x="1613" y="0"/>
                <a:ext cx="1838" cy="384"/>
              </a:xfrm>
              <a:prstGeom prst="rect">
                <a:avLst/>
              </a:prstGeom>
              <a:noFill/>
              <a:ln w="7">
                <a:solidFill>
                  <a:srgbClr val="A0A0A0"/>
                </a:solidFill>
                <a:miter lim="800000"/>
                <a:headEnd/>
                <a:tailEnd/>
              </a:ln>
            </p:spPr>
            <p:txBody>
              <a:bodyPr/>
              <a:lstStyle/>
              <a:p>
                <a:endParaRPr lang="zh-CN" altLang="en-US"/>
              </a:p>
            </p:txBody>
          </p:sp>
        </p:grpSp>
        <p:grpSp>
          <p:nvGrpSpPr>
            <p:cNvPr id="6" name="Group 12"/>
            <p:cNvGrpSpPr>
              <a:grpSpLocks/>
            </p:cNvGrpSpPr>
            <p:nvPr/>
          </p:nvGrpSpPr>
          <p:grpSpPr bwMode="auto">
            <a:xfrm>
              <a:off x="885" y="384"/>
              <a:ext cx="728" cy="384"/>
              <a:chOff x="885" y="384"/>
              <a:chExt cx="728" cy="384"/>
            </a:xfrm>
          </p:grpSpPr>
          <p:sp>
            <p:nvSpPr>
              <p:cNvPr id="24691" name="Rectangle 13"/>
              <p:cNvSpPr>
                <a:spLocks noChangeArrowheads="1"/>
              </p:cNvSpPr>
              <p:nvPr/>
            </p:nvSpPr>
            <p:spPr bwMode="auto">
              <a:xfrm>
                <a:off x="928" y="384"/>
                <a:ext cx="642" cy="384"/>
              </a:xfrm>
              <a:prstGeom prst="rect">
                <a:avLst/>
              </a:prstGeom>
              <a:noFill/>
              <a:ln w="9525">
                <a:noFill/>
                <a:miter lim="800000"/>
                <a:headEnd/>
                <a:tailEnd/>
              </a:ln>
            </p:spPr>
            <p:txBody>
              <a:bodyPr/>
              <a:lstStyle/>
              <a:p>
                <a:r>
                  <a:rPr kumimoji="1" lang="en-US" altLang="zh-CN" sz="1400" b="1">
                    <a:latin typeface="Times New Roman" pitchFamily="18" charset="0"/>
                  </a:rPr>
                  <a:t>RS    RW</a:t>
                </a:r>
              </a:p>
              <a:p>
                <a:pPr eaLnBrk="0" hangingPunct="0"/>
                <a:endParaRPr kumimoji="1" lang="en-US" altLang="zh-CN" sz="2400" b="1">
                  <a:latin typeface="Times New Roman" pitchFamily="18" charset="0"/>
                </a:endParaRPr>
              </a:p>
            </p:txBody>
          </p:sp>
          <p:sp>
            <p:nvSpPr>
              <p:cNvPr id="24692" name="Rectangle 14"/>
              <p:cNvSpPr>
                <a:spLocks noChangeArrowheads="1"/>
              </p:cNvSpPr>
              <p:nvPr/>
            </p:nvSpPr>
            <p:spPr bwMode="auto">
              <a:xfrm>
                <a:off x="885" y="384"/>
                <a:ext cx="728" cy="384"/>
              </a:xfrm>
              <a:prstGeom prst="rect">
                <a:avLst/>
              </a:prstGeom>
              <a:noFill/>
              <a:ln w="7">
                <a:solidFill>
                  <a:srgbClr val="A0A0A0"/>
                </a:solidFill>
                <a:miter lim="800000"/>
                <a:headEnd/>
                <a:tailEnd/>
              </a:ln>
            </p:spPr>
            <p:txBody>
              <a:bodyPr/>
              <a:lstStyle/>
              <a:p>
                <a:endParaRPr lang="zh-CN" altLang="en-US"/>
              </a:p>
            </p:txBody>
          </p:sp>
        </p:grpSp>
        <p:grpSp>
          <p:nvGrpSpPr>
            <p:cNvPr id="7" name="Group 15"/>
            <p:cNvGrpSpPr>
              <a:grpSpLocks/>
            </p:cNvGrpSpPr>
            <p:nvPr/>
          </p:nvGrpSpPr>
          <p:grpSpPr bwMode="auto">
            <a:xfrm>
              <a:off x="1613" y="384"/>
              <a:ext cx="1838" cy="384"/>
              <a:chOff x="1613" y="384"/>
              <a:chExt cx="1838" cy="384"/>
            </a:xfrm>
          </p:grpSpPr>
          <p:sp>
            <p:nvSpPr>
              <p:cNvPr id="24689" name="Rectangle 16"/>
              <p:cNvSpPr>
                <a:spLocks noChangeArrowheads="1"/>
              </p:cNvSpPr>
              <p:nvPr/>
            </p:nvSpPr>
            <p:spPr bwMode="auto">
              <a:xfrm>
                <a:off x="1656" y="384"/>
                <a:ext cx="1752" cy="384"/>
              </a:xfrm>
              <a:prstGeom prst="rect">
                <a:avLst/>
              </a:prstGeom>
              <a:noFill/>
              <a:ln w="9525">
                <a:noFill/>
                <a:miter lim="800000"/>
                <a:headEnd/>
                <a:tailEnd/>
              </a:ln>
            </p:spPr>
            <p:txBody>
              <a:bodyPr/>
              <a:lstStyle/>
              <a:p>
                <a:r>
                  <a:rPr kumimoji="1" lang="en-US" altLang="zh-CN" sz="1200" b="1">
                    <a:latin typeface="Times New Roman" pitchFamily="18" charset="0"/>
                  </a:rPr>
                  <a:t>D7     D6    D5   D4    D3   D2  D1  D0</a:t>
                </a:r>
              </a:p>
              <a:p>
                <a:pPr eaLnBrk="0" hangingPunct="0"/>
                <a:endParaRPr kumimoji="1" lang="en-US" altLang="zh-CN" sz="1200" b="1">
                  <a:latin typeface="Times New Roman" pitchFamily="18" charset="0"/>
                </a:endParaRPr>
              </a:p>
            </p:txBody>
          </p:sp>
          <p:sp>
            <p:nvSpPr>
              <p:cNvPr id="24690" name="Rectangle 17"/>
              <p:cNvSpPr>
                <a:spLocks noChangeArrowheads="1"/>
              </p:cNvSpPr>
              <p:nvPr/>
            </p:nvSpPr>
            <p:spPr bwMode="auto">
              <a:xfrm>
                <a:off x="1613" y="384"/>
                <a:ext cx="1838" cy="384"/>
              </a:xfrm>
              <a:prstGeom prst="rect">
                <a:avLst/>
              </a:prstGeom>
              <a:noFill/>
              <a:ln w="7">
                <a:solidFill>
                  <a:srgbClr val="A0A0A0"/>
                </a:solidFill>
                <a:miter lim="800000"/>
                <a:headEnd/>
                <a:tailEnd/>
              </a:ln>
            </p:spPr>
            <p:txBody>
              <a:bodyPr/>
              <a:lstStyle/>
              <a:p>
                <a:endParaRPr lang="zh-CN" altLang="en-US"/>
              </a:p>
            </p:txBody>
          </p:sp>
        </p:grpSp>
        <p:grpSp>
          <p:nvGrpSpPr>
            <p:cNvPr id="8" name="Group 18"/>
            <p:cNvGrpSpPr>
              <a:grpSpLocks/>
            </p:cNvGrpSpPr>
            <p:nvPr/>
          </p:nvGrpSpPr>
          <p:grpSpPr bwMode="auto">
            <a:xfrm>
              <a:off x="0" y="768"/>
              <a:ext cx="885" cy="384"/>
              <a:chOff x="0" y="768"/>
              <a:chExt cx="885" cy="384"/>
            </a:xfrm>
          </p:grpSpPr>
          <p:sp>
            <p:nvSpPr>
              <p:cNvPr id="24687" name="Rectangle 19"/>
              <p:cNvSpPr>
                <a:spLocks noChangeArrowheads="1"/>
              </p:cNvSpPr>
              <p:nvPr/>
            </p:nvSpPr>
            <p:spPr bwMode="auto">
              <a:xfrm>
                <a:off x="43" y="768"/>
                <a:ext cx="799" cy="384"/>
              </a:xfrm>
              <a:prstGeom prst="rect">
                <a:avLst/>
              </a:prstGeom>
              <a:noFill/>
              <a:ln w="9525">
                <a:noFill/>
                <a:miter lim="800000"/>
                <a:headEnd/>
                <a:tailEnd/>
              </a:ln>
            </p:spPr>
            <p:txBody>
              <a:bodyPr/>
              <a:lstStyle/>
              <a:p>
                <a:r>
                  <a:rPr kumimoji="1" lang="zh-CN" altLang="en-US" sz="1600" b="1">
                    <a:latin typeface="Times New Roman" pitchFamily="18" charset="0"/>
                  </a:rPr>
                  <a:t>清屏</a:t>
                </a:r>
              </a:p>
              <a:p>
                <a:pPr eaLnBrk="0" hangingPunct="0"/>
                <a:endParaRPr kumimoji="1" lang="en-US" altLang="zh-CN" sz="1600">
                  <a:latin typeface="Times New Roman" pitchFamily="18" charset="0"/>
                </a:endParaRPr>
              </a:p>
            </p:txBody>
          </p:sp>
          <p:sp>
            <p:nvSpPr>
              <p:cNvPr id="24688" name="Rectangle 20"/>
              <p:cNvSpPr>
                <a:spLocks noChangeArrowheads="1"/>
              </p:cNvSpPr>
              <p:nvPr/>
            </p:nvSpPr>
            <p:spPr bwMode="auto">
              <a:xfrm>
                <a:off x="0" y="768"/>
                <a:ext cx="885" cy="384"/>
              </a:xfrm>
              <a:prstGeom prst="rect">
                <a:avLst/>
              </a:prstGeom>
              <a:noFill/>
              <a:ln w="7">
                <a:solidFill>
                  <a:srgbClr val="A0A0A0"/>
                </a:solidFill>
                <a:miter lim="800000"/>
                <a:headEnd/>
                <a:tailEnd/>
              </a:ln>
            </p:spPr>
            <p:txBody>
              <a:bodyPr/>
              <a:lstStyle/>
              <a:p>
                <a:endParaRPr lang="zh-CN" altLang="en-US"/>
              </a:p>
            </p:txBody>
          </p:sp>
        </p:grpSp>
        <p:grpSp>
          <p:nvGrpSpPr>
            <p:cNvPr id="9" name="Group 21"/>
            <p:cNvGrpSpPr>
              <a:grpSpLocks/>
            </p:cNvGrpSpPr>
            <p:nvPr/>
          </p:nvGrpSpPr>
          <p:grpSpPr bwMode="auto">
            <a:xfrm>
              <a:off x="885" y="768"/>
              <a:ext cx="728" cy="384"/>
              <a:chOff x="885" y="768"/>
              <a:chExt cx="728" cy="384"/>
            </a:xfrm>
          </p:grpSpPr>
          <p:sp>
            <p:nvSpPr>
              <p:cNvPr id="24685" name="Rectangle 22"/>
              <p:cNvSpPr>
                <a:spLocks noChangeArrowheads="1"/>
              </p:cNvSpPr>
              <p:nvPr/>
            </p:nvSpPr>
            <p:spPr bwMode="auto">
              <a:xfrm>
                <a:off x="928" y="768"/>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86" name="Rectangle 23"/>
              <p:cNvSpPr>
                <a:spLocks noChangeArrowheads="1"/>
              </p:cNvSpPr>
              <p:nvPr/>
            </p:nvSpPr>
            <p:spPr bwMode="auto">
              <a:xfrm>
                <a:off x="885" y="768"/>
                <a:ext cx="728" cy="384"/>
              </a:xfrm>
              <a:prstGeom prst="rect">
                <a:avLst/>
              </a:prstGeom>
              <a:noFill/>
              <a:ln w="7">
                <a:solidFill>
                  <a:srgbClr val="A0A0A0"/>
                </a:solidFill>
                <a:miter lim="800000"/>
                <a:headEnd/>
                <a:tailEnd/>
              </a:ln>
            </p:spPr>
            <p:txBody>
              <a:bodyPr/>
              <a:lstStyle/>
              <a:p>
                <a:endParaRPr lang="zh-CN" altLang="en-US"/>
              </a:p>
            </p:txBody>
          </p:sp>
        </p:grpSp>
        <p:grpSp>
          <p:nvGrpSpPr>
            <p:cNvPr id="10" name="Group 24"/>
            <p:cNvGrpSpPr>
              <a:grpSpLocks/>
            </p:cNvGrpSpPr>
            <p:nvPr/>
          </p:nvGrpSpPr>
          <p:grpSpPr bwMode="auto">
            <a:xfrm>
              <a:off x="1613" y="768"/>
              <a:ext cx="1838" cy="384"/>
              <a:chOff x="1613" y="768"/>
              <a:chExt cx="1838" cy="384"/>
            </a:xfrm>
          </p:grpSpPr>
          <p:sp>
            <p:nvSpPr>
              <p:cNvPr id="24683" name="Rectangle 25"/>
              <p:cNvSpPr>
                <a:spLocks noChangeArrowheads="1"/>
              </p:cNvSpPr>
              <p:nvPr/>
            </p:nvSpPr>
            <p:spPr bwMode="auto">
              <a:xfrm>
                <a:off x="1656" y="768"/>
                <a:ext cx="1752" cy="384"/>
              </a:xfrm>
              <a:prstGeom prst="rect">
                <a:avLst/>
              </a:prstGeom>
              <a:noFill/>
              <a:ln w="9525">
                <a:noFill/>
                <a:miter lim="800000"/>
                <a:headEnd/>
                <a:tailEnd/>
              </a:ln>
            </p:spPr>
            <p:txBody>
              <a:bodyPr/>
              <a:lstStyle/>
              <a:p>
                <a:r>
                  <a:rPr kumimoji="1" lang="en-US" altLang="zh-CN" sz="1400" b="1">
                    <a:latin typeface="Times New Roman" pitchFamily="18" charset="0"/>
                  </a:rPr>
                  <a:t>0      0     0    0     0    0   0   1</a:t>
                </a:r>
              </a:p>
              <a:p>
                <a:pPr eaLnBrk="0" hangingPunct="0"/>
                <a:endParaRPr kumimoji="1" lang="en-US" altLang="zh-CN" sz="1400" b="1">
                  <a:latin typeface="Times New Roman" pitchFamily="18" charset="0"/>
                </a:endParaRPr>
              </a:p>
            </p:txBody>
          </p:sp>
          <p:sp>
            <p:nvSpPr>
              <p:cNvPr id="24684" name="Rectangle 26"/>
              <p:cNvSpPr>
                <a:spLocks noChangeArrowheads="1"/>
              </p:cNvSpPr>
              <p:nvPr/>
            </p:nvSpPr>
            <p:spPr bwMode="auto">
              <a:xfrm>
                <a:off x="1613" y="768"/>
                <a:ext cx="1838" cy="384"/>
              </a:xfrm>
              <a:prstGeom prst="rect">
                <a:avLst/>
              </a:prstGeom>
              <a:noFill/>
              <a:ln w="7">
                <a:solidFill>
                  <a:srgbClr val="A0A0A0"/>
                </a:solidFill>
                <a:miter lim="800000"/>
                <a:headEnd/>
                <a:tailEnd/>
              </a:ln>
            </p:spPr>
            <p:txBody>
              <a:bodyPr/>
              <a:lstStyle/>
              <a:p>
                <a:endParaRPr lang="zh-CN" altLang="en-US"/>
              </a:p>
            </p:txBody>
          </p:sp>
        </p:grpSp>
        <p:grpSp>
          <p:nvGrpSpPr>
            <p:cNvPr id="11" name="Group 27"/>
            <p:cNvGrpSpPr>
              <a:grpSpLocks/>
            </p:cNvGrpSpPr>
            <p:nvPr/>
          </p:nvGrpSpPr>
          <p:grpSpPr bwMode="auto">
            <a:xfrm>
              <a:off x="0" y="1152"/>
              <a:ext cx="885" cy="384"/>
              <a:chOff x="0" y="1152"/>
              <a:chExt cx="885" cy="384"/>
            </a:xfrm>
          </p:grpSpPr>
          <p:sp>
            <p:nvSpPr>
              <p:cNvPr id="24681" name="Rectangle 28"/>
              <p:cNvSpPr>
                <a:spLocks noChangeArrowheads="1"/>
              </p:cNvSpPr>
              <p:nvPr/>
            </p:nvSpPr>
            <p:spPr bwMode="auto">
              <a:xfrm>
                <a:off x="43" y="1152"/>
                <a:ext cx="799" cy="384"/>
              </a:xfrm>
              <a:prstGeom prst="rect">
                <a:avLst/>
              </a:prstGeom>
              <a:noFill/>
              <a:ln w="9525">
                <a:noFill/>
                <a:miter lim="800000"/>
                <a:headEnd/>
                <a:tailEnd/>
              </a:ln>
            </p:spPr>
            <p:txBody>
              <a:bodyPr/>
              <a:lstStyle/>
              <a:p>
                <a:r>
                  <a:rPr kumimoji="1" lang="zh-CN" altLang="en-US" sz="1600" b="1">
                    <a:latin typeface="Times New Roman" pitchFamily="18" charset="0"/>
                  </a:rPr>
                  <a:t>归</a:t>
                </a:r>
                <a:r>
                  <a:rPr kumimoji="1" lang="en-US" altLang="zh-CN" sz="1600" b="1">
                    <a:latin typeface="Times New Roman" pitchFamily="18" charset="0"/>
                  </a:rPr>
                  <a:t>home</a:t>
                </a:r>
                <a:r>
                  <a:rPr kumimoji="1" lang="zh-CN" altLang="en-US" sz="1600" b="1">
                    <a:latin typeface="Times New Roman" pitchFamily="18" charset="0"/>
                  </a:rPr>
                  <a:t>位</a:t>
                </a:r>
              </a:p>
              <a:p>
                <a:pPr eaLnBrk="0" hangingPunct="0"/>
                <a:endParaRPr kumimoji="1" lang="en-US" altLang="zh-CN" sz="2400">
                  <a:latin typeface="Times New Roman" pitchFamily="18" charset="0"/>
                </a:endParaRPr>
              </a:p>
            </p:txBody>
          </p:sp>
          <p:sp>
            <p:nvSpPr>
              <p:cNvPr id="24682" name="Rectangle 29"/>
              <p:cNvSpPr>
                <a:spLocks noChangeArrowheads="1"/>
              </p:cNvSpPr>
              <p:nvPr/>
            </p:nvSpPr>
            <p:spPr bwMode="auto">
              <a:xfrm>
                <a:off x="0" y="1152"/>
                <a:ext cx="885" cy="384"/>
              </a:xfrm>
              <a:prstGeom prst="rect">
                <a:avLst/>
              </a:prstGeom>
              <a:noFill/>
              <a:ln w="7">
                <a:solidFill>
                  <a:srgbClr val="A0A0A0"/>
                </a:solidFill>
                <a:miter lim="800000"/>
                <a:headEnd/>
                <a:tailEnd/>
              </a:ln>
            </p:spPr>
            <p:txBody>
              <a:bodyPr/>
              <a:lstStyle/>
              <a:p>
                <a:endParaRPr lang="zh-CN" altLang="en-US"/>
              </a:p>
            </p:txBody>
          </p:sp>
        </p:grpSp>
        <p:grpSp>
          <p:nvGrpSpPr>
            <p:cNvPr id="12" name="Group 30"/>
            <p:cNvGrpSpPr>
              <a:grpSpLocks/>
            </p:cNvGrpSpPr>
            <p:nvPr/>
          </p:nvGrpSpPr>
          <p:grpSpPr bwMode="auto">
            <a:xfrm>
              <a:off x="885" y="1152"/>
              <a:ext cx="728" cy="384"/>
              <a:chOff x="885" y="1152"/>
              <a:chExt cx="728" cy="384"/>
            </a:xfrm>
          </p:grpSpPr>
          <p:sp>
            <p:nvSpPr>
              <p:cNvPr id="24679" name="Rectangle 31"/>
              <p:cNvSpPr>
                <a:spLocks noChangeArrowheads="1"/>
              </p:cNvSpPr>
              <p:nvPr/>
            </p:nvSpPr>
            <p:spPr bwMode="auto">
              <a:xfrm>
                <a:off x="928" y="1152"/>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80" name="Rectangle 32"/>
              <p:cNvSpPr>
                <a:spLocks noChangeArrowheads="1"/>
              </p:cNvSpPr>
              <p:nvPr/>
            </p:nvSpPr>
            <p:spPr bwMode="auto">
              <a:xfrm>
                <a:off x="885" y="1152"/>
                <a:ext cx="728" cy="384"/>
              </a:xfrm>
              <a:prstGeom prst="rect">
                <a:avLst/>
              </a:prstGeom>
              <a:noFill/>
              <a:ln w="7">
                <a:solidFill>
                  <a:srgbClr val="A0A0A0"/>
                </a:solidFill>
                <a:miter lim="800000"/>
                <a:headEnd/>
                <a:tailEnd/>
              </a:ln>
            </p:spPr>
            <p:txBody>
              <a:bodyPr/>
              <a:lstStyle/>
              <a:p>
                <a:endParaRPr lang="zh-CN" altLang="en-US"/>
              </a:p>
            </p:txBody>
          </p:sp>
        </p:grpSp>
        <p:grpSp>
          <p:nvGrpSpPr>
            <p:cNvPr id="13" name="Group 33"/>
            <p:cNvGrpSpPr>
              <a:grpSpLocks/>
            </p:cNvGrpSpPr>
            <p:nvPr/>
          </p:nvGrpSpPr>
          <p:grpSpPr bwMode="auto">
            <a:xfrm>
              <a:off x="1613" y="1152"/>
              <a:ext cx="1838" cy="384"/>
              <a:chOff x="1613" y="1152"/>
              <a:chExt cx="1838" cy="384"/>
            </a:xfrm>
          </p:grpSpPr>
          <p:sp>
            <p:nvSpPr>
              <p:cNvPr id="24677" name="Rectangle 34"/>
              <p:cNvSpPr>
                <a:spLocks noChangeArrowheads="1"/>
              </p:cNvSpPr>
              <p:nvPr/>
            </p:nvSpPr>
            <p:spPr bwMode="auto">
              <a:xfrm>
                <a:off x="1656" y="1152"/>
                <a:ext cx="1752" cy="384"/>
              </a:xfrm>
              <a:prstGeom prst="rect">
                <a:avLst/>
              </a:prstGeom>
              <a:noFill/>
              <a:ln w="9525">
                <a:noFill/>
                <a:miter lim="800000"/>
                <a:headEnd/>
                <a:tailEnd/>
              </a:ln>
            </p:spPr>
            <p:txBody>
              <a:bodyPr/>
              <a:lstStyle/>
              <a:p>
                <a:r>
                  <a:rPr kumimoji="1" lang="en-US" altLang="zh-CN" sz="1400" b="1">
                    <a:latin typeface="Times New Roman" pitchFamily="18" charset="0"/>
                  </a:rPr>
                  <a:t>0      0     0    0     0    0   1   *</a:t>
                </a:r>
              </a:p>
              <a:p>
                <a:pPr eaLnBrk="0" hangingPunct="0"/>
                <a:endParaRPr kumimoji="1" lang="en-US" altLang="zh-CN" sz="2400" b="1">
                  <a:latin typeface="Times New Roman" pitchFamily="18" charset="0"/>
                </a:endParaRPr>
              </a:p>
            </p:txBody>
          </p:sp>
          <p:sp>
            <p:nvSpPr>
              <p:cNvPr id="24678" name="Rectangle 35"/>
              <p:cNvSpPr>
                <a:spLocks noChangeArrowheads="1"/>
              </p:cNvSpPr>
              <p:nvPr/>
            </p:nvSpPr>
            <p:spPr bwMode="auto">
              <a:xfrm>
                <a:off x="1613" y="1152"/>
                <a:ext cx="1838" cy="384"/>
              </a:xfrm>
              <a:prstGeom prst="rect">
                <a:avLst/>
              </a:prstGeom>
              <a:noFill/>
              <a:ln w="7">
                <a:solidFill>
                  <a:srgbClr val="A0A0A0"/>
                </a:solidFill>
                <a:miter lim="800000"/>
                <a:headEnd/>
                <a:tailEnd/>
              </a:ln>
            </p:spPr>
            <p:txBody>
              <a:bodyPr/>
              <a:lstStyle/>
              <a:p>
                <a:endParaRPr lang="zh-CN" altLang="en-US"/>
              </a:p>
            </p:txBody>
          </p:sp>
        </p:grpSp>
        <p:grpSp>
          <p:nvGrpSpPr>
            <p:cNvPr id="14" name="Group 36"/>
            <p:cNvGrpSpPr>
              <a:grpSpLocks/>
            </p:cNvGrpSpPr>
            <p:nvPr/>
          </p:nvGrpSpPr>
          <p:grpSpPr bwMode="auto">
            <a:xfrm>
              <a:off x="0" y="1536"/>
              <a:ext cx="885" cy="384"/>
              <a:chOff x="0" y="1536"/>
              <a:chExt cx="885" cy="384"/>
            </a:xfrm>
          </p:grpSpPr>
          <p:sp>
            <p:nvSpPr>
              <p:cNvPr id="24675" name="Rectangle 37"/>
              <p:cNvSpPr>
                <a:spLocks noChangeArrowheads="1"/>
              </p:cNvSpPr>
              <p:nvPr/>
            </p:nvSpPr>
            <p:spPr bwMode="auto">
              <a:xfrm>
                <a:off x="43" y="1536"/>
                <a:ext cx="799" cy="384"/>
              </a:xfrm>
              <a:prstGeom prst="rect">
                <a:avLst/>
              </a:prstGeom>
              <a:noFill/>
              <a:ln w="9525">
                <a:noFill/>
                <a:miter lim="800000"/>
                <a:headEnd/>
                <a:tailEnd/>
              </a:ln>
            </p:spPr>
            <p:txBody>
              <a:bodyPr/>
              <a:lstStyle/>
              <a:p>
                <a:r>
                  <a:rPr kumimoji="1" lang="zh-CN" altLang="en-US" sz="1400" b="1">
                    <a:latin typeface="Times New Roman" pitchFamily="18" charset="0"/>
                  </a:rPr>
                  <a:t>输入方式设置</a:t>
                </a:r>
              </a:p>
              <a:p>
                <a:pPr eaLnBrk="0" hangingPunct="0"/>
                <a:endParaRPr kumimoji="1" lang="en-US" altLang="zh-CN" sz="1400">
                  <a:latin typeface="Times New Roman" pitchFamily="18" charset="0"/>
                </a:endParaRPr>
              </a:p>
            </p:txBody>
          </p:sp>
          <p:sp>
            <p:nvSpPr>
              <p:cNvPr id="24676" name="Rectangle 38"/>
              <p:cNvSpPr>
                <a:spLocks noChangeArrowheads="1"/>
              </p:cNvSpPr>
              <p:nvPr/>
            </p:nvSpPr>
            <p:spPr bwMode="auto">
              <a:xfrm>
                <a:off x="0" y="1536"/>
                <a:ext cx="885" cy="384"/>
              </a:xfrm>
              <a:prstGeom prst="rect">
                <a:avLst/>
              </a:prstGeom>
              <a:noFill/>
              <a:ln w="7">
                <a:solidFill>
                  <a:srgbClr val="A0A0A0"/>
                </a:solidFill>
                <a:miter lim="800000"/>
                <a:headEnd/>
                <a:tailEnd/>
              </a:ln>
            </p:spPr>
            <p:txBody>
              <a:bodyPr/>
              <a:lstStyle/>
              <a:p>
                <a:endParaRPr lang="zh-CN" altLang="en-US"/>
              </a:p>
            </p:txBody>
          </p:sp>
        </p:grpSp>
        <p:grpSp>
          <p:nvGrpSpPr>
            <p:cNvPr id="15" name="Group 39"/>
            <p:cNvGrpSpPr>
              <a:grpSpLocks/>
            </p:cNvGrpSpPr>
            <p:nvPr/>
          </p:nvGrpSpPr>
          <p:grpSpPr bwMode="auto">
            <a:xfrm>
              <a:off x="885" y="1536"/>
              <a:ext cx="728" cy="384"/>
              <a:chOff x="885" y="1536"/>
              <a:chExt cx="728" cy="384"/>
            </a:xfrm>
          </p:grpSpPr>
          <p:sp>
            <p:nvSpPr>
              <p:cNvPr id="24673" name="Rectangle 40"/>
              <p:cNvSpPr>
                <a:spLocks noChangeArrowheads="1"/>
              </p:cNvSpPr>
              <p:nvPr/>
            </p:nvSpPr>
            <p:spPr bwMode="auto">
              <a:xfrm>
                <a:off x="928" y="1536"/>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74" name="Rectangle 41"/>
              <p:cNvSpPr>
                <a:spLocks noChangeArrowheads="1"/>
              </p:cNvSpPr>
              <p:nvPr/>
            </p:nvSpPr>
            <p:spPr bwMode="auto">
              <a:xfrm>
                <a:off x="885" y="1536"/>
                <a:ext cx="728" cy="384"/>
              </a:xfrm>
              <a:prstGeom prst="rect">
                <a:avLst/>
              </a:prstGeom>
              <a:noFill/>
              <a:ln w="7">
                <a:solidFill>
                  <a:srgbClr val="A0A0A0"/>
                </a:solidFill>
                <a:miter lim="800000"/>
                <a:headEnd/>
                <a:tailEnd/>
              </a:ln>
            </p:spPr>
            <p:txBody>
              <a:bodyPr/>
              <a:lstStyle/>
              <a:p>
                <a:endParaRPr lang="zh-CN" altLang="en-US"/>
              </a:p>
            </p:txBody>
          </p:sp>
        </p:grpSp>
        <p:grpSp>
          <p:nvGrpSpPr>
            <p:cNvPr id="16" name="Group 42"/>
            <p:cNvGrpSpPr>
              <a:grpSpLocks/>
            </p:cNvGrpSpPr>
            <p:nvPr/>
          </p:nvGrpSpPr>
          <p:grpSpPr bwMode="auto">
            <a:xfrm>
              <a:off x="1613" y="1536"/>
              <a:ext cx="1838" cy="384"/>
              <a:chOff x="1613" y="1536"/>
              <a:chExt cx="1838" cy="384"/>
            </a:xfrm>
          </p:grpSpPr>
          <p:sp>
            <p:nvSpPr>
              <p:cNvPr id="24671" name="Rectangle 43"/>
              <p:cNvSpPr>
                <a:spLocks noChangeArrowheads="1"/>
              </p:cNvSpPr>
              <p:nvPr/>
            </p:nvSpPr>
            <p:spPr bwMode="auto">
              <a:xfrm>
                <a:off x="1656" y="1536"/>
                <a:ext cx="1752" cy="384"/>
              </a:xfrm>
              <a:prstGeom prst="rect">
                <a:avLst/>
              </a:prstGeom>
              <a:noFill/>
              <a:ln w="9525">
                <a:noFill/>
                <a:miter lim="800000"/>
                <a:headEnd/>
                <a:tailEnd/>
              </a:ln>
            </p:spPr>
            <p:txBody>
              <a:bodyPr/>
              <a:lstStyle/>
              <a:p>
                <a:r>
                  <a:rPr kumimoji="1" lang="en-US" altLang="zh-CN" sz="1400" b="1">
                    <a:latin typeface="Times New Roman" pitchFamily="18" charset="0"/>
                  </a:rPr>
                  <a:t>0      0     0    0     0    1  I/D  S</a:t>
                </a:r>
              </a:p>
              <a:p>
                <a:pPr eaLnBrk="0" hangingPunct="0"/>
                <a:endParaRPr kumimoji="1" lang="en-US" altLang="zh-CN" sz="1400" b="1">
                  <a:latin typeface="Times New Roman" pitchFamily="18" charset="0"/>
                </a:endParaRPr>
              </a:p>
            </p:txBody>
          </p:sp>
          <p:sp>
            <p:nvSpPr>
              <p:cNvPr id="24672" name="Rectangle 44"/>
              <p:cNvSpPr>
                <a:spLocks noChangeArrowheads="1"/>
              </p:cNvSpPr>
              <p:nvPr/>
            </p:nvSpPr>
            <p:spPr bwMode="auto">
              <a:xfrm>
                <a:off x="1613" y="1536"/>
                <a:ext cx="1838" cy="384"/>
              </a:xfrm>
              <a:prstGeom prst="rect">
                <a:avLst/>
              </a:prstGeom>
              <a:noFill/>
              <a:ln w="7">
                <a:solidFill>
                  <a:srgbClr val="A0A0A0"/>
                </a:solidFill>
                <a:miter lim="800000"/>
                <a:headEnd/>
                <a:tailEnd/>
              </a:ln>
            </p:spPr>
            <p:txBody>
              <a:bodyPr/>
              <a:lstStyle/>
              <a:p>
                <a:endParaRPr lang="zh-CN" altLang="en-US"/>
              </a:p>
            </p:txBody>
          </p:sp>
        </p:grpSp>
        <p:grpSp>
          <p:nvGrpSpPr>
            <p:cNvPr id="17" name="Group 45"/>
            <p:cNvGrpSpPr>
              <a:grpSpLocks/>
            </p:cNvGrpSpPr>
            <p:nvPr/>
          </p:nvGrpSpPr>
          <p:grpSpPr bwMode="auto">
            <a:xfrm>
              <a:off x="0" y="1920"/>
              <a:ext cx="885" cy="384"/>
              <a:chOff x="0" y="1920"/>
              <a:chExt cx="885" cy="384"/>
            </a:xfrm>
          </p:grpSpPr>
          <p:sp>
            <p:nvSpPr>
              <p:cNvPr id="24669" name="Rectangle 46"/>
              <p:cNvSpPr>
                <a:spLocks noChangeArrowheads="1"/>
              </p:cNvSpPr>
              <p:nvPr/>
            </p:nvSpPr>
            <p:spPr bwMode="auto">
              <a:xfrm>
                <a:off x="43" y="1920"/>
                <a:ext cx="799" cy="384"/>
              </a:xfrm>
              <a:prstGeom prst="rect">
                <a:avLst/>
              </a:prstGeom>
              <a:noFill/>
              <a:ln w="9525">
                <a:noFill/>
                <a:miter lim="800000"/>
                <a:headEnd/>
                <a:tailEnd/>
              </a:ln>
            </p:spPr>
            <p:txBody>
              <a:bodyPr/>
              <a:lstStyle/>
              <a:p>
                <a:r>
                  <a:rPr kumimoji="1" lang="zh-CN" altLang="en-US" sz="1400" b="1">
                    <a:latin typeface="Times New Roman" pitchFamily="18" charset="0"/>
                  </a:rPr>
                  <a:t>显示开关控制</a:t>
                </a:r>
              </a:p>
              <a:p>
                <a:pPr eaLnBrk="0" hangingPunct="0"/>
                <a:endParaRPr kumimoji="1" lang="en-US" altLang="zh-CN" sz="2400">
                  <a:latin typeface="Times New Roman" pitchFamily="18" charset="0"/>
                </a:endParaRPr>
              </a:p>
            </p:txBody>
          </p:sp>
          <p:sp>
            <p:nvSpPr>
              <p:cNvPr id="24670" name="Rectangle 47"/>
              <p:cNvSpPr>
                <a:spLocks noChangeArrowheads="1"/>
              </p:cNvSpPr>
              <p:nvPr/>
            </p:nvSpPr>
            <p:spPr bwMode="auto">
              <a:xfrm>
                <a:off x="0" y="1920"/>
                <a:ext cx="885" cy="384"/>
              </a:xfrm>
              <a:prstGeom prst="rect">
                <a:avLst/>
              </a:prstGeom>
              <a:noFill/>
              <a:ln w="7">
                <a:solidFill>
                  <a:srgbClr val="A0A0A0"/>
                </a:solidFill>
                <a:miter lim="800000"/>
                <a:headEnd/>
                <a:tailEnd/>
              </a:ln>
            </p:spPr>
            <p:txBody>
              <a:bodyPr/>
              <a:lstStyle/>
              <a:p>
                <a:endParaRPr lang="zh-CN" altLang="en-US"/>
              </a:p>
            </p:txBody>
          </p:sp>
        </p:grpSp>
        <p:grpSp>
          <p:nvGrpSpPr>
            <p:cNvPr id="18" name="Group 48"/>
            <p:cNvGrpSpPr>
              <a:grpSpLocks/>
            </p:cNvGrpSpPr>
            <p:nvPr/>
          </p:nvGrpSpPr>
          <p:grpSpPr bwMode="auto">
            <a:xfrm>
              <a:off x="885" y="1920"/>
              <a:ext cx="728" cy="384"/>
              <a:chOff x="885" y="1920"/>
              <a:chExt cx="728" cy="384"/>
            </a:xfrm>
          </p:grpSpPr>
          <p:sp>
            <p:nvSpPr>
              <p:cNvPr id="24667" name="Rectangle 49"/>
              <p:cNvSpPr>
                <a:spLocks noChangeArrowheads="1"/>
              </p:cNvSpPr>
              <p:nvPr/>
            </p:nvSpPr>
            <p:spPr bwMode="auto">
              <a:xfrm>
                <a:off x="928" y="1920"/>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68" name="Rectangle 50"/>
              <p:cNvSpPr>
                <a:spLocks noChangeArrowheads="1"/>
              </p:cNvSpPr>
              <p:nvPr/>
            </p:nvSpPr>
            <p:spPr bwMode="auto">
              <a:xfrm>
                <a:off x="885" y="1920"/>
                <a:ext cx="728" cy="384"/>
              </a:xfrm>
              <a:prstGeom prst="rect">
                <a:avLst/>
              </a:prstGeom>
              <a:noFill/>
              <a:ln w="7">
                <a:solidFill>
                  <a:srgbClr val="A0A0A0"/>
                </a:solidFill>
                <a:miter lim="800000"/>
                <a:headEnd/>
                <a:tailEnd/>
              </a:ln>
            </p:spPr>
            <p:txBody>
              <a:bodyPr/>
              <a:lstStyle/>
              <a:p>
                <a:endParaRPr lang="zh-CN" altLang="en-US"/>
              </a:p>
            </p:txBody>
          </p:sp>
        </p:grpSp>
        <p:grpSp>
          <p:nvGrpSpPr>
            <p:cNvPr id="19" name="Group 51"/>
            <p:cNvGrpSpPr>
              <a:grpSpLocks/>
            </p:cNvGrpSpPr>
            <p:nvPr/>
          </p:nvGrpSpPr>
          <p:grpSpPr bwMode="auto">
            <a:xfrm>
              <a:off x="1613" y="1920"/>
              <a:ext cx="1838" cy="384"/>
              <a:chOff x="1613" y="1920"/>
              <a:chExt cx="1838" cy="384"/>
            </a:xfrm>
          </p:grpSpPr>
          <p:sp>
            <p:nvSpPr>
              <p:cNvPr id="24665" name="Rectangle 52"/>
              <p:cNvSpPr>
                <a:spLocks noChangeArrowheads="1"/>
              </p:cNvSpPr>
              <p:nvPr/>
            </p:nvSpPr>
            <p:spPr bwMode="auto">
              <a:xfrm>
                <a:off x="1656" y="1920"/>
                <a:ext cx="1752" cy="384"/>
              </a:xfrm>
              <a:prstGeom prst="rect">
                <a:avLst/>
              </a:prstGeom>
              <a:noFill/>
              <a:ln w="9525">
                <a:noFill/>
                <a:miter lim="800000"/>
                <a:headEnd/>
                <a:tailEnd/>
              </a:ln>
            </p:spPr>
            <p:txBody>
              <a:bodyPr/>
              <a:lstStyle/>
              <a:p>
                <a:r>
                  <a:rPr kumimoji="1" lang="en-US" altLang="zh-CN" sz="1400" b="1">
                    <a:latin typeface="Times New Roman" pitchFamily="18" charset="0"/>
                  </a:rPr>
                  <a:t>0      0     0    0     1    D   C   B</a:t>
                </a:r>
              </a:p>
              <a:p>
                <a:pPr eaLnBrk="0" hangingPunct="0"/>
                <a:endParaRPr kumimoji="1" lang="en-US" altLang="zh-CN" sz="1400" b="1">
                  <a:latin typeface="Times New Roman" pitchFamily="18" charset="0"/>
                </a:endParaRPr>
              </a:p>
            </p:txBody>
          </p:sp>
          <p:sp>
            <p:nvSpPr>
              <p:cNvPr id="24666" name="Rectangle 53"/>
              <p:cNvSpPr>
                <a:spLocks noChangeArrowheads="1"/>
              </p:cNvSpPr>
              <p:nvPr/>
            </p:nvSpPr>
            <p:spPr bwMode="auto">
              <a:xfrm>
                <a:off x="1613" y="1920"/>
                <a:ext cx="1838" cy="384"/>
              </a:xfrm>
              <a:prstGeom prst="rect">
                <a:avLst/>
              </a:prstGeom>
              <a:noFill/>
              <a:ln w="7">
                <a:solidFill>
                  <a:srgbClr val="A0A0A0"/>
                </a:solidFill>
                <a:miter lim="800000"/>
                <a:headEnd/>
                <a:tailEnd/>
              </a:ln>
            </p:spPr>
            <p:txBody>
              <a:bodyPr/>
              <a:lstStyle/>
              <a:p>
                <a:endParaRPr lang="zh-CN" altLang="en-US"/>
              </a:p>
            </p:txBody>
          </p:sp>
        </p:grpSp>
        <p:grpSp>
          <p:nvGrpSpPr>
            <p:cNvPr id="20" name="Group 54"/>
            <p:cNvGrpSpPr>
              <a:grpSpLocks/>
            </p:cNvGrpSpPr>
            <p:nvPr/>
          </p:nvGrpSpPr>
          <p:grpSpPr bwMode="auto">
            <a:xfrm>
              <a:off x="0" y="2304"/>
              <a:ext cx="885" cy="384"/>
              <a:chOff x="0" y="2304"/>
              <a:chExt cx="885" cy="384"/>
            </a:xfrm>
          </p:grpSpPr>
          <p:sp>
            <p:nvSpPr>
              <p:cNvPr id="24663" name="Rectangle 55"/>
              <p:cNvSpPr>
                <a:spLocks noChangeArrowheads="1"/>
              </p:cNvSpPr>
              <p:nvPr/>
            </p:nvSpPr>
            <p:spPr bwMode="auto">
              <a:xfrm>
                <a:off x="43" y="2304"/>
                <a:ext cx="799" cy="384"/>
              </a:xfrm>
              <a:prstGeom prst="rect">
                <a:avLst/>
              </a:prstGeom>
              <a:noFill/>
              <a:ln w="9525">
                <a:noFill/>
                <a:miter lim="800000"/>
                <a:headEnd/>
                <a:tailEnd/>
              </a:ln>
            </p:spPr>
            <p:txBody>
              <a:bodyPr/>
              <a:lstStyle/>
              <a:p>
                <a:r>
                  <a:rPr kumimoji="1" lang="zh-CN" altLang="en-US" sz="1400" b="1">
                    <a:latin typeface="Times New Roman" pitchFamily="18" charset="0"/>
                  </a:rPr>
                  <a:t>光标画面滚动</a:t>
                </a:r>
              </a:p>
              <a:p>
                <a:pPr eaLnBrk="0" hangingPunct="0"/>
                <a:endParaRPr kumimoji="1" lang="en-US" altLang="zh-CN" sz="2400">
                  <a:latin typeface="Times New Roman" pitchFamily="18" charset="0"/>
                </a:endParaRPr>
              </a:p>
            </p:txBody>
          </p:sp>
          <p:sp>
            <p:nvSpPr>
              <p:cNvPr id="24664" name="Rectangle 56"/>
              <p:cNvSpPr>
                <a:spLocks noChangeArrowheads="1"/>
              </p:cNvSpPr>
              <p:nvPr/>
            </p:nvSpPr>
            <p:spPr bwMode="auto">
              <a:xfrm>
                <a:off x="0" y="2304"/>
                <a:ext cx="885" cy="384"/>
              </a:xfrm>
              <a:prstGeom prst="rect">
                <a:avLst/>
              </a:prstGeom>
              <a:noFill/>
              <a:ln w="7">
                <a:solidFill>
                  <a:srgbClr val="A0A0A0"/>
                </a:solidFill>
                <a:miter lim="800000"/>
                <a:headEnd/>
                <a:tailEnd/>
              </a:ln>
            </p:spPr>
            <p:txBody>
              <a:bodyPr/>
              <a:lstStyle/>
              <a:p>
                <a:endParaRPr lang="zh-CN" altLang="en-US"/>
              </a:p>
            </p:txBody>
          </p:sp>
        </p:grpSp>
        <p:grpSp>
          <p:nvGrpSpPr>
            <p:cNvPr id="21" name="Group 57"/>
            <p:cNvGrpSpPr>
              <a:grpSpLocks/>
            </p:cNvGrpSpPr>
            <p:nvPr/>
          </p:nvGrpSpPr>
          <p:grpSpPr bwMode="auto">
            <a:xfrm>
              <a:off x="885" y="2304"/>
              <a:ext cx="728" cy="384"/>
              <a:chOff x="885" y="2304"/>
              <a:chExt cx="728" cy="384"/>
            </a:xfrm>
          </p:grpSpPr>
          <p:sp>
            <p:nvSpPr>
              <p:cNvPr id="24661" name="Rectangle 58"/>
              <p:cNvSpPr>
                <a:spLocks noChangeArrowheads="1"/>
              </p:cNvSpPr>
              <p:nvPr/>
            </p:nvSpPr>
            <p:spPr bwMode="auto">
              <a:xfrm>
                <a:off x="928" y="2304"/>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62" name="Rectangle 59"/>
              <p:cNvSpPr>
                <a:spLocks noChangeArrowheads="1"/>
              </p:cNvSpPr>
              <p:nvPr/>
            </p:nvSpPr>
            <p:spPr bwMode="auto">
              <a:xfrm>
                <a:off x="885" y="2304"/>
                <a:ext cx="728" cy="384"/>
              </a:xfrm>
              <a:prstGeom prst="rect">
                <a:avLst/>
              </a:prstGeom>
              <a:noFill/>
              <a:ln w="7">
                <a:solidFill>
                  <a:srgbClr val="A0A0A0"/>
                </a:solidFill>
                <a:miter lim="800000"/>
                <a:headEnd/>
                <a:tailEnd/>
              </a:ln>
            </p:spPr>
            <p:txBody>
              <a:bodyPr/>
              <a:lstStyle/>
              <a:p>
                <a:endParaRPr lang="zh-CN" altLang="en-US"/>
              </a:p>
            </p:txBody>
          </p:sp>
        </p:grpSp>
        <p:grpSp>
          <p:nvGrpSpPr>
            <p:cNvPr id="22" name="Group 60"/>
            <p:cNvGrpSpPr>
              <a:grpSpLocks/>
            </p:cNvGrpSpPr>
            <p:nvPr/>
          </p:nvGrpSpPr>
          <p:grpSpPr bwMode="auto">
            <a:xfrm>
              <a:off x="1613" y="2304"/>
              <a:ext cx="1838" cy="384"/>
              <a:chOff x="1613" y="2304"/>
              <a:chExt cx="1838" cy="384"/>
            </a:xfrm>
          </p:grpSpPr>
          <p:sp>
            <p:nvSpPr>
              <p:cNvPr id="24659" name="Rectangle 61"/>
              <p:cNvSpPr>
                <a:spLocks noChangeArrowheads="1"/>
              </p:cNvSpPr>
              <p:nvPr/>
            </p:nvSpPr>
            <p:spPr bwMode="auto">
              <a:xfrm>
                <a:off x="1656" y="2304"/>
                <a:ext cx="1752" cy="384"/>
              </a:xfrm>
              <a:prstGeom prst="rect">
                <a:avLst/>
              </a:prstGeom>
              <a:noFill/>
              <a:ln w="9525">
                <a:noFill/>
                <a:miter lim="800000"/>
                <a:headEnd/>
                <a:tailEnd/>
              </a:ln>
            </p:spPr>
            <p:txBody>
              <a:bodyPr/>
              <a:lstStyle/>
              <a:p>
                <a:r>
                  <a:rPr kumimoji="1" lang="en-US" altLang="zh-CN" sz="1400" b="1">
                    <a:latin typeface="Times New Roman" pitchFamily="18" charset="0"/>
                  </a:rPr>
                  <a:t>0      0     0    1    S/C  R/ *   *</a:t>
                </a:r>
              </a:p>
              <a:p>
                <a:pPr eaLnBrk="0" hangingPunct="0"/>
                <a:endParaRPr kumimoji="1" lang="en-US" altLang="zh-CN" sz="1400" b="1">
                  <a:latin typeface="Times New Roman" pitchFamily="18" charset="0"/>
                </a:endParaRPr>
              </a:p>
            </p:txBody>
          </p:sp>
          <p:sp>
            <p:nvSpPr>
              <p:cNvPr id="24660" name="Rectangle 62"/>
              <p:cNvSpPr>
                <a:spLocks noChangeArrowheads="1"/>
              </p:cNvSpPr>
              <p:nvPr/>
            </p:nvSpPr>
            <p:spPr bwMode="auto">
              <a:xfrm>
                <a:off x="1613" y="2304"/>
                <a:ext cx="1838" cy="384"/>
              </a:xfrm>
              <a:prstGeom prst="rect">
                <a:avLst/>
              </a:prstGeom>
              <a:noFill/>
              <a:ln w="7">
                <a:solidFill>
                  <a:srgbClr val="A0A0A0"/>
                </a:solidFill>
                <a:miter lim="800000"/>
                <a:headEnd/>
                <a:tailEnd/>
              </a:ln>
            </p:spPr>
            <p:txBody>
              <a:bodyPr/>
              <a:lstStyle/>
              <a:p>
                <a:endParaRPr lang="zh-CN" altLang="en-US"/>
              </a:p>
            </p:txBody>
          </p:sp>
        </p:grpSp>
        <p:grpSp>
          <p:nvGrpSpPr>
            <p:cNvPr id="23" name="Group 63"/>
            <p:cNvGrpSpPr>
              <a:grpSpLocks/>
            </p:cNvGrpSpPr>
            <p:nvPr/>
          </p:nvGrpSpPr>
          <p:grpSpPr bwMode="auto">
            <a:xfrm>
              <a:off x="0" y="2688"/>
              <a:ext cx="885" cy="384"/>
              <a:chOff x="0" y="2688"/>
              <a:chExt cx="885" cy="384"/>
            </a:xfrm>
          </p:grpSpPr>
          <p:sp>
            <p:nvSpPr>
              <p:cNvPr id="24657" name="Rectangle 64"/>
              <p:cNvSpPr>
                <a:spLocks noChangeArrowheads="1"/>
              </p:cNvSpPr>
              <p:nvPr/>
            </p:nvSpPr>
            <p:spPr bwMode="auto">
              <a:xfrm>
                <a:off x="43" y="2688"/>
                <a:ext cx="799" cy="384"/>
              </a:xfrm>
              <a:prstGeom prst="rect">
                <a:avLst/>
              </a:prstGeom>
              <a:noFill/>
              <a:ln w="9525">
                <a:noFill/>
                <a:miter lim="800000"/>
                <a:headEnd/>
                <a:tailEnd/>
              </a:ln>
            </p:spPr>
            <p:txBody>
              <a:bodyPr/>
              <a:lstStyle/>
              <a:p>
                <a:r>
                  <a:rPr kumimoji="1" lang="zh-CN" altLang="en-US" sz="1400" b="1">
                    <a:latin typeface="Times New Roman" pitchFamily="18" charset="0"/>
                  </a:rPr>
                  <a:t>功能设置</a:t>
                </a:r>
              </a:p>
              <a:p>
                <a:pPr eaLnBrk="0" hangingPunct="0"/>
                <a:endParaRPr kumimoji="1" lang="en-US" altLang="zh-CN" sz="1400">
                  <a:latin typeface="Times New Roman" pitchFamily="18" charset="0"/>
                </a:endParaRPr>
              </a:p>
            </p:txBody>
          </p:sp>
          <p:sp>
            <p:nvSpPr>
              <p:cNvPr id="24658" name="Rectangle 65"/>
              <p:cNvSpPr>
                <a:spLocks noChangeArrowheads="1"/>
              </p:cNvSpPr>
              <p:nvPr/>
            </p:nvSpPr>
            <p:spPr bwMode="auto">
              <a:xfrm>
                <a:off x="0" y="2688"/>
                <a:ext cx="885" cy="384"/>
              </a:xfrm>
              <a:prstGeom prst="rect">
                <a:avLst/>
              </a:prstGeom>
              <a:noFill/>
              <a:ln w="7">
                <a:solidFill>
                  <a:srgbClr val="A0A0A0"/>
                </a:solidFill>
                <a:miter lim="800000"/>
                <a:headEnd/>
                <a:tailEnd/>
              </a:ln>
            </p:spPr>
            <p:txBody>
              <a:bodyPr/>
              <a:lstStyle/>
              <a:p>
                <a:endParaRPr lang="zh-CN" altLang="en-US"/>
              </a:p>
            </p:txBody>
          </p:sp>
        </p:grpSp>
        <p:grpSp>
          <p:nvGrpSpPr>
            <p:cNvPr id="24" name="Group 66"/>
            <p:cNvGrpSpPr>
              <a:grpSpLocks/>
            </p:cNvGrpSpPr>
            <p:nvPr/>
          </p:nvGrpSpPr>
          <p:grpSpPr bwMode="auto">
            <a:xfrm>
              <a:off x="885" y="2688"/>
              <a:ext cx="728" cy="384"/>
              <a:chOff x="885" y="2688"/>
              <a:chExt cx="728" cy="384"/>
            </a:xfrm>
          </p:grpSpPr>
          <p:sp>
            <p:nvSpPr>
              <p:cNvPr id="24655" name="Rectangle 67"/>
              <p:cNvSpPr>
                <a:spLocks noChangeArrowheads="1"/>
              </p:cNvSpPr>
              <p:nvPr/>
            </p:nvSpPr>
            <p:spPr bwMode="auto">
              <a:xfrm>
                <a:off x="928" y="2688"/>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56" name="Rectangle 68"/>
              <p:cNvSpPr>
                <a:spLocks noChangeArrowheads="1"/>
              </p:cNvSpPr>
              <p:nvPr/>
            </p:nvSpPr>
            <p:spPr bwMode="auto">
              <a:xfrm>
                <a:off x="885" y="2688"/>
                <a:ext cx="728" cy="384"/>
              </a:xfrm>
              <a:prstGeom prst="rect">
                <a:avLst/>
              </a:prstGeom>
              <a:noFill/>
              <a:ln w="7">
                <a:solidFill>
                  <a:srgbClr val="A0A0A0"/>
                </a:solidFill>
                <a:miter lim="800000"/>
                <a:headEnd/>
                <a:tailEnd/>
              </a:ln>
            </p:spPr>
            <p:txBody>
              <a:bodyPr/>
              <a:lstStyle/>
              <a:p>
                <a:endParaRPr lang="zh-CN" altLang="en-US"/>
              </a:p>
            </p:txBody>
          </p:sp>
        </p:grpSp>
        <p:grpSp>
          <p:nvGrpSpPr>
            <p:cNvPr id="25" name="Group 69"/>
            <p:cNvGrpSpPr>
              <a:grpSpLocks/>
            </p:cNvGrpSpPr>
            <p:nvPr/>
          </p:nvGrpSpPr>
          <p:grpSpPr bwMode="auto">
            <a:xfrm>
              <a:off x="1613" y="2688"/>
              <a:ext cx="1838" cy="384"/>
              <a:chOff x="1613" y="2688"/>
              <a:chExt cx="1838" cy="384"/>
            </a:xfrm>
          </p:grpSpPr>
          <p:sp>
            <p:nvSpPr>
              <p:cNvPr id="24653" name="Rectangle 70"/>
              <p:cNvSpPr>
                <a:spLocks noChangeArrowheads="1"/>
              </p:cNvSpPr>
              <p:nvPr/>
            </p:nvSpPr>
            <p:spPr bwMode="auto">
              <a:xfrm>
                <a:off x="1656" y="2688"/>
                <a:ext cx="1752" cy="384"/>
              </a:xfrm>
              <a:prstGeom prst="rect">
                <a:avLst/>
              </a:prstGeom>
              <a:noFill/>
              <a:ln w="9525">
                <a:noFill/>
                <a:miter lim="800000"/>
                <a:headEnd/>
                <a:tailEnd/>
              </a:ln>
            </p:spPr>
            <p:txBody>
              <a:bodyPr/>
              <a:lstStyle/>
              <a:p>
                <a:r>
                  <a:rPr kumimoji="1" lang="en-US" altLang="zh-CN" sz="1400" b="1">
                    <a:latin typeface="Times New Roman" pitchFamily="18" charset="0"/>
                  </a:rPr>
                  <a:t>0      0     1    D   N    F   *   *</a:t>
                </a:r>
              </a:p>
              <a:p>
                <a:pPr eaLnBrk="0" hangingPunct="0"/>
                <a:endParaRPr kumimoji="1" lang="en-US" altLang="zh-CN" sz="1400" b="1">
                  <a:latin typeface="Times New Roman" pitchFamily="18" charset="0"/>
                </a:endParaRPr>
              </a:p>
            </p:txBody>
          </p:sp>
          <p:sp>
            <p:nvSpPr>
              <p:cNvPr id="24654" name="Rectangle 71"/>
              <p:cNvSpPr>
                <a:spLocks noChangeArrowheads="1"/>
              </p:cNvSpPr>
              <p:nvPr/>
            </p:nvSpPr>
            <p:spPr bwMode="auto">
              <a:xfrm>
                <a:off x="1613" y="2688"/>
                <a:ext cx="1838" cy="384"/>
              </a:xfrm>
              <a:prstGeom prst="rect">
                <a:avLst/>
              </a:prstGeom>
              <a:noFill/>
              <a:ln w="7">
                <a:solidFill>
                  <a:srgbClr val="A0A0A0"/>
                </a:solidFill>
                <a:miter lim="800000"/>
                <a:headEnd/>
                <a:tailEnd/>
              </a:ln>
            </p:spPr>
            <p:txBody>
              <a:bodyPr/>
              <a:lstStyle/>
              <a:p>
                <a:endParaRPr lang="zh-CN" altLang="en-US"/>
              </a:p>
            </p:txBody>
          </p:sp>
        </p:grpSp>
        <p:grpSp>
          <p:nvGrpSpPr>
            <p:cNvPr id="26" name="Group 72"/>
            <p:cNvGrpSpPr>
              <a:grpSpLocks/>
            </p:cNvGrpSpPr>
            <p:nvPr/>
          </p:nvGrpSpPr>
          <p:grpSpPr bwMode="auto">
            <a:xfrm>
              <a:off x="0" y="3072"/>
              <a:ext cx="885" cy="384"/>
              <a:chOff x="0" y="3072"/>
              <a:chExt cx="885" cy="384"/>
            </a:xfrm>
          </p:grpSpPr>
          <p:sp>
            <p:nvSpPr>
              <p:cNvPr id="24651" name="Rectangle 73"/>
              <p:cNvSpPr>
                <a:spLocks noChangeArrowheads="1"/>
              </p:cNvSpPr>
              <p:nvPr/>
            </p:nvSpPr>
            <p:spPr bwMode="auto">
              <a:xfrm>
                <a:off x="43" y="3072"/>
                <a:ext cx="799" cy="384"/>
              </a:xfrm>
              <a:prstGeom prst="rect">
                <a:avLst/>
              </a:prstGeom>
              <a:noFill/>
              <a:ln w="9525">
                <a:noFill/>
                <a:miter lim="800000"/>
                <a:headEnd/>
                <a:tailEnd/>
              </a:ln>
            </p:spPr>
            <p:txBody>
              <a:bodyPr/>
              <a:lstStyle/>
              <a:p>
                <a:r>
                  <a:rPr kumimoji="1" lang="en-US" altLang="zh-CN" sz="1000" b="1">
                    <a:latin typeface="Times New Roman" pitchFamily="18" charset="0"/>
                  </a:rPr>
                  <a:t>CGRAM</a:t>
                </a:r>
                <a:r>
                  <a:rPr kumimoji="1" lang="zh-CN" altLang="en-US" sz="1000" b="1">
                    <a:latin typeface="Times New Roman" pitchFamily="18" charset="0"/>
                  </a:rPr>
                  <a:t>地址设置</a:t>
                </a:r>
              </a:p>
              <a:p>
                <a:pPr eaLnBrk="0" hangingPunct="0"/>
                <a:endParaRPr kumimoji="1" lang="en-US" altLang="zh-CN" sz="1000" b="1">
                  <a:latin typeface="Times New Roman" pitchFamily="18" charset="0"/>
                </a:endParaRPr>
              </a:p>
            </p:txBody>
          </p:sp>
          <p:sp>
            <p:nvSpPr>
              <p:cNvPr id="24652" name="Rectangle 74"/>
              <p:cNvSpPr>
                <a:spLocks noChangeArrowheads="1"/>
              </p:cNvSpPr>
              <p:nvPr/>
            </p:nvSpPr>
            <p:spPr bwMode="auto">
              <a:xfrm>
                <a:off x="0" y="3072"/>
                <a:ext cx="885" cy="384"/>
              </a:xfrm>
              <a:prstGeom prst="rect">
                <a:avLst/>
              </a:prstGeom>
              <a:noFill/>
              <a:ln w="7">
                <a:solidFill>
                  <a:srgbClr val="A0A0A0"/>
                </a:solidFill>
                <a:miter lim="800000"/>
                <a:headEnd/>
                <a:tailEnd/>
              </a:ln>
            </p:spPr>
            <p:txBody>
              <a:bodyPr/>
              <a:lstStyle/>
              <a:p>
                <a:endParaRPr lang="zh-CN" altLang="en-US"/>
              </a:p>
            </p:txBody>
          </p:sp>
        </p:grpSp>
        <p:grpSp>
          <p:nvGrpSpPr>
            <p:cNvPr id="27" name="Group 75"/>
            <p:cNvGrpSpPr>
              <a:grpSpLocks/>
            </p:cNvGrpSpPr>
            <p:nvPr/>
          </p:nvGrpSpPr>
          <p:grpSpPr bwMode="auto">
            <a:xfrm>
              <a:off x="885" y="3072"/>
              <a:ext cx="728" cy="384"/>
              <a:chOff x="885" y="3072"/>
              <a:chExt cx="728" cy="384"/>
            </a:xfrm>
          </p:grpSpPr>
          <p:sp>
            <p:nvSpPr>
              <p:cNvPr id="24649" name="Rectangle 76"/>
              <p:cNvSpPr>
                <a:spLocks noChangeArrowheads="1"/>
              </p:cNvSpPr>
              <p:nvPr/>
            </p:nvSpPr>
            <p:spPr bwMode="auto">
              <a:xfrm>
                <a:off x="928" y="3072"/>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50" name="Rectangle 77"/>
              <p:cNvSpPr>
                <a:spLocks noChangeArrowheads="1"/>
              </p:cNvSpPr>
              <p:nvPr/>
            </p:nvSpPr>
            <p:spPr bwMode="auto">
              <a:xfrm>
                <a:off x="885" y="3072"/>
                <a:ext cx="728" cy="384"/>
              </a:xfrm>
              <a:prstGeom prst="rect">
                <a:avLst/>
              </a:prstGeom>
              <a:noFill/>
              <a:ln w="7">
                <a:solidFill>
                  <a:srgbClr val="A0A0A0"/>
                </a:solidFill>
                <a:miter lim="800000"/>
                <a:headEnd/>
                <a:tailEnd/>
              </a:ln>
            </p:spPr>
            <p:txBody>
              <a:bodyPr/>
              <a:lstStyle/>
              <a:p>
                <a:endParaRPr lang="zh-CN" altLang="en-US"/>
              </a:p>
            </p:txBody>
          </p:sp>
        </p:grpSp>
        <p:grpSp>
          <p:nvGrpSpPr>
            <p:cNvPr id="28" name="Group 78"/>
            <p:cNvGrpSpPr>
              <a:grpSpLocks/>
            </p:cNvGrpSpPr>
            <p:nvPr/>
          </p:nvGrpSpPr>
          <p:grpSpPr bwMode="auto">
            <a:xfrm>
              <a:off x="1613" y="3072"/>
              <a:ext cx="1838" cy="384"/>
              <a:chOff x="1613" y="3072"/>
              <a:chExt cx="1838" cy="384"/>
            </a:xfrm>
          </p:grpSpPr>
          <p:sp>
            <p:nvSpPr>
              <p:cNvPr id="24647" name="Rectangle 79"/>
              <p:cNvSpPr>
                <a:spLocks noChangeArrowheads="1"/>
              </p:cNvSpPr>
              <p:nvPr/>
            </p:nvSpPr>
            <p:spPr bwMode="auto">
              <a:xfrm>
                <a:off x="1656" y="3072"/>
                <a:ext cx="1752" cy="384"/>
              </a:xfrm>
              <a:prstGeom prst="rect">
                <a:avLst/>
              </a:prstGeom>
              <a:noFill/>
              <a:ln w="9525">
                <a:noFill/>
                <a:miter lim="800000"/>
                <a:headEnd/>
                <a:tailEnd/>
              </a:ln>
            </p:spPr>
            <p:txBody>
              <a:bodyPr/>
              <a:lstStyle/>
              <a:p>
                <a:r>
                  <a:rPr kumimoji="1" lang="en-US" altLang="zh-CN" sz="1400" b="1">
                    <a:latin typeface="Times New Roman" pitchFamily="18" charset="0"/>
                  </a:rPr>
                  <a:t>0      1     A5   A4    A3   A2  A1  A0</a:t>
                </a:r>
              </a:p>
              <a:p>
                <a:pPr eaLnBrk="0" hangingPunct="0"/>
                <a:endParaRPr kumimoji="1" lang="en-US" altLang="zh-CN" sz="1400">
                  <a:latin typeface="Times New Roman" pitchFamily="18" charset="0"/>
                </a:endParaRPr>
              </a:p>
            </p:txBody>
          </p:sp>
          <p:sp>
            <p:nvSpPr>
              <p:cNvPr id="24648" name="Rectangle 80"/>
              <p:cNvSpPr>
                <a:spLocks noChangeArrowheads="1"/>
              </p:cNvSpPr>
              <p:nvPr/>
            </p:nvSpPr>
            <p:spPr bwMode="auto">
              <a:xfrm>
                <a:off x="1613" y="3072"/>
                <a:ext cx="1838" cy="384"/>
              </a:xfrm>
              <a:prstGeom prst="rect">
                <a:avLst/>
              </a:prstGeom>
              <a:noFill/>
              <a:ln w="7">
                <a:solidFill>
                  <a:srgbClr val="A0A0A0"/>
                </a:solidFill>
                <a:miter lim="800000"/>
                <a:headEnd/>
                <a:tailEnd/>
              </a:ln>
            </p:spPr>
            <p:txBody>
              <a:bodyPr/>
              <a:lstStyle/>
              <a:p>
                <a:endParaRPr lang="zh-CN" altLang="en-US"/>
              </a:p>
            </p:txBody>
          </p:sp>
        </p:grpSp>
        <p:grpSp>
          <p:nvGrpSpPr>
            <p:cNvPr id="29" name="Group 81"/>
            <p:cNvGrpSpPr>
              <a:grpSpLocks/>
            </p:cNvGrpSpPr>
            <p:nvPr/>
          </p:nvGrpSpPr>
          <p:grpSpPr bwMode="auto">
            <a:xfrm>
              <a:off x="0" y="3456"/>
              <a:ext cx="885" cy="384"/>
              <a:chOff x="0" y="3456"/>
              <a:chExt cx="885" cy="384"/>
            </a:xfrm>
          </p:grpSpPr>
          <p:sp>
            <p:nvSpPr>
              <p:cNvPr id="24645" name="Rectangle 82"/>
              <p:cNvSpPr>
                <a:spLocks noChangeArrowheads="1"/>
              </p:cNvSpPr>
              <p:nvPr/>
            </p:nvSpPr>
            <p:spPr bwMode="auto">
              <a:xfrm>
                <a:off x="43" y="3456"/>
                <a:ext cx="799" cy="384"/>
              </a:xfrm>
              <a:prstGeom prst="rect">
                <a:avLst/>
              </a:prstGeom>
              <a:noFill/>
              <a:ln w="9525">
                <a:noFill/>
                <a:miter lim="800000"/>
                <a:headEnd/>
                <a:tailEnd/>
              </a:ln>
            </p:spPr>
            <p:txBody>
              <a:bodyPr/>
              <a:lstStyle/>
              <a:p>
                <a:r>
                  <a:rPr kumimoji="1" lang="en-US" altLang="zh-CN" sz="1000" b="1">
                    <a:latin typeface="Times New Roman" pitchFamily="18" charset="0"/>
                  </a:rPr>
                  <a:t>DDRAM</a:t>
                </a:r>
                <a:r>
                  <a:rPr kumimoji="1" lang="zh-CN" altLang="en-US" sz="1000" b="1">
                    <a:latin typeface="Times New Roman" pitchFamily="18" charset="0"/>
                  </a:rPr>
                  <a:t>地址设置</a:t>
                </a:r>
              </a:p>
              <a:p>
                <a:pPr eaLnBrk="0" hangingPunct="0"/>
                <a:endParaRPr kumimoji="1" lang="en-US" altLang="zh-CN" sz="2400">
                  <a:latin typeface="Times New Roman" pitchFamily="18" charset="0"/>
                </a:endParaRPr>
              </a:p>
            </p:txBody>
          </p:sp>
          <p:sp>
            <p:nvSpPr>
              <p:cNvPr id="24646" name="Rectangle 83"/>
              <p:cNvSpPr>
                <a:spLocks noChangeArrowheads="1"/>
              </p:cNvSpPr>
              <p:nvPr/>
            </p:nvSpPr>
            <p:spPr bwMode="auto">
              <a:xfrm>
                <a:off x="0" y="3456"/>
                <a:ext cx="885" cy="384"/>
              </a:xfrm>
              <a:prstGeom prst="rect">
                <a:avLst/>
              </a:prstGeom>
              <a:noFill/>
              <a:ln w="7">
                <a:solidFill>
                  <a:srgbClr val="A0A0A0"/>
                </a:solidFill>
                <a:miter lim="800000"/>
                <a:headEnd/>
                <a:tailEnd/>
              </a:ln>
            </p:spPr>
            <p:txBody>
              <a:bodyPr/>
              <a:lstStyle/>
              <a:p>
                <a:endParaRPr lang="zh-CN" altLang="en-US"/>
              </a:p>
            </p:txBody>
          </p:sp>
        </p:grpSp>
        <p:grpSp>
          <p:nvGrpSpPr>
            <p:cNvPr id="30" name="Group 84"/>
            <p:cNvGrpSpPr>
              <a:grpSpLocks/>
            </p:cNvGrpSpPr>
            <p:nvPr/>
          </p:nvGrpSpPr>
          <p:grpSpPr bwMode="auto">
            <a:xfrm>
              <a:off x="885" y="3456"/>
              <a:ext cx="728" cy="384"/>
              <a:chOff x="885" y="3456"/>
              <a:chExt cx="728" cy="384"/>
            </a:xfrm>
          </p:grpSpPr>
          <p:sp>
            <p:nvSpPr>
              <p:cNvPr id="24643" name="Rectangle 85"/>
              <p:cNvSpPr>
                <a:spLocks noChangeArrowheads="1"/>
              </p:cNvSpPr>
              <p:nvPr/>
            </p:nvSpPr>
            <p:spPr bwMode="auto">
              <a:xfrm>
                <a:off x="928" y="3456"/>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4644" name="Rectangle 86"/>
              <p:cNvSpPr>
                <a:spLocks noChangeArrowheads="1"/>
              </p:cNvSpPr>
              <p:nvPr/>
            </p:nvSpPr>
            <p:spPr bwMode="auto">
              <a:xfrm>
                <a:off x="885" y="3456"/>
                <a:ext cx="728" cy="384"/>
              </a:xfrm>
              <a:prstGeom prst="rect">
                <a:avLst/>
              </a:prstGeom>
              <a:noFill/>
              <a:ln w="7">
                <a:solidFill>
                  <a:srgbClr val="A0A0A0"/>
                </a:solidFill>
                <a:miter lim="800000"/>
                <a:headEnd/>
                <a:tailEnd/>
              </a:ln>
            </p:spPr>
            <p:txBody>
              <a:bodyPr/>
              <a:lstStyle/>
              <a:p>
                <a:endParaRPr lang="zh-CN" altLang="en-US"/>
              </a:p>
            </p:txBody>
          </p:sp>
        </p:grpSp>
        <p:grpSp>
          <p:nvGrpSpPr>
            <p:cNvPr id="31" name="Group 87"/>
            <p:cNvGrpSpPr>
              <a:grpSpLocks/>
            </p:cNvGrpSpPr>
            <p:nvPr/>
          </p:nvGrpSpPr>
          <p:grpSpPr bwMode="auto">
            <a:xfrm>
              <a:off x="1613" y="3456"/>
              <a:ext cx="1838" cy="384"/>
              <a:chOff x="1613" y="3456"/>
              <a:chExt cx="1838" cy="384"/>
            </a:xfrm>
          </p:grpSpPr>
          <p:sp>
            <p:nvSpPr>
              <p:cNvPr id="24641" name="Rectangle 88"/>
              <p:cNvSpPr>
                <a:spLocks noChangeArrowheads="1"/>
              </p:cNvSpPr>
              <p:nvPr/>
            </p:nvSpPr>
            <p:spPr bwMode="auto">
              <a:xfrm>
                <a:off x="1656" y="3456"/>
                <a:ext cx="1752" cy="384"/>
              </a:xfrm>
              <a:prstGeom prst="rect">
                <a:avLst/>
              </a:prstGeom>
              <a:noFill/>
              <a:ln w="9525">
                <a:noFill/>
                <a:miter lim="800000"/>
                <a:headEnd/>
                <a:tailEnd/>
              </a:ln>
            </p:spPr>
            <p:txBody>
              <a:bodyPr/>
              <a:lstStyle/>
              <a:p>
                <a:r>
                  <a:rPr kumimoji="1" lang="en-US" altLang="zh-CN" sz="1400" b="1">
                    <a:latin typeface="Times New Roman" pitchFamily="18" charset="0"/>
                  </a:rPr>
                  <a:t>1    A6    A5   A4    A3   A2  A1  A0</a:t>
                </a:r>
              </a:p>
              <a:p>
                <a:pPr eaLnBrk="0" hangingPunct="0"/>
                <a:endParaRPr kumimoji="1" lang="en-US" altLang="zh-CN" sz="1400" b="1">
                  <a:latin typeface="Times New Roman" pitchFamily="18" charset="0"/>
                </a:endParaRPr>
              </a:p>
            </p:txBody>
          </p:sp>
          <p:sp>
            <p:nvSpPr>
              <p:cNvPr id="24642" name="Rectangle 89"/>
              <p:cNvSpPr>
                <a:spLocks noChangeArrowheads="1"/>
              </p:cNvSpPr>
              <p:nvPr/>
            </p:nvSpPr>
            <p:spPr bwMode="auto">
              <a:xfrm>
                <a:off x="1613" y="3456"/>
                <a:ext cx="1838" cy="384"/>
              </a:xfrm>
              <a:prstGeom prst="rect">
                <a:avLst/>
              </a:prstGeom>
              <a:noFill/>
              <a:ln w="7">
                <a:solidFill>
                  <a:srgbClr val="A0A0A0"/>
                </a:solidFill>
                <a:miter lim="800000"/>
                <a:headEnd/>
                <a:tailEnd/>
              </a:ln>
            </p:spPr>
            <p:txBody>
              <a:bodyPr/>
              <a:lstStyle/>
              <a:p>
                <a:endParaRPr lang="zh-CN" altLang="en-US"/>
              </a:p>
            </p:txBody>
          </p:sp>
        </p:grpSp>
        <p:grpSp>
          <p:nvGrpSpPr>
            <p:cNvPr id="24699" name="Group 90"/>
            <p:cNvGrpSpPr>
              <a:grpSpLocks/>
            </p:cNvGrpSpPr>
            <p:nvPr/>
          </p:nvGrpSpPr>
          <p:grpSpPr bwMode="auto">
            <a:xfrm>
              <a:off x="0" y="3840"/>
              <a:ext cx="885" cy="384"/>
              <a:chOff x="0" y="3840"/>
              <a:chExt cx="885" cy="384"/>
            </a:xfrm>
          </p:grpSpPr>
          <p:sp>
            <p:nvSpPr>
              <p:cNvPr id="24639" name="Rectangle 91"/>
              <p:cNvSpPr>
                <a:spLocks noChangeArrowheads="1"/>
              </p:cNvSpPr>
              <p:nvPr/>
            </p:nvSpPr>
            <p:spPr bwMode="auto">
              <a:xfrm>
                <a:off x="43" y="3840"/>
                <a:ext cx="799" cy="384"/>
              </a:xfrm>
              <a:prstGeom prst="rect">
                <a:avLst/>
              </a:prstGeom>
              <a:noFill/>
              <a:ln w="9525">
                <a:noFill/>
                <a:miter lim="800000"/>
                <a:headEnd/>
                <a:tailEnd/>
              </a:ln>
            </p:spPr>
            <p:txBody>
              <a:bodyPr/>
              <a:lstStyle/>
              <a:p>
                <a:r>
                  <a:rPr kumimoji="1" lang="zh-CN" altLang="en-US" sz="1400" b="1">
                    <a:latin typeface="Times New Roman" pitchFamily="18" charset="0"/>
                  </a:rPr>
                  <a:t>读</a:t>
                </a:r>
                <a:r>
                  <a:rPr kumimoji="1" lang="en-US" altLang="zh-CN" sz="1400" b="1">
                    <a:latin typeface="Times New Roman" pitchFamily="18" charset="0"/>
                  </a:rPr>
                  <a:t>BF</a:t>
                </a:r>
                <a:r>
                  <a:rPr kumimoji="1" lang="zh-CN" altLang="en-US" sz="1400" b="1">
                    <a:latin typeface="Times New Roman" pitchFamily="18" charset="0"/>
                  </a:rPr>
                  <a:t>和</a:t>
                </a:r>
                <a:r>
                  <a:rPr kumimoji="1" lang="en-US" altLang="zh-CN" sz="1400" b="1">
                    <a:latin typeface="Times New Roman" pitchFamily="18" charset="0"/>
                  </a:rPr>
                  <a:t>AC</a:t>
                </a:r>
              </a:p>
              <a:p>
                <a:pPr eaLnBrk="0" hangingPunct="0"/>
                <a:endParaRPr kumimoji="1" lang="en-US" altLang="zh-CN" sz="2400" b="1">
                  <a:latin typeface="Times New Roman" pitchFamily="18" charset="0"/>
                </a:endParaRPr>
              </a:p>
            </p:txBody>
          </p:sp>
          <p:sp>
            <p:nvSpPr>
              <p:cNvPr id="24640" name="Rectangle 92"/>
              <p:cNvSpPr>
                <a:spLocks noChangeArrowheads="1"/>
              </p:cNvSpPr>
              <p:nvPr/>
            </p:nvSpPr>
            <p:spPr bwMode="auto">
              <a:xfrm>
                <a:off x="0" y="3840"/>
                <a:ext cx="885" cy="384"/>
              </a:xfrm>
              <a:prstGeom prst="rect">
                <a:avLst/>
              </a:prstGeom>
              <a:noFill/>
              <a:ln w="7">
                <a:solidFill>
                  <a:srgbClr val="A0A0A0"/>
                </a:solidFill>
                <a:miter lim="800000"/>
                <a:headEnd/>
                <a:tailEnd/>
              </a:ln>
            </p:spPr>
            <p:txBody>
              <a:bodyPr/>
              <a:lstStyle/>
              <a:p>
                <a:endParaRPr lang="zh-CN" altLang="en-US"/>
              </a:p>
            </p:txBody>
          </p:sp>
        </p:grpSp>
        <p:grpSp>
          <p:nvGrpSpPr>
            <p:cNvPr id="24700" name="Group 93"/>
            <p:cNvGrpSpPr>
              <a:grpSpLocks/>
            </p:cNvGrpSpPr>
            <p:nvPr/>
          </p:nvGrpSpPr>
          <p:grpSpPr bwMode="auto">
            <a:xfrm>
              <a:off x="885" y="3840"/>
              <a:ext cx="728" cy="384"/>
              <a:chOff x="885" y="3840"/>
              <a:chExt cx="728" cy="384"/>
            </a:xfrm>
          </p:grpSpPr>
          <p:sp>
            <p:nvSpPr>
              <p:cNvPr id="24637" name="Rectangle 94"/>
              <p:cNvSpPr>
                <a:spLocks noChangeArrowheads="1"/>
              </p:cNvSpPr>
              <p:nvPr/>
            </p:nvSpPr>
            <p:spPr bwMode="auto">
              <a:xfrm>
                <a:off x="928" y="3840"/>
                <a:ext cx="642" cy="384"/>
              </a:xfrm>
              <a:prstGeom prst="rect">
                <a:avLst/>
              </a:prstGeom>
              <a:noFill/>
              <a:ln w="9525">
                <a:noFill/>
                <a:miter lim="800000"/>
                <a:headEnd/>
                <a:tailEnd/>
              </a:ln>
            </p:spPr>
            <p:txBody>
              <a:bodyPr/>
              <a:lstStyle/>
              <a:p>
                <a:r>
                  <a:rPr kumimoji="1" lang="en-US" altLang="zh-CN" sz="1400" b="1">
                    <a:latin typeface="Times New Roman" pitchFamily="18" charset="0"/>
                  </a:rPr>
                  <a:t>0       1</a:t>
                </a:r>
              </a:p>
              <a:p>
                <a:pPr eaLnBrk="0" hangingPunct="0"/>
                <a:endParaRPr kumimoji="1" lang="en-US" altLang="zh-CN" sz="1400" b="1">
                  <a:latin typeface="Times New Roman" pitchFamily="18" charset="0"/>
                </a:endParaRPr>
              </a:p>
            </p:txBody>
          </p:sp>
          <p:sp>
            <p:nvSpPr>
              <p:cNvPr id="24638" name="Rectangle 95"/>
              <p:cNvSpPr>
                <a:spLocks noChangeArrowheads="1"/>
              </p:cNvSpPr>
              <p:nvPr/>
            </p:nvSpPr>
            <p:spPr bwMode="auto">
              <a:xfrm>
                <a:off x="885" y="3840"/>
                <a:ext cx="728" cy="384"/>
              </a:xfrm>
              <a:prstGeom prst="rect">
                <a:avLst/>
              </a:prstGeom>
              <a:noFill/>
              <a:ln w="7">
                <a:solidFill>
                  <a:srgbClr val="A0A0A0"/>
                </a:solidFill>
                <a:miter lim="800000"/>
                <a:headEnd/>
                <a:tailEnd/>
              </a:ln>
            </p:spPr>
            <p:txBody>
              <a:bodyPr/>
              <a:lstStyle/>
              <a:p>
                <a:endParaRPr lang="zh-CN" altLang="en-US"/>
              </a:p>
            </p:txBody>
          </p:sp>
        </p:grpSp>
        <p:grpSp>
          <p:nvGrpSpPr>
            <p:cNvPr id="24701" name="Group 96"/>
            <p:cNvGrpSpPr>
              <a:grpSpLocks/>
            </p:cNvGrpSpPr>
            <p:nvPr/>
          </p:nvGrpSpPr>
          <p:grpSpPr bwMode="auto">
            <a:xfrm>
              <a:off x="1613" y="3840"/>
              <a:ext cx="1838" cy="384"/>
              <a:chOff x="1613" y="3840"/>
              <a:chExt cx="1838" cy="384"/>
            </a:xfrm>
          </p:grpSpPr>
          <p:sp>
            <p:nvSpPr>
              <p:cNvPr id="24635" name="Rectangle 97"/>
              <p:cNvSpPr>
                <a:spLocks noChangeArrowheads="1"/>
              </p:cNvSpPr>
              <p:nvPr/>
            </p:nvSpPr>
            <p:spPr bwMode="auto">
              <a:xfrm>
                <a:off x="1656" y="3840"/>
                <a:ext cx="1752" cy="384"/>
              </a:xfrm>
              <a:prstGeom prst="rect">
                <a:avLst/>
              </a:prstGeom>
              <a:noFill/>
              <a:ln w="9525">
                <a:noFill/>
                <a:miter lim="800000"/>
                <a:headEnd/>
                <a:tailEnd/>
              </a:ln>
            </p:spPr>
            <p:txBody>
              <a:bodyPr/>
              <a:lstStyle/>
              <a:p>
                <a:r>
                  <a:rPr kumimoji="1" lang="en-US" altLang="zh-CN" sz="1000" b="1">
                    <a:latin typeface="Times New Roman" pitchFamily="18" charset="0"/>
                  </a:rPr>
                  <a:t>BF     AC6   AC5  AC4   AC3  AC2 AC1 AC0</a:t>
                </a:r>
              </a:p>
            </p:txBody>
          </p:sp>
          <p:sp>
            <p:nvSpPr>
              <p:cNvPr id="24636" name="Rectangle 98"/>
              <p:cNvSpPr>
                <a:spLocks noChangeArrowheads="1"/>
              </p:cNvSpPr>
              <p:nvPr/>
            </p:nvSpPr>
            <p:spPr bwMode="auto">
              <a:xfrm>
                <a:off x="1613" y="3840"/>
                <a:ext cx="1838" cy="384"/>
              </a:xfrm>
              <a:prstGeom prst="rect">
                <a:avLst/>
              </a:prstGeom>
              <a:noFill/>
              <a:ln w="7">
                <a:solidFill>
                  <a:srgbClr val="A0A0A0"/>
                </a:solidFill>
                <a:miter lim="800000"/>
                <a:headEnd/>
                <a:tailEnd/>
              </a:ln>
            </p:spPr>
            <p:txBody>
              <a:bodyPr/>
              <a:lstStyle/>
              <a:p>
                <a:endParaRPr lang="zh-CN" altLang="en-US"/>
              </a:p>
            </p:txBody>
          </p:sp>
        </p:grpSp>
        <p:grpSp>
          <p:nvGrpSpPr>
            <p:cNvPr id="24702" name="Group 99"/>
            <p:cNvGrpSpPr>
              <a:grpSpLocks/>
            </p:cNvGrpSpPr>
            <p:nvPr/>
          </p:nvGrpSpPr>
          <p:grpSpPr bwMode="auto">
            <a:xfrm>
              <a:off x="0" y="4224"/>
              <a:ext cx="885" cy="384"/>
              <a:chOff x="0" y="4224"/>
              <a:chExt cx="885" cy="384"/>
            </a:xfrm>
          </p:grpSpPr>
          <p:sp>
            <p:nvSpPr>
              <p:cNvPr id="24633" name="Rectangle 100"/>
              <p:cNvSpPr>
                <a:spLocks noChangeArrowheads="1"/>
              </p:cNvSpPr>
              <p:nvPr/>
            </p:nvSpPr>
            <p:spPr bwMode="auto">
              <a:xfrm>
                <a:off x="43" y="4224"/>
                <a:ext cx="799" cy="384"/>
              </a:xfrm>
              <a:prstGeom prst="rect">
                <a:avLst/>
              </a:prstGeom>
              <a:noFill/>
              <a:ln w="9525">
                <a:noFill/>
                <a:miter lim="800000"/>
                <a:headEnd/>
                <a:tailEnd/>
              </a:ln>
            </p:spPr>
            <p:txBody>
              <a:bodyPr/>
              <a:lstStyle/>
              <a:p>
                <a:r>
                  <a:rPr kumimoji="1" lang="zh-CN" altLang="en-US" sz="1600" b="1">
                    <a:latin typeface="Times New Roman" pitchFamily="18" charset="0"/>
                  </a:rPr>
                  <a:t>写数据</a:t>
                </a:r>
              </a:p>
              <a:p>
                <a:pPr eaLnBrk="0" hangingPunct="0"/>
                <a:endParaRPr kumimoji="1" lang="en-US" altLang="zh-CN" sz="1600" b="1">
                  <a:latin typeface="Times New Roman" pitchFamily="18" charset="0"/>
                </a:endParaRPr>
              </a:p>
            </p:txBody>
          </p:sp>
          <p:sp>
            <p:nvSpPr>
              <p:cNvPr id="24634" name="Rectangle 101"/>
              <p:cNvSpPr>
                <a:spLocks noChangeArrowheads="1"/>
              </p:cNvSpPr>
              <p:nvPr/>
            </p:nvSpPr>
            <p:spPr bwMode="auto">
              <a:xfrm>
                <a:off x="0" y="4224"/>
                <a:ext cx="885" cy="384"/>
              </a:xfrm>
              <a:prstGeom prst="rect">
                <a:avLst/>
              </a:prstGeom>
              <a:noFill/>
              <a:ln w="7">
                <a:solidFill>
                  <a:srgbClr val="A0A0A0"/>
                </a:solidFill>
                <a:miter lim="800000"/>
                <a:headEnd/>
                <a:tailEnd/>
              </a:ln>
            </p:spPr>
            <p:txBody>
              <a:bodyPr/>
              <a:lstStyle/>
              <a:p>
                <a:endParaRPr lang="zh-CN" altLang="en-US"/>
              </a:p>
            </p:txBody>
          </p:sp>
        </p:grpSp>
        <p:grpSp>
          <p:nvGrpSpPr>
            <p:cNvPr id="24703" name="Group 102"/>
            <p:cNvGrpSpPr>
              <a:grpSpLocks/>
            </p:cNvGrpSpPr>
            <p:nvPr/>
          </p:nvGrpSpPr>
          <p:grpSpPr bwMode="auto">
            <a:xfrm>
              <a:off x="885" y="4224"/>
              <a:ext cx="728" cy="384"/>
              <a:chOff x="885" y="4224"/>
              <a:chExt cx="728" cy="384"/>
            </a:xfrm>
          </p:grpSpPr>
          <p:sp>
            <p:nvSpPr>
              <p:cNvPr id="24631" name="Rectangle 103"/>
              <p:cNvSpPr>
                <a:spLocks noChangeArrowheads="1"/>
              </p:cNvSpPr>
              <p:nvPr/>
            </p:nvSpPr>
            <p:spPr bwMode="auto">
              <a:xfrm>
                <a:off x="928" y="4224"/>
                <a:ext cx="642" cy="384"/>
              </a:xfrm>
              <a:prstGeom prst="rect">
                <a:avLst/>
              </a:prstGeom>
              <a:noFill/>
              <a:ln w="9525">
                <a:noFill/>
                <a:miter lim="800000"/>
                <a:headEnd/>
                <a:tailEnd/>
              </a:ln>
            </p:spPr>
            <p:txBody>
              <a:bodyPr/>
              <a:lstStyle/>
              <a:p>
                <a:r>
                  <a:rPr kumimoji="1" lang="en-US" altLang="zh-CN" sz="1400" b="1">
                    <a:latin typeface="Times New Roman" pitchFamily="18" charset="0"/>
                  </a:rPr>
                  <a:t>1       0</a:t>
                </a:r>
              </a:p>
              <a:p>
                <a:pPr eaLnBrk="0" hangingPunct="0"/>
                <a:endParaRPr kumimoji="1" lang="en-US" altLang="zh-CN" sz="1400" b="1">
                  <a:latin typeface="Times New Roman" pitchFamily="18" charset="0"/>
                </a:endParaRPr>
              </a:p>
            </p:txBody>
          </p:sp>
          <p:sp>
            <p:nvSpPr>
              <p:cNvPr id="24632" name="Rectangle 104"/>
              <p:cNvSpPr>
                <a:spLocks noChangeArrowheads="1"/>
              </p:cNvSpPr>
              <p:nvPr/>
            </p:nvSpPr>
            <p:spPr bwMode="auto">
              <a:xfrm>
                <a:off x="885" y="4224"/>
                <a:ext cx="728" cy="384"/>
              </a:xfrm>
              <a:prstGeom prst="rect">
                <a:avLst/>
              </a:prstGeom>
              <a:noFill/>
              <a:ln w="7">
                <a:solidFill>
                  <a:srgbClr val="A0A0A0"/>
                </a:solidFill>
                <a:miter lim="800000"/>
                <a:headEnd/>
                <a:tailEnd/>
              </a:ln>
            </p:spPr>
            <p:txBody>
              <a:bodyPr/>
              <a:lstStyle/>
              <a:p>
                <a:endParaRPr lang="zh-CN" altLang="en-US"/>
              </a:p>
            </p:txBody>
          </p:sp>
        </p:grpSp>
        <p:grpSp>
          <p:nvGrpSpPr>
            <p:cNvPr id="88160" name="Group 105"/>
            <p:cNvGrpSpPr>
              <a:grpSpLocks/>
            </p:cNvGrpSpPr>
            <p:nvPr/>
          </p:nvGrpSpPr>
          <p:grpSpPr bwMode="auto">
            <a:xfrm>
              <a:off x="1613" y="4224"/>
              <a:ext cx="1838" cy="384"/>
              <a:chOff x="1613" y="4224"/>
              <a:chExt cx="1838" cy="384"/>
            </a:xfrm>
          </p:grpSpPr>
          <p:sp>
            <p:nvSpPr>
              <p:cNvPr id="24629" name="Rectangle 106"/>
              <p:cNvSpPr>
                <a:spLocks noChangeArrowheads="1"/>
              </p:cNvSpPr>
              <p:nvPr/>
            </p:nvSpPr>
            <p:spPr bwMode="auto">
              <a:xfrm>
                <a:off x="1656" y="4224"/>
                <a:ext cx="1752" cy="384"/>
              </a:xfrm>
              <a:prstGeom prst="rect">
                <a:avLst/>
              </a:prstGeom>
              <a:noFill/>
              <a:ln w="9525">
                <a:noFill/>
                <a:miter lim="800000"/>
                <a:headEnd/>
                <a:tailEnd/>
              </a:ln>
            </p:spPr>
            <p:txBody>
              <a:bodyPr/>
              <a:lstStyle/>
              <a:p>
                <a:pPr algn="ctr"/>
                <a:r>
                  <a:rPr kumimoji="1" lang="zh-CN" altLang="en-US" sz="1600" b="1">
                    <a:latin typeface="Times New Roman" pitchFamily="18" charset="0"/>
                  </a:rPr>
                  <a:t>数    据</a:t>
                </a:r>
              </a:p>
              <a:p>
                <a:pPr algn="ctr" eaLnBrk="0" hangingPunct="0"/>
                <a:endParaRPr kumimoji="1" lang="en-US" altLang="zh-CN" sz="1600">
                  <a:latin typeface="Times New Roman" pitchFamily="18" charset="0"/>
                </a:endParaRPr>
              </a:p>
            </p:txBody>
          </p:sp>
          <p:sp>
            <p:nvSpPr>
              <p:cNvPr id="24630" name="Rectangle 107"/>
              <p:cNvSpPr>
                <a:spLocks noChangeArrowheads="1"/>
              </p:cNvSpPr>
              <p:nvPr/>
            </p:nvSpPr>
            <p:spPr bwMode="auto">
              <a:xfrm>
                <a:off x="1613" y="4224"/>
                <a:ext cx="1838" cy="384"/>
              </a:xfrm>
              <a:prstGeom prst="rect">
                <a:avLst/>
              </a:prstGeom>
              <a:noFill/>
              <a:ln w="7">
                <a:solidFill>
                  <a:srgbClr val="A0A0A0"/>
                </a:solidFill>
                <a:miter lim="800000"/>
                <a:headEnd/>
                <a:tailEnd/>
              </a:ln>
            </p:spPr>
            <p:txBody>
              <a:bodyPr/>
              <a:lstStyle/>
              <a:p>
                <a:endParaRPr lang="zh-CN" altLang="en-US"/>
              </a:p>
            </p:txBody>
          </p:sp>
        </p:grpSp>
        <p:grpSp>
          <p:nvGrpSpPr>
            <p:cNvPr id="88161" name="Group 108"/>
            <p:cNvGrpSpPr>
              <a:grpSpLocks/>
            </p:cNvGrpSpPr>
            <p:nvPr/>
          </p:nvGrpSpPr>
          <p:grpSpPr bwMode="auto">
            <a:xfrm>
              <a:off x="0" y="4608"/>
              <a:ext cx="885" cy="384"/>
              <a:chOff x="0" y="4608"/>
              <a:chExt cx="885" cy="384"/>
            </a:xfrm>
          </p:grpSpPr>
          <p:sp>
            <p:nvSpPr>
              <p:cNvPr id="24627" name="Rectangle 109"/>
              <p:cNvSpPr>
                <a:spLocks noChangeArrowheads="1"/>
              </p:cNvSpPr>
              <p:nvPr/>
            </p:nvSpPr>
            <p:spPr bwMode="auto">
              <a:xfrm>
                <a:off x="43" y="4608"/>
                <a:ext cx="799" cy="384"/>
              </a:xfrm>
              <a:prstGeom prst="rect">
                <a:avLst/>
              </a:prstGeom>
              <a:noFill/>
              <a:ln w="9525">
                <a:noFill/>
                <a:miter lim="800000"/>
                <a:headEnd/>
                <a:tailEnd/>
              </a:ln>
            </p:spPr>
            <p:txBody>
              <a:bodyPr/>
              <a:lstStyle/>
              <a:p>
                <a:r>
                  <a:rPr kumimoji="1" lang="zh-CN" altLang="en-US" sz="1600" b="1">
                    <a:latin typeface="Times New Roman" pitchFamily="18" charset="0"/>
                  </a:rPr>
                  <a:t>读数据</a:t>
                </a:r>
              </a:p>
              <a:p>
                <a:pPr eaLnBrk="0" hangingPunct="0"/>
                <a:endParaRPr kumimoji="1" lang="en-US" altLang="zh-CN" sz="1600">
                  <a:latin typeface="Times New Roman" pitchFamily="18" charset="0"/>
                </a:endParaRPr>
              </a:p>
            </p:txBody>
          </p:sp>
          <p:sp>
            <p:nvSpPr>
              <p:cNvPr id="24628" name="Rectangle 110"/>
              <p:cNvSpPr>
                <a:spLocks noChangeArrowheads="1"/>
              </p:cNvSpPr>
              <p:nvPr/>
            </p:nvSpPr>
            <p:spPr bwMode="auto">
              <a:xfrm>
                <a:off x="0" y="4608"/>
                <a:ext cx="885" cy="384"/>
              </a:xfrm>
              <a:prstGeom prst="rect">
                <a:avLst/>
              </a:prstGeom>
              <a:noFill/>
              <a:ln w="7">
                <a:solidFill>
                  <a:srgbClr val="A0A0A0"/>
                </a:solidFill>
                <a:miter lim="800000"/>
                <a:headEnd/>
                <a:tailEnd/>
              </a:ln>
            </p:spPr>
            <p:txBody>
              <a:bodyPr/>
              <a:lstStyle/>
              <a:p>
                <a:endParaRPr lang="zh-CN" altLang="en-US"/>
              </a:p>
            </p:txBody>
          </p:sp>
        </p:grpSp>
        <p:grpSp>
          <p:nvGrpSpPr>
            <p:cNvPr id="88162" name="Group 111"/>
            <p:cNvGrpSpPr>
              <a:grpSpLocks/>
            </p:cNvGrpSpPr>
            <p:nvPr/>
          </p:nvGrpSpPr>
          <p:grpSpPr bwMode="auto">
            <a:xfrm>
              <a:off x="885" y="4608"/>
              <a:ext cx="728" cy="384"/>
              <a:chOff x="885" y="4608"/>
              <a:chExt cx="728" cy="384"/>
            </a:xfrm>
          </p:grpSpPr>
          <p:sp>
            <p:nvSpPr>
              <p:cNvPr id="24625" name="Rectangle 112"/>
              <p:cNvSpPr>
                <a:spLocks noChangeArrowheads="1"/>
              </p:cNvSpPr>
              <p:nvPr/>
            </p:nvSpPr>
            <p:spPr bwMode="auto">
              <a:xfrm>
                <a:off x="928" y="4608"/>
                <a:ext cx="642" cy="384"/>
              </a:xfrm>
              <a:prstGeom prst="rect">
                <a:avLst/>
              </a:prstGeom>
              <a:noFill/>
              <a:ln w="9525">
                <a:noFill/>
                <a:miter lim="800000"/>
                <a:headEnd/>
                <a:tailEnd/>
              </a:ln>
            </p:spPr>
            <p:txBody>
              <a:bodyPr/>
              <a:lstStyle/>
              <a:p>
                <a:r>
                  <a:rPr kumimoji="1" lang="en-US" altLang="zh-CN" sz="1400" b="1">
                    <a:latin typeface="Times New Roman" pitchFamily="18" charset="0"/>
                  </a:rPr>
                  <a:t>1       1</a:t>
                </a:r>
              </a:p>
              <a:p>
                <a:pPr eaLnBrk="0" hangingPunct="0"/>
                <a:endParaRPr kumimoji="1" lang="en-US" altLang="zh-CN" sz="1400" b="1">
                  <a:latin typeface="Times New Roman" pitchFamily="18" charset="0"/>
                </a:endParaRPr>
              </a:p>
            </p:txBody>
          </p:sp>
          <p:sp>
            <p:nvSpPr>
              <p:cNvPr id="24626" name="Rectangle 113"/>
              <p:cNvSpPr>
                <a:spLocks noChangeArrowheads="1"/>
              </p:cNvSpPr>
              <p:nvPr/>
            </p:nvSpPr>
            <p:spPr bwMode="auto">
              <a:xfrm>
                <a:off x="885" y="4608"/>
                <a:ext cx="728" cy="384"/>
              </a:xfrm>
              <a:prstGeom prst="rect">
                <a:avLst/>
              </a:prstGeom>
              <a:noFill/>
              <a:ln w="7">
                <a:solidFill>
                  <a:srgbClr val="A0A0A0"/>
                </a:solidFill>
                <a:miter lim="800000"/>
                <a:headEnd/>
                <a:tailEnd/>
              </a:ln>
            </p:spPr>
            <p:txBody>
              <a:bodyPr/>
              <a:lstStyle/>
              <a:p>
                <a:endParaRPr lang="zh-CN" altLang="en-US"/>
              </a:p>
            </p:txBody>
          </p:sp>
        </p:grpSp>
        <p:grpSp>
          <p:nvGrpSpPr>
            <p:cNvPr id="88163" name="Group 114"/>
            <p:cNvGrpSpPr>
              <a:grpSpLocks/>
            </p:cNvGrpSpPr>
            <p:nvPr/>
          </p:nvGrpSpPr>
          <p:grpSpPr bwMode="auto">
            <a:xfrm>
              <a:off x="1613" y="4608"/>
              <a:ext cx="1838" cy="384"/>
              <a:chOff x="1613" y="4608"/>
              <a:chExt cx="1838" cy="384"/>
            </a:xfrm>
          </p:grpSpPr>
          <p:sp>
            <p:nvSpPr>
              <p:cNvPr id="24623" name="Rectangle 115"/>
              <p:cNvSpPr>
                <a:spLocks noChangeArrowheads="1"/>
              </p:cNvSpPr>
              <p:nvPr/>
            </p:nvSpPr>
            <p:spPr bwMode="auto">
              <a:xfrm>
                <a:off x="1656" y="4608"/>
                <a:ext cx="1752" cy="384"/>
              </a:xfrm>
              <a:prstGeom prst="rect">
                <a:avLst/>
              </a:prstGeom>
              <a:noFill/>
              <a:ln w="9525">
                <a:noFill/>
                <a:miter lim="800000"/>
                <a:headEnd/>
                <a:tailEnd/>
              </a:ln>
            </p:spPr>
            <p:txBody>
              <a:bodyPr/>
              <a:lstStyle/>
              <a:p>
                <a:pPr algn="ctr"/>
                <a:r>
                  <a:rPr kumimoji="1" lang="zh-CN" altLang="en-US" sz="1600" b="1">
                    <a:latin typeface="Times New Roman" pitchFamily="18" charset="0"/>
                  </a:rPr>
                  <a:t>数    据</a:t>
                </a:r>
              </a:p>
              <a:p>
                <a:pPr algn="ctr" eaLnBrk="0" hangingPunct="0"/>
                <a:endParaRPr kumimoji="1" lang="en-US" altLang="zh-CN" sz="1600">
                  <a:latin typeface="Times New Roman" pitchFamily="18" charset="0"/>
                </a:endParaRPr>
              </a:p>
            </p:txBody>
          </p:sp>
          <p:sp>
            <p:nvSpPr>
              <p:cNvPr id="24624" name="Rectangle 116"/>
              <p:cNvSpPr>
                <a:spLocks noChangeArrowheads="1"/>
              </p:cNvSpPr>
              <p:nvPr/>
            </p:nvSpPr>
            <p:spPr bwMode="auto">
              <a:xfrm>
                <a:off x="1613" y="4608"/>
                <a:ext cx="1838" cy="384"/>
              </a:xfrm>
              <a:prstGeom prst="rect">
                <a:avLst/>
              </a:prstGeom>
              <a:noFill/>
              <a:ln w="7">
                <a:solidFill>
                  <a:srgbClr val="A0A0A0"/>
                </a:solidFill>
                <a:miter lim="800000"/>
                <a:headEnd/>
                <a:tailEnd/>
              </a:ln>
            </p:spPr>
            <p:txBody>
              <a:bodyPr/>
              <a:lstStyle/>
              <a:p>
                <a:endParaRPr lang="zh-CN" altLang="en-US"/>
              </a:p>
            </p:txBody>
          </p:sp>
        </p:grpSp>
      </p:grpSp>
      <p:sp>
        <p:nvSpPr>
          <p:cNvPr id="88181" name="AutoShape 117"/>
          <p:cNvSpPr>
            <a:spLocks noChangeArrowheads="1"/>
          </p:cNvSpPr>
          <p:nvPr/>
        </p:nvSpPr>
        <p:spPr bwMode="auto">
          <a:xfrm>
            <a:off x="5791200" y="1524000"/>
            <a:ext cx="3200400" cy="3200400"/>
          </a:xfrm>
          <a:prstGeom prst="wedgeRoundRectCallout">
            <a:avLst>
              <a:gd name="adj1" fmla="val -59375"/>
              <a:gd name="adj2" fmla="val 24556"/>
              <a:gd name="adj3" fmla="val 16667"/>
            </a:avLst>
          </a:prstGeom>
          <a:gradFill rotWithShape="0">
            <a:gsLst>
              <a:gs pos="0">
                <a:srgbClr val="CCFFCC"/>
              </a:gs>
              <a:gs pos="50000">
                <a:srgbClr val="FFFFFF"/>
              </a:gs>
              <a:gs pos="100000">
                <a:srgbClr val="CCFFCC"/>
              </a:gs>
            </a:gsLst>
            <a:lin ang="18900000" scaled="1"/>
          </a:gradFill>
          <a:ln w="9525">
            <a:solidFill>
              <a:schemeClr val="tx1"/>
            </a:solidFill>
            <a:miter lim="800000"/>
            <a:headEnd/>
            <a:tailEnd/>
          </a:ln>
        </p:spPr>
        <p:txBody>
          <a:bodyPr/>
          <a:lstStyle/>
          <a:p>
            <a:r>
              <a:rPr kumimoji="1" lang="zh-CN" altLang="en-US" sz="2400">
                <a:solidFill>
                  <a:schemeClr val="tx2"/>
                </a:solidFill>
                <a:latin typeface="Times New Roman" pitchFamily="18" charset="0"/>
              </a:rPr>
              <a:t>设接口数据位数（</a:t>
            </a:r>
            <a:r>
              <a:rPr kumimoji="1" lang="en-US" altLang="zh-CN" sz="2400">
                <a:solidFill>
                  <a:schemeClr val="tx2"/>
                </a:solidFill>
                <a:latin typeface="Times New Roman" pitchFamily="18" charset="0"/>
              </a:rPr>
              <a:t>DL</a:t>
            </a:r>
            <a:r>
              <a:rPr kumimoji="1" lang="zh-CN" altLang="en-US" sz="2400">
                <a:solidFill>
                  <a:schemeClr val="tx2"/>
                </a:solidFill>
                <a:latin typeface="Times New Roman" pitchFamily="18" charset="0"/>
              </a:rPr>
              <a:t>），显示行数（</a:t>
            </a:r>
            <a:r>
              <a:rPr kumimoji="1" lang="en-US" altLang="zh-CN" sz="2400">
                <a:solidFill>
                  <a:schemeClr val="tx2"/>
                </a:solidFill>
                <a:latin typeface="Times New Roman" pitchFamily="18" charset="0"/>
              </a:rPr>
              <a:t>L</a:t>
            </a:r>
            <a:r>
              <a:rPr kumimoji="1" lang="zh-CN" altLang="en-US" sz="2400">
                <a:solidFill>
                  <a:schemeClr val="tx2"/>
                </a:solidFill>
                <a:latin typeface="Times New Roman" pitchFamily="18" charset="0"/>
              </a:rPr>
              <a:t>），及字型（</a:t>
            </a:r>
            <a:r>
              <a:rPr kumimoji="1" lang="en-US" altLang="zh-CN" sz="2400">
                <a:solidFill>
                  <a:schemeClr val="tx2"/>
                </a:solidFill>
                <a:latin typeface="Times New Roman" pitchFamily="18" charset="0"/>
              </a:rPr>
              <a:t>F</a:t>
            </a:r>
            <a:r>
              <a:rPr kumimoji="1" lang="zh-CN" altLang="en-US" sz="2400">
                <a:solidFill>
                  <a:schemeClr val="tx2"/>
                </a:solidFill>
                <a:latin typeface="Times New Roman" pitchFamily="18" charset="0"/>
              </a:rPr>
              <a:t>）</a:t>
            </a:r>
          </a:p>
          <a:p>
            <a:r>
              <a:rPr kumimoji="1" lang="en-US" altLang="zh-CN" sz="2400">
                <a:solidFill>
                  <a:srgbClr val="FF3300"/>
                </a:solidFill>
                <a:latin typeface="Times New Roman" pitchFamily="18" charset="0"/>
              </a:rPr>
              <a:t>DL=1</a:t>
            </a:r>
            <a:r>
              <a:rPr kumimoji="1" lang="zh-CN" altLang="en-US" sz="2400">
                <a:solidFill>
                  <a:srgbClr val="FF3300"/>
                </a:solidFill>
                <a:latin typeface="Times New Roman" pitchFamily="18" charset="0"/>
              </a:rPr>
              <a:t>，</a:t>
            </a:r>
            <a:r>
              <a:rPr kumimoji="1" lang="en-US" altLang="zh-CN" sz="2400">
                <a:solidFill>
                  <a:srgbClr val="FF3300"/>
                </a:solidFill>
                <a:latin typeface="Times New Roman" pitchFamily="18" charset="0"/>
              </a:rPr>
              <a:t>8</a:t>
            </a:r>
            <a:r>
              <a:rPr kumimoji="1" lang="zh-CN" altLang="en-US" sz="2400">
                <a:solidFill>
                  <a:srgbClr val="FF3300"/>
                </a:solidFill>
                <a:latin typeface="Times New Roman" pitchFamily="18" charset="0"/>
              </a:rPr>
              <a:t>位</a:t>
            </a:r>
            <a:r>
              <a:rPr kumimoji="1" lang="zh-CN" altLang="en-US" sz="2400">
                <a:solidFill>
                  <a:schemeClr val="tx2"/>
                </a:solidFill>
                <a:latin typeface="Times New Roman" pitchFamily="18" charset="0"/>
              </a:rPr>
              <a:t>  </a:t>
            </a:r>
            <a:r>
              <a:rPr kumimoji="1" lang="en-US" altLang="zh-CN" sz="2400">
                <a:solidFill>
                  <a:schemeClr val="tx2"/>
                </a:solidFill>
                <a:latin typeface="Times New Roman" pitchFamily="18" charset="0"/>
              </a:rPr>
              <a:t>=0: 4</a:t>
            </a:r>
            <a:r>
              <a:rPr kumimoji="1" lang="zh-CN" altLang="en-US" sz="2400">
                <a:solidFill>
                  <a:schemeClr val="tx2"/>
                </a:solidFill>
                <a:latin typeface="Times New Roman" pitchFamily="18" charset="0"/>
              </a:rPr>
              <a:t>位</a:t>
            </a:r>
          </a:p>
          <a:p>
            <a:r>
              <a:rPr kumimoji="1" lang="en-US" altLang="zh-CN" sz="2400">
                <a:solidFill>
                  <a:srgbClr val="FF3300"/>
                </a:solidFill>
                <a:latin typeface="Times New Roman" pitchFamily="18" charset="0"/>
              </a:rPr>
              <a:t>N=1:2</a:t>
            </a:r>
            <a:r>
              <a:rPr kumimoji="1" lang="zh-CN" altLang="en-US" sz="2400">
                <a:solidFill>
                  <a:srgbClr val="FF3300"/>
                </a:solidFill>
                <a:latin typeface="Times New Roman" pitchFamily="18" charset="0"/>
              </a:rPr>
              <a:t>行</a:t>
            </a:r>
            <a:r>
              <a:rPr kumimoji="1" lang="zh-CN" altLang="en-US" sz="2400">
                <a:solidFill>
                  <a:schemeClr val="tx2"/>
                </a:solidFill>
                <a:latin typeface="Times New Roman" pitchFamily="18" charset="0"/>
              </a:rPr>
              <a:t>    </a:t>
            </a:r>
            <a:r>
              <a:rPr kumimoji="1" lang="en-US" altLang="zh-CN" sz="2400">
                <a:solidFill>
                  <a:schemeClr val="tx2"/>
                </a:solidFill>
                <a:latin typeface="Times New Roman" pitchFamily="18" charset="0"/>
              </a:rPr>
              <a:t>=0:1</a:t>
            </a:r>
            <a:r>
              <a:rPr kumimoji="1" lang="zh-CN" altLang="en-US" sz="2400">
                <a:solidFill>
                  <a:schemeClr val="tx2"/>
                </a:solidFill>
                <a:latin typeface="Times New Roman" pitchFamily="18" charset="0"/>
              </a:rPr>
              <a:t>行</a:t>
            </a:r>
          </a:p>
          <a:p>
            <a:r>
              <a:rPr kumimoji="1" lang="en-US" altLang="zh-CN" sz="2400">
                <a:solidFill>
                  <a:schemeClr val="tx2"/>
                </a:solidFill>
                <a:latin typeface="Times New Roman" pitchFamily="18" charset="0"/>
              </a:rPr>
              <a:t>F=1:5×10  =</a:t>
            </a:r>
            <a:r>
              <a:rPr kumimoji="1" lang="en-US" altLang="zh-CN" sz="2400">
                <a:solidFill>
                  <a:srgbClr val="FF3300"/>
                </a:solidFill>
                <a:latin typeface="Times New Roman" pitchFamily="18" charset="0"/>
              </a:rPr>
              <a:t>0: 5×7</a:t>
            </a:r>
          </a:p>
          <a:p>
            <a:endParaRPr kumimoji="1" lang="en-US" altLang="zh-CN" sz="2400">
              <a:solidFill>
                <a:schemeClr val="tx2"/>
              </a:solidFill>
              <a:latin typeface="Times New Roman" pitchFamily="18" charset="0"/>
            </a:endParaRPr>
          </a:p>
          <a:p>
            <a:r>
              <a:rPr kumimoji="1" lang="en-US" altLang="zh-CN" sz="2400">
                <a:solidFill>
                  <a:schemeClr val="tx2"/>
                </a:solidFill>
                <a:latin typeface="Times New Roman" pitchFamily="18" charset="0"/>
              </a:rPr>
              <a:t>00111000——38H</a:t>
            </a:r>
          </a:p>
        </p:txBody>
      </p:sp>
      <p:sp>
        <p:nvSpPr>
          <p:cNvPr id="88182" name="Line 118"/>
          <p:cNvSpPr>
            <a:spLocks noChangeShapeType="1"/>
          </p:cNvSpPr>
          <p:nvPr/>
        </p:nvSpPr>
        <p:spPr bwMode="auto">
          <a:xfrm>
            <a:off x="2081213" y="3933825"/>
            <a:ext cx="533400" cy="0"/>
          </a:xfrm>
          <a:prstGeom prst="line">
            <a:avLst/>
          </a:prstGeom>
          <a:noFill/>
          <a:ln w="19050">
            <a:solidFill>
              <a:srgbClr val="FF3300"/>
            </a:solidFill>
            <a:round/>
            <a:headEnd/>
            <a:tailEnd/>
          </a:ln>
        </p:spPr>
        <p:txBody>
          <a:bodyPr/>
          <a:lstStyle/>
          <a:p>
            <a:endParaRPr lang="zh-CN" altLang="en-US"/>
          </a:p>
        </p:txBody>
      </p:sp>
      <p:sp>
        <p:nvSpPr>
          <p:cNvPr id="24582" name="Line 119"/>
          <p:cNvSpPr>
            <a:spLocks noChangeShapeType="1"/>
          </p:cNvSpPr>
          <p:nvPr/>
        </p:nvSpPr>
        <p:spPr bwMode="auto">
          <a:xfrm>
            <a:off x="2085975" y="2728913"/>
            <a:ext cx="533400" cy="0"/>
          </a:xfrm>
          <a:prstGeom prst="line">
            <a:avLst/>
          </a:prstGeom>
          <a:noFill/>
          <a:ln w="19050">
            <a:solidFill>
              <a:srgbClr val="FF3300"/>
            </a:solidFill>
            <a:round/>
            <a:headEnd/>
            <a:tailEnd/>
          </a:ln>
        </p:spPr>
        <p:txBody>
          <a:bodyPr/>
          <a:lstStyle/>
          <a:p>
            <a:endParaRPr lang="zh-CN" altLang="en-US"/>
          </a:p>
        </p:txBody>
      </p:sp>
      <p:sp>
        <p:nvSpPr>
          <p:cNvPr id="24583" name="Line 120"/>
          <p:cNvSpPr>
            <a:spLocks noChangeShapeType="1"/>
          </p:cNvSpPr>
          <p:nvPr/>
        </p:nvSpPr>
        <p:spPr bwMode="auto">
          <a:xfrm>
            <a:off x="2081213" y="3124200"/>
            <a:ext cx="533400" cy="0"/>
          </a:xfrm>
          <a:prstGeom prst="line">
            <a:avLst/>
          </a:prstGeom>
          <a:noFill/>
          <a:ln w="19050">
            <a:solidFill>
              <a:srgbClr val="FF3300"/>
            </a:solidFill>
            <a:round/>
            <a:headEnd/>
            <a:tailEnd/>
          </a:ln>
        </p:spPr>
        <p:txBody>
          <a:bodyPr/>
          <a:lstStyle/>
          <a:p>
            <a:endParaRPr lang="zh-CN" altLang="en-US"/>
          </a:p>
        </p:txBody>
      </p:sp>
      <p:sp>
        <p:nvSpPr>
          <p:cNvPr id="24584" name="Line 121"/>
          <p:cNvSpPr>
            <a:spLocks noChangeShapeType="1"/>
          </p:cNvSpPr>
          <p:nvPr/>
        </p:nvSpPr>
        <p:spPr bwMode="auto">
          <a:xfrm>
            <a:off x="2085975" y="1952625"/>
            <a:ext cx="533400" cy="0"/>
          </a:xfrm>
          <a:prstGeom prst="line">
            <a:avLst/>
          </a:prstGeom>
          <a:noFill/>
          <a:ln w="19050">
            <a:solidFill>
              <a:srgbClr val="FF33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182"/>
                                        </p:tgtEl>
                                        <p:attrNameLst>
                                          <p:attrName>style.visibility</p:attrName>
                                        </p:attrNameLst>
                                      </p:cBhvr>
                                      <p:to>
                                        <p:strVal val="visible"/>
                                      </p:to>
                                    </p:set>
                                    <p:animEffect transition="in" filter="blinds(horizontal)">
                                      <p:cBhvr>
                                        <p:cTn id="7" dur="500"/>
                                        <p:tgtEl>
                                          <p:spTgt spid="88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181"/>
                                        </p:tgtEl>
                                        <p:attrNameLst>
                                          <p:attrName>style.visibility</p:attrName>
                                        </p:attrNameLst>
                                      </p:cBhvr>
                                      <p:to>
                                        <p:strVal val="visible"/>
                                      </p:to>
                                    </p:set>
                                    <p:animEffect transition="in" filter="blinds(horizontal)">
                                      <p:cBhvr>
                                        <p:cTn id="12" dur="500"/>
                                        <p:tgtEl>
                                          <p:spTgt spid="88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81" grpId="0" animBg="1" autoUpdateAnimBg="0"/>
      <p:bldP spid="881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body" idx="4294967295"/>
          </p:nvPr>
        </p:nvSpPr>
        <p:spPr>
          <a:xfrm>
            <a:off x="685800" y="620713"/>
            <a:ext cx="7918450" cy="2808287"/>
          </a:xfrm>
        </p:spPr>
        <p:txBody>
          <a:bodyPr/>
          <a:lstStyle/>
          <a:p>
            <a:pPr marL="0" indent="0" eaLnBrk="1" hangingPunct="1">
              <a:lnSpc>
                <a:spcPct val="90000"/>
              </a:lnSpc>
              <a:buFont typeface="Wingdings" pitchFamily="2" charset="2"/>
              <a:buNone/>
            </a:pPr>
            <a:r>
              <a:rPr lang="en-US" altLang="zh-CN" sz="3600" b="1" dirty="0" smtClean="0">
                <a:latin typeface="宋体" pitchFamily="2" charset="-122"/>
                <a:cs typeface="Times New Roman" pitchFamily="18" charset="0"/>
              </a:rPr>
              <a:t>5.1.1 </a:t>
            </a:r>
            <a:r>
              <a:rPr lang="zh-CN" altLang="en-US" sz="3600" b="1" dirty="0" smtClean="0">
                <a:latin typeface="宋体" pitchFamily="2" charset="-122"/>
                <a:cs typeface="Times New Roman" pitchFamily="18" charset="0"/>
              </a:rPr>
              <a:t>串行通信的基本概念</a:t>
            </a:r>
            <a:r>
              <a:rPr lang="zh-CN" altLang="en-US" sz="4000" b="1" dirty="0" smtClean="0">
                <a:ea typeface="黑体" pitchFamily="49" charset="-122"/>
              </a:rPr>
              <a:t> </a:t>
            </a:r>
            <a:endParaRPr lang="zh-CN" altLang="en-US" sz="3600" b="1" dirty="0" smtClean="0">
              <a:latin typeface="黑体" pitchFamily="49" charset="-122"/>
              <a:ea typeface="黑体" pitchFamily="49" charset="-122"/>
            </a:endParaRPr>
          </a:p>
          <a:p>
            <a:pPr marL="0" indent="0" eaLnBrk="1" hangingPunct="1">
              <a:lnSpc>
                <a:spcPct val="90000"/>
              </a:lnSpc>
              <a:buFont typeface="Wingdings" pitchFamily="2" charset="2"/>
              <a:buNone/>
            </a:pPr>
            <a:r>
              <a:rPr lang="zh-CN" altLang="en-US" sz="2800" b="1" dirty="0" smtClean="0">
                <a:cs typeface="Times New Roman" pitchFamily="18" charset="0"/>
              </a:rPr>
              <a:t>一、异步通信与同步通信</a:t>
            </a:r>
          </a:p>
          <a:p>
            <a:pPr marL="0" indent="0" eaLnBrk="1" hangingPunct="1">
              <a:lnSpc>
                <a:spcPct val="90000"/>
              </a:lnSpc>
              <a:buFont typeface="Wingdings" pitchFamily="2" charset="2"/>
              <a:buNone/>
            </a:pPr>
            <a:r>
              <a:rPr lang="en-US" altLang="zh-CN" sz="2400" b="1" dirty="0" smtClean="0">
                <a:cs typeface="Times New Roman" pitchFamily="18" charset="0"/>
              </a:rPr>
              <a:t>1</a:t>
            </a:r>
            <a:r>
              <a:rPr lang="zh-CN" altLang="en-US" sz="2400" b="1" dirty="0" smtClean="0">
                <a:cs typeface="Times New Roman" pitchFamily="18" charset="0"/>
              </a:rPr>
              <a:t>、异步通信</a:t>
            </a:r>
          </a:p>
          <a:p>
            <a:pPr marL="0" indent="0" eaLnBrk="1" hangingPunct="1">
              <a:lnSpc>
                <a:spcPct val="90000"/>
              </a:lnSpc>
              <a:buFont typeface="Wingdings" pitchFamily="2" charset="2"/>
              <a:buNone/>
            </a:pPr>
            <a:r>
              <a:rPr lang="zh-CN" altLang="en-US" sz="2400" b="1" dirty="0" smtClean="0">
                <a:cs typeface="Times New Roman" pitchFamily="18" charset="0"/>
              </a:rPr>
              <a:t>     </a:t>
            </a:r>
            <a:r>
              <a:rPr lang="zh-CN" altLang="en-US" sz="2400" b="1" dirty="0" smtClean="0">
                <a:solidFill>
                  <a:schemeClr val="hlink"/>
                </a:solidFill>
                <a:cs typeface="Times New Roman" pitchFamily="18" charset="0"/>
              </a:rPr>
              <a:t>异步通信</a:t>
            </a:r>
            <a:r>
              <a:rPr lang="zh-CN" altLang="en-US" sz="2400" b="1" dirty="0" smtClean="0">
                <a:cs typeface="Times New Roman" pitchFamily="18" charset="0"/>
              </a:rPr>
              <a:t>是指通信的</a:t>
            </a:r>
            <a:r>
              <a:rPr lang="zh-CN" altLang="en-US" sz="2400" b="1" dirty="0" smtClean="0">
                <a:solidFill>
                  <a:schemeClr val="hlink"/>
                </a:solidFill>
                <a:cs typeface="Times New Roman" pitchFamily="18" charset="0"/>
              </a:rPr>
              <a:t>发送与接收设备使用各自的时钟</a:t>
            </a:r>
            <a:r>
              <a:rPr lang="zh-CN" altLang="en-US" sz="2400" b="1" dirty="0" smtClean="0">
                <a:cs typeface="Times New Roman" pitchFamily="18" charset="0"/>
              </a:rPr>
              <a:t>控制数据的发送和接收过程。为使双方的收发协调，要求发送和接收设备的时钟尽可能一致。</a:t>
            </a:r>
            <a:r>
              <a:rPr lang="zh-CN" altLang="en-US" dirty="0" smtClean="0">
                <a:cs typeface="Times New Roman" pitchFamily="18" charset="0"/>
              </a:rPr>
              <a:t> </a:t>
            </a:r>
          </a:p>
        </p:txBody>
      </p:sp>
      <p:sp>
        <p:nvSpPr>
          <p:cNvPr id="40964"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0965"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0966" name="Rectangle 5"/>
          <p:cNvSpPr>
            <a:spLocks noChangeArrowheads="1"/>
          </p:cNvSpPr>
          <p:nvPr/>
        </p:nvSpPr>
        <p:spPr bwMode="auto">
          <a:xfrm>
            <a:off x="0" y="28813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2582" name="Object 6"/>
          <p:cNvGraphicFramePr>
            <a:graphicFrameLocks noChangeAspect="1"/>
          </p:cNvGraphicFramePr>
          <p:nvPr/>
        </p:nvGraphicFramePr>
        <p:xfrm>
          <a:off x="827088" y="3716338"/>
          <a:ext cx="7632700" cy="2438400"/>
        </p:xfrm>
        <a:graphic>
          <a:graphicData uri="http://schemas.openxmlformats.org/presentationml/2006/ole">
            <p:oleObj spid="_x0000_s111618" r:id="rId4" imgW="2168128" imgH="691753" progId="">
              <p:embed/>
            </p:oleObj>
          </a:graphicData>
        </a:graphic>
      </p:graphicFrame>
    </p:spTree>
    <p:extLst>
      <p:ext uri="{BB962C8B-B14F-4D97-AF65-F5344CB8AC3E}">
        <p14:creationId xmlns:p14="http://schemas.microsoft.com/office/powerpoint/2010/main" xmlns="" val="10474837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additive="base">
                                        <p:cTn id="7" dur="500" fill="hold"/>
                                        <p:tgtEl>
                                          <p:spTgt spid="152578"/>
                                        </p:tgtEl>
                                        <p:attrNameLst>
                                          <p:attrName>ppt_x</p:attrName>
                                        </p:attrNameLst>
                                      </p:cBhvr>
                                      <p:tavLst>
                                        <p:tav tm="0">
                                          <p:val>
                                            <p:strVal val="#ppt_x"/>
                                          </p:val>
                                        </p:tav>
                                        <p:tav tm="100000">
                                          <p:val>
                                            <p:strVal val="#ppt_x"/>
                                          </p:val>
                                        </p:tav>
                                      </p:tavLst>
                                    </p:anim>
                                    <p:anim calcmode="lin" valueType="num">
                                      <p:cBhvr additive="base">
                                        <p:cTn id="8" dur="500" fill="hold"/>
                                        <p:tgtEl>
                                          <p:spTgt spid="15257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2582"/>
                                        </p:tgtEl>
                                        <p:attrNameLst>
                                          <p:attrName>style.visibility</p:attrName>
                                        </p:attrNameLst>
                                      </p:cBhvr>
                                      <p:to>
                                        <p:strVal val="visible"/>
                                      </p:to>
                                    </p:set>
                                    <p:anim calcmode="lin" valueType="num">
                                      <p:cBhvr additive="base">
                                        <p:cTn id="13" dur="500" fill="hold"/>
                                        <p:tgtEl>
                                          <p:spTgt spid="152582"/>
                                        </p:tgtEl>
                                        <p:attrNameLst>
                                          <p:attrName>ppt_x</p:attrName>
                                        </p:attrNameLst>
                                      </p:cBhvr>
                                      <p:tavLst>
                                        <p:tav tm="0">
                                          <p:val>
                                            <p:strVal val="#ppt_x"/>
                                          </p:val>
                                        </p:tav>
                                        <p:tav tm="100000">
                                          <p:val>
                                            <p:strVal val="#ppt_x"/>
                                          </p:val>
                                        </p:tav>
                                      </p:tavLst>
                                    </p:anim>
                                    <p:anim calcmode="lin" valueType="num">
                                      <p:cBhvr additive="base">
                                        <p:cTn id="14" dur="500" fill="hold"/>
                                        <p:tgtEl>
                                          <p:spTgt spid="152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p>
            <a:fld id="{5374C8CC-C9F7-4A96-89B3-3C3C2E128645}" type="slidenum">
              <a:rPr lang="en-US" altLang="zh-CN">
                <a:ea typeface="宋体" charset="-122"/>
              </a:rPr>
              <a:pPr/>
              <a:t>60</a:t>
            </a:fld>
            <a:endParaRPr lang="en-US" altLang="zh-CN">
              <a:ea typeface="宋体" charset="-122"/>
            </a:endParaRPr>
          </a:p>
        </p:txBody>
      </p:sp>
      <p:grpSp>
        <p:nvGrpSpPr>
          <p:cNvPr id="2" name="Group 2"/>
          <p:cNvGrpSpPr>
            <a:grpSpLocks/>
          </p:cNvGrpSpPr>
          <p:nvPr/>
        </p:nvGrpSpPr>
        <p:grpSpPr bwMode="auto">
          <a:xfrm>
            <a:off x="1254125" y="914400"/>
            <a:ext cx="5476875" cy="5175250"/>
            <a:chOff x="0" y="0"/>
            <a:chExt cx="3451" cy="4992"/>
          </a:xfrm>
        </p:grpSpPr>
        <p:grpSp>
          <p:nvGrpSpPr>
            <p:cNvPr id="3" name="Group 3"/>
            <p:cNvGrpSpPr>
              <a:grpSpLocks/>
            </p:cNvGrpSpPr>
            <p:nvPr/>
          </p:nvGrpSpPr>
          <p:grpSpPr bwMode="auto">
            <a:xfrm>
              <a:off x="0" y="0"/>
              <a:ext cx="885" cy="768"/>
              <a:chOff x="0" y="0"/>
              <a:chExt cx="885" cy="768"/>
            </a:xfrm>
          </p:grpSpPr>
          <p:sp>
            <p:nvSpPr>
              <p:cNvPr id="25722" name="Rectangle 4"/>
              <p:cNvSpPr>
                <a:spLocks noChangeArrowheads="1"/>
              </p:cNvSpPr>
              <p:nvPr/>
            </p:nvSpPr>
            <p:spPr bwMode="auto">
              <a:xfrm>
                <a:off x="43" y="0"/>
                <a:ext cx="799" cy="768"/>
              </a:xfrm>
              <a:prstGeom prst="rect">
                <a:avLst/>
              </a:prstGeom>
              <a:noFill/>
              <a:ln w="9525">
                <a:noFill/>
                <a:miter lim="800000"/>
                <a:headEnd/>
                <a:tailEnd/>
              </a:ln>
            </p:spPr>
            <p:txBody>
              <a:bodyPr/>
              <a:lstStyle/>
              <a:p>
                <a:r>
                  <a:rPr kumimoji="1" lang="zh-CN" altLang="en-US" sz="2000" b="1">
                    <a:latin typeface="Times New Roman" pitchFamily="18" charset="0"/>
                  </a:rPr>
                  <a:t>指令名称</a:t>
                </a:r>
              </a:p>
              <a:p>
                <a:pPr eaLnBrk="0" hangingPunct="0"/>
                <a:endParaRPr kumimoji="1" lang="en-US" altLang="zh-CN" sz="2000">
                  <a:latin typeface="Times New Roman" pitchFamily="18" charset="0"/>
                </a:endParaRPr>
              </a:p>
            </p:txBody>
          </p:sp>
          <p:sp>
            <p:nvSpPr>
              <p:cNvPr id="25723" name="Rectangle 5"/>
              <p:cNvSpPr>
                <a:spLocks noChangeArrowheads="1"/>
              </p:cNvSpPr>
              <p:nvPr/>
            </p:nvSpPr>
            <p:spPr bwMode="auto">
              <a:xfrm>
                <a:off x="0" y="0"/>
                <a:ext cx="885" cy="768"/>
              </a:xfrm>
              <a:prstGeom prst="rect">
                <a:avLst/>
              </a:prstGeom>
              <a:noFill/>
              <a:ln w="7">
                <a:solidFill>
                  <a:srgbClr val="A0A0A0"/>
                </a:solidFill>
                <a:miter lim="800000"/>
                <a:headEnd/>
                <a:tailEnd/>
              </a:ln>
            </p:spPr>
            <p:txBody>
              <a:bodyPr/>
              <a:lstStyle/>
              <a:p>
                <a:endParaRPr lang="zh-CN" altLang="en-US"/>
              </a:p>
            </p:txBody>
          </p:sp>
        </p:grpSp>
        <p:grpSp>
          <p:nvGrpSpPr>
            <p:cNvPr id="4" name="Group 6"/>
            <p:cNvGrpSpPr>
              <a:grpSpLocks/>
            </p:cNvGrpSpPr>
            <p:nvPr/>
          </p:nvGrpSpPr>
          <p:grpSpPr bwMode="auto">
            <a:xfrm>
              <a:off x="885" y="0"/>
              <a:ext cx="728" cy="384"/>
              <a:chOff x="885" y="0"/>
              <a:chExt cx="728" cy="384"/>
            </a:xfrm>
          </p:grpSpPr>
          <p:sp>
            <p:nvSpPr>
              <p:cNvPr id="25720" name="Rectangle 7"/>
              <p:cNvSpPr>
                <a:spLocks noChangeArrowheads="1"/>
              </p:cNvSpPr>
              <p:nvPr/>
            </p:nvSpPr>
            <p:spPr bwMode="auto">
              <a:xfrm>
                <a:off x="928" y="0"/>
                <a:ext cx="642" cy="384"/>
              </a:xfrm>
              <a:prstGeom prst="rect">
                <a:avLst/>
              </a:prstGeom>
              <a:noFill/>
              <a:ln w="9525">
                <a:noFill/>
                <a:miter lim="800000"/>
                <a:headEnd/>
                <a:tailEnd/>
              </a:ln>
            </p:spPr>
            <p:txBody>
              <a:bodyPr/>
              <a:lstStyle/>
              <a:p>
                <a:r>
                  <a:rPr kumimoji="1" lang="zh-CN" altLang="en-US" sz="1600" b="1">
                    <a:latin typeface="Times New Roman" pitchFamily="18" charset="0"/>
                  </a:rPr>
                  <a:t>控制信号</a:t>
                </a:r>
              </a:p>
              <a:p>
                <a:pPr eaLnBrk="0" hangingPunct="0"/>
                <a:endParaRPr kumimoji="1" lang="en-US" altLang="zh-CN" sz="1600" b="1">
                  <a:latin typeface="Times New Roman" pitchFamily="18" charset="0"/>
                </a:endParaRPr>
              </a:p>
            </p:txBody>
          </p:sp>
          <p:sp>
            <p:nvSpPr>
              <p:cNvPr id="25721" name="Rectangle 8"/>
              <p:cNvSpPr>
                <a:spLocks noChangeArrowheads="1"/>
              </p:cNvSpPr>
              <p:nvPr/>
            </p:nvSpPr>
            <p:spPr bwMode="auto">
              <a:xfrm>
                <a:off x="885" y="0"/>
                <a:ext cx="728" cy="384"/>
              </a:xfrm>
              <a:prstGeom prst="rect">
                <a:avLst/>
              </a:prstGeom>
              <a:noFill/>
              <a:ln w="7">
                <a:solidFill>
                  <a:srgbClr val="A0A0A0"/>
                </a:solidFill>
                <a:miter lim="800000"/>
                <a:headEnd/>
                <a:tailEnd/>
              </a:ln>
            </p:spPr>
            <p:txBody>
              <a:bodyPr/>
              <a:lstStyle/>
              <a:p>
                <a:endParaRPr lang="zh-CN" altLang="en-US"/>
              </a:p>
            </p:txBody>
          </p:sp>
        </p:grpSp>
        <p:grpSp>
          <p:nvGrpSpPr>
            <p:cNvPr id="5" name="Group 9"/>
            <p:cNvGrpSpPr>
              <a:grpSpLocks/>
            </p:cNvGrpSpPr>
            <p:nvPr/>
          </p:nvGrpSpPr>
          <p:grpSpPr bwMode="auto">
            <a:xfrm>
              <a:off x="1613" y="0"/>
              <a:ext cx="1838" cy="384"/>
              <a:chOff x="1613" y="0"/>
              <a:chExt cx="1838" cy="384"/>
            </a:xfrm>
          </p:grpSpPr>
          <p:sp>
            <p:nvSpPr>
              <p:cNvPr id="25718" name="Rectangle 10"/>
              <p:cNvSpPr>
                <a:spLocks noChangeArrowheads="1"/>
              </p:cNvSpPr>
              <p:nvPr/>
            </p:nvSpPr>
            <p:spPr bwMode="auto">
              <a:xfrm>
                <a:off x="1656" y="0"/>
                <a:ext cx="1752" cy="384"/>
              </a:xfrm>
              <a:prstGeom prst="rect">
                <a:avLst/>
              </a:prstGeom>
              <a:noFill/>
              <a:ln w="9525">
                <a:noFill/>
                <a:miter lim="800000"/>
                <a:headEnd/>
                <a:tailEnd/>
              </a:ln>
            </p:spPr>
            <p:txBody>
              <a:bodyPr/>
              <a:lstStyle/>
              <a:p>
                <a:pPr algn="ctr"/>
                <a:r>
                  <a:rPr kumimoji="1" lang="zh-CN" altLang="en-US" sz="1600" b="1">
                    <a:latin typeface="Times New Roman" pitchFamily="18" charset="0"/>
                  </a:rPr>
                  <a:t>控制代码</a:t>
                </a:r>
              </a:p>
              <a:p>
                <a:pPr algn="ctr" eaLnBrk="0" hangingPunct="0"/>
                <a:endParaRPr kumimoji="1" lang="en-US" altLang="zh-CN" sz="1600">
                  <a:latin typeface="Times New Roman" pitchFamily="18" charset="0"/>
                </a:endParaRPr>
              </a:p>
            </p:txBody>
          </p:sp>
          <p:sp>
            <p:nvSpPr>
              <p:cNvPr id="25719" name="Rectangle 11"/>
              <p:cNvSpPr>
                <a:spLocks noChangeArrowheads="1"/>
              </p:cNvSpPr>
              <p:nvPr/>
            </p:nvSpPr>
            <p:spPr bwMode="auto">
              <a:xfrm>
                <a:off x="1613" y="0"/>
                <a:ext cx="1838" cy="384"/>
              </a:xfrm>
              <a:prstGeom prst="rect">
                <a:avLst/>
              </a:prstGeom>
              <a:noFill/>
              <a:ln w="7">
                <a:solidFill>
                  <a:srgbClr val="A0A0A0"/>
                </a:solidFill>
                <a:miter lim="800000"/>
                <a:headEnd/>
                <a:tailEnd/>
              </a:ln>
            </p:spPr>
            <p:txBody>
              <a:bodyPr/>
              <a:lstStyle/>
              <a:p>
                <a:endParaRPr lang="zh-CN" altLang="en-US"/>
              </a:p>
            </p:txBody>
          </p:sp>
        </p:grpSp>
        <p:grpSp>
          <p:nvGrpSpPr>
            <p:cNvPr id="6" name="Group 12"/>
            <p:cNvGrpSpPr>
              <a:grpSpLocks/>
            </p:cNvGrpSpPr>
            <p:nvPr/>
          </p:nvGrpSpPr>
          <p:grpSpPr bwMode="auto">
            <a:xfrm>
              <a:off x="885" y="384"/>
              <a:ext cx="728" cy="384"/>
              <a:chOff x="885" y="384"/>
              <a:chExt cx="728" cy="384"/>
            </a:xfrm>
          </p:grpSpPr>
          <p:sp>
            <p:nvSpPr>
              <p:cNvPr id="25716" name="Rectangle 13"/>
              <p:cNvSpPr>
                <a:spLocks noChangeArrowheads="1"/>
              </p:cNvSpPr>
              <p:nvPr/>
            </p:nvSpPr>
            <p:spPr bwMode="auto">
              <a:xfrm>
                <a:off x="928" y="384"/>
                <a:ext cx="642" cy="384"/>
              </a:xfrm>
              <a:prstGeom prst="rect">
                <a:avLst/>
              </a:prstGeom>
              <a:noFill/>
              <a:ln w="9525">
                <a:noFill/>
                <a:miter lim="800000"/>
                <a:headEnd/>
                <a:tailEnd/>
              </a:ln>
            </p:spPr>
            <p:txBody>
              <a:bodyPr/>
              <a:lstStyle/>
              <a:p>
                <a:r>
                  <a:rPr kumimoji="1" lang="en-US" altLang="zh-CN" sz="1400" b="1">
                    <a:latin typeface="Times New Roman" pitchFamily="18" charset="0"/>
                  </a:rPr>
                  <a:t>RS    RW</a:t>
                </a:r>
              </a:p>
              <a:p>
                <a:pPr eaLnBrk="0" hangingPunct="0"/>
                <a:endParaRPr kumimoji="1" lang="en-US" altLang="zh-CN" sz="2400" b="1">
                  <a:latin typeface="Times New Roman" pitchFamily="18" charset="0"/>
                </a:endParaRPr>
              </a:p>
            </p:txBody>
          </p:sp>
          <p:sp>
            <p:nvSpPr>
              <p:cNvPr id="25717" name="Rectangle 14"/>
              <p:cNvSpPr>
                <a:spLocks noChangeArrowheads="1"/>
              </p:cNvSpPr>
              <p:nvPr/>
            </p:nvSpPr>
            <p:spPr bwMode="auto">
              <a:xfrm>
                <a:off x="885" y="384"/>
                <a:ext cx="728" cy="384"/>
              </a:xfrm>
              <a:prstGeom prst="rect">
                <a:avLst/>
              </a:prstGeom>
              <a:noFill/>
              <a:ln w="7">
                <a:solidFill>
                  <a:srgbClr val="A0A0A0"/>
                </a:solidFill>
                <a:miter lim="800000"/>
                <a:headEnd/>
                <a:tailEnd/>
              </a:ln>
            </p:spPr>
            <p:txBody>
              <a:bodyPr/>
              <a:lstStyle/>
              <a:p>
                <a:endParaRPr lang="zh-CN" altLang="en-US"/>
              </a:p>
            </p:txBody>
          </p:sp>
        </p:grpSp>
        <p:grpSp>
          <p:nvGrpSpPr>
            <p:cNvPr id="7" name="Group 15"/>
            <p:cNvGrpSpPr>
              <a:grpSpLocks/>
            </p:cNvGrpSpPr>
            <p:nvPr/>
          </p:nvGrpSpPr>
          <p:grpSpPr bwMode="auto">
            <a:xfrm>
              <a:off x="1613" y="384"/>
              <a:ext cx="1838" cy="384"/>
              <a:chOff x="1613" y="384"/>
              <a:chExt cx="1838" cy="384"/>
            </a:xfrm>
          </p:grpSpPr>
          <p:sp>
            <p:nvSpPr>
              <p:cNvPr id="25714" name="Rectangle 16"/>
              <p:cNvSpPr>
                <a:spLocks noChangeArrowheads="1"/>
              </p:cNvSpPr>
              <p:nvPr/>
            </p:nvSpPr>
            <p:spPr bwMode="auto">
              <a:xfrm>
                <a:off x="1656" y="384"/>
                <a:ext cx="1752" cy="384"/>
              </a:xfrm>
              <a:prstGeom prst="rect">
                <a:avLst/>
              </a:prstGeom>
              <a:noFill/>
              <a:ln w="9525">
                <a:noFill/>
                <a:miter lim="800000"/>
                <a:headEnd/>
                <a:tailEnd/>
              </a:ln>
            </p:spPr>
            <p:txBody>
              <a:bodyPr/>
              <a:lstStyle/>
              <a:p>
                <a:r>
                  <a:rPr kumimoji="1" lang="en-US" altLang="zh-CN" sz="1200" b="1">
                    <a:latin typeface="Times New Roman" pitchFamily="18" charset="0"/>
                  </a:rPr>
                  <a:t>D7     D6    D5   D4    D3   D2  D1  D0</a:t>
                </a:r>
              </a:p>
              <a:p>
                <a:pPr eaLnBrk="0" hangingPunct="0"/>
                <a:endParaRPr kumimoji="1" lang="en-US" altLang="zh-CN" sz="1200" b="1">
                  <a:latin typeface="Times New Roman" pitchFamily="18" charset="0"/>
                </a:endParaRPr>
              </a:p>
            </p:txBody>
          </p:sp>
          <p:sp>
            <p:nvSpPr>
              <p:cNvPr id="25715" name="Rectangle 17"/>
              <p:cNvSpPr>
                <a:spLocks noChangeArrowheads="1"/>
              </p:cNvSpPr>
              <p:nvPr/>
            </p:nvSpPr>
            <p:spPr bwMode="auto">
              <a:xfrm>
                <a:off x="1613" y="384"/>
                <a:ext cx="1838" cy="384"/>
              </a:xfrm>
              <a:prstGeom prst="rect">
                <a:avLst/>
              </a:prstGeom>
              <a:noFill/>
              <a:ln w="7">
                <a:solidFill>
                  <a:srgbClr val="A0A0A0"/>
                </a:solidFill>
                <a:miter lim="800000"/>
                <a:headEnd/>
                <a:tailEnd/>
              </a:ln>
            </p:spPr>
            <p:txBody>
              <a:bodyPr/>
              <a:lstStyle/>
              <a:p>
                <a:endParaRPr lang="zh-CN" altLang="en-US"/>
              </a:p>
            </p:txBody>
          </p:sp>
        </p:grpSp>
        <p:grpSp>
          <p:nvGrpSpPr>
            <p:cNvPr id="8" name="Group 18"/>
            <p:cNvGrpSpPr>
              <a:grpSpLocks/>
            </p:cNvGrpSpPr>
            <p:nvPr/>
          </p:nvGrpSpPr>
          <p:grpSpPr bwMode="auto">
            <a:xfrm>
              <a:off x="0" y="768"/>
              <a:ext cx="885" cy="384"/>
              <a:chOff x="0" y="768"/>
              <a:chExt cx="885" cy="384"/>
            </a:xfrm>
          </p:grpSpPr>
          <p:sp>
            <p:nvSpPr>
              <p:cNvPr id="25712" name="Rectangle 19"/>
              <p:cNvSpPr>
                <a:spLocks noChangeArrowheads="1"/>
              </p:cNvSpPr>
              <p:nvPr/>
            </p:nvSpPr>
            <p:spPr bwMode="auto">
              <a:xfrm>
                <a:off x="43" y="768"/>
                <a:ext cx="799" cy="384"/>
              </a:xfrm>
              <a:prstGeom prst="rect">
                <a:avLst/>
              </a:prstGeom>
              <a:noFill/>
              <a:ln w="9525">
                <a:noFill/>
                <a:miter lim="800000"/>
                <a:headEnd/>
                <a:tailEnd/>
              </a:ln>
            </p:spPr>
            <p:txBody>
              <a:bodyPr/>
              <a:lstStyle/>
              <a:p>
                <a:r>
                  <a:rPr kumimoji="1" lang="zh-CN" altLang="en-US" sz="1600" b="1">
                    <a:latin typeface="Times New Roman" pitchFamily="18" charset="0"/>
                  </a:rPr>
                  <a:t>清屏</a:t>
                </a:r>
              </a:p>
              <a:p>
                <a:pPr eaLnBrk="0" hangingPunct="0"/>
                <a:endParaRPr kumimoji="1" lang="en-US" altLang="zh-CN" sz="1600">
                  <a:latin typeface="Times New Roman" pitchFamily="18" charset="0"/>
                </a:endParaRPr>
              </a:p>
            </p:txBody>
          </p:sp>
          <p:sp>
            <p:nvSpPr>
              <p:cNvPr id="25713" name="Rectangle 20"/>
              <p:cNvSpPr>
                <a:spLocks noChangeArrowheads="1"/>
              </p:cNvSpPr>
              <p:nvPr/>
            </p:nvSpPr>
            <p:spPr bwMode="auto">
              <a:xfrm>
                <a:off x="0" y="768"/>
                <a:ext cx="885" cy="384"/>
              </a:xfrm>
              <a:prstGeom prst="rect">
                <a:avLst/>
              </a:prstGeom>
              <a:noFill/>
              <a:ln w="7">
                <a:solidFill>
                  <a:srgbClr val="A0A0A0"/>
                </a:solidFill>
                <a:miter lim="800000"/>
                <a:headEnd/>
                <a:tailEnd/>
              </a:ln>
            </p:spPr>
            <p:txBody>
              <a:bodyPr/>
              <a:lstStyle/>
              <a:p>
                <a:endParaRPr lang="zh-CN" altLang="en-US"/>
              </a:p>
            </p:txBody>
          </p:sp>
        </p:grpSp>
        <p:grpSp>
          <p:nvGrpSpPr>
            <p:cNvPr id="9" name="Group 21"/>
            <p:cNvGrpSpPr>
              <a:grpSpLocks/>
            </p:cNvGrpSpPr>
            <p:nvPr/>
          </p:nvGrpSpPr>
          <p:grpSpPr bwMode="auto">
            <a:xfrm>
              <a:off x="885" y="768"/>
              <a:ext cx="728" cy="384"/>
              <a:chOff x="885" y="768"/>
              <a:chExt cx="728" cy="384"/>
            </a:xfrm>
          </p:grpSpPr>
          <p:sp>
            <p:nvSpPr>
              <p:cNvPr id="25710" name="Rectangle 22"/>
              <p:cNvSpPr>
                <a:spLocks noChangeArrowheads="1"/>
              </p:cNvSpPr>
              <p:nvPr/>
            </p:nvSpPr>
            <p:spPr bwMode="auto">
              <a:xfrm>
                <a:off x="928" y="768"/>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711" name="Rectangle 23"/>
              <p:cNvSpPr>
                <a:spLocks noChangeArrowheads="1"/>
              </p:cNvSpPr>
              <p:nvPr/>
            </p:nvSpPr>
            <p:spPr bwMode="auto">
              <a:xfrm>
                <a:off x="885" y="768"/>
                <a:ext cx="728" cy="384"/>
              </a:xfrm>
              <a:prstGeom prst="rect">
                <a:avLst/>
              </a:prstGeom>
              <a:noFill/>
              <a:ln w="7">
                <a:solidFill>
                  <a:srgbClr val="A0A0A0"/>
                </a:solidFill>
                <a:miter lim="800000"/>
                <a:headEnd/>
                <a:tailEnd/>
              </a:ln>
            </p:spPr>
            <p:txBody>
              <a:bodyPr/>
              <a:lstStyle/>
              <a:p>
                <a:endParaRPr lang="zh-CN" altLang="en-US"/>
              </a:p>
            </p:txBody>
          </p:sp>
        </p:grpSp>
        <p:grpSp>
          <p:nvGrpSpPr>
            <p:cNvPr id="10" name="Group 24"/>
            <p:cNvGrpSpPr>
              <a:grpSpLocks/>
            </p:cNvGrpSpPr>
            <p:nvPr/>
          </p:nvGrpSpPr>
          <p:grpSpPr bwMode="auto">
            <a:xfrm>
              <a:off x="1613" y="768"/>
              <a:ext cx="1838" cy="384"/>
              <a:chOff x="1613" y="768"/>
              <a:chExt cx="1838" cy="384"/>
            </a:xfrm>
          </p:grpSpPr>
          <p:sp>
            <p:nvSpPr>
              <p:cNvPr id="25708" name="Rectangle 25"/>
              <p:cNvSpPr>
                <a:spLocks noChangeArrowheads="1"/>
              </p:cNvSpPr>
              <p:nvPr/>
            </p:nvSpPr>
            <p:spPr bwMode="auto">
              <a:xfrm>
                <a:off x="1656" y="768"/>
                <a:ext cx="1752" cy="384"/>
              </a:xfrm>
              <a:prstGeom prst="rect">
                <a:avLst/>
              </a:prstGeom>
              <a:noFill/>
              <a:ln w="9525">
                <a:noFill/>
                <a:miter lim="800000"/>
                <a:headEnd/>
                <a:tailEnd/>
              </a:ln>
            </p:spPr>
            <p:txBody>
              <a:bodyPr/>
              <a:lstStyle/>
              <a:p>
                <a:r>
                  <a:rPr kumimoji="1" lang="en-US" altLang="zh-CN" sz="1400" b="1">
                    <a:latin typeface="Times New Roman" pitchFamily="18" charset="0"/>
                  </a:rPr>
                  <a:t>0      0     0    0     0    0   0   1</a:t>
                </a:r>
              </a:p>
              <a:p>
                <a:pPr eaLnBrk="0" hangingPunct="0"/>
                <a:endParaRPr kumimoji="1" lang="en-US" altLang="zh-CN" sz="1400" b="1">
                  <a:latin typeface="Times New Roman" pitchFamily="18" charset="0"/>
                </a:endParaRPr>
              </a:p>
            </p:txBody>
          </p:sp>
          <p:sp>
            <p:nvSpPr>
              <p:cNvPr id="25709" name="Rectangle 26"/>
              <p:cNvSpPr>
                <a:spLocks noChangeArrowheads="1"/>
              </p:cNvSpPr>
              <p:nvPr/>
            </p:nvSpPr>
            <p:spPr bwMode="auto">
              <a:xfrm>
                <a:off x="1613" y="768"/>
                <a:ext cx="1838" cy="384"/>
              </a:xfrm>
              <a:prstGeom prst="rect">
                <a:avLst/>
              </a:prstGeom>
              <a:noFill/>
              <a:ln w="7">
                <a:solidFill>
                  <a:srgbClr val="A0A0A0"/>
                </a:solidFill>
                <a:miter lim="800000"/>
                <a:headEnd/>
                <a:tailEnd/>
              </a:ln>
            </p:spPr>
            <p:txBody>
              <a:bodyPr/>
              <a:lstStyle/>
              <a:p>
                <a:endParaRPr lang="zh-CN" altLang="en-US"/>
              </a:p>
            </p:txBody>
          </p:sp>
        </p:grpSp>
        <p:grpSp>
          <p:nvGrpSpPr>
            <p:cNvPr id="11" name="Group 27"/>
            <p:cNvGrpSpPr>
              <a:grpSpLocks/>
            </p:cNvGrpSpPr>
            <p:nvPr/>
          </p:nvGrpSpPr>
          <p:grpSpPr bwMode="auto">
            <a:xfrm>
              <a:off x="0" y="1152"/>
              <a:ext cx="885" cy="384"/>
              <a:chOff x="0" y="1152"/>
              <a:chExt cx="885" cy="384"/>
            </a:xfrm>
          </p:grpSpPr>
          <p:sp>
            <p:nvSpPr>
              <p:cNvPr id="25706" name="Rectangle 28"/>
              <p:cNvSpPr>
                <a:spLocks noChangeArrowheads="1"/>
              </p:cNvSpPr>
              <p:nvPr/>
            </p:nvSpPr>
            <p:spPr bwMode="auto">
              <a:xfrm>
                <a:off x="43" y="1152"/>
                <a:ext cx="799" cy="384"/>
              </a:xfrm>
              <a:prstGeom prst="rect">
                <a:avLst/>
              </a:prstGeom>
              <a:noFill/>
              <a:ln w="9525">
                <a:noFill/>
                <a:miter lim="800000"/>
                <a:headEnd/>
                <a:tailEnd/>
              </a:ln>
            </p:spPr>
            <p:txBody>
              <a:bodyPr/>
              <a:lstStyle/>
              <a:p>
                <a:r>
                  <a:rPr kumimoji="1" lang="zh-CN" altLang="en-US" sz="1600" b="1">
                    <a:latin typeface="Times New Roman" pitchFamily="18" charset="0"/>
                  </a:rPr>
                  <a:t>归</a:t>
                </a:r>
                <a:r>
                  <a:rPr kumimoji="1" lang="en-US" altLang="zh-CN" sz="1600" b="1">
                    <a:latin typeface="Times New Roman" pitchFamily="18" charset="0"/>
                  </a:rPr>
                  <a:t>home</a:t>
                </a:r>
                <a:r>
                  <a:rPr kumimoji="1" lang="zh-CN" altLang="en-US" sz="1600" b="1">
                    <a:latin typeface="Times New Roman" pitchFamily="18" charset="0"/>
                  </a:rPr>
                  <a:t>位</a:t>
                </a:r>
              </a:p>
              <a:p>
                <a:pPr eaLnBrk="0" hangingPunct="0"/>
                <a:endParaRPr kumimoji="1" lang="en-US" altLang="zh-CN" sz="2400">
                  <a:latin typeface="Times New Roman" pitchFamily="18" charset="0"/>
                </a:endParaRPr>
              </a:p>
            </p:txBody>
          </p:sp>
          <p:sp>
            <p:nvSpPr>
              <p:cNvPr id="25707" name="Rectangle 29"/>
              <p:cNvSpPr>
                <a:spLocks noChangeArrowheads="1"/>
              </p:cNvSpPr>
              <p:nvPr/>
            </p:nvSpPr>
            <p:spPr bwMode="auto">
              <a:xfrm>
                <a:off x="0" y="1152"/>
                <a:ext cx="885" cy="384"/>
              </a:xfrm>
              <a:prstGeom prst="rect">
                <a:avLst/>
              </a:prstGeom>
              <a:noFill/>
              <a:ln w="7">
                <a:solidFill>
                  <a:srgbClr val="A0A0A0"/>
                </a:solidFill>
                <a:miter lim="800000"/>
                <a:headEnd/>
                <a:tailEnd/>
              </a:ln>
            </p:spPr>
            <p:txBody>
              <a:bodyPr/>
              <a:lstStyle/>
              <a:p>
                <a:endParaRPr lang="zh-CN" altLang="en-US"/>
              </a:p>
            </p:txBody>
          </p:sp>
        </p:grpSp>
        <p:grpSp>
          <p:nvGrpSpPr>
            <p:cNvPr id="12" name="Group 30"/>
            <p:cNvGrpSpPr>
              <a:grpSpLocks/>
            </p:cNvGrpSpPr>
            <p:nvPr/>
          </p:nvGrpSpPr>
          <p:grpSpPr bwMode="auto">
            <a:xfrm>
              <a:off x="885" y="1152"/>
              <a:ext cx="728" cy="384"/>
              <a:chOff x="885" y="1152"/>
              <a:chExt cx="728" cy="384"/>
            </a:xfrm>
          </p:grpSpPr>
          <p:sp>
            <p:nvSpPr>
              <p:cNvPr id="25704" name="Rectangle 31"/>
              <p:cNvSpPr>
                <a:spLocks noChangeArrowheads="1"/>
              </p:cNvSpPr>
              <p:nvPr/>
            </p:nvSpPr>
            <p:spPr bwMode="auto">
              <a:xfrm>
                <a:off x="928" y="1152"/>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705" name="Rectangle 32"/>
              <p:cNvSpPr>
                <a:spLocks noChangeArrowheads="1"/>
              </p:cNvSpPr>
              <p:nvPr/>
            </p:nvSpPr>
            <p:spPr bwMode="auto">
              <a:xfrm>
                <a:off x="885" y="1152"/>
                <a:ext cx="728" cy="384"/>
              </a:xfrm>
              <a:prstGeom prst="rect">
                <a:avLst/>
              </a:prstGeom>
              <a:noFill/>
              <a:ln w="7">
                <a:solidFill>
                  <a:srgbClr val="A0A0A0"/>
                </a:solidFill>
                <a:miter lim="800000"/>
                <a:headEnd/>
                <a:tailEnd/>
              </a:ln>
            </p:spPr>
            <p:txBody>
              <a:bodyPr/>
              <a:lstStyle/>
              <a:p>
                <a:endParaRPr lang="zh-CN" altLang="en-US"/>
              </a:p>
            </p:txBody>
          </p:sp>
        </p:grpSp>
        <p:grpSp>
          <p:nvGrpSpPr>
            <p:cNvPr id="13" name="Group 33"/>
            <p:cNvGrpSpPr>
              <a:grpSpLocks/>
            </p:cNvGrpSpPr>
            <p:nvPr/>
          </p:nvGrpSpPr>
          <p:grpSpPr bwMode="auto">
            <a:xfrm>
              <a:off x="1613" y="1152"/>
              <a:ext cx="1838" cy="384"/>
              <a:chOff x="1613" y="1152"/>
              <a:chExt cx="1838" cy="384"/>
            </a:xfrm>
          </p:grpSpPr>
          <p:sp>
            <p:nvSpPr>
              <p:cNvPr id="25702" name="Rectangle 34"/>
              <p:cNvSpPr>
                <a:spLocks noChangeArrowheads="1"/>
              </p:cNvSpPr>
              <p:nvPr/>
            </p:nvSpPr>
            <p:spPr bwMode="auto">
              <a:xfrm>
                <a:off x="1656" y="1152"/>
                <a:ext cx="1752" cy="384"/>
              </a:xfrm>
              <a:prstGeom prst="rect">
                <a:avLst/>
              </a:prstGeom>
              <a:noFill/>
              <a:ln w="9525">
                <a:noFill/>
                <a:miter lim="800000"/>
                <a:headEnd/>
                <a:tailEnd/>
              </a:ln>
            </p:spPr>
            <p:txBody>
              <a:bodyPr/>
              <a:lstStyle/>
              <a:p>
                <a:r>
                  <a:rPr kumimoji="1" lang="en-US" altLang="zh-CN" sz="1400" b="1">
                    <a:latin typeface="Times New Roman" pitchFamily="18" charset="0"/>
                  </a:rPr>
                  <a:t>0      0     0    0     0    0   1   *</a:t>
                </a:r>
              </a:p>
              <a:p>
                <a:pPr eaLnBrk="0" hangingPunct="0"/>
                <a:endParaRPr kumimoji="1" lang="en-US" altLang="zh-CN" sz="2400" b="1">
                  <a:latin typeface="Times New Roman" pitchFamily="18" charset="0"/>
                </a:endParaRPr>
              </a:p>
            </p:txBody>
          </p:sp>
          <p:sp>
            <p:nvSpPr>
              <p:cNvPr id="25703" name="Rectangle 35"/>
              <p:cNvSpPr>
                <a:spLocks noChangeArrowheads="1"/>
              </p:cNvSpPr>
              <p:nvPr/>
            </p:nvSpPr>
            <p:spPr bwMode="auto">
              <a:xfrm>
                <a:off x="1613" y="1152"/>
                <a:ext cx="1838" cy="384"/>
              </a:xfrm>
              <a:prstGeom prst="rect">
                <a:avLst/>
              </a:prstGeom>
              <a:noFill/>
              <a:ln w="7">
                <a:solidFill>
                  <a:srgbClr val="A0A0A0"/>
                </a:solidFill>
                <a:miter lim="800000"/>
                <a:headEnd/>
                <a:tailEnd/>
              </a:ln>
            </p:spPr>
            <p:txBody>
              <a:bodyPr/>
              <a:lstStyle/>
              <a:p>
                <a:endParaRPr lang="zh-CN" altLang="en-US"/>
              </a:p>
            </p:txBody>
          </p:sp>
        </p:grpSp>
        <p:grpSp>
          <p:nvGrpSpPr>
            <p:cNvPr id="14" name="Group 36"/>
            <p:cNvGrpSpPr>
              <a:grpSpLocks/>
            </p:cNvGrpSpPr>
            <p:nvPr/>
          </p:nvGrpSpPr>
          <p:grpSpPr bwMode="auto">
            <a:xfrm>
              <a:off x="0" y="1536"/>
              <a:ext cx="885" cy="384"/>
              <a:chOff x="0" y="1536"/>
              <a:chExt cx="885" cy="384"/>
            </a:xfrm>
          </p:grpSpPr>
          <p:sp>
            <p:nvSpPr>
              <p:cNvPr id="25700" name="Rectangle 37"/>
              <p:cNvSpPr>
                <a:spLocks noChangeArrowheads="1"/>
              </p:cNvSpPr>
              <p:nvPr/>
            </p:nvSpPr>
            <p:spPr bwMode="auto">
              <a:xfrm>
                <a:off x="43" y="1536"/>
                <a:ext cx="799" cy="384"/>
              </a:xfrm>
              <a:prstGeom prst="rect">
                <a:avLst/>
              </a:prstGeom>
              <a:noFill/>
              <a:ln w="9525">
                <a:noFill/>
                <a:miter lim="800000"/>
                <a:headEnd/>
                <a:tailEnd/>
              </a:ln>
            </p:spPr>
            <p:txBody>
              <a:bodyPr/>
              <a:lstStyle/>
              <a:p>
                <a:r>
                  <a:rPr kumimoji="1" lang="zh-CN" altLang="en-US" sz="1400" b="1">
                    <a:latin typeface="Times New Roman" pitchFamily="18" charset="0"/>
                  </a:rPr>
                  <a:t>输入方式设置</a:t>
                </a:r>
              </a:p>
              <a:p>
                <a:pPr eaLnBrk="0" hangingPunct="0"/>
                <a:endParaRPr kumimoji="1" lang="en-US" altLang="zh-CN" sz="1400">
                  <a:latin typeface="Times New Roman" pitchFamily="18" charset="0"/>
                </a:endParaRPr>
              </a:p>
            </p:txBody>
          </p:sp>
          <p:sp>
            <p:nvSpPr>
              <p:cNvPr id="25701" name="Rectangle 38"/>
              <p:cNvSpPr>
                <a:spLocks noChangeArrowheads="1"/>
              </p:cNvSpPr>
              <p:nvPr/>
            </p:nvSpPr>
            <p:spPr bwMode="auto">
              <a:xfrm>
                <a:off x="0" y="1536"/>
                <a:ext cx="885" cy="384"/>
              </a:xfrm>
              <a:prstGeom prst="rect">
                <a:avLst/>
              </a:prstGeom>
              <a:noFill/>
              <a:ln w="7">
                <a:solidFill>
                  <a:srgbClr val="A0A0A0"/>
                </a:solidFill>
                <a:miter lim="800000"/>
                <a:headEnd/>
                <a:tailEnd/>
              </a:ln>
            </p:spPr>
            <p:txBody>
              <a:bodyPr/>
              <a:lstStyle/>
              <a:p>
                <a:endParaRPr lang="zh-CN" altLang="en-US"/>
              </a:p>
            </p:txBody>
          </p:sp>
        </p:grpSp>
        <p:grpSp>
          <p:nvGrpSpPr>
            <p:cNvPr id="15" name="Group 39"/>
            <p:cNvGrpSpPr>
              <a:grpSpLocks/>
            </p:cNvGrpSpPr>
            <p:nvPr/>
          </p:nvGrpSpPr>
          <p:grpSpPr bwMode="auto">
            <a:xfrm>
              <a:off x="885" y="1536"/>
              <a:ext cx="728" cy="384"/>
              <a:chOff x="885" y="1536"/>
              <a:chExt cx="728" cy="384"/>
            </a:xfrm>
          </p:grpSpPr>
          <p:sp>
            <p:nvSpPr>
              <p:cNvPr id="25698" name="Rectangle 40"/>
              <p:cNvSpPr>
                <a:spLocks noChangeArrowheads="1"/>
              </p:cNvSpPr>
              <p:nvPr/>
            </p:nvSpPr>
            <p:spPr bwMode="auto">
              <a:xfrm>
                <a:off x="928" y="1536"/>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699" name="Rectangle 41"/>
              <p:cNvSpPr>
                <a:spLocks noChangeArrowheads="1"/>
              </p:cNvSpPr>
              <p:nvPr/>
            </p:nvSpPr>
            <p:spPr bwMode="auto">
              <a:xfrm>
                <a:off x="885" y="1536"/>
                <a:ext cx="728" cy="384"/>
              </a:xfrm>
              <a:prstGeom prst="rect">
                <a:avLst/>
              </a:prstGeom>
              <a:noFill/>
              <a:ln w="7">
                <a:solidFill>
                  <a:srgbClr val="A0A0A0"/>
                </a:solidFill>
                <a:miter lim="800000"/>
                <a:headEnd/>
                <a:tailEnd/>
              </a:ln>
            </p:spPr>
            <p:txBody>
              <a:bodyPr/>
              <a:lstStyle/>
              <a:p>
                <a:endParaRPr lang="zh-CN" altLang="en-US"/>
              </a:p>
            </p:txBody>
          </p:sp>
        </p:grpSp>
        <p:grpSp>
          <p:nvGrpSpPr>
            <p:cNvPr id="16" name="Group 42"/>
            <p:cNvGrpSpPr>
              <a:grpSpLocks/>
            </p:cNvGrpSpPr>
            <p:nvPr/>
          </p:nvGrpSpPr>
          <p:grpSpPr bwMode="auto">
            <a:xfrm>
              <a:off x="1613" y="1536"/>
              <a:ext cx="1838" cy="384"/>
              <a:chOff x="1613" y="1536"/>
              <a:chExt cx="1838" cy="384"/>
            </a:xfrm>
          </p:grpSpPr>
          <p:sp>
            <p:nvSpPr>
              <p:cNvPr id="25696" name="Rectangle 43"/>
              <p:cNvSpPr>
                <a:spLocks noChangeArrowheads="1"/>
              </p:cNvSpPr>
              <p:nvPr/>
            </p:nvSpPr>
            <p:spPr bwMode="auto">
              <a:xfrm>
                <a:off x="1656" y="1536"/>
                <a:ext cx="1752" cy="384"/>
              </a:xfrm>
              <a:prstGeom prst="rect">
                <a:avLst/>
              </a:prstGeom>
              <a:noFill/>
              <a:ln w="9525">
                <a:noFill/>
                <a:miter lim="800000"/>
                <a:headEnd/>
                <a:tailEnd/>
              </a:ln>
            </p:spPr>
            <p:txBody>
              <a:bodyPr/>
              <a:lstStyle/>
              <a:p>
                <a:r>
                  <a:rPr kumimoji="1" lang="en-US" altLang="zh-CN" sz="1400" b="1">
                    <a:latin typeface="Times New Roman" pitchFamily="18" charset="0"/>
                  </a:rPr>
                  <a:t>0      0     0    0     0    1  I/D  S</a:t>
                </a:r>
              </a:p>
              <a:p>
                <a:pPr eaLnBrk="0" hangingPunct="0"/>
                <a:endParaRPr kumimoji="1" lang="en-US" altLang="zh-CN" sz="1400" b="1">
                  <a:latin typeface="Times New Roman" pitchFamily="18" charset="0"/>
                </a:endParaRPr>
              </a:p>
            </p:txBody>
          </p:sp>
          <p:sp>
            <p:nvSpPr>
              <p:cNvPr id="25697" name="Rectangle 44"/>
              <p:cNvSpPr>
                <a:spLocks noChangeArrowheads="1"/>
              </p:cNvSpPr>
              <p:nvPr/>
            </p:nvSpPr>
            <p:spPr bwMode="auto">
              <a:xfrm>
                <a:off x="1613" y="1536"/>
                <a:ext cx="1838" cy="384"/>
              </a:xfrm>
              <a:prstGeom prst="rect">
                <a:avLst/>
              </a:prstGeom>
              <a:noFill/>
              <a:ln w="7">
                <a:solidFill>
                  <a:srgbClr val="A0A0A0"/>
                </a:solidFill>
                <a:miter lim="800000"/>
                <a:headEnd/>
                <a:tailEnd/>
              </a:ln>
            </p:spPr>
            <p:txBody>
              <a:bodyPr/>
              <a:lstStyle/>
              <a:p>
                <a:endParaRPr lang="zh-CN" altLang="en-US"/>
              </a:p>
            </p:txBody>
          </p:sp>
        </p:grpSp>
        <p:grpSp>
          <p:nvGrpSpPr>
            <p:cNvPr id="17" name="Group 45"/>
            <p:cNvGrpSpPr>
              <a:grpSpLocks/>
            </p:cNvGrpSpPr>
            <p:nvPr/>
          </p:nvGrpSpPr>
          <p:grpSpPr bwMode="auto">
            <a:xfrm>
              <a:off x="0" y="1920"/>
              <a:ext cx="885" cy="384"/>
              <a:chOff x="0" y="1920"/>
              <a:chExt cx="885" cy="384"/>
            </a:xfrm>
          </p:grpSpPr>
          <p:sp>
            <p:nvSpPr>
              <p:cNvPr id="25694" name="Rectangle 46"/>
              <p:cNvSpPr>
                <a:spLocks noChangeArrowheads="1"/>
              </p:cNvSpPr>
              <p:nvPr/>
            </p:nvSpPr>
            <p:spPr bwMode="auto">
              <a:xfrm>
                <a:off x="43" y="1920"/>
                <a:ext cx="799" cy="384"/>
              </a:xfrm>
              <a:prstGeom prst="rect">
                <a:avLst/>
              </a:prstGeom>
              <a:noFill/>
              <a:ln w="9525">
                <a:noFill/>
                <a:miter lim="800000"/>
                <a:headEnd/>
                <a:tailEnd/>
              </a:ln>
            </p:spPr>
            <p:txBody>
              <a:bodyPr/>
              <a:lstStyle/>
              <a:p>
                <a:r>
                  <a:rPr kumimoji="1" lang="zh-CN" altLang="en-US" sz="1400" b="1">
                    <a:latin typeface="Times New Roman" pitchFamily="18" charset="0"/>
                  </a:rPr>
                  <a:t>显示开关控制</a:t>
                </a:r>
              </a:p>
              <a:p>
                <a:pPr eaLnBrk="0" hangingPunct="0"/>
                <a:endParaRPr kumimoji="1" lang="en-US" altLang="zh-CN" sz="2400">
                  <a:latin typeface="Times New Roman" pitchFamily="18" charset="0"/>
                </a:endParaRPr>
              </a:p>
            </p:txBody>
          </p:sp>
          <p:sp>
            <p:nvSpPr>
              <p:cNvPr id="25695" name="Rectangle 47"/>
              <p:cNvSpPr>
                <a:spLocks noChangeArrowheads="1"/>
              </p:cNvSpPr>
              <p:nvPr/>
            </p:nvSpPr>
            <p:spPr bwMode="auto">
              <a:xfrm>
                <a:off x="0" y="1920"/>
                <a:ext cx="885" cy="384"/>
              </a:xfrm>
              <a:prstGeom prst="rect">
                <a:avLst/>
              </a:prstGeom>
              <a:noFill/>
              <a:ln w="7">
                <a:solidFill>
                  <a:srgbClr val="A0A0A0"/>
                </a:solidFill>
                <a:miter lim="800000"/>
                <a:headEnd/>
                <a:tailEnd/>
              </a:ln>
            </p:spPr>
            <p:txBody>
              <a:bodyPr/>
              <a:lstStyle/>
              <a:p>
                <a:endParaRPr lang="zh-CN" altLang="en-US"/>
              </a:p>
            </p:txBody>
          </p:sp>
        </p:grpSp>
        <p:grpSp>
          <p:nvGrpSpPr>
            <p:cNvPr id="18" name="Group 48"/>
            <p:cNvGrpSpPr>
              <a:grpSpLocks/>
            </p:cNvGrpSpPr>
            <p:nvPr/>
          </p:nvGrpSpPr>
          <p:grpSpPr bwMode="auto">
            <a:xfrm>
              <a:off x="885" y="1920"/>
              <a:ext cx="728" cy="384"/>
              <a:chOff x="885" y="1920"/>
              <a:chExt cx="728" cy="384"/>
            </a:xfrm>
          </p:grpSpPr>
          <p:sp>
            <p:nvSpPr>
              <p:cNvPr id="25692" name="Rectangle 49"/>
              <p:cNvSpPr>
                <a:spLocks noChangeArrowheads="1"/>
              </p:cNvSpPr>
              <p:nvPr/>
            </p:nvSpPr>
            <p:spPr bwMode="auto">
              <a:xfrm>
                <a:off x="928" y="1920"/>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693" name="Rectangle 50"/>
              <p:cNvSpPr>
                <a:spLocks noChangeArrowheads="1"/>
              </p:cNvSpPr>
              <p:nvPr/>
            </p:nvSpPr>
            <p:spPr bwMode="auto">
              <a:xfrm>
                <a:off x="885" y="1920"/>
                <a:ext cx="728" cy="384"/>
              </a:xfrm>
              <a:prstGeom prst="rect">
                <a:avLst/>
              </a:prstGeom>
              <a:noFill/>
              <a:ln w="7">
                <a:solidFill>
                  <a:srgbClr val="A0A0A0"/>
                </a:solidFill>
                <a:miter lim="800000"/>
                <a:headEnd/>
                <a:tailEnd/>
              </a:ln>
            </p:spPr>
            <p:txBody>
              <a:bodyPr/>
              <a:lstStyle/>
              <a:p>
                <a:endParaRPr lang="zh-CN" altLang="en-US"/>
              </a:p>
            </p:txBody>
          </p:sp>
        </p:grpSp>
        <p:grpSp>
          <p:nvGrpSpPr>
            <p:cNvPr id="19" name="Group 51"/>
            <p:cNvGrpSpPr>
              <a:grpSpLocks/>
            </p:cNvGrpSpPr>
            <p:nvPr/>
          </p:nvGrpSpPr>
          <p:grpSpPr bwMode="auto">
            <a:xfrm>
              <a:off x="1613" y="1920"/>
              <a:ext cx="1838" cy="384"/>
              <a:chOff x="1613" y="1920"/>
              <a:chExt cx="1838" cy="384"/>
            </a:xfrm>
          </p:grpSpPr>
          <p:sp>
            <p:nvSpPr>
              <p:cNvPr id="25690" name="Rectangle 52"/>
              <p:cNvSpPr>
                <a:spLocks noChangeArrowheads="1"/>
              </p:cNvSpPr>
              <p:nvPr/>
            </p:nvSpPr>
            <p:spPr bwMode="auto">
              <a:xfrm>
                <a:off x="1656" y="1920"/>
                <a:ext cx="1752" cy="384"/>
              </a:xfrm>
              <a:prstGeom prst="rect">
                <a:avLst/>
              </a:prstGeom>
              <a:noFill/>
              <a:ln w="9525">
                <a:noFill/>
                <a:miter lim="800000"/>
                <a:headEnd/>
                <a:tailEnd/>
              </a:ln>
            </p:spPr>
            <p:txBody>
              <a:bodyPr/>
              <a:lstStyle/>
              <a:p>
                <a:r>
                  <a:rPr kumimoji="1" lang="en-US" altLang="zh-CN" sz="1400" b="1">
                    <a:latin typeface="Times New Roman" pitchFamily="18" charset="0"/>
                  </a:rPr>
                  <a:t>0      0     0    0     1    D   C   B</a:t>
                </a:r>
              </a:p>
              <a:p>
                <a:pPr eaLnBrk="0" hangingPunct="0"/>
                <a:endParaRPr kumimoji="1" lang="en-US" altLang="zh-CN" sz="1400" b="1">
                  <a:latin typeface="Times New Roman" pitchFamily="18" charset="0"/>
                </a:endParaRPr>
              </a:p>
            </p:txBody>
          </p:sp>
          <p:sp>
            <p:nvSpPr>
              <p:cNvPr id="25691" name="Rectangle 53"/>
              <p:cNvSpPr>
                <a:spLocks noChangeArrowheads="1"/>
              </p:cNvSpPr>
              <p:nvPr/>
            </p:nvSpPr>
            <p:spPr bwMode="auto">
              <a:xfrm>
                <a:off x="1613" y="1920"/>
                <a:ext cx="1838" cy="384"/>
              </a:xfrm>
              <a:prstGeom prst="rect">
                <a:avLst/>
              </a:prstGeom>
              <a:noFill/>
              <a:ln w="7">
                <a:solidFill>
                  <a:srgbClr val="A0A0A0"/>
                </a:solidFill>
                <a:miter lim="800000"/>
                <a:headEnd/>
                <a:tailEnd/>
              </a:ln>
            </p:spPr>
            <p:txBody>
              <a:bodyPr/>
              <a:lstStyle/>
              <a:p>
                <a:endParaRPr lang="zh-CN" altLang="en-US"/>
              </a:p>
            </p:txBody>
          </p:sp>
        </p:grpSp>
        <p:grpSp>
          <p:nvGrpSpPr>
            <p:cNvPr id="20" name="Group 54"/>
            <p:cNvGrpSpPr>
              <a:grpSpLocks/>
            </p:cNvGrpSpPr>
            <p:nvPr/>
          </p:nvGrpSpPr>
          <p:grpSpPr bwMode="auto">
            <a:xfrm>
              <a:off x="0" y="2304"/>
              <a:ext cx="885" cy="384"/>
              <a:chOff x="0" y="2304"/>
              <a:chExt cx="885" cy="384"/>
            </a:xfrm>
          </p:grpSpPr>
          <p:sp>
            <p:nvSpPr>
              <p:cNvPr id="25688" name="Rectangle 55"/>
              <p:cNvSpPr>
                <a:spLocks noChangeArrowheads="1"/>
              </p:cNvSpPr>
              <p:nvPr/>
            </p:nvSpPr>
            <p:spPr bwMode="auto">
              <a:xfrm>
                <a:off x="43" y="2304"/>
                <a:ext cx="799" cy="384"/>
              </a:xfrm>
              <a:prstGeom prst="rect">
                <a:avLst/>
              </a:prstGeom>
              <a:noFill/>
              <a:ln w="9525">
                <a:noFill/>
                <a:miter lim="800000"/>
                <a:headEnd/>
                <a:tailEnd/>
              </a:ln>
            </p:spPr>
            <p:txBody>
              <a:bodyPr/>
              <a:lstStyle/>
              <a:p>
                <a:r>
                  <a:rPr kumimoji="1" lang="zh-CN" altLang="en-US" sz="1400" b="1">
                    <a:latin typeface="Times New Roman" pitchFamily="18" charset="0"/>
                  </a:rPr>
                  <a:t>光标画面滚动</a:t>
                </a:r>
              </a:p>
              <a:p>
                <a:pPr eaLnBrk="0" hangingPunct="0"/>
                <a:endParaRPr kumimoji="1" lang="en-US" altLang="zh-CN" sz="2400">
                  <a:latin typeface="Times New Roman" pitchFamily="18" charset="0"/>
                </a:endParaRPr>
              </a:p>
            </p:txBody>
          </p:sp>
          <p:sp>
            <p:nvSpPr>
              <p:cNvPr id="25689" name="Rectangle 56"/>
              <p:cNvSpPr>
                <a:spLocks noChangeArrowheads="1"/>
              </p:cNvSpPr>
              <p:nvPr/>
            </p:nvSpPr>
            <p:spPr bwMode="auto">
              <a:xfrm>
                <a:off x="0" y="2304"/>
                <a:ext cx="885" cy="384"/>
              </a:xfrm>
              <a:prstGeom prst="rect">
                <a:avLst/>
              </a:prstGeom>
              <a:noFill/>
              <a:ln w="7">
                <a:solidFill>
                  <a:srgbClr val="A0A0A0"/>
                </a:solidFill>
                <a:miter lim="800000"/>
                <a:headEnd/>
                <a:tailEnd/>
              </a:ln>
            </p:spPr>
            <p:txBody>
              <a:bodyPr/>
              <a:lstStyle/>
              <a:p>
                <a:endParaRPr lang="zh-CN" altLang="en-US"/>
              </a:p>
            </p:txBody>
          </p:sp>
        </p:grpSp>
        <p:grpSp>
          <p:nvGrpSpPr>
            <p:cNvPr id="21" name="Group 57"/>
            <p:cNvGrpSpPr>
              <a:grpSpLocks/>
            </p:cNvGrpSpPr>
            <p:nvPr/>
          </p:nvGrpSpPr>
          <p:grpSpPr bwMode="auto">
            <a:xfrm>
              <a:off x="885" y="2304"/>
              <a:ext cx="728" cy="384"/>
              <a:chOff x="885" y="2304"/>
              <a:chExt cx="728" cy="384"/>
            </a:xfrm>
          </p:grpSpPr>
          <p:sp>
            <p:nvSpPr>
              <p:cNvPr id="25686" name="Rectangle 58"/>
              <p:cNvSpPr>
                <a:spLocks noChangeArrowheads="1"/>
              </p:cNvSpPr>
              <p:nvPr/>
            </p:nvSpPr>
            <p:spPr bwMode="auto">
              <a:xfrm>
                <a:off x="928" y="2304"/>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687" name="Rectangle 59"/>
              <p:cNvSpPr>
                <a:spLocks noChangeArrowheads="1"/>
              </p:cNvSpPr>
              <p:nvPr/>
            </p:nvSpPr>
            <p:spPr bwMode="auto">
              <a:xfrm>
                <a:off x="885" y="2304"/>
                <a:ext cx="728" cy="384"/>
              </a:xfrm>
              <a:prstGeom prst="rect">
                <a:avLst/>
              </a:prstGeom>
              <a:noFill/>
              <a:ln w="7">
                <a:solidFill>
                  <a:srgbClr val="A0A0A0"/>
                </a:solidFill>
                <a:miter lim="800000"/>
                <a:headEnd/>
                <a:tailEnd/>
              </a:ln>
            </p:spPr>
            <p:txBody>
              <a:bodyPr/>
              <a:lstStyle/>
              <a:p>
                <a:endParaRPr lang="zh-CN" altLang="en-US"/>
              </a:p>
            </p:txBody>
          </p:sp>
        </p:grpSp>
        <p:grpSp>
          <p:nvGrpSpPr>
            <p:cNvPr id="22" name="Group 60"/>
            <p:cNvGrpSpPr>
              <a:grpSpLocks/>
            </p:cNvGrpSpPr>
            <p:nvPr/>
          </p:nvGrpSpPr>
          <p:grpSpPr bwMode="auto">
            <a:xfrm>
              <a:off x="1613" y="2304"/>
              <a:ext cx="1838" cy="384"/>
              <a:chOff x="1613" y="2304"/>
              <a:chExt cx="1838" cy="384"/>
            </a:xfrm>
          </p:grpSpPr>
          <p:sp>
            <p:nvSpPr>
              <p:cNvPr id="25684" name="Rectangle 61"/>
              <p:cNvSpPr>
                <a:spLocks noChangeArrowheads="1"/>
              </p:cNvSpPr>
              <p:nvPr/>
            </p:nvSpPr>
            <p:spPr bwMode="auto">
              <a:xfrm>
                <a:off x="1656" y="2304"/>
                <a:ext cx="1752" cy="384"/>
              </a:xfrm>
              <a:prstGeom prst="rect">
                <a:avLst/>
              </a:prstGeom>
              <a:noFill/>
              <a:ln w="9525">
                <a:noFill/>
                <a:miter lim="800000"/>
                <a:headEnd/>
                <a:tailEnd/>
              </a:ln>
            </p:spPr>
            <p:txBody>
              <a:bodyPr/>
              <a:lstStyle/>
              <a:p>
                <a:r>
                  <a:rPr kumimoji="1" lang="en-US" altLang="zh-CN" sz="1400" b="1">
                    <a:latin typeface="Times New Roman" pitchFamily="18" charset="0"/>
                  </a:rPr>
                  <a:t>0      0     0    1    S/C  R/ *   *</a:t>
                </a:r>
              </a:p>
              <a:p>
                <a:pPr eaLnBrk="0" hangingPunct="0"/>
                <a:endParaRPr kumimoji="1" lang="en-US" altLang="zh-CN" sz="1400" b="1">
                  <a:latin typeface="Times New Roman" pitchFamily="18" charset="0"/>
                </a:endParaRPr>
              </a:p>
            </p:txBody>
          </p:sp>
          <p:sp>
            <p:nvSpPr>
              <p:cNvPr id="25685" name="Rectangle 62"/>
              <p:cNvSpPr>
                <a:spLocks noChangeArrowheads="1"/>
              </p:cNvSpPr>
              <p:nvPr/>
            </p:nvSpPr>
            <p:spPr bwMode="auto">
              <a:xfrm>
                <a:off x="1613" y="2304"/>
                <a:ext cx="1838" cy="384"/>
              </a:xfrm>
              <a:prstGeom prst="rect">
                <a:avLst/>
              </a:prstGeom>
              <a:noFill/>
              <a:ln w="7">
                <a:solidFill>
                  <a:srgbClr val="A0A0A0"/>
                </a:solidFill>
                <a:miter lim="800000"/>
                <a:headEnd/>
                <a:tailEnd/>
              </a:ln>
            </p:spPr>
            <p:txBody>
              <a:bodyPr/>
              <a:lstStyle/>
              <a:p>
                <a:endParaRPr lang="zh-CN" altLang="en-US"/>
              </a:p>
            </p:txBody>
          </p:sp>
        </p:grpSp>
        <p:grpSp>
          <p:nvGrpSpPr>
            <p:cNvPr id="23" name="Group 63"/>
            <p:cNvGrpSpPr>
              <a:grpSpLocks/>
            </p:cNvGrpSpPr>
            <p:nvPr/>
          </p:nvGrpSpPr>
          <p:grpSpPr bwMode="auto">
            <a:xfrm>
              <a:off x="0" y="2688"/>
              <a:ext cx="885" cy="384"/>
              <a:chOff x="0" y="2688"/>
              <a:chExt cx="885" cy="384"/>
            </a:xfrm>
          </p:grpSpPr>
          <p:sp>
            <p:nvSpPr>
              <p:cNvPr id="25682" name="Rectangle 64"/>
              <p:cNvSpPr>
                <a:spLocks noChangeArrowheads="1"/>
              </p:cNvSpPr>
              <p:nvPr/>
            </p:nvSpPr>
            <p:spPr bwMode="auto">
              <a:xfrm>
                <a:off x="43" y="2688"/>
                <a:ext cx="799" cy="384"/>
              </a:xfrm>
              <a:prstGeom prst="rect">
                <a:avLst/>
              </a:prstGeom>
              <a:noFill/>
              <a:ln w="9525">
                <a:noFill/>
                <a:miter lim="800000"/>
                <a:headEnd/>
                <a:tailEnd/>
              </a:ln>
            </p:spPr>
            <p:txBody>
              <a:bodyPr/>
              <a:lstStyle/>
              <a:p>
                <a:r>
                  <a:rPr kumimoji="1" lang="zh-CN" altLang="en-US" sz="1400" b="1">
                    <a:latin typeface="Times New Roman" pitchFamily="18" charset="0"/>
                  </a:rPr>
                  <a:t>功能设置</a:t>
                </a:r>
              </a:p>
              <a:p>
                <a:pPr eaLnBrk="0" hangingPunct="0"/>
                <a:endParaRPr kumimoji="1" lang="en-US" altLang="zh-CN" sz="1400">
                  <a:latin typeface="Times New Roman" pitchFamily="18" charset="0"/>
                </a:endParaRPr>
              </a:p>
            </p:txBody>
          </p:sp>
          <p:sp>
            <p:nvSpPr>
              <p:cNvPr id="25683" name="Rectangle 65"/>
              <p:cNvSpPr>
                <a:spLocks noChangeArrowheads="1"/>
              </p:cNvSpPr>
              <p:nvPr/>
            </p:nvSpPr>
            <p:spPr bwMode="auto">
              <a:xfrm>
                <a:off x="0" y="2688"/>
                <a:ext cx="885" cy="384"/>
              </a:xfrm>
              <a:prstGeom prst="rect">
                <a:avLst/>
              </a:prstGeom>
              <a:noFill/>
              <a:ln w="7">
                <a:solidFill>
                  <a:srgbClr val="A0A0A0"/>
                </a:solidFill>
                <a:miter lim="800000"/>
                <a:headEnd/>
                <a:tailEnd/>
              </a:ln>
            </p:spPr>
            <p:txBody>
              <a:bodyPr/>
              <a:lstStyle/>
              <a:p>
                <a:endParaRPr lang="zh-CN" altLang="en-US"/>
              </a:p>
            </p:txBody>
          </p:sp>
        </p:grpSp>
        <p:grpSp>
          <p:nvGrpSpPr>
            <p:cNvPr id="24" name="Group 66"/>
            <p:cNvGrpSpPr>
              <a:grpSpLocks/>
            </p:cNvGrpSpPr>
            <p:nvPr/>
          </p:nvGrpSpPr>
          <p:grpSpPr bwMode="auto">
            <a:xfrm>
              <a:off x="885" y="2688"/>
              <a:ext cx="728" cy="384"/>
              <a:chOff x="885" y="2688"/>
              <a:chExt cx="728" cy="384"/>
            </a:xfrm>
          </p:grpSpPr>
          <p:sp>
            <p:nvSpPr>
              <p:cNvPr id="25680" name="Rectangle 67"/>
              <p:cNvSpPr>
                <a:spLocks noChangeArrowheads="1"/>
              </p:cNvSpPr>
              <p:nvPr/>
            </p:nvSpPr>
            <p:spPr bwMode="auto">
              <a:xfrm>
                <a:off x="928" y="2688"/>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681" name="Rectangle 68"/>
              <p:cNvSpPr>
                <a:spLocks noChangeArrowheads="1"/>
              </p:cNvSpPr>
              <p:nvPr/>
            </p:nvSpPr>
            <p:spPr bwMode="auto">
              <a:xfrm>
                <a:off x="885" y="2688"/>
                <a:ext cx="728" cy="384"/>
              </a:xfrm>
              <a:prstGeom prst="rect">
                <a:avLst/>
              </a:prstGeom>
              <a:noFill/>
              <a:ln w="7">
                <a:solidFill>
                  <a:srgbClr val="A0A0A0"/>
                </a:solidFill>
                <a:miter lim="800000"/>
                <a:headEnd/>
                <a:tailEnd/>
              </a:ln>
            </p:spPr>
            <p:txBody>
              <a:bodyPr/>
              <a:lstStyle/>
              <a:p>
                <a:endParaRPr lang="zh-CN" altLang="en-US"/>
              </a:p>
            </p:txBody>
          </p:sp>
        </p:grpSp>
        <p:grpSp>
          <p:nvGrpSpPr>
            <p:cNvPr id="25" name="Group 69"/>
            <p:cNvGrpSpPr>
              <a:grpSpLocks/>
            </p:cNvGrpSpPr>
            <p:nvPr/>
          </p:nvGrpSpPr>
          <p:grpSpPr bwMode="auto">
            <a:xfrm>
              <a:off x="1613" y="2688"/>
              <a:ext cx="1838" cy="384"/>
              <a:chOff x="1613" y="2688"/>
              <a:chExt cx="1838" cy="384"/>
            </a:xfrm>
          </p:grpSpPr>
          <p:sp>
            <p:nvSpPr>
              <p:cNvPr id="25678" name="Rectangle 70"/>
              <p:cNvSpPr>
                <a:spLocks noChangeArrowheads="1"/>
              </p:cNvSpPr>
              <p:nvPr/>
            </p:nvSpPr>
            <p:spPr bwMode="auto">
              <a:xfrm>
                <a:off x="1656" y="2688"/>
                <a:ext cx="1752" cy="384"/>
              </a:xfrm>
              <a:prstGeom prst="rect">
                <a:avLst/>
              </a:prstGeom>
              <a:noFill/>
              <a:ln w="9525">
                <a:noFill/>
                <a:miter lim="800000"/>
                <a:headEnd/>
                <a:tailEnd/>
              </a:ln>
            </p:spPr>
            <p:txBody>
              <a:bodyPr/>
              <a:lstStyle/>
              <a:p>
                <a:r>
                  <a:rPr kumimoji="1" lang="en-US" altLang="zh-CN" sz="1400" b="1">
                    <a:latin typeface="Times New Roman" pitchFamily="18" charset="0"/>
                  </a:rPr>
                  <a:t>0      0     1    D   N    F   *   *</a:t>
                </a:r>
              </a:p>
              <a:p>
                <a:pPr eaLnBrk="0" hangingPunct="0"/>
                <a:endParaRPr kumimoji="1" lang="en-US" altLang="zh-CN" sz="1400" b="1">
                  <a:latin typeface="Times New Roman" pitchFamily="18" charset="0"/>
                </a:endParaRPr>
              </a:p>
            </p:txBody>
          </p:sp>
          <p:sp>
            <p:nvSpPr>
              <p:cNvPr id="25679" name="Rectangle 71"/>
              <p:cNvSpPr>
                <a:spLocks noChangeArrowheads="1"/>
              </p:cNvSpPr>
              <p:nvPr/>
            </p:nvSpPr>
            <p:spPr bwMode="auto">
              <a:xfrm>
                <a:off x="1613" y="2688"/>
                <a:ext cx="1838" cy="384"/>
              </a:xfrm>
              <a:prstGeom prst="rect">
                <a:avLst/>
              </a:prstGeom>
              <a:noFill/>
              <a:ln w="7">
                <a:solidFill>
                  <a:srgbClr val="A0A0A0"/>
                </a:solidFill>
                <a:miter lim="800000"/>
                <a:headEnd/>
                <a:tailEnd/>
              </a:ln>
            </p:spPr>
            <p:txBody>
              <a:bodyPr/>
              <a:lstStyle/>
              <a:p>
                <a:endParaRPr lang="zh-CN" altLang="en-US"/>
              </a:p>
            </p:txBody>
          </p:sp>
        </p:grpSp>
        <p:grpSp>
          <p:nvGrpSpPr>
            <p:cNvPr id="26" name="Group 72"/>
            <p:cNvGrpSpPr>
              <a:grpSpLocks/>
            </p:cNvGrpSpPr>
            <p:nvPr/>
          </p:nvGrpSpPr>
          <p:grpSpPr bwMode="auto">
            <a:xfrm>
              <a:off x="0" y="3072"/>
              <a:ext cx="885" cy="384"/>
              <a:chOff x="0" y="3072"/>
              <a:chExt cx="885" cy="384"/>
            </a:xfrm>
          </p:grpSpPr>
          <p:sp>
            <p:nvSpPr>
              <p:cNvPr id="25676" name="Rectangle 73"/>
              <p:cNvSpPr>
                <a:spLocks noChangeArrowheads="1"/>
              </p:cNvSpPr>
              <p:nvPr/>
            </p:nvSpPr>
            <p:spPr bwMode="auto">
              <a:xfrm>
                <a:off x="43" y="3072"/>
                <a:ext cx="799" cy="384"/>
              </a:xfrm>
              <a:prstGeom prst="rect">
                <a:avLst/>
              </a:prstGeom>
              <a:noFill/>
              <a:ln w="9525">
                <a:noFill/>
                <a:miter lim="800000"/>
                <a:headEnd/>
                <a:tailEnd/>
              </a:ln>
            </p:spPr>
            <p:txBody>
              <a:bodyPr/>
              <a:lstStyle/>
              <a:p>
                <a:r>
                  <a:rPr kumimoji="1" lang="en-US" altLang="zh-CN" sz="1000" b="1">
                    <a:latin typeface="Times New Roman" pitchFamily="18" charset="0"/>
                  </a:rPr>
                  <a:t>CGRAM</a:t>
                </a:r>
                <a:r>
                  <a:rPr kumimoji="1" lang="zh-CN" altLang="en-US" sz="1000" b="1">
                    <a:latin typeface="Times New Roman" pitchFamily="18" charset="0"/>
                  </a:rPr>
                  <a:t>地址设置</a:t>
                </a:r>
              </a:p>
              <a:p>
                <a:pPr eaLnBrk="0" hangingPunct="0"/>
                <a:endParaRPr kumimoji="1" lang="en-US" altLang="zh-CN" sz="1000" b="1">
                  <a:latin typeface="Times New Roman" pitchFamily="18" charset="0"/>
                </a:endParaRPr>
              </a:p>
            </p:txBody>
          </p:sp>
          <p:sp>
            <p:nvSpPr>
              <p:cNvPr id="25677" name="Rectangle 74"/>
              <p:cNvSpPr>
                <a:spLocks noChangeArrowheads="1"/>
              </p:cNvSpPr>
              <p:nvPr/>
            </p:nvSpPr>
            <p:spPr bwMode="auto">
              <a:xfrm>
                <a:off x="0" y="3072"/>
                <a:ext cx="885" cy="384"/>
              </a:xfrm>
              <a:prstGeom prst="rect">
                <a:avLst/>
              </a:prstGeom>
              <a:noFill/>
              <a:ln w="7">
                <a:solidFill>
                  <a:srgbClr val="A0A0A0"/>
                </a:solidFill>
                <a:miter lim="800000"/>
                <a:headEnd/>
                <a:tailEnd/>
              </a:ln>
            </p:spPr>
            <p:txBody>
              <a:bodyPr/>
              <a:lstStyle/>
              <a:p>
                <a:endParaRPr lang="zh-CN" altLang="en-US"/>
              </a:p>
            </p:txBody>
          </p:sp>
        </p:grpSp>
        <p:grpSp>
          <p:nvGrpSpPr>
            <p:cNvPr id="27" name="Group 75"/>
            <p:cNvGrpSpPr>
              <a:grpSpLocks/>
            </p:cNvGrpSpPr>
            <p:nvPr/>
          </p:nvGrpSpPr>
          <p:grpSpPr bwMode="auto">
            <a:xfrm>
              <a:off x="885" y="3072"/>
              <a:ext cx="728" cy="384"/>
              <a:chOff x="885" y="3072"/>
              <a:chExt cx="728" cy="384"/>
            </a:xfrm>
          </p:grpSpPr>
          <p:sp>
            <p:nvSpPr>
              <p:cNvPr id="25674" name="Rectangle 76"/>
              <p:cNvSpPr>
                <a:spLocks noChangeArrowheads="1"/>
              </p:cNvSpPr>
              <p:nvPr/>
            </p:nvSpPr>
            <p:spPr bwMode="auto">
              <a:xfrm>
                <a:off x="928" y="3072"/>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675" name="Rectangle 77"/>
              <p:cNvSpPr>
                <a:spLocks noChangeArrowheads="1"/>
              </p:cNvSpPr>
              <p:nvPr/>
            </p:nvSpPr>
            <p:spPr bwMode="auto">
              <a:xfrm>
                <a:off x="885" y="3072"/>
                <a:ext cx="728" cy="384"/>
              </a:xfrm>
              <a:prstGeom prst="rect">
                <a:avLst/>
              </a:prstGeom>
              <a:noFill/>
              <a:ln w="7">
                <a:solidFill>
                  <a:srgbClr val="A0A0A0"/>
                </a:solidFill>
                <a:miter lim="800000"/>
                <a:headEnd/>
                <a:tailEnd/>
              </a:ln>
            </p:spPr>
            <p:txBody>
              <a:bodyPr/>
              <a:lstStyle/>
              <a:p>
                <a:endParaRPr lang="zh-CN" altLang="en-US"/>
              </a:p>
            </p:txBody>
          </p:sp>
        </p:grpSp>
        <p:grpSp>
          <p:nvGrpSpPr>
            <p:cNvPr id="28" name="Group 78"/>
            <p:cNvGrpSpPr>
              <a:grpSpLocks/>
            </p:cNvGrpSpPr>
            <p:nvPr/>
          </p:nvGrpSpPr>
          <p:grpSpPr bwMode="auto">
            <a:xfrm>
              <a:off x="1613" y="3072"/>
              <a:ext cx="1838" cy="384"/>
              <a:chOff x="1613" y="3072"/>
              <a:chExt cx="1838" cy="384"/>
            </a:xfrm>
          </p:grpSpPr>
          <p:sp>
            <p:nvSpPr>
              <p:cNvPr id="25672" name="Rectangle 79"/>
              <p:cNvSpPr>
                <a:spLocks noChangeArrowheads="1"/>
              </p:cNvSpPr>
              <p:nvPr/>
            </p:nvSpPr>
            <p:spPr bwMode="auto">
              <a:xfrm>
                <a:off x="1656" y="3072"/>
                <a:ext cx="1752" cy="384"/>
              </a:xfrm>
              <a:prstGeom prst="rect">
                <a:avLst/>
              </a:prstGeom>
              <a:noFill/>
              <a:ln w="9525">
                <a:noFill/>
                <a:miter lim="800000"/>
                <a:headEnd/>
                <a:tailEnd/>
              </a:ln>
            </p:spPr>
            <p:txBody>
              <a:bodyPr/>
              <a:lstStyle/>
              <a:p>
                <a:r>
                  <a:rPr kumimoji="1" lang="en-US" altLang="zh-CN" sz="1400" b="1">
                    <a:latin typeface="Times New Roman" pitchFamily="18" charset="0"/>
                  </a:rPr>
                  <a:t>0      1     A5   A4    A3   A2  A1  A0</a:t>
                </a:r>
              </a:p>
              <a:p>
                <a:pPr eaLnBrk="0" hangingPunct="0"/>
                <a:endParaRPr kumimoji="1" lang="en-US" altLang="zh-CN" sz="1400">
                  <a:latin typeface="Times New Roman" pitchFamily="18" charset="0"/>
                </a:endParaRPr>
              </a:p>
            </p:txBody>
          </p:sp>
          <p:sp>
            <p:nvSpPr>
              <p:cNvPr id="25673" name="Rectangle 80"/>
              <p:cNvSpPr>
                <a:spLocks noChangeArrowheads="1"/>
              </p:cNvSpPr>
              <p:nvPr/>
            </p:nvSpPr>
            <p:spPr bwMode="auto">
              <a:xfrm>
                <a:off x="1613" y="3072"/>
                <a:ext cx="1838" cy="384"/>
              </a:xfrm>
              <a:prstGeom prst="rect">
                <a:avLst/>
              </a:prstGeom>
              <a:noFill/>
              <a:ln w="7">
                <a:solidFill>
                  <a:srgbClr val="A0A0A0"/>
                </a:solidFill>
                <a:miter lim="800000"/>
                <a:headEnd/>
                <a:tailEnd/>
              </a:ln>
            </p:spPr>
            <p:txBody>
              <a:bodyPr/>
              <a:lstStyle/>
              <a:p>
                <a:endParaRPr lang="zh-CN" altLang="en-US"/>
              </a:p>
            </p:txBody>
          </p:sp>
        </p:grpSp>
        <p:grpSp>
          <p:nvGrpSpPr>
            <p:cNvPr id="29" name="Group 81"/>
            <p:cNvGrpSpPr>
              <a:grpSpLocks/>
            </p:cNvGrpSpPr>
            <p:nvPr/>
          </p:nvGrpSpPr>
          <p:grpSpPr bwMode="auto">
            <a:xfrm>
              <a:off x="0" y="3456"/>
              <a:ext cx="885" cy="384"/>
              <a:chOff x="0" y="3456"/>
              <a:chExt cx="885" cy="384"/>
            </a:xfrm>
          </p:grpSpPr>
          <p:sp>
            <p:nvSpPr>
              <p:cNvPr id="25670" name="Rectangle 82"/>
              <p:cNvSpPr>
                <a:spLocks noChangeArrowheads="1"/>
              </p:cNvSpPr>
              <p:nvPr/>
            </p:nvSpPr>
            <p:spPr bwMode="auto">
              <a:xfrm>
                <a:off x="43" y="3456"/>
                <a:ext cx="799" cy="384"/>
              </a:xfrm>
              <a:prstGeom prst="rect">
                <a:avLst/>
              </a:prstGeom>
              <a:noFill/>
              <a:ln w="9525">
                <a:noFill/>
                <a:miter lim="800000"/>
                <a:headEnd/>
                <a:tailEnd/>
              </a:ln>
            </p:spPr>
            <p:txBody>
              <a:bodyPr/>
              <a:lstStyle/>
              <a:p>
                <a:r>
                  <a:rPr kumimoji="1" lang="en-US" altLang="zh-CN" sz="1000" b="1">
                    <a:latin typeface="Times New Roman" pitchFamily="18" charset="0"/>
                  </a:rPr>
                  <a:t>DDRAM</a:t>
                </a:r>
                <a:r>
                  <a:rPr kumimoji="1" lang="zh-CN" altLang="en-US" sz="1000" b="1">
                    <a:latin typeface="Times New Roman" pitchFamily="18" charset="0"/>
                  </a:rPr>
                  <a:t>地址设置</a:t>
                </a:r>
              </a:p>
              <a:p>
                <a:pPr eaLnBrk="0" hangingPunct="0"/>
                <a:endParaRPr kumimoji="1" lang="en-US" altLang="zh-CN" sz="2400">
                  <a:latin typeface="Times New Roman" pitchFamily="18" charset="0"/>
                </a:endParaRPr>
              </a:p>
            </p:txBody>
          </p:sp>
          <p:sp>
            <p:nvSpPr>
              <p:cNvPr id="25671" name="Rectangle 83"/>
              <p:cNvSpPr>
                <a:spLocks noChangeArrowheads="1"/>
              </p:cNvSpPr>
              <p:nvPr/>
            </p:nvSpPr>
            <p:spPr bwMode="auto">
              <a:xfrm>
                <a:off x="0" y="3456"/>
                <a:ext cx="885" cy="384"/>
              </a:xfrm>
              <a:prstGeom prst="rect">
                <a:avLst/>
              </a:prstGeom>
              <a:noFill/>
              <a:ln w="7">
                <a:solidFill>
                  <a:srgbClr val="A0A0A0"/>
                </a:solidFill>
                <a:miter lim="800000"/>
                <a:headEnd/>
                <a:tailEnd/>
              </a:ln>
            </p:spPr>
            <p:txBody>
              <a:bodyPr/>
              <a:lstStyle/>
              <a:p>
                <a:endParaRPr lang="zh-CN" altLang="en-US"/>
              </a:p>
            </p:txBody>
          </p:sp>
        </p:grpSp>
        <p:grpSp>
          <p:nvGrpSpPr>
            <p:cNvPr id="30" name="Group 84"/>
            <p:cNvGrpSpPr>
              <a:grpSpLocks/>
            </p:cNvGrpSpPr>
            <p:nvPr/>
          </p:nvGrpSpPr>
          <p:grpSpPr bwMode="auto">
            <a:xfrm>
              <a:off x="885" y="3456"/>
              <a:ext cx="728" cy="384"/>
              <a:chOff x="885" y="3456"/>
              <a:chExt cx="728" cy="384"/>
            </a:xfrm>
          </p:grpSpPr>
          <p:sp>
            <p:nvSpPr>
              <p:cNvPr id="25668" name="Rectangle 85"/>
              <p:cNvSpPr>
                <a:spLocks noChangeArrowheads="1"/>
              </p:cNvSpPr>
              <p:nvPr/>
            </p:nvSpPr>
            <p:spPr bwMode="auto">
              <a:xfrm>
                <a:off x="928" y="3456"/>
                <a:ext cx="642" cy="384"/>
              </a:xfrm>
              <a:prstGeom prst="rect">
                <a:avLst/>
              </a:prstGeom>
              <a:noFill/>
              <a:ln w="9525">
                <a:noFill/>
                <a:miter lim="800000"/>
                <a:headEnd/>
                <a:tailEnd/>
              </a:ln>
            </p:spPr>
            <p:txBody>
              <a:bodyPr/>
              <a:lstStyle/>
              <a:p>
                <a:r>
                  <a:rPr kumimoji="1" lang="en-US" altLang="zh-CN" sz="1400" b="1">
                    <a:latin typeface="Times New Roman" pitchFamily="18" charset="0"/>
                  </a:rPr>
                  <a:t>0       0</a:t>
                </a:r>
              </a:p>
              <a:p>
                <a:pPr eaLnBrk="0" hangingPunct="0"/>
                <a:endParaRPr kumimoji="1" lang="en-US" altLang="zh-CN" sz="1400" b="1">
                  <a:latin typeface="Times New Roman" pitchFamily="18" charset="0"/>
                </a:endParaRPr>
              </a:p>
            </p:txBody>
          </p:sp>
          <p:sp>
            <p:nvSpPr>
              <p:cNvPr id="25669" name="Rectangle 86"/>
              <p:cNvSpPr>
                <a:spLocks noChangeArrowheads="1"/>
              </p:cNvSpPr>
              <p:nvPr/>
            </p:nvSpPr>
            <p:spPr bwMode="auto">
              <a:xfrm>
                <a:off x="885" y="3456"/>
                <a:ext cx="728" cy="384"/>
              </a:xfrm>
              <a:prstGeom prst="rect">
                <a:avLst/>
              </a:prstGeom>
              <a:noFill/>
              <a:ln w="7">
                <a:solidFill>
                  <a:srgbClr val="A0A0A0"/>
                </a:solidFill>
                <a:miter lim="800000"/>
                <a:headEnd/>
                <a:tailEnd/>
              </a:ln>
            </p:spPr>
            <p:txBody>
              <a:bodyPr/>
              <a:lstStyle/>
              <a:p>
                <a:endParaRPr lang="zh-CN" altLang="en-US"/>
              </a:p>
            </p:txBody>
          </p:sp>
        </p:grpSp>
        <p:grpSp>
          <p:nvGrpSpPr>
            <p:cNvPr id="31" name="Group 87"/>
            <p:cNvGrpSpPr>
              <a:grpSpLocks/>
            </p:cNvGrpSpPr>
            <p:nvPr/>
          </p:nvGrpSpPr>
          <p:grpSpPr bwMode="auto">
            <a:xfrm>
              <a:off x="1613" y="3456"/>
              <a:ext cx="1838" cy="384"/>
              <a:chOff x="1613" y="3456"/>
              <a:chExt cx="1838" cy="384"/>
            </a:xfrm>
          </p:grpSpPr>
          <p:sp>
            <p:nvSpPr>
              <p:cNvPr id="25666" name="Rectangle 88"/>
              <p:cNvSpPr>
                <a:spLocks noChangeArrowheads="1"/>
              </p:cNvSpPr>
              <p:nvPr/>
            </p:nvSpPr>
            <p:spPr bwMode="auto">
              <a:xfrm>
                <a:off x="1656" y="3456"/>
                <a:ext cx="1752" cy="384"/>
              </a:xfrm>
              <a:prstGeom prst="rect">
                <a:avLst/>
              </a:prstGeom>
              <a:noFill/>
              <a:ln w="9525">
                <a:noFill/>
                <a:miter lim="800000"/>
                <a:headEnd/>
                <a:tailEnd/>
              </a:ln>
            </p:spPr>
            <p:txBody>
              <a:bodyPr/>
              <a:lstStyle/>
              <a:p>
                <a:r>
                  <a:rPr kumimoji="1" lang="en-US" altLang="zh-CN" sz="1400" b="1">
                    <a:latin typeface="Times New Roman" pitchFamily="18" charset="0"/>
                  </a:rPr>
                  <a:t>1    A6    A5   A4    A3   A2  A1  A0</a:t>
                </a:r>
              </a:p>
              <a:p>
                <a:pPr eaLnBrk="0" hangingPunct="0"/>
                <a:endParaRPr kumimoji="1" lang="en-US" altLang="zh-CN" sz="1400" b="1">
                  <a:latin typeface="Times New Roman" pitchFamily="18" charset="0"/>
                </a:endParaRPr>
              </a:p>
            </p:txBody>
          </p:sp>
          <p:sp>
            <p:nvSpPr>
              <p:cNvPr id="25667" name="Rectangle 89"/>
              <p:cNvSpPr>
                <a:spLocks noChangeArrowheads="1"/>
              </p:cNvSpPr>
              <p:nvPr/>
            </p:nvSpPr>
            <p:spPr bwMode="auto">
              <a:xfrm>
                <a:off x="1613" y="3456"/>
                <a:ext cx="1838" cy="384"/>
              </a:xfrm>
              <a:prstGeom prst="rect">
                <a:avLst/>
              </a:prstGeom>
              <a:noFill/>
              <a:ln w="7">
                <a:solidFill>
                  <a:srgbClr val="A0A0A0"/>
                </a:solidFill>
                <a:miter lim="800000"/>
                <a:headEnd/>
                <a:tailEnd/>
              </a:ln>
            </p:spPr>
            <p:txBody>
              <a:bodyPr/>
              <a:lstStyle/>
              <a:p>
                <a:endParaRPr lang="zh-CN" altLang="en-US"/>
              </a:p>
            </p:txBody>
          </p:sp>
        </p:grpSp>
        <p:grpSp>
          <p:nvGrpSpPr>
            <p:cNvPr id="25600" name="Group 90"/>
            <p:cNvGrpSpPr>
              <a:grpSpLocks/>
            </p:cNvGrpSpPr>
            <p:nvPr/>
          </p:nvGrpSpPr>
          <p:grpSpPr bwMode="auto">
            <a:xfrm>
              <a:off x="0" y="3840"/>
              <a:ext cx="885" cy="384"/>
              <a:chOff x="0" y="3840"/>
              <a:chExt cx="885" cy="384"/>
            </a:xfrm>
          </p:grpSpPr>
          <p:sp>
            <p:nvSpPr>
              <p:cNvPr id="25664" name="Rectangle 91"/>
              <p:cNvSpPr>
                <a:spLocks noChangeArrowheads="1"/>
              </p:cNvSpPr>
              <p:nvPr/>
            </p:nvSpPr>
            <p:spPr bwMode="auto">
              <a:xfrm>
                <a:off x="43" y="3840"/>
                <a:ext cx="799" cy="384"/>
              </a:xfrm>
              <a:prstGeom prst="rect">
                <a:avLst/>
              </a:prstGeom>
              <a:noFill/>
              <a:ln w="9525">
                <a:noFill/>
                <a:miter lim="800000"/>
                <a:headEnd/>
                <a:tailEnd/>
              </a:ln>
            </p:spPr>
            <p:txBody>
              <a:bodyPr/>
              <a:lstStyle/>
              <a:p>
                <a:r>
                  <a:rPr kumimoji="1" lang="zh-CN" altLang="en-US" sz="1400" b="1">
                    <a:latin typeface="Times New Roman" pitchFamily="18" charset="0"/>
                  </a:rPr>
                  <a:t>读</a:t>
                </a:r>
                <a:r>
                  <a:rPr kumimoji="1" lang="en-US" altLang="zh-CN" sz="1400" b="1">
                    <a:latin typeface="Times New Roman" pitchFamily="18" charset="0"/>
                  </a:rPr>
                  <a:t>BF</a:t>
                </a:r>
                <a:r>
                  <a:rPr kumimoji="1" lang="zh-CN" altLang="en-US" sz="1400" b="1">
                    <a:latin typeface="Times New Roman" pitchFamily="18" charset="0"/>
                  </a:rPr>
                  <a:t>和</a:t>
                </a:r>
                <a:r>
                  <a:rPr kumimoji="1" lang="en-US" altLang="zh-CN" sz="1400" b="1">
                    <a:latin typeface="Times New Roman" pitchFamily="18" charset="0"/>
                  </a:rPr>
                  <a:t>AC</a:t>
                </a:r>
              </a:p>
              <a:p>
                <a:pPr eaLnBrk="0" hangingPunct="0"/>
                <a:endParaRPr kumimoji="1" lang="en-US" altLang="zh-CN" sz="2400" b="1">
                  <a:latin typeface="Times New Roman" pitchFamily="18" charset="0"/>
                </a:endParaRPr>
              </a:p>
            </p:txBody>
          </p:sp>
          <p:sp>
            <p:nvSpPr>
              <p:cNvPr id="25665" name="Rectangle 92"/>
              <p:cNvSpPr>
                <a:spLocks noChangeArrowheads="1"/>
              </p:cNvSpPr>
              <p:nvPr/>
            </p:nvSpPr>
            <p:spPr bwMode="auto">
              <a:xfrm>
                <a:off x="0" y="3840"/>
                <a:ext cx="885" cy="384"/>
              </a:xfrm>
              <a:prstGeom prst="rect">
                <a:avLst/>
              </a:prstGeom>
              <a:noFill/>
              <a:ln w="7">
                <a:solidFill>
                  <a:srgbClr val="A0A0A0"/>
                </a:solidFill>
                <a:miter lim="800000"/>
                <a:headEnd/>
                <a:tailEnd/>
              </a:ln>
            </p:spPr>
            <p:txBody>
              <a:bodyPr/>
              <a:lstStyle/>
              <a:p>
                <a:endParaRPr lang="zh-CN" altLang="en-US"/>
              </a:p>
            </p:txBody>
          </p:sp>
        </p:grpSp>
        <p:grpSp>
          <p:nvGrpSpPr>
            <p:cNvPr id="25601" name="Group 93"/>
            <p:cNvGrpSpPr>
              <a:grpSpLocks/>
            </p:cNvGrpSpPr>
            <p:nvPr/>
          </p:nvGrpSpPr>
          <p:grpSpPr bwMode="auto">
            <a:xfrm>
              <a:off x="885" y="3840"/>
              <a:ext cx="728" cy="384"/>
              <a:chOff x="885" y="3840"/>
              <a:chExt cx="728" cy="384"/>
            </a:xfrm>
          </p:grpSpPr>
          <p:sp>
            <p:nvSpPr>
              <p:cNvPr id="25662" name="Rectangle 94"/>
              <p:cNvSpPr>
                <a:spLocks noChangeArrowheads="1"/>
              </p:cNvSpPr>
              <p:nvPr/>
            </p:nvSpPr>
            <p:spPr bwMode="auto">
              <a:xfrm>
                <a:off x="928" y="3840"/>
                <a:ext cx="642" cy="384"/>
              </a:xfrm>
              <a:prstGeom prst="rect">
                <a:avLst/>
              </a:prstGeom>
              <a:noFill/>
              <a:ln w="9525">
                <a:noFill/>
                <a:miter lim="800000"/>
                <a:headEnd/>
                <a:tailEnd/>
              </a:ln>
            </p:spPr>
            <p:txBody>
              <a:bodyPr/>
              <a:lstStyle/>
              <a:p>
                <a:r>
                  <a:rPr kumimoji="1" lang="en-US" altLang="zh-CN" sz="1400" b="1">
                    <a:latin typeface="Times New Roman" pitchFamily="18" charset="0"/>
                  </a:rPr>
                  <a:t>0       1</a:t>
                </a:r>
              </a:p>
              <a:p>
                <a:pPr eaLnBrk="0" hangingPunct="0"/>
                <a:endParaRPr kumimoji="1" lang="en-US" altLang="zh-CN" sz="1400" b="1">
                  <a:latin typeface="Times New Roman" pitchFamily="18" charset="0"/>
                </a:endParaRPr>
              </a:p>
            </p:txBody>
          </p:sp>
          <p:sp>
            <p:nvSpPr>
              <p:cNvPr id="25663" name="Rectangle 95"/>
              <p:cNvSpPr>
                <a:spLocks noChangeArrowheads="1"/>
              </p:cNvSpPr>
              <p:nvPr/>
            </p:nvSpPr>
            <p:spPr bwMode="auto">
              <a:xfrm>
                <a:off x="885" y="3840"/>
                <a:ext cx="728" cy="384"/>
              </a:xfrm>
              <a:prstGeom prst="rect">
                <a:avLst/>
              </a:prstGeom>
              <a:noFill/>
              <a:ln w="7">
                <a:solidFill>
                  <a:srgbClr val="A0A0A0"/>
                </a:solidFill>
                <a:miter lim="800000"/>
                <a:headEnd/>
                <a:tailEnd/>
              </a:ln>
            </p:spPr>
            <p:txBody>
              <a:bodyPr/>
              <a:lstStyle/>
              <a:p>
                <a:endParaRPr lang="zh-CN" altLang="en-US"/>
              </a:p>
            </p:txBody>
          </p:sp>
        </p:grpSp>
        <p:grpSp>
          <p:nvGrpSpPr>
            <p:cNvPr id="25603" name="Group 96"/>
            <p:cNvGrpSpPr>
              <a:grpSpLocks/>
            </p:cNvGrpSpPr>
            <p:nvPr/>
          </p:nvGrpSpPr>
          <p:grpSpPr bwMode="auto">
            <a:xfrm>
              <a:off x="1613" y="3840"/>
              <a:ext cx="1838" cy="384"/>
              <a:chOff x="1613" y="3840"/>
              <a:chExt cx="1838" cy="384"/>
            </a:xfrm>
          </p:grpSpPr>
          <p:sp>
            <p:nvSpPr>
              <p:cNvPr id="25660" name="Rectangle 97"/>
              <p:cNvSpPr>
                <a:spLocks noChangeArrowheads="1"/>
              </p:cNvSpPr>
              <p:nvPr/>
            </p:nvSpPr>
            <p:spPr bwMode="auto">
              <a:xfrm>
                <a:off x="1656" y="3840"/>
                <a:ext cx="1752" cy="384"/>
              </a:xfrm>
              <a:prstGeom prst="rect">
                <a:avLst/>
              </a:prstGeom>
              <a:noFill/>
              <a:ln w="9525">
                <a:noFill/>
                <a:miter lim="800000"/>
                <a:headEnd/>
                <a:tailEnd/>
              </a:ln>
            </p:spPr>
            <p:txBody>
              <a:bodyPr/>
              <a:lstStyle/>
              <a:p>
                <a:r>
                  <a:rPr kumimoji="1" lang="en-US" altLang="zh-CN" sz="1000" b="1">
                    <a:latin typeface="Times New Roman" pitchFamily="18" charset="0"/>
                  </a:rPr>
                  <a:t>BF     AC6   AC5  AC4   AC3  AC2 AC1 AC0</a:t>
                </a:r>
              </a:p>
            </p:txBody>
          </p:sp>
          <p:sp>
            <p:nvSpPr>
              <p:cNvPr id="25661" name="Rectangle 98"/>
              <p:cNvSpPr>
                <a:spLocks noChangeArrowheads="1"/>
              </p:cNvSpPr>
              <p:nvPr/>
            </p:nvSpPr>
            <p:spPr bwMode="auto">
              <a:xfrm>
                <a:off x="1613" y="3840"/>
                <a:ext cx="1838" cy="384"/>
              </a:xfrm>
              <a:prstGeom prst="rect">
                <a:avLst/>
              </a:prstGeom>
              <a:noFill/>
              <a:ln w="7">
                <a:solidFill>
                  <a:srgbClr val="A0A0A0"/>
                </a:solidFill>
                <a:miter lim="800000"/>
                <a:headEnd/>
                <a:tailEnd/>
              </a:ln>
            </p:spPr>
            <p:txBody>
              <a:bodyPr/>
              <a:lstStyle/>
              <a:p>
                <a:endParaRPr lang="zh-CN" altLang="en-US"/>
              </a:p>
            </p:txBody>
          </p:sp>
        </p:grpSp>
        <p:grpSp>
          <p:nvGrpSpPr>
            <p:cNvPr id="25604" name="Group 99"/>
            <p:cNvGrpSpPr>
              <a:grpSpLocks/>
            </p:cNvGrpSpPr>
            <p:nvPr/>
          </p:nvGrpSpPr>
          <p:grpSpPr bwMode="auto">
            <a:xfrm>
              <a:off x="0" y="4224"/>
              <a:ext cx="885" cy="384"/>
              <a:chOff x="0" y="4224"/>
              <a:chExt cx="885" cy="384"/>
            </a:xfrm>
          </p:grpSpPr>
          <p:sp>
            <p:nvSpPr>
              <p:cNvPr id="25658" name="Rectangle 100"/>
              <p:cNvSpPr>
                <a:spLocks noChangeArrowheads="1"/>
              </p:cNvSpPr>
              <p:nvPr/>
            </p:nvSpPr>
            <p:spPr bwMode="auto">
              <a:xfrm>
                <a:off x="43" y="4224"/>
                <a:ext cx="799" cy="384"/>
              </a:xfrm>
              <a:prstGeom prst="rect">
                <a:avLst/>
              </a:prstGeom>
              <a:noFill/>
              <a:ln w="9525">
                <a:noFill/>
                <a:miter lim="800000"/>
                <a:headEnd/>
                <a:tailEnd/>
              </a:ln>
            </p:spPr>
            <p:txBody>
              <a:bodyPr/>
              <a:lstStyle/>
              <a:p>
                <a:r>
                  <a:rPr kumimoji="1" lang="zh-CN" altLang="en-US" sz="1600" b="1">
                    <a:latin typeface="Times New Roman" pitchFamily="18" charset="0"/>
                  </a:rPr>
                  <a:t>写数据</a:t>
                </a:r>
              </a:p>
              <a:p>
                <a:pPr eaLnBrk="0" hangingPunct="0"/>
                <a:endParaRPr kumimoji="1" lang="en-US" altLang="zh-CN" sz="1600" b="1">
                  <a:latin typeface="Times New Roman" pitchFamily="18" charset="0"/>
                </a:endParaRPr>
              </a:p>
            </p:txBody>
          </p:sp>
          <p:sp>
            <p:nvSpPr>
              <p:cNvPr id="25659" name="Rectangle 101"/>
              <p:cNvSpPr>
                <a:spLocks noChangeArrowheads="1"/>
              </p:cNvSpPr>
              <p:nvPr/>
            </p:nvSpPr>
            <p:spPr bwMode="auto">
              <a:xfrm>
                <a:off x="0" y="4224"/>
                <a:ext cx="885" cy="384"/>
              </a:xfrm>
              <a:prstGeom prst="rect">
                <a:avLst/>
              </a:prstGeom>
              <a:noFill/>
              <a:ln w="7">
                <a:solidFill>
                  <a:srgbClr val="A0A0A0"/>
                </a:solidFill>
                <a:miter lim="800000"/>
                <a:headEnd/>
                <a:tailEnd/>
              </a:ln>
            </p:spPr>
            <p:txBody>
              <a:bodyPr/>
              <a:lstStyle/>
              <a:p>
                <a:endParaRPr lang="zh-CN" altLang="en-US"/>
              </a:p>
            </p:txBody>
          </p:sp>
        </p:grpSp>
        <p:grpSp>
          <p:nvGrpSpPr>
            <p:cNvPr id="25605" name="Group 102"/>
            <p:cNvGrpSpPr>
              <a:grpSpLocks/>
            </p:cNvGrpSpPr>
            <p:nvPr/>
          </p:nvGrpSpPr>
          <p:grpSpPr bwMode="auto">
            <a:xfrm>
              <a:off x="885" y="4224"/>
              <a:ext cx="728" cy="384"/>
              <a:chOff x="885" y="4224"/>
              <a:chExt cx="728" cy="384"/>
            </a:xfrm>
          </p:grpSpPr>
          <p:sp>
            <p:nvSpPr>
              <p:cNvPr id="25656" name="Rectangle 103"/>
              <p:cNvSpPr>
                <a:spLocks noChangeArrowheads="1"/>
              </p:cNvSpPr>
              <p:nvPr/>
            </p:nvSpPr>
            <p:spPr bwMode="auto">
              <a:xfrm>
                <a:off x="928" y="4224"/>
                <a:ext cx="642" cy="384"/>
              </a:xfrm>
              <a:prstGeom prst="rect">
                <a:avLst/>
              </a:prstGeom>
              <a:noFill/>
              <a:ln w="9525">
                <a:noFill/>
                <a:miter lim="800000"/>
                <a:headEnd/>
                <a:tailEnd/>
              </a:ln>
            </p:spPr>
            <p:txBody>
              <a:bodyPr/>
              <a:lstStyle/>
              <a:p>
                <a:r>
                  <a:rPr kumimoji="1" lang="en-US" altLang="zh-CN" sz="1400" b="1">
                    <a:latin typeface="Times New Roman" pitchFamily="18" charset="0"/>
                  </a:rPr>
                  <a:t>1       0</a:t>
                </a:r>
              </a:p>
              <a:p>
                <a:pPr eaLnBrk="0" hangingPunct="0"/>
                <a:endParaRPr kumimoji="1" lang="en-US" altLang="zh-CN" sz="1400" b="1">
                  <a:latin typeface="Times New Roman" pitchFamily="18" charset="0"/>
                </a:endParaRPr>
              </a:p>
            </p:txBody>
          </p:sp>
          <p:sp>
            <p:nvSpPr>
              <p:cNvPr id="25657" name="Rectangle 104"/>
              <p:cNvSpPr>
                <a:spLocks noChangeArrowheads="1"/>
              </p:cNvSpPr>
              <p:nvPr/>
            </p:nvSpPr>
            <p:spPr bwMode="auto">
              <a:xfrm>
                <a:off x="885" y="4224"/>
                <a:ext cx="728" cy="384"/>
              </a:xfrm>
              <a:prstGeom prst="rect">
                <a:avLst/>
              </a:prstGeom>
              <a:noFill/>
              <a:ln w="7">
                <a:solidFill>
                  <a:srgbClr val="A0A0A0"/>
                </a:solidFill>
                <a:miter lim="800000"/>
                <a:headEnd/>
                <a:tailEnd/>
              </a:ln>
            </p:spPr>
            <p:txBody>
              <a:bodyPr/>
              <a:lstStyle/>
              <a:p>
                <a:endParaRPr lang="zh-CN" altLang="en-US"/>
              </a:p>
            </p:txBody>
          </p:sp>
        </p:grpSp>
        <p:grpSp>
          <p:nvGrpSpPr>
            <p:cNvPr id="25610" name="Group 105"/>
            <p:cNvGrpSpPr>
              <a:grpSpLocks/>
            </p:cNvGrpSpPr>
            <p:nvPr/>
          </p:nvGrpSpPr>
          <p:grpSpPr bwMode="auto">
            <a:xfrm>
              <a:off x="1613" y="4224"/>
              <a:ext cx="1838" cy="384"/>
              <a:chOff x="1613" y="4224"/>
              <a:chExt cx="1838" cy="384"/>
            </a:xfrm>
          </p:grpSpPr>
          <p:sp>
            <p:nvSpPr>
              <p:cNvPr id="25654" name="Rectangle 106"/>
              <p:cNvSpPr>
                <a:spLocks noChangeArrowheads="1"/>
              </p:cNvSpPr>
              <p:nvPr/>
            </p:nvSpPr>
            <p:spPr bwMode="auto">
              <a:xfrm>
                <a:off x="1656" y="4224"/>
                <a:ext cx="1752" cy="384"/>
              </a:xfrm>
              <a:prstGeom prst="rect">
                <a:avLst/>
              </a:prstGeom>
              <a:noFill/>
              <a:ln w="9525">
                <a:noFill/>
                <a:miter lim="800000"/>
                <a:headEnd/>
                <a:tailEnd/>
              </a:ln>
            </p:spPr>
            <p:txBody>
              <a:bodyPr/>
              <a:lstStyle/>
              <a:p>
                <a:pPr algn="ctr"/>
                <a:r>
                  <a:rPr kumimoji="1" lang="zh-CN" altLang="en-US" sz="1600" b="1">
                    <a:latin typeface="Times New Roman" pitchFamily="18" charset="0"/>
                  </a:rPr>
                  <a:t>数    据</a:t>
                </a:r>
              </a:p>
              <a:p>
                <a:pPr algn="ctr" eaLnBrk="0" hangingPunct="0"/>
                <a:endParaRPr kumimoji="1" lang="en-US" altLang="zh-CN" sz="1600">
                  <a:latin typeface="Times New Roman" pitchFamily="18" charset="0"/>
                </a:endParaRPr>
              </a:p>
            </p:txBody>
          </p:sp>
          <p:sp>
            <p:nvSpPr>
              <p:cNvPr id="25655" name="Rectangle 107"/>
              <p:cNvSpPr>
                <a:spLocks noChangeArrowheads="1"/>
              </p:cNvSpPr>
              <p:nvPr/>
            </p:nvSpPr>
            <p:spPr bwMode="auto">
              <a:xfrm>
                <a:off x="1613" y="4224"/>
                <a:ext cx="1838" cy="384"/>
              </a:xfrm>
              <a:prstGeom prst="rect">
                <a:avLst/>
              </a:prstGeom>
              <a:noFill/>
              <a:ln w="7">
                <a:solidFill>
                  <a:srgbClr val="A0A0A0"/>
                </a:solidFill>
                <a:miter lim="800000"/>
                <a:headEnd/>
                <a:tailEnd/>
              </a:ln>
            </p:spPr>
            <p:txBody>
              <a:bodyPr/>
              <a:lstStyle/>
              <a:p>
                <a:endParaRPr lang="zh-CN" altLang="en-US"/>
              </a:p>
            </p:txBody>
          </p:sp>
        </p:grpSp>
        <p:grpSp>
          <p:nvGrpSpPr>
            <p:cNvPr id="25611" name="Group 108"/>
            <p:cNvGrpSpPr>
              <a:grpSpLocks/>
            </p:cNvGrpSpPr>
            <p:nvPr/>
          </p:nvGrpSpPr>
          <p:grpSpPr bwMode="auto">
            <a:xfrm>
              <a:off x="0" y="4608"/>
              <a:ext cx="885" cy="384"/>
              <a:chOff x="0" y="4608"/>
              <a:chExt cx="885" cy="384"/>
            </a:xfrm>
          </p:grpSpPr>
          <p:sp>
            <p:nvSpPr>
              <p:cNvPr id="25652" name="Rectangle 109"/>
              <p:cNvSpPr>
                <a:spLocks noChangeArrowheads="1"/>
              </p:cNvSpPr>
              <p:nvPr/>
            </p:nvSpPr>
            <p:spPr bwMode="auto">
              <a:xfrm>
                <a:off x="43" y="4608"/>
                <a:ext cx="799" cy="384"/>
              </a:xfrm>
              <a:prstGeom prst="rect">
                <a:avLst/>
              </a:prstGeom>
              <a:noFill/>
              <a:ln w="9525">
                <a:noFill/>
                <a:miter lim="800000"/>
                <a:headEnd/>
                <a:tailEnd/>
              </a:ln>
            </p:spPr>
            <p:txBody>
              <a:bodyPr/>
              <a:lstStyle/>
              <a:p>
                <a:r>
                  <a:rPr kumimoji="1" lang="zh-CN" altLang="en-US" sz="1600" b="1">
                    <a:latin typeface="Times New Roman" pitchFamily="18" charset="0"/>
                  </a:rPr>
                  <a:t>读数据</a:t>
                </a:r>
              </a:p>
              <a:p>
                <a:pPr eaLnBrk="0" hangingPunct="0"/>
                <a:endParaRPr kumimoji="1" lang="en-US" altLang="zh-CN" sz="1600">
                  <a:latin typeface="Times New Roman" pitchFamily="18" charset="0"/>
                </a:endParaRPr>
              </a:p>
            </p:txBody>
          </p:sp>
          <p:sp>
            <p:nvSpPr>
              <p:cNvPr id="25653" name="Rectangle 110"/>
              <p:cNvSpPr>
                <a:spLocks noChangeArrowheads="1"/>
              </p:cNvSpPr>
              <p:nvPr/>
            </p:nvSpPr>
            <p:spPr bwMode="auto">
              <a:xfrm>
                <a:off x="0" y="4608"/>
                <a:ext cx="885" cy="384"/>
              </a:xfrm>
              <a:prstGeom prst="rect">
                <a:avLst/>
              </a:prstGeom>
              <a:noFill/>
              <a:ln w="7">
                <a:solidFill>
                  <a:srgbClr val="A0A0A0"/>
                </a:solidFill>
                <a:miter lim="800000"/>
                <a:headEnd/>
                <a:tailEnd/>
              </a:ln>
            </p:spPr>
            <p:txBody>
              <a:bodyPr/>
              <a:lstStyle/>
              <a:p>
                <a:endParaRPr lang="zh-CN" altLang="en-US"/>
              </a:p>
            </p:txBody>
          </p:sp>
        </p:grpSp>
        <p:grpSp>
          <p:nvGrpSpPr>
            <p:cNvPr id="25612" name="Group 111"/>
            <p:cNvGrpSpPr>
              <a:grpSpLocks/>
            </p:cNvGrpSpPr>
            <p:nvPr/>
          </p:nvGrpSpPr>
          <p:grpSpPr bwMode="auto">
            <a:xfrm>
              <a:off x="885" y="4608"/>
              <a:ext cx="728" cy="384"/>
              <a:chOff x="885" y="4608"/>
              <a:chExt cx="728" cy="384"/>
            </a:xfrm>
          </p:grpSpPr>
          <p:sp>
            <p:nvSpPr>
              <p:cNvPr id="25650" name="Rectangle 112"/>
              <p:cNvSpPr>
                <a:spLocks noChangeArrowheads="1"/>
              </p:cNvSpPr>
              <p:nvPr/>
            </p:nvSpPr>
            <p:spPr bwMode="auto">
              <a:xfrm>
                <a:off x="928" y="4608"/>
                <a:ext cx="642" cy="384"/>
              </a:xfrm>
              <a:prstGeom prst="rect">
                <a:avLst/>
              </a:prstGeom>
              <a:noFill/>
              <a:ln w="9525">
                <a:noFill/>
                <a:miter lim="800000"/>
                <a:headEnd/>
                <a:tailEnd/>
              </a:ln>
            </p:spPr>
            <p:txBody>
              <a:bodyPr/>
              <a:lstStyle/>
              <a:p>
                <a:r>
                  <a:rPr kumimoji="1" lang="en-US" altLang="zh-CN" sz="1400" b="1">
                    <a:latin typeface="Times New Roman" pitchFamily="18" charset="0"/>
                  </a:rPr>
                  <a:t>1       1</a:t>
                </a:r>
              </a:p>
              <a:p>
                <a:pPr eaLnBrk="0" hangingPunct="0"/>
                <a:endParaRPr kumimoji="1" lang="en-US" altLang="zh-CN" sz="1400" b="1">
                  <a:latin typeface="Times New Roman" pitchFamily="18" charset="0"/>
                </a:endParaRPr>
              </a:p>
            </p:txBody>
          </p:sp>
          <p:sp>
            <p:nvSpPr>
              <p:cNvPr id="25651" name="Rectangle 113"/>
              <p:cNvSpPr>
                <a:spLocks noChangeArrowheads="1"/>
              </p:cNvSpPr>
              <p:nvPr/>
            </p:nvSpPr>
            <p:spPr bwMode="auto">
              <a:xfrm>
                <a:off x="885" y="4608"/>
                <a:ext cx="728" cy="384"/>
              </a:xfrm>
              <a:prstGeom prst="rect">
                <a:avLst/>
              </a:prstGeom>
              <a:noFill/>
              <a:ln w="7">
                <a:solidFill>
                  <a:srgbClr val="A0A0A0"/>
                </a:solidFill>
                <a:miter lim="800000"/>
                <a:headEnd/>
                <a:tailEnd/>
              </a:ln>
            </p:spPr>
            <p:txBody>
              <a:bodyPr/>
              <a:lstStyle/>
              <a:p>
                <a:endParaRPr lang="zh-CN" altLang="en-US"/>
              </a:p>
            </p:txBody>
          </p:sp>
        </p:grpSp>
        <p:grpSp>
          <p:nvGrpSpPr>
            <p:cNvPr id="25613" name="Group 114"/>
            <p:cNvGrpSpPr>
              <a:grpSpLocks/>
            </p:cNvGrpSpPr>
            <p:nvPr/>
          </p:nvGrpSpPr>
          <p:grpSpPr bwMode="auto">
            <a:xfrm>
              <a:off x="1613" y="4608"/>
              <a:ext cx="1838" cy="384"/>
              <a:chOff x="1613" y="4608"/>
              <a:chExt cx="1838" cy="384"/>
            </a:xfrm>
          </p:grpSpPr>
          <p:sp>
            <p:nvSpPr>
              <p:cNvPr id="25648" name="Rectangle 115"/>
              <p:cNvSpPr>
                <a:spLocks noChangeArrowheads="1"/>
              </p:cNvSpPr>
              <p:nvPr/>
            </p:nvSpPr>
            <p:spPr bwMode="auto">
              <a:xfrm>
                <a:off x="1656" y="4608"/>
                <a:ext cx="1752" cy="384"/>
              </a:xfrm>
              <a:prstGeom prst="rect">
                <a:avLst/>
              </a:prstGeom>
              <a:noFill/>
              <a:ln w="9525">
                <a:noFill/>
                <a:miter lim="800000"/>
                <a:headEnd/>
                <a:tailEnd/>
              </a:ln>
            </p:spPr>
            <p:txBody>
              <a:bodyPr/>
              <a:lstStyle/>
              <a:p>
                <a:pPr algn="ctr"/>
                <a:r>
                  <a:rPr kumimoji="1" lang="zh-CN" altLang="en-US" sz="1600" b="1">
                    <a:latin typeface="Times New Roman" pitchFamily="18" charset="0"/>
                  </a:rPr>
                  <a:t>数    据</a:t>
                </a:r>
              </a:p>
              <a:p>
                <a:pPr algn="ctr" eaLnBrk="0" hangingPunct="0"/>
                <a:endParaRPr kumimoji="1" lang="en-US" altLang="zh-CN" sz="1600">
                  <a:latin typeface="Times New Roman" pitchFamily="18" charset="0"/>
                </a:endParaRPr>
              </a:p>
            </p:txBody>
          </p:sp>
          <p:sp>
            <p:nvSpPr>
              <p:cNvPr id="25649" name="Rectangle 116"/>
              <p:cNvSpPr>
                <a:spLocks noChangeArrowheads="1"/>
              </p:cNvSpPr>
              <p:nvPr/>
            </p:nvSpPr>
            <p:spPr bwMode="auto">
              <a:xfrm>
                <a:off x="1613" y="4608"/>
                <a:ext cx="1838" cy="384"/>
              </a:xfrm>
              <a:prstGeom prst="rect">
                <a:avLst/>
              </a:prstGeom>
              <a:noFill/>
              <a:ln w="7">
                <a:solidFill>
                  <a:srgbClr val="A0A0A0"/>
                </a:solidFill>
                <a:miter lim="800000"/>
                <a:headEnd/>
                <a:tailEnd/>
              </a:ln>
            </p:spPr>
            <p:txBody>
              <a:bodyPr/>
              <a:lstStyle/>
              <a:p>
                <a:endParaRPr lang="zh-CN" altLang="en-US"/>
              </a:p>
            </p:txBody>
          </p:sp>
        </p:grpSp>
      </p:grpSp>
      <p:sp>
        <p:nvSpPr>
          <p:cNvPr id="90229" name="AutoShape 117"/>
          <p:cNvSpPr>
            <a:spLocks noChangeArrowheads="1"/>
          </p:cNvSpPr>
          <p:nvPr/>
        </p:nvSpPr>
        <p:spPr bwMode="auto">
          <a:xfrm>
            <a:off x="6359525" y="5334000"/>
            <a:ext cx="2605088" cy="990600"/>
          </a:xfrm>
          <a:prstGeom prst="wedgeRoundRectCallout">
            <a:avLst>
              <a:gd name="adj1" fmla="val -41162"/>
              <a:gd name="adj2" fmla="val -108653"/>
              <a:gd name="adj3" fmla="val 16667"/>
            </a:avLst>
          </a:prstGeom>
          <a:gradFill rotWithShape="0">
            <a:gsLst>
              <a:gs pos="0">
                <a:srgbClr val="CCFFCC"/>
              </a:gs>
              <a:gs pos="50000">
                <a:srgbClr val="FFFFFF"/>
              </a:gs>
              <a:gs pos="100000">
                <a:srgbClr val="CCFFCC"/>
              </a:gs>
            </a:gsLst>
            <a:lin ang="18900000" scaled="1"/>
          </a:gradFill>
          <a:ln w="9525">
            <a:solidFill>
              <a:schemeClr val="tx1"/>
            </a:solidFill>
            <a:miter lim="800000"/>
            <a:headEnd/>
            <a:tailEnd/>
          </a:ln>
        </p:spPr>
        <p:txBody>
          <a:bodyPr/>
          <a:lstStyle/>
          <a:p>
            <a:r>
              <a:rPr kumimoji="1" lang="zh-CN" altLang="en-US" sz="2400">
                <a:solidFill>
                  <a:schemeClr val="tx2"/>
                </a:solidFill>
                <a:latin typeface="Times New Roman" pitchFamily="18" charset="0"/>
              </a:rPr>
              <a:t>设置</a:t>
            </a:r>
            <a:r>
              <a:rPr kumimoji="1" lang="en-US" altLang="zh-CN" sz="2400">
                <a:solidFill>
                  <a:schemeClr val="tx2"/>
                </a:solidFill>
                <a:latin typeface="Times New Roman" pitchFamily="18" charset="0"/>
              </a:rPr>
              <a:t>DDRAM</a:t>
            </a:r>
            <a:r>
              <a:rPr kumimoji="1" lang="zh-CN" altLang="en-US" sz="2400">
                <a:solidFill>
                  <a:schemeClr val="tx2"/>
                </a:solidFill>
                <a:latin typeface="Times New Roman" pitchFamily="18" charset="0"/>
              </a:rPr>
              <a:t>地址，为显示定位</a:t>
            </a:r>
          </a:p>
        </p:txBody>
      </p:sp>
      <p:sp>
        <p:nvSpPr>
          <p:cNvPr id="90230" name="Line 118"/>
          <p:cNvSpPr>
            <a:spLocks noChangeShapeType="1"/>
          </p:cNvSpPr>
          <p:nvPr/>
        </p:nvSpPr>
        <p:spPr bwMode="auto">
          <a:xfrm>
            <a:off x="2801938" y="4724400"/>
            <a:ext cx="533400" cy="0"/>
          </a:xfrm>
          <a:prstGeom prst="line">
            <a:avLst/>
          </a:prstGeom>
          <a:noFill/>
          <a:ln w="19050">
            <a:solidFill>
              <a:srgbClr val="FF3300"/>
            </a:solidFill>
            <a:round/>
            <a:headEnd/>
            <a:tailEnd/>
          </a:ln>
        </p:spPr>
        <p:txBody>
          <a:bodyPr/>
          <a:lstStyle/>
          <a:p>
            <a:endParaRPr lang="zh-CN" altLang="en-US"/>
          </a:p>
        </p:txBody>
      </p:sp>
      <p:sp>
        <p:nvSpPr>
          <p:cNvPr id="25606" name="Line 119"/>
          <p:cNvSpPr>
            <a:spLocks noChangeShapeType="1"/>
          </p:cNvSpPr>
          <p:nvPr/>
        </p:nvSpPr>
        <p:spPr bwMode="auto">
          <a:xfrm>
            <a:off x="2801938" y="3933825"/>
            <a:ext cx="533400" cy="0"/>
          </a:xfrm>
          <a:prstGeom prst="line">
            <a:avLst/>
          </a:prstGeom>
          <a:noFill/>
          <a:ln w="19050">
            <a:solidFill>
              <a:srgbClr val="FF3300"/>
            </a:solidFill>
            <a:round/>
            <a:headEnd/>
            <a:tailEnd/>
          </a:ln>
        </p:spPr>
        <p:txBody>
          <a:bodyPr/>
          <a:lstStyle/>
          <a:p>
            <a:endParaRPr lang="zh-CN" altLang="en-US"/>
          </a:p>
        </p:txBody>
      </p:sp>
      <p:sp>
        <p:nvSpPr>
          <p:cNvPr id="25607" name="Line 120"/>
          <p:cNvSpPr>
            <a:spLocks noChangeShapeType="1"/>
          </p:cNvSpPr>
          <p:nvPr/>
        </p:nvSpPr>
        <p:spPr bwMode="auto">
          <a:xfrm>
            <a:off x="2806700" y="2728913"/>
            <a:ext cx="533400" cy="0"/>
          </a:xfrm>
          <a:prstGeom prst="line">
            <a:avLst/>
          </a:prstGeom>
          <a:noFill/>
          <a:ln w="19050">
            <a:solidFill>
              <a:srgbClr val="FF3300"/>
            </a:solidFill>
            <a:round/>
            <a:headEnd/>
            <a:tailEnd/>
          </a:ln>
        </p:spPr>
        <p:txBody>
          <a:bodyPr/>
          <a:lstStyle/>
          <a:p>
            <a:endParaRPr lang="zh-CN" altLang="en-US"/>
          </a:p>
        </p:txBody>
      </p:sp>
      <p:sp>
        <p:nvSpPr>
          <p:cNvPr id="25608" name="Line 121"/>
          <p:cNvSpPr>
            <a:spLocks noChangeShapeType="1"/>
          </p:cNvSpPr>
          <p:nvPr/>
        </p:nvSpPr>
        <p:spPr bwMode="auto">
          <a:xfrm>
            <a:off x="2801938" y="3124200"/>
            <a:ext cx="533400" cy="0"/>
          </a:xfrm>
          <a:prstGeom prst="line">
            <a:avLst/>
          </a:prstGeom>
          <a:noFill/>
          <a:ln w="19050">
            <a:solidFill>
              <a:srgbClr val="FF3300"/>
            </a:solidFill>
            <a:round/>
            <a:headEnd/>
            <a:tailEnd/>
          </a:ln>
        </p:spPr>
        <p:txBody>
          <a:bodyPr/>
          <a:lstStyle/>
          <a:p>
            <a:endParaRPr lang="zh-CN" altLang="en-US"/>
          </a:p>
        </p:txBody>
      </p:sp>
      <p:sp>
        <p:nvSpPr>
          <p:cNvPr id="25609" name="Line 122"/>
          <p:cNvSpPr>
            <a:spLocks noChangeShapeType="1"/>
          </p:cNvSpPr>
          <p:nvPr/>
        </p:nvSpPr>
        <p:spPr bwMode="auto">
          <a:xfrm>
            <a:off x="2806700" y="1952625"/>
            <a:ext cx="533400" cy="0"/>
          </a:xfrm>
          <a:prstGeom prst="line">
            <a:avLst/>
          </a:prstGeom>
          <a:noFill/>
          <a:ln w="19050">
            <a:solidFill>
              <a:srgbClr val="FF33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30"/>
                                        </p:tgtEl>
                                        <p:attrNameLst>
                                          <p:attrName>style.visibility</p:attrName>
                                        </p:attrNameLst>
                                      </p:cBhvr>
                                      <p:to>
                                        <p:strVal val="visible"/>
                                      </p:to>
                                    </p:set>
                                    <p:animEffect transition="in" filter="blinds(horizontal)">
                                      <p:cBhvr>
                                        <p:cTn id="7" dur="500"/>
                                        <p:tgtEl>
                                          <p:spTgt spid="902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229"/>
                                        </p:tgtEl>
                                        <p:attrNameLst>
                                          <p:attrName>style.visibility</p:attrName>
                                        </p:attrNameLst>
                                      </p:cBhvr>
                                      <p:to>
                                        <p:strVal val="visible"/>
                                      </p:to>
                                    </p:set>
                                    <p:animEffect transition="in" filter="blinds(horizontal)">
                                      <p:cBhvr>
                                        <p:cTn id="12" dur="500"/>
                                        <p:tgtEl>
                                          <p:spTgt spid="9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29" grpId="0" animBg="1" autoUpdateAnimBg="0"/>
      <p:bldP spid="9023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p:spPr>
        <p:txBody>
          <a:bodyPr/>
          <a:lstStyle/>
          <a:p>
            <a:fld id="{97E41B7E-D7B6-4748-A307-05691095DCC1}" type="slidenum">
              <a:rPr lang="en-US" altLang="zh-CN">
                <a:ea typeface="宋体" charset="-122"/>
              </a:rPr>
              <a:pPr/>
              <a:t>61</a:t>
            </a:fld>
            <a:endParaRPr lang="en-US" altLang="zh-CN">
              <a:ea typeface="宋体" charset="-122"/>
            </a:endParaRPr>
          </a:p>
        </p:txBody>
      </p:sp>
      <p:sp>
        <p:nvSpPr>
          <p:cNvPr id="26627" name="Rectangle 2"/>
          <p:cNvSpPr>
            <a:spLocks noChangeArrowheads="1"/>
          </p:cNvSpPr>
          <p:nvPr/>
        </p:nvSpPr>
        <p:spPr bwMode="auto">
          <a:xfrm>
            <a:off x="468313" y="549275"/>
            <a:ext cx="6553200" cy="641350"/>
          </a:xfrm>
          <a:prstGeom prst="rect">
            <a:avLst/>
          </a:prstGeom>
          <a:noFill/>
          <a:ln w="9525">
            <a:noFill/>
            <a:miter lim="800000"/>
            <a:headEnd/>
            <a:tailEnd/>
          </a:ln>
        </p:spPr>
        <p:txBody>
          <a:bodyPr>
            <a:spAutoFit/>
          </a:bodyPr>
          <a:lstStyle/>
          <a:p>
            <a:r>
              <a:rPr kumimoji="1" lang="en-US" altLang="zh-CN" sz="3600">
                <a:solidFill>
                  <a:srgbClr val="3333CC"/>
                </a:solidFill>
                <a:latin typeface="Times New Roman" pitchFamily="18" charset="0"/>
                <a:ea typeface="黑体" pitchFamily="2" charset="-122"/>
              </a:rPr>
              <a:t>4. </a:t>
            </a:r>
            <a:r>
              <a:rPr kumimoji="1" lang="zh-CN" altLang="en-US" sz="3600">
                <a:solidFill>
                  <a:srgbClr val="3333CC"/>
                </a:solidFill>
                <a:latin typeface="Times New Roman" pitchFamily="18" charset="0"/>
                <a:ea typeface="黑体" pitchFamily="2" charset="-122"/>
              </a:rPr>
              <a:t>初始化</a:t>
            </a:r>
            <a:r>
              <a:rPr kumimoji="1" lang="en-US" altLang="zh-CN" sz="3600">
                <a:solidFill>
                  <a:srgbClr val="3333CC"/>
                </a:solidFill>
                <a:latin typeface="Times New Roman" pitchFamily="18" charset="0"/>
                <a:ea typeface="黑体" pitchFamily="2" charset="-122"/>
              </a:rPr>
              <a:t>LCD</a:t>
            </a:r>
          </a:p>
        </p:txBody>
      </p:sp>
      <p:sp>
        <p:nvSpPr>
          <p:cNvPr id="26628" name="AutoShape 3"/>
          <p:cNvSpPr>
            <a:spLocks noChangeArrowheads="1"/>
          </p:cNvSpPr>
          <p:nvPr/>
        </p:nvSpPr>
        <p:spPr bwMode="auto">
          <a:xfrm>
            <a:off x="2209800" y="1408113"/>
            <a:ext cx="914400" cy="457200"/>
          </a:xfrm>
          <a:prstGeom prst="flowChartAlternate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上电</a:t>
            </a:r>
          </a:p>
        </p:txBody>
      </p:sp>
      <p:sp>
        <p:nvSpPr>
          <p:cNvPr id="26629" name="Line 4"/>
          <p:cNvSpPr>
            <a:spLocks noChangeShapeType="1"/>
          </p:cNvSpPr>
          <p:nvPr/>
        </p:nvSpPr>
        <p:spPr bwMode="auto">
          <a:xfrm>
            <a:off x="2667000" y="18653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30" name="AutoShape 5"/>
          <p:cNvSpPr>
            <a:spLocks noChangeArrowheads="1"/>
          </p:cNvSpPr>
          <p:nvPr/>
        </p:nvSpPr>
        <p:spPr bwMode="auto">
          <a:xfrm>
            <a:off x="1752600" y="2093913"/>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延时</a:t>
            </a:r>
            <a:r>
              <a:rPr kumimoji="1" lang="en-US" altLang="zh-CN" sz="2400">
                <a:latin typeface="Times New Roman" pitchFamily="18" charset="0"/>
              </a:rPr>
              <a:t>20ms</a:t>
            </a:r>
          </a:p>
        </p:txBody>
      </p:sp>
      <p:sp>
        <p:nvSpPr>
          <p:cNvPr id="26631" name="Line 6"/>
          <p:cNvSpPr>
            <a:spLocks noChangeShapeType="1"/>
          </p:cNvSpPr>
          <p:nvPr/>
        </p:nvSpPr>
        <p:spPr bwMode="auto">
          <a:xfrm>
            <a:off x="2667000" y="26273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32" name="AutoShape 7"/>
          <p:cNvSpPr>
            <a:spLocks noChangeArrowheads="1"/>
          </p:cNvSpPr>
          <p:nvPr/>
        </p:nvSpPr>
        <p:spPr bwMode="auto">
          <a:xfrm>
            <a:off x="1752600" y="2855913"/>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功能设置</a:t>
            </a:r>
          </a:p>
        </p:txBody>
      </p:sp>
      <p:sp>
        <p:nvSpPr>
          <p:cNvPr id="26633" name="Line 8"/>
          <p:cNvSpPr>
            <a:spLocks noChangeShapeType="1"/>
          </p:cNvSpPr>
          <p:nvPr/>
        </p:nvSpPr>
        <p:spPr bwMode="auto">
          <a:xfrm>
            <a:off x="2667000" y="33893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34" name="AutoShape 9"/>
          <p:cNvSpPr>
            <a:spLocks noChangeArrowheads="1"/>
          </p:cNvSpPr>
          <p:nvPr/>
        </p:nvSpPr>
        <p:spPr bwMode="auto">
          <a:xfrm>
            <a:off x="1752600" y="3617913"/>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延时</a:t>
            </a:r>
            <a:r>
              <a:rPr kumimoji="1" lang="en-US" altLang="zh-CN" sz="2400">
                <a:latin typeface="Times New Roman" pitchFamily="18" charset="0"/>
              </a:rPr>
              <a:t>37us</a:t>
            </a:r>
          </a:p>
        </p:txBody>
      </p:sp>
      <p:sp>
        <p:nvSpPr>
          <p:cNvPr id="26635" name="Line 10"/>
          <p:cNvSpPr>
            <a:spLocks noChangeShapeType="1"/>
          </p:cNvSpPr>
          <p:nvPr/>
        </p:nvSpPr>
        <p:spPr bwMode="auto">
          <a:xfrm>
            <a:off x="2667000" y="41513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36" name="AutoShape 11"/>
          <p:cNvSpPr>
            <a:spLocks noChangeArrowheads="1"/>
          </p:cNvSpPr>
          <p:nvPr/>
        </p:nvSpPr>
        <p:spPr bwMode="auto">
          <a:xfrm>
            <a:off x="1524000" y="4379913"/>
            <a:ext cx="25146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显示状态设置</a:t>
            </a:r>
          </a:p>
        </p:txBody>
      </p:sp>
      <p:sp>
        <p:nvSpPr>
          <p:cNvPr id="26637" name="Line 12"/>
          <p:cNvSpPr>
            <a:spLocks noChangeShapeType="1"/>
          </p:cNvSpPr>
          <p:nvPr/>
        </p:nvSpPr>
        <p:spPr bwMode="auto">
          <a:xfrm>
            <a:off x="2667000" y="49133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38" name="AutoShape 13"/>
          <p:cNvSpPr>
            <a:spLocks noChangeArrowheads="1"/>
          </p:cNvSpPr>
          <p:nvPr/>
        </p:nvSpPr>
        <p:spPr bwMode="auto">
          <a:xfrm>
            <a:off x="1752600" y="5141913"/>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延时</a:t>
            </a:r>
            <a:r>
              <a:rPr kumimoji="1" lang="en-US" altLang="zh-CN" sz="2400">
                <a:latin typeface="Times New Roman" pitchFamily="18" charset="0"/>
              </a:rPr>
              <a:t>37us</a:t>
            </a:r>
          </a:p>
        </p:txBody>
      </p:sp>
      <p:sp>
        <p:nvSpPr>
          <p:cNvPr id="26639" name="Line 14"/>
          <p:cNvSpPr>
            <a:spLocks noChangeShapeType="1"/>
          </p:cNvSpPr>
          <p:nvPr/>
        </p:nvSpPr>
        <p:spPr bwMode="auto">
          <a:xfrm>
            <a:off x="2667000" y="56753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40" name="Line 15"/>
          <p:cNvSpPr>
            <a:spLocks noChangeShapeType="1"/>
          </p:cNvSpPr>
          <p:nvPr/>
        </p:nvSpPr>
        <p:spPr bwMode="auto">
          <a:xfrm>
            <a:off x="6400800" y="16367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41" name="AutoShape 16"/>
          <p:cNvSpPr>
            <a:spLocks noChangeArrowheads="1"/>
          </p:cNvSpPr>
          <p:nvPr/>
        </p:nvSpPr>
        <p:spPr bwMode="auto">
          <a:xfrm>
            <a:off x="5257800" y="1865313"/>
            <a:ext cx="25146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清屏</a:t>
            </a:r>
          </a:p>
        </p:txBody>
      </p:sp>
      <p:sp>
        <p:nvSpPr>
          <p:cNvPr id="26642" name="Line 17"/>
          <p:cNvSpPr>
            <a:spLocks noChangeShapeType="1"/>
          </p:cNvSpPr>
          <p:nvPr/>
        </p:nvSpPr>
        <p:spPr bwMode="auto">
          <a:xfrm>
            <a:off x="6400800" y="23987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43" name="AutoShape 18"/>
          <p:cNvSpPr>
            <a:spLocks noChangeArrowheads="1"/>
          </p:cNvSpPr>
          <p:nvPr/>
        </p:nvSpPr>
        <p:spPr bwMode="auto">
          <a:xfrm>
            <a:off x="5486400" y="2627313"/>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延时</a:t>
            </a:r>
            <a:r>
              <a:rPr kumimoji="1" lang="en-US" altLang="zh-CN" sz="2400">
                <a:latin typeface="Times New Roman" pitchFamily="18" charset="0"/>
              </a:rPr>
              <a:t>1.52ms</a:t>
            </a:r>
          </a:p>
        </p:txBody>
      </p:sp>
      <p:sp>
        <p:nvSpPr>
          <p:cNvPr id="26644" name="Line 19"/>
          <p:cNvSpPr>
            <a:spLocks noChangeShapeType="1"/>
          </p:cNvSpPr>
          <p:nvPr/>
        </p:nvSpPr>
        <p:spPr bwMode="auto">
          <a:xfrm>
            <a:off x="6400800" y="3160713"/>
            <a:ext cx="0" cy="228600"/>
          </a:xfrm>
          <a:prstGeom prst="line">
            <a:avLst/>
          </a:prstGeom>
          <a:noFill/>
          <a:ln w="9525">
            <a:solidFill>
              <a:schemeClr val="tx1"/>
            </a:solidFill>
            <a:round/>
            <a:headEnd/>
            <a:tailEnd type="triangle" w="med" len="med"/>
          </a:ln>
        </p:spPr>
        <p:txBody>
          <a:bodyPr/>
          <a:lstStyle/>
          <a:p>
            <a:endParaRPr lang="zh-CN" altLang="en-US"/>
          </a:p>
        </p:txBody>
      </p:sp>
      <p:sp>
        <p:nvSpPr>
          <p:cNvPr id="26645" name="AutoShape 20"/>
          <p:cNvSpPr>
            <a:spLocks noChangeArrowheads="1"/>
          </p:cNvSpPr>
          <p:nvPr/>
        </p:nvSpPr>
        <p:spPr bwMode="auto">
          <a:xfrm>
            <a:off x="5181600" y="3389313"/>
            <a:ext cx="25146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输入方式设置</a:t>
            </a:r>
          </a:p>
        </p:txBody>
      </p:sp>
      <p:sp>
        <p:nvSpPr>
          <p:cNvPr id="26646" name="AutoShape 21"/>
          <p:cNvSpPr>
            <a:spLocks noChangeArrowheads="1"/>
          </p:cNvSpPr>
          <p:nvPr/>
        </p:nvSpPr>
        <p:spPr bwMode="auto">
          <a:xfrm>
            <a:off x="5562600" y="4379913"/>
            <a:ext cx="1752600" cy="457200"/>
          </a:xfrm>
          <a:prstGeom prst="flowChartAlternate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初始化结束</a:t>
            </a:r>
          </a:p>
        </p:txBody>
      </p:sp>
      <p:sp>
        <p:nvSpPr>
          <p:cNvPr id="26647" name="Line 22"/>
          <p:cNvSpPr>
            <a:spLocks noChangeShapeType="1"/>
          </p:cNvSpPr>
          <p:nvPr/>
        </p:nvSpPr>
        <p:spPr bwMode="auto">
          <a:xfrm>
            <a:off x="6400800" y="3922713"/>
            <a:ext cx="0" cy="457200"/>
          </a:xfrm>
          <a:prstGeom prst="line">
            <a:avLst/>
          </a:prstGeom>
          <a:noFill/>
          <a:ln w="9525">
            <a:solidFill>
              <a:schemeClr val="tx1"/>
            </a:solidFill>
            <a:round/>
            <a:headEnd/>
            <a:tailEnd type="triangle" w="med" len="med"/>
          </a:ln>
        </p:spPr>
        <p:txBody>
          <a:bodyPr/>
          <a:lstStyle/>
          <a:p>
            <a:endParaRPr lang="zh-CN" altLang="en-US"/>
          </a:p>
        </p:txBody>
      </p:sp>
      <p:sp>
        <p:nvSpPr>
          <p:cNvPr id="26648" name="Line 23"/>
          <p:cNvSpPr>
            <a:spLocks noChangeShapeType="1"/>
          </p:cNvSpPr>
          <p:nvPr/>
        </p:nvSpPr>
        <p:spPr bwMode="auto">
          <a:xfrm>
            <a:off x="2667000" y="5903913"/>
            <a:ext cx="1981200" cy="0"/>
          </a:xfrm>
          <a:prstGeom prst="line">
            <a:avLst/>
          </a:prstGeom>
          <a:noFill/>
          <a:ln w="9525">
            <a:solidFill>
              <a:schemeClr val="tx1"/>
            </a:solidFill>
            <a:round/>
            <a:headEnd/>
            <a:tailEnd/>
          </a:ln>
        </p:spPr>
        <p:txBody>
          <a:bodyPr/>
          <a:lstStyle/>
          <a:p>
            <a:endParaRPr lang="zh-CN" altLang="en-US"/>
          </a:p>
        </p:txBody>
      </p:sp>
      <p:sp>
        <p:nvSpPr>
          <p:cNvPr id="26649" name="Line 24"/>
          <p:cNvSpPr>
            <a:spLocks noChangeShapeType="1"/>
          </p:cNvSpPr>
          <p:nvPr/>
        </p:nvSpPr>
        <p:spPr bwMode="auto">
          <a:xfrm flipV="1">
            <a:off x="4648200" y="1636713"/>
            <a:ext cx="0" cy="4267200"/>
          </a:xfrm>
          <a:prstGeom prst="line">
            <a:avLst/>
          </a:prstGeom>
          <a:noFill/>
          <a:ln w="9525">
            <a:solidFill>
              <a:schemeClr val="tx1"/>
            </a:solidFill>
            <a:round/>
            <a:headEnd/>
            <a:tailEnd/>
          </a:ln>
        </p:spPr>
        <p:txBody>
          <a:bodyPr/>
          <a:lstStyle/>
          <a:p>
            <a:endParaRPr lang="zh-CN" altLang="en-US"/>
          </a:p>
        </p:txBody>
      </p:sp>
      <p:sp>
        <p:nvSpPr>
          <p:cNvPr id="26650" name="Line 25"/>
          <p:cNvSpPr>
            <a:spLocks noChangeShapeType="1"/>
          </p:cNvSpPr>
          <p:nvPr/>
        </p:nvSpPr>
        <p:spPr bwMode="auto">
          <a:xfrm>
            <a:off x="4648200" y="1636713"/>
            <a:ext cx="1752600" cy="0"/>
          </a:xfrm>
          <a:prstGeom prst="line">
            <a:avLst/>
          </a:prstGeom>
          <a:noFill/>
          <a:ln w="9525">
            <a:solidFill>
              <a:schemeClr val="tx1"/>
            </a:solidFill>
            <a:round/>
            <a:headEnd/>
            <a:tailEnd/>
          </a:ln>
        </p:spPr>
        <p:txBody>
          <a:bodyPr/>
          <a:lstStyle/>
          <a:p>
            <a:endParaRPr lang="zh-CN" altLang="en-US"/>
          </a:p>
        </p:txBody>
      </p:sp>
      <p:sp>
        <p:nvSpPr>
          <p:cNvPr id="92186" name="AutoShape 26"/>
          <p:cNvSpPr>
            <a:spLocks noChangeArrowheads="1"/>
          </p:cNvSpPr>
          <p:nvPr/>
        </p:nvSpPr>
        <p:spPr bwMode="auto">
          <a:xfrm>
            <a:off x="0" y="2474913"/>
            <a:ext cx="1676400" cy="457200"/>
          </a:xfrm>
          <a:prstGeom prst="wedgeRoundRectCallout">
            <a:avLst>
              <a:gd name="adj1" fmla="val 55116"/>
              <a:gd name="adj2" fmla="val 85069"/>
              <a:gd name="adj3" fmla="val 16667"/>
            </a:avLst>
          </a:prstGeom>
          <a:solidFill>
            <a:srgbClr val="CCFFCC"/>
          </a:solidFill>
          <a:ln w="9525">
            <a:solidFill>
              <a:srgbClr val="FF0000"/>
            </a:solidFill>
            <a:miter lim="800000"/>
            <a:headEnd/>
            <a:tailEnd/>
          </a:ln>
        </p:spPr>
        <p:txBody>
          <a:bodyPr/>
          <a:lstStyle/>
          <a:p>
            <a:pPr algn="ctr"/>
            <a:r>
              <a:rPr kumimoji="1" lang="en-US" altLang="zh-CN" sz="2400">
                <a:latin typeface="Times New Roman" pitchFamily="18" charset="0"/>
              </a:rPr>
              <a:t>38h</a:t>
            </a:r>
          </a:p>
        </p:txBody>
      </p:sp>
      <p:sp>
        <p:nvSpPr>
          <p:cNvPr id="92187" name="AutoShape 27"/>
          <p:cNvSpPr>
            <a:spLocks noChangeArrowheads="1"/>
          </p:cNvSpPr>
          <p:nvPr/>
        </p:nvSpPr>
        <p:spPr bwMode="auto">
          <a:xfrm>
            <a:off x="0" y="3770313"/>
            <a:ext cx="1676400" cy="457200"/>
          </a:xfrm>
          <a:prstGeom prst="wedgeRoundRectCallout">
            <a:avLst>
              <a:gd name="adj1" fmla="val 35796"/>
              <a:gd name="adj2" fmla="val 151736"/>
              <a:gd name="adj3" fmla="val 16667"/>
            </a:avLst>
          </a:prstGeom>
          <a:solidFill>
            <a:srgbClr val="CCFFCC"/>
          </a:solidFill>
          <a:ln w="9525">
            <a:solidFill>
              <a:srgbClr val="FF0000"/>
            </a:solidFill>
            <a:miter lim="800000"/>
            <a:headEnd/>
            <a:tailEnd/>
          </a:ln>
        </p:spPr>
        <p:txBody>
          <a:bodyPr/>
          <a:lstStyle/>
          <a:p>
            <a:pPr algn="ctr"/>
            <a:r>
              <a:rPr kumimoji="1" lang="en-US" altLang="zh-CN" sz="2400">
                <a:latin typeface="Times New Roman" pitchFamily="18" charset="0"/>
              </a:rPr>
              <a:t>0ch</a:t>
            </a:r>
          </a:p>
        </p:txBody>
      </p:sp>
      <p:sp>
        <p:nvSpPr>
          <p:cNvPr id="92188" name="AutoShape 28"/>
          <p:cNvSpPr>
            <a:spLocks noChangeArrowheads="1"/>
          </p:cNvSpPr>
          <p:nvPr/>
        </p:nvSpPr>
        <p:spPr bwMode="auto">
          <a:xfrm>
            <a:off x="7467600" y="950913"/>
            <a:ext cx="1676400" cy="457200"/>
          </a:xfrm>
          <a:prstGeom prst="wedgeRoundRectCallout">
            <a:avLst>
              <a:gd name="adj1" fmla="val -43750"/>
              <a:gd name="adj2" fmla="val 143403"/>
              <a:gd name="adj3" fmla="val 16667"/>
            </a:avLst>
          </a:prstGeom>
          <a:solidFill>
            <a:srgbClr val="CCFFCC"/>
          </a:solidFill>
          <a:ln w="9525">
            <a:solidFill>
              <a:srgbClr val="FF0000"/>
            </a:solidFill>
            <a:miter lim="800000"/>
            <a:headEnd/>
            <a:tailEnd/>
          </a:ln>
        </p:spPr>
        <p:txBody>
          <a:bodyPr/>
          <a:lstStyle/>
          <a:p>
            <a:pPr algn="ctr"/>
            <a:r>
              <a:rPr kumimoji="1" lang="en-US" altLang="zh-CN" sz="2400">
                <a:latin typeface="Times New Roman" pitchFamily="18" charset="0"/>
              </a:rPr>
              <a:t>01h</a:t>
            </a:r>
          </a:p>
        </p:txBody>
      </p:sp>
      <p:sp>
        <p:nvSpPr>
          <p:cNvPr id="92189" name="AutoShape 29"/>
          <p:cNvSpPr>
            <a:spLocks noChangeArrowheads="1"/>
          </p:cNvSpPr>
          <p:nvPr/>
        </p:nvSpPr>
        <p:spPr bwMode="auto">
          <a:xfrm>
            <a:off x="7467600" y="2703513"/>
            <a:ext cx="1676400" cy="457200"/>
          </a:xfrm>
          <a:prstGeom prst="wedgeRoundRectCallout">
            <a:avLst>
              <a:gd name="adj1" fmla="val -49431"/>
              <a:gd name="adj2" fmla="val 151736"/>
              <a:gd name="adj3" fmla="val 16667"/>
            </a:avLst>
          </a:prstGeom>
          <a:solidFill>
            <a:srgbClr val="CCFFCC"/>
          </a:solidFill>
          <a:ln w="9525">
            <a:solidFill>
              <a:srgbClr val="FF0000"/>
            </a:solidFill>
            <a:miter lim="800000"/>
            <a:headEnd/>
            <a:tailEnd/>
          </a:ln>
        </p:spPr>
        <p:txBody>
          <a:bodyPr/>
          <a:lstStyle/>
          <a:p>
            <a:pPr algn="ctr"/>
            <a:r>
              <a:rPr kumimoji="1" lang="en-US" altLang="zh-CN" sz="2400">
                <a:latin typeface="Times New Roman" pitchFamily="18" charset="0"/>
              </a:rPr>
              <a:t>06h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6"/>
                                        </p:tgtEl>
                                        <p:attrNameLst>
                                          <p:attrName>style.visibility</p:attrName>
                                        </p:attrNameLst>
                                      </p:cBhvr>
                                      <p:to>
                                        <p:strVal val="visible"/>
                                      </p:to>
                                    </p:set>
                                    <p:anim calcmode="lin" valueType="num">
                                      <p:cBhvr additive="base">
                                        <p:cTn id="7" dur="500" fill="hold"/>
                                        <p:tgtEl>
                                          <p:spTgt spid="92186"/>
                                        </p:tgtEl>
                                        <p:attrNameLst>
                                          <p:attrName>ppt_x</p:attrName>
                                        </p:attrNameLst>
                                      </p:cBhvr>
                                      <p:tavLst>
                                        <p:tav tm="0">
                                          <p:val>
                                            <p:strVal val="0-#ppt_w/2"/>
                                          </p:val>
                                        </p:tav>
                                        <p:tav tm="100000">
                                          <p:val>
                                            <p:strVal val="#ppt_x"/>
                                          </p:val>
                                        </p:tav>
                                      </p:tavLst>
                                    </p:anim>
                                    <p:anim calcmode="lin" valueType="num">
                                      <p:cBhvr additive="base">
                                        <p:cTn id="8" dur="500" fill="hold"/>
                                        <p:tgtEl>
                                          <p:spTgt spid="921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87"/>
                                        </p:tgtEl>
                                        <p:attrNameLst>
                                          <p:attrName>style.visibility</p:attrName>
                                        </p:attrNameLst>
                                      </p:cBhvr>
                                      <p:to>
                                        <p:strVal val="visible"/>
                                      </p:to>
                                    </p:set>
                                    <p:anim calcmode="lin" valueType="num">
                                      <p:cBhvr additive="base">
                                        <p:cTn id="13" dur="500" fill="hold"/>
                                        <p:tgtEl>
                                          <p:spTgt spid="92187"/>
                                        </p:tgtEl>
                                        <p:attrNameLst>
                                          <p:attrName>ppt_x</p:attrName>
                                        </p:attrNameLst>
                                      </p:cBhvr>
                                      <p:tavLst>
                                        <p:tav tm="0">
                                          <p:val>
                                            <p:strVal val="0-#ppt_w/2"/>
                                          </p:val>
                                        </p:tav>
                                        <p:tav tm="100000">
                                          <p:val>
                                            <p:strVal val="#ppt_x"/>
                                          </p:val>
                                        </p:tav>
                                      </p:tavLst>
                                    </p:anim>
                                    <p:anim calcmode="lin" valueType="num">
                                      <p:cBhvr additive="base">
                                        <p:cTn id="14" dur="500" fill="hold"/>
                                        <p:tgtEl>
                                          <p:spTgt spid="921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188"/>
                                        </p:tgtEl>
                                        <p:attrNameLst>
                                          <p:attrName>style.visibility</p:attrName>
                                        </p:attrNameLst>
                                      </p:cBhvr>
                                      <p:to>
                                        <p:strVal val="visible"/>
                                      </p:to>
                                    </p:set>
                                    <p:anim calcmode="lin" valueType="num">
                                      <p:cBhvr additive="base">
                                        <p:cTn id="19" dur="500" fill="hold"/>
                                        <p:tgtEl>
                                          <p:spTgt spid="92188"/>
                                        </p:tgtEl>
                                        <p:attrNameLst>
                                          <p:attrName>ppt_x</p:attrName>
                                        </p:attrNameLst>
                                      </p:cBhvr>
                                      <p:tavLst>
                                        <p:tav tm="0">
                                          <p:val>
                                            <p:strVal val="1+#ppt_w/2"/>
                                          </p:val>
                                        </p:tav>
                                        <p:tav tm="100000">
                                          <p:val>
                                            <p:strVal val="#ppt_x"/>
                                          </p:val>
                                        </p:tav>
                                      </p:tavLst>
                                    </p:anim>
                                    <p:anim calcmode="lin" valueType="num">
                                      <p:cBhvr additive="base">
                                        <p:cTn id="20" dur="500" fill="hold"/>
                                        <p:tgtEl>
                                          <p:spTgt spid="921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189"/>
                                        </p:tgtEl>
                                        <p:attrNameLst>
                                          <p:attrName>style.visibility</p:attrName>
                                        </p:attrNameLst>
                                      </p:cBhvr>
                                      <p:to>
                                        <p:strVal val="visible"/>
                                      </p:to>
                                    </p:set>
                                    <p:anim calcmode="lin" valueType="num">
                                      <p:cBhvr additive="base">
                                        <p:cTn id="25" dur="500" fill="hold"/>
                                        <p:tgtEl>
                                          <p:spTgt spid="92189"/>
                                        </p:tgtEl>
                                        <p:attrNameLst>
                                          <p:attrName>ppt_x</p:attrName>
                                        </p:attrNameLst>
                                      </p:cBhvr>
                                      <p:tavLst>
                                        <p:tav tm="0">
                                          <p:val>
                                            <p:strVal val="1+#ppt_w/2"/>
                                          </p:val>
                                        </p:tav>
                                        <p:tav tm="100000">
                                          <p:val>
                                            <p:strVal val="#ppt_x"/>
                                          </p:val>
                                        </p:tav>
                                      </p:tavLst>
                                    </p:anim>
                                    <p:anim calcmode="lin" valueType="num">
                                      <p:cBhvr additive="base">
                                        <p:cTn id="26" dur="500" fill="hold"/>
                                        <p:tgtEl>
                                          <p:spTgt spid="921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6" grpId="0" animBg="1" autoUpdateAnimBg="0"/>
      <p:bldP spid="92187" grpId="0" animBg="1" autoUpdateAnimBg="0"/>
      <p:bldP spid="92188" grpId="0" animBg="1" autoUpdateAnimBg="0"/>
      <p:bldP spid="9218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noFill/>
        </p:spPr>
        <p:txBody>
          <a:bodyPr/>
          <a:lstStyle/>
          <a:p>
            <a:fld id="{7060C705-FAEF-4125-B109-E2169E57792D}" type="slidenum">
              <a:rPr lang="en-US" altLang="zh-CN">
                <a:ea typeface="宋体" charset="-122"/>
              </a:rPr>
              <a:pPr/>
              <a:t>62</a:t>
            </a:fld>
            <a:endParaRPr lang="en-US" altLang="zh-CN">
              <a:ea typeface="宋体" charset="-122"/>
            </a:endParaRPr>
          </a:p>
        </p:txBody>
      </p:sp>
      <p:graphicFrame>
        <p:nvGraphicFramePr>
          <p:cNvPr id="1026" name="Object 2"/>
          <p:cNvGraphicFramePr>
            <a:graphicFrameLocks noChangeAspect="1"/>
          </p:cNvGraphicFramePr>
          <p:nvPr/>
        </p:nvGraphicFramePr>
        <p:xfrm>
          <a:off x="762000" y="3752850"/>
          <a:ext cx="7543800" cy="1189038"/>
        </p:xfrm>
        <a:graphic>
          <a:graphicData uri="http://schemas.openxmlformats.org/presentationml/2006/ole">
            <p:oleObj spid="_x0000_s183298" name="位图图像" r:id="rId4" imgW="6830378" imgH="1076475" progId="Paint.Picture">
              <p:embed/>
            </p:oleObj>
          </a:graphicData>
        </a:graphic>
      </p:graphicFrame>
      <p:sp>
        <p:nvSpPr>
          <p:cNvPr id="1028" name="Rectangle 3"/>
          <p:cNvSpPr>
            <a:spLocks noChangeArrowheads="1"/>
          </p:cNvSpPr>
          <p:nvPr/>
        </p:nvSpPr>
        <p:spPr bwMode="auto">
          <a:xfrm>
            <a:off x="609600" y="620713"/>
            <a:ext cx="6553200" cy="641350"/>
          </a:xfrm>
          <a:prstGeom prst="rect">
            <a:avLst/>
          </a:prstGeom>
          <a:noFill/>
          <a:ln w="9525">
            <a:noFill/>
            <a:miter lim="800000"/>
            <a:headEnd/>
            <a:tailEnd/>
          </a:ln>
        </p:spPr>
        <p:txBody>
          <a:bodyPr>
            <a:spAutoFit/>
          </a:bodyPr>
          <a:lstStyle/>
          <a:p>
            <a:r>
              <a:rPr kumimoji="1" lang="en-US" altLang="zh-CN" sz="3600">
                <a:solidFill>
                  <a:srgbClr val="3333CC"/>
                </a:solidFill>
                <a:latin typeface="Times New Roman" pitchFamily="18" charset="0"/>
                <a:ea typeface="黑体" pitchFamily="2" charset="-122"/>
              </a:rPr>
              <a:t>5. </a:t>
            </a:r>
            <a:r>
              <a:rPr kumimoji="1" lang="zh-CN" altLang="en-US" sz="3600">
                <a:solidFill>
                  <a:srgbClr val="3333CC"/>
                </a:solidFill>
                <a:latin typeface="Times New Roman" pitchFamily="18" charset="0"/>
                <a:ea typeface="黑体" pitchFamily="2" charset="-122"/>
              </a:rPr>
              <a:t>定位光标位置</a:t>
            </a:r>
          </a:p>
        </p:txBody>
      </p:sp>
      <p:sp>
        <p:nvSpPr>
          <p:cNvPr id="1029" name="Text Box 4"/>
          <p:cNvSpPr txBox="1">
            <a:spLocks noChangeArrowheads="1"/>
          </p:cNvSpPr>
          <p:nvPr/>
        </p:nvSpPr>
        <p:spPr bwMode="auto">
          <a:xfrm>
            <a:off x="533400" y="1589088"/>
            <a:ext cx="8001000" cy="1516062"/>
          </a:xfrm>
          <a:prstGeom prst="rect">
            <a:avLst/>
          </a:prstGeom>
          <a:gradFill rotWithShape="0">
            <a:gsLst>
              <a:gs pos="0">
                <a:srgbClr val="CCFFCC"/>
              </a:gs>
              <a:gs pos="50000">
                <a:srgbClr val="FFFFFF"/>
              </a:gs>
              <a:gs pos="100000">
                <a:srgbClr val="CCFFCC"/>
              </a:gs>
            </a:gsLst>
            <a:lin ang="5400000" scaled="1"/>
          </a:gradFill>
          <a:ln w="9525">
            <a:noFill/>
            <a:miter lim="800000"/>
            <a:headEnd/>
            <a:tailEnd/>
          </a:ln>
        </p:spPr>
        <p:txBody>
          <a:bodyPr>
            <a:spAutoFit/>
          </a:bodyPr>
          <a:lstStyle/>
          <a:p>
            <a:pPr>
              <a:lnSpc>
                <a:spcPct val="130000"/>
              </a:lnSpc>
              <a:spcBef>
                <a:spcPct val="50000"/>
              </a:spcBef>
            </a:pPr>
            <a:r>
              <a:rPr kumimoji="1" lang="zh-CN" altLang="en-US" sz="2400">
                <a:latin typeface="Times New Roman" pitchFamily="18" charset="0"/>
              </a:rPr>
              <a:t>把显示数据显示在某个位置，就是把显示数据写在相应的</a:t>
            </a:r>
            <a:r>
              <a:rPr kumimoji="1" lang="en-US" altLang="zh-CN" sz="2400">
                <a:latin typeface="Times New Roman" pitchFamily="18" charset="0"/>
              </a:rPr>
              <a:t>DDRAM</a:t>
            </a:r>
            <a:r>
              <a:rPr kumimoji="1" lang="zh-CN" altLang="en-US" sz="2400">
                <a:latin typeface="Times New Roman" pitchFamily="18" charset="0"/>
              </a:rPr>
              <a:t>地址中，</a:t>
            </a:r>
            <a:r>
              <a:rPr kumimoji="1" lang="en-US" altLang="zh-CN" sz="2400">
                <a:latin typeface="Times New Roman" pitchFamily="18" charset="0"/>
              </a:rPr>
              <a:t>DDRAM</a:t>
            </a:r>
            <a:r>
              <a:rPr kumimoji="1" lang="zh-CN" altLang="en-US" sz="2400">
                <a:latin typeface="Times New Roman" pitchFamily="18" charset="0"/>
              </a:rPr>
              <a:t>地址占</a:t>
            </a:r>
            <a:r>
              <a:rPr kumimoji="1" lang="en-US" altLang="zh-CN" sz="2400">
                <a:latin typeface="Times New Roman" pitchFamily="18" charset="0"/>
              </a:rPr>
              <a:t>7</a:t>
            </a:r>
            <a:r>
              <a:rPr kumimoji="1" lang="zh-CN" altLang="en-US" sz="2400">
                <a:latin typeface="Times New Roman" pitchFamily="18" charset="0"/>
              </a:rPr>
              <a:t>位。</a:t>
            </a:r>
            <a:r>
              <a:rPr kumimoji="1" lang="en-US" altLang="zh-CN" sz="2400">
                <a:latin typeface="Times New Roman" pitchFamily="18" charset="0"/>
              </a:rPr>
              <a:t>Set   DDRAM address</a:t>
            </a:r>
            <a:r>
              <a:rPr kumimoji="1" lang="zh-CN" altLang="en-US" sz="2400">
                <a:latin typeface="Times New Roman" pitchFamily="18" charset="0"/>
              </a:rPr>
              <a:t>命令如下</a:t>
            </a:r>
            <a:r>
              <a:rPr kumimoji="1" lang="en-US" altLang="zh-CN" sz="2400">
                <a:latin typeface="Times New Roman" pitchFamily="18" charset="0"/>
              </a:rPr>
              <a:t>: </a:t>
            </a:r>
          </a:p>
        </p:txBody>
      </p:sp>
      <p:sp>
        <p:nvSpPr>
          <p:cNvPr id="1030" name="Rectangle 5"/>
          <p:cNvSpPr>
            <a:spLocks noChangeArrowheads="1"/>
          </p:cNvSpPr>
          <p:nvPr/>
        </p:nvSpPr>
        <p:spPr bwMode="auto">
          <a:xfrm>
            <a:off x="2362200" y="4137025"/>
            <a:ext cx="762000" cy="685800"/>
          </a:xfrm>
          <a:prstGeom prst="rect">
            <a:avLst/>
          </a:prstGeom>
          <a:noFill/>
          <a:ln w="28575">
            <a:solidFill>
              <a:srgbClr val="FF505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p:spPr>
        <p:txBody>
          <a:bodyPr/>
          <a:lstStyle/>
          <a:p>
            <a:fld id="{16C03592-4387-41F2-B4D8-823D9CF3ACB4}" type="slidenum">
              <a:rPr lang="en-US" altLang="zh-CN">
                <a:ea typeface="宋体" charset="-122"/>
              </a:rPr>
              <a:pPr/>
              <a:t>63</a:t>
            </a:fld>
            <a:endParaRPr lang="en-US" altLang="zh-CN">
              <a:ea typeface="宋体" charset="-122"/>
            </a:endParaRPr>
          </a:p>
        </p:txBody>
      </p:sp>
      <p:graphicFrame>
        <p:nvGraphicFramePr>
          <p:cNvPr id="95234" name="Group 2"/>
          <p:cNvGraphicFramePr>
            <a:graphicFrameLocks noGrp="1"/>
          </p:cNvGraphicFramePr>
          <p:nvPr/>
        </p:nvGraphicFramePr>
        <p:xfrm>
          <a:off x="457200" y="1435100"/>
          <a:ext cx="8085138" cy="1447800"/>
        </p:xfrm>
        <a:graphic>
          <a:graphicData uri="http://schemas.openxmlformats.org/drawingml/2006/table">
            <a:tbl>
              <a:tblPr/>
              <a:tblGrid>
                <a:gridCol w="893763"/>
                <a:gridCol w="796925"/>
                <a:gridCol w="796925"/>
                <a:gridCol w="796925"/>
                <a:gridCol w="796925"/>
                <a:gridCol w="796925"/>
                <a:gridCol w="895350"/>
                <a:gridCol w="796925"/>
                <a:gridCol w="776287"/>
                <a:gridCol w="738188"/>
              </a:tblGrid>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5050"/>
                          </a:solidFill>
                          <a:effectLst/>
                          <a:latin typeface="Arial" charset="0"/>
                          <a:ea typeface="宋体" pitchFamily="2" charset="-122"/>
                        </a:rPr>
                        <a:t>row</a:t>
                      </a:r>
                    </a:p>
                  </a:txBody>
                  <a:tcPr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14</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15</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5050"/>
                          </a:solidFill>
                          <a:effectLst/>
                          <a:latin typeface="Arial" charset="0"/>
                          <a:ea typeface="宋体" pitchFamily="2" charset="-122"/>
                        </a:rPr>
                        <a:t>line1</a:t>
                      </a:r>
                    </a:p>
                  </a:txBody>
                  <a:tcPr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00H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01H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02H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03H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04H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0dH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0eH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0fH</a:t>
                      </a:r>
                    </a:p>
                  </a:txBody>
                  <a:tcPr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5050"/>
                          </a:solidFill>
                          <a:effectLst/>
                          <a:latin typeface="Arial" charset="0"/>
                          <a:ea typeface="宋体" pitchFamily="2" charset="-122"/>
                        </a:rPr>
                        <a:t>line2</a:t>
                      </a:r>
                    </a:p>
                  </a:txBody>
                  <a:tcPr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40H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41H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42H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43H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44H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4dH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4eH</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4fH</a:t>
                      </a:r>
                    </a:p>
                  </a:txBody>
                  <a:tcPr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CC"/>
                    </a:solidFill>
                  </a:tcPr>
                </a:tc>
              </a:tr>
            </a:tbl>
          </a:graphicData>
        </a:graphic>
      </p:graphicFrame>
      <p:sp>
        <p:nvSpPr>
          <p:cNvPr id="95280" name="Text Box 48"/>
          <p:cNvSpPr txBox="1">
            <a:spLocks noChangeArrowheads="1"/>
          </p:cNvSpPr>
          <p:nvPr/>
        </p:nvSpPr>
        <p:spPr bwMode="auto">
          <a:xfrm>
            <a:off x="457200" y="3492500"/>
            <a:ext cx="8077200" cy="2312988"/>
          </a:xfrm>
          <a:prstGeom prst="rect">
            <a:avLst/>
          </a:prstGeom>
          <a:gradFill rotWithShape="0">
            <a:gsLst>
              <a:gs pos="0">
                <a:srgbClr val="CCFFFF"/>
              </a:gs>
              <a:gs pos="100000">
                <a:srgbClr val="FFFFFF"/>
              </a:gs>
            </a:gsLst>
            <a:lin ang="18900000" scaled="1"/>
          </a:gradFill>
          <a:ln w="9525">
            <a:solidFill>
              <a:schemeClr val="accent2"/>
            </a:solidFill>
            <a:miter lim="800000"/>
            <a:headEnd/>
            <a:tailEnd/>
          </a:ln>
        </p:spPr>
        <p:txBody>
          <a:bodyPr>
            <a:spAutoFit/>
          </a:bodyPr>
          <a:lstStyle/>
          <a:p>
            <a:pPr algn="ctr">
              <a:lnSpc>
                <a:spcPct val="130000"/>
              </a:lnSpc>
              <a:spcBef>
                <a:spcPct val="50000"/>
              </a:spcBef>
            </a:pPr>
            <a:r>
              <a:rPr kumimoji="1" lang="en-US" altLang="zh-CN" sz="2000">
                <a:solidFill>
                  <a:srgbClr val="FF3300"/>
                </a:solidFill>
                <a:latin typeface="宋体" charset="-122"/>
              </a:rPr>
              <a:t>≈≈≈≈</a:t>
            </a:r>
            <a:r>
              <a:rPr kumimoji="1" lang="en-US" altLang="zh-CN" sz="2400" b="1">
                <a:solidFill>
                  <a:srgbClr val="003366"/>
                </a:solidFill>
                <a:latin typeface="宋体" charset="-122"/>
              </a:rPr>
              <a:t>NOTICE</a:t>
            </a:r>
            <a:r>
              <a:rPr kumimoji="1" lang="en-US" altLang="zh-CN" sz="2000">
                <a:solidFill>
                  <a:srgbClr val="FF3300"/>
                </a:solidFill>
                <a:latin typeface="宋体" charset="-122"/>
              </a:rPr>
              <a:t>≈≈≈≈</a:t>
            </a:r>
            <a:endParaRPr kumimoji="1" lang="en-US" altLang="zh-CN" sz="2000">
              <a:solidFill>
                <a:srgbClr val="FF3300"/>
              </a:solidFill>
              <a:latin typeface="Times New Roman" pitchFamily="18" charset="0"/>
            </a:endParaRPr>
          </a:p>
          <a:p>
            <a:pPr>
              <a:lnSpc>
                <a:spcPct val="125000"/>
              </a:lnSpc>
              <a:spcBef>
                <a:spcPct val="50000"/>
              </a:spcBef>
              <a:buClr>
                <a:srgbClr val="FF5050"/>
              </a:buClr>
              <a:buFont typeface="Wingdings" pitchFamily="2" charset="2"/>
              <a:buChar char="v"/>
            </a:pPr>
            <a:r>
              <a:rPr kumimoji="1" lang="zh-CN" altLang="en-US" sz="2400">
                <a:latin typeface="Times New Roman" pitchFamily="18" charset="0"/>
              </a:rPr>
              <a:t>光标定位，写入一个显示字符后，</a:t>
            </a:r>
            <a:r>
              <a:rPr kumimoji="1" lang="en-US" altLang="zh-CN" sz="2400">
                <a:latin typeface="Times New Roman" pitchFamily="18" charset="0"/>
              </a:rPr>
              <a:t>DDRAM</a:t>
            </a:r>
            <a:r>
              <a:rPr kumimoji="1" lang="zh-CN" altLang="en-US" sz="2400">
                <a:latin typeface="Times New Roman" pitchFamily="18" charset="0"/>
              </a:rPr>
              <a:t>地址会</a:t>
            </a:r>
            <a:r>
              <a:rPr kumimoji="1" lang="zh-CN" altLang="en-US" sz="2400" b="1">
                <a:latin typeface="Times New Roman" pitchFamily="18" charset="0"/>
              </a:rPr>
              <a:t>自动加</a:t>
            </a:r>
            <a:r>
              <a:rPr kumimoji="1" lang="en-US" altLang="zh-CN" sz="2400" b="1">
                <a:latin typeface="Times New Roman" pitchFamily="18" charset="0"/>
              </a:rPr>
              <a:t>1</a:t>
            </a:r>
            <a:r>
              <a:rPr kumimoji="1" lang="zh-CN" altLang="en-US" sz="2400" b="1">
                <a:latin typeface="Times New Roman" pitchFamily="18" charset="0"/>
              </a:rPr>
              <a:t>或减</a:t>
            </a:r>
            <a:r>
              <a:rPr kumimoji="1" lang="en-US" altLang="zh-CN" sz="2400" b="1">
                <a:latin typeface="Times New Roman" pitchFamily="18" charset="0"/>
              </a:rPr>
              <a:t>1</a:t>
            </a:r>
            <a:r>
              <a:rPr kumimoji="1" lang="zh-CN" altLang="en-US" sz="2400">
                <a:latin typeface="Times New Roman" pitchFamily="18" charset="0"/>
              </a:rPr>
              <a:t>，加或减由输入方式字设置；</a:t>
            </a:r>
          </a:p>
          <a:p>
            <a:pPr>
              <a:lnSpc>
                <a:spcPct val="125000"/>
              </a:lnSpc>
              <a:spcBef>
                <a:spcPct val="50000"/>
              </a:spcBef>
              <a:buClr>
                <a:srgbClr val="FF5050"/>
              </a:buClr>
              <a:buFont typeface="Wingdings" pitchFamily="2" charset="2"/>
              <a:buChar char="v"/>
            </a:pPr>
            <a:r>
              <a:rPr kumimoji="1" lang="zh-CN" altLang="en-US" sz="2400">
                <a:latin typeface="Times New Roman" pitchFamily="18" charset="0"/>
              </a:rPr>
              <a:t>  第</a:t>
            </a:r>
            <a:r>
              <a:rPr kumimoji="1" lang="en-US" altLang="zh-CN" sz="2400">
                <a:latin typeface="Times New Roman" pitchFamily="18" charset="0"/>
              </a:rPr>
              <a:t>1</a:t>
            </a:r>
            <a:r>
              <a:rPr kumimoji="1" lang="zh-CN" altLang="en-US" sz="2400">
                <a:latin typeface="Times New Roman" pitchFamily="18" charset="0"/>
              </a:rPr>
              <a:t>行</a:t>
            </a:r>
            <a:r>
              <a:rPr kumimoji="1" lang="en-US" altLang="zh-CN" sz="2400">
                <a:latin typeface="Times New Roman" pitchFamily="18" charset="0"/>
              </a:rPr>
              <a:t>DDRAM</a:t>
            </a:r>
            <a:r>
              <a:rPr kumimoji="1" lang="zh-CN" altLang="en-US" sz="2400">
                <a:latin typeface="Times New Roman" pitchFamily="18" charset="0"/>
              </a:rPr>
              <a:t>地址与第</a:t>
            </a:r>
            <a:r>
              <a:rPr kumimoji="1" lang="en-US" altLang="zh-CN" sz="2400">
                <a:latin typeface="Times New Roman" pitchFamily="18" charset="0"/>
              </a:rPr>
              <a:t>2</a:t>
            </a:r>
            <a:r>
              <a:rPr kumimoji="1" lang="zh-CN" altLang="en-US" sz="2400">
                <a:latin typeface="Times New Roman" pitchFamily="18" charset="0"/>
              </a:rPr>
              <a:t>行</a:t>
            </a:r>
            <a:r>
              <a:rPr kumimoji="1" lang="en-US" altLang="zh-CN" sz="2400">
                <a:latin typeface="Times New Roman" pitchFamily="18" charset="0"/>
              </a:rPr>
              <a:t>DDRAM</a:t>
            </a:r>
            <a:r>
              <a:rPr kumimoji="1" lang="zh-CN" altLang="en-US" sz="2400">
                <a:latin typeface="Times New Roman" pitchFamily="18" charset="0"/>
              </a:rPr>
              <a:t>地址</a:t>
            </a:r>
            <a:r>
              <a:rPr kumimoji="1" lang="zh-CN" altLang="en-US" sz="2400" b="1">
                <a:latin typeface="Times New Roman" pitchFamily="18" charset="0"/>
              </a:rPr>
              <a:t>并不连续</a:t>
            </a:r>
            <a:r>
              <a:rPr kumimoji="1" lang="zh-CN" altLang="en-US" sz="2400">
                <a:latin typeface="Times New Roman" pitchFamily="18" charset="0"/>
              </a:rPr>
              <a:t>。</a:t>
            </a:r>
          </a:p>
        </p:txBody>
      </p:sp>
      <p:sp>
        <p:nvSpPr>
          <p:cNvPr id="95281" name="Text Box 49"/>
          <p:cNvSpPr txBox="1">
            <a:spLocks noChangeArrowheads="1"/>
          </p:cNvSpPr>
          <p:nvPr/>
        </p:nvSpPr>
        <p:spPr bwMode="auto">
          <a:xfrm>
            <a:off x="1371600" y="1952625"/>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80H</a:t>
            </a:r>
          </a:p>
        </p:txBody>
      </p:sp>
      <p:sp>
        <p:nvSpPr>
          <p:cNvPr id="95282" name="Text Box 50"/>
          <p:cNvSpPr txBox="1">
            <a:spLocks noChangeArrowheads="1"/>
          </p:cNvSpPr>
          <p:nvPr/>
        </p:nvSpPr>
        <p:spPr bwMode="auto">
          <a:xfrm>
            <a:off x="2209800" y="1952625"/>
            <a:ext cx="6858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81H</a:t>
            </a:r>
          </a:p>
        </p:txBody>
      </p:sp>
      <p:sp>
        <p:nvSpPr>
          <p:cNvPr id="95283" name="Text Box 51"/>
          <p:cNvSpPr txBox="1">
            <a:spLocks noChangeArrowheads="1"/>
          </p:cNvSpPr>
          <p:nvPr/>
        </p:nvSpPr>
        <p:spPr bwMode="auto">
          <a:xfrm>
            <a:off x="2971800" y="1952625"/>
            <a:ext cx="6858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82H</a:t>
            </a:r>
          </a:p>
        </p:txBody>
      </p:sp>
      <p:sp>
        <p:nvSpPr>
          <p:cNvPr id="95284" name="Text Box 52"/>
          <p:cNvSpPr txBox="1">
            <a:spLocks noChangeArrowheads="1"/>
          </p:cNvSpPr>
          <p:nvPr/>
        </p:nvSpPr>
        <p:spPr bwMode="auto">
          <a:xfrm>
            <a:off x="3810000" y="1968500"/>
            <a:ext cx="6858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83H</a:t>
            </a:r>
          </a:p>
        </p:txBody>
      </p:sp>
      <p:sp>
        <p:nvSpPr>
          <p:cNvPr id="95285" name="Text Box 53"/>
          <p:cNvSpPr txBox="1">
            <a:spLocks noChangeArrowheads="1"/>
          </p:cNvSpPr>
          <p:nvPr/>
        </p:nvSpPr>
        <p:spPr bwMode="auto">
          <a:xfrm>
            <a:off x="4572000" y="19685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84H</a:t>
            </a:r>
          </a:p>
        </p:txBody>
      </p:sp>
      <p:sp>
        <p:nvSpPr>
          <p:cNvPr id="95286" name="Text Box 54"/>
          <p:cNvSpPr txBox="1">
            <a:spLocks noChangeArrowheads="1"/>
          </p:cNvSpPr>
          <p:nvPr/>
        </p:nvSpPr>
        <p:spPr bwMode="auto">
          <a:xfrm>
            <a:off x="6248400" y="19685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8dH</a:t>
            </a:r>
          </a:p>
        </p:txBody>
      </p:sp>
      <p:sp>
        <p:nvSpPr>
          <p:cNvPr id="95287" name="Text Box 55"/>
          <p:cNvSpPr txBox="1">
            <a:spLocks noChangeArrowheads="1"/>
          </p:cNvSpPr>
          <p:nvPr/>
        </p:nvSpPr>
        <p:spPr bwMode="auto">
          <a:xfrm>
            <a:off x="7086600" y="1968500"/>
            <a:ext cx="6858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8eH</a:t>
            </a:r>
          </a:p>
        </p:txBody>
      </p:sp>
      <p:sp>
        <p:nvSpPr>
          <p:cNvPr id="95288" name="Text Box 56"/>
          <p:cNvSpPr txBox="1">
            <a:spLocks noChangeArrowheads="1"/>
          </p:cNvSpPr>
          <p:nvPr/>
        </p:nvSpPr>
        <p:spPr bwMode="auto">
          <a:xfrm>
            <a:off x="7848600" y="1968500"/>
            <a:ext cx="6858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8fH</a:t>
            </a:r>
          </a:p>
        </p:txBody>
      </p:sp>
      <p:sp>
        <p:nvSpPr>
          <p:cNvPr id="95289" name="Text Box 57"/>
          <p:cNvSpPr txBox="1">
            <a:spLocks noChangeArrowheads="1"/>
          </p:cNvSpPr>
          <p:nvPr/>
        </p:nvSpPr>
        <p:spPr bwMode="auto">
          <a:xfrm>
            <a:off x="1371600" y="2409825"/>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0c0H</a:t>
            </a:r>
          </a:p>
        </p:txBody>
      </p:sp>
      <p:sp>
        <p:nvSpPr>
          <p:cNvPr id="95290" name="Text Box 58"/>
          <p:cNvSpPr txBox="1">
            <a:spLocks noChangeArrowheads="1"/>
          </p:cNvSpPr>
          <p:nvPr/>
        </p:nvSpPr>
        <p:spPr bwMode="auto">
          <a:xfrm>
            <a:off x="22098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0c1H</a:t>
            </a:r>
          </a:p>
        </p:txBody>
      </p:sp>
      <p:sp>
        <p:nvSpPr>
          <p:cNvPr id="95291" name="Text Box 59"/>
          <p:cNvSpPr txBox="1">
            <a:spLocks noChangeArrowheads="1"/>
          </p:cNvSpPr>
          <p:nvPr/>
        </p:nvSpPr>
        <p:spPr bwMode="auto">
          <a:xfrm>
            <a:off x="29718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0c2H</a:t>
            </a:r>
          </a:p>
        </p:txBody>
      </p:sp>
      <p:sp>
        <p:nvSpPr>
          <p:cNvPr id="95292" name="Text Box 60"/>
          <p:cNvSpPr txBox="1">
            <a:spLocks noChangeArrowheads="1"/>
          </p:cNvSpPr>
          <p:nvPr/>
        </p:nvSpPr>
        <p:spPr bwMode="auto">
          <a:xfrm>
            <a:off x="37338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0c3H</a:t>
            </a:r>
          </a:p>
        </p:txBody>
      </p:sp>
      <p:sp>
        <p:nvSpPr>
          <p:cNvPr id="95293" name="Text Box 61"/>
          <p:cNvSpPr txBox="1">
            <a:spLocks noChangeArrowheads="1"/>
          </p:cNvSpPr>
          <p:nvPr/>
        </p:nvSpPr>
        <p:spPr bwMode="auto">
          <a:xfrm>
            <a:off x="45720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0c4H</a:t>
            </a:r>
          </a:p>
        </p:txBody>
      </p:sp>
      <p:sp>
        <p:nvSpPr>
          <p:cNvPr id="95294" name="Text Box 62"/>
          <p:cNvSpPr txBox="1">
            <a:spLocks noChangeArrowheads="1"/>
          </p:cNvSpPr>
          <p:nvPr/>
        </p:nvSpPr>
        <p:spPr bwMode="auto">
          <a:xfrm>
            <a:off x="62484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0cdH</a:t>
            </a:r>
          </a:p>
        </p:txBody>
      </p:sp>
      <p:sp>
        <p:nvSpPr>
          <p:cNvPr id="95295" name="Text Box 63"/>
          <p:cNvSpPr txBox="1">
            <a:spLocks noChangeArrowheads="1"/>
          </p:cNvSpPr>
          <p:nvPr/>
        </p:nvSpPr>
        <p:spPr bwMode="auto">
          <a:xfrm>
            <a:off x="70104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0ceH</a:t>
            </a:r>
          </a:p>
        </p:txBody>
      </p:sp>
      <p:sp>
        <p:nvSpPr>
          <p:cNvPr id="95296" name="Text Box 64"/>
          <p:cNvSpPr txBox="1">
            <a:spLocks noChangeArrowheads="1"/>
          </p:cNvSpPr>
          <p:nvPr/>
        </p:nvSpPr>
        <p:spPr bwMode="auto">
          <a:xfrm>
            <a:off x="7772400" y="2425700"/>
            <a:ext cx="762000" cy="396875"/>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000">
                <a:latin typeface="Times New Roman" pitchFamily="18" charset="0"/>
              </a:rPr>
              <a:t>0cfH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81"/>
                                        </p:tgtEl>
                                        <p:attrNameLst>
                                          <p:attrName>style.visibility</p:attrName>
                                        </p:attrNameLst>
                                      </p:cBhvr>
                                      <p:to>
                                        <p:strVal val="visible"/>
                                      </p:to>
                                    </p:set>
                                    <p:animEffect transition="in" filter="blinds(horizontal)">
                                      <p:cBhvr>
                                        <p:cTn id="7" dur="500"/>
                                        <p:tgtEl>
                                          <p:spTgt spid="9528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5282"/>
                                        </p:tgtEl>
                                        <p:attrNameLst>
                                          <p:attrName>style.visibility</p:attrName>
                                        </p:attrNameLst>
                                      </p:cBhvr>
                                      <p:to>
                                        <p:strVal val="visible"/>
                                      </p:to>
                                    </p:set>
                                    <p:animEffect transition="in" filter="blinds(horizontal)">
                                      <p:cBhvr>
                                        <p:cTn id="11" dur="500"/>
                                        <p:tgtEl>
                                          <p:spTgt spid="9528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5283"/>
                                        </p:tgtEl>
                                        <p:attrNameLst>
                                          <p:attrName>style.visibility</p:attrName>
                                        </p:attrNameLst>
                                      </p:cBhvr>
                                      <p:to>
                                        <p:strVal val="visible"/>
                                      </p:to>
                                    </p:set>
                                    <p:animEffect transition="in" filter="blinds(horizontal)">
                                      <p:cBhvr>
                                        <p:cTn id="15" dur="500"/>
                                        <p:tgtEl>
                                          <p:spTgt spid="95283"/>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95284"/>
                                        </p:tgtEl>
                                        <p:attrNameLst>
                                          <p:attrName>style.visibility</p:attrName>
                                        </p:attrNameLst>
                                      </p:cBhvr>
                                      <p:to>
                                        <p:strVal val="visible"/>
                                      </p:to>
                                    </p:set>
                                    <p:animEffect transition="in" filter="blinds(horizontal)">
                                      <p:cBhvr>
                                        <p:cTn id="19" dur="500"/>
                                        <p:tgtEl>
                                          <p:spTgt spid="95284"/>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95285"/>
                                        </p:tgtEl>
                                        <p:attrNameLst>
                                          <p:attrName>style.visibility</p:attrName>
                                        </p:attrNameLst>
                                      </p:cBhvr>
                                      <p:to>
                                        <p:strVal val="visible"/>
                                      </p:to>
                                    </p:set>
                                    <p:animEffect transition="in" filter="blinds(horizontal)">
                                      <p:cBhvr>
                                        <p:cTn id="23" dur="500"/>
                                        <p:tgtEl>
                                          <p:spTgt spid="95285"/>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95286"/>
                                        </p:tgtEl>
                                        <p:attrNameLst>
                                          <p:attrName>style.visibility</p:attrName>
                                        </p:attrNameLst>
                                      </p:cBhvr>
                                      <p:to>
                                        <p:strVal val="visible"/>
                                      </p:to>
                                    </p:set>
                                    <p:animEffect transition="in" filter="blinds(horizontal)">
                                      <p:cBhvr>
                                        <p:cTn id="27" dur="500"/>
                                        <p:tgtEl>
                                          <p:spTgt spid="95286"/>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95287"/>
                                        </p:tgtEl>
                                        <p:attrNameLst>
                                          <p:attrName>style.visibility</p:attrName>
                                        </p:attrNameLst>
                                      </p:cBhvr>
                                      <p:to>
                                        <p:strVal val="visible"/>
                                      </p:to>
                                    </p:set>
                                    <p:animEffect transition="in" filter="blinds(horizontal)">
                                      <p:cBhvr>
                                        <p:cTn id="31" dur="500"/>
                                        <p:tgtEl>
                                          <p:spTgt spid="95287"/>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95288"/>
                                        </p:tgtEl>
                                        <p:attrNameLst>
                                          <p:attrName>style.visibility</p:attrName>
                                        </p:attrNameLst>
                                      </p:cBhvr>
                                      <p:to>
                                        <p:strVal val="visible"/>
                                      </p:to>
                                    </p:set>
                                    <p:animEffect transition="in" filter="blinds(horizontal)">
                                      <p:cBhvr>
                                        <p:cTn id="35" dur="500"/>
                                        <p:tgtEl>
                                          <p:spTgt spid="9528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5289"/>
                                        </p:tgtEl>
                                        <p:attrNameLst>
                                          <p:attrName>style.visibility</p:attrName>
                                        </p:attrNameLst>
                                      </p:cBhvr>
                                      <p:to>
                                        <p:strVal val="visible"/>
                                      </p:to>
                                    </p:set>
                                    <p:animEffect transition="in" filter="blinds(horizontal)">
                                      <p:cBhvr>
                                        <p:cTn id="40" dur="500"/>
                                        <p:tgtEl>
                                          <p:spTgt spid="95289"/>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95290"/>
                                        </p:tgtEl>
                                        <p:attrNameLst>
                                          <p:attrName>style.visibility</p:attrName>
                                        </p:attrNameLst>
                                      </p:cBhvr>
                                      <p:to>
                                        <p:strVal val="visible"/>
                                      </p:to>
                                    </p:set>
                                    <p:animEffect transition="in" filter="blinds(horizontal)">
                                      <p:cBhvr>
                                        <p:cTn id="44" dur="500"/>
                                        <p:tgtEl>
                                          <p:spTgt spid="95290"/>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95291"/>
                                        </p:tgtEl>
                                        <p:attrNameLst>
                                          <p:attrName>style.visibility</p:attrName>
                                        </p:attrNameLst>
                                      </p:cBhvr>
                                      <p:to>
                                        <p:strVal val="visible"/>
                                      </p:to>
                                    </p:set>
                                    <p:animEffect transition="in" filter="blinds(horizontal)">
                                      <p:cBhvr>
                                        <p:cTn id="48" dur="500"/>
                                        <p:tgtEl>
                                          <p:spTgt spid="95291"/>
                                        </p:tgtEl>
                                      </p:cBhvr>
                                    </p:animEffect>
                                  </p:childTnLst>
                                </p:cTn>
                              </p:par>
                            </p:childTnLst>
                          </p:cTn>
                        </p:par>
                        <p:par>
                          <p:cTn id="49" fill="hold">
                            <p:stCondLst>
                              <p:cond delay="1500"/>
                            </p:stCondLst>
                            <p:childTnLst>
                              <p:par>
                                <p:cTn id="50" presetID="3" presetClass="entr" presetSubtype="10" fill="hold" grpId="0" nodeType="afterEffect">
                                  <p:stCondLst>
                                    <p:cond delay="0"/>
                                  </p:stCondLst>
                                  <p:childTnLst>
                                    <p:set>
                                      <p:cBhvr>
                                        <p:cTn id="51" dur="1" fill="hold">
                                          <p:stCondLst>
                                            <p:cond delay="0"/>
                                          </p:stCondLst>
                                        </p:cTn>
                                        <p:tgtEl>
                                          <p:spTgt spid="95292"/>
                                        </p:tgtEl>
                                        <p:attrNameLst>
                                          <p:attrName>style.visibility</p:attrName>
                                        </p:attrNameLst>
                                      </p:cBhvr>
                                      <p:to>
                                        <p:strVal val="visible"/>
                                      </p:to>
                                    </p:set>
                                    <p:animEffect transition="in" filter="blinds(horizontal)">
                                      <p:cBhvr>
                                        <p:cTn id="52" dur="500"/>
                                        <p:tgtEl>
                                          <p:spTgt spid="95292"/>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95293"/>
                                        </p:tgtEl>
                                        <p:attrNameLst>
                                          <p:attrName>style.visibility</p:attrName>
                                        </p:attrNameLst>
                                      </p:cBhvr>
                                      <p:to>
                                        <p:strVal val="visible"/>
                                      </p:to>
                                    </p:set>
                                    <p:animEffect transition="in" filter="blinds(horizontal)">
                                      <p:cBhvr>
                                        <p:cTn id="56" dur="500"/>
                                        <p:tgtEl>
                                          <p:spTgt spid="95293"/>
                                        </p:tgtEl>
                                      </p:cBhvr>
                                    </p:animEffect>
                                  </p:childTnLst>
                                </p:cTn>
                              </p:par>
                            </p:childTnLst>
                          </p:cTn>
                        </p:par>
                        <p:par>
                          <p:cTn id="57" fill="hold">
                            <p:stCondLst>
                              <p:cond delay="2500"/>
                            </p:stCondLst>
                            <p:childTnLst>
                              <p:par>
                                <p:cTn id="58" presetID="3" presetClass="entr" presetSubtype="10" fill="hold" grpId="0" nodeType="afterEffect">
                                  <p:stCondLst>
                                    <p:cond delay="0"/>
                                  </p:stCondLst>
                                  <p:childTnLst>
                                    <p:set>
                                      <p:cBhvr>
                                        <p:cTn id="59" dur="1" fill="hold">
                                          <p:stCondLst>
                                            <p:cond delay="0"/>
                                          </p:stCondLst>
                                        </p:cTn>
                                        <p:tgtEl>
                                          <p:spTgt spid="95294"/>
                                        </p:tgtEl>
                                        <p:attrNameLst>
                                          <p:attrName>style.visibility</p:attrName>
                                        </p:attrNameLst>
                                      </p:cBhvr>
                                      <p:to>
                                        <p:strVal val="visible"/>
                                      </p:to>
                                    </p:set>
                                    <p:animEffect transition="in" filter="blinds(horizontal)">
                                      <p:cBhvr>
                                        <p:cTn id="60" dur="500"/>
                                        <p:tgtEl>
                                          <p:spTgt spid="95294"/>
                                        </p:tgtEl>
                                      </p:cBhvr>
                                    </p:animEffect>
                                  </p:childTnLst>
                                </p:cTn>
                              </p:par>
                            </p:childTnLst>
                          </p:cTn>
                        </p:par>
                        <p:par>
                          <p:cTn id="61" fill="hold">
                            <p:stCondLst>
                              <p:cond delay="3000"/>
                            </p:stCondLst>
                            <p:childTnLst>
                              <p:par>
                                <p:cTn id="62" presetID="3" presetClass="entr" presetSubtype="10" fill="hold" grpId="0" nodeType="afterEffect">
                                  <p:stCondLst>
                                    <p:cond delay="0"/>
                                  </p:stCondLst>
                                  <p:childTnLst>
                                    <p:set>
                                      <p:cBhvr>
                                        <p:cTn id="63" dur="1" fill="hold">
                                          <p:stCondLst>
                                            <p:cond delay="0"/>
                                          </p:stCondLst>
                                        </p:cTn>
                                        <p:tgtEl>
                                          <p:spTgt spid="95295"/>
                                        </p:tgtEl>
                                        <p:attrNameLst>
                                          <p:attrName>style.visibility</p:attrName>
                                        </p:attrNameLst>
                                      </p:cBhvr>
                                      <p:to>
                                        <p:strVal val="visible"/>
                                      </p:to>
                                    </p:set>
                                    <p:animEffect transition="in" filter="blinds(horizontal)">
                                      <p:cBhvr>
                                        <p:cTn id="64" dur="500"/>
                                        <p:tgtEl>
                                          <p:spTgt spid="95295"/>
                                        </p:tgtEl>
                                      </p:cBhvr>
                                    </p:animEffect>
                                  </p:childTnLst>
                                </p:cTn>
                              </p:par>
                            </p:childTnLst>
                          </p:cTn>
                        </p:par>
                        <p:par>
                          <p:cTn id="65" fill="hold">
                            <p:stCondLst>
                              <p:cond delay="3500"/>
                            </p:stCondLst>
                            <p:childTnLst>
                              <p:par>
                                <p:cTn id="66" presetID="3" presetClass="entr" presetSubtype="10" fill="hold" grpId="0" nodeType="afterEffect">
                                  <p:stCondLst>
                                    <p:cond delay="0"/>
                                  </p:stCondLst>
                                  <p:childTnLst>
                                    <p:set>
                                      <p:cBhvr>
                                        <p:cTn id="67" dur="1" fill="hold">
                                          <p:stCondLst>
                                            <p:cond delay="0"/>
                                          </p:stCondLst>
                                        </p:cTn>
                                        <p:tgtEl>
                                          <p:spTgt spid="95296"/>
                                        </p:tgtEl>
                                        <p:attrNameLst>
                                          <p:attrName>style.visibility</p:attrName>
                                        </p:attrNameLst>
                                      </p:cBhvr>
                                      <p:to>
                                        <p:strVal val="visible"/>
                                      </p:to>
                                    </p:set>
                                    <p:animEffect transition="in" filter="blinds(horizontal)">
                                      <p:cBhvr>
                                        <p:cTn id="68" dur="500"/>
                                        <p:tgtEl>
                                          <p:spTgt spid="9529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5280"/>
                                        </p:tgtEl>
                                        <p:attrNameLst>
                                          <p:attrName>style.visibility</p:attrName>
                                        </p:attrNameLst>
                                      </p:cBhvr>
                                      <p:to>
                                        <p:strVal val="visible"/>
                                      </p:to>
                                    </p:set>
                                    <p:anim calcmode="lin" valueType="num">
                                      <p:cBhvr additive="base">
                                        <p:cTn id="73" dur="500" fill="hold"/>
                                        <p:tgtEl>
                                          <p:spTgt spid="95280"/>
                                        </p:tgtEl>
                                        <p:attrNameLst>
                                          <p:attrName>ppt_x</p:attrName>
                                        </p:attrNameLst>
                                      </p:cBhvr>
                                      <p:tavLst>
                                        <p:tav tm="0">
                                          <p:val>
                                            <p:strVal val="0-#ppt_w/2"/>
                                          </p:val>
                                        </p:tav>
                                        <p:tav tm="100000">
                                          <p:val>
                                            <p:strVal val="#ppt_x"/>
                                          </p:val>
                                        </p:tav>
                                      </p:tavLst>
                                    </p:anim>
                                    <p:anim calcmode="lin" valueType="num">
                                      <p:cBhvr additive="base">
                                        <p:cTn id="74" dur="500" fill="hold"/>
                                        <p:tgtEl>
                                          <p:spTgt spid="95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80" grpId="0" animBg="1" autoUpdateAnimBg="0"/>
      <p:bldP spid="95281" grpId="0" animBg="1" autoUpdateAnimBg="0"/>
      <p:bldP spid="95282" grpId="0" animBg="1" autoUpdateAnimBg="0"/>
      <p:bldP spid="95283" grpId="0" animBg="1" autoUpdateAnimBg="0"/>
      <p:bldP spid="95284" grpId="0" animBg="1" autoUpdateAnimBg="0"/>
      <p:bldP spid="95285" grpId="0" animBg="1" autoUpdateAnimBg="0"/>
      <p:bldP spid="95286" grpId="0" animBg="1" autoUpdateAnimBg="0"/>
      <p:bldP spid="95287" grpId="0" animBg="1" autoUpdateAnimBg="0"/>
      <p:bldP spid="95288" grpId="0" animBg="1" autoUpdateAnimBg="0"/>
      <p:bldP spid="95289" grpId="0" animBg="1" autoUpdateAnimBg="0"/>
      <p:bldP spid="95290" grpId="0" animBg="1" autoUpdateAnimBg="0"/>
      <p:bldP spid="95291" grpId="0" animBg="1" autoUpdateAnimBg="0"/>
      <p:bldP spid="95292" grpId="0" animBg="1" autoUpdateAnimBg="0"/>
      <p:bldP spid="95293" grpId="0" animBg="1" autoUpdateAnimBg="0"/>
      <p:bldP spid="95294" grpId="0" animBg="1" autoUpdateAnimBg="0"/>
      <p:bldP spid="95295" grpId="0" animBg="1" autoUpdateAnimBg="0"/>
      <p:bldP spid="95296"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p:spPr>
        <p:txBody>
          <a:bodyPr/>
          <a:lstStyle/>
          <a:p>
            <a:fld id="{79E5394C-2C39-4C74-9422-F2754D5A9F56}" type="slidenum">
              <a:rPr lang="en-US" altLang="zh-CN">
                <a:ea typeface="宋体" charset="-122"/>
              </a:rPr>
              <a:pPr/>
              <a:t>64</a:t>
            </a:fld>
            <a:endParaRPr lang="en-US" altLang="zh-CN">
              <a:ea typeface="宋体" charset="-122"/>
            </a:endParaRPr>
          </a:p>
        </p:txBody>
      </p:sp>
      <p:sp>
        <p:nvSpPr>
          <p:cNvPr id="28675" name="Rectangle 2"/>
          <p:cNvSpPr>
            <a:spLocks noChangeArrowheads="1"/>
          </p:cNvSpPr>
          <p:nvPr/>
        </p:nvSpPr>
        <p:spPr bwMode="auto">
          <a:xfrm>
            <a:off x="685800" y="700088"/>
            <a:ext cx="6553200" cy="641350"/>
          </a:xfrm>
          <a:prstGeom prst="rect">
            <a:avLst/>
          </a:prstGeom>
          <a:noFill/>
          <a:ln w="9525">
            <a:noFill/>
            <a:miter lim="800000"/>
            <a:headEnd/>
            <a:tailEnd/>
          </a:ln>
        </p:spPr>
        <p:txBody>
          <a:bodyPr>
            <a:spAutoFit/>
          </a:bodyPr>
          <a:lstStyle/>
          <a:p>
            <a:r>
              <a:rPr kumimoji="1" lang="en-US" altLang="zh-CN" sz="3600">
                <a:solidFill>
                  <a:srgbClr val="3333CC"/>
                </a:solidFill>
                <a:latin typeface="Times New Roman" pitchFamily="18" charset="0"/>
                <a:ea typeface="黑体" pitchFamily="2" charset="-122"/>
              </a:rPr>
              <a:t>6.   LCD</a:t>
            </a:r>
            <a:r>
              <a:rPr kumimoji="1" lang="zh-CN" altLang="en-US" sz="3600">
                <a:solidFill>
                  <a:srgbClr val="3333CC"/>
                </a:solidFill>
                <a:latin typeface="Times New Roman" pitchFamily="18" charset="0"/>
                <a:ea typeface="黑体" pitchFamily="2" charset="-122"/>
              </a:rPr>
              <a:t>显示程序设计</a:t>
            </a:r>
          </a:p>
        </p:txBody>
      </p:sp>
      <p:sp>
        <p:nvSpPr>
          <p:cNvPr id="28676" name="AutoShape 3"/>
          <p:cNvSpPr>
            <a:spLocks noChangeArrowheads="1"/>
          </p:cNvSpPr>
          <p:nvPr/>
        </p:nvSpPr>
        <p:spPr bwMode="auto">
          <a:xfrm>
            <a:off x="4060825" y="1600200"/>
            <a:ext cx="914400" cy="457200"/>
          </a:xfrm>
          <a:prstGeom prst="flowChartAlternateProcess">
            <a:avLst/>
          </a:prstGeom>
          <a:solidFill>
            <a:srgbClr val="CCECFF"/>
          </a:solidFill>
          <a:ln w="9525">
            <a:solidFill>
              <a:srgbClr val="009900"/>
            </a:solidFill>
            <a:miter lim="800000"/>
            <a:headEnd/>
            <a:tailEnd/>
          </a:ln>
        </p:spPr>
        <p:txBody>
          <a:bodyPr wrap="none" anchor="ctr"/>
          <a:lstStyle/>
          <a:p>
            <a:pPr algn="ctr"/>
            <a:r>
              <a:rPr kumimoji="1" lang="en-US" altLang="zh-CN" sz="2400">
                <a:latin typeface="Times New Roman" pitchFamily="18" charset="0"/>
              </a:rPr>
              <a:t>main</a:t>
            </a:r>
          </a:p>
        </p:txBody>
      </p:sp>
      <p:sp>
        <p:nvSpPr>
          <p:cNvPr id="28677" name="Line 4"/>
          <p:cNvSpPr>
            <a:spLocks noChangeShapeType="1"/>
          </p:cNvSpPr>
          <p:nvPr/>
        </p:nvSpPr>
        <p:spPr bwMode="auto">
          <a:xfrm>
            <a:off x="4518025" y="2057400"/>
            <a:ext cx="0" cy="228600"/>
          </a:xfrm>
          <a:prstGeom prst="line">
            <a:avLst/>
          </a:prstGeom>
          <a:noFill/>
          <a:ln w="9525">
            <a:solidFill>
              <a:schemeClr val="tx1"/>
            </a:solidFill>
            <a:round/>
            <a:headEnd/>
            <a:tailEnd type="triangle" w="med" len="med"/>
          </a:ln>
        </p:spPr>
        <p:txBody>
          <a:bodyPr/>
          <a:lstStyle/>
          <a:p>
            <a:endParaRPr lang="zh-CN" altLang="en-US"/>
          </a:p>
        </p:txBody>
      </p:sp>
      <p:sp>
        <p:nvSpPr>
          <p:cNvPr id="28678" name="AutoShape 5"/>
          <p:cNvSpPr>
            <a:spLocks noChangeArrowheads="1"/>
          </p:cNvSpPr>
          <p:nvPr/>
        </p:nvSpPr>
        <p:spPr bwMode="auto">
          <a:xfrm>
            <a:off x="3603625" y="2286000"/>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en-US" altLang="zh-CN" sz="2400">
                <a:latin typeface="Times New Roman" pitchFamily="18" charset="0"/>
              </a:rPr>
              <a:t>LCD</a:t>
            </a:r>
            <a:r>
              <a:rPr kumimoji="1" lang="zh-CN" altLang="en-US" sz="2400">
                <a:latin typeface="Times New Roman" pitchFamily="18" charset="0"/>
              </a:rPr>
              <a:t>初始化</a:t>
            </a:r>
          </a:p>
        </p:txBody>
      </p:sp>
      <p:sp>
        <p:nvSpPr>
          <p:cNvPr id="28679" name="Line 6"/>
          <p:cNvSpPr>
            <a:spLocks noChangeShapeType="1"/>
          </p:cNvSpPr>
          <p:nvPr/>
        </p:nvSpPr>
        <p:spPr bwMode="auto">
          <a:xfrm>
            <a:off x="4518025" y="2819400"/>
            <a:ext cx="0" cy="228600"/>
          </a:xfrm>
          <a:prstGeom prst="line">
            <a:avLst/>
          </a:prstGeom>
          <a:noFill/>
          <a:ln w="9525">
            <a:solidFill>
              <a:schemeClr val="tx1"/>
            </a:solidFill>
            <a:round/>
            <a:headEnd/>
            <a:tailEnd type="triangle" w="med" len="med"/>
          </a:ln>
        </p:spPr>
        <p:txBody>
          <a:bodyPr/>
          <a:lstStyle/>
          <a:p>
            <a:endParaRPr lang="zh-CN" altLang="en-US"/>
          </a:p>
        </p:txBody>
      </p:sp>
      <p:sp>
        <p:nvSpPr>
          <p:cNvPr id="28680" name="AutoShape 7"/>
          <p:cNvSpPr>
            <a:spLocks noChangeArrowheads="1"/>
          </p:cNvSpPr>
          <p:nvPr/>
        </p:nvSpPr>
        <p:spPr bwMode="auto">
          <a:xfrm>
            <a:off x="3603625" y="3048000"/>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光标定位</a:t>
            </a:r>
          </a:p>
        </p:txBody>
      </p:sp>
      <p:sp>
        <p:nvSpPr>
          <p:cNvPr id="28681" name="Line 8"/>
          <p:cNvSpPr>
            <a:spLocks noChangeShapeType="1"/>
          </p:cNvSpPr>
          <p:nvPr/>
        </p:nvSpPr>
        <p:spPr bwMode="auto">
          <a:xfrm>
            <a:off x="4518025" y="3581400"/>
            <a:ext cx="0" cy="228600"/>
          </a:xfrm>
          <a:prstGeom prst="line">
            <a:avLst/>
          </a:prstGeom>
          <a:noFill/>
          <a:ln w="9525">
            <a:solidFill>
              <a:schemeClr val="tx1"/>
            </a:solidFill>
            <a:round/>
            <a:headEnd/>
            <a:tailEnd type="triangle" w="med" len="med"/>
          </a:ln>
        </p:spPr>
        <p:txBody>
          <a:bodyPr/>
          <a:lstStyle/>
          <a:p>
            <a:endParaRPr lang="zh-CN" altLang="en-US"/>
          </a:p>
        </p:txBody>
      </p:sp>
      <p:sp>
        <p:nvSpPr>
          <p:cNvPr id="28682" name="AutoShape 9"/>
          <p:cNvSpPr>
            <a:spLocks noChangeArrowheads="1"/>
          </p:cNvSpPr>
          <p:nvPr/>
        </p:nvSpPr>
        <p:spPr bwMode="auto">
          <a:xfrm>
            <a:off x="3603625" y="3810000"/>
            <a:ext cx="1905000" cy="533400"/>
          </a:xfrm>
          <a:prstGeom prst="flowChartProcess">
            <a:avLst/>
          </a:prstGeom>
          <a:solidFill>
            <a:srgbClr val="CCECFF"/>
          </a:solidFill>
          <a:ln w="9525">
            <a:solidFill>
              <a:srgbClr val="009900"/>
            </a:solidFill>
            <a:miter lim="800000"/>
            <a:headEnd/>
            <a:tailEnd/>
          </a:ln>
        </p:spPr>
        <p:txBody>
          <a:bodyPr wrap="none" anchor="ctr"/>
          <a:lstStyle/>
          <a:p>
            <a:pPr algn="ctr"/>
            <a:r>
              <a:rPr kumimoji="1" lang="zh-CN" altLang="en-US" sz="2400">
                <a:latin typeface="Times New Roman" pitchFamily="18" charset="0"/>
              </a:rPr>
              <a:t>显示字符</a:t>
            </a:r>
          </a:p>
        </p:txBody>
      </p:sp>
      <p:sp>
        <p:nvSpPr>
          <p:cNvPr id="28683" name="Line 11"/>
          <p:cNvSpPr>
            <a:spLocks noChangeShapeType="1"/>
          </p:cNvSpPr>
          <p:nvPr/>
        </p:nvSpPr>
        <p:spPr bwMode="auto">
          <a:xfrm>
            <a:off x="4518025" y="4419600"/>
            <a:ext cx="0" cy="228600"/>
          </a:xfrm>
          <a:prstGeom prst="line">
            <a:avLst/>
          </a:prstGeom>
          <a:noFill/>
          <a:ln w="9525">
            <a:solidFill>
              <a:schemeClr val="tx1"/>
            </a:solidFill>
            <a:round/>
            <a:headEnd/>
            <a:tailEnd type="triangle" w="med" len="med"/>
          </a:ln>
        </p:spPr>
        <p:txBody>
          <a:bodyPr/>
          <a:lstStyle/>
          <a:p>
            <a:endParaRPr lang="zh-CN" altLang="en-US"/>
          </a:p>
        </p:txBody>
      </p:sp>
      <p:sp>
        <p:nvSpPr>
          <p:cNvPr id="28684" name="AutoShape 12"/>
          <p:cNvSpPr>
            <a:spLocks noChangeArrowheads="1"/>
          </p:cNvSpPr>
          <p:nvPr/>
        </p:nvSpPr>
        <p:spPr bwMode="auto">
          <a:xfrm>
            <a:off x="3956050" y="4648200"/>
            <a:ext cx="1143000" cy="457200"/>
          </a:xfrm>
          <a:prstGeom prst="flowChartAlternateProcess">
            <a:avLst/>
          </a:prstGeom>
          <a:solidFill>
            <a:srgbClr val="CCECFF"/>
          </a:solidFill>
          <a:ln w="9525">
            <a:solidFill>
              <a:srgbClr val="009900"/>
            </a:solidFill>
            <a:miter lim="800000"/>
            <a:headEnd/>
            <a:tailEnd/>
          </a:ln>
        </p:spPr>
        <p:txBody>
          <a:bodyPr wrap="none" anchor="ctr"/>
          <a:lstStyle/>
          <a:p>
            <a:pPr algn="ctr"/>
            <a:r>
              <a:rPr kumimoji="1" lang="en-US" altLang="zh-CN" sz="2400">
                <a:latin typeface="Times New Roman" pitchFamily="18" charset="0"/>
              </a:rPr>
              <a:t>SJMP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p>
            <a:fld id="{2D619CD5-80EB-4702-BB00-6940C6F00E3D}" type="slidenum">
              <a:rPr lang="en-US" altLang="zh-CN">
                <a:ea typeface="宋体" charset="-122"/>
              </a:rPr>
              <a:pPr/>
              <a:t>65</a:t>
            </a:fld>
            <a:endParaRPr lang="en-US" altLang="zh-CN">
              <a:ea typeface="宋体" charset="-122"/>
            </a:endParaRPr>
          </a:p>
        </p:txBody>
      </p:sp>
      <p:sp>
        <p:nvSpPr>
          <p:cNvPr id="29699" name="Rectangle 2"/>
          <p:cNvSpPr>
            <a:spLocks noChangeArrowheads="1"/>
          </p:cNvSpPr>
          <p:nvPr/>
        </p:nvSpPr>
        <p:spPr bwMode="auto">
          <a:xfrm>
            <a:off x="685800" y="700088"/>
            <a:ext cx="2590800" cy="641350"/>
          </a:xfrm>
          <a:prstGeom prst="rect">
            <a:avLst/>
          </a:prstGeom>
          <a:noFill/>
          <a:ln w="9525">
            <a:noFill/>
            <a:miter lim="800000"/>
            <a:headEnd/>
            <a:tailEnd/>
          </a:ln>
        </p:spPr>
        <p:txBody>
          <a:bodyPr>
            <a:spAutoFit/>
          </a:bodyPr>
          <a:lstStyle/>
          <a:p>
            <a:r>
              <a:rPr kumimoji="1" lang="en-US" altLang="zh-CN" sz="3600">
                <a:solidFill>
                  <a:srgbClr val="3333CC"/>
                </a:solidFill>
                <a:latin typeface="Times New Roman" pitchFamily="18" charset="0"/>
                <a:ea typeface="黑体" pitchFamily="2" charset="-122"/>
              </a:rPr>
              <a:t>7. </a:t>
            </a:r>
            <a:r>
              <a:rPr kumimoji="1" lang="zh-CN" altLang="en-US" sz="3600">
                <a:solidFill>
                  <a:srgbClr val="3333CC"/>
                </a:solidFill>
                <a:latin typeface="Times New Roman" pitchFamily="18" charset="0"/>
                <a:ea typeface="黑体" pitchFamily="2" charset="-122"/>
              </a:rPr>
              <a:t>显示数据</a:t>
            </a:r>
          </a:p>
        </p:txBody>
      </p:sp>
      <p:pic>
        <p:nvPicPr>
          <p:cNvPr id="29700" name="Picture 3"/>
          <p:cNvPicPr>
            <a:picLocks noChangeAspect="1" noChangeArrowheads="1"/>
          </p:cNvPicPr>
          <p:nvPr/>
        </p:nvPicPr>
        <p:blipFill>
          <a:blip r:embed="rId3"/>
          <a:srcRect/>
          <a:stretch>
            <a:fillRect/>
          </a:stretch>
        </p:blipFill>
        <p:spPr bwMode="auto">
          <a:xfrm>
            <a:off x="3454400" y="0"/>
            <a:ext cx="5156200" cy="6858000"/>
          </a:xfrm>
          <a:prstGeom prst="rect">
            <a:avLst/>
          </a:prstGeom>
          <a:noFill/>
          <a:ln w="9525">
            <a:noFill/>
            <a:miter lim="800000"/>
            <a:headEnd/>
            <a:tailEnd/>
          </a:ln>
        </p:spPr>
      </p:pic>
      <p:sp>
        <p:nvSpPr>
          <p:cNvPr id="29701" name="Text Box 4"/>
          <p:cNvSpPr txBox="1">
            <a:spLocks noChangeArrowheads="1"/>
          </p:cNvSpPr>
          <p:nvPr/>
        </p:nvSpPr>
        <p:spPr bwMode="auto">
          <a:xfrm>
            <a:off x="681038" y="2312988"/>
            <a:ext cx="2667000" cy="1187450"/>
          </a:xfrm>
          <a:prstGeom prst="rect">
            <a:avLst/>
          </a:prstGeom>
          <a:gradFill rotWithShape="0">
            <a:gsLst>
              <a:gs pos="0">
                <a:srgbClr val="FFFFFF"/>
              </a:gs>
              <a:gs pos="100000">
                <a:srgbClr val="CCFFCC"/>
              </a:gs>
            </a:gsLst>
            <a:path path="shape">
              <a:fillToRect l="50000" t="50000" r="50000" b="50000"/>
            </a:path>
          </a:gradFill>
          <a:ln w="9525">
            <a:noFill/>
            <a:miter lim="800000"/>
            <a:headEnd/>
            <a:tailEnd/>
          </a:ln>
        </p:spPr>
        <p:txBody>
          <a:bodyPr>
            <a:spAutoFit/>
          </a:bodyPr>
          <a:lstStyle/>
          <a:p>
            <a:pPr>
              <a:spcBef>
                <a:spcPct val="50000"/>
              </a:spcBef>
            </a:pPr>
            <a:r>
              <a:rPr kumimoji="1" lang="zh-CN" altLang="en-US" sz="2400">
                <a:latin typeface="Times New Roman" pitchFamily="18" charset="0"/>
              </a:rPr>
              <a:t>对于常用数字、字母等显示数据为其</a:t>
            </a:r>
            <a:r>
              <a:rPr kumimoji="1" lang="en-US" altLang="zh-CN" sz="2400">
                <a:latin typeface="Times New Roman" pitchFamily="18" charset="0"/>
              </a:rPr>
              <a:t>ASCII</a:t>
            </a:r>
            <a:r>
              <a:rPr kumimoji="1" lang="zh-CN" altLang="en-US" sz="2400">
                <a:latin typeface="Times New Roman" pitchFamily="18" charset="0"/>
              </a:rPr>
              <a:t>码</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body" idx="4294967295"/>
          </p:nvPr>
        </p:nvSpPr>
        <p:spPr>
          <a:xfrm>
            <a:off x="684213" y="981075"/>
            <a:ext cx="7772400" cy="4897438"/>
          </a:xfrm>
        </p:spPr>
        <p:txBody>
          <a:bodyPr/>
          <a:lstStyle/>
          <a:p>
            <a:pPr marL="0" indent="0" eaLnBrk="1" hangingPunct="1">
              <a:buFont typeface="Wingdings" pitchFamily="2" charset="2"/>
              <a:buNone/>
            </a:pPr>
            <a:r>
              <a:rPr lang="en-US" altLang="zh-CN" sz="3600" b="1" smtClean="0"/>
              <a:t>    </a:t>
            </a:r>
            <a:r>
              <a:rPr lang="zh-CN" altLang="en-US" sz="3600" b="1" smtClean="0">
                <a:solidFill>
                  <a:srgbClr val="FF0000"/>
                </a:solidFill>
              </a:rPr>
              <a:t>异步通信是</a:t>
            </a:r>
            <a:r>
              <a:rPr lang="zh-CN" altLang="en-US" sz="3600" b="1" smtClean="0">
                <a:solidFill>
                  <a:schemeClr val="hlink"/>
                </a:solidFill>
              </a:rPr>
              <a:t>以字符（构成的帧）为单位进行传输</a:t>
            </a:r>
            <a:r>
              <a:rPr lang="zh-CN" altLang="en-US" sz="3600" b="1" smtClean="0"/>
              <a:t>，字符与字符之间的间隙（时间间隔）是任意的，但每个字符中的各位是以固定的时间传送的，即字符之间不一定有“位间隔”的整数倍的关系，但</a:t>
            </a:r>
            <a:r>
              <a:rPr lang="zh-CN" altLang="en-US" sz="3600" b="1" smtClean="0">
                <a:solidFill>
                  <a:srgbClr val="FF0000"/>
                </a:solidFill>
              </a:rPr>
              <a:t>同一字符内的</a:t>
            </a:r>
            <a:r>
              <a:rPr lang="zh-CN" altLang="en-US" sz="3600" b="1" smtClean="0"/>
              <a:t>各位之间的距离均为“位间隔”的整数倍。</a:t>
            </a:r>
          </a:p>
        </p:txBody>
      </p:sp>
      <p:sp>
        <p:nvSpPr>
          <p:cNvPr id="175107"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xmlns="" val="4336335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body" idx="4294967295"/>
          </p:nvPr>
        </p:nvSpPr>
        <p:spPr>
          <a:xfrm>
            <a:off x="684213" y="765175"/>
            <a:ext cx="4751387" cy="576263"/>
          </a:xfrm>
        </p:spPr>
        <p:txBody>
          <a:bodyPr/>
          <a:lstStyle/>
          <a:p>
            <a:pPr marL="0" indent="0" eaLnBrk="1" hangingPunct="1">
              <a:lnSpc>
                <a:spcPct val="90000"/>
              </a:lnSpc>
              <a:buFont typeface="Wingdings" pitchFamily="2" charset="2"/>
              <a:buNone/>
            </a:pPr>
            <a:r>
              <a:rPr lang="zh-CN" altLang="zh-CN" b="1" smtClean="0"/>
              <a:t>异步通信的数据格式</a:t>
            </a:r>
            <a:r>
              <a:rPr lang="zh-CN" altLang="zh-CN" smtClean="0"/>
              <a:t> ：</a:t>
            </a:r>
          </a:p>
        </p:txBody>
      </p:sp>
      <p:sp>
        <p:nvSpPr>
          <p:cNvPr id="41988"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1989"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1990"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4630" name="Object 6"/>
          <p:cNvGraphicFramePr>
            <a:graphicFrameLocks noChangeAspect="1"/>
          </p:cNvGraphicFramePr>
          <p:nvPr/>
        </p:nvGraphicFramePr>
        <p:xfrm>
          <a:off x="611188" y="1628775"/>
          <a:ext cx="7489825" cy="2149475"/>
        </p:xfrm>
        <a:graphic>
          <a:graphicData uri="http://schemas.openxmlformats.org/presentationml/2006/ole">
            <p:oleObj spid="_x0000_s112642" r:id="rId4" imgW="2882503" imgH="820341" progId="">
              <p:embed/>
            </p:oleObj>
          </a:graphicData>
        </a:graphic>
      </p:graphicFrame>
      <p:sp>
        <p:nvSpPr>
          <p:cNvPr id="154631" name="Rectangle 7"/>
          <p:cNvSpPr>
            <a:spLocks noChangeArrowheads="1"/>
          </p:cNvSpPr>
          <p:nvPr/>
        </p:nvSpPr>
        <p:spPr bwMode="auto">
          <a:xfrm>
            <a:off x="755650" y="4076700"/>
            <a:ext cx="7772400"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buClr>
                <a:schemeClr val="folHlink"/>
              </a:buClr>
              <a:buFont typeface="Wingdings" pitchFamily="2" charset="2"/>
              <a:buNone/>
            </a:pPr>
            <a:r>
              <a:rPr lang="zh-CN" altLang="en-US" sz="3200" b="1">
                <a:solidFill>
                  <a:srgbClr val="FF0000"/>
                </a:solidFill>
              </a:rPr>
              <a:t>异步通信的特点</a:t>
            </a:r>
            <a:r>
              <a:rPr lang="zh-CN" altLang="en-US" sz="3200" b="1"/>
              <a:t>：不要求收发双方时钟的严格一致，实现容易，设备开销较小，但每个字符要附加</a:t>
            </a:r>
            <a:r>
              <a:rPr lang="en-US" altLang="zh-CN" sz="3200" b="1"/>
              <a:t>2</a:t>
            </a:r>
            <a:r>
              <a:rPr lang="zh-CN" altLang="en-US" sz="3200" b="1"/>
              <a:t>～</a:t>
            </a:r>
            <a:r>
              <a:rPr lang="en-US" altLang="zh-CN" sz="3200" b="1"/>
              <a:t>3</a:t>
            </a:r>
            <a:r>
              <a:rPr lang="zh-CN" altLang="en-US" sz="3200" b="1"/>
              <a:t>位用于起止位，各帧之间还有间隔，因此传输效率不高。</a:t>
            </a:r>
            <a:endParaRPr lang="zh-CN" altLang="en-US" sz="3200"/>
          </a:p>
        </p:txBody>
      </p:sp>
    </p:spTree>
    <p:extLst>
      <p:ext uri="{BB962C8B-B14F-4D97-AF65-F5344CB8AC3E}">
        <p14:creationId xmlns:p14="http://schemas.microsoft.com/office/powerpoint/2010/main" xmlns="" val="7692493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 calcmode="lin" valueType="num">
                                      <p:cBhvr additive="base">
                                        <p:cTn id="7" dur="500" fill="hold"/>
                                        <p:tgtEl>
                                          <p:spTgt spid="154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4630"/>
                                        </p:tgtEl>
                                        <p:attrNameLst>
                                          <p:attrName>style.visibility</p:attrName>
                                        </p:attrNameLst>
                                      </p:cBhvr>
                                      <p:to>
                                        <p:strVal val="visible"/>
                                      </p:to>
                                    </p:set>
                                    <p:anim calcmode="lin" valueType="num">
                                      <p:cBhvr additive="base">
                                        <p:cTn id="13" dur="500" fill="hold"/>
                                        <p:tgtEl>
                                          <p:spTgt spid="154630"/>
                                        </p:tgtEl>
                                        <p:attrNameLst>
                                          <p:attrName>ppt_x</p:attrName>
                                        </p:attrNameLst>
                                      </p:cBhvr>
                                      <p:tavLst>
                                        <p:tav tm="0">
                                          <p:val>
                                            <p:strVal val="0-#ppt_w/2"/>
                                          </p:val>
                                        </p:tav>
                                        <p:tav tm="100000">
                                          <p:val>
                                            <p:strVal val="#ppt_x"/>
                                          </p:val>
                                        </p:tav>
                                      </p:tavLst>
                                    </p:anim>
                                    <p:anim calcmode="lin" valueType="num">
                                      <p:cBhvr additive="base">
                                        <p:cTn id="14" dur="500" fill="hold"/>
                                        <p:tgtEl>
                                          <p:spTgt spid="1546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31"/>
                                        </p:tgtEl>
                                        <p:attrNameLst>
                                          <p:attrName>style.visibility</p:attrName>
                                        </p:attrNameLst>
                                      </p:cBhvr>
                                      <p:to>
                                        <p:strVal val="visible"/>
                                      </p:to>
                                    </p:set>
                                    <p:anim calcmode="lin" valueType="num">
                                      <p:cBhvr additive="base">
                                        <p:cTn id="19" dur="500" fill="hold"/>
                                        <p:tgtEl>
                                          <p:spTgt spid="154631"/>
                                        </p:tgtEl>
                                        <p:attrNameLst>
                                          <p:attrName>ppt_x</p:attrName>
                                        </p:attrNameLst>
                                      </p:cBhvr>
                                      <p:tavLst>
                                        <p:tav tm="0">
                                          <p:val>
                                            <p:strVal val="#ppt_x"/>
                                          </p:val>
                                        </p:tav>
                                        <p:tav tm="100000">
                                          <p:val>
                                            <p:strVal val="#ppt_x"/>
                                          </p:val>
                                        </p:tav>
                                      </p:tavLst>
                                    </p:anim>
                                    <p:anim calcmode="lin" valueType="num">
                                      <p:cBhvr additive="base">
                                        <p:cTn id="20" dur="500" fill="hold"/>
                                        <p:tgtEl>
                                          <p:spTgt spid="154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P spid="15463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body" idx="4294967295"/>
          </p:nvPr>
        </p:nvSpPr>
        <p:spPr>
          <a:xfrm>
            <a:off x="539750" y="765175"/>
            <a:ext cx="8134350" cy="2520950"/>
          </a:xfrm>
        </p:spPr>
        <p:txBody>
          <a:bodyPr/>
          <a:lstStyle/>
          <a:p>
            <a:pPr marL="0" indent="0" eaLnBrk="1" hangingPunct="1">
              <a:buFont typeface="Wingdings" pitchFamily="2" charset="2"/>
              <a:buNone/>
            </a:pPr>
            <a:r>
              <a:rPr lang="en-US" altLang="zh-CN" b="1" smtClean="0"/>
              <a:t>2</a:t>
            </a:r>
            <a:r>
              <a:rPr lang="zh-CN" altLang="en-US" b="1" smtClean="0"/>
              <a:t>、同步通信</a:t>
            </a:r>
          </a:p>
          <a:p>
            <a:pPr marL="0" indent="0" eaLnBrk="1" hangingPunct="1">
              <a:buFont typeface="Wingdings" pitchFamily="2" charset="2"/>
              <a:buNone/>
            </a:pPr>
            <a:r>
              <a:rPr lang="zh-CN" altLang="en-US" sz="2400" b="1" smtClean="0"/>
              <a:t>同步通信时要建立发送方时钟对接收方时钟的直接控制，使双方达到完全同步。此时，传输数据的位之间的距离均为“位间隔”的整数倍，同时传送的字符间不留间隙，即</a:t>
            </a:r>
            <a:r>
              <a:rPr lang="zh-CN" altLang="en-US" sz="2400" b="1" smtClean="0">
                <a:solidFill>
                  <a:srgbClr val="FF0000"/>
                </a:solidFill>
              </a:rPr>
              <a:t>保持位同步</a:t>
            </a:r>
            <a:r>
              <a:rPr lang="zh-CN" altLang="en-US" sz="2400" b="1" smtClean="0"/>
              <a:t>关系，</a:t>
            </a:r>
            <a:r>
              <a:rPr lang="zh-CN" altLang="en-US" sz="2400" b="1" smtClean="0">
                <a:solidFill>
                  <a:srgbClr val="FF0000"/>
                </a:solidFill>
              </a:rPr>
              <a:t>也保持字符同步</a:t>
            </a:r>
            <a:r>
              <a:rPr lang="zh-CN" altLang="en-US" sz="2400" b="1" smtClean="0"/>
              <a:t>关系。发送方对接收方的同步可以通过两种方法实现。</a:t>
            </a:r>
            <a:r>
              <a:rPr lang="zh-CN" altLang="en-US" sz="2400" smtClean="0"/>
              <a:t>  </a:t>
            </a:r>
          </a:p>
        </p:txBody>
      </p:sp>
      <p:sp>
        <p:nvSpPr>
          <p:cNvPr id="43012"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3013"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3014" name="Rectangle 5"/>
          <p:cNvSpPr>
            <a:spLocks noChangeArrowheads="1"/>
          </p:cNvSpPr>
          <p:nvPr/>
        </p:nvSpPr>
        <p:spPr bwMode="auto">
          <a:xfrm>
            <a:off x="0" y="28813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3015" name="Rectangle 6"/>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5655" name="Object 7"/>
          <p:cNvGraphicFramePr>
            <a:graphicFrameLocks noChangeAspect="1"/>
          </p:cNvGraphicFramePr>
          <p:nvPr/>
        </p:nvGraphicFramePr>
        <p:xfrm>
          <a:off x="827088" y="3611563"/>
          <a:ext cx="7848600" cy="2049462"/>
        </p:xfrm>
        <a:graphic>
          <a:graphicData uri="http://schemas.openxmlformats.org/presentationml/2006/ole">
            <p:oleObj spid="_x0000_s113666" r:id="rId4" imgW="2770584" imgH="715566" progId="">
              <p:embed/>
            </p:oleObj>
          </a:graphicData>
        </a:graphic>
      </p:graphicFrame>
      <p:sp>
        <p:nvSpPr>
          <p:cNvPr id="155656" name="Rectangle 8"/>
          <p:cNvSpPr>
            <a:spLocks noChangeArrowheads="1"/>
          </p:cNvSpPr>
          <p:nvPr/>
        </p:nvSpPr>
        <p:spPr bwMode="auto">
          <a:xfrm>
            <a:off x="827088" y="5445125"/>
            <a:ext cx="7773987"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buClr>
                <a:schemeClr val="folHlink"/>
              </a:buClr>
              <a:buFont typeface="Wingdings" pitchFamily="2" charset="2"/>
              <a:buNone/>
            </a:pPr>
            <a:r>
              <a:rPr lang="en-US" altLang="zh-CN" sz="3200"/>
              <a:t>         </a:t>
            </a:r>
            <a:r>
              <a:rPr lang="zh-CN" altLang="en-US" sz="2400" b="1"/>
              <a:t>外同步                                           自同步</a:t>
            </a:r>
          </a:p>
        </p:txBody>
      </p:sp>
    </p:spTree>
    <p:extLst>
      <p:ext uri="{BB962C8B-B14F-4D97-AF65-F5344CB8AC3E}">
        <p14:creationId xmlns:p14="http://schemas.microsoft.com/office/powerpoint/2010/main" xmlns="" val="28709091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5650">
                                            <p:txEl>
                                              <p:pRg st="0" end="0"/>
                                            </p:txEl>
                                          </p:spTgt>
                                        </p:tgtEl>
                                        <p:attrNameLst>
                                          <p:attrName>style.visibility</p:attrName>
                                        </p:attrNameLst>
                                      </p:cBhvr>
                                      <p:to>
                                        <p:strVal val="visible"/>
                                      </p:to>
                                    </p:set>
                                    <p:anim calcmode="lin" valueType="num">
                                      <p:cBhvr additive="base">
                                        <p:cTn id="7" dur="500" fill="hold"/>
                                        <p:tgtEl>
                                          <p:spTgt spid="1556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55650">
                                            <p:txEl>
                                              <p:pRg st="1" end="1"/>
                                            </p:txEl>
                                          </p:spTgt>
                                        </p:tgtEl>
                                        <p:attrNameLst>
                                          <p:attrName>style.visibility</p:attrName>
                                        </p:attrNameLst>
                                      </p:cBhvr>
                                      <p:to>
                                        <p:strVal val="visible"/>
                                      </p:to>
                                    </p:set>
                                    <p:anim calcmode="lin" valueType="num">
                                      <p:cBhvr additive="base">
                                        <p:cTn id="11" dur="500" fill="hold"/>
                                        <p:tgtEl>
                                          <p:spTgt spid="1556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565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5655"/>
                                        </p:tgtEl>
                                        <p:attrNameLst>
                                          <p:attrName>style.visibility</p:attrName>
                                        </p:attrNameLst>
                                      </p:cBhvr>
                                      <p:to>
                                        <p:strVal val="visible"/>
                                      </p:to>
                                    </p:set>
                                    <p:anim calcmode="lin" valueType="num">
                                      <p:cBhvr additive="base">
                                        <p:cTn id="17" dur="500" fill="hold"/>
                                        <p:tgtEl>
                                          <p:spTgt spid="155655"/>
                                        </p:tgtEl>
                                        <p:attrNameLst>
                                          <p:attrName>ppt_x</p:attrName>
                                        </p:attrNameLst>
                                      </p:cBhvr>
                                      <p:tavLst>
                                        <p:tav tm="0">
                                          <p:val>
                                            <p:strVal val="#ppt_x"/>
                                          </p:val>
                                        </p:tav>
                                        <p:tav tm="100000">
                                          <p:val>
                                            <p:strVal val="#ppt_x"/>
                                          </p:val>
                                        </p:tav>
                                      </p:tavLst>
                                    </p:anim>
                                    <p:anim calcmode="lin" valueType="num">
                                      <p:cBhvr additive="base">
                                        <p:cTn id="18" dur="500" fill="hold"/>
                                        <p:tgtEl>
                                          <p:spTgt spid="15565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5656"/>
                                        </p:tgtEl>
                                        <p:attrNameLst>
                                          <p:attrName>style.visibility</p:attrName>
                                        </p:attrNameLst>
                                      </p:cBhvr>
                                      <p:to>
                                        <p:strVal val="visible"/>
                                      </p:to>
                                    </p:set>
                                    <p:anim calcmode="lin" valueType="num">
                                      <p:cBhvr additive="base">
                                        <p:cTn id="21" dur="500" fill="hold"/>
                                        <p:tgtEl>
                                          <p:spTgt spid="155656"/>
                                        </p:tgtEl>
                                        <p:attrNameLst>
                                          <p:attrName>ppt_x</p:attrName>
                                        </p:attrNameLst>
                                      </p:cBhvr>
                                      <p:tavLst>
                                        <p:tav tm="0">
                                          <p:val>
                                            <p:strVal val="#ppt_x"/>
                                          </p:val>
                                        </p:tav>
                                        <p:tav tm="100000">
                                          <p:val>
                                            <p:strVal val="#ppt_x"/>
                                          </p:val>
                                        </p:tav>
                                      </p:tavLst>
                                    </p:anim>
                                    <p:anim calcmode="lin" valueType="num">
                                      <p:cBhvr additive="base">
                                        <p:cTn id="22" dur="500" fill="hold"/>
                                        <p:tgtEl>
                                          <p:spTgt spid="155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build="p" autoUpdateAnimBg="0"/>
      <p:bldP spid="155656" grpId="0" autoUpdateAnimBg="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岗位服务标兵答辩(1)</Template>
  <TotalTime>3067</TotalTime>
  <Words>5500</Words>
  <Application>Microsoft Office PowerPoint</Application>
  <PresentationFormat>全屏显示(4:3)</PresentationFormat>
  <Paragraphs>665</Paragraphs>
  <Slides>66</Slides>
  <Notes>26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68" baseType="lpstr">
      <vt:lpstr>1_Office 主题</vt:lpstr>
      <vt:lpstr>位图图像</vt:lpstr>
      <vt:lpstr>电子系统设计 ——串口与中断</vt:lpstr>
      <vt:lpstr>第五讲</vt:lpstr>
      <vt:lpstr>5.1  计算机串行通信基础 </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5.2   80C51的串行口 </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5.3   单片机串行口应用举例 </vt:lpstr>
      <vt:lpstr>幻灯片 44</vt:lpstr>
      <vt:lpstr>幻灯片 45</vt:lpstr>
      <vt:lpstr>幻灯片 46</vt:lpstr>
      <vt:lpstr>幻灯片 47</vt:lpstr>
      <vt:lpstr>幻灯片 48</vt:lpstr>
      <vt:lpstr>1602读写</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潜        育人，用         实践</dc:title>
  <dc:creator>王中方</dc:creator>
  <cp:lastModifiedBy>lenovo</cp:lastModifiedBy>
  <cp:revision>123</cp:revision>
  <cp:lastPrinted>2015-03-12T14:31:09Z</cp:lastPrinted>
  <dcterms:created xsi:type="dcterms:W3CDTF">2016-12-15T08:47:56Z</dcterms:created>
  <dcterms:modified xsi:type="dcterms:W3CDTF">2017-02-23T13:12:18Z</dcterms:modified>
</cp:coreProperties>
</file>