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801" r:id="rId2"/>
    <p:sldId id="877" r:id="rId3"/>
    <p:sldId id="878" r:id="rId4"/>
    <p:sldId id="852" r:id="rId5"/>
    <p:sldId id="853" r:id="rId6"/>
    <p:sldId id="855" r:id="rId7"/>
    <p:sldId id="856" r:id="rId8"/>
    <p:sldId id="857" r:id="rId9"/>
    <p:sldId id="858" r:id="rId10"/>
    <p:sldId id="859" r:id="rId11"/>
    <p:sldId id="860" r:id="rId12"/>
    <p:sldId id="861" r:id="rId13"/>
    <p:sldId id="862" r:id="rId14"/>
    <p:sldId id="863" r:id="rId15"/>
    <p:sldId id="864" r:id="rId16"/>
    <p:sldId id="865" r:id="rId17"/>
    <p:sldId id="866" r:id="rId18"/>
    <p:sldId id="867" r:id="rId19"/>
    <p:sldId id="868" r:id="rId20"/>
    <p:sldId id="869" r:id="rId21"/>
    <p:sldId id="850" r:id="rId22"/>
    <p:sldId id="849" r:id="rId23"/>
    <p:sldId id="805" r:id="rId24"/>
    <p:sldId id="806" r:id="rId25"/>
    <p:sldId id="807" r:id="rId26"/>
    <p:sldId id="808" r:id="rId27"/>
    <p:sldId id="809" r:id="rId28"/>
    <p:sldId id="813" r:id="rId29"/>
    <p:sldId id="818" r:id="rId30"/>
    <p:sldId id="819" r:id="rId31"/>
    <p:sldId id="820" r:id="rId32"/>
    <p:sldId id="821" r:id="rId33"/>
    <p:sldId id="822" r:id="rId34"/>
    <p:sldId id="823" r:id="rId35"/>
    <p:sldId id="825" r:id="rId36"/>
    <p:sldId id="873" r:id="rId37"/>
    <p:sldId id="826" r:id="rId38"/>
    <p:sldId id="827" r:id="rId39"/>
    <p:sldId id="828" r:id="rId40"/>
    <p:sldId id="829" r:id="rId41"/>
    <p:sldId id="830" r:id="rId42"/>
    <p:sldId id="831" r:id="rId43"/>
    <p:sldId id="832" r:id="rId44"/>
    <p:sldId id="833" r:id="rId45"/>
    <p:sldId id="834" r:id="rId46"/>
    <p:sldId id="835" r:id="rId47"/>
    <p:sldId id="836" r:id="rId48"/>
    <p:sldId id="839" r:id="rId49"/>
    <p:sldId id="840" r:id="rId50"/>
    <p:sldId id="841" r:id="rId51"/>
    <p:sldId id="842" r:id="rId52"/>
    <p:sldId id="876" r:id="rId53"/>
    <p:sldId id="845" r:id="rId54"/>
    <p:sldId id="846" r:id="rId55"/>
    <p:sldId id="847" r:id="rId56"/>
    <p:sldId id="848" r:id="rId57"/>
    <p:sldId id="870" r:id="rId58"/>
    <p:sldId id="871" r:id="rId59"/>
    <p:sldId id="872" r:id="rId60"/>
    <p:sldId id="742" r:id="rId61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4269BD"/>
    <a:srgbClr val="E97C30"/>
    <a:srgbClr val="3A97D7"/>
    <a:srgbClr val="E87E04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64595" autoAdjust="0"/>
  </p:normalViewPr>
  <p:slideViewPr>
    <p:cSldViewPr snapToGrid="0">
      <p:cViewPr varScale="1">
        <p:scale>
          <a:sx n="120" d="100"/>
          <a:sy n="120" d="100"/>
        </p:scale>
        <p:origin x="13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pPr/>
              <a:t>2020-7-8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81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pPr/>
              <a:t>2020-7-8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191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3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0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76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2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52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419412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4FCB24BC-51E0-4A61-A890-4370566F82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9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  <a:endParaRPr lang="zh-CN" altLang="en-US" sz="104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169017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1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06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/>
        </p:blipFill>
        <p:spPr>
          <a:xfrm>
            <a:off x="-14514" y="0"/>
            <a:ext cx="9202057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1"/>
            <a:ext cx="9085943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1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  <a:endParaRPr lang="zh-CN" altLang="en-US" sz="104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6616033" y="6503604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4FCB24BC-51E0-4A61-A890-4370566F82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6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  <a:endParaRPr lang="zh-CN" altLang="en-US" sz="104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18350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4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1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24BC-51E0-4A61-A890-4370566F8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8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87" r:id="rId15"/>
    <p:sldLayoutId id="2147483655" r:id="rId16"/>
    <p:sldLayoutId id="2147483651" r:id="rId17"/>
    <p:sldLayoutId id="2147483668" r:id="rId18"/>
    <p:sldLayoutId id="2147483665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TXGC\AppData\Roaming\Tencent\Users\826155343\QQ\WinTemp\RichOle\9I@I7%7d(VDRL9TWR6%5bB~@2%60H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TXGC\AppData\Roaming\Tencent\Users\826155343\QQ\WinTemp\RichOle\Y~8@%60VD3_8WMQ%7d8UDJ0E@QW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TXGC\AppData\Roaming\Tencent\Users\1343659160\QQ\WinTemp\RichOle\B57O)S0M_VV%60~4HWGWX@8CK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TXGC\AppData\Roaming\Tencent\Users\1343659160\QQ\WinTemp\RichOle\E40BWXZ6S2GN$7Q5KQUSXDD.p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7004" y="2419124"/>
            <a:ext cx="8109992" cy="8129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 err="1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WiFi</a:t>
            </a:r>
            <a:r>
              <a:rPr lang="zh-CN" altLang="en-US" sz="45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通信基础</a:t>
            </a:r>
            <a:endParaRPr lang="en-US" altLang="zh-CN" sz="45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1.1  HTTP GET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 smtClean="0">
                <a:latin typeface="+mn-lt"/>
                <a:ea typeface="隶书" panose="02010509060101010101" pitchFamily="49" charset="-122"/>
              </a:rPr>
              <a:t>2</a:t>
            </a: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. GET标记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为了支持包含动态生成数据的网页，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服务器支持用一组预定义标记（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token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）替换服务器动态生成的内容：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的长度固定为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10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个字符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所有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标记的前缀相同，长度是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7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个字符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前缀是“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__SL_G_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典型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的标记格式是“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__SL_G_XYZ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”，其中“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XYZ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”是预定义标记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8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1.1  HTTP GET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3. 用户定义标记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用户可以按照上述规则定义新的标记，如果服务器扫描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文件时发现非预定义的标记，则生成带标记名的“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get_token_value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获取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值）事件，从主机（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MCU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）请求标记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值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主机用带标记值的“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send_token_value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”（发送标记值）命令进行响应，服务器将标记值返回给客户端。如果主机没有响应“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get_token_value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”请求，服务器暂停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2s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后用“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Not Available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”（不可用）作为标记值，并最终由浏览器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显示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9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1.2  HTTP POST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客户机使用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 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请求更新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服务器中的数据。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服务器支持内容类型为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application/x-www-form-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urlencoded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表单，由浏览器发送的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信息包含表单操作名和参数表，参数表包含一或多对变量名和变量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值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1.2  HTTP POST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 smtClean="0">
                <a:latin typeface="+mn-lt"/>
                <a:ea typeface="隶书" panose="02010509060101010101" pitchFamily="49" charset="-122"/>
              </a:rPr>
              <a:t>1</a:t>
            </a: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. POST标记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中的变量名命名规则和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标记相同：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的长度固定为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10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个字符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所有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标记的前缀相同，长度是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7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个字符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前缀是“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__SL_P_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典型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的标记格式是“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__SL_P_XYZ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”，其中“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XYZ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”是用户定义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标记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5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1.2  HTTP POST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 smtClean="0">
                <a:latin typeface="+mn-lt"/>
                <a:ea typeface="隶书" panose="02010509060101010101" pitchFamily="49" charset="-122"/>
              </a:rPr>
              <a:t>1</a:t>
            </a: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. POST标记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当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服务器接收到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请求时，首先通过表单操作名检查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是否需要内部处理，然后检查参数表，逐个检查参数表中的变量名是否与预定义标记匹配，如果匹配则对变量值进行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处理</a:t>
            </a:r>
            <a:endParaRPr lang="zh-CN" altLang="en-US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8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1.2  HTTP POST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2. POST操作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操作有两种类型：简单操作和复杂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操作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对于简单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操作，服务器不检查操作值，只对参数表进行处理，并保存新的信息（例如设置域名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对于复杂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操作，服务器通过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命令中的操作值对操作进行识别，并收集所有必要的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参数，然后进行特定的操作（例如添加配置文件）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3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1.2  HTTP POST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3. 用户定义标记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用户定义标记用于在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请求中向主机发送信息。如果服务器接收到的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请求包含非预定义的标记，则生成“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post_token_value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标记值）事件，向主机（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MCU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）发送表单操作名、标记名和标记值等信息，主机可以对这些信息进行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处理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注意：为了避免用户标记和内部标记冲突，用户标记使用“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__SL_P_UXX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”格式，其中“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XX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”可以包含任意字符或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数字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3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1.2  HTTP POST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4. POST后重定向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处理后，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服务器检查已接收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请求中的操作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URI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，如果操作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URI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包含串行闪存或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ROM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中的有效网页，则服务器发送带操作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URI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值的响应“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 302 Found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（已找到）”完成重定向；如果不包含有效网页，则发送响应“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 204 No content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（无内容）”，浏览器停留在当前网页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3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1.3  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内部网页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ROM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中嵌入了默认网页，可以用于完成下列工作：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获取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设备的版本和一般信息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配置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IP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添加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或删除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Wi-Fi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配置文件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允许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或禁止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Ping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测试</a:t>
            </a: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内部网页的访问可以通过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API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配置，默认状态是允许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访问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92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1.3  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内部网页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内部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网页包括下列文件：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about.html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image001.png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ip_config.html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logo.gif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main.html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当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配置为接入点时，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Wi-Fi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站点首先连接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接入点，然后浏览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的默认主页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mysimplelink.net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，并用网页与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通信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9" y="2228858"/>
            <a:ext cx="723804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0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1.3  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内部网页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内部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网页包括下列文件：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ping.html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profiles_config.html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simple_link.css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status.html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tools.html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1  HTTP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服务器回调函数分析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	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4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安全保障（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Safety and Security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5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智能能源（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Smart Energy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zh-CN" altLang="en-US" sz="2400" dirty="0">
              <a:latin typeface="+mn-lt"/>
              <a:ea typeface="隶书" pitchFamily="49" charset="-122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4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1  HTTP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服务器回调函数分析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	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4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安全保障（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Safety and Security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5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智能能源（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Smart Energy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zh-CN" altLang="en-US" sz="2400" dirty="0">
              <a:latin typeface="+mn-lt"/>
              <a:ea typeface="隶书" pitchFamily="49" charset="-122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88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Out_of_box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项目包含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10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个程序文件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main.c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：主程序文件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pinmux.c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：</a:t>
            </a: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GPIO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、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UART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和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I</a:t>
            </a:r>
            <a:r>
              <a:rPr lang="en-US" altLang="zh-CN" sz="2000" baseline="30000" dirty="0">
                <a:latin typeface="+mn-lt"/>
                <a:ea typeface="隶书" panose="02010509060101010101" pitchFamily="49" charset="-122"/>
              </a:rPr>
              <a:t>2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引脚配置程序文件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gpio_if.c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GPIO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接口驱动程序文件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uart_if.c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UART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接口驱动程序文件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i2c_if.c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I</a:t>
            </a:r>
            <a:r>
              <a:rPr lang="en-US" altLang="zh-CN" sz="2000" baseline="30000" dirty="0">
                <a:latin typeface="+mn-lt"/>
                <a:ea typeface="隶书" panose="02010509060101010101" pitchFamily="49" charset="-122"/>
              </a:rPr>
              <a:t>2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接口驱动程序文件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tmp006drv.c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：温度传感器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TMP006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驱动程序文件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bma222drv.c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：加速度传感器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BMA222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驱动程序文件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device_status.c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：设备状态程序文件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smartconfig.c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：智能配置程序文件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startup_ewarm.c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IAR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启动程序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文件</a:t>
            </a:r>
            <a:endParaRPr lang="zh-CN" altLang="zh-CN" sz="20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9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Out_of_box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项目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还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14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个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网页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文件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、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17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个图像文件和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6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个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JAVA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脚本文件，其中主要文件如下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index.html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：主网页文件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demos.html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：演示网页文件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demos-sprinkler.html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：喷水演示网页文件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demos-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appliances</a:t>
            </a:r>
            <a:r>
              <a:rPr lang="fr-FR" altLang="zh-CN" sz="2000" dirty="0">
                <a:latin typeface="+mn-lt"/>
                <a:ea typeface="隶书" panose="02010509060101010101" pitchFamily="49" charset="-122"/>
              </a:rPr>
              <a:t>.html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：家电演示网页文件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demos-security.html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：安全演示网页文件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demos-energy.html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：能源演示网页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文件</a:t>
            </a:r>
            <a:endParaRPr lang="zh-CN" altLang="zh-CN" sz="20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8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Out_of_box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项目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还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14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个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网页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文件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、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17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个图像文件和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6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个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JAVA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脚本文件，其中主要文件如下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param_demos.html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：演示参数网页文件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demos-lightswitch.jpg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：开关图像文件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page-actions.js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：网页操作脚本文件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com.TI.tokenPoller.js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</a:t>
            </a:r>
            <a:r>
              <a:rPr lang="fr-FR" altLang="zh-CN" sz="2000" dirty="0">
                <a:latin typeface="+mn-lt"/>
                <a:ea typeface="隶书" panose="02010509060101010101" pitchFamily="49" charset="-122"/>
              </a:rPr>
              <a:t>TI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标记轮询脚本文件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jquery-1. min.js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JAVA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脚本系统文件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000" dirty="0" smtClean="0">
                <a:latin typeface="+mn-lt"/>
                <a:ea typeface="隶书" panose="02010509060101010101" pitchFamily="49" charset="-122"/>
              </a:rPr>
              <a:t>style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.</a:t>
            </a:r>
            <a:r>
              <a:rPr lang="en-US" altLang="zh-CN" sz="2000" dirty="0" err="1">
                <a:latin typeface="+mn-lt"/>
                <a:ea typeface="隶书" panose="02010509060101010101" pitchFamily="49" charset="-122"/>
              </a:rPr>
              <a:t>css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：层叠样式文件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4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1  HTTP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服务器回调函数分析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服务器回调函数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SimpleLinkHttpServerCallback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包括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标记值事件处理和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标记值事件处理两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部分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主程序中定义了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__SL_G_UTP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”用于获取温度值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__SL_G_UAC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”用于获取加速度值，并根据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加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速度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值是否变化响应“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Running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”（运行）或“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Stopped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”（停止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__SL_G_UIC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”用于获取互联网连接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状态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3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798283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1  HTTP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服务器回调函数分析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1" dirty="0"/>
              <a:t>获取温度值时</a:t>
            </a:r>
            <a:r>
              <a:rPr lang="zh-CN" altLang="zh-CN" dirty="0"/>
              <a:t>先比较（</a:t>
            </a:r>
            <a:r>
              <a:rPr lang="en-US" altLang="zh-CN" dirty="0" err="1"/>
              <a:t>memcmp</a:t>
            </a:r>
            <a:r>
              <a:rPr lang="zh-CN" altLang="zh-CN" dirty="0"/>
              <a:t>）</a:t>
            </a:r>
            <a:r>
              <a:rPr lang="en-US" altLang="zh-CN" dirty="0" err="1"/>
              <a:t>EventData</a:t>
            </a:r>
            <a:r>
              <a:rPr lang="zh-CN" altLang="zh-CN" dirty="0"/>
              <a:t>（事件数据）</a:t>
            </a:r>
            <a:r>
              <a:rPr lang="en-US" altLang="zh-CN" dirty="0" err="1"/>
              <a:t>httpTokenName</a:t>
            </a:r>
            <a:r>
              <a:rPr lang="zh-CN" altLang="zh-CN" dirty="0"/>
              <a:t>（</a:t>
            </a:r>
            <a:r>
              <a:rPr lang="en-US" altLang="zh-CN" dirty="0"/>
              <a:t>HTTP</a:t>
            </a:r>
            <a:r>
              <a:rPr lang="zh-CN" altLang="zh-CN" dirty="0"/>
              <a:t>标记名）</a:t>
            </a:r>
            <a:r>
              <a:rPr lang="en-US" altLang="zh-CN" dirty="0"/>
              <a:t>data</a:t>
            </a:r>
            <a:r>
              <a:rPr lang="zh-CN" altLang="zh-CN" dirty="0"/>
              <a:t>（数据）是否为</a:t>
            </a:r>
            <a:r>
              <a:rPr lang="en-US" altLang="zh-CN" dirty="0" err="1"/>
              <a:t>GET_token_TEMP</a:t>
            </a:r>
            <a:r>
              <a:rPr lang="zh-CN" altLang="zh-CN" dirty="0"/>
              <a:t>（</a:t>
            </a:r>
            <a:r>
              <a:rPr lang="en-US" altLang="zh-CN" dirty="0"/>
              <a:t>__SL_G_UTP</a:t>
            </a:r>
            <a:r>
              <a:rPr lang="zh-CN" altLang="zh-CN" dirty="0"/>
              <a:t>），如果是则首先调用</a:t>
            </a:r>
            <a:r>
              <a:rPr lang="en-US" altLang="zh-CN" dirty="0"/>
              <a:t>TMP006DrvGetTemp()</a:t>
            </a:r>
            <a:r>
              <a:rPr lang="zh-CN" altLang="zh-CN" dirty="0"/>
              <a:t>获得温度数据。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获取加速度值</a:t>
            </a:r>
            <a:r>
              <a:rPr lang="zh-CN" altLang="zh-CN" dirty="0"/>
              <a:t>时先比较（</a:t>
            </a:r>
            <a:r>
              <a:rPr lang="en-US" altLang="zh-CN" dirty="0" err="1"/>
              <a:t>memcmp</a:t>
            </a:r>
            <a:r>
              <a:rPr lang="zh-CN" altLang="zh-CN" dirty="0"/>
              <a:t>）</a:t>
            </a:r>
            <a:r>
              <a:rPr lang="en-US" altLang="zh-CN" dirty="0" err="1"/>
              <a:t>EventData</a:t>
            </a:r>
            <a:r>
              <a:rPr lang="zh-CN" altLang="zh-CN" dirty="0"/>
              <a:t>（事件数据）</a:t>
            </a:r>
            <a:r>
              <a:rPr lang="en-US" altLang="zh-CN" dirty="0" err="1"/>
              <a:t>httpTokenName</a:t>
            </a:r>
            <a:r>
              <a:rPr lang="zh-CN" altLang="zh-CN" dirty="0"/>
              <a:t>（</a:t>
            </a:r>
            <a:r>
              <a:rPr lang="en-US" altLang="zh-CN" dirty="0"/>
              <a:t>HTTP</a:t>
            </a:r>
            <a:r>
              <a:rPr lang="zh-CN" altLang="zh-CN" dirty="0"/>
              <a:t>标记名）</a:t>
            </a:r>
            <a:r>
              <a:rPr lang="en-US" altLang="zh-CN" dirty="0"/>
              <a:t>data</a:t>
            </a:r>
            <a:r>
              <a:rPr lang="zh-CN" altLang="zh-CN" dirty="0"/>
              <a:t>（数据）是否为</a:t>
            </a:r>
            <a:r>
              <a:rPr lang="en-US" altLang="zh-CN" dirty="0" err="1"/>
              <a:t>GET_token_ACC</a:t>
            </a:r>
            <a:r>
              <a:rPr lang="zh-CN" altLang="zh-CN" dirty="0"/>
              <a:t>（</a:t>
            </a:r>
            <a:r>
              <a:rPr lang="en-US" altLang="zh-CN" dirty="0"/>
              <a:t>__SL_G_UAC</a:t>
            </a:r>
            <a:r>
              <a:rPr lang="zh-CN" altLang="zh-CN" dirty="0"/>
              <a:t>），如果是则调用</a:t>
            </a:r>
            <a:r>
              <a:rPr lang="en-US" altLang="zh-CN" dirty="0" err="1"/>
              <a:t>ReadAccSensor</a:t>
            </a:r>
            <a:r>
              <a:rPr lang="en-US" altLang="zh-CN" dirty="0"/>
              <a:t>()</a:t>
            </a:r>
            <a:r>
              <a:rPr lang="zh-CN" altLang="zh-CN" dirty="0"/>
              <a:t>判断加速度数据是否变化，然后把相应的值赋值给</a:t>
            </a:r>
            <a:r>
              <a:rPr lang="en-US" altLang="zh-CN" dirty="0" err="1"/>
              <a:t>ResponseData</a:t>
            </a:r>
            <a:r>
              <a:rPr lang="zh-CN" altLang="zh-CN" dirty="0"/>
              <a:t>（响应数据）</a:t>
            </a:r>
            <a:r>
              <a:rPr lang="zh-CN" altLang="zh-CN" dirty="0" smtClean="0"/>
              <a:t>。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20896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1  HTTP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服务器回调函数分析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r>
              <a:rPr lang="en-US" altLang="zh-CN" b="1" dirty="0"/>
              <a:t>POST</a:t>
            </a:r>
            <a:r>
              <a:rPr lang="zh-CN" altLang="zh-CN" b="1" dirty="0"/>
              <a:t>标记：</a:t>
            </a:r>
            <a:r>
              <a:rPr lang="zh-CN" altLang="zh-CN" dirty="0"/>
              <a:t>主程序定义了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POST</a:t>
            </a:r>
            <a:r>
              <a:rPr lang="zh-CN" altLang="zh-CN" dirty="0"/>
              <a:t>标记“</a:t>
            </a:r>
            <a:r>
              <a:rPr lang="en-US" altLang="zh-CN" dirty="0"/>
              <a:t>__SL_P_ULD</a:t>
            </a:r>
            <a:r>
              <a:rPr lang="zh-CN" altLang="zh-CN" dirty="0"/>
              <a:t>”，用于控制两个</a:t>
            </a:r>
            <a:r>
              <a:rPr lang="en-US" altLang="zh-CN" dirty="0"/>
              <a:t>LED</a:t>
            </a:r>
            <a:r>
              <a:rPr lang="zh-CN" altLang="zh-CN" dirty="0"/>
              <a:t>的点亮（</a:t>
            </a:r>
            <a:r>
              <a:rPr lang="en-US" altLang="zh-CN" dirty="0"/>
              <a:t>ON</a:t>
            </a:r>
            <a:r>
              <a:rPr lang="zh-CN" altLang="zh-CN" dirty="0"/>
              <a:t>）、闪烁（</a:t>
            </a:r>
            <a:r>
              <a:rPr lang="en-US" altLang="zh-CN" dirty="0"/>
              <a:t>Blink</a:t>
            </a:r>
            <a:r>
              <a:rPr lang="zh-CN" altLang="zh-CN" dirty="0"/>
              <a:t>）或熄灭（</a:t>
            </a:r>
            <a:r>
              <a:rPr lang="en-US" altLang="zh-CN" dirty="0"/>
              <a:t>OFF</a:t>
            </a:r>
            <a:r>
              <a:rPr lang="zh-CN" altLang="zh-CN" dirty="0"/>
              <a:t>）。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t="7505" r="10183" b="12081"/>
          <a:stretch/>
        </p:blipFill>
        <p:spPr bwMode="auto">
          <a:xfrm>
            <a:off x="3031959" y="3467610"/>
            <a:ext cx="3255010" cy="2339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53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家庭自动化（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Automation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）演示网页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demos-sprinkler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. 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中显示喷水器开关和图像对应的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代码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当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单击网页上的“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sprinklerSwitch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”（喷水器开关）时，调用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sprinklerSwitch.click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函数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098" name="图片 13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2" y="3478213"/>
            <a:ext cx="3780953" cy="10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5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4  HTTP</a:t>
            </a:r>
            <a:r>
              <a:rPr lang="zh-CN" altLang="en-US" sz="2400" dirty="0" smtClean="0">
                <a:ea typeface="隶书" pitchFamily="49" charset="-122"/>
              </a:rPr>
              <a:t>服务器小结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 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服务器的工作原理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5" name="Picture 1" descr="C:\Users\TXGC\AppData\Roaming\Tencent\Users\1343659160\QQ\WinTemp\RichOle\)JLH6`S{]@7EY~}UOD9HN@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4" y="2695575"/>
            <a:ext cx="729691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sprinklerSwitch.click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函数内容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sprinklerSwitch.click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首先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判断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switchBtn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是否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有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”类（喷水器开关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状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态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如果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有说明喷水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器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开关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原来是“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则进行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OFF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”处理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否则进行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Blink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处理</a:t>
            </a:r>
            <a:endParaRPr lang="en-US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122" name="图片 13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07" y="3124200"/>
            <a:ext cx="4266667" cy="22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sprinklerSwitch.click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函数内容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OFF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”处理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删除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switchBtn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”类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发送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_OFF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喷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水器运行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状态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spriklerRunning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图像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状态（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imageOn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设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false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”，喷水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器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图像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显示为“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images/demo-sprinkler-off.jpg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”</a:t>
            </a:r>
            <a:endParaRPr lang="en-US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122" name="图片 13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07" y="3124200"/>
            <a:ext cx="4266667" cy="22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6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sprinklerSwitch.click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函数内容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Blink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”处理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添加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switchBtn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”类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发送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_Blink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喷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水器运行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状态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spriklerRunning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图像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状态（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imageOn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设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true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”，喷水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器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图像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通过调用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setInterval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每隔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300ms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分别显示“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images/demo-sprinkler-off.jpg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”和“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images/demo-sprinkler-on.jpg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”</a:t>
            </a:r>
            <a:endParaRPr lang="en-US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122" name="图片 13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07" y="3124200"/>
            <a:ext cx="4266667" cy="22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发送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请求通过调用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com.TI.toggleLED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函数实现，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com.TI.toggleLED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函数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代码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在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js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/page-actions.js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文件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中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com.TI.toggleLED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首先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定义变量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params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OFF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”时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params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= "LED1_OFF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"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”时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params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= "LED1_Blink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"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然后处理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以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”方法发送“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__SL_P_ULD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”和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params</a:t>
            </a:r>
            <a:endParaRPr lang="en-US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146" name="图片 13432" descr="D:\Users\TXGC\AppData\Roaming\Tencent\Users\826155343\QQ\WinTemp\RichOle\9I@I7}(VDRL9TWR6[B~@2`H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3122535"/>
            <a:ext cx="2923810" cy="12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36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20896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2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家庭自动化（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Automation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CC3200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程序分析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服务器接收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请求后，对用户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__SL_P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_ ULD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”调用回调函数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事件处理程序对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params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参数传递的内容进行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处理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OOB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任务函数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OOBTask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通过判断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g_ucLEDStatus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ea typeface="隶书" panose="02010509060101010101" pitchFamily="49" charset="-122"/>
              </a:rPr>
              <a:t>对</a:t>
            </a:r>
            <a:r>
              <a:rPr lang="zh-CN" altLang="zh-CN" sz="2400" dirty="0"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ea typeface="隶书" panose="02010509060101010101" pitchFamily="49" charset="-122"/>
              </a:rPr>
              <a:t>LED1_OFF</a:t>
            </a:r>
            <a:r>
              <a:rPr lang="zh-CN" altLang="zh-CN" sz="2400" dirty="0">
                <a:ea typeface="隶书" panose="02010509060101010101" pitchFamily="49" charset="-122"/>
              </a:rPr>
              <a:t>”，调用</a:t>
            </a:r>
            <a:r>
              <a:rPr lang="en-US" altLang="zh-CN" sz="2400" dirty="0" err="1">
                <a:ea typeface="隶书" panose="02010509060101010101" pitchFamily="49" charset="-122"/>
              </a:rPr>
              <a:t>GPIO_IF_LedOff</a:t>
            </a:r>
            <a:r>
              <a:rPr lang="en-US" altLang="zh-CN" sz="2400" dirty="0"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ea typeface="隶书" panose="02010509060101010101" pitchFamily="49" charset="-122"/>
              </a:rPr>
              <a:t>熄灭红</a:t>
            </a:r>
            <a:r>
              <a:rPr lang="en-US" altLang="zh-CN" sz="2400" dirty="0">
                <a:ea typeface="隶书" panose="02010509060101010101" pitchFamily="49" charset="-122"/>
              </a:rPr>
              <a:t>LED</a:t>
            </a:r>
            <a:r>
              <a:rPr lang="zh-CN" altLang="zh-CN" sz="2400" dirty="0">
                <a:ea typeface="隶书" panose="02010509060101010101" pitchFamily="49" charset="-122"/>
              </a:rPr>
              <a:t>，同时将</a:t>
            </a:r>
            <a:r>
              <a:rPr lang="en-US" altLang="zh-CN" sz="2400" dirty="0">
                <a:ea typeface="隶书" panose="02010509060101010101" pitchFamily="49" charset="-122"/>
              </a:rPr>
              <a:t>LED</a:t>
            </a:r>
            <a:r>
              <a:rPr lang="zh-CN" altLang="zh-CN" sz="2400" dirty="0">
                <a:ea typeface="隶书" panose="02010509060101010101" pitchFamily="49" charset="-122"/>
              </a:rPr>
              <a:t>状态</a:t>
            </a:r>
            <a:r>
              <a:rPr lang="en-US" altLang="zh-CN" sz="2400" dirty="0" err="1">
                <a:ea typeface="隶书" panose="02010509060101010101" pitchFamily="49" charset="-122"/>
              </a:rPr>
              <a:t>g_uc</a:t>
            </a:r>
            <a:r>
              <a:rPr lang="en-US" altLang="zh-CN" sz="2400" dirty="0"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ea typeface="隶书" panose="02010509060101010101" pitchFamily="49" charset="-122"/>
              </a:rPr>
              <a:t>LEDStatus</a:t>
            </a:r>
            <a:r>
              <a:rPr lang="zh-CN" altLang="zh-CN" sz="2400" dirty="0">
                <a:ea typeface="隶书" panose="02010509060101010101" pitchFamily="49" charset="-122"/>
              </a:rPr>
              <a:t>设为“</a:t>
            </a:r>
            <a:r>
              <a:rPr lang="en-US" altLang="zh-CN" sz="2400" dirty="0">
                <a:ea typeface="隶书" panose="02010509060101010101" pitchFamily="49" charset="-122"/>
              </a:rPr>
              <a:t>LED_OFF</a:t>
            </a:r>
            <a:r>
              <a:rPr lang="zh-CN" altLang="zh-CN" sz="2400" dirty="0">
                <a:ea typeface="隶书" panose="02010509060101010101" pitchFamily="49" charset="-122"/>
              </a:rPr>
              <a:t>”，</a:t>
            </a:r>
            <a:endParaRPr lang="en-US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1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7712489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家用电器（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Appliances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）演示功能和家庭自动化（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Automation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）演示功能不同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家庭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自动化（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Automation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）是用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方法控制开发板上的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LED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家用电器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Appliances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）则是用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方法将开发板上温度传感器和加速度传感器的结果显示在网页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上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0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24BC-51E0-4A61-A890-4370566F82F1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66" y="1352809"/>
            <a:ext cx="5666667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7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中显示洗衣机和烘干机对应的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代码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其中水温（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Water Temp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id=”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Device_Temerature_out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”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）用于显示开发板上温度传感器测量的温度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值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烘干机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Dryer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id=”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Device_Accelerometer_out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”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）用于显示开发板上加速度传感器测量的数值变化情况（烘干机状态）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170" name="图片 14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1" y="3482972"/>
            <a:ext cx="6733334" cy="93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1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为了实现温度和加速度数据的获取和显示，网页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个参数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隶书" panose="02010509060101010101" pitchFamily="49" charset="-122"/>
              </a:rPr>
              <a:t>paramPage</a:t>
            </a:r>
            <a:r>
              <a:rPr lang="zh-CN" altLang="zh-CN" sz="2400" dirty="0">
                <a:ea typeface="隶书" panose="02010509060101010101" pitchFamily="49" charset="-122"/>
              </a:rPr>
              <a:t>（参数页）的值为</a:t>
            </a:r>
            <a:r>
              <a:rPr lang="en-US" altLang="zh-CN" sz="2400" dirty="0">
                <a:ea typeface="隶书" panose="02010509060101010101" pitchFamily="49" charset="-122"/>
              </a:rPr>
              <a:t>param_demos.html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refreshRate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（刷新率）的值为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200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：轮询间隔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200ms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valueMap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（数值图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Device_Temperature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（设备温度）和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Device_Accelero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meter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（设备加速度）两部分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为了实现温度和加速度数据的获取和显示，网页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个参数：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paramPage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（参数页）的值为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param_demos.html</a:t>
            </a: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其中定义了下列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个用户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__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SL_G_UTP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：设备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温度</a:t>
            </a:r>
            <a:endParaRPr lang="zh-CN" altLang="zh-CN" sz="20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__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SL_G_UAC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：设备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加速度</a:t>
            </a:r>
            <a:endParaRPr lang="zh-CN" altLang="zh-CN" sz="20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__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SL_G_ULD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：设备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LED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状态</a:t>
            </a:r>
            <a:r>
              <a:rPr lang="zh-CN" altLang="en-US" sz="2000" dirty="0" smtClean="0">
                <a:latin typeface="+mn-lt"/>
                <a:ea typeface="隶书" panose="02010509060101010101" pitchFamily="49" charset="-122"/>
              </a:rPr>
              <a:t>，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未使用</a:t>
            </a:r>
            <a:endParaRPr lang="zh-CN" altLang="zh-CN" sz="20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8194" name="图片 13227" descr="D:\Users\TXGC\AppData\Roaming\Tencent\Users\826155343\QQ\WinTemp\RichOle\Y~8@`VD3_8WMQ}8UDJ0E@QW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1" y="4384674"/>
            <a:ext cx="2771429" cy="10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1.1  HTTP GET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1.2  HTTP POST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1.3  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内部网页</a:t>
            </a:r>
            <a:endParaRPr lang="zh-CN" altLang="en-US" sz="2400" dirty="0">
              <a:latin typeface="+mj-lt"/>
              <a:ea typeface="隶书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4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为了实现温度和加速度数据的获取和显示，网页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个参数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：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valueMap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（数值图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Device_Temperature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（设备温度）和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Device_Accelero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meter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（设备加速度）两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部分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每部分都包含下列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个参数：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paramId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：参数标识，</a:t>
            </a:r>
            <a:r>
              <a:rPr lang="en-US" altLang="zh-CN" sz="2000" dirty="0" err="1">
                <a:latin typeface="+mn-lt"/>
                <a:ea typeface="隶书" panose="02010509060101010101" pitchFamily="49" charset="-122"/>
              </a:rPr>
              <a:t>Device_Temperature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或</a:t>
            </a:r>
            <a:r>
              <a:rPr lang="en-US" altLang="zh-CN" sz="2000" dirty="0" err="1">
                <a:latin typeface="+mn-lt"/>
                <a:ea typeface="隶书" panose="02010509060101010101" pitchFamily="49" charset="-122"/>
              </a:rPr>
              <a:t>Device_Accelerometer</a:t>
            </a:r>
            <a:endParaRPr lang="zh-CN" altLang="zh-CN" sz="20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outputSuccess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（成功输出）：在网页输出“水温”或“烘干机状态”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outputDefault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（默认输出）：在网页输出“</a:t>
            </a:r>
            <a:r>
              <a:rPr lang="en-US" altLang="zh-CN" sz="2000" dirty="0">
                <a:latin typeface="+mn-lt"/>
                <a:ea typeface="隶书" panose="02010509060101010101" pitchFamily="49" charset="-122"/>
              </a:rPr>
              <a:t>reloading</a:t>
            </a:r>
            <a:r>
              <a:rPr lang="zh-CN" altLang="zh-CN" sz="2000" dirty="0">
                <a:latin typeface="+mn-lt"/>
                <a:ea typeface="隶书" panose="02010509060101010101" pitchFamily="49" charset="-122"/>
              </a:rPr>
              <a:t>”（重装）</a:t>
            </a:r>
            <a:endParaRPr lang="zh-CN" altLang="en-US" sz="20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3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为了实现温度和加速度数据的获取和显示，网页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的代码在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js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/com.TI.tokenPoller.js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文件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中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其中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方法通过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请求加载远程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数据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主要包含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4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个参数：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type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指定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请求类型：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，默认为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GET</a:t>
            </a:r>
            <a:endParaRPr lang="zh-CN" altLang="zh-CN" sz="2400" dirty="0">
              <a:solidFill>
                <a:srgbClr val="FF0000"/>
              </a:solidFill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url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指定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请求地址</a:t>
            </a:r>
            <a:r>
              <a:rPr lang="zh-CN" altLang="zh-CN" sz="2400" dirty="0" smtClean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param_demos.html</a:t>
            </a:r>
            <a:endParaRPr lang="zh-CN" altLang="zh-CN" sz="2400" dirty="0">
              <a:solidFill>
                <a:srgbClr val="FF0000"/>
              </a:solidFill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cache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指定是否从缓存中加载数据：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true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或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false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，默认为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true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dataType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指定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请求数据类型：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为纯文本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HTML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9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为了实现温度和加速度数据的获取和显示，网页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方法的回调函数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done()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个参数：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data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指定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请求返回的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数据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status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指定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请求状态：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success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（成功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xhr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XMLHttpRequest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对象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9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388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为了实现温度和加速度数据的获取和显示，网页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方法的回调函数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done()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包含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个参数：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data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指定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请求返回的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数据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请求按用户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标记返回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对应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的数据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9218" name="图片 13233" descr="D:\Users\TXGC\AppData\Roaming\Tencent\Users\1343659160\QQ\WinTemp\RichOle\B57O)S0M_VV`~4HWGWX@8CK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0" y="3954460"/>
            <a:ext cx="2571429" cy="10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20896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</a:t>
            </a:r>
            <a:r>
              <a:rPr lang="zh-CN" altLang="en-US" sz="2400" dirty="0" smtClean="0">
                <a:ea typeface="隶书" pitchFamily="49" charset="-122"/>
              </a:rPr>
              <a:t>分析</a:t>
            </a:r>
            <a:endParaRPr lang="en-US" altLang="zh-CN" sz="2400" dirty="0" smtClean="0"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3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家用电器（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Home Appliances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为了实现温度和加速度数据的获取和显示，网页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demos-appliances.html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回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调函数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done()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对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请求的返回数据做如下处理：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如果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请求不成功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(status != 'success')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，则循环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len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2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）次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outputDefault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（默认输出）“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reloading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”（重装）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如果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请求成功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(status = 'success')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，则循环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len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2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）次依次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outputSuccess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（成功输出）从返回数据中过滤（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filter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）出的“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Device_Temperature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”和“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Device_Accelerometer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”的结果“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78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”和“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Stopped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9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4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安全保障（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Safety and Security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安全保障（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Safety and Security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）演示功能可以看成家庭自动化（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Auto 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mation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）和家用电器（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Appliances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）的结合：用报警开关控制报警的设置，用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方法获取开发板上加速度传感器的结果并控制报警显示，用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方法控制开发板上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LED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的显示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4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安全保障（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Safety and Security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demos_security.html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中显示报警开关和图像对应的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代码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当单击网页上的“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alarmSwitch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”（报警开关）时，调用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alarmSwitch.click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函数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42" name="图片 13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0" y="3463920"/>
            <a:ext cx="4839376" cy="9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2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4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安全保障（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Safety and Security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alarm 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Switch.click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函数的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内容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alarmSwitch.click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首先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判断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switchBtn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是否有“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”类（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报警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开关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状态），如果有说明报警开关原来是“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”，则删除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switchBtn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”类，否则添加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switchBtn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”类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1266" name="图片 13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46" y="2692392"/>
            <a:ext cx="2180953" cy="10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1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4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安全保障（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Safety and Security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成功输出（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outputSuccess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）包含下列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种情况（后两种情况可以合并）：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如果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报警开关“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”但加速度传感器的数据没变化，则网页报警显示为“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images/demo-security-alarmoff.jpg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”，同时通过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com.TI.toggleLED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控制开发板上的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LED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熄灭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如果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报警开关“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OFF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”，则不管加速度传感器的数据有无变化，网页报警均显示为“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images/demo-security-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alarmoff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. jpg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”，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同时通过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com.TI.toggleLED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控制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LED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熄灭</a:t>
            </a: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默认输出（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outputDefault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）的结果和成功输出（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outputSuccess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的后两种情况相同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5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智能能源（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Smart Energy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  <a:endParaRPr lang="en-US" altLang="zh-CN" sz="2400" dirty="0" smtClean="0">
              <a:latin typeface="+mn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智能能源（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Smart Energy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服务器的内容在家用电器（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Home Appliances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）温度显示的基础上，增加了数字步进器（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numericStepper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控制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demos_energy.html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中显示数字步进器和温度对应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的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代码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为了实现温度数据的获取，网页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demos-energy.html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包含标记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轮询函数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2291" name="图片 13241" descr="D:\Users\TXGC\AppData\Roaming\Tencent\Users\1343659160\QQ\WinTemp\RichOle\E40BWXZ6S2GN$7Q5KQUSXDD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8" y="4673600"/>
            <a:ext cx="5923810" cy="4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Hypertext Transfer Protocol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：超文本传输协议）是用于将超文本资源（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网页、图像和查询结果等）传输到客户端的客户端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/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服务器协议，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工作在预定义的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TCP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套接字上，默认端口</a:t>
            </a:r>
            <a:r>
              <a:rPr lang="fr-FR" altLang="zh-CN" sz="2400" dirty="0" smtClean="0">
                <a:latin typeface="+mn-lt"/>
                <a:ea typeface="隶书" panose="02010509060101010101" pitchFamily="49" charset="-122"/>
              </a:rPr>
              <a:t>80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服务器监听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套接字（默认端口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80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），按照请求类型（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或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）处理请求的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URI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Uniform Resource Identifier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：统一资源标识符）资源和内容，并将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响应返回给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客户端</a:t>
            </a:r>
            <a:endParaRPr lang="zh-CN" altLang="en-US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5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智能能源（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Smart Energy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智能能源（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Smart Energy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）标记轮询函数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的第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个参数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valueMap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（数值图）只包含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Device_Temperature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（设备温度），其中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outputSuccess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（成功输出）的过程如下：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⑴ 如果最后温度（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lastTemp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）为空，则将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的温度字符串通过调用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parseInt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转换为整数赋值给最后温度（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lastTemp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），否则通过调用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dampenTempChange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对温度值进行修正并在网页显示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4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   </a:t>
            </a:r>
            <a:r>
              <a:rPr lang="en-US" sz="2400" dirty="0" err="1">
                <a:ea typeface="隶书" pitchFamily="49" charset="-122"/>
              </a:rPr>
              <a:t>Out_of_box</a:t>
            </a:r>
            <a:r>
              <a:rPr lang="zh-CN" altLang="en-US" sz="2400" dirty="0">
                <a:ea typeface="隶书" pitchFamily="49" charset="-122"/>
              </a:rPr>
              <a:t>示例程序分析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itchFamily="49" charset="-122"/>
              </a:rPr>
              <a:t> 5  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智能能源（</a:t>
            </a:r>
            <a:r>
              <a:rPr lang="en-US" altLang="zh-CN" sz="2400" dirty="0" smtClean="0">
                <a:latin typeface="+mn-lt"/>
                <a:ea typeface="隶书" pitchFamily="49" charset="-122"/>
              </a:rPr>
              <a:t>Smart Energy</a:t>
            </a:r>
            <a:r>
              <a:rPr lang="zh-CN" altLang="en-US" sz="2400" dirty="0" smtClean="0">
                <a:latin typeface="+mn-lt"/>
                <a:ea typeface="隶书" pitchFamily="49" charset="-122"/>
              </a:rPr>
              <a:t>）网页分析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智能能源（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Smart Energy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）标记轮询函数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com.TI.tokenPoller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的第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3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个参数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valueMap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（数值图）只包含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Device_Temperature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（设备温度），其中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outputSuccess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（成功输出）的过程如下：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⑵ 如果所需温度（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lastInput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）小于当前温度（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temp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），则将新状态（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newState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）设为“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_Blink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”，大于设为“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_ON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”，等于设为“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_OFF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⑶ 如果新状态（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newState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）和最后状态（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lastState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）不同，则将新状态（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newState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）赋值给最后状态（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lastState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），并用新状态（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newState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）控制开发板上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LED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的显示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3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4  HTTP</a:t>
            </a:r>
            <a:r>
              <a:rPr lang="zh-CN" altLang="en-US" sz="2400" dirty="0" smtClean="0">
                <a:ea typeface="隶书" pitchFamily="49" charset="-122"/>
              </a:rPr>
              <a:t>服务器小结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通过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对</a:t>
            </a:r>
            <a:r>
              <a:rPr lang="en-US" altLang="zh-CN" sz="2400" dirty="0" err="1" smtClean="0">
                <a:latin typeface="+mn-lt"/>
                <a:ea typeface="隶书" panose="02010509060101010101" pitchFamily="49" charset="-122"/>
              </a:rPr>
              <a:t>Out_of_box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示例程序的分析可以看出：用户和主机之间的数据传输通过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请求实现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，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请求通过网页和用户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标记可以获取主机中的数据，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请求通过网页和用户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 smtClean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可将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隶书" panose="02010509060101010101" pitchFamily="49" charset="-122"/>
              </a:rPr>
              <a:t>数据发送到主机</a:t>
            </a:r>
            <a:endParaRPr lang="zh-CN" altLang="en-US" sz="2400" dirty="0">
              <a:solidFill>
                <a:srgbClr val="FF0000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5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4  HTTP</a:t>
            </a:r>
            <a:r>
              <a:rPr lang="zh-CN" altLang="en-US" sz="2400" dirty="0" smtClean="0">
                <a:ea typeface="隶书" pitchFamily="49" charset="-122"/>
              </a:rPr>
              <a:t>服务器小结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请求有下列两种处理方法：</a:t>
            </a:r>
          </a:p>
          <a:p>
            <a:pPr>
              <a:spcBef>
                <a:spcPts val="600"/>
              </a:spcBef>
            </a:pPr>
            <a:r>
              <a:rPr lang="zh-CN" altLang="zh-CN" sz="2400" dirty="0">
                <a:ea typeface="隶书" panose="02010509060101010101" pitchFamily="49" charset="-122"/>
              </a:rPr>
              <a:t>⑴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在请求网页中直接包含用户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标记：当用户通过浏览器浏览网页时，服务器生成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SL_NETAPP_HTTPGETTOKEN VALUE_EVENT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事件，主机调用事件处理程序将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标记值返回给服务器，服务器将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标记值放在网页中返回给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用户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参见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Provisioning_ap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示例程序中“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__SL_G_US1~5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”的实现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4  HTTP</a:t>
            </a:r>
            <a:r>
              <a:rPr lang="zh-CN" altLang="en-US" sz="2400" dirty="0" smtClean="0">
                <a:ea typeface="隶书" pitchFamily="49" charset="-122"/>
              </a:rPr>
              <a:t>服务器小结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请求有下列两种处理方法：</a:t>
            </a:r>
          </a:p>
          <a:p>
            <a:pPr>
              <a:spcBef>
                <a:spcPts val="600"/>
              </a:spcBef>
            </a:pPr>
            <a:r>
              <a:rPr lang="zh-CN" altLang="zh-CN" sz="2200" dirty="0" smtClean="0">
                <a:ea typeface="隶书" panose="02010509060101010101" pitchFamily="49" charset="-122"/>
              </a:rPr>
              <a:t>⑵</a:t>
            </a:r>
            <a:r>
              <a:rPr lang="en-US" altLang="zh-CN" sz="2200" dirty="0" smtClean="0">
                <a:ea typeface="隶书" panose="02010509060101010101" pitchFamily="49" charset="-122"/>
              </a:rPr>
              <a:t> </a:t>
            </a:r>
            <a:r>
              <a:rPr lang="zh-CN" altLang="zh-CN" sz="2200" dirty="0" smtClean="0">
                <a:latin typeface="+mn-lt"/>
                <a:ea typeface="隶书" panose="02010509060101010101" pitchFamily="49" charset="-122"/>
              </a:rPr>
              <a:t>在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2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参数网页中间接包含用户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标记：当用户通过浏览器浏览网页时，服务器执行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JAVA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脚本程序并调用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2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，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2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的</a:t>
            </a:r>
            <a:r>
              <a:rPr lang="en-US" altLang="zh-CN" sz="2200" dirty="0" err="1">
                <a:latin typeface="+mn-lt"/>
                <a:ea typeface="隶书" panose="02010509060101010101" pitchFamily="49" charset="-122"/>
              </a:rPr>
              <a:t>url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参数指定包含用户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标记的参数网页（参见</a:t>
            </a:r>
            <a:r>
              <a:rPr lang="fr-FR" altLang="zh-CN" sz="2200" dirty="0">
                <a:latin typeface="+mn-lt"/>
                <a:ea typeface="隶书" panose="02010509060101010101" pitchFamily="49" charset="-122"/>
              </a:rPr>
              <a:t>Provisioning</a:t>
            </a:r>
            <a:r>
              <a:rPr lang="fr-FR" altLang="zh-CN" sz="2200" dirty="0" smtClean="0">
                <a:latin typeface="+mn-lt"/>
                <a:ea typeface="隶书" panose="02010509060101010101" pitchFamily="49" charset="-122"/>
              </a:rPr>
              <a:t>_ ap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示例程序中的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param_status.html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和</a:t>
            </a:r>
            <a:r>
              <a:rPr lang="en-US" altLang="zh-CN" sz="2200" dirty="0" err="1">
                <a:latin typeface="+mn-lt"/>
                <a:ea typeface="隶书" panose="02010509060101010101" pitchFamily="49" charset="-122"/>
              </a:rPr>
              <a:t>Out_of_box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示例程序中的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param_demos.html</a:t>
            </a:r>
            <a:r>
              <a:rPr lang="zh-CN" altLang="zh-CN" sz="2200" dirty="0" smtClean="0">
                <a:latin typeface="+mn-lt"/>
                <a:ea typeface="隶书" panose="02010509060101010101" pitchFamily="49" charset="-122"/>
              </a:rPr>
              <a:t>）</a:t>
            </a:r>
            <a:endParaRPr lang="en-US" altLang="zh-CN" sz="22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200" dirty="0" smtClean="0">
                <a:latin typeface="+mn-lt"/>
                <a:ea typeface="隶书" panose="02010509060101010101" pitchFamily="49" charset="-122"/>
              </a:rPr>
              <a:t>服务器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生成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SL_NETAPP_HTTPGETTOKENVALUE_EVENT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事件，主机调用事件处理程序将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标记值返回给服务器，服务器将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标记值放在参数网页中返回给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2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回调函数，回调函数对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标记值处理后再将结果放在网页中返回给</a:t>
            </a:r>
            <a:r>
              <a:rPr lang="zh-CN" altLang="zh-CN" sz="2200" dirty="0" smtClean="0">
                <a:latin typeface="+mn-lt"/>
                <a:ea typeface="隶书" panose="02010509060101010101" pitchFamily="49" charset="-122"/>
              </a:rPr>
              <a:t>用户</a:t>
            </a:r>
            <a:endParaRPr lang="en-US" altLang="zh-CN" sz="22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200" dirty="0" smtClean="0">
                <a:latin typeface="+mn-lt"/>
                <a:ea typeface="隶书" panose="02010509060101010101" pitchFamily="49" charset="-122"/>
              </a:rPr>
              <a:t>参见</a:t>
            </a:r>
            <a:r>
              <a:rPr lang="fr-FR" altLang="zh-CN" sz="2200" dirty="0">
                <a:latin typeface="+mn-lt"/>
                <a:ea typeface="隶书" panose="02010509060101010101" pitchFamily="49" charset="-122"/>
              </a:rPr>
              <a:t>Provisioning_ap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示例程序中“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__SL_G_US0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”以及</a:t>
            </a:r>
            <a:r>
              <a:rPr lang="en-US" altLang="zh-CN" sz="2200" dirty="0" err="1">
                <a:latin typeface="+mn-lt"/>
                <a:ea typeface="隶书" panose="02010509060101010101" pitchFamily="49" charset="-122"/>
              </a:rPr>
              <a:t>Out_of_box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示例程序中“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__SL_ G_UTP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”和“</a:t>
            </a:r>
            <a:r>
              <a:rPr lang="en-US" altLang="zh-CN" sz="2200" dirty="0">
                <a:latin typeface="+mn-lt"/>
                <a:ea typeface="隶书" panose="02010509060101010101" pitchFamily="49" charset="-122"/>
              </a:rPr>
              <a:t>__SL_G_UAC</a:t>
            </a:r>
            <a:r>
              <a:rPr lang="zh-CN" altLang="zh-CN" sz="2200" dirty="0">
                <a:latin typeface="+mn-lt"/>
                <a:ea typeface="隶书" panose="02010509060101010101" pitchFamily="49" charset="-122"/>
              </a:rPr>
              <a:t>”的实现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4  HTTP</a:t>
            </a:r>
            <a:r>
              <a:rPr lang="zh-CN" altLang="en-US" sz="2400" dirty="0" smtClean="0">
                <a:ea typeface="隶书" pitchFamily="49" charset="-122"/>
              </a:rPr>
              <a:t>服务器小结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请求有下列两种处理方法：</a:t>
            </a: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⑴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在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请求网页的表单中直接包含用户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标记：表单提交后，服务器生成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SL_NETAPP_HTTPPOSTTOKENVALUE_ EVENT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事件，主机调用事件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处理程序</a:t>
            </a:r>
            <a:r>
              <a:rPr lang="zh-CN" altLang="en-US" sz="2400" dirty="0" smtClean="0">
                <a:latin typeface="+mn-lt"/>
                <a:ea typeface="隶书" panose="02010509060101010101" pitchFamily="49" charset="-122"/>
              </a:rPr>
              <a:t>处理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值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参见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Provisioning_ap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示例程序中“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__SL_P_USC~G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”的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实现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ea typeface="隶书" panose="02010509060101010101" pitchFamily="49" charset="-122"/>
              </a:rPr>
              <a:t>⑵</a:t>
            </a:r>
            <a:r>
              <a:rPr lang="en-US" altLang="zh-CN" sz="2400" dirty="0" smtClean="0">
                <a:ea typeface="隶书" panose="02010509060101010101" pitchFamily="49" charset="-122"/>
              </a:rPr>
              <a:t> 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$.post()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参数中间接包含用户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标记：当服务器执行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JAVA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脚本程序并调用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$.post()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时，生成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SL_NETAPP_HTTP POSTTOKENVALUE_EVENT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事件，主机调用事件处理程序对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标记值进行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处理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参见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Out_of_box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示例程序中“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__SL_P_ULD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”的实现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3000" dirty="0" smtClean="0">
                <a:ea typeface="隶书" pitchFamily="49" charset="-122"/>
              </a:rPr>
              <a:t> </a:t>
            </a:r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4  HTTP</a:t>
            </a:r>
            <a:r>
              <a:rPr lang="zh-CN" altLang="en-US" sz="2400" dirty="0" smtClean="0">
                <a:ea typeface="隶书" pitchFamily="49" charset="-122"/>
              </a:rPr>
              <a:t>服务器小结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请求的第一种实现方法只适合于不对标记值进行处理的情况，相对比较简单。如果需要对标记值进行处理，只能使用第二种实现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方法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JAVA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脚本通过</a:t>
            </a:r>
            <a:r>
              <a:rPr lang="fr-FR" altLang="zh-CN" sz="2400" dirty="0">
                <a:latin typeface="+mn-lt"/>
                <a:ea typeface="隶书" panose="02010509060101010101" pitchFamily="49" charset="-122"/>
              </a:rPr>
              <a:t>setInterval()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方法每隔指定时间调用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$.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ajax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或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$.post()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实现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标记值的获取或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标记值的传送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667625" y="6524625"/>
            <a:ext cx="12969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503738" y="6494463"/>
            <a:ext cx="30781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16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5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72" y="1154000"/>
            <a:ext cx="6992857" cy="45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64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31094"/>
            <a:ext cx="6990779" cy="48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74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186627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3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35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sl_NetCfgGet</a:t>
            </a:r>
            <a:r>
              <a:rPr lang="en-US" altLang="zh-CN" sz="13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(SL_MAC_ADDRESS_GET,NULL,&amp;</a:t>
            </a:r>
            <a:r>
              <a:rPr lang="en-US" altLang="zh-CN" sz="135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macAddressLen</a:t>
            </a:r>
            <a:r>
              <a:rPr lang="en-US" altLang="zh-CN" sz="13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,(unsigned char *)</a:t>
            </a:r>
            <a:r>
              <a:rPr lang="en-US" altLang="zh-CN" sz="135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macAddressVal</a:t>
            </a:r>
            <a:r>
              <a:rPr lang="en-US" altLang="zh-CN" sz="13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7414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 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服务器支持下列功能：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支持版本：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1.0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支持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文件类型：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.html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.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htm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.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css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.xml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.</a:t>
            </a:r>
            <a:r>
              <a:rPr lang="en-US" altLang="zh-CN" sz="2400" dirty="0" err="1">
                <a:latin typeface="+mn-lt"/>
                <a:ea typeface="隶书" panose="02010509060101010101" pitchFamily="49" charset="-122"/>
              </a:rPr>
              <a:t>png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和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.gif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HTML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表单使用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POST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方法提交数据（不支持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GET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方法）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端口号可配置：默认端口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80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服务器认证：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可以允许或禁止（默认禁止）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认证名称、密码和域可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配置</a:t>
            </a:r>
            <a:endParaRPr lang="en-US" altLang="zh-CN" sz="2400" dirty="0" smtClean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隶书" panose="02010509060101010101" pitchFamily="49" charset="-122"/>
              </a:rPr>
              <a:t>SimpleLink</a:t>
            </a:r>
            <a:r>
              <a:rPr lang="zh-CN" altLang="zh-CN" sz="2400" dirty="0">
                <a:ea typeface="隶书" panose="02010509060101010101" pitchFamily="49" charset="-122"/>
              </a:rPr>
              <a:t>域名（接入点模式）可</a:t>
            </a:r>
            <a:r>
              <a:rPr lang="zh-CN" altLang="zh-CN" sz="2400" dirty="0" smtClean="0">
                <a:ea typeface="隶书" panose="02010509060101010101" pitchFamily="49" charset="-122"/>
              </a:rPr>
              <a:t>配置</a:t>
            </a:r>
            <a:endParaRPr lang="zh-CN" altLang="zh-CN" sz="2400" dirty="0"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5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588269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 smtClean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en-US" altLang="zh-CN" sz="2400" dirty="0" smtClean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CC3200 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服务器支持下列功能：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内置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默认网页提供设备配置、状态和分析工具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为了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安全，网页服务只能访问文件系统的下列根文件夹：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www/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www/safe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默认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值：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域名：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www.mysimplelink.net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或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mysimplelink.net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认证名称：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admin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认证密码：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admin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   </a:t>
            </a: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000" dirty="0" smtClean="0">
                <a:latin typeface="+mn-lt"/>
                <a:ea typeface="隶书" panose="02010509060101010101" pitchFamily="49" charset="-122"/>
              </a:rPr>
              <a:t>◆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认证域：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Simple Link CC31xx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1.1  HTTP GET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当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服务器获取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 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请求时，首先检查请求的资源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URN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Uniform Resource Name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：统一资源名称），然后检查请求的资源在串行闪存中是否存在，如果存在则将请求资源作为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响应的一部分返回给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客户端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如果在串行闪存中找不到请求的资源，服务器检查请求的资源是否是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ROM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中的内部网页文件，如果是则返回，如果不是则发送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错误信息“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HTTP/1.0 404 Not Found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（未找到）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”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0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000" dirty="0" smtClean="0">
                <a:ea typeface="隶书" pitchFamily="49" charset="-122"/>
              </a:rPr>
              <a:t>HTTP</a:t>
            </a:r>
            <a:r>
              <a:rPr lang="zh-CN" altLang="en-US" sz="3000" dirty="0" smtClean="0">
                <a:ea typeface="隶书" pitchFamily="49" charset="-122"/>
              </a:rPr>
              <a:t>服务器</a:t>
            </a:r>
            <a:endParaRPr lang="en-US" altLang="zh-CN" sz="3000" dirty="0">
              <a:ea typeface="隶书" pitchFamily="49" charset="-122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700213"/>
            <a:ext cx="81375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ea typeface="隶书" pitchFamily="49" charset="-122"/>
              </a:rPr>
              <a:t>1  HTTP</a:t>
            </a:r>
            <a:r>
              <a:rPr lang="zh-CN" altLang="en-US" sz="2400" dirty="0" smtClean="0">
                <a:ea typeface="隶书" pitchFamily="49" charset="-122"/>
              </a:rPr>
              <a:t>服务器简介</a:t>
            </a:r>
            <a:endParaRPr lang="zh-CN" altLang="en-US" sz="2400" dirty="0"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+mj-lt"/>
                <a:ea typeface="隶书" pitchFamily="49" charset="-122"/>
              </a:rPr>
              <a:t>1.1  HTTP GET</a:t>
            </a:r>
            <a:r>
              <a:rPr lang="zh-CN" altLang="en-US" sz="2400" dirty="0" smtClean="0">
                <a:latin typeface="+mj-lt"/>
                <a:ea typeface="隶书" pitchFamily="49" charset="-122"/>
              </a:rPr>
              <a:t>处理</a:t>
            </a:r>
            <a:endParaRPr lang="en-US" altLang="zh-CN" sz="2400" dirty="0" smtClean="0">
              <a:latin typeface="+mj-lt"/>
              <a:ea typeface="隶书" pitchFamily="49" charset="-122"/>
            </a:endParaRPr>
          </a:p>
          <a:p>
            <a:pPr>
              <a:spcBef>
                <a:spcPts val="600"/>
              </a:spcBef>
            </a:pPr>
            <a:r>
              <a:rPr lang="x-none" altLang="zh-CN" sz="2400" dirty="0">
                <a:latin typeface="+mn-lt"/>
                <a:ea typeface="隶书" panose="02010509060101010101" pitchFamily="49" charset="-122"/>
              </a:rPr>
              <a:t>1. 默认网页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当</a:t>
            </a:r>
            <a:r>
              <a:rPr lang="en-US" altLang="zh-CN" sz="2400" dirty="0">
                <a:latin typeface="+mn-lt"/>
                <a:ea typeface="隶书" panose="02010509060101010101" pitchFamily="49" charset="-122"/>
              </a:rPr>
              <a:t>HTTP GET</a:t>
            </a: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不包含资源名称时，服务器按下列顺序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查找：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index.html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隶书" panose="02010509060101010101" pitchFamily="49" charset="-122"/>
              </a:rPr>
              <a:t>main.html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+mn-lt"/>
                <a:ea typeface="隶书" panose="02010509060101010101" pitchFamily="49" charset="-122"/>
              </a:rPr>
              <a:t>服务器首先在串行闪存中查找上述文件，然后在内部网页中</a:t>
            </a:r>
            <a:r>
              <a:rPr lang="zh-CN" altLang="zh-CN" sz="2400" dirty="0" smtClean="0">
                <a:latin typeface="+mn-lt"/>
                <a:ea typeface="隶书" panose="02010509060101010101" pitchFamily="49" charset="-122"/>
              </a:rPr>
              <a:t>查找</a:t>
            </a:r>
            <a:endParaRPr lang="zh-CN" altLang="zh-CN" sz="2400" dirty="0"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5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课件蓝白色模板.potx" id="{5B1BA259-F0A4-47D0-BF68-057AFEF8E519}" vid="{0D99D3A8-3341-4791-B4B8-783062AFC9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10992</TotalTime>
  <Words>4358</Words>
  <Application>Microsoft Office PowerPoint</Application>
  <PresentationFormat>全屏显示(4:3)</PresentationFormat>
  <Paragraphs>517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等线</vt:lpstr>
      <vt:lpstr>等线 Light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王中方</cp:lastModifiedBy>
  <cp:revision>460</cp:revision>
  <cp:lastPrinted>2015-09-08T03:57:43Z</cp:lastPrinted>
  <dcterms:created xsi:type="dcterms:W3CDTF">2015-09-04T08:06:26Z</dcterms:created>
  <dcterms:modified xsi:type="dcterms:W3CDTF">2020-07-08T01:04:21Z</dcterms:modified>
</cp:coreProperties>
</file>