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76" r:id="rId6"/>
    <p:sldId id="277" r:id="rId7"/>
    <p:sldId id="278" r:id="rId8"/>
    <p:sldId id="279" r:id="rId9"/>
    <p:sldId id="280" r:id="rId10"/>
    <p:sldId id="281" r:id="rId11"/>
    <p:sldId id="282" r:id="rId12"/>
    <p:sldId id="283" r:id="rId13"/>
    <p:sldId id="275"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8"/>
    <p:restoredTop sz="94316"/>
  </p:normalViewPr>
  <p:slideViewPr>
    <p:cSldViewPr snapToGrid="0" snapToObjects="1">
      <p:cViewPr varScale="1">
        <p:scale>
          <a:sx n="75" d="100"/>
          <a:sy n="75" d="100"/>
        </p:scale>
        <p:origin x="2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EBEA49-150B-2444-8C8A-F2E8B3C630A9}" type="datetimeFigureOut">
              <a:rPr kumimoji="1" lang="zh-CN" altLang="en-US" smtClean="0"/>
              <a:t>2020/4/14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5D7EB62-C8A4-FB41-B207-D7FBC822E752}"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1180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53EBEA49-150B-2444-8C8A-F2E8B3C630A9}" type="datetimeFigureOut">
              <a:rPr kumimoji="1" lang="zh-CN" altLang="en-US" smtClean="0"/>
              <a:t>2020/4/14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5D7EB62-C8A4-FB41-B207-D7FBC822E752}" type="slidenum">
              <a:rPr kumimoji="1" lang="zh-CN" altLang="en-US" smtClean="0"/>
              <a:t>‹#›</a:t>
            </a:fld>
            <a:endParaRPr kumimoji="1" lang="zh-CN" altLang="en-US"/>
          </a:p>
        </p:txBody>
      </p:sp>
    </p:spTree>
    <p:extLst>
      <p:ext uri="{BB962C8B-B14F-4D97-AF65-F5344CB8AC3E}">
        <p14:creationId xmlns:p14="http://schemas.microsoft.com/office/powerpoint/2010/main" val="82244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53EBEA49-150B-2444-8C8A-F2E8B3C630A9}" type="datetimeFigureOut">
              <a:rPr kumimoji="1" lang="zh-CN" altLang="en-US" smtClean="0"/>
              <a:t>2020/4/14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5D7EB62-C8A4-FB41-B207-D7FBC822E752}" type="slidenum">
              <a:rPr kumimoji="1" lang="zh-CN" altLang="en-US" smtClean="0"/>
              <a:t>‹#›</a:t>
            </a:fld>
            <a:endParaRPr kumimoji="1" lang="zh-CN" altLang="en-US"/>
          </a:p>
        </p:txBody>
      </p:sp>
    </p:spTree>
    <p:extLst>
      <p:ext uri="{BB962C8B-B14F-4D97-AF65-F5344CB8AC3E}">
        <p14:creationId xmlns:p14="http://schemas.microsoft.com/office/powerpoint/2010/main" val="1444889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53EBEA49-150B-2444-8C8A-F2E8B3C630A9}" type="datetimeFigureOut">
              <a:rPr kumimoji="1" lang="zh-CN" altLang="en-US" smtClean="0"/>
              <a:t>2020/4/14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5D7EB62-C8A4-FB41-B207-D7FBC822E752}" type="slidenum">
              <a:rPr kumimoji="1" lang="zh-CN" altLang="en-US" smtClean="0"/>
              <a:t>‹#›</a:t>
            </a:fld>
            <a:endParaRPr kumimoji="1" lang="zh-CN" altLang="en-US"/>
          </a:p>
        </p:txBody>
      </p:sp>
    </p:spTree>
    <p:extLst>
      <p:ext uri="{BB962C8B-B14F-4D97-AF65-F5344CB8AC3E}">
        <p14:creationId xmlns:p14="http://schemas.microsoft.com/office/powerpoint/2010/main" val="1959345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EBEA49-150B-2444-8C8A-F2E8B3C630A9}" type="datetimeFigureOut">
              <a:rPr kumimoji="1" lang="zh-CN" altLang="en-US" smtClean="0"/>
              <a:t>2020/4/14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5D7EB62-C8A4-FB41-B207-D7FBC822E752}"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7676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53EBEA49-150B-2444-8C8A-F2E8B3C630A9}" type="datetimeFigureOut">
              <a:rPr kumimoji="1" lang="zh-CN" altLang="en-US" smtClean="0"/>
              <a:t>2020/4/14</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5D7EB62-C8A4-FB41-B207-D7FBC822E752}" type="slidenum">
              <a:rPr kumimoji="1" lang="zh-CN" altLang="en-US" smtClean="0"/>
              <a:t>‹#›</a:t>
            </a:fld>
            <a:endParaRPr kumimoji="1" lang="zh-CN" altLang="en-US"/>
          </a:p>
        </p:txBody>
      </p:sp>
    </p:spTree>
    <p:extLst>
      <p:ext uri="{BB962C8B-B14F-4D97-AF65-F5344CB8AC3E}">
        <p14:creationId xmlns:p14="http://schemas.microsoft.com/office/powerpoint/2010/main" val="978191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53EBEA49-150B-2444-8C8A-F2E8B3C630A9}" type="datetimeFigureOut">
              <a:rPr kumimoji="1" lang="zh-CN" altLang="en-US" smtClean="0"/>
              <a:t>2020/4/14</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35D7EB62-C8A4-FB41-B207-D7FBC822E752}" type="slidenum">
              <a:rPr kumimoji="1" lang="zh-CN" altLang="en-US" smtClean="0"/>
              <a:t>‹#›</a:t>
            </a:fld>
            <a:endParaRPr kumimoji="1" lang="zh-CN" altLang="en-US"/>
          </a:p>
        </p:txBody>
      </p:sp>
    </p:spTree>
    <p:extLst>
      <p:ext uri="{BB962C8B-B14F-4D97-AF65-F5344CB8AC3E}">
        <p14:creationId xmlns:p14="http://schemas.microsoft.com/office/powerpoint/2010/main" val="1469709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EBEA49-150B-2444-8C8A-F2E8B3C630A9}" type="datetimeFigureOut">
              <a:rPr kumimoji="1" lang="zh-CN" altLang="en-US" smtClean="0"/>
              <a:t>2020/4/14</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35D7EB62-C8A4-FB41-B207-D7FBC822E752}" type="slidenum">
              <a:rPr kumimoji="1" lang="zh-CN" altLang="en-US" smtClean="0"/>
              <a:t>‹#›</a:t>
            </a:fld>
            <a:endParaRPr kumimoji="1" lang="zh-CN" altLang="en-US"/>
          </a:p>
        </p:txBody>
      </p:sp>
    </p:spTree>
    <p:extLst>
      <p:ext uri="{BB962C8B-B14F-4D97-AF65-F5344CB8AC3E}">
        <p14:creationId xmlns:p14="http://schemas.microsoft.com/office/powerpoint/2010/main" val="105882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3EBEA49-150B-2444-8C8A-F2E8B3C630A9}" type="datetimeFigureOut">
              <a:rPr kumimoji="1" lang="zh-CN" altLang="en-US" smtClean="0"/>
              <a:t>2020/4/14</a:t>
            </a:fld>
            <a:endParaRPr kumimoji="1"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zh-CN" altLang="en-US"/>
          </a:p>
        </p:txBody>
      </p:sp>
      <p:sp>
        <p:nvSpPr>
          <p:cNvPr id="9" name="Slide Number Placeholder 8"/>
          <p:cNvSpPr>
            <a:spLocks noGrp="1"/>
          </p:cNvSpPr>
          <p:nvPr>
            <p:ph type="sldNum" sz="quarter" idx="12"/>
          </p:nvPr>
        </p:nvSpPr>
        <p:spPr/>
        <p:txBody>
          <a:bodyPr/>
          <a:lstStyle/>
          <a:p>
            <a:fld id="{35D7EB62-C8A4-FB41-B207-D7FBC822E752}" type="slidenum">
              <a:rPr kumimoji="1" lang="zh-CN" altLang="en-US" smtClean="0"/>
              <a:t>‹#›</a:t>
            </a:fld>
            <a:endParaRPr kumimoji="1" lang="zh-CN" altLang="en-US"/>
          </a:p>
        </p:txBody>
      </p:sp>
    </p:spTree>
    <p:extLst>
      <p:ext uri="{BB962C8B-B14F-4D97-AF65-F5344CB8AC3E}">
        <p14:creationId xmlns:p14="http://schemas.microsoft.com/office/powerpoint/2010/main" val="1654343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3EBEA49-150B-2444-8C8A-F2E8B3C630A9}" type="datetimeFigureOut">
              <a:rPr kumimoji="1" lang="zh-CN" altLang="en-US" smtClean="0"/>
              <a:t>2020/4/14</a:t>
            </a:fld>
            <a:endParaRPr kumimoji="1"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5D7EB62-C8A4-FB41-B207-D7FBC822E752}" type="slidenum">
              <a:rPr kumimoji="1" lang="zh-CN" altLang="en-US" smtClean="0"/>
              <a:t>‹#›</a:t>
            </a:fld>
            <a:endParaRPr kumimoji="1" lang="zh-CN" altLang="en-US"/>
          </a:p>
        </p:txBody>
      </p:sp>
    </p:spTree>
    <p:extLst>
      <p:ext uri="{BB962C8B-B14F-4D97-AF65-F5344CB8AC3E}">
        <p14:creationId xmlns:p14="http://schemas.microsoft.com/office/powerpoint/2010/main" val="1084023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EBEA49-150B-2444-8C8A-F2E8B3C630A9}" type="datetimeFigureOut">
              <a:rPr kumimoji="1" lang="zh-CN" altLang="en-US" smtClean="0"/>
              <a:t>2020/4/14</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5D7EB62-C8A4-FB41-B207-D7FBC822E752}" type="slidenum">
              <a:rPr kumimoji="1" lang="zh-CN" altLang="en-US" smtClean="0"/>
              <a:t>‹#›</a:t>
            </a:fld>
            <a:endParaRPr kumimoji="1" lang="zh-CN" altLang="en-US"/>
          </a:p>
        </p:txBody>
      </p:sp>
    </p:spTree>
    <p:extLst>
      <p:ext uri="{BB962C8B-B14F-4D97-AF65-F5344CB8AC3E}">
        <p14:creationId xmlns:p14="http://schemas.microsoft.com/office/powerpoint/2010/main" val="20790021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3EBEA49-150B-2444-8C8A-F2E8B3C630A9}" type="datetimeFigureOut">
              <a:rPr kumimoji="1" lang="zh-CN" altLang="en-US" smtClean="0"/>
              <a:t>2020/4/14</a:t>
            </a:fld>
            <a:endParaRPr kumimoji="1"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5D7EB62-C8A4-FB41-B207-D7FBC822E752}" type="slidenum">
              <a:rPr kumimoji="1" lang="zh-CN" altLang="en-US" smtClean="0"/>
              <a:t>‹#›</a:t>
            </a:fld>
            <a:endParaRPr kumimoji="1"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75605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kumimoji="1" lang="zh-CN" altLang="en-US" dirty="0" smtClean="0"/>
              <a:t>软件缺陷定位</a:t>
            </a:r>
            <a:endParaRPr kumimoji="1" lang="zh-CN" altLang="en-US" dirty="0"/>
          </a:p>
        </p:txBody>
      </p:sp>
      <p:sp>
        <p:nvSpPr>
          <p:cNvPr id="3" name="副标题 2"/>
          <p:cNvSpPr>
            <a:spLocks noGrp="1"/>
          </p:cNvSpPr>
          <p:nvPr>
            <p:ph type="subTitle" idx="1"/>
          </p:nvPr>
        </p:nvSpPr>
        <p:spPr/>
        <p:txBody>
          <a:bodyPr/>
          <a:lstStyle/>
          <a:p>
            <a:pPr algn="ctr"/>
            <a:r>
              <a:rPr kumimoji="1" lang="en-US" altLang="zh-CN" dirty="0" smtClean="0"/>
              <a:t>MG1933100</a:t>
            </a:r>
            <a:r>
              <a:rPr kumimoji="1" lang="zh-CN" altLang="en-US" dirty="0" smtClean="0"/>
              <a:t> 罗雯波</a:t>
            </a:r>
            <a:endParaRPr kumimoji="1" lang="zh-CN" altLang="en-US" dirty="0"/>
          </a:p>
        </p:txBody>
      </p:sp>
    </p:spTree>
    <p:extLst>
      <p:ext uri="{BB962C8B-B14F-4D97-AF65-F5344CB8AC3E}">
        <p14:creationId xmlns:p14="http://schemas.microsoft.com/office/powerpoint/2010/main" val="1816928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基于程序突变的方法</a:t>
            </a:r>
            <a:endParaRPr kumimoji="1" lang="zh-CN" altLang="en-US" dirty="0"/>
          </a:p>
        </p:txBody>
      </p:sp>
      <p:sp>
        <p:nvSpPr>
          <p:cNvPr id="3" name="内容占位符 2"/>
          <p:cNvSpPr>
            <a:spLocks noGrp="1"/>
          </p:cNvSpPr>
          <p:nvPr>
            <p:ph idx="1"/>
          </p:nvPr>
        </p:nvSpPr>
        <p:spPr/>
        <p:txBody>
          <a:bodyPr>
            <a:normAutofit/>
          </a:bodyPr>
          <a:lstStyle/>
          <a:p>
            <a:pPr lvl="1">
              <a:lnSpc>
                <a:spcPct val="150000"/>
              </a:lnSpc>
              <a:buFont typeface="Wingdings" charset="2"/>
              <a:buChar char="l"/>
            </a:pPr>
            <a:r>
              <a:rPr lang="zh-CN" altLang="en-US" dirty="0"/>
              <a:t>基于突变的缺陷定位技术是受到突变分析的启发，通过在程序上进行一些称为突变的小改动，可以得到突变前后两组程序测试的结果和行为。通常这类方法通过分析这两者之间的差别来判断语句是否可疑</a:t>
            </a:r>
            <a:r>
              <a:rPr lang="zh-CN" altLang="en-US" dirty="0" smtClean="0"/>
              <a:t>。</a:t>
            </a:r>
          </a:p>
          <a:p>
            <a:pPr lvl="1">
              <a:lnSpc>
                <a:spcPct val="150000"/>
              </a:lnSpc>
              <a:buFont typeface="Wingdings" charset="2"/>
              <a:buChar char="l"/>
            </a:pPr>
            <a:r>
              <a:rPr lang="zh-CN" altLang="en-US" dirty="0" smtClean="0"/>
              <a:t>基于</a:t>
            </a:r>
            <a:r>
              <a:rPr lang="zh-CN" altLang="en-US" dirty="0"/>
              <a:t>突变的缺陷定位技术重新设计了可疑度公式来避免基于程序频谱的技术存在的问题</a:t>
            </a:r>
            <a:r>
              <a:rPr lang="zh-CN" altLang="en-US" dirty="0" smtClean="0"/>
              <a:t>。</a:t>
            </a:r>
            <a:r>
              <a:rPr lang="zh-CN" altLang="en-US" dirty="0" smtClean="0"/>
              <a:t>即相同代码块中的语句总是共享相同的覆盖信息，因为它们要么全都被执行要么全都不被执行。</a:t>
            </a:r>
            <a:endParaRPr kumimoji="1" lang="zh-CN" altLang="en-US" dirty="0" smtClean="0"/>
          </a:p>
          <a:p>
            <a:pPr lvl="1">
              <a:lnSpc>
                <a:spcPct val="150000"/>
              </a:lnSpc>
              <a:buFont typeface="Wingdings" charset="2"/>
              <a:buChar char="l"/>
            </a:pPr>
            <a:r>
              <a:rPr lang="zh-CN" altLang="en-US" dirty="0"/>
              <a:t>基于突变的缺陷定位技术最典型的代表就是 </a:t>
            </a:r>
            <a:r>
              <a:rPr lang="en-US" altLang="zh-CN" dirty="0"/>
              <a:t>MUSE </a:t>
            </a:r>
            <a:r>
              <a:rPr lang="zh-CN" altLang="en-US" dirty="0"/>
              <a:t>和 </a:t>
            </a:r>
            <a:r>
              <a:rPr lang="en-US" altLang="zh-CN" dirty="0"/>
              <a:t>Metallaxis</a:t>
            </a:r>
            <a:r>
              <a:rPr lang="zh-CN" altLang="en-US" dirty="0"/>
              <a:t>。</a:t>
            </a:r>
            <a:endParaRPr lang="zh-CN" altLang="en-US" dirty="0" smtClean="0"/>
          </a:p>
        </p:txBody>
      </p:sp>
    </p:spTree>
    <p:extLst>
      <p:ext uri="{BB962C8B-B14F-4D97-AF65-F5344CB8AC3E}">
        <p14:creationId xmlns:p14="http://schemas.microsoft.com/office/powerpoint/2010/main" val="3391753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基于程序突变的方法</a:t>
            </a:r>
          </a:p>
        </p:txBody>
      </p:sp>
      <p:sp>
        <p:nvSpPr>
          <p:cNvPr id="3" name="内容占位符 2"/>
          <p:cNvSpPr>
            <a:spLocks noGrp="1"/>
          </p:cNvSpPr>
          <p:nvPr>
            <p:ph idx="1"/>
          </p:nvPr>
        </p:nvSpPr>
        <p:spPr>
          <a:xfrm>
            <a:off x="1097280" y="1845734"/>
            <a:ext cx="10058400" cy="3765971"/>
          </a:xfrm>
        </p:spPr>
        <p:txBody>
          <a:bodyPr>
            <a:normAutofit/>
          </a:bodyPr>
          <a:lstStyle/>
          <a:p>
            <a:pPr>
              <a:buFont typeface="Wingdings" charset="2"/>
              <a:buChar char="l"/>
            </a:pPr>
            <a:r>
              <a:rPr lang="en-US" altLang="zh-CN" dirty="0" smtClean="0"/>
              <a:t>Metallaxis </a:t>
            </a:r>
            <a:r>
              <a:rPr lang="zh-CN" altLang="en-US" dirty="0" smtClean="0"/>
              <a:t>基于</a:t>
            </a:r>
            <a:r>
              <a:rPr lang="zh-CN" altLang="en-US" dirty="0"/>
              <a:t>程序变体测试的两个行为假设</a:t>
            </a:r>
            <a:r>
              <a:rPr lang="en-US" altLang="zh-CN" dirty="0"/>
              <a:t>:</a:t>
            </a:r>
          </a:p>
          <a:p>
            <a:pPr lvl="1">
              <a:buFont typeface="Wingdings" charset="2"/>
              <a:buChar char="l"/>
            </a:pPr>
            <a:r>
              <a:rPr lang="zh-CN" altLang="en-US" dirty="0"/>
              <a:t>在同一组语句上附加突变错误，程序的行为通常是相似的。这也意味着在错误的语句上进行突变，那测试的行为或结果应该是相似的。</a:t>
            </a:r>
          </a:p>
          <a:p>
            <a:pPr lvl="1">
              <a:buFont typeface="Wingdings" charset="2"/>
              <a:buChar char="l"/>
            </a:pPr>
            <a:r>
              <a:rPr lang="zh-CN" altLang="en-US" dirty="0"/>
              <a:t>在不同的语句上附加突变错误，程序则显现出不同的行为。与上面相反，在正确的语句上进行突变，测试的行为应该是不同的</a:t>
            </a:r>
            <a:r>
              <a:rPr lang="zh-CN" altLang="en-US" dirty="0" smtClean="0"/>
              <a:t>。</a:t>
            </a:r>
            <a:endParaRPr kumimoji="1" lang="zh-CN" altLang="en-US" dirty="0" smtClean="0"/>
          </a:p>
          <a:p>
            <a:pPr>
              <a:buFont typeface="Wingdings" charset="2"/>
              <a:buChar char="l"/>
            </a:pPr>
            <a:r>
              <a:rPr lang="zh-CN" altLang="en-US" dirty="0" smtClean="0"/>
              <a:t>在这里，程序缺陷本身也被看做是正确的程序中植入了一个突变错误。</a:t>
            </a:r>
          </a:p>
          <a:p>
            <a:pPr>
              <a:buFont typeface="Wingdings" charset="2"/>
              <a:buChar char="l"/>
            </a:pPr>
            <a:r>
              <a:rPr lang="en-US" altLang="zh-CN" dirty="0" smtClean="0"/>
              <a:t>Metallaxis</a:t>
            </a:r>
            <a:r>
              <a:rPr lang="zh-CN" altLang="en-US" dirty="0" smtClean="0"/>
              <a:t> 技术借用基于频谱的程序定位技术的公式，但是替换了其中的变量的定义。</a:t>
            </a:r>
          </a:p>
          <a:p>
            <a:pPr>
              <a:buFont typeface="Wingdings" charset="2"/>
              <a:buChar char="l"/>
            </a:pPr>
            <a:r>
              <a:rPr lang="en-US" altLang="zh-CN" dirty="0" smtClean="0"/>
              <a:t>failed(</a:t>
            </a:r>
            <a:r>
              <a:rPr lang="en-US" altLang="zh-CN" dirty="0" smtClean="0"/>
              <a:t>s</a:t>
            </a:r>
            <a:r>
              <a:rPr lang="en-US" altLang="zh-CN" dirty="0" smtClean="0"/>
              <a:t>) </a:t>
            </a:r>
            <a:r>
              <a:rPr lang="zh-CN" altLang="en-US" dirty="0"/>
              <a:t>定义为在程序变体 </a:t>
            </a:r>
            <a:r>
              <a:rPr lang="en-US" altLang="zh-CN" dirty="0" smtClean="0"/>
              <a:t>s</a:t>
            </a:r>
            <a:r>
              <a:rPr lang="en-US" altLang="zh-CN" dirty="0" smtClean="0"/>
              <a:t> </a:t>
            </a:r>
            <a:r>
              <a:rPr lang="zh-CN" altLang="en-US" dirty="0" smtClean="0"/>
              <a:t>中测试</a:t>
            </a:r>
            <a:r>
              <a:rPr lang="zh-CN" altLang="en-US" dirty="0"/>
              <a:t>用例行为发生</a:t>
            </a:r>
            <a:r>
              <a:rPr lang="zh-CN" altLang="en-US" dirty="0" smtClean="0"/>
              <a:t>改变的</a:t>
            </a:r>
            <a:r>
              <a:rPr lang="zh-CN" altLang="en-US" dirty="0"/>
              <a:t>数量 </a:t>
            </a:r>
            <a:r>
              <a:rPr lang="en-US" altLang="zh-CN" dirty="0"/>
              <a:t>(</a:t>
            </a:r>
            <a:r>
              <a:rPr lang="zh-CN" altLang="en-US" dirty="0" smtClean="0"/>
              <a:t>例如</a:t>
            </a:r>
            <a:r>
              <a:rPr lang="zh-CN" altLang="en-US" dirty="0" smtClean="0"/>
              <a:t>失败</a:t>
            </a:r>
            <a:r>
              <a:rPr lang="zh-CN" altLang="en-US" dirty="0" smtClean="0"/>
              <a:t>变为通</a:t>
            </a:r>
            <a:r>
              <a:rPr lang="zh-CN" altLang="en-US" dirty="0" smtClean="0"/>
              <a:t>过</a:t>
            </a:r>
            <a:r>
              <a:rPr lang="en-US" altLang="zh-CN" dirty="0" smtClean="0"/>
              <a:t>)</a:t>
            </a:r>
            <a:r>
              <a:rPr lang="zh-CN" altLang="en-US" dirty="0"/>
              <a:t>，</a:t>
            </a:r>
            <a:r>
              <a:rPr lang="en-US" altLang="zh-CN" dirty="0"/>
              <a:t>passed(m) </a:t>
            </a:r>
            <a:r>
              <a:rPr lang="zh-CN" altLang="en-US" dirty="0"/>
              <a:t>的</a:t>
            </a:r>
            <a:r>
              <a:rPr lang="zh-CN" altLang="en-US" dirty="0" smtClean="0"/>
              <a:t>定义</a:t>
            </a:r>
            <a:r>
              <a:rPr lang="zh-CN" altLang="en-US" dirty="0" smtClean="0"/>
              <a:t>是测试用例行为不发生改变的数量</a:t>
            </a:r>
            <a:r>
              <a:rPr lang="zh-CN" altLang="en-US" dirty="0" smtClean="0"/>
              <a:t>， </a:t>
            </a:r>
            <a:r>
              <a:rPr lang="en-US" altLang="zh-CN" dirty="0" smtClean="0"/>
              <a:t>totalfailed</a:t>
            </a:r>
            <a:r>
              <a:rPr lang="zh-CN" altLang="en-US" dirty="0" smtClean="0"/>
              <a:t>和 </a:t>
            </a:r>
            <a:r>
              <a:rPr lang="en-US" altLang="zh-CN" dirty="0" err="1" smtClean="0"/>
              <a:t>totalpassed</a:t>
            </a:r>
            <a:r>
              <a:rPr lang="en-US" altLang="zh-CN" dirty="0" smtClean="0"/>
              <a:t> </a:t>
            </a:r>
            <a:r>
              <a:rPr lang="zh-CN" altLang="en-US" dirty="0" smtClean="0"/>
              <a:t> 的定义则不变</a:t>
            </a:r>
            <a:r>
              <a:rPr lang="zh-CN" altLang="en-US" dirty="0" smtClean="0"/>
              <a:t>。</a:t>
            </a:r>
            <a:endParaRPr lang="zh-CN" altLang="en-US" dirty="0"/>
          </a:p>
        </p:txBody>
      </p:sp>
      <p:pic>
        <p:nvPicPr>
          <p:cNvPr id="4" name="图片 3"/>
          <p:cNvPicPr>
            <a:picLocks noChangeAspect="1"/>
          </p:cNvPicPr>
          <p:nvPr/>
        </p:nvPicPr>
        <p:blipFill>
          <a:blip r:embed="rId2"/>
          <a:stretch>
            <a:fillRect/>
          </a:stretch>
        </p:blipFill>
        <p:spPr>
          <a:xfrm>
            <a:off x="2982382" y="5611705"/>
            <a:ext cx="5196417" cy="705396"/>
          </a:xfrm>
          <a:prstGeom prst="rect">
            <a:avLst/>
          </a:prstGeom>
        </p:spPr>
      </p:pic>
    </p:spTree>
    <p:extLst>
      <p:ext uri="{BB962C8B-B14F-4D97-AF65-F5344CB8AC3E}">
        <p14:creationId xmlns:p14="http://schemas.microsoft.com/office/powerpoint/2010/main" val="1784348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基于程序突变的方法</a:t>
            </a:r>
          </a:p>
        </p:txBody>
      </p:sp>
      <p:pic>
        <p:nvPicPr>
          <p:cNvPr id="4" name="内容占位符 3"/>
          <p:cNvPicPr>
            <a:picLocks noGrp="1" noChangeAspect="1"/>
          </p:cNvPicPr>
          <p:nvPr>
            <p:ph idx="1"/>
          </p:nvPr>
        </p:nvPicPr>
        <p:blipFill>
          <a:blip r:embed="rId2"/>
          <a:stretch>
            <a:fillRect/>
          </a:stretch>
        </p:blipFill>
        <p:spPr>
          <a:xfrm>
            <a:off x="1122363" y="2422525"/>
            <a:ext cx="10007600" cy="2870200"/>
          </a:xfrm>
          <a:prstGeom prst="rect">
            <a:avLst/>
          </a:prstGeom>
        </p:spPr>
      </p:pic>
    </p:spTree>
    <p:extLst>
      <p:ext uri="{BB962C8B-B14F-4D97-AF65-F5344CB8AC3E}">
        <p14:creationId xmlns:p14="http://schemas.microsoft.com/office/powerpoint/2010/main" val="1582769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346917" y="2236763"/>
            <a:ext cx="3262432" cy="1938992"/>
          </a:xfrm>
          <a:prstGeom prst="rect">
            <a:avLst/>
          </a:prstGeom>
          <a:noFill/>
        </p:spPr>
        <p:txBody>
          <a:bodyPr wrap="none" rtlCol="0">
            <a:spAutoFit/>
          </a:bodyPr>
          <a:lstStyle/>
          <a:p>
            <a:pPr algn="ctr"/>
            <a:r>
              <a:rPr kumimoji="1" lang="zh-CN" altLang="en-US" sz="6000" dirty="0" smtClean="0"/>
              <a:t>谢谢大家</a:t>
            </a:r>
            <a:endParaRPr kumimoji="1" lang="zh-CN" altLang="en-US" sz="6000" dirty="0" smtClean="0"/>
          </a:p>
          <a:p>
            <a:pPr algn="ctr"/>
            <a:r>
              <a:rPr kumimoji="1" lang="en-US" altLang="zh-CN" sz="6000" dirty="0" smtClean="0"/>
              <a:t>Q</a:t>
            </a:r>
            <a:r>
              <a:rPr kumimoji="1" lang="zh-CN" altLang="en-US" sz="6000" dirty="0" smtClean="0"/>
              <a:t> </a:t>
            </a:r>
            <a:r>
              <a:rPr kumimoji="1" lang="en-US" altLang="zh-CN" sz="6000" dirty="0" smtClean="0"/>
              <a:t>&amp;</a:t>
            </a:r>
            <a:r>
              <a:rPr kumimoji="1" lang="zh-CN" altLang="en-US" sz="6000" dirty="0" smtClean="0"/>
              <a:t> </a:t>
            </a:r>
            <a:r>
              <a:rPr kumimoji="1" lang="en-US" altLang="zh-CN" sz="6000" dirty="0" smtClean="0"/>
              <a:t>A</a:t>
            </a:r>
            <a:endParaRPr kumimoji="1" lang="zh-CN" altLang="en-US" sz="6000" dirty="0"/>
          </a:p>
        </p:txBody>
      </p:sp>
    </p:spTree>
    <p:extLst>
      <p:ext uri="{BB962C8B-B14F-4D97-AF65-F5344CB8AC3E}">
        <p14:creationId xmlns:p14="http://schemas.microsoft.com/office/powerpoint/2010/main" val="1389774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目录</a:t>
            </a:r>
            <a:endParaRPr kumimoji="1" lang="zh-CN" altLang="en-US" dirty="0"/>
          </a:p>
        </p:txBody>
      </p:sp>
      <p:sp>
        <p:nvSpPr>
          <p:cNvPr id="3" name="内容占位符 2"/>
          <p:cNvSpPr>
            <a:spLocks noGrp="1"/>
          </p:cNvSpPr>
          <p:nvPr>
            <p:ph idx="1"/>
          </p:nvPr>
        </p:nvSpPr>
        <p:spPr/>
        <p:txBody>
          <a:bodyPr>
            <a:normAutofit/>
          </a:bodyPr>
          <a:lstStyle/>
          <a:p>
            <a:pPr lvl="1">
              <a:lnSpc>
                <a:spcPct val="150000"/>
              </a:lnSpc>
              <a:buFont typeface="Wingdings" charset="2"/>
              <a:buChar char="u"/>
            </a:pPr>
            <a:r>
              <a:rPr kumimoji="1" lang="zh-CN" altLang="en-US" dirty="0" smtClean="0"/>
              <a:t>背景</a:t>
            </a:r>
          </a:p>
          <a:p>
            <a:pPr lvl="1">
              <a:lnSpc>
                <a:spcPct val="150000"/>
              </a:lnSpc>
              <a:buFont typeface="Wingdings" charset="2"/>
              <a:buChar char="u"/>
            </a:pPr>
            <a:r>
              <a:rPr kumimoji="1" lang="zh-CN" altLang="en-US" dirty="0" smtClean="0"/>
              <a:t>传统方法</a:t>
            </a:r>
          </a:p>
          <a:p>
            <a:pPr lvl="1">
              <a:lnSpc>
                <a:spcPct val="150000"/>
              </a:lnSpc>
              <a:buFont typeface="Wingdings" charset="2"/>
              <a:buChar char="u"/>
            </a:pPr>
            <a:r>
              <a:rPr kumimoji="1" lang="zh-CN" altLang="en-US" dirty="0" smtClean="0"/>
              <a:t>问题定义</a:t>
            </a:r>
          </a:p>
          <a:p>
            <a:pPr lvl="1">
              <a:lnSpc>
                <a:spcPct val="150000"/>
              </a:lnSpc>
              <a:buFont typeface="Wingdings" charset="2"/>
              <a:buChar char="u"/>
            </a:pPr>
            <a:r>
              <a:rPr kumimoji="1" lang="zh-CN" altLang="en-US" dirty="0" smtClean="0"/>
              <a:t>自动化的定位技术</a:t>
            </a:r>
          </a:p>
          <a:p>
            <a:pPr lvl="1">
              <a:lnSpc>
                <a:spcPct val="150000"/>
              </a:lnSpc>
              <a:buFont typeface="Wingdings" charset="2"/>
              <a:buChar char="u"/>
            </a:pPr>
            <a:r>
              <a:rPr kumimoji="1" lang="zh-CN" altLang="en-US" dirty="0" smtClean="0"/>
              <a:t>基于程序频谱的方法</a:t>
            </a:r>
          </a:p>
          <a:p>
            <a:pPr lvl="1">
              <a:lnSpc>
                <a:spcPct val="150000"/>
              </a:lnSpc>
              <a:buFont typeface="Wingdings" charset="2"/>
              <a:buChar char="u"/>
            </a:pPr>
            <a:r>
              <a:rPr kumimoji="1" lang="zh-CN" altLang="en-US" dirty="0" smtClean="0"/>
              <a:t>基于程序突变的方法</a:t>
            </a:r>
            <a:endParaRPr kumimoji="1" lang="zh-CN" altLang="en-US" dirty="0"/>
          </a:p>
        </p:txBody>
      </p:sp>
    </p:spTree>
    <p:extLst>
      <p:ext uri="{BB962C8B-B14F-4D97-AF65-F5344CB8AC3E}">
        <p14:creationId xmlns:p14="http://schemas.microsoft.com/office/powerpoint/2010/main" val="1984598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背景</a:t>
            </a:r>
            <a:endParaRPr kumimoji="1" lang="zh-CN" altLang="en-US" dirty="0"/>
          </a:p>
        </p:txBody>
      </p:sp>
      <p:sp>
        <p:nvSpPr>
          <p:cNvPr id="3" name="内容占位符 2"/>
          <p:cNvSpPr>
            <a:spLocks noGrp="1"/>
          </p:cNvSpPr>
          <p:nvPr>
            <p:ph idx="1"/>
          </p:nvPr>
        </p:nvSpPr>
        <p:spPr/>
        <p:txBody>
          <a:bodyPr>
            <a:normAutofit fontScale="92500" lnSpcReduction="20000"/>
          </a:bodyPr>
          <a:lstStyle/>
          <a:p>
            <a:pPr>
              <a:lnSpc>
                <a:spcPct val="150000"/>
              </a:lnSpc>
              <a:buFont typeface="Wingdings" charset="2"/>
              <a:buChar char="l"/>
            </a:pPr>
            <a:r>
              <a:rPr lang="zh-CN" altLang="en-US" dirty="0" smtClean="0"/>
              <a:t>在</a:t>
            </a:r>
            <a:r>
              <a:rPr lang="zh-CN" altLang="en-US" dirty="0"/>
              <a:t>今天，软件已经成为了我们生活中不可或缺的一部分</a:t>
            </a:r>
            <a:r>
              <a:rPr lang="zh-CN" altLang="en-US" dirty="0" smtClean="0"/>
              <a:t>。</a:t>
            </a:r>
          </a:p>
          <a:p>
            <a:pPr>
              <a:lnSpc>
                <a:spcPct val="150000"/>
              </a:lnSpc>
              <a:buFont typeface="Wingdings" charset="2"/>
              <a:buChar char="l"/>
            </a:pPr>
            <a:r>
              <a:rPr lang="zh-CN" altLang="en-US" dirty="0"/>
              <a:t>越来越大规模和数量的软件带来的不仅是更加便捷的生活，也带来了无数的风险，这些风险大多是由于软件存在</a:t>
            </a:r>
            <a:r>
              <a:rPr lang="zh-CN" altLang="en-US" b="1" dirty="0"/>
              <a:t>缺陷</a:t>
            </a:r>
            <a:r>
              <a:rPr lang="zh-CN" altLang="en-US" dirty="0"/>
              <a:t>所造成的。</a:t>
            </a:r>
          </a:p>
          <a:p>
            <a:pPr>
              <a:lnSpc>
                <a:spcPct val="150000"/>
              </a:lnSpc>
              <a:buFont typeface="Wingdings" charset="2"/>
              <a:buChar char="l"/>
            </a:pPr>
            <a:r>
              <a:rPr lang="zh-CN" altLang="en-US" dirty="0"/>
              <a:t>根据美国国家标准技术研究所在</a:t>
            </a:r>
            <a:r>
              <a:rPr lang="en-US" altLang="zh-CN" dirty="0"/>
              <a:t>2002</a:t>
            </a:r>
            <a:r>
              <a:rPr lang="zh-CN" altLang="en-US" dirty="0"/>
              <a:t>年的报告，软件缺陷每年对美国经济所造成的损失估计为</a:t>
            </a:r>
            <a:r>
              <a:rPr lang="en-US" altLang="zh-CN" dirty="0"/>
              <a:t>595</a:t>
            </a:r>
            <a:r>
              <a:rPr lang="zh-CN" altLang="en-US" dirty="0"/>
              <a:t>亿美元，是其</a:t>
            </a:r>
            <a:r>
              <a:rPr lang="en-US" altLang="zh-CN" dirty="0"/>
              <a:t>GDP</a:t>
            </a:r>
            <a:r>
              <a:rPr lang="zh-CN" altLang="en-US" dirty="0"/>
              <a:t>的</a:t>
            </a:r>
            <a:r>
              <a:rPr lang="en-US" altLang="zh-CN" dirty="0"/>
              <a:t>0.6%</a:t>
            </a:r>
            <a:r>
              <a:rPr lang="zh-CN" altLang="en-US" dirty="0"/>
              <a:t>，并且这个数字依然在增长</a:t>
            </a:r>
            <a:r>
              <a:rPr lang="zh-CN" altLang="en-US" dirty="0" smtClean="0"/>
              <a:t>。</a:t>
            </a:r>
          </a:p>
          <a:p>
            <a:pPr>
              <a:lnSpc>
                <a:spcPct val="150000"/>
              </a:lnSpc>
              <a:buFont typeface="Wingdings" charset="2"/>
              <a:buChar char="l"/>
            </a:pPr>
            <a:r>
              <a:rPr lang="zh-CN" altLang="en-US" dirty="0"/>
              <a:t>要对程序缺陷进行定位和</a:t>
            </a:r>
            <a:r>
              <a:rPr lang="zh-CN" altLang="en-US" dirty="0" smtClean="0"/>
              <a:t>修复</a:t>
            </a:r>
            <a:r>
              <a:rPr lang="zh-CN" altLang="en-US" dirty="0"/>
              <a:t>，</a:t>
            </a:r>
            <a:r>
              <a:rPr lang="zh-CN" altLang="en-US" dirty="0" smtClean="0"/>
              <a:t>程序</a:t>
            </a:r>
            <a:r>
              <a:rPr lang="zh-CN" altLang="en-US" dirty="0"/>
              <a:t>缺陷的定位就是一个不可或缺却又很棘手的</a:t>
            </a:r>
            <a:r>
              <a:rPr lang="zh-CN" altLang="en-US" dirty="0" smtClean="0"/>
              <a:t>环节</a:t>
            </a:r>
            <a:endParaRPr lang="zh-CN" altLang="en-US" dirty="0"/>
          </a:p>
          <a:p>
            <a:pPr>
              <a:lnSpc>
                <a:spcPct val="150000"/>
              </a:lnSpc>
              <a:buFont typeface="Wingdings" charset="2"/>
              <a:buChar char="l"/>
            </a:pPr>
            <a:r>
              <a:rPr lang="zh-CN" altLang="en-US" dirty="0" smtClean="0"/>
              <a:t>定位</a:t>
            </a:r>
            <a:r>
              <a:rPr lang="zh-CN" altLang="en-US" dirty="0"/>
              <a:t>程序缺陷通常是由人工完成的</a:t>
            </a:r>
            <a:r>
              <a:rPr lang="zh-CN" altLang="en-US" dirty="0" smtClean="0"/>
              <a:t>，随着</a:t>
            </a:r>
            <a:r>
              <a:rPr lang="zh-CN" altLang="en-US" dirty="0"/>
              <a:t>软件程序的规模和复杂度都越来越难以控制，这项工作的难度可以预见到会越来越难以</a:t>
            </a:r>
            <a:r>
              <a:rPr lang="zh-CN" altLang="en-US" dirty="0" smtClean="0"/>
              <a:t>接受。</a:t>
            </a:r>
            <a:endParaRPr lang="zh-CN" altLang="en-US" dirty="0"/>
          </a:p>
          <a:p>
            <a:pPr>
              <a:lnSpc>
                <a:spcPct val="150000"/>
              </a:lnSpc>
              <a:buFont typeface="Wingdings" charset="2"/>
              <a:buChar char="l"/>
            </a:pPr>
            <a:endParaRPr lang="zh-CN" altLang="en-US" dirty="0"/>
          </a:p>
        </p:txBody>
      </p:sp>
    </p:spTree>
    <p:extLst>
      <p:ext uri="{BB962C8B-B14F-4D97-AF65-F5344CB8AC3E}">
        <p14:creationId xmlns:p14="http://schemas.microsoft.com/office/powerpoint/2010/main" val="14150302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传统方法</a:t>
            </a:r>
            <a:endParaRPr kumimoji="1" lang="zh-CN" altLang="en-US" dirty="0"/>
          </a:p>
        </p:txBody>
      </p:sp>
      <p:sp>
        <p:nvSpPr>
          <p:cNvPr id="3" name="内容占位符 2"/>
          <p:cNvSpPr>
            <a:spLocks noGrp="1"/>
          </p:cNvSpPr>
          <p:nvPr>
            <p:ph idx="1"/>
          </p:nvPr>
        </p:nvSpPr>
        <p:spPr/>
        <p:txBody>
          <a:bodyPr>
            <a:normAutofit fontScale="85000" lnSpcReduction="10000"/>
          </a:bodyPr>
          <a:lstStyle/>
          <a:p>
            <a:pPr>
              <a:lnSpc>
                <a:spcPct val="150000"/>
              </a:lnSpc>
              <a:buFont typeface="Wingdings" charset="2"/>
              <a:buChar char="l"/>
            </a:pPr>
            <a:r>
              <a:rPr lang="zh-CN" altLang="en-US" dirty="0"/>
              <a:t>传统的程序缺陷定位主要依赖于开发者对程序内在逻辑的理解，与开发者的经验判断有很大的关系。</a:t>
            </a:r>
          </a:p>
          <a:p>
            <a:pPr>
              <a:lnSpc>
                <a:spcPct val="150000"/>
              </a:lnSpc>
              <a:buFont typeface="Wingdings" charset="2"/>
              <a:buChar char="l"/>
            </a:pPr>
            <a:r>
              <a:rPr lang="zh-CN" altLang="en-US" dirty="0"/>
              <a:t>有多种技术在多年的软件工程实践中被总结和开发出来，辅助开发者对程序的内在逻辑和运行结果进行理解和分析，包括程序日志、断言、断点和剖析。</a:t>
            </a:r>
          </a:p>
          <a:p>
            <a:pPr lvl="1">
              <a:lnSpc>
                <a:spcPct val="150000"/>
              </a:lnSpc>
              <a:buFont typeface="Wingdings" charset="2"/>
              <a:buChar char="l"/>
            </a:pPr>
            <a:r>
              <a:rPr lang="zh-CN" altLang="en-US" dirty="0"/>
              <a:t>程序日志可以帮助开发者理解和分析复杂的软件系统，更重要的是可以记录下运行时信息，对一些难以复现的异常行为，没有日志的记录几乎是不可能进行有效分析的。</a:t>
            </a:r>
          </a:p>
          <a:p>
            <a:pPr lvl="1">
              <a:lnSpc>
                <a:spcPct val="150000"/>
              </a:lnSpc>
              <a:buFont typeface="Wingdings" charset="2"/>
              <a:buChar char="l"/>
            </a:pPr>
            <a:r>
              <a:rPr lang="zh-CN" altLang="en-US" dirty="0"/>
              <a:t>断言是在程序中植入的一些约束</a:t>
            </a:r>
            <a:r>
              <a:rPr lang="zh-CN" altLang="en-US" dirty="0" smtClean="0"/>
              <a:t>，开发者</a:t>
            </a:r>
            <a:r>
              <a:rPr lang="zh-CN" altLang="en-US" dirty="0"/>
              <a:t>可以让程序在断言条件为假的地方让程序中止并检查程序状态，尽早地发现引起异常的原因。</a:t>
            </a:r>
          </a:p>
          <a:p>
            <a:pPr lvl="1">
              <a:lnSpc>
                <a:spcPct val="150000"/>
              </a:lnSpc>
              <a:buFont typeface="Wingdings" charset="2"/>
              <a:buChar char="l"/>
            </a:pPr>
            <a:r>
              <a:rPr lang="zh-CN" altLang="en-US" dirty="0"/>
              <a:t>断点用于让程序在执行到了特定的位置时暂停，让开发者可以检查当前的程序状态。</a:t>
            </a:r>
          </a:p>
          <a:p>
            <a:pPr lvl="1">
              <a:lnSpc>
                <a:spcPct val="150000"/>
              </a:lnSpc>
              <a:buFont typeface="Wingdings" charset="2"/>
              <a:buChar char="l"/>
            </a:pPr>
            <a:r>
              <a:rPr lang="zh-CN" altLang="en-US" dirty="0"/>
              <a:t>剖析是注重于对程序运行时的</a:t>
            </a:r>
            <a:r>
              <a:rPr lang="zh-CN" altLang="en-US" dirty="0" smtClean="0"/>
              <a:t>性能的</a:t>
            </a:r>
            <a:r>
              <a:rPr lang="zh-CN" altLang="en-US" dirty="0"/>
              <a:t>分析，通常是为了对程序进行优化所做的分析。但是对程序的剖析也是有利于对缺陷的分析的，例如检测到某些语句的不寻常的执行频率。</a:t>
            </a:r>
          </a:p>
          <a:p>
            <a:pPr lvl="1">
              <a:lnSpc>
                <a:spcPct val="150000"/>
              </a:lnSpc>
              <a:buFont typeface="Wingdings" charset="2"/>
              <a:buChar char="l"/>
            </a:pPr>
            <a:endParaRPr kumimoji="1" lang="zh-CN" altLang="en-US" dirty="0"/>
          </a:p>
        </p:txBody>
      </p:sp>
    </p:spTree>
    <p:extLst>
      <p:ext uri="{BB962C8B-B14F-4D97-AF65-F5344CB8AC3E}">
        <p14:creationId xmlns:p14="http://schemas.microsoft.com/office/powerpoint/2010/main" val="18713759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问题定义</a:t>
            </a:r>
            <a:endParaRPr kumimoji="1" lang="zh-CN" altLang="en-US" dirty="0"/>
          </a:p>
        </p:txBody>
      </p:sp>
      <p:sp>
        <p:nvSpPr>
          <p:cNvPr id="3" name="内容占位符 2"/>
          <p:cNvSpPr>
            <a:spLocks noGrp="1"/>
          </p:cNvSpPr>
          <p:nvPr>
            <p:ph idx="1"/>
          </p:nvPr>
        </p:nvSpPr>
        <p:spPr/>
        <p:txBody>
          <a:bodyPr>
            <a:normAutofit/>
          </a:bodyPr>
          <a:lstStyle/>
          <a:p>
            <a:pPr>
              <a:lnSpc>
                <a:spcPct val="150000"/>
              </a:lnSpc>
              <a:buFont typeface="Wingdings" charset="2"/>
              <a:buChar char="l"/>
            </a:pPr>
            <a:r>
              <a:rPr lang="zh-CN" altLang="en-US" dirty="0"/>
              <a:t>为了方便共同研究，通常采用以下的统一的问题定义方式。</a:t>
            </a:r>
          </a:p>
          <a:p>
            <a:pPr>
              <a:buFont typeface="Wingdings" charset="2"/>
              <a:buChar char="l"/>
            </a:pPr>
            <a:r>
              <a:rPr lang="zh-CN" altLang="en-US" dirty="0"/>
              <a:t>给定一个</a:t>
            </a:r>
            <a:r>
              <a:rPr lang="zh-CN" altLang="en-US" dirty="0" smtClean="0"/>
              <a:t>程序</a:t>
            </a:r>
            <a:r>
              <a:rPr lang="en-US" altLang="zh-CN" i="1" dirty="0" smtClean="0"/>
              <a:t>P</a:t>
            </a:r>
            <a:r>
              <a:rPr lang="zh-CN" altLang="en-US" dirty="0" smtClean="0"/>
              <a:t>，</a:t>
            </a:r>
            <a:r>
              <a:rPr lang="zh-CN" altLang="en-US" dirty="0"/>
              <a:t>一个测试用例</a:t>
            </a:r>
            <a:r>
              <a:rPr lang="zh-CN" altLang="en-US" dirty="0" smtClean="0"/>
              <a:t>集合</a:t>
            </a:r>
            <a:r>
              <a:rPr lang="en-US" altLang="zh-CN" i="1" dirty="0" smtClean="0"/>
              <a:t>TS</a:t>
            </a:r>
            <a:r>
              <a:rPr lang="zh-CN" altLang="en-US" dirty="0" smtClean="0"/>
              <a:t>，</a:t>
            </a:r>
            <a:r>
              <a:rPr lang="zh-CN" altLang="en-US" dirty="0"/>
              <a:t>集合中至少存在一个测试结果为不通过的测试用</a:t>
            </a:r>
            <a:r>
              <a:rPr lang="zh-CN" altLang="en-US" dirty="0" smtClean="0"/>
              <a:t>例</a:t>
            </a:r>
            <a:r>
              <a:rPr lang="en-US" altLang="zh-CN" i="1" dirty="0" smtClean="0"/>
              <a:t>T</a:t>
            </a:r>
            <a:r>
              <a:rPr lang="zh-CN" altLang="en-US" dirty="0" smtClean="0"/>
              <a:t>，</a:t>
            </a:r>
            <a:r>
              <a:rPr lang="zh-CN" altLang="en-US" dirty="0"/>
              <a:t>即 </a:t>
            </a:r>
            <a:r>
              <a:rPr lang="en-US" altLang="zh-CN" dirty="0"/>
              <a:t>status(T) = failed</a:t>
            </a:r>
            <a:r>
              <a:rPr lang="zh-CN" altLang="en-US" dirty="0" smtClean="0"/>
              <a:t>。</a:t>
            </a:r>
          </a:p>
          <a:p>
            <a:pPr>
              <a:buFont typeface="Wingdings" charset="2"/>
              <a:buChar char="l"/>
            </a:pPr>
            <a:r>
              <a:rPr lang="zh-CN" altLang="en-US" dirty="0" smtClean="0"/>
              <a:t>自动化</a:t>
            </a:r>
            <a:r>
              <a:rPr lang="zh-CN" altLang="en-US" dirty="0"/>
              <a:t>缺陷定位技术</a:t>
            </a:r>
            <a:r>
              <a:rPr lang="zh-CN" altLang="en-US" dirty="0" smtClean="0"/>
              <a:t>以</a:t>
            </a:r>
            <a:r>
              <a:rPr lang="en-US" altLang="zh-CN" i="1" dirty="0" smtClean="0"/>
              <a:t>P</a:t>
            </a:r>
            <a:r>
              <a:rPr lang="zh-CN" altLang="en-US" dirty="0" smtClean="0"/>
              <a:t>和</a:t>
            </a:r>
            <a:r>
              <a:rPr lang="en-US" altLang="zh-CN" i="1" dirty="0" smtClean="0"/>
              <a:t>TS</a:t>
            </a:r>
            <a:r>
              <a:rPr lang="zh-CN" altLang="en-US" dirty="0" smtClean="0"/>
              <a:t>为</a:t>
            </a:r>
            <a:r>
              <a:rPr lang="zh-CN" altLang="en-US" dirty="0"/>
              <a:t>输入，输出一个有序的程序元素</a:t>
            </a:r>
            <a:r>
              <a:rPr lang="zh-CN" altLang="en-US" dirty="0" smtClean="0"/>
              <a:t>列表</a:t>
            </a:r>
            <a:r>
              <a:rPr lang="en-US" altLang="zh-CN" i="1" dirty="0" smtClean="0"/>
              <a:t>E-list</a:t>
            </a:r>
            <a:r>
              <a:rPr lang="zh-CN" altLang="en-US" dirty="0" smtClean="0"/>
              <a:t>，</a:t>
            </a:r>
            <a:r>
              <a:rPr lang="zh-CN" altLang="en-US" dirty="0"/>
              <a:t>其中包含缺陷的程序元素排越靠前，则结果越好</a:t>
            </a:r>
            <a:r>
              <a:rPr lang="zh-CN" altLang="en-US" dirty="0" smtClean="0"/>
              <a:t>。</a:t>
            </a:r>
          </a:p>
          <a:p>
            <a:pPr>
              <a:buFont typeface="Wingdings" charset="2"/>
              <a:buChar char="l"/>
            </a:pPr>
            <a:r>
              <a:rPr lang="zh-CN" altLang="en-US" dirty="0" smtClean="0"/>
              <a:t>在</a:t>
            </a:r>
            <a:r>
              <a:rPr lang="zh-CN" altLang="en-US" dirty="0"/>
              <a:t>研究中，程序元素有不同的粒度，可以是文件、类、方法或语句。由于过大的粒度会导致定位结果在实际应用中帮助不大，一般选择的粒度是方法或语句。</a:t>
            </a:r>
          </a:p>
          <a:p>
            <a:pPr>
              <a:buFont typeface="Wingdings" charset="2"/>
              <a:buChar char="l"/>
            </a:pPr>
            <a:r>
              <a:rPr lang="zh-CN" altLang="en-US" dirty="0"/>
              <a:t>关于程序缺陷具体在什么位置，通常由人工标注，具体方法是通过对比修复缺陷前后的程序版本，通过 </a:t>
            </a:r>
            <a:r>
              <a:rPr lang="en-US" altLang="zh-CN" dirty="0"/>
              <a:t>diff </a:t>
            </a:r>
            <a:r>
              <a:rPr lang="zh-CN" altLang="en-US" dirty="0"/>
              <a:t>代码文件，并剔除无关的改动，得到缺陷具体的位置。</a:t>
            </a:r>
          </a:p>
          <a:p>
            <a:pPr lvl="1">
              <a:lnSpc>
                <a:spcPct val="150000"/>
              </a:lnSpc>
              <a:buFont typeface="Wingdings" charset="2"/>
              <a:buChar char="l"/>
            </a:pPr>
            <a:endParaRPr kumimoji="1" lang="zh-CN" altLang="en-US" dirty="0"/>
          </a:p>
        </p:txBody>
      </p:sp>
    </p:spTree>
    <p:extLst>
      <p:ext uri="{BB962C8B-B14F-4D97-AF65-F5344CB8AC3E}">
        <p14:creationId xmlns:p14="http://schemas.microsoft.com/office/powerpoint/2010/main" val="3562606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自动化的定位技术</a:t>
            </a:r>
            <a:endParaRPr kumimoji="1" lang="zh-CN" altLang="en-US" dirty="0"/>
          </a:p>
        </p:txBody>
      </p:sp>
      <p:sp>
        <p:nvSpPr>
          <p:cNvPr id="3" name="内容占位符 2"/>
          <p:cNvSpPr>
            <a:spLocks noGrp="1"/>
          </p:cNvSpPr>
          <p:nvPr>
            <p:ph idx="1"/>
          </p:nvPr>
        </p:nvSpPr>
        <p:spPr/>
        <p:txBody>
          <a:bodyPr>
            <a:normAutofit/>
          </a:bodyPr>
          <a:lstStyle/>
          <a:p>
            <a:pPr lvl="1">
              <a:lnSpc>
                <a:spcPct val="150000"/>
              </a:lnSpc>
              <a:buFont typeface="Wingdings" charset="2"/>
              <a:buChar char="l"/>
            </a:pPr>
            <a:r>
              <a:rPr lang="zh-CN" altLang="en-US" dirty="0"/>
              <a:t>由于传统技术依赖于开发者的直觉来进行经验判断，过于庞大和复杂的软件系统会越来越难以理解和分析。因此，许多自动化的定位技术被提出并加以研究。</a:t>
            </a:r>
          </a:p>
          <a:p>
            <a:pPr lvl="1">
              <a:lnSpc>
                <a:spcPct val="150000"/>
              </a:lnSpc>
              <a:buFont typeface="Wingdings" charset="2"/>
              <a:buChar char="l"/>
            </a:pPr>
            <a:r>
              <a:rPr lang="zh-CN" altLang="en-US" dirty="0"/>
              <a:t>新技术主要来源于因果关系这个观点，一种着力于刻画现象（在这里指程序执行错误）与原因（在这里指程序缺陷）之间关系的哲学理论</a:t>
            </a:r>
            <a:r>
              <a:rPr lang="zh-CN" altLang="en-US" dirty="0" smtClean="0"/>
              <a:t>。</a:t>
            </a:r>
          </a:p>
          <a:p>
            <a:pPr lvl="1">
              <a:lnSpc>
                <a:spcPct val="150000"/>
              </a:lnSpc>
              <a:buFont typeface="Wingdings" charset="2"/>
              <a:buChar char="l"/>
            </a:pPr>
            <a:r>
              <a:rPr lang="zh-CN" altLang="en-US" dirty="0"/>
              <a:t>一些因果模型的例子有：基于反事实分析的、基于概率或统计的和因果微积分模型</a:t>
            </a:r>
            <a:r>
              <a:rPr lang="zh-CN" altLang="en-US" dirty="0" smtClean="0"/>
              <a:t>等。</a:t>
            </a:r>
            <a:endParaRPr lang="zh-CN" altLang="en-US" dirty="0"/>
          </a:p>
          <a:p>
            <a:pPr lvl="1">
              <a:lnSpc>
                <a:spcPct val="150000"/>
              </a:lnSpc>
              <a:buFont typeface="Wingdings" charset="2"/>
              <a:buChar char="l"/>
            </a:pPr>
            <a:r>
              <a:rPr lang="zh-CN" altLang="en-US" dirty="0"/>
              <a:t>在程序缺陷定位技术中基于概率的因果模型是最被广泛使用来识别造成执行错误的可疑代码的。</a:t>
            </a:r>
          </a:p>
          <a:p>
            <a:pPr lvl="1">
              <a:lnSpc>
                <a:spcPct val="150000"/>
              </a:lnSpc>
              <a:buFont typeface="Wingdings" charset="2"/>
              <a:buChar char="l"/>
            </a:pPr>
            <a:endParaRPr kumimoji="1" lang="zh-CN" altLang="en-US" dirty="0"/>
          </a:p>
        </p:txBody>
      </p:sp>
    </p:spTree>
    <p:extLst>
      <p:ext uri="{BB962C8B-B14F-4D97-AF65-F5344CB8AC3E}">
        <p14:creationId xmlns:p14="http://schemas.microsoft.com/office/powerpoint/2010/main" val="12816459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基于程序频谱的方法</a:t>
            </a:r>
          </a:p>
        </p:txBody>
      </p:sp>
      <p:sp>
        <p:nvSpPr>
          <p:cNvPr id="3" name="内容占位符 2"/>
          <p:cNvSpPr>
            <a:spLocks noGrp="1"/>
          </p:cNvSpPr>
          <p:nvPr>
            <p:ph idx="1"/>
          </p:nvPr>
        </p:nvSpPr>
        <p:spPr/>
        <p:txBody>
          <a:bodyPr>
            <a:normAutofit/>
          </a:bodyPr>
          <a:lstStyle/>
          <a:p>
            <a:pPr lvl="1">
              <a:lnSpc>
                <a:spcPct val="150000"/>
              </a:lnSpc>
              <a:buFont typeface="Wingdings" charset="2"/>
              <a:buChar char="l"/>
            </a:pPr>
            <a:r>
              <a:rPr lang="zh-CN" altLang="en-US" dirty="0"/>
              <a:t>程序频谱泛指程序执行的某些方面的信息，它可以是分支覆盖情况、方法 调用路径、语句覆盖情况等等。</a:t>
            </a:r>
          </a:p>
          <a:p>
            <a:pPr lvl="1">
              <a:lnSpc>
                <a:spcPct val="150000"/>
              </a:lnSpc>
              <a:buFont typeface="Wingdings" charset="2"/>
              <a:buChar char="l"/>
            </a:pPr>
            <a:r>
              <a:rPr lang="zh-CN" altLang="en-US" dirty="0"/>
              <a:t>其中被研究工作使用较多的一种被称为可</a:t>
            </a:r>
            <a:r>
              <a:rPr lang="zh-CN" altLang="en-US" dirty="0" smtClean="0"/>
              <a:t>执行语句命</a:t>
            </a:r>
            <a:r>
              <a:rPr lang="zh-CN" altLang="en-US" dirty="0"/>
              <a:t>中谱，记录了每个测试用例执行过程中，哪一些可执行语句被覆盖的信息</a:t>
            </a:r>
            <a:r>
              <a:rPr lang="zh-CN" altLang="en-US" dirty="0" smtClean="0"/>
              <a:t>。</a:t>
            </a:r>
          </a:p>
          <a:p>
            <a:pPr lvl="1">
              <a:lnSpc>
                <a:spcPct val="150000"/>
              </a:lnSpc>
              <a:buFont typeface="Wingdings" charset="2"/>
              <a:buChar char="l"/>
            </a:pPr>
            <a:r>
              <a:rPr lang="zh-CN" altLang="en-US" dirty="0" smtClean="0"/>
              <a:t>著名</a:t>
            </a:r>
            <a:r>
              <a:rPr lang="zh-CN" altLang="en-US" dirty="0"/>
              <a:t>的基于程序频谱的缺陷定位工作 </a:t>
            </a:r>
            <a:r>
              <a:rPr lang="en-US" altLang="zh-CN" dirty="0"/>
              <a:t>Tarantula </a:t>
            </a:r>
            <a:r>
              <a:rPr lang="zh-CN" altLang="en-US" dirty="0"/>
              <a:t>使用可执行语句命中谱来计算语句的可疑度</a:t>
            </a:r>
            <a:r>
              <a:rPr lang="zh-CN" altLang="en-US" dirty="0" smtClean="0"/>
              <a:t>。</a:t>
            </a:r>
          </a:p>
          <a:p>
            <a:pPr lvl="1">
              <a:lnSpc>
                <a:spcPct val="150000"/>
              </a:lnSpc>
              <a:buFont typeface="Wingdings" charset="2"/>
              <a:buChar char="l"/>
            </a:pPr>
            <a:r>
              <a:rPr lang="zh-CN" altLang="en-US" dirty="0"/>
              <a:t>基于可执行语句命中谱的技术思想大致相同</a:t>
            </a:r>
            <a:r>
              <a:rPr lang="en-US" altLang="zh-CN" dirty="0"/>
              <a:t>:</a:t>
            </a:r>
            <a:r>
              <a:rPr lang="zh-CN" altLang="en-US" dirty="0"/>
              <a:t>被失败的测试用例覆盖的语句更有可能是错误的</a:t>
            </a:r>
            <a:r>
              <a:rPr lang="en-US" altLang="zh-CN" dirty="0"/>
              <a:t>;</a:t>
            </a:r>
            <a:r>
              <a:rPr lang="zh-CN" altLang="en-US" dirty="0"/>
              <a:t>被通过的测试用例覆盖的语句更有可能是正确的。</a:t>
            </a:r>
            <a:endParaRPr kumimoji="1" lang="zh-CN" altLang="en-US" dirty="0"/>
          </a:p>
        </p:txBody>
      </p:sp>
    </p:spTree>
    <p:extLst>
      <p:ext uri="{BB962C8B-B14F-4D97-AF65-F5344CB8AC3E}">
        <p14:creationId xmlns:p14="http://schemas.microsoft.com/office/powerpoint/2010/main" val="13401791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基于程序频谱的方法</a:t>
            </a:r>
          </a:p>
        </p:txBody>
      </p:sp>
      <p:sp>
        <p:nvSpPr>
          <p:cNvPr id="3" name="内容占位符 2"/>
          <p:cNvSpPr>
            <a:spLocks noGrp="1"/>
          </p:cNvSpPr>
          <p:nvPr>
            <p:ph idx="1"/>
          </p:nvPr>
        </p:nvSpPr>
        <p:spPr>
          <a:xfrm>
            <a:off x="1097280" y="4453466"/>
            <a:ext cx="10058400" cy="1415627"/>
          </a:xfrm>
        </p:spPr>
        <p:txBody>
          <a:bodyPr>
            <a:normAutofit/>
          </a:bodyPr>
          <a:lstStyle/>
          <a:p>
            <a:pPr lvl="1">
              <a:lnSpc>
                <a:spcPct val="150000"/>
              </a:lnSpc>
              <a:buFont typeface="Wingdings" charset="2"/>
              <a:buChar char="l"/>
            </a:pPr>
            <a:r>
              <a:rPr lang="en-US" altLang="zh-CN" dirty="0"/>
              <a:t>passed(s) </a:t>
            </a:r>
            <a:r>
              <a:rPr lang="zh-CN" altLang="en-US" dirty="0"/>
              <a:t>和 </a:t>
            </a:r>
            <a:r>
              <a:rPr lang="en-US" altLang="zh-CN" dirty="0"/>
              <a:t>failed(s) </a:t>
            </a:r>
            <a:r>
              <a:rPr lang="zh-CN" altLang="en-US" dirty="0"/>
              <a:t>分别表示可执行语句 </a:t>
            </a:r>
            <a:r>
              <a:rPr lang="en-US" altLang="zh-CN" dirty="0"/>
              <a:t>s </a:t>
            </a:r>
            <a:r>
              <a:rPr lang="zh-CN" altLang="en-US" dirty="0"/>
              <a:t>被成功和失败的测试用例覆盖的次数</a:t>
            </a:r>
            <a:r>
              <a:rPr lang="en-US" altLang="zh-CN" dirty="0"/>
              <a:t>, </a:t>
            </a:r>
            <a:r>
              <a:rPr lang="en-US" altLang="zh-CN" dirty="0" err="1"/>
              <a:t>totalpassed</a:t>
            </a:r>
            <a:r>
              <a:rPr lang="en-US" altLang="zh-CN" dirty="0"/>
              <a:t> </a:t>
            </a:r>
            <a:r>
              <a:rPr lang="zh-CN" altLang="en-US" dirty="0"/>
              <a:t>和 </a:t>
            </a:r>
            <a:r>
              <a:rPr lang="en-US" altLang="zh-CN" dirty="0"/>
              <a:t>totalfailed </a:t>
            </a:r>
            <a:r>
              <a:rPr lang="zh-CN" altLang="en-US" dirty="0"/>
              <a:t>代表成功和失败的测试用例数量，这些信息通过可执行语句命中谱和测试结果可以得到。</a:t>
            </a:r>
            <a:endParaRPr kumimoji="1" lang="zh-CN" altLang="en-US" dirty="0"/>
          </a:p>
        </p:txBody>
      </p:sp>
      <p:pic>
        <p:nvPicPr>
          <p:cNvPr id="5" name="图片 4"/>
          <p:cNvPicPr>
            <a:picLocks noChangeAspect="1"/>
          </p:cNvPicPr>
          <p:nvPr/>
        </p:nvPicPr>
        <p:blipFill>
          <a:blip r:embed="rId2"/>
          <a:stretch>
            <a:fillRect/>
          </a:stretch>
        </p:blipFill>
        <p:spPr>
          <a:xfrm>
            <a:off x="2786380" y="1884874"/>
            <a:ext cx="6680200" cy="2421078"/>
          </a:xfrm>
          <a:prstGeom prst="rect">
            <a:avLst/>
          </a:prstGeom>
        </p:spPr>
      </p:pic>
    </p:spTree>
    <p:extLst>
      <p:ext uri="{BB962C8B-B14F-4D97-AF65-F5344CB8AC3E}">
        <p14:creationId xmlns:p14="http://schemas.microsoft.com/office/powerpoint/2010/main" val="21363309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基于程序频谱的方法</a:t>
            </a:r>
          </a:p>
        </p:txBody>
      </p:sp>
      <p:pic>
        <p:nvPicPr>
          <p:cNvPr id="4" name="图片 3"/>
          <p:cNvPicPr>
            <a:picLocks noChangeAspect="1"/>
          </p:cNvPicPr>
          <p:nvPr/>
        </p:nvPicPr>
        <p:blipFill>
          <a:blip r:embed="rId2"/>
          <a:stretch>
            <a:fillRect/>
          </a:stretch>
        </p:blipFill>
        <p:spPr>
          <a:xfrm>
            <a:off x="4233333" y="1957494"/>
            <a:ext cx="7582052" cy="4172372"/>
          </a:xfrm>
          <a:prstGeom prst="rect">
            <a:avLst/>
          </a:prstGeom>
        </p:spPr>
      </p:pic>
      <p:pic>
        <p:nvPicPr>
          <p:cNvPr id="5" name="图片 4"/>
          <p:cNvPicPr>
            <a:picLocks noChangeAspect="1"/>
          </p:cNvPicPr>
          <p:nvPr/>
        </p:nvPicPr>
        <p:blipFill>
          <a:blip r:embed="rId3"/>
          <a:stretch>
            <a:fillRect/>
          </a:stretch>
        </p:blipFill>
        <p:spPr>
          <a:xfrm>
            <a:off x="352213" y="1957494"/>
            <a:ext cx="3718647" cy="2846070"/>
          </a:xfrm>
          <a:prstGeom prst="rect">
            <a:avLst/>
          </a:prstGeom>
        </p:spPr>
      </p:pic>
      <p:pic>
        <p:nvPicPr>
          <p:cNvPr id="6" name="图片 5"/>
          <p:cNvPicPr>
            <a:picLocks noChangeAspect="1"/>
          </p:cNvPicPr>
          <p:nvPr/>
        </p:nvPicPr>
        <p:blipFill>
          <a:blip r:embed="rId4"/>
          <a:stretch>
            <a:fillRect/>
          </a:stretch>
        </p:blipFill>
        <p:spPr>
          <a:xfrm>
            <a:off x="352213" y="5198533"/>
            <a:ext cx="3937000" cy="254000"/>
          </a:xfrm>
          <a:prstGeom prst="rect">
            <a:avLst/>
          </a:prstGeom>
        </p:spPr>
      </p:pic>
    </p:spTree>
    <p:extLst>
      <p:ext uri="{BB962C8B-B14F-4D97-AF65-F5344CB8AC3E}">
        <p14:creationId xmlns:p14="http://schemas.microsoft.com/office/powerpoint/2010/main" val="306006806"/>
      </p:ext>
    </p:extLst>
  </p:cSld>
  <p:clrMapOvr>
    <a:masterClrMapping/>
  </p:clrMapOvr>
  <p:timing>
    <p:tnLst>
      <p:par>
        <p:cTn id="1" dur="indefinite" restart="never" nodeType="tmRoot"/>
      </p:par>
    </p:tnLst>
  </p:timing>
</p:sld>
</file>

<file path=ppt/theme/theme1.xml><?xml version="1.0" encoding="utf-8"?>
<a:theme xmlns:a="http://schemas.openxmlformats.org/drawingml/2006/main" name="怀旧">
  <a:themeElements>
    <a:clrScheme name="怀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怀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怀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68</TotalTime>
  <Words>1219</Words>
  <Application>Microsoft Macintosh PowerPoint</Application>
  <PresentationFormat>宽屏</PresentationFormat>
  <Paragraphs>55</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Calibri</vt:lpstr>
      <vt:lpstr>Calibri Light</vt:lpstr>
      <vt:lpstr>Wingdings</vt:lpstr>
      <vt:lpstr>宋体</vt:lpstr>
      <vt:lpstr>怀旧</vt:lpstr>
      <vt:lpstr>软件缺陷定位</vt:lpstr>
      <vt:lpstr>目录</vt:lpstr>
      <vt:lpstr>背景</vt:lpstr>
      <vt:lpstr>传统方法</vt:lpstr>
      <vt:lpstr>问题定义</vt:lpstr>
      <vt:lpstr>自动化的定位技术</vt:lpstr>
      <vt:lpstr>基于程序频谱的方法</vt:lpstr>
      <vt:lpstr>基于程序频谱的方法</vt:lpstr>
      <vt:lpstr>基于程序频谱的方法</vt:lpstr>
      <vt:lpstr>基于程序突变的方法</vt:lpstr>
      <vt:lpstr>基于程序突变的方法</vt:lpstr>
      <vt:lpstr>基于程序突变的方法</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软件缺陷定位</dc:title>
  <dc:creator>Microsoft Office 用户</dc:creator>
  <cp:lastModifiedBy>Microsoft Office 用户</cp:lastModifiedBy>
  <cp:revision>9</cp:revision>
  <dcterms:created xsi:type="dcterms:W3CDTF">2020-04-14T06:42:09Z</dcterms:created>
  <dcterms:modified xsi:type="dcterms:W3CDTF">2020-04-14T09:06:35Z</dcterms:modified>
</cp:coreProperties>
</file>