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1" r:id="rId7"/>
    <p:sldId id="265" r:id="rId8"/>
    <p:sldId id="264" r:id="rId9"/>
    <p:sldId id="266" r:id="rId10"/>
    <p:sldId id="267" r:id="rId11"/>
    <p:sldId id="268" r:id="rId12"/>
    <p:sldId id="269" r:id="rId13"/>
    <p:sldId id="270" r:id="rId14"/>
    <p:sldId id="262" r:id="rId15"/>
    <p:sldId id="26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31"/>
  </p:normalViewPr>
  <p:slideViewPr>
    <p:cSldViewPr snapToGrid="0" snapToObjects="1">
      <p:cViewPr varScale="1">
        <p:scale>
          <a:sx n="91" d="100"/>
          <a:sy n="91" d="100"/>
        </p:scale>
        <p:origin x="20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44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99687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96384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97211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58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24864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74384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30996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61826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E165AA-C3ED-5343-AE2E-0F7A73F2260C}" type="datetimeFigureOut">
              <a:rPr kumimoji="1" lang="zh-CN" altLang="en-US" smtClean="0"/>
              <a:t>2020/6/12</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63279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1E165AA-C3ED-5343-AE2E-0F7A73F2260C}" type="datetimeFigureOut">
              <a:rPr kumimoji="1" lang="zh-CN" altLang="en-US" smtClean="0"/>
              <a:t>2020/6/12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8745569-2360-C048-97FB-652FB9ABB4DE}" type="slidenum">
              <a:rPr kumimoji="1" lang="zh-CN" altLang="en-US" smtClean="0"/>
              <a:t>‹#›</a:t>
            </a:fld>
            <a:endParaRPr kumimoji="1" lang="zh-CN" altLang="en-US"/>
          </a:p>
        </p:txBody>
      </p:sp>
    </p:spTree>
    <p:extLst>
      <p:ext uri="{BB962C8B-B14F-4D97-AF65-F5344CB8AC3E}">
        <p14:creationId xmlns:p14="http://schemas.microsoft.com/office/powerpoint/2010/main" val="18226157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E165AA-C3ED-5343-AE2E-0F7A73F2260C}" type="datetimeFigureOut">
              <a:rPr kumimoji="1" lang="zh-CN" altLang="en-US" smtClean="0"/>
              <a:t>2020/6/12</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745569-2360-C048-97FB-652FB9ABB4DE}"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2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uni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058400" cy="2265602"/>
          </a:xfrm>
        </p:spPr>
        <p:txBody>
          <a:bodyPr/>
          <a:lstStyle/>
          <a:p>
            <a:pPr algn="ctr"/>
            <a:r>
              <a:rPr kumimoji="1" lang="zh-CN" altLang="en-US" dirty="0" smtClean="0"/>
              <a:t>自动化程序缺陷定位</a:t>
            </a:r>
            <a:endParaRPr kumimoji="1" lang="zh-CN" altLang="en-US" dirty="0"/>
          </a:p>
        </p:txBody>
      </p:sp>
      <p:sp>
        <p:nvSpPr>
          <p:cNvPr id="3" name="副标题 2"/>
          <p:cNvSpPr>
            <a:spLocks noGrp="1"/>
          </p:cNvSpPr>
          <p:nvPr>
            <p:ph type="subTitle" idx="1"/>
          </p:nvPr>
        </p:nvSpPr>
        <p:spPr>
          <a:xfrm>
            <a:off x="1100051" y="4360985"/>
            <a:ext cx="10058400" cy="1237635"/>
          </a:xfrm>
        </p:spPr>
        <p:txBody>
          <a:bodyPr/>
          <a:lstStyle/>
          <a:p>
            <a:pPr algn="ctr"/>
            <a:r>
              <a:rPr kumimoji="1" lang="zh-CN" altLang="en-US" dirty="0" smtClean="0"/>
              <a:t>小组成员：罗雯波，卫昱阳，陈佳一，许端琛</a:t>
            </a:r>
          </a:p>
          <a:p>
            <a:pPr algn="ctr"/>
            <a:r>
              <a:rPr kumimoji="1" lang="en-US" altLang="zh-CN" dirty="0" smtClean="0"/>
              <a:t>《</a:t>
            </a:r>
            <a:r>
              <a:rPr kumimoji="1" lang="zh-CN" altLang="en-US" dirty="0" smtClean="0"/>
              <a:t>软件维护与演化导论</a:t>
            </a:r>
            <a:r>
              <a:rPr kumimoji="1" lang="en-US" altLang="zh-CN" dirty="0" smtClean="0"/>
              <a:t>》</a:t>
            </a:r>
            <a:endParaRPr kumimoji="1" lang="zh-CN" altLang="en-US" dirty="0"/>
          </a:p>
        </p:txBody>
      </p:sp>
    </p:spTree>
    <p:extLst>
      <p:ext uri="{BB962C8B-B14F-4D97-AF65-F5344CB8AC3E}">
        <p14:creationId xmlns:p14="http://schemas.microsoft.com/office/powerpoint/2010/main" val="518067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缺陷定位与评价</a:t>
            </a:r>
            <a:endParaRPr kumimoji="1" lang="zh-CN" altLang="en-US" dirty="0"/>
          </a:p>
        </p:txBody>
      </p:sp>
      <p:sp>
        <p:nvSpPr>
          <p:cNvPr id="3" name="内容占位符 2"/>
          <p:cNvSpPr>
            <a:spLocks noGrp="1"/>
          </p:cNvSpPr>
          <p:nvPr>
            <p:ph idx="1"/>
          </p:nvPr>
        </p:nvSpPr>
        <p:spPr>
          <a:xfrm>
            <a:off x="1097280" y="1845733"/>
            <a:ext cx="10058400" cy="2796605"/>
          </a:xfrm>
        </p:spPr>
        <p:txBody>
          <a:bodyPr>
            <a:normAutofit/>
          </a:bodyPr>
          <a:lstStyle/>
          <a:p>
            <a:r>
              <a:rPr kumimoji="1" lang="zh-CN" altLang="en-US" dirty="0" smtClean="0"/>
              <a:t>有了收集的数据后，我们使用 </a:t>
            </a:r>
            <a:r>
              <a:rPr kumimoji="1" lang="en-US" altLang="zh-CN" dirty="0" smtClean="0"/>
              <a:t>Python</a:t>
            </a:r>
            <a:r>
              <a:rPr kumimoji="1" lang="zh-CN" altLang="en-US" dirty="0" smtClean="0"/>
              <a:t> 脚本实现了缺陷定位技术以及对其结果的评价。</a:t>
            </a:r>
          </a:p>
          <a:p>
            <a:pPr lvl="1"/>
            <a:r>
              <a:rPr kumimoji="1" lang="zh-CN" altLang="en-US" dirty="0" smtClean="0"/>
              <a:t>读取 </a:t>
            </a:r>
            <a:r>
              <a:rPr kumimoji="1" lang="en-US" altLang="zh-CN" dirty="0" err="1" smtClean="0"/>
              <a:t>GZoltar</a:t>
            </a:r>
            <a:r>
              <a:rPr kumimoji="1" lang="zh-CN" altLang="en-US" dirty="0" smtClean="0"/>
              <a:t> 收集的数据，抽取出缺陷定位需要的对应每条语句的 </a:t>
            </a:r>
            <a:r>
              <a:rPr kumimoji="1" lang="en-US" altLang="zh-CN" dirty="0" smtClean="0"/>
              <a:t>passed</a:t>
            </a:r>
            <a:r>
              <a:rPr kumimoji="1" lang="zh-CN" altLang="en-US" dirty="0" smtClean="0"/>
              <a:t>，</a:t>
            </a:r>
            <a:r>
              <a:rPr kumimoji="1" lang="en-US" altLang="zh-CN" dirty="0" smtClean="0"/>
              <a:t>failed</a:t>
            </a:r>
            <a:r>
              <a:rPr kumimoji="1" lang="zh-CN" altLang="en-US" dirty="0" smtClean="0"/>
              <a:t>，</a:t>
            </a:r>
            <a:r>
              <a:rPr kumimoji="1" lang="en-US" altLang="zh-CN" dirty="0" err="1" smtClean="0"/>
              <a:t>totalpassed</a:t>
            </a:r>
            <a:r>
              <a:rPr kumimoji="1" lang="zh-CN" altLang="en-US" dirty="0" smtClean="0"/>
              <a:t>和 </a:t>
            </a:r>
            <a:r>
              <a:rPr kumimoji="1" lang="en-US" altLang="zh-CN" dirty="0" smtClean="0"/>
              <a:t>totalfailed</a:t>
            </a:r>
            <a:r>
              <a:rPr kumimoji="1" lang="zh-CN" altLang="en-US" dirty="0" smtClean="0"/>
              <a:t> 数据。</a:t>
            </a:r>
          </a:p>
          <a:p>
            <a:pPr lvl="1"/>
            <a:r>
              <a:rPr kumimoji="1" lang="zh-CN" altLang="en-US" dirty="0" smtClean="0"/>
              <a:t>实现不同缺陷定位技术所使用的可疑度公式，对每一个缺陷实例，计算所有语句的可疑度，并对语句根据可疑度进行排序，输出 </a:t>
            </a:r>
            <a:r>
              <a:rPr kumimoji="1" lang="en-US" altLang="zh-CN" dirty="0" err="1" smtClean="0"/>
              <a:t>ranklist</a:t>
            </a:r>
            <a:r>
              <a:rPr kumimoji="1" lang="zh-CN" altLang="en-US" dirty="0" smtClean="0"/>
              <a:t>，即定位的结果。</a:t>
            </a:r>
          </a:p>
          <a:p>
            <a:pPr lvl="1"/>
            <a:r>
              <a:rPr kumimoji="1" lang="zh-CN" altLang="en-US" dirty="0" smtClean="0"/>
              <a:t>实现合适的评价指标，以 </a:t>
            </a:r>
            <a:r>
              <a:rPr kumimoji="1" lang="en-US" altLang="zh-CN" dirty="0" err="1" smtClean="0"/>
              <a:t>ranklist</a:t>
            </a:r>
            <a:r>
              <a:rPr kumimoji="1" lang="zh-CN" altLang="en-US" dirty="0" smtClean="0"/>
              <a:t> 为输入，对不同技术的定位结果进行定量的评价，作为技术优劣的对比</a:t>
            </a:r>
            <a:r>
              <a:rPr kumimoji="1" lang="zh-CN" altLang="en-US" dirty="0" smtClean="0"/>
              <a:t>。</a:t>
            </a:r>
          </a:p>
          <a:p>
            <a:pPr lvl="1"/>
            <a:r>
              <a:rPr kumimoji="1" lang="en-US" altLang="zh-CN" dirty="0" smtClean="0"/>
              <a:t>RQ1</a:t>
            </a:r>
            <a:r>
              <a:rPr kumimoji="1" lang="zh-CN" altLang="en-US" dirty="0" smtClean="0"/>
              <a:t>：根据表格可以看出，不同公式的定位方法的效果差别不大。</a:t>
            </a:r>
            <a:endParaRPr kumimoji="1" lang="zh-CN" altLang="en-US" dirty="0" smtClean="0"/>
          </a:p>
          <a:p>
            <a:pPr lvl="1"/>
            <a:r>
              <a:rPr kumimoji="1" lang="en-US" altLang="zh-CN" dirty="0" smtClean="0"/>
              <a:t>RQ2</a:t>
            </a:r>
            <a:r>
              <a:rPr kumimoji="1" lang="zh-CN" altLang="en-US" dirty="0" smtClean="0"/>
              <a:t>：</a:t>
            </a:r>
            <a:r>
              <a:rPr kumimoji="1" lang="zh-CN" altLang="en-US" dirty="0" smtClean="0"/>
              <a:t>统计</a:t>
            </a:r>
            <a:r>
              <a:rPr kumimoji="1" lang="zh-CN" altLang="en-US" dirty="0" smtClean="0"/>
              <a:t>发现，</a:t>
            </a:r>
            <a:r>
              <a:rPr kumimoji="1" lang="en-US" altLang="zh-CN" dirty="0" smtClean="0"/>
              <a:t>5</a:t>
            </a:r>
            <a:r>
              <a:rPr kumimoji="1" lang="zh-CN" altLang="en-US" dirty="0" smtClean="0"/>
              <a:t> 个技术所排到 </a:t>
            </a:r>
            <a:r>
              <a:rPr kumimoji="1" lang="en-US" altLang="zh-CN" dirty="0" smtClean="0"/>
              <a:t>TOP-1</a:t>
            </a:r>
            <a:r>
              <a:rPr kumimoji="1" lang="zh-CN" altLang="en-US" dirty="0" smtClean="0"/>
              <a:t> 的实例总集仅有 </a:t>
            </a:r>
            <a:r>
              <a:rPr kumimoji="1" lang="en-US" altLang="zh-CN" dirty="0" smtClean="0"/>
              <a:t>14</a:t>
            </a:r>
            <a:r>
              <a:rPr kumimoji="1" lang="zh-CN" altLang="en-US" dirty="0" smtClean="0"/>
              <a:t> 个，意味着大部分是重复的</a:t>
            </a:r>
            <a:r>
              <a:rPr kumimoji="1" lang="zh-CN" altLang="en-US" dirty="0" smtClean="0"/>
              <a:t>。</a:t>
            </a:r>
          </a:p>
          <a:p>
            <a:pPr lvl="1"/>
            <a:endParaRPr kumimoji="1" lang="zh-CN" altLang="en-US" dirty="0" smtClean="0"/>
          </a:p>
          <a:p>
            <a:endParaRPr kumimoji="1" lang="zh-CN" altLang="en-US" dirty="0" smtClean="0"/>
          </a:p>
          <a:p>
            <a:endParaRPr kumimoji="1" lang="zh-CN" altLang="en-US" dirty="0" smtClean="0"/>
          </a:p>
          <a:p>
            <a:endParaRPr kumimoji="1" lang="zh-CN" altLang="en-US" dirty="0" smtClean="0"/>
          </a:p>
        </p:txBody>
      </p:sp>
      <p:pic>
        <p:nvPicPr>
          <p:cNvPr id="5" name="图片 4"/>
          <p:cNvPicPr>
            <a:picLocks noChangeAspect="1"/>
          </p:cNvPicPr>
          <p:nvPr/>
        </p:nvPicPr>
        <p:blipFill>
          <a:blip r:embed="rId2"/>
          <a:stretch>
            <a:fillRect/>
          </a:stretch>
        </p:blipFill>
        <p:spPr>
          <a:xfrm>
            <a:off x="5570269" y="4499447"/>
            <a:ext cx="5220189" cy="1824319"/>
          </a:xfrm>
          <a:prstGeom prst="rect">
            <a:avLst/>
          </a:prstGeom>
        </p:spPr>
      </p:pic>
      <p:sp>
        <p:nvSpPr>
          <p:cNvPr id="6" name="文本框 5"/>
          <p:cNvSpPr txBox="1"/>
          <p:nvPr/>
        </p:nvSpPr>
        <p:spPr>
          <a:xfrm>
            <a:off x="1477109" y="4811441"/>
            <a:ext cx="3727938" cy="1200329"/>
          </a:xfrm>
          <a:prstGeom prst="rect">
            <a:avLst/>
          </a:prstGeom>
          <a:noFill/>
        </p:spPr>
        <p:txBody>
          <a:bodyPr wrap="square" rtlCol="0">
            <a:spAutoFit/>
          </a:bodyPr>
          <a:lstStyle/>
          <a:p>
            <a:r>
              <a:rPr kumimoji="1" lang="zh-CN" altLang="en-US" b="1" dirty="0" smtClean="0"/>
              <a:t>这样的结果说明基于相同信息的方法的结果是相似且重复的，没有互补，要增强结果，使用新的信息是更好的方向。</a:t>
            </a:r>
            <a:endParaRPr kumimoji="1" lang="zh-CN" altLang="en-US" b="1" dirty="0"/>
          </a:p>
        </p:txBody>
      </p:sp>
    </p:spTree>
    <p:extLst>
      <p:ext uri="{BB962C8B-B14F-4D97-AF65-F5344CB8AC3E}">
        <p14:creationId xmlns:p14="http://schemas.microsoft.com/office/powerpoint/2010/main" val="140579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抽取数据依赖信息</a:t>
            </a:r>
            <a:endParaRPr kumimoji="1" lang="zh-CN" altLang="en-US" dirty="0"/>
          </a:p>
        </p:txBody>
      </p:sp>
      <p:sp>
        <p:nvSpPr>
          <p:cNvPr id="3" name="内容占位符 2"/>
          <p:cNvSpPr>
            <a:spLocks noGrp="1"/>
          </p:cNvSpPr>
          <p:nvPr>
            <p:ph idx="1"/>
          </p:nvPr>
        </p:nvSpPr>
        <p:spPr/>
        <p:txBody>
          <a:bodyPr/>
          <a:lstStyle/>
          <a:p>
            <a:r>
              <a:rPr kumimoji="1" lang="zh-CN" altLang="en-US" dirty="0" smtClean="0"/>
              <a:t>基于 </a:t>
            </a:r>
            <a:r>
              <a:rPr kumimoji="1" lang="en-US" altLang="zh-CN" dirty="0"/>
              <a:t>Soot</a:t>
            </a:r>
            <a:r>
              <a:rPr kumimoji="1" lang="zh-CN" altLang="en-US" dirty="0"/>
              <a:t> 框架，分析过程内的</a:t>
            </a:r>
            <a:r>
              <a:rPr kumimoji="1" lang="zh-CN" altLang="en-US" dirty="0" smtClean="0"/>
              <a:t>语句</a:t>
            </a:r>
            <a:r>
              <a:rPr kumimoji="1" lang="zh-CN" altLang="en-US" dirty="0" smtClean="0"/>
              <a:t>数据</a:t>
            </a:r>
            <a:r>
              <a:rPr kumimoji="1" lang="zh-CN" altLang="en-US" dirty="0" smtClean="0"/>
              <a:t>依赖信息。</a:t>
            </a:r>
            <a:endParaRPr kumimoji="1" lang="zh-CN" altLang="en-US" dirty="0"/>
          </a:p>
          <a:p>
            <a:pPr lvl="1"/>
            <a:r>
              <a:rPr kumimoji="1" lang="zh-CN" altLang="en-US" dirty="0"/>
              <a:t>基于流分析技术，分析数据依赖与控制依赖信息</a:t>
            </a:r>
            <a:r>
              <a:rPr kumimoji="1" lang="zh-CN" altLang="en-US" dirty="0" smtClean="0"/>
              <a:t>。</a:t>
            </a:r>
          </a:p>
          <a:p>
            <a:r>
              <a:rPr kumimoji="1" lang="zh-CN" altLang="en-US" dirty="0" smtClean="0"/>
              <a:t>具体地，我们抽取的数据依赖信息是 </a:t>
            </a:r>
            <a:r>
              <a:rPr kumimoji="1" lang="en-US" altLang="zh-CN" dirty="0" err="1" smtClean="0"/>
              <a:t>def</a:t>
            </a:r>
            <a:r>
              <a:rPr kumimoji="1" lang="en-US" altLang="zh-CN" dirty="0" smtClean="0"/>
              <a:t>-use</a:t>
            </a:r>
            <a:r>
              <a:rPr kumimoji="1" lang="zh-CN" altLang="en-US" dirty="0" smtClean="0"/>
              <a:t> 依赖，即语句 </a:t>
            </a:r>
            <a:r>
              <a:rPr kumimoji="1" lang="en-US" altLang="zh-CN" dirty="0" smtClean="0"/>
              <a:t>t</a:t>
            </a:r>
            <a:r>
              <a:rPr kumimoji="1" lang="zh-CN" altLang="en-US" dirty="0" smtClean="0"/>
              <a:t> 读取了某个由语句 </a:t>
            </a:r>
            <a:r>
              <a:rPr kumimoji="1" lang="en-US" altLang="zh-CN" dirty="0" smtClean="0"/>
              <a:t>s</a:t>
            </a:r>
            <a:r>
              <a:rPr kumimoji="1" lang="zh-CN" altLang="en-US" dirty="0" smtClean="0"/>
              <a:t> 定义（写入）的变量，则称语句 </a:t>
            </a:r>
            <a:r>
              <a:rPr kumimoji="1" lang="en-US" altLang="zh-CN" dirty="0" smtClean="0"/>
              <a:t>t</a:t>
            </a:r>
            <a:r>
              <a:rPr kumimoji="1" lang="zh-CN" altLang="en-US" dirty="0" smtClean="0"/>
              <a:t> 数据依赖与语句 </a:t>
            </a:r>
            <a:r>
              <a:rPr kumimoji="1" lang="en-US" altLang="zh-CN" dirty="0" smtClean="0"/>
              <a:t>s</a:t>
            </a:r>
            <a:r>
              <a:rPr kumimoji="1" lang="zh-CN" altLang="en-US" dirty="0" smtClean="0"/>
              <a:t>。</a:t>
            </a:r>
          </a:p>
          <a:p>
            <a:r>
              <a:rPr kumimoji="1" lang="zh-CN" altLang="en-US" dirty="0" smtClean="0"/>
              <a:t>对每个语句，可以获取其 </a:t>
            </a:r>
            <a:r>
              <a:rPr kumimoji="1" lang="en-US" altLang="zh-CN" dirty="0" err="1" smtClean="0"/>
              <a:t>def</a:t>
            </a:r>
            <a:r>
              <a:rPr kumimoji="1" lang="zh-CN" altLang="en-US" dirty="0" smtClean="0"/>
              <a:t> 和 </a:t>
            </a:r>
            <a:r>
              <a:rPr kumimoji="1" lang="en-US" altLang="zh-CN" dirty="0" smtClean="0"/>
              <a:t>use</a:t>
            </a:r>
            <a:r>
              <a:rPr kumimoji="1" lang="zh-CN" altLang="en-US" dirty="0" smtClean="0"/>
              <a:t> 的变量集合，并记录下来。若 </a:t>
            </a:r>
            <a:r>
              <a:rPr kumimoji="1" lang="en-US" altLang="zh-CN" dirty="0" err="1" smtClean="0"/>
              <a:t>def</a:t>
            </a:r>
            <a:r>
              <a:rPr kumimoji="1" lang="zh-CN" altLang="en-US" dirty="0" smtClean="0"/>
              <a:t> 了一个已经被 </a:t>
            </a:r>
            <a:r>
              <a:rPr kumimoji="1" lang="en-US" altLang="zh-CN" dirty="0" err="1" smtClean="0"/>
              <a:t>def</a:t>
            </a:r>
            <a:r>
              <a:rPr kumimoji="1" lang="zh-CN" altLang="en-US" dirty="0" smtClean="0"/>
              <a:t> 过的变量，则会覆盖掉。</a:t>
            </a:r>
          </a:p>
          <a:p>
            <a:r>
              <a:rPr kumimoji="1" lang="en-US" altLang="zh-CN" dirty="0" smtClean="0"/>
              <a:t>Soot</a:t>
            </a:r>
            <a:r>
              <a:rPr kumimoji="1" lang="zh-CN" altLang="en-US" dirty="0" smtClean="0"/>
              <a:t> 框架会沿着控制流进行迭代分析，不断更新 </a:t>
            </a:r>
            <a:r>
              <a:rPr kumimoji="1" lang="en-US" altLang="zh-CN" dirty="0" smtClean="0"/>
              <a:t>IN</a:t>
            </a:r>
            <a:r>
              <a:rPr kumimoji="1" lang="zh-CN" altLang="en-US" dirty="0" smtClean="0"/>
              <a:t> 和 </a:t>
            </a:r>
            <a:r>
              <a:rPr kumimoji="1" lang="en-US" altLang="zh-CN" dirty="0" smtClean="0"/>
              <a:t>OUT</a:t>
            </a:r>
            <a:r>
              <a:rPr kumimoji="1" lang="zh-CN" altLang="en-US" dirty="0" smtClean="0"/>
              <a:t>的集合， 直到达到不动点。</a:t>
            </a:r>
          </a:p>
          <a:p>
            <a:r>
              <a:rPr kumimoji="1" lang="zh-CN" altLang="en-US" dirty="0" smtClean="0"/>
              <a:t>在迭代的过程中，可以记录下每一个 </a:t>
            </a:r>
            <a:r>
              <a:rPr kumimoji="1" lang="en-US" altLang="zh-CN" dirty="0" err="1" smtClean="0"/>
              <a:t>def</a:t>
            </a:r>
            <a:r>
              <a:rPr kumimoji="1" lang="en-US" altLang="zh-CN" dirty="0" smtClean="0"/>
              <a:t>-use</a:t>
            </a:r>
            <a:r>
              <a:rPr kumimoji="1" lang="zh-CN" altLang="en-US" dirty="0" smtClean="0"/>
              <a:t> 对，这样的 </a:t>
            </a:r>
            <a:r>
              <a:rPr kumimoji="1" lang="en-US" altLang="zh-CN" dirty="0" smtClean="0"/>
              <a:t>pair</a:t>
            </a:r>
            <a:r>
              <a:rPr kumimoji="1" lang="zh-CN" altLang="en-US" dirty="0" smtClean="0"/>
              <a:t> 就形成了数据依赖。</a:t>
            </a:r>
            <a:endParaRPr kumimoji="1" lang="zh-CN" altLang="en-US" dirty="0" smtClean="0"/>
          </a:p>
          <a:p>
            <a:endParaRPr kumimoji="1" lang="zh-CN" altLang="en-US" dirty="0" smtClean="0"/>
          </a:p>
          <a:p>
            <a:endParaRPr kumimoji="1" lang="zh-CN" altLang="en-US" dirty="0" smtClean="0"/>
          </a:p>
          <a:p>
            <a:pPr marL="201168" lvl="1" indent="0">
              <a:buNone/>
            </a:pPr>
            <a:endParaRPr kumimoji="1" lang="zh-CN" altLang="en-US" dirty="0"/>
          </a:p>
          <a:p>
            <a:endParaRPr kumimoji="1" lang="zh-CN" altLang="en-US" dirty="0"/>
          </a:p>
        </p:txBody>
      </p:sp>
    </p:spTree>
    <p:extLst>
      <p:ext uri="{BB962C8B-B14F-4D97-AF65-F5344CB8AC3E}">
        <p14:creationId xmlns:p14="http://schemas.microsoft.com/office/powerpoint/2010/main" val="75372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增强定位结果</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kumimoji="1" lang="zh-CN" altLang="en-US" dirty="0" smtClean="0"/>
                  <a:t>对于基于覆盖信息的定位结果，每一条语句 </a:t>
                </a:r>
                <a:r>
                  <a:rPr kumimoji="1" lang="en-US" altLang="zh-CN" dirty="0" smtClean="0"/>
                  <a:t>s</a:t>
                </a:r>
                <a:r>
                  <a:rPr kumimoji="1" lang="zh-CN" altLang="en-US" dirty="0" smtClean="0"/>
                  <a:t> 都对应一个可疑度分数 </a:t>
                </a:r>
                <a:r>
                  <a:rPr kumimoji="1" lang="en-US" altLang="zh-CN" dirty="0" smtClean="0"/>
                  <a:t>score(s)</a:t>
                </a:r>
                <a:r>
                  <a:rPr kumimoji="1" lang="zh-CN" altLang="en-US" dirty="0"/>
                  <a:t>；</a:t>
                </a:r>
                <a:endParaRPr kumimoji="1" lang="zh-CN" altLang="en-US" dirty="0" smtClean="0"/>
              </a:p>
              <a:p>
                <a:r>
                  <a:rPr kumimoji="1" lang="zh-CN" altLang="en-US" dirty="0" smtClean="0"/>
                  <a:t>由抽取的数据依赖信息中可以获得</a:t>
                </a:r>
                <a:r>
                  <a:rPr kumimoji="1" lang="zh-CN" altLang="en-US" b="1" dirty="0" smtClean="0"/>
                  <a:t>依赖于</a:t>
                </a:r>
                <a:r>
                  <a:rPr kumimoji="1" lang="zh-CN" altLang="en-US" dirty="0" smtClean="0"/>
                  <a:t>语句 </a:t>
                </a:r>
                <a:r>
                  <a:rPr kumimoji="1" lang="en-US" altLang="zh-CN" dirty="0" smtClean="0"/>
                  <a:t>s</a:t>
                </a:r>
                <a:r>
                  <a:rPr kumimoji="1" lang="zh-CN" altLang="en-US" dirty="0" smtClean="0"/>
                  <a:t> 的语句集合 </a:t>
                </a:r>
                <a:r>
                  <a:rPr kumimoji="1" lang="en-US" altLang="zh-CN" dirty="0" smtClean="0"/>
                  <a:t>depend(s)</a:t>
                </a:r>
                <a:r>
                  <a:rPr kumimoji="1" lang="zh-CN" altLang="en-US" dirty="0" smtClean="0"/>
                  <a:t>；</a:t>
                </a:r>
              </a:p>
              <a:p>
                <a:r>
                  <a:rPr kumimoji="1" lang="zh-CN" altLang="en-US" dirty="0" smtClean="0"/>
                  <a:t>根据我们的假设，依赖于语句 </a:t>
                </a:r>
                <a:r>
                  <a:rPr kumimoji="1" lang="en-US" altLang="zh-CN" dirty="0" smtClean="0"/>
                  <a:t>s</a:t>
                </a:r>
                <a:r>
                  <a:rPr kumimoji="1" lang="zh-CN" altLang="en-US" dirty="0" smtClean="0"/>
                  <a:t> 的语句可能会因为语句 </a:t>
                </a:r>
                <a:r>
                  <a:rPr kumimoji="1" lang="en-US" altLang="zh-CN" dirty="0" smtClean="0"/>
                  <a:t>s</a:t>
                </a:r>
                <a:r>
                  <a:rPr kumimoji="1" lang="zh-CN" altLang="en-US" dirty="0" smtClean="0"/>
                  <a:t> 的错误导致出错，进而“无辜”地增加了可疑度，因此语句 </a:t>
                </a:r>
                <a:r>
                  <a:rPr kumimoji="1" lang="en-US" altLang="zh-CN" dirty="0" smtClean="0"/>
                  <a:t>s</a:t>
                </a:r>
                <a:r>
                  <a:rPr kumimoji="1" lang="zh-CN" altLang="en-US" dirty="0" smtClean="0"/>
                  <a:t> 的可疑度应该相应地增大。</a:t>
                </a:r>
              </a:p>
              <a:p>
                <a:r>
                  <a:rPr kumimoji="1" lang="zh-CN" altLang="en-US" dirty="0" smtClean="0"/>
                  <a:t>首先设置一个系数参数 </a:t>
                </a:r>
                <a:r>
                  <a:rPr kumimoji="1" lang="en-US" altLang="zh-CN" dirty="0" smtClean="0"/>
                  <a:t>a</a:t>
                </a:r>
                <a:r>
                  <a:rPr kumimoji="1" lang="zh-CN" altLang="en-US" dirty="0" smtClean="0"/>
                  <a:t>，将语句 </a:t>
                </a:r>
                <a:r>
                  <a:rPr kumimoji="1" lang="en-US" altLang="zh-CN" dirty="0" smtClean="0"/>
                  <a:t>s</a:t>
                </a:r>
                <a:r>
                  <a:rPr kumimoji="1" lang="zh-CN" altLang="en-US" dirty="0" smtClean="0"/>
                  <a:t> 的可疑度分数更新为</a:t>
                </a:r>
                <a:r>
                  <a:rPr kumimoji="1" lang="en-US" altLang="zh-CN" dirty="0" smtClean="0"/>
                  <a:t>:</a:t>
                </a:r>
                <a:r>
                  <a:rPr kumimoji="1" lang="zh-CN" altLang="en-US" dirty="0" smtClean="0"/>
                  <a:t> </a:t>
                </a:r>
              </a:p>
              <a:p>
                <a:pPr marL="201168" lvl="1" indent="0">
                  <a:buNone/>
                </a:pPr>
                <a14:m>
                  <m:oMathPara xmlns:m="http://schemas.openxmlformats.org/officeDocument/2006/math">
                    <m:oMathParaPr>
                      <m:jc m:val="center"/>
                    </m:oMathParaPr>
                    <m:oMath xmlns:m="http://schemas.openxmlformats.org/officeDocument/2006/math">
                      <m:r>
                        <a:rPr kumimoji="1" lang="en-US" altLang="zh-CN" b="0" i="1" smtClean="0">
                          <a:latin typeface="Cambria Math" charset="0"/>
                        </a:rPr>
                        <m:t>𝑠𝑐𝑜𝑟</m:t>
                      </m:r>
                      <m:sSup>
                        <m:sSupPr>
                          <m:ctrlPr>
                            <a:rPr kumimoji="1" lang="en-US" altLang="zh-CN" b="0" i="1" smtClean="0">
                              <a:latin typeface="Cambria Math" charset="0"/>
                            </a:rPr>
                          </m:ctrlPr>
                        </m:sSupPr>
                        <m:e>
                          <m:r>
                            <a:rPr kumimoji="1" lang="en-US" altLang="zh-CN" b="0" i="1" smtClean="0">
                              <a:latin typeface="Cambria Math" charset="0"/>
                            </a:rPr>
                            <m:t>𝑒</m:t>
                          </m:r>
                        </m:e>
                        <m:sup>
                          <m:r>
                            <a:rPr kumimoji="1" lang="en-US" altLang="zh-CN" b="0" i="1" smtClean="0">
                              <a:latin typeface="Cambria Math" charset="0"/>
                            </a:rPr>
                            <m:t>′</m:t>
                          </m:r>
                        </m:sup>
                      </m:sSup>
                      <m:d>
                        <m:dPr>
                          <m:ctrlPr>
                            <a:rPr kumimoji="1" lang="en-US" altLang="zh-CN" b="0" i="1" smtClean="0">
                              <a:latin typeface="Cambria Math" charset="0"/>
                            </a:rPr>
                          </m:ctrlPr>
                        </m:dPr>
                        <m:e>
                          <m:r>
                            <a:rPr kumimoji="1" lang="en-US" altLang="zh-CN" b="0" i="1" smtClean="0">
                              <a:latin typeface="Cambria Math" charset="0"/>
                            </a:rPr>
                            <m:t>𝑠</m:t>
                          </m:r>
                        </m:e>
                      </m:d>
                      <m:r>
                        <a:rPr kumimoji="1" lang="en-US" altLang="zh-CN" b="0" i="1" smtClean="0">
                          <a:latin typeface="Cambria Math" charset="0"/>
                        </a:rPr>
                        <m:t>=</m:t>
                      </m:r>
                      <m:r>
                        <a:rPr kumimoji="1" lang="en-US" altLang="zh-CN" b="0" i="1" smtClean="0">
                          <a:latin typeface="Cambria Math" charset="0"/>
                        </a:rPr>
                        <m:t>𝑠𝑐𝑜𝑟𝑒</m:t>
                      </m:r>
                      <m:d>
                        <m:dPr>
                          <m:ctrlPr>
                            <a:rPr kumimoji="1" lang="en-US" altLang="zh-CN" b="0" i="1" smtClean="0">
                              <a:latin typeface="Cambria Math" charset="0"/>
                            </a:rPr>
                          </m:ctrlPr>
                        </m:dPr>
                        <m:e>
                          <m:r>
                            <a:rPr kumimoji="1" lang="en-US" altLang="zh-CN" b="0" i="1" smtClean="0">
                              <a:latin typeface="Cambria Math" charset="0"/>
                            </a:rPr>
                            <m:t>𝑠</m:t>
                          </m:r>
                        </m:e>
                      </m:d>
                      <m:r>
                        <a:rPr kumimoji="1" lang="en-US" altLang="zh-CN" b="0" i="1" smtClean="0">
                          <a:latin typeface="Cambria Math" charset="0"/>
                        </a:rPr>
                        <m:t>+</m:t>
                      </m:r>
                      <m:nary>
                        <m:naryPr>
                          <m:chr m:val="∑"/>
                          <m:supHide m:val="on"/>
                          <m:ctrlPr>
                            <a:rPr kumimoji="1" lang="en-US" altLang="zh-CN" b="0" i="1" smtClean="0">
                              <a:latin typeface="Cambria Math" charset="0"/>
                            </a:rPr>
                          </m:ctrlPr>
                        </m:naryPr>
                        <m:sub>
                          <m:r>
                            <m:rPr>
                              <m:brk m:alnAt="7"/>
                            </m:rPr>
                            <a:rPr kumimoji="1" lang="en-US" altLang="zh-CN" b="0" i="1" smtClean="0">
                              <a:latin typeface="Cambria Math" charset="0"/>
                            </a:rPr>
                            <m:t>𝑡</m:t>
                          </m:r>
                          <m:r>
                            <a:rPr kumimoji="1" lang="en-US" altLang="zh-CN" b="0" i="1" smtClean="0">
                              <a:latin typeface="Cambria Math" charset="0"/>
                            </a:rPr>
                            <m:t>∈</m:t>
                          </m:r>
                          <m:r>
                            <a:rPr kumimoji="1" lang="en-US" altLang="zh-CN" b="0" i="1" smtClean="0">
                              <a:latin typeface="Cambria Math" charset="0"/>
                            </a:rPr>
                            <m:t>𝑑𝑒𝑝𝑒𝑛𝑑</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sub>
                        <m:sup/>
                        <m:e>
                          <m:r>
                            <a:rPr kumimoji="1" lang="en-US" altLang="zh-CN" b="0" i="1" smtClean="0">
                              <a:latin typeface="Cambria Math" charset="0"/>
                            </a:rPr>
                            <m:t>𝑠𝑐𝑜𝑟𝑒</m:t>
                          </m:r>
                          <m:d>
                            <m:dPr>
                              <m:ctrlPr>
                                <a:rPr kumimoji="1" lang="en-US" altLang="zh-CN" b="0" i="1" smtClean="0">
                                  <a:latin typeface="Cambria Math" charset="0"/>
                                </a:rPr>
                              </m:ctrlPr>
                            </m:dPr>
                            <m:e>
                              <m:r>
                                <a:rPr kumimoji="1" lang="en-US" altLang="zh-CN" b="0" i="1" smtClean="0">
                                  <a:latin typeface="Cambria Math" charset="0"/>
                                </a:rPr>
                                <m:t>𝑡</m:t>
                              </m:r>
                            </m:e>
                          </m:d>
                          <m:r>
                            <a:rPr kumimoji="1" lang="en-US" altLang="zh-CN" b="0" i="1" smtClean="0">
                              <a:latin typeface="Cambria Math" charset="0"/>
                            </a:rPr>
                            <m:t>∙</m:t>
                          </m:r>
                          <m:r>
                            <a:rPr kumimoji="1" lang="en-US" altLang="zh-CN" b="0" i="1" smtClean="0">
                              <a:latin typeface="Cambria Math" charset="0"/>
                            </a:rPr>
                            <m:t>𝑎</m:t>
                          </m:r>
                        </m:e>
                      </m:nary>
                    </m:oMath>
                  </m:oMathPara>
                </a14:m>
                <a:endParaRPr kumimoji="1" lang="zh-CN" altLang="en-US" dirty="0" smtClean="0"/>
              </a:p>
              <a:p>
                <a:pPr marL="201168" lvl="1" indent="0">
                  <a:buNone/>
                </a:pPr>
                <a:r>
                  <a:rPr kumimoji="1" lang="zh-CN" altLang="en-US" dirty="0" smtClean="0"/>
                  <a:t>在实验中，我们设置 </a:t>
                </a:r>
                <a:r>
                  <a:rPr kumimoji="1" lang="en-US" altLang="zh-CN" dirty="0" smtClean="0"/>
                  <a:t>a</a:t>
                </a:r>
                <a:r>
                  <a:rPr kumimoji="1" lang="zh-CN" altLang="en-US" dirty="0" smtClean="0"/>
                  <a:t> </a:t>
                </a:r>
                <a:r>
                  <a:rPr kumimoji="1" lang="en-US" altLang="zh-CN" dirty="0" smtClean="0"/>
                  <a:t>=</a:t>
                </a:r>
                <a:r>
                  <a:rPr kumimoji="1" lang="zh-CN" altLang="en-US" dirty="0" smtClean="0"/>
                  <a:t> </a:t>
                </a:r>
                <a:r>
                  <a:rPr kumimoji="1" lang="en-US" altLang="zh-CN" dirty="0" smtClean="0"/>
                  <a:t>0.4</a:t>
                </a:r>
                <a:endParaRPr kumimoji="1" lang="zh-CN" altLang="en-US"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t="-2121"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246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实验结果</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5187759" y="1900368"/>
            <a:ext cx="6515100" cy="2276856"/>
          </a:xfrm>
          <a:prstGeom prst="rect">
            <a:avLst/>
          </a:prstGeom>
        </p:spPr>
      </p:pic>
      <p:pic>
        <p:nvPicPr>
          <p:cNvPr id="5" name="图片 4"/>
          <p:cNvPicPr>
            <a:picLocks noChangeAspect="1"/>
          </p:cNvPicPr>
          <p:nvPr/>
        </p:nvPicPr>
        <p:blipFill>
          <a:blip r:embed="rId3"/>
          <a:stretch>
            <a:fillRect/>
          </a:stretch>
        </p:blipFill>
        <p:spPr>
          <a:xfrm>
            <a:off x="5187759" y="4177224"/>
            <a:ext cx="6515100" cy="2057400"/>
          </a:xfrm>
          <a:prstGeom prst="rect">
            <a:avLst/>
          </a:prstGeom>
        </p:spPr>
      </p:pic>
      <p:sp>
        <p:nvSpPr>
          <p:cNvPr id="6" name="文本框 5"/>
          <p:cNvSpPr txBox="1"/>
          <p:nvPr/>
        </p:nvSpPr>
        <p:spPr>
          <a:xfrm>
            <a:off x="1097279" y="2138289"/>
            <a:ext cx="4090479" cy="3139321"/>
          </a:xfrm>
          <a:prstGeom prst="rect">
            <a:avLst/>
          </a:prstGeom>
          <a:noFill/>
        </p:spPr>
        <p:txBody>
          <a:bodyPr wrap="square" rtlCol="0">
            <a:spAutoFit/>
          </a:bodyPr>
          <a:lstStyle/>
          <a:p>
            <a:r>
              <a:rPr kumimoji="1" lang="zh-CN" altLang="en-US" dirty="0" smtClean="0"/>
              <a:t>右图上半部分是现有工具的结果，下半部分是使用我们的方法增强的结果，</a:t>
            </a:r>
            <a:r>
              <a:rPr kumimoji="1" lang="en-US" altLang="zh-CN" dirty="0" smtClean="0"/>
              <a:t>FORMULA</a:t>
            </a:r>
            <a:r>
              <a:rPr kumimoji="1" lang="zh-CN" altLang="en-US" dirty="0" smtClean="0"/>
              <a:t> 列中的 </a:t>
            </a:r>
            <a:r>
              <a:rPr kumimoji="1" lang="mr-IN" altLang="zh-CN" dirty="0" smtClean="0"/>
              <a:t>–</a:t>
            </a:r>
            <a:r>
              <a:rPr kumimoji="1" lang="en-US" altLang="zh-CN" dirty="0" err="1" smtClean="0"/>
              <a:t>ddg</a:t>
            </a:r>
            <a:r>
              <a:rPr kumimoji="1" lang="zh-CN" altLang="en-US" dirty="0" smtClean="0"/>
              <a:t> 表示使用了 </a:t>
            </a:r>
            <a:r>
              <a:rPr kumimoji="1" lang="en-US" altLang="zh-CN" dirty="0" smtClean="0"/>
              <a:t>data</a:t>
            </a:r>
            <a:r>
              <a:rPr kumimoji="1" lang="zh-CN" altLang="en-US" dirty="0" smtClean="0"/>
              <a:t> </a:t>
            </a:r>
            <a:r>
              <a:rPr kumimoji="1" lang="en-US" altLang="zh-CN" dirty="0" smtClean="0"/>
              <a:t>dependency</a:t>
            </a:r>
            <a:r>
              <a:rPr kumimoji="1" lang="zh-CN" altLang="en-US" dirty="0" smtClean="0"/>
              <a:t> </a:t>
            </a:r>
            <a:r>
              <a:rPr kumimoji="1" lang="en-US" altLang="zh-CN" dirty="0" smtClean="0"/>
              <a:t>graph</a:t>
            </a:r>
            <a:r>
              <a:rPr kumimoji="1" lang="zh-CN" altLang="en-US" dirty="0" smtClean="0"/>
              <a:t> 来增强。</a:t>
            </a:r>
          </a:p>
          <a:p>
            <a:endParaRPr kumimoji="1" lang="zh-CN" altLang="en-US" dirty="0"/>
          </a:p>
          <a:p>
            <a:r>
              <a:rPr kumimoji="1" lang="zh-CN" altLang="en-US" dirty="0" smtClean="0"/>
              <a:t>可以看出，增强的效果非常明显，在 </a:t>
            </a:r>
            <a:r>
              <a:rPr kumimoji="1" lang="en-US" altLang="zh-CN" dirty="0" smtClean="0"/>
              <a:t>TOP-N</a:t>
            </a:r>
            <a:r>
              <a:rPr kumimoji="1" lang="zh-CN" altLang="en-US" dirty="0" smtClean="0"/>
              <a:t> 上都有了显著的提升，在 </a:t>
            </a:r>
            <a:r>
              <a:rPr kumimoji="1" lang="en-US" altLang="zh-CN" dirty="0" smtClean="0"/>
              <a:t>TOP-1</a:t>
            </a:r>
            <a:r>
              <a:rPr kumimoji="1" lang="zh-CN" altLang="en-US" dirty="0" smtClean="0"/>
              <a:t> 这个重要指标上有至少</a:t>
            </a:r>
            <a:r>
              <a:rPr kumimoji="1" lang="zh-CN" altLang="en-US" dirty="0"/>
              <a:t> </a:t>
            </a:r>
            <a:r>
              <a:rPr kumimoji="1" lang="en-US" altLang="zh-CN" dirty="0" smtClean="0"/>
              <a:t>70%</a:t>
            </a:r>
            <a:r>
              <a:rPr kumimoji="1" lang="zh-CN" altLang="en-US" dirty="0" smtClean="0"/>
              <a:t> 的提升。其中 </a:t>
            </a:r>
            <a:r>
              <a:rPr kumimoji="1" lang="en-US" altLang="zh-CN" b="1" dirty="0" smtClean="0"/>
              <a:t>tarantula</a:t>
            </a:r>
            <a:r>
              <a:rPr kumimoji="1" lang="zh-CN" altLang="en-US" b="1" dirty="0"/>
              <a:t> </a:t>
            </a:r>
            <a:r>
              <a:rPr kumimoji="1" lang="zh-CN" altLang="en-US" dirty="0" smtClean="0"/>
              <a:t>公式 有</a:t>
            </a:r>
            <a:r>
              <a:rPr kumimoji="1" lang="zh-CN" altLang="en-US" dirty="0"/>
              <a:t> </a:t>
            </a:r>
            <a:r>
              <a:rPr kumimoji="1" lang="en-US" altLang="zh-CN" dirty="0" smtClean="0"/>
              <a:t>218%</a:t>
            </a:r>
            <a:r>
              <a:rPr kumimoji="1" lang="zh-CN" altLang="en-US" dirty="0" smtClean="0"/>
              <a:t> 的提升。</a:t>
            </a:r>
          </a:p>
          <a:p>
            <a:endParaRPr kumimoji="1" lang="zh-CN" altLang="en-US" dirty="0"/>
          </a:p>
          <a:p>
            <a:r>
              <a:rPr kumimoji="1" lang="zh-CN" altLang="en-US" b="1" dirty="0" smtClean="0"/>
              <a:t>实验结果充分显示了我们方法的有效性。</a:t>
            </a:r>
            <a:endParaRPr kumimoji="1" lang="zh-CN" altLang="en-US" b="1" dirty="0"/>
          </a:p>
        </p:txBody>
      </p:sp>
    </p:spTree>
    <p:extLst>
      <p:ext uri="{BB962C8B-B14F-4D97-AF65-F5344CB8AC3E}">
        <p14:creationId xmlns:p14="http://schemas.microsoft.com/office/powerpoint/2010/main" val="90911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分工安排</a:t>
            </a:r>
            <a:endParaRPr kumimoji="1" lang="zh-CN" altLang="en-US" dirty="0"/>
          </a:p>
        </p:txBody>
      </p:sp>
      <p:sp>
        <p:nvSpPr>
          <p:cNvPr id="3" name="内容占位符 2"/>
          <p:cNvSpPr>
            <a:spLocks noGrp="1"/>
          </p:cNvSpPr>
          <p:nvPr>
            <p:ph idx="1"/>
          </p:nvPr>
        </p:nvSpPr>
        <p:spPr/>
        <p:txBody>
          <a:bodyPr/>
          <a:lstStyle/>
          <a:p>
            <a:pPr marL="201168" lvl="1" indent="0">
              <a:buNone/>
            </a:pPr>
            <a:r>
              <a:rPr kumimoji="1" lang="zh-CN" altLang="en-US" dirty="0" smtClean="0"/>
              <a:t>整个研究过程我们需要共同讨论，在部分工作中我们可以 </a:t>
            </a:r>
            <a:r>
              <a:rPr kumimoji="1" lang="en-US" altLang="zh-CN" dirty="0" smtClean="0"/>
              <a:t>4</a:t>
            </a:r>
            <a:r>
              <a:rPr kumimoji="1" lang="zh-CN" altLang="en-US" dirty="0" smtClean="0"/>
              <a:t> 个人分工</a:t>
            </a:r>
            <a:endParaRPr kumimoji="1" lang="zh-CN" altLang="en-US" dirty="0"/>
          </a:p>
          <a:p>
            <a:pPr marL="201168" lvl="1" indent="0">
              <a:buNone/>
            </a:pPr>
            <a:r>
              <a:rPr kumimoji="1" lang="zh-CN" altLang="en-US" dirty="0" smtClean="0"/>
              <a:t>大致的分工安排：</a:t>
            </a:r>
          </a:p>
          <a:p>
            <a:pPr lvl="1"/>
            <a:r>
              <a:rPr kumimoji="1" lang="zh-CN" altLang="en-US" dirty="0" smtClean="0"/>
              <a:t>实验框架设计与实现（罗雯波）</a:t>
            </a:r>
          </a:p>
          <a:p>
            <a:pPr lvl="1"/>
            <a:r>
              <a:rPr kumimoji="1" lang="zh-CN" altLang="en-US" dirty="0" smtClean="0"/>
              <a:t>程序覆盖信息收集方法的设计与实现（卫昱阳）</a:t>
            </a:r>
          </a:p>
          <a:p>
            <a:pPr lvl="1"/>
            <a:r>
              <a:rPr kumimoji="1" lang="zh-CN" altLang="en-US" dirty="0" smtClean="0"/>
              <a:t>动态依赖信息收集方法的设计与实现（许端深）</a:t>
            </a:r>
          </a:p>
          <a:p>
            <a:pPr lvl="1"/>
            <a:r>
              <a:rPr kumimoji="1" lang="zh-CN" altLang="en-US" dirty="0" smtClean="0"/>
              <a:t>语句可疑度计算公式的设计与实现（陈佳一）</a:t>
            </a:r>
          </a:p>
          <a:p>
            <a:pPr lvl="1"/>
            <a:endParaRPr kumimoji="1" lang="zh-CN" altLang="en-US" dirty="0" smtClean="0"/>
          </a:p>
          <a:p>
            <a:pPr marL="201168" lvl="1" indent="0">
              <a:buNone/>
            </a:pPr>
            <a:endParaRPr kumimoji="1" lang="zh-CN" altLang="en-US" dirty="0" smtClean="0"/>
          </a:p>
          <a:p>
            <a:pPr marL="201168" lvl="1" indent="0">
              <a:buNone/>
            </a:pPr>
            <a:endParaRPr kumimoji="1" lang="zh-CN" altLang="en-US" dirty="0" smtClean="0"/>
          </a:p>
        </p:txBody>
      </p:sp>
    </p:spTree>
    <p:extLst>
      <p:ext uri="{BB962C8B-B14F-4D97-AF65-F5344CB8AC3E}">
        <p14:creationId xmlns:p14="http://schemas.microsoft.com/office/powerpoint/2010/main" val="5369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42337" y="2841673"/>
            <a:ext cx="2025749" cy="1107996"/>
          </a:xfrm>
          <a:prstGeom prst="rect">
            <a:avLst/>
          </a:prstGeom>
          <a:noFill/>
        </p:spPr>
        <p:txBody>
          <a:bodyPr wrap="square" rtlCol="0">
            <a:spAutoFit/>
          </a:bodyPr>
          <a:lstStyle/>
          <a:p>
            <a:r>
              <a:rPr kumimoji="1" lang="zh-CN" altLang="en-US" sz="6600" dirty="0" smtClean="0"/>
              <a:t>谢谢！</a:t>
            </a:r>
            <a:endParaRPr kumimoji="1" lang="zh-CN" altLang="en-US" sz="6600" dirty="0"/>
          </a:p>
        </p:txBody>
      </p:sp>
    </p:spTree>
    <p:extLst>
      <p:ext uri="{BB962C8B-B14F-4D97-AF65-F5344CB8AC3E}">
        <p14:creationId xmlns:p14="http://schemas.microsoft.com/office/powerpoint/2010/main" val="534657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项目选题</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题目：</a:t>
            </a:r>
          </a:p>
          <a:p>
            <a:pPr lvl="1"/>
            <a:r>
              <a:rPr kumimoji="1" lang="zh-CN" altLang="en-US" dirty="0" smtClean="0"/>
              <a:t>软件缺陷定位 </a:t>
            </a:r>
            <a:r>
              <a:rPr kumimoji="1" lang="en-US" altLang="zh-CN" dirty="0" smtClean="0"/>
              <a:t>-</a:t>
            </a:r>
            <a:r>
              <a:rPr kumimoji="1" lang="zh-CN" altLang="en-US" dirty="0" smtClean="0"/>
              <a:t> 基于程序分析的自动化缺陷定位技术</a:t>
            </a:r>
          </a:p>
          <a:p>
            <a:r>
              <a:rPr kumimoji="1" lang="zh-CN" altLang="en-US" dirty="0" smtClean="0"/>
              <a:t>问题来源：</a:t>
            </a:r>
          </a:p>
          <a:p>
            <a:pPr lvl="1"/>
            <a:r>
              <a:rPr kumimoji="1" lang="zh-CN" altLang="en-US" dirty="0" smtClean="0"/>
              <a:t>在软件开发过程中，不可避免地会出现 </a:t>
            </a:r>
            <a:r>
              <a:rPr kumimoji="1" lang="en-US" altLang="zh-CN" dirty="0" smtClean="0"/>
              <a:t>bug</a:t>
            </a:r>
            <a:r>
              <a:rPr kumimoji="1" lang="zh-CN" altLang="en-US" dirty="0" smtClean="0"/>
              <a:t>，即软件缺陷，要修复软件缺陷，就必须首先找到缺陷的位置。在一般的 </a:t>
            </a:r>
            <a:r>
              <a:rPr kumimoji="1" lang="en-US" altLang="zh-CN" dirty="0" smtClean="0"/>
              <a:t>debug</a:t>
            </a:r>
            <a:r>
              <a:rPr kumimoji="1" lang="zh-CN" altLang="en-US" dirty="0" smtClean="0"/>
              <a:t> 过程中，缺陷定位通常依靠开发者对软件行为的理解，这非常依赖于开发者的个人能力和灵感。为了帮助开发者快速地对软件缺陷进行定位，学界开始研究自动化软件缺陷定位技术。</a:t>
            </a:r>
          </a:p>
        </p:txBody>
      </p:sp>
    </p:spTree>
    <p:extLst>
      <p:ext uri="{BB962C8B-B14F-4D97-AF65-F5344CB8AC3E}">
        <p14:creationId xmlns:p14="http://schemas.microsoft.com/office/powerpoint/2010/main" val="789485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问题定义</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输入：</a:t>
                </a:r>
              </a:p>
              <a:p>
                <a:pPr lvl="1"/>
                <a:r>
                  <a:rPr kumimoji="1" lang="zh-CN" altLang="en-US" dirty="0" smtClean="0"/>
                  <a:t>一个程序 </a:t>
                </a:r>
                <a:r>
                  <a:rPr kumimoji="1" lang="en-US" altLang="zh-CN" dirty="0" smtClean="0"/>
                  <a:t>P</a:t>
                </a:r>
                <a:r>
                  <a:rPr kumimoji="1" lang="zh-CN" altLang="en-US" dirty="0" smtClean="0"/>
                  <a:t>，测试用例集 </a:t>
                </a:r>
                <a:r>
                  <a:rPr kumimoji="1" lang="en-US" altLang="zh-CN" dirty="0" smtClean="0"/>
                  <a:t>TS</a:t>
                </a:r>
                <a:r>
                  <a:rPr kumimoji="1" lang="zh-CN" altLang="en-US" dirty="0"/>
                  <a:t>，</a:t>
                </a:r>
                <a:r>
                  <a:rPr kumimoji="1" lang="zh-CN" altLang="en-US" dirty="0" smtClean="0"/>
                  <a:t>且</a:t>
                </a:r>
                <a14:m>
                  <m:oMath xmlns:m="http://schemas.openxmlformats.org/officeDocument/2006/math">
                    <m:r>
                      <a:rPr kumimoji="1" lang="en-US" altLang="zh-CN" b="0" i="1" smtClean="0">
                        <a:latin typeface="Cambria Math" charset="0"/>
                      </a:rPr>
                      <m:t>∃</m:t>
                    </m:r>
                    <m:r>
                      <a:rPr kumimoji="1" lang="en-US" altLang="zh-CN" b="0" i="1" smtClean="0">
                        <a:latin typeface="Cambria Math" charset="0"/>
                      </a:rPr>
                      <m:t>𝑇</m:t>
                    </m:r>
                    <m:r>
                      <a:rPr kumimoji="1" lang="en-US" altLang="zh-CN" b="0" i="1" smtClean="0">
                        <a:latin typeface="Cambria Math" charset="0"/>
                      </a:rPr>
                      <m:t>∈</m:t>
                    </m:r>
                    <m:r>
                      <a:rPr kumimoji="1" lang="en-US" altLang="zh-CN" b="0" i="1" smtClean="0">
                        <a:latin typeface="Cambria Math" charset="0"/>
                      </a:rPr>
                      <m:t>𝑇𝑆</m:t>
                    </m:r>
                    <m:r>
                      <a:rPr kumimoji="1" lang="en-US" altLang="zh-CN" b="0" i="1" smtClean="0">
                        <a:latin typeface="Cambria Math" charset="0"/>
                      </a:rPr>
                      <m:t>, </m:t>
                    </m:r>
                    <m:r>
                      <a:rPr kumimoji="1" lang="en-US" altLang="zh-CN" b="0" i="1" smtClean="0">
                        <a:latin typeface="Cambria Math" charset="0"/>
                      </a:rPr>
                      <m:t>𝑠𝑡𝑎𝑡𝑢𝑠</m:t>
                    </m:r>
                    <m:d>
                      <m:dPr>
                        <m:ctrlPr>
                          <a:rPr kumimoji="1" lang="en-US" altLang="zh-CN" b="0" i="1" smtClean="0">
                            <a:latin typeface="Cambria Math" charset="0"/>
                          </a:rPr>
                        </m:ctrlPr>
                      </m:dPr>
                      <m:e>
                        <m:r>
                          <a:rPr kumimoji="1" lang="en-US" altLang="zh-CN" b="0" i="1" smtClean="0">
                            <a:latin typeface="Cambria Math" charset="0"/>
                          </a:rPr>
                          <m:t>𝑇</m:t>
                        </m:r>
                      </m:e>
                    </m:d>
                    <m:r>
                      <a:rPr kumimoji="1" lang="en-US" altLang="zh-CN" b="0" i="1" smtClean="0">
                        <a:latin typeface="Cambria Math" charset="0"/>
                      </a:rPr>
                      <m:t>=</m:t>
                    </m:r>
                    <m:r>
                      <a:rPr kumimoji="1" lang="en-US" altLang="zh-CN" b="0" i="1" smtClean="0">
                        <a:latin typeface="Cambria Math" charset="0"/>
                      </a:rPr>
                      <m:t>𝑓𝑎𝑖𝑙𝑒𝑑</m:t>
                    </m:r>
                  </m:oMath>
                </a14:m>
                <a:r>
                  <a:rPr kumimoji="1" lang="zh-CN" altLang="en-US" dirty="0" smtClean="0"/>
                  <a:t>，即至少存在一个测试不通过。</a:t>
                </a:r>
              </a:p>
              <a:p>
                <a:r>
                  <a:rPr kumimoji="1" lang="zh-CN" altLang="en-US" dirty="0" smtClean="0"/>
                  <a:t>输出：</a:t>
                </a:r>
              </a:p>
              <a:p>
                <a:pPr lvl="1"/>
                <a:r>
                  <a:rPr kumimoji="1" lang="zh-CN" altLang="en-US" dirty="0" smtClean="0"/>
                  <a:t>排好序的程序元素列表 </a:t>
                </a:r>
                <a:r>
                  <a:rPr kumimoji="1" lang="en-US" altLang="zh-CN" dirty="0" smtClean="0"/>
                  <a:t>E-list</a:t>
                </a:r>
                <a:r>
                  <a:rPr kumimoji="1" lang="zh-CN" altLang="en-US" dirty="0" smtClean="0"/>
                  <a:t>，其中包含缺陷的程序元素排越靠前，则结果越好。</a:t>
                </a:r>
              </a:p>
              <a:p>
                <a:pPr marL="201168" lvl="1" indent="0">
                  <a:buNone/>
                </a:pPr>
                <a:endParaRPr kumimoji="1" lang="zh-CN" altLang="en-US" dirty="0"/>
              </a:p>
              <a:p>
                <a:pPr marL="201168" lvl="1" indent="0">
                  <a:buNone/>
                </a:pPr>
                <a:r>
                  <a:rPr kumimoji="1" lang="zh-CN" altLang="en-US" dirty="0" smtClean="0"/>
                  <a:t>在研究中，程序元素有不同的粒度，可以是文件、类、方法或语句。由于过大的粒度会导致定位结果在实际应用中帮助不大，一般选择的粒度是方法或语句。</a:t>
                </a:r>
              </a:p>
              <a:p>
                <a:pPr marL="201168" lvl="1" indent="0">
                  <a:buNone/>
                </a:pPr>
                <a:endParaRPr kumimoji="1" lang="zh-CN" altLang="en-US" dirty="0"/>
              </a:p>
              <a:p>
                <a:pPr marL="201168" lvl="1" indent="0">
                  <a:buNone/>
                </a:pPr>
                <a:r>
                  <a:rPr kumimoji="1" lang="zh-CN" altLang="en-US" dirty="0" smtClean="0"/>
                  <a:t>关于程序缺陷具体在什么位置，通常由人工标注，具体方法是通过对比修复缺陷前后的程序版本，通过 </a:t>
                </a:r>
                <a:r>
                  <a:rPr kumimoji="1" lang="en-US" altLang="zh-CN" dirty="0" smtClean="0"/>
                  <a:t>diff</a:t>
                </a:r>
                <a:r>
                  <a:rPr kumimoji="1" lang="zh-CN" altLang="en-US" dirty="0" smtClean="0"/>
                  <a:t> 代码文件，并剔除无关的改动，得到缺陷具体的位置。</a:t>
                </a:r>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t="-2121" r="-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74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研究背景</a:t>
            </a:r>
            <a:endParaRPr kumimoji="1"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kumimoji="1" lang="zh-CN" altLang="en-US" dirty="0" smtClean="0"/>
                  <a:t>传统方法主要基于程序覆盖信息：</a:t>
                </a:r>
              </a:p>
              <a:p>
                <a:pPr lvl="1"/>
                <a:r>
                  <a:rPr kumimoji="1" lang="zh-CN" altLang="en-US" dirty="0" smtClean="0"/>
                  <a:t>通过执行测试用例，可以获得每个测试用例对程序语句的覆盖信息</a:t>
                </a:r>
              </a:p>
              <a:p>
                <a:pPr lvl="1"/>
                <a:r>
                  <a:rPr kumimoji="1" lang="zh-CN" altLang="en-US" dirty="0" smtClean="0"/>
                  <a:t>对程序中每一个语句 </a:t>
                </a:r>
                <a:r>
                  <a:rPr kumimoji="1" lang="en-US" altLang="zh-CN" dirty="0" smtClean="0"/>
                  <a:t>s</a:t>
                </a:r>
                <a:r>
                  <a:rPr kumimoji="1" lang="zh-CN" altLang="en-US" dirty="0" smtClean="0"/>
                  <a:t>，可以记录它分别被 </a:t>
                </a:r>
                <a:r>
                  <a:rPr kumimoji="1" lang="en-US" altLang="zh-CN" dirty="0" smtClean="0"/>
                  <a:t>failed</a:t>
                </a:r>
                <a:r>
                  <a:rPr kumimoji="1" lang="zh-CN" altLang="en-US" dirty="0" smtClean="0"/>
                  <a:t> 的测试用例和 </a:t>
                </a:r>
                <a:r>
                  <a:rPr kumimoji="1" lang="en-US" altLang="zh-CN" dirty="0" smtClean="0"/>
                  <a:t>passed</a:t>
                </a:r>
                <a:r>
                  <a:rPr kumimoji="1" lang="zh-CN" altLang="en-US" dirty="0" smtClean="0"/>
                  <a:t> 的测试用例覆盖的次数，表示为 </a:t>
                </a:r>
                <a:r>
                  <a:rPr kumimoji="1" lang="en-US" altLang="zh-CN" dirty="0" smtClean="0"/>
                  <a:t>failed(s)</a:t>
                </a:r>
                <a:r>
                  <a:rPr kumimoji="1" lang="zh-CN" altLang="en-US" dirty="0" smtClean="0"/>
                  <a:t> 和 </a:t>
                </a:r>
                <a:r>
                  <a:rPr kumimoji="1" lang="en-US" altLang="zh-CN" dirty="0" smtClean="0"/>
                  <a:t>passed(s)</a:t>
                </a:r>
                <a:r>
                  <a:rPr kumimoji="1" lang="zh-CN" altLang="en-US" dirty="0" smtClean="0"/>
                  <a:t>，并用 </a:t>
                </a:r>
                <a:r>
                  <a:rPr kumimoji="1" lang="en-US" altLang="zh-CN" dirty="0" smtClean="0"/>
                  <a:t>totalfailed</a:t>
                </a:r>
                <a:r>
                  <a:rPr kumimoji="1" lang="zh-CN" altLang="en-US" dirty="0" smtClean="0"/>
                  <a:t> 和 </a:t>
                </a:r>
                <a:r>
                  <a:rPr kumimoji="1" lang="en-US" altLang="zh-CN" dirty="0" err="1" smtClean="0"/>
                  <a:t>totalpassed</a:t>
                </a:r>
                <a:r>
                  <a:rPr kumimoji="1" lang="zh-CN" altLang="en-US" dirty="0" smtClean="0"/>
                  <a:t> 分别表示总的 </a:t>
                </a:r>
                <a:r>
                  <a:rPr kumimoji="1" lang="en-US" altLang="zh-CN" dirty="0" smtClean="0"/>
                  <a:t>failed</a:t>
                </a:r>
                <a:r>
                  <a:rPr kumimoji="1" lang="zh-CN" altLang="en-US" dirty="0" smtClean="0"/>
                  <a:t> 和 </a:t>
                </a:r>
                <a:r>
                  <a:rPr kumimoji="1" lang="en-US" altLang="zh-CN" dirty="0" smtClean="0"/>
                  <a:t>passed</a:t>
                </a:r>
                <a:r>
                  <a:rPr kumimoji="1" lang="zh-CN" altLang="en-US" dirty="0" smtClean="0"/>
                  <a:t> 的测试用例的个数，基于这些信息，可以设计公式来计算每条语句的可疑度 </a:t>
                </a:r>
                <a:r>
                  <a:rPr kumimoji="1" lang="en-US" altLang="zh-CN" dirty="0" err="1" smtClean="0"/>
                  <a:t>susp</a:t>
                </a:r>
                <a:r>
                  <a:rPr kumimoji="1" lang="en-US" altLang="zh-CN" dirty="0" smtClean="0"/>
                  <a:t>(s)</a:t>
                </a:r>
                <a:r>
                  <a:rPr kumimoji="1" lang="zh-CN" altLang="en-US" dirty="0" smtClean="0"/>
                  <a:t>。</a:t>
                </a:r>
              </a:p>
              <a:p>
                <a:pPr lvl="1"/>
                <a:r>
                  <a:rPr kumimoji="1" lang="zh-CN" altLang="en-US" dirty="0" smtClean="0"/>
                  <a:t>根据可疑度，对所有程序语句进行排序，可疑度越高的排越前。</a:t>
                </a:r>
              </a:p>
              <a:p>
                <a:pPr lvl="1"/>
                <a:endParaRPr kumimoji="1" lang="zh-CN" altLang="en-US" dirty="0"/>
              </a:p>
              <a:p>
                <a:pPr marL="201168" lvl="1" indent="0">
                  <a:buNone/>
                </a:pPr>
                <a:r>
                  <a:rPr kumimoji="1" lang="zh-CN" altLang="en-US" dirty="0"/>
                  <a:t>传统的定位方法的可疑度计算公式有</a:t>
                </a:r>
                <a:r>
                  <a:rPr kumimoji="1" lang="zh-CN" altLang="en-US" dirty="0" smtClean="0"/>
                  <a:t>：</a:t>
                </a:r>
              </a:p>
              <a:p>
                <a:pPr lvl="1"/>
                <a:r>
                  <a:rPr kumimoji="1" lang="en-US" altLang="zh-CN" dirty="0" smtClean="0"/>
                  <a:t>Ochiai:</a:t>
                </a:r>
                <a:r>
                  <a:rPr kumimoji="1" lang="zh-CN" altLang="en-US" dirty="0" smtClean="0"/>
                  <a:t> </a:t>
                </a:r>
                <a14:m>
                  <m:oMath xmlns:m="http://schemas.openxmlformats.org/officeDocument/2006/math">
                    <m:r>
                      <a:rPr kumimoji="1" lang="en-US" altLang="zh-CN" b="0" i="1" smtClean="0">
                        <a:latin typeface="Cambria Math" charset="0"/>
                      </a:rPr>
                      <m:t>𝑠𝑢𝑠𝑝</m:t>
                    </m:r>
                    <m:d>
                      <m:dPr>
                        <m:ctrlPr>
                          <a:rPr kumimoji="1" lang="en-US" altLang="zh-CN" b="0" i="1" smtClean="0">
                            <a:latin typeface="Cambria Math" charset="0"/>
                          </a:rPr>
                        </m:ctrlPr>
                      </m:dPr>
                      <m:e>
                        <m:r>
                          <a:rPr kumimoji="1" lang="en-US" altLang="zh-CN" b="0" i="1" smtClean="0">
                            <a:latin typeface="Cambria Math" charset="0"/>
                          </a:rPr>
                          <m:t>𝑠</m:t>
                        </m:r>
                      </m:e>
                    </m:d>
                    <m:r>
                      <a:rPr kumimoji="1" lang="en-US" altLang="zh-CN" b="0" i="1" smtClean="0">
                        <a:latin typeface="Cambria Math" charset="0"/>
                      </a:rPr>
                      <m:t>=</m:t>
                    </m:r>
                    <m:f>
                      <m:fPr>
                        <m:ctrlPr>
                          <a:rPr kumimoji="1" lang="mr-IN" altLang="zh-CN" b="0" i="1" smtClean="0">
                            <a:latin typeface="Cambria Math" charset="0"/>
                          </a:rPr>
                        </m:ctrlPr>
                      </m:fPr>
                      <m:num>
                        <m:r>
                          <a:rPr kumimoji="1" lang="en-US" altLang="zh-CN" b="0" i="1" smtClean="0">
                            <a:latin typeface="Cambria Math" charset="0"/>
                          </a:rPr>
                          <m:t>𝑓𝑎𝑖𝑙𝑒𝑑</m:t>
                        </m:r>
                        <m:r>
                          <a:rPr kumimoji="1" lang="en-US" altLang="zh-CN" b="0" i="1" smtClean="0">
                            <a:latin typeface="Cambria Math" charset="0"/>
                          </a:rPr>
                          <m:t>(</m:t>
                        </m:r>
                        <m:r>
                          <a:rPr kumimoji="1" lang="en-US" altLang="zh-CN" b="0" i="1" smtClean="0">
                            <a:latin typeface="Cambria Math" charset="0"/>
                          </a:rPr>
                          <m:t>𝑠</m:t>
                        </m:r>
                        <m:r>
                          <a:rPr kumimoji="1" lang="en-US" altLang="zh-CN" b="0" i="1" smtClean="0">
                            <a:latin typeface="Cambria Math" charset="0"/>
                          </a:rPr>
                          <m:t>)</m:t>
                        </m:r>
                      </m:num>
                      <m:den>
                        <m:rad>
                          <m:radPr>
                            <m:degHide m:val="on"/>
                            <m:ctrlPr>
                              <a:rPr kumimoji="1" lang="mr-IN" altLang="zh-CN" b="0" i="1" smtClean="0">
                                <a:latin typeface="Cambria Math" charset="0"/>
                              </a:rPr>
                            </m:ctrlPr>
                          </m:radPr>
                          <m:deg/>
                          <m:e>
                            <m:d>
                              <m:dPr>
                                <m:ctrlPr>
                                  <a:rPr kumimoji="1" lang="en-US" altLang="zh-CN" b="0" i="1" smtClean="0">
                                    <a:latin typeface="Cambria Math" charset="0"/>
                                  </a:rPr>
                                </m:ctrlPr>
                              </m:dPr>
                              <m:e>
                                <m:r>
                                  <a:rPr kumimoji="1" lang="en-US" altLang="zh-CN" b="0" i="1" smtClean="0">
                                    <a:latin typeface="Cambria Math" charset="0"/>
                                  </a:rPr>
                                  <m:t>𝑓𝑎𝑖𝑙𝑒𝑑</m:t>
                                </m:r>
                                <m:d>
                                  <m:dPr>
                                    <m:ctrlPr>
                                      <a:rPr kumimoji="1" lang="en-US" altLang="zh-CN" b="0" i="1" smtClean="0">
                                        <a:latin typeface="Cambria Math" charset="0"/>
                                      </a:rPr>
                                    </m:ctrlPr>
                                  </m:dPr>
                                  <m:e>
                                    <m:r>
                                      <a:rPr kumimoji="1" lang="en-US" altLang="zh-CN" b="0" i="1" smtClean="0">
                                        <a:latin typeface="Cambria Math" charset="0"/>
                                      </a:rPr>
                                      <m:t>𝑠</m:t>
                                    </m:r>
                                  </m:e>
                                </m:d>
                                <m:r>
                                  <a:rPr kumimoji="1" lang="en-US" altLang="zh-CN" b="0" i="1" smtClean="0">
                                    <a:latin typeface="Cambria Math" charset="0"/>
                                  </a:rPr>
                                  <m:t>+</m:t>
                                </m:r>
                                <m:r>
                                  <a:rPr kumimoji="1" lang="en-US" altLang="zh-CN" b="0" i="1" smtClean="0">
                                    <a:latin typeface="Cambria Math" charset="0"/>
                                  </a:rPr>
                                  <m:t>𝑝𝑎𝑠𝑠𝑒𝑑</m:t>
                                </m:r>
                                <m:d>
                                  <m:dPr>
                                    <m:ctrlPr>
                                      <a:rPr kumimoji="1" lang="en-US" altLang="zh-CN" b="0" i="1" smtClean="0">
                                        <a:latin typeface="Cambria Math" charset="0"/>
                                      </a:rPr>
                                    </m:ctrlPr>
                                  </m:dPr>
                                  <m:e>
                                    <m:r>
                                      <a:rPr kumimoji="1" lang="en-US" altLang="zh-CN" b="0" i="1" smtClean="0">
                                        <a:latin typeface="Cambria Math" charset="0"/>
                                      </a:rPr>
                                      <m:t>𝑠</m:t>
                                    </m:r>
                                  </m:e>
                                </m:d>
                              </m:e>
                            </m:d>
                            <m:r>
                              <a:rPr kumimoji="1" lang="en-US" altLang="zh-CN" b="0" i="1" smtClean="0">
                                <a:latin typeface="Cambria Math" charset="0"/>
                              </a:rPr>
                              <m:t>∙</m:t>
                            </m:r>
                            <m:r>
                              <a:rPr kumimoji="1" lang="en-US" altLang="zh-CN" b="0" i="1" smtClean="0">
                                <a:latin typeface="Cambria Math" charset="0"/>
                              </a:rPr>
                              <m:t>𝑡𝑜𝑡𝑎𝑙𝑓𝑎𝑖𝑙𝑒𝑑</m:t>
                            </m:r>
                            <m:r>
                              <a:rPr kumimoji="1" lang="en-US" altLang="zh-CN" b="0" i="1" smtClean="0">
                                <a:latin typeface="Cambria Math" charset="0"/>
                              </a:rPr>
                              <m:t> </m:t>
                            </m:r>
                          </m:e>
                        </m:rad>
                      </m:den>
                    </m:f>
                  </m:oMath>
                </a14:m>
                <a:endParaRPr kumimoji="1" lang="zh-CN" altLang="en-US" dirty="0" smtClean="0"/>
              </a:p>
              <a:p>
                <a:pPr lvl="1"/>
                <a:r>
                  <a:rPr kumimoji="1" lang="en-US" altLang="zh-CN" dirty="0" smtClean="0"/>
                  <a:t>Tarantula:</a:t>
                </a:r>
                <a:r>
                  <a:rPr kumimoji="1" lang="zh-CN" altLang="en-US" dirty="0" smtClean="0"/>
                  <a:t> </a:t>
                </a:r>
                <a14:m>
                  <m:oMath xmlns:m="http://schemas.openxmlformats.org/officeDocument/2006/math">
                    <m:r>
                      <a:rPr kumimoji="1" lang="en-US" altLang="zh-CN" b="0" i="1" smtClean="0">
                        <a:latin typeface="Cambria Math" charset="0"/>
                      </a:rPr>
                      <m:t>𝑠𝑢𝑠𝑝</m:t>
                    </m:r>
                    <m:d>
                      <m:dPr>
                        <m:ctrlPr>
                          <a:rPr kumimoji="1" lang="en-US" altLang="zh-CN" b="0" i="1" smtClean="0">
                            <a:latin typeface="Cambria Math" charset="0"/>
                          </a:rPr>
                        </m:ctrlPr>
                      </m:dPr>
                      <m:e>
                        <m:r>
                          <a:rPr kumimoji="1" lang="en-US" altLang="zh-CN" b="0" i="1" smtClean="0">
                            <a:latin typeface="Cambria Math" charset="0"/>
                          </a:rPr>
                          <m:t>𝑠</m:t>
                        </m:r>
                      </m:e>
                    </m:d>
                    <m:r>
                      <a:rPr kumimoji="1" lang="en-US" altLang="zh-CN" b="0" i="1" smtClean="0">
                        <a:latin typeface="Cambria Math" charset="0"/>
                      </a:rPr>
                      <m:t>=</m:t>
                    </m:r>
                    <m:f>
                      <m:fPr>
                        <m:ctrlPr>
                          <a:rPr kumimoji="1" lang="mr-IN" altLang="zh-CN" b="0" i="1" smtClean="0">
                            <a:latin typeface="Cambria Math" charset="0"/>
                          </a:rPr>
                        </m:ctrlPr>
                      </m:fPr>
                      <m:num>
                        <m:f>
                          <m:fPr>
                            <m:ctrlPr>
                              <a:rPr kumimoji="1" lang="en-US" altLang="zh-CN" b="0" i="1" smtClean="0">
                                <a:latin typeface="Cambria Math" charset="0"/>
                              </a:rPr>
                            </m:ctrlPr>
                          </m:fPr>
                          <m:num>
                            <m:r>
                              <a:rPr kumimoji="1" lang="en-US" altLang="zh-CN" b="0" i="1" smtClean="0">
                                <a:latin typeface="Cambria Math" charset="0"/>
                              </a:rPr>
                              <m:t>𝑓𝑎𝑖𝑙𝑒𝑑</m:t>
                            </m:r>
                            <m:d>
                              <m:dPr>
                                <m:ctrlPr>
                                  <a:rPr kumimoji="1" lang="en-US" altLang="zh-CN" b="0" i="1" smtClean="0">
                                    <a:latin typeface="Cambria Math" charset="0"/>
                                  </a:rPr>
                                </m:ctrlPr>
                              </m:dPr>
                              <m:e>
                                <m:r>
                                  <a:rPr kumimoji="1" lang="en-US" altLang="zh-CN" b="0" i="1" smtClean="0">
                                    <a:latin typeface="Cambria Math" charset="0"/>
                                  </a:rPr>
                                  <m:t>𝑠</m:t>
                                </m:r>
                              </m:e>
                            </m:d>
                          </m:num>
                          <m:den>
                            <m:r>
                              <a:rPr kumimoji="1" lang="en-US" altLang="zh-CN" b="0" i="1" smtClean="0">
                                <a:latin typeface="Cambria Math" charset="0"/>
                              </a:rPr>
                              <m:t>𝑡𝑜𝑡𝑎𝑙𝑓𝑎𝑖𝑙𝑒𝑑</m:t>
                            </m:r>
                          </m:den>
                        </m:f>
                      </m:num>
                      <m:den>
                        <m:f>
                          <m:fPr>
                            <m:ctrlPr>
                              <a:rPr kumimoji="1" lang="en-US" altLang="zh-CN" b="0" i="1" smtClean="0">
                                <a:latin typeface="Cambria Math" charset="0"/>
                              </a:rPr>
                            </m:ctrlPr>
                          </m:fPr>
                          <m:num>
                            <m:r>
                              <a:rPr kumimoji="1" lang="en-US" altLang="zh-CN" b="0" i="1" smtClean="0">
                                <a:latin typeface="Cambria Math" charset="0"/>
                              </a:rPr>
                              <m:t>𝑓𝑎𝑖𝑙𝑒𝑑</m:t>
                            </m:r>
                            <m:d>
                              <m:dPr>
                                <m:ctrlPr>
                                  <a:rPr kumimoji="1" lang="en-US" altLang="zh-CN" b="0" i="1" smtClean="0">
                                    <a:latin typeface="Cambria Math" charset="0"/>
                                  </a:rPr>
                                </m:ctrlPr>
                              </m:dPr>
                              <m:e>
                                <m:r>
                                  <a:rPr kumimoji="1" lang="en-US" altLang="zh-CN" b="0" i="1" smtClean="0">
                                    <a:latin typeface="Cambria Math" charset="0"/>
                                  </a:rPr>
                                  <m:t>𝑠</m:t>
                                </m:r>
                              </m:e>
                            </m:d>
                          </m:num>
                          <m:den>
                            <m:r>
                              <a:rPr kumimoji="1" lang="en-US" altLang="zh-CN" b="0" i="1" smtClean="0">
                                <a:latin typeface="Cambria Math" charset="0"/>
                              </a:rPr>
                              <m:t>𝑡𝑜𝑡𝑎𝑙𝑓𝑎𝑖𝑙𝑒𝑑</m:t>
                            </m:r>
                          </m:den>
                        </m:f>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𝑝𝑎𝑠𝑠𝑒𝑑</m:t>
                            </m:r>
                            <m:d>
                              <m:dPr>
                                <m:ctrlPr>
                                  <a:rPr kumimoji="1" lang="en-US" altLang="zh-CN" b="0" i="1" smtClean="0">
                                    <a:latin typeface="Cambria Math" charset="0"/>
                                  </a:rPr>
                                </m:ctrlPr>
                              </m:dPr>
                              <m:e>
                                <m:r>
                                  <a:rPr kumimoji="1" lang="en-US" altLang="zh-CN" b="0" i="1" smtClean="0">
                                    <a:latin typeface="Cambria Math" charset="0"/>
                                  </a:rPr>
                                  <m:t>𝑠</m:t>
                                </m:r>
                              </m:e>
                            </m:d>
                          </m:num>
                          <m:den>
                            <m:r>
                              <a:rPr kumimoji="1" lang="en-US" altLang="zh-CN" b="0" i="1" smtClean="0">
                                <a:latin typeface="Cambria Math" charset="0"/>
                              </a:rPr>
                              <m:t>𝑡𝑜𝑡𝑎𝑙𝑝𝑎𝑠𝑠𝑒𝑑</m:t>
                            </m:r>
                          </m:den>
                        </m:f>
                      </m:den>
                    </m:f>
                  </m:oMath>
                </a14:m>
                <a:endParaRPr kumimoji="1" lang="zh-CN" altLang="en-US" dirty="0" smtClean="0"/>
              </a:p>
              <a:p>
                <a:pPr lvl="1"/>
                <a:endParaRPr kumimoji="1"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5" t="-2121" b="-48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3358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研究思路</a:t>
            </a:r>
            <a:endParaRPr kumimoji="1" lang="zh-CN" altLang="en-US" dirty="0"/>
          </a:p>
        </p:txBody>
      </p:sp>
      <p:sp>
        <p:nvSpPr>
          <p:cNvPr id="3" name="内容占位符 2"/>
          <p:cNvSpPr>
            <a:spLocks noGrp="1"/>
          </p:cNvSpPr>
          <p:nvPr>
            <p:ph idx="1"/>
          </p:nvPr>
        </p:nvSpPr>
        <p:spPr/>
        <p:txBody>
          <a:bodyPr/>
          <a:lstStyle/>
          <a:p>
            <a:r>
              <a:rPr kumimoji="1" lang="zh-CN" altLang="en-US" dirty="0" smtClean="0"/>
              <a:t>传统的基于程序覆盖信息的定位方法对程序信息的利用较少，存在缺陷</a:t>
            </a:r>
          </a:p>
          <a:p>
            <a:pPr lvl="1"/>
            <a:r>
              <a:rPr kumimoji="1" lang="zh-CN" altLang="en-US" dirty="0" smtClean="0"/>
              <a:t>无法区分同一个语句块中的语句，因为同一个语句块中的语句在一次运行中要么一起被执行，要么都没有被执行，这就导致最终在计算可疑度时是被同等看待的，在排序时必然导致并列。</a:t>
            </a:r>
          </a:p>
          <a:p>
            <a:pPr lvl="1"/>
            <a:r>
              <a:rPr kumimoji="1" lang="zh-CN" altLang="en-US" dirty="0" smtClean="0"/>
              <a:t>由于语句之间的依赖关系，在一次 </a:t>
            </a:r>
            <a:r>
              <a:rPr kumimoji="1" lang="en-US" altLang="zh-CN" dirty="0" smtClean="0"/>
              <a:t>failed</a:t>
            </a:r>
            <a:r>
              <a:rPr kumimoji="1" lang="zh-CN" altLang="en-US" dirty="0" smtClean="0"/>
              <a:t> 的测试用例的执行过程中，被依赖语句的执行会导致依赖于这条语句的其它语句也被执行，这种情况下，被依赖语句更可能是错误语句，而不是同等看待。</a:t>
            </a:r>
          </a:p>
          <a:p>
            <a:pPr lvl="1"/>
            <a:endParaRPr kumimoji="1" lang="zh-CN" altLang="en-US" dirty="0"/>
          </a:p>
          <a:p>
            <a:pPr marL="201168" lvl="1" indent="0">
              <a:buNone/>
            </a:pPr>
            <a:r>
              <a:rPr kumimoji="1" lang="zh-CN" altLang="en-US" dirty="0" smtClean="0"/>
              <a:t>基于以上考虑，我们设想通过加入依赖信息来改进传统的基于程序覆盖信息的定位方法</a:t>
            </a:r>
          </a:p>
          <a:p>
            <a:pPr lvl="1"/>
            <a:r>
              <a:rPr kumimoji="1" lang="zh-CN" altLang="en-US" dirty="0" smtClean="0"/>
              <a:t>使用分析工具，分析语句的依赖关系</a:t>
            </a:r>
          </a:p>
          <a:p>
            <a:pPr lvl="1"/>
            <a:r>
              <a:rPr kumimoji="1" lang="zh-CN" altLang="en-US" dirty="0" smtClean="0"/>
              <a:t>使用传统的基于覆盖信息的可疑度计算公式计算语句可疑度</a:t>
            </a:r>
          </a:p>
          <a:p>
            <a:pPr lvl="1"/>
            <a:r>
              <a:rPr kumimoji="1" lang="zh-CN" altLang="en-US" dirty="0" smtClean="0"/>
              <a:t>根据语句的依赖关系，进一步调整语句的可疑度，得到最终的语句可疑度</a:t>
            </a:r>
          </a:p>
          <a:p>
            <a:pPr lvl="1"/>
            <a:r>
              <a:rPr kumimoji="1" lang="zh-CN" altLang="en-US" dirty="0" smtClean="0"/>
              <a:t>根据最终的可疑度对语句进行排序</a:t>
            </a:r>
          </a:p>
        </p:txBody>
      </p:sp>
    </p:spTree>
    <p:extLst>
      <p:ext uri="{BB962C8B-B14F-4D97-AF65-F5344CB8AC3E}">
        <p14:creationId xmlns:p14="http://schemas.microsoft.com/office/powerpoint/2010/main" val="737036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研究计划</a:t>
            </a:r>
            <a:endParaRPr kumimoji="1" lang="zh-CN" altLang="en-US" dirty="0"/>
          </a:p>
        </p:txBody>
      </p:sp>
      <p:sp>
        <p:nvSpPr>
          <p:cNvPr id="3" name="内容占位符 2"/>
          <p:cNvSpPr>
            <a:spLocks noGrp="1"/>
          </p:cNvSpPr>
          <p:nvPr>
            <p:ph idx="1"/>
          </p:nvPr>
        </p:nvSpPr>
        <p:spPr>
          <a:xfrm>
            <a:off x="1097280" y="1845734"/>
            <a:ext cx="10058400" cy="4498796"/>
          </a:xfrm>
        </p:spPr>
        <p:txBody>
          <a:bodyPr/>
          <a:lstStyle/>
          <a:p>
            <a:pPr marL="201168" lvl="1" indent="0">
              <a:buNone/>
            </a:pPr>
            <a:r>
              <a:rPr kumimoji="1" lang="zh-CN" altLang="en-US" dirty="0" smtClean="0"/>
              <a:t>在设计出新的方法后，为了验证有效性，我们需要实现我们的方法，并进行实验：</a:t>
            </a:r>
          </a:p>
          <a:p>
            <a:pPr lvl="1"/>
            <a:r>
              <a:rPr kumimoji="1" lang="zh-CN" altLang="en-US" dirty="0" smtClean="0"/>
              <a:t>考虑实验方便性，我们计划针对 </a:t>
            </a:r>
            <a:r>
              <a:rPr kumimoji="1" lang="en-US" altLang="zh-CN" dirty="0" smtClean="0"/>
              <a:t>Java</a:t>
            </a:r>
            <a:r>
              <a:rPr kumimoji="1" lang="zh-CN" altLang="en-US" dirty="0" smtClean="0"/>
              <a:t> 程序的缺陷定位进行具体实现</a:t>
            </a:r>
          </a:p>
          <a:p>
            <a:pPr lvl="1"/>
            <a:r>
              <a:rPr kumimoji="1" lang="zh-CN" altLang="en-US" dirty="0" smtClean="0"/>
              <a:t>选取现有的 </a:t>
            </a:r>
            <a:r>
              <a:rPr kumimoji="1" lang="en-US" altLang="zh-CN" dirty="0" smtClean="0"/>
              <a:t>Java</a:t>
            </a:r>
            <a:r>
              <a:rPr kumimoji="1" lang="zh-CN" altLang="en-US" dirty="0" smtClean="0"/>
              <a:t> 缺陷程序数据集如 </a:t>
            </a:r>
            <a:r>
              <a:rPr kumimoji="1" lang="en-US" altLang="zh-CN" dirty="0" smtClean="0"/>
              <a:t>Defects4j</a:t>
            </a:r>
            <a:r>
              <a:rPr kumimoji="1" lang="zh-CN" altLang="en-US" dirty="0" smtClean="0"/>
              <a:t> 进行实验</a:t>
            </a:r>
          </a:p>
          <a:p>
            <a:pPr lvl="1"/>
            <a:endParaRPr kumimoji="1" lang="zh-CN" altLang="en-US" dirty="0"/>
          </a:p>
          <a:p>
            <a:pPr marL="201168" lvl="1" indent="0">
              <a:buNone/>
            </a:pPr>
            <a:r>
              <a:rPr kumimoji="1" lang="zh-CN" altLang="en-US" dirty="0" smtClean="0"/>
              <a:t>研究问题：</a:t>
            </a:r>
          </a:p>
          <a:p>
            <a:pPr marL="201168" lvl="1" indent="0">
              <a:buNone/>
            </a:pPr>
            <a:r>
              <a:rPr kumimoji="1" lang="en-US" altLang="zh-CN" dirty="0" smtClean="0"/>
              <a:t>RQ1</a:t>
            </a:r>
            <a:r>
              <a:rPr kumimoji="1" lang="zh-CN" altLang="en-US" dirty="0" smtClean="0"/>
              <a:t>：现有的基于频谱的定位方法之间的效果对比；</a:t>
            </a:r>
          </a:p>
          <a:p>
            <a:pPr marL="201168" lvl="1" indent="0">
              <a:buNone/>
            </a:pPr>
            <a:r>
              <a:rPr kumimoji="1" lang="en-US" altLang="zh-CN" dirty="0" smtClean="0"/>
              <a:t>RQ2</a:t>
            </a:r>
            <a:r>
              <a:rPr kumimoji="1" lang="zh-CN" altLang="en-US" dirty="0" smtClean="0"/>
              <a:t>：现有的基于频谱的方法在不同 </a:t>
            </a:r>
            <a:r>
              <a:rPr kumimoji="1" lang="en-US" altLang="zh-CN" dirty="0" smtClean="0"/>
              <a:t>bug</a:t>
            </a:r>
            <a:r>
              <a:rPr kumimoji="1" lang="zh-CN" altLang="en-US" dirty="0" smtClean="0"/>
              <a:t> 实例上的效果对比；</a:t>
            </a:r>
          </a:p>
          <a:p>
            <a:pPr marL="201168" lvl="1" indent="0">
              <a:buNone/>
            </a:pPr>
            <a:r>
              <a:rPr kumimoji="1" lang="en-US" altLang="zh-CN" dirty="0" smtClean="0"/>
              <a:t>RQ3</a:t>
            </a:r>
            <a:r>
              <a:rPr kumimoji="1" lang="zh-CN" altLang="en-US" dirty="0" smtClean="0"/>
              <a:t>：我们提出的新方法的效果与基于频谱的方法的对比；</a:t>
            </a:r>
          </a:p>
          <a:p>
            <a:pPr marL="201168" lvl="1" indent="0">
              <a:buNone/>
            </a:pPr>
            <a:endParaRPr kumimoji="1" lang="zh-CN" altLang="en-US" dirty="0" smtClean="0"/>
          </a:p>
          <a:p>
            <a:pPr marL="201168" lvl="1" indent="0">
              <a:buNone/>
            </a:pPr>
            <a:endParaRPr kumimoji="1" lang="zh-CN" altLang="en-US" dirty="0" smtClean="0"/>
          </a:p>
        </p:txBody>
      </p:sp>
    </p:spTree>
    <p:extLst>
      <p:ext uri="{BB962C8B-B14F-4D97-AF65-F5344CB8AC3E}">
        <p14:creationId xmlns:p14="http://schemas.microsoft.com/office/powerpoint/2010/main" val="1922487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进展情况</a:t>
            </a:r>
            <a:endParaRPr kumimoji="1" lang="zh-CN" altLang="en-US" dirty="0"/>
          </a:p>
        </p:txBody>
      </p:sp>
      <p:sp>
        <p:nvSpPr>
          <p:cNvPr id="3" name="内容占位符 2"/>
          <p:cNvSpPr>
            <a:spLocks noGrp="1"/>
          </p:cNvSpPr>
          <p:nvPr>
            <p:ph idx="1"/>
          </p:nvPr>
        </p:nvSpPr>
        <p:spPr>
          <a:xfrm>
            <a:off x="1097280" y="1845734"/>
            <a:ext cx="10058400" cy="503571"/>
          </a:xfrm>
        </p:spPr>
        <p:txBody>
          <a:bodyPr/>
          <a:lstStyle/>
          <a:p>
            <a:r>
              <a:rPr kumimoji="1" lang="zh-CN" altLang="en-US" dirty="0" smtClean="0"/>
              <a:t>目前，我们已经搭建了一个完整的实验框架，主要基于 </a:t>
            </a:r>
            <a:r>
              <a:rPr kumimoji="1" lang="en-US" altLang="zh-CN" dirty="0" smtClean="0"/>
              <a:t>Python</a:t>
            </a:r>
            <a:r>
              <a:rPr kumimoji="1" lang="zh-CN" altLang="en-US" dirty="0" smtClean="0"/>
              <a:t> 脚本。</a:t>
            </a:r>
            <a:endParaRPr kumimoji="1" lang="zh-CN" altLang="en-US" dirty="0"/>
          </a:p>
        </p:txBody>
      </p:sp>
      <p:sp>
        <p:nvSpPr>
          <p:cNvPr id="4" name="罐形 3"/>
          <p:cNvSpPr/>
          <p:nvPr/>
        </p:nvSpPr>
        <p:spPr>
          <a:xfrm>
            <a:off x="1097280" y="2584289"/>
            <a:ext cx="1547446" cy="9003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Defects4J</a:t>
            </a:r>
            <a:endParaRPr kumimoji="1" lang="zh-CN" altLang="en-US" dirty="0"/>
          </a:p>
        </p:txBody>
      </p:sp>
      <p:sp>
        <p:nvSpPr>
          <p:cNvPr id="5" name="数据 4"/>
          <p:cNvSpPr/>
          <p:nvPr/>
        </p:nvSpPr>
        <p:spPr>
          <a:xfrm>
            <a:off x="2644726" y="3727939"/>
            <a:ext cx="2250831" cy="87219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执行测试集，</a:t>
            </a:r>
            <a:r>
              <a:rPr kumimoji="1" lang="zh-CN" altLang="en-US" smtClean="0"/>
              <a:t>收集语句覆盖信息</a:t>
            </a:r>
            <a:endParaRPr kumimoji="1" lang="zh-CN" altLang="en-US"/>
          </a:p>
        </p:txBody>
      </p:sp>
      <p:sp>
        <p:nvSpPr>
          <p:cNvPr id="6" name="进程 5"/>
          <p:cNvSpPr/>
          <p:nvPr/>
        </p:nvSpPr>
        <p:spPr>
          <a:xfrm>
            <a:off x="1097280" y="4994032"/>
            <a:ext cx="1547446" cy="56270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GZoltar</a:t>
            </a:r>
            <a:endParaRPr kumimoji="1" lang="zh-CN" altLang="en-US" dirty="0"/>
          </a:p>
        </p:txBody>
      </p:sp>
      <p:cxnSp>
        <p:nvCxnSpPr>
          <p:cNvPr id="8" name="直线箭头连接符 7"/>
          <p:cNvCxnSpPr>
            <a:stCxn id="4" idx="4"/>
            <a:endCxn id="5" idx="1"/>
          </p:cNvCxnSpPr>
          <p:nvPr/>
        </p:nvCxnSpPr>
        <p:spPr>
          <a:xfrm>
            <a:off x="2644726" y="3034455"/>
            <a:ext cx="1125416" cy="69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a:stCxn id="6" idx="3"/>
            <a:endCxn id="5" idx="3"/>
          </p:cNvCxnSpPr>
          <p:nvPr/>
        </p:nvCxnSpPr>
        <p:spPr>
          <a:xfrm flipV="1">
            <a:off x="2644726" y="4600136"/>
            <a:ext cx="900332" cy="67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数据 14"/>
          <p:cNvSpPr/>
          <p:nvPr/>
        </p:nvSpPr>
        <p:spPr>
          <a:xfrm>
            <a:off x="5317588" y="2646293"/>
            <a:ext cx="2405576" cy="83832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转化收集的信息为语句的 </a:t>
            </a:r>
            <a:r>
              <a:rPr kumimoji="1" lang="en-US" altLang="zh-CN" dirty="0" smtClean="0"/>
              <a:t>features</a:t>
            </a:r>
            <a:endParaRPr kumimoji="1" lang="zh-CN" altLang="en-US" dirty="0"/>
          </a:p>
        </p:txBody>
      </p:sp>
      <p:sp>
        <p:nvSpPr>
          <p:cNvPr id="16" name="数据 15"/>
          <p:cNvSpPr/>
          <p:nvPr/>
        </p:nvSpPr>
        <p:spPr>
          <a:xfrm>
            <a:off x="6276533" y="3654999"/>
            <a:ext cx="3561471" cy="104596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对语句的 </a:t>
            </a:r>
            <a:r>
              <a:rPr kumimoji="1" lang="en-US" altLang="zh-CN" dirty="0" smtClean="0"/>
              <a:t>features</a:t>
            </a:r>
            <a:r>
              <a:rPr kumimoji="1" lang="zh-CN" altLang="en-US" dirty="0" smtClean="0"/>
              <a:t> 应用公式，计算可疑度，输出 </a:t>
            </a:r>
            <a:r>
              <a:rPr kumimoji="1" lang="en-US" altLang="zh-CN" dirty="0" err="1" smtClean="0"/>
              <a:t>ranklist</a:t>
            </a:r>
            <a:endParaRPr kumimoji="1" lang="zh-CN" altLang="en-US" dirty="0"/>
          </a:p>
        </p:txBody>
      </p:sp>
      <p:sp>
        <p:nvSpPr>
          <p:cNvPr id="17" name="数据 16"/>
          <p:cNvSpPr/>
          <p:nvPr/>
        </p:nvSpPr>
        <p:spPr>
          <a:xfrm>
            <a:off x="8829821" y="4863254"/>
            <a:ext cx="2550942" cy="83416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使用合适的指标对技术进行评价</a:t>
            </a:r>
            <a:endParaRPr kumimoji="1" lang="zh-CN" altLang="en-US" dirty="0"/>
          </a:p>
        </p:txBody>
      </p:sp>
      <p:cxnSp>
        <p:nvCxnSpPr>
          <p:cNvPr id="19" name="直线箭头连接符 18"/>
          <p:cNvCxnSpPr>
            <a:stCxn id="5" idx="5"/>
            <a:endCxn id="15" idx="3"/>
          </p:cNvCxnSpPr>
          <p:nvPr/>
        </p:nvCxnSpPr>
        <p:spPr>
          <a:xfrm flipV="1">
            <a:off x="4670474" y="3484621"/>
            <a:ext cx="1609344" cy="679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a:stCxn id="15" idx="5"/>
            <a:endCxn id="16" idx="1"/>
          </p:cNvCxnSpPr>
          <p:nvPr/>
        </p:nvCxnSpPr>
        <p:spPr>
          <a:xfrm>
            <a:off x="7482606" y="3065457"/>
            <a:ext cx="574663" cy="58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p:cNvCxnSpPr>
            <a:stCxn id="16" idx="5"/>
            <a:endCxn id="17" idx="1"/>
          </p:cNvCxnSpPr>
          <p:nvPr/>
        </p:nvCxnSpPr>
        <p:spPr>
          <a:xfrm>
            <a:off x="9481857" y="4177979"/>
            <a:ext cx="623435" cy="68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05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实验对象</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03467863"/>
              </p:ext>
            </p:extLst>
          </p:nvPr>
        </p:nvGraphicFramePr>
        <p:xfrm>
          <a:off x="1096963" y="2757146"/>
          <a:ext cx="10058400" cy="2590800"/>
        </p:xfrm>
        <a:graphic>
          <a:graphicData uri="http://schemas.openxmlformats.org/drawingml/2006/table">
            <a:tbl>
              <a:tblPr firstRow="1" bandRow="1">
                <a:tableStyleId>{5C22544A-7EE6-4342-B048-85BDC9FD1C3A}</a:tableStyleId>
              </a:tblPr>
              <a:tblGrid>
                <a:gridCol w="3352800"/>
                <a:gridCol w="3352800"/>
                <a:gridCol w="3352800"/>
              </a:tblGrid>
              <a:tr h="0">
                <a:tc>
                  <a:txBody>
                    <a:bodyPr/>
                    <a:lstStyle/>
                    <a:p>
                      <a:r>
                        <a:rPr lang="zh-CN" altLang="en-US" dirty="0" smtClean="0"/>
                        <a:t>项目 </a:t>
                      </a:r>
                      <a:r>
                        <a:rPr lang="en-US" altLang="zh-CN" dirty="0" smtClean="0"/>
                        <a:t>Id</a:t>
                      </a:r>
                      <a:endParaRPr lang="zh-CN" altLang="en-US" dirty="0"/>
                    </a:p>
                  </a:txBody>
                  <a:tcPr/>
                </a:tc>
                <a:tc>
                  <a:txBody>
                    <a:bodyPr/>
                    <a:lstStyle/>
                    <a:p>
                      <a:r>
                        <a:rPr lang="zh-CN" altLang="en-US" dirty="0" smtClean="0"/>
                        <a:t> 项目名称</a:t>
                      </a:r>
                      <a:endParaRPr lang="zh-CN" altLang="en-US" dirty="0"/>
                    </a:p>
                  </a:txBody>
                  <a:tcPr/>
                </a:tc>
                <a:tc>
                  <a:txBody>
                    <a:bodyPr/>
                    <a:lstStyle/>
                    <a:p>
                      <a:r>
                        <a:rPr lang="zh-CN" altLang="en-US" dirty="0" smtClean="0"/>
                        <a:t> </a:t>
                      </a:r>
                      <a:r>
                        <a:rPr lang="en-US" altLang="zh-CN" dirty="0" smtClean="0"/>
                        <a:t>bug</a:t>
                      </a:r>
                      <a:r>
                        <a:rPr lang="zh-CN" altLang="en-US" dirty="0" smtClean="0"/>
                        <a:t> 数量</a:t>
                      </a:r>
                      <a:endParaRPr lang="zh-CN" altLang="en-US" dirty="0"/>
                    </a:p>
                  </a:txBody>
                  <a:tcPr/>
                </a:tc>
              </a:tr>
              <a:tr h="370840">
                <a:tc>
                  <a:txBody>
                    <a:bodyPr/>
                    <a:lstStyle/>
                    <a:p>
                      <a:r>
                        <a:rPr lang="zh-CN" altLang="en-US" dirty="0" smtClean="0"/>
                        <a:t> </a:t>
                      </a:r>
                      <a:r>
                        <a:rPr lang="en-US" altLang="zh-CN" dirty="0" smtClean="0"/>
                        <a:t>Chart</a:t>
                      </a:r>
                      <a:endParaRPr lang="zh-CN" altLang="en-US" dirty="0"/>
                    </a:p>
                  </a:txBody>
                  <a:tcPr/>
                </a:tc>
                <a:tc>
                  <a:txBody>
                    <a:bodyPr/>
                    <a:lstStyle/>
                    <a:p>
                      <a:r>
                        <a:rPr lang="en-US" altLang="zh-CN" dirty="0" err="1" smtClean="0"/>
                        <a:t>jfreechart</a:t>
                      </a:r>
                      <a:endParaRPr lang="zh-CN" altLang="en-US" dirty="0"/>
                    </a:p>
                  </a:txBody>
                  <a:tcPr/>
                </a:tc>
                <a:tc>
                  <a:txBody>
                    <a:bodyPr/>
                    <a:lstStyle/>
                    <a:p>
                      <a:r>
                        <a:rPr lang="en-US" altLang="zh-CN" dirty="0" smtClean="0"/>
                        <a:t>26</a:t>
                      </a:r>
                      <a:endParaRPr lang="zh-CN" altLang="en-US" dirty="0"/>
                    </a:p>
                  </a:txBody>
                  <a:tcPr/>
                </a:tc>
              </a:tr>
              <a:tr h="370840">
                <a:tc>
                  <a:txBody>
                    <a:bodyPr/>
                    <a:lstStyle/>
                    <a:p>
                      <a:r>
                        <a:rPr lang="en-US" altLang="zh-CN" dirty="0" smtClean="0"/>
                        <a:t>Lang</a:t>
                      </a:r>
                      <a:endParaRPr lang="zh-CN" altLang="en-US" dirty="0"/>
                    </a:p>
                  </a:txBody>
                  <a:tcPr/>
                </a:tc>
                <a:tc>
                  <a:txBody>
                    <a:bodyPr/>
                    <a:lstStyle/>
                    <a:p>
                      <a:r>
                        <a:rPr lang="en-US" altLang="zh-CN" dirty="0" smtClean="0"/>
                        <a:t>commons-</a:t>
                      </a:r>
                      <a:r>
                        <a:rPr lang="en-US" altLang="zh-CN" dirty="0" err="1" smtClean="0"/>
                        <a:t>lang</a:t>
                      </a:r>
                      <a:endParaRPr lang="zh-CN" altLang="en-US" dirty="0"/>
                    </a:p>
                  </a:txBody>
                  <a:tcPr/>
                </a:tc>
                <a:tc>
                  <a:txBody>
                    <a:bodyPr/>
                    <a:lstStyle/>
                    <a:p>
                      <a:r>
                        <a:rPr lang="en-US" altLang="zh-CN" dirty="0" smtClean="0"/>
                        <a:t>65</a:t>
                      </a:r>
                      <a:endParaRPr lang="zh-CN" altLang="en-US" dirty="0"/>
                    </a:p>
                  </a:txBody>
                  <a:tcPr/>
                </a:tc>
              </a:tr>
              <a:tr h="370840">
                <a:tc>
                  <a:txBody>
                    <a:bodyPr/>
                    <a:lstStyle/>
                    <a:p>
                      <a:r>
                        <a:rPr lang="en-US" altLang="zh-CN" dirty="0" smtClean="0"/>
                        <a:t>Math</a:t>
                      </a:r>
                      <a:endParaRPr lang="zh-CN" altLang="en-US" dirty="0"/>
                    </a:p>
                  </a:txBody>
                  <a:tcPr/>
                </a:tc>
                <a:tc>
                  <a:txBody>
                    <a:bodyPr/>
                    <a:lstStyle/>
                    <a:p>
                      <a:r>
                        <a:rPr lang="en-US" altLang="zh-CN" dirty="0" smtClean="0"/>
                        <a:t>commons-math</a:t>
                      </a:r>
                      <a:endParaRPr lang="zh-CN" altLang="en-US" dirty="0"/>
                    </a:p>
                  </a:txBody>
                  <a:tcPr/>
                </a:tc>
                <a:tc>
                  <a:txBody>
                    <a:bodyPr/>
                    <a:lstStyle/>
                    <a:p>
                      <a:r>
                        <a:rPr lang="en-US" altLang="zh-CN" dirty="0" smtClean="0"/>
                        <a:t>106</a:t>
                      </a:r>
                      <a:endParaRPr lang="zh-CN" altLang="en-US" dirty="0"/>
                    </a:p>
                  </a:txBody>
                  <a:tcPr/>
                </a:tc>
              </a:tr>
              <a:tr h="370840">
                <a:tc>
                  <a:txBody>
                    <a:bodyPr/>
                    <a:lstStyle/>
                    <a:p>
                      <a:r>
                        <a:rPr lang="en-US" altLang="zh-CN" dirty="0" err="1" smtClean="0"/>
                        <a:t>Mockito</a:t>
                      </a:r>
                      <a:endParaRPr lang="zh-CN" altLang="en-US" dirty="0"/>
                    </a:p>
                  </a:txBody>
                  <a:tcPr/>
                </a:tc>
                <a:tc>
                  <a:txBody>
                    <a:bodyPr/>
                    <a:lstStyle/>
                    <a:p>
                      <a:r>
                        <a:rPr lang="en-US" altLang="zh-CN" dirty="0" err="1" smtClean="0"/>
                        <a:t>mockito</a:t>
                      </a:r>
                      <a:endParaRPr lang="zh-CN" altLang="en-US" dirty="0"/>
                    </a:p>
                  </a:txBody>
                  <a:tcPr/>
                </a:tc>
                <a:tc>
                  <a:txBody>
                    <a:bodyPr/>
                    <a:lstStyle/>
                    <a:p>
                      <a:r>
                        <a:rPr lang="en-US" altLang="zh-CN" dirty="0" smtClean="0"/>
                        <a:t>38</a:t>
                      </a:r>
                      <a:endParaRPr lang="zh-CN" altLang="en-US" dirty="0"/>
                    </a:p>
                  </a:txBody>
                  <a:tcPr/>
                </a:tc>
              </a:tr>
              <a:tr h="370840">
                <a:tc>
                  <a:txBody>
                    <a:bodyPr/>
                    <a:lstStyle/>
                    <a:p>
                      <a:r>
                        <a:rPr lang="en-US" altLang="zh-CN" dirty="0" smtClean="0"/>
                        <a:t>Time</a:t>
                      </a:r>
                      <a:endParaRPr lang="zh-CN" altLang="en-US" dirty="0"/>
                    </a:p>
                  </a:txBody>
                  <a:tcPr/>
                </a:tc>
                <a:tc>
                  <a:txBody>
                    <a:bodyPr/>
                    <a:lstStyle/>
                    <a:p>
                      <a:r>
                        <a:rPr lang="en-US" altLang="zh-CN" dirty="0" err="1" smtClean="0"/>
                        <a:t>joda</a:t>
                      </a:r>
                      <a:r>
                        <a:rPr lang="en-US" altLang="zh-CN" dirty="0" smtClean="0"/>
                        <a:t>-time</a:t>
                      </a:r>
                      <a:endParaRPr lang="zh-CN" altLang="en-US" dirty="0"/>
                    </a:p>
                  </a:txBody>
                  <a:tcPr/>
                </a:tc>
                <a:tc>
                  <a:txBody>
                    <a:bodyPr/>
                    <a:lstStyle/>
                    <a:p>
                      <a:r>
                        <a:rPr lang="en-US" altLang="zh-CN" dirty="0" smtClean="0"/>
                        <a:t>27</a:t>
                      </a:r>
                      <a:endParaRPr lang="zh-CN" altLang="en-US" dirty="0"/>
                    </a:p>
                  </a:txBody>
                  <a:tcPr/>
                </a:tc>
              </a:tr>
              <a:tr h="370840">
                <a:tc>
                  <a:txBody>
                    <a:bodyPr/>
                    <a:lstStyle/>
                    <a:p>
                      <a:r>
                        <a:rPr lang="en-US" altLang="zh-CN" dirty="0" smtClean="0"/>
                        <a:t>Total</a:t>
                      </a:r>
                      <a:endParaRPr lang="zh-CN" altLang="en-US" dirty="0"/>
                    </a:p>
                  </a:txBody>
                  <a:tcPr/>
                </a:tc>
                <a:tc>
                  <a:txBody>
                    <a:bodyPr/>
                    <a:lstStyle/>
                    <a:p>
                      <a:r>
                        <a:rPr lang="en-US" altLang="zh-CN" dirty="0" smtClean="0"/>
                        <a:t>/</a:t>
                      </a:r>
                      <a:r>
                        <a:rPr lang="zh-CN" altLang="en-US" baseline="0" dirty="0" smtClean="0"/>
                        <a:t> </a:t>
                      </a:r>
                      <a:endParaRPr lang="zh-CN" altLang="en-US" dirty="0"/>
                    </a:p>
                  </a:txBody>
                  <a:tcPr/>
                </a:tc>
                <a:tc>
                  <a:txBody>
                    <a:bodyPr/>
                    <a:lstStyle/>
                    <a:p>
                      <a:r>
                        <a:rPr lang="en-US" altLang="zh-CN" dirty="0" smtClean="0"/>
                        <a:t>262</a:t>
                      </a:r>
                      <a:endParaRPr lang="zh-CN" altLang="en-US" dirty="0"/>
                    </a:p>
                  </a:txBody>
                  <a:tcPr/>
                </a:tc>
              </a:tr>
            </a:tbl>
          </a:graphicData>
        </a:graphic>
      </p:graphicFrame>
      <p:sp>
        <p:nvSpPr>
          <p:cNvPr id="6" name="文本框 5"/>
          <p:cNvSpPr txBox="1"/>
          <p:nvPr/>
        </p:nvSpPr>
        <p:spPr>
          <a:xfrm>
            <a:off x="1096963" y="1858605"/>
            <a:ext cx="10058400" cy="646331"/>
          </a:xfrm>
          <a:prstGeom prst="rect">
            <a:avLst/>
          </a:prstGeom>
          <a:noFill/>
        </p:spPr>
        <p:txBody>
          <a:bodyPr wrap="square" rtlCol="0">
            <a:spAutoFit/>
          </a:bodyPr>
          <a:lstStyle/>
          <a:p>
            <a:r>
              <a:rPr kumimoji="1" lang="zh-CN" altLang="en-US" dirty="0" smtClean="0"/>
              <a:t>我们的选择了当前比较流行的 </a:t>
            </a:r>
            <a:r>
              <a:rPr kumimoji="1" lang="en-US" altLang="zh-CN" dirty="0" smtClean="0"/>
              <a:t>Java</a:t>
            </a:r>
            <a:r>
              <a:rPr kumimoji="1" lang="zh-CN" altLang="en-US" dirty="0" smtClean="0"/>
              <a:t> 缺陷数据集 </a:t>
            </a:r>
            <a:r>
              <a:rPr kumimoji="1" lang="en-US" altLang="zh-CN" dirty="0" smtClean="0"/>
              <a:t>Defects4J</a:t>
            </a:r>
            <a:r>
              <a:rPr kumimoji="1" lang="zh-CN" altLang="en-US" dirty="0" smtClean="0"/>
              <a:t> 中的 </a:t>
            </a:r>
            <a:r>
              <a:rPr kumimoji="1" lang="en-US" altLang="zh-CN" dirty="0" smtClean="0"/>
              <a:t>262</a:t>
            </a:r>
            <a:r>
              <a:rPr kumimoji="1" lang="zh-CN" altLang="en-US" dirty="0" smtClean="0"/>
              <a:t> 个 </a:t>
            </a:r>
            <a:r>
              <a:rPr kumimoji="1" lang="en-US" altLang="zh-CN" dirty="0" smtClean="0"/>
              <a:t>bug</a:t>
            </a:r>
            <a:r>
              <a:rPr kumimoji="1" lang="zh-CN" altLang="en-US" dirty="0" smtClean="0"/>
              <a:t>，这些 </a:t>
            </a:r>
            <a:r>
              <a:rPr kumimoji="1" lang="en-US" altLang="zh-CN" dirty="0" smtClean="0"/>
              <a:t>bug</a:t>
            </a:r>
            <a:r>
              <a:rPr kumimoji="1" lang="zh-CN" altLang="en-US" dirty="0" smtClean="0"/>
              <a:t> 来自 </a:t>
            </a:r>
            <a:r>
              <a:rPr kumimoji="1" lang="en-US" altLang="zh-CN" dirty="0" smtClean="0"/>
              <a:t>5</a:t>
            </a:r>
            <a:r>
              <a:rPr kumimoji="1" lang="zh-CN" altLang="en-US" dirty="0" smtClean="0"/>
              <a:t> 个流行的开源项目，实验基本达到一定的规模。</a:t>
            </a:r>
            <a:endParaRPr kumimoji="1" lang="zh-CN" altLang="en-US" dirty="0"/>
          </a:p>
        </p:txBody>
      </p:sp>
    </p:spTree>
    <p:extLst>
      <p:ext uri="{BB962C8B-B14F-4D97-AF65-F5344CB8AC3E}">
        <p14:creationId xmlns:p14="http://schemas.microsoft.com/office/powerpoint/2010/main" val="1929348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信息收集</a:t>
            </a:r>
            <a:endParaRPr kumimoji="1" lang="zh-CN" altLang="en-US" dirty="0"/>
          </a:p>
        </p:txBody>
      </p:sp>
      <p:sp>
        <p:nvSpPr>
          <p:cNvPr id="3" name="内容占位符 2"/>
          <p:cNvSpPr>
            <a:spLocks noGrp="1"/>
          </p:cNvSpPr>
          <p:nvPr>
            <p:ph idx="1"/>
          </p:nvPr>
        </p:nvSpPr>
        <p:spPr>
          <a:xfrm>
            <a:off x="1097280" y="1845733"/>
            <a:ext cx="10058400" cy="2051017"/>
          </a:xfrm>
        </p:spPr>
        <p:txBody>
          <a:bodyPr/>
          <a:lstStyle/>
          <a:p>
            <a:r>
              <a:rPr kumimoji="1" lang="zh-CN" altLang="en-US" dirty="0" smtClean="0"/>
              <a:t>为了进行基于频谱的缺陷定位，我们需要收集程序运行时的语句覆盖信息。在这里，我们使用了 </a:t>
            </a:r>
            <a:r>
              <a:rPr kumimoji="1" lang="en-US" altLang="zh-CN" dirty="0" err="1" smtClean="0"/>
              <a:t>GZoltar</a:t>
            </a:r>
            <a:r>
              <a:rPr kumimoji="1" lang="zh-CN" altLang="en-US" dirty="0" smtClean="0"/>
              <a:t> 这个工具来进行信息收集。</a:t>
            </a:r>
          </a:p>
          <a:p>
            <a:r>
              <a:rPr kumimoji="1" lang="en-US" altLang="zh-CN" dirty="0" err="1" smtClean="0"/>
              <a:t>GZoltar</a:t>
            </a:r>
            <a:r>
              <a:rPr kumimoji="1" lang="zh-CN" altLang="en-US" dirty="0" smtClean="0"/>
              <a:t> 执行程序的 </a:t>
            </a:r>
            <a:r>
              <a:rPr kumimoji="1" lang="en-US" altLang="zh-CN" dirty="0" smtClean="0"/>
              <a:t>JUnit</a:t>
            </a:r>
            <a:r>
              <a:rPr kumimoji="1" lang="zh-CN" altLang="en-US" dirty="0" smtClean="0"/>
              <a:t> 测试集，收集测试的结果，并且记录每一个测试的语句覆盖信息，使用一个矩阵来描述。矩阵的每一行对应一个测试，每一列对应一条语句，矩阵每一个元素为 </a:t>
            </a:r>
            <a:r>
              <a:rPr kumimoji="1" lang="en-US" altLang="zh-CN" dirty="0" smtClean="0"/>
              <a:t>0</a:t>
            </a:r>
            <a:r>
              <a:rPr kumimoji="1" lang="zh-CN" altLang="en-US" dirty="0" smtClean="0"/>
              <a:t> 或 </a:t>
            </a:r>
            <a:r>
              <a:rPr kumimoji="1" lang="en-US" altLang="zh-CN" dirty="0" smtClean="0"/>
              <a:t>1</a:t>
            </a:r>
            <a:r>
              <a:rPr kumimoji="1" lang="zh-CN" altLang="en-US" dirty="0" smtClean="0"/>
              <a:t>，</a:t>
            </a:r>
            <a:r>
              <a:rPr kumimoji="1" lang="en-US" altLang="zh-CN" dirty="0" smtClean="0"/>
              <a:t>0</a:t>
            </a:r>
            <a:r>
              <a:rPr kumimoji="1" lang="zh-CN" altLang="en-US" dirty="0" smtClean="0"/>
              <a:t> 表示未覆盖，</a:t>
            </a:r>
            <a:r>
              <a:rPr kumimoji="1" lang="en-US" altLang="zh-CN" dirty="0" smtClean="0"/>
              <a:t>1</a:t>
            </a:r>
            <a:r>
              <a:rPr kumimoji="1" lang="zh-CN" altLang="en-US" dirty="0" smtClean="0"/>
              <a:t> 表示已覆盖。</a:t>
            </a:r>
            <a:endParaRPr kumimoji="1" lang="zh-CN" altLang="en-US" dirty="0"/>
          </a:p>
        </p:txBody>
      </p:sp>
      <p:sp>
        <p:nvSpPr>
          <p:cNvPr id="4" name="文本框 3"/>
          <p:cNvSpPr txBox="1"/>
          <p:nvPr/>
        </p:nvSpPr>
        <p:spPr>
          <a:xfrm>
            <a:off x="1484142" y="4206241"/>
            <a:ext cx="9566030" cy="646331"/>
          </a:xfrm>
          <a:prstGeom prst="rect">
            <a:avLst/>
          </a:prstGeom>
          <a:noFill/>
        </p:spPr>
        <p:txBody>
          <a:bodyPr wrap="square" rtlCol="0">
            <a:spAutoFit/>
          </a:bodyPr>
          <a:lstStyle/>
          <a:p>
            <a:r>
              <a:rPr lang="en-US" altLang="zh-CN" b="1" dirty="0" err="1"/>
              <a:t>GZoltar</a:t>
            </a:r>
            <a:r>
              <a:rPr lang="en-US" altLang="zh-CN" b="1" dirty="0"/>
              <a:t> is a framework for automating the testing and debugging phases of the software development life-cycle. </a:t>
            </a:r>
            <a:r>
              <a:rPr lang="en-US" altLang="zh-CN" b="1" dirty="0" smtClean="0"/>
              <a:t>It </a:t>
            </a:r>
            <a:r>
              <a:rPr lang="en-US" altLang="zh-CN" b="1" dirty="0"/>
              <a:t>integrates seamlessly with </a:t>
            </a:r>
            <a:r>
              <a:rPr lang="en-US" altLang="zh-CN" b="1" dirty="0">
                <a:hlinkClick r:id="rId2"/>
              </a:rPr>
              <a:t>JUnit</a:t>
            </a:r>
            <a:r>
              <a:rPr lang="en-US" altLang="zh-CN" b="1" dirty="0"/>
              <a:t> tests.</a:t>
            </a:r>
            <a:endParaRPr kumimoji="1" lang="zh-CN" altLang="en-US" b="1" dirty="0"/>
          </a:p>
        </p:txBody>
      </p:sp>
    </p:spTree>
    <p:extLst>
      <p:ext uri="{BB962C8B-B14F-4D97-AF65-F5344CB8AC3E}">
        <p14:creationId xmlns:p14="http://schemas.microsoft.com/office/powerpoint/2010/main" val="167642344"/>
      </p:ext>
    </p:extLst>
  </p:cSld>
  <p:clrMapOvr>
    <a:masterClrMapping/>
  </p:clrMapOvr>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421</TotalTime>
  <Words>1452</Words>
  <Application>Microsoft Macintosh PowerPoint</Application>
  <PresentationFormat>宽屏</PresentationFormat>
  <Paragraphs>121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Calibri</vt:lpstr>
      <vt:lpstr>Calibri Light</vt:lpstr>
      <vt:lpstr>Cambria Math</vt:lpstr>
      <vt:lpstr>Mangal</vt:lpstr>
      <vt:lpstr>宋体</vt:lpstr>
      <vt:lpstr>怀旧</vt:lpstr>
      <vt:lpstr>自动化程序缺陷定位</vt:lpstr>
      <vt:lpstr>项目选题</vt:lpstr>
      <vt:lpstr>问题定义</vt:lpstr>
      <vt:lpstr>研究背景</vt:lpstr>
      <vt:lpstr>研究思路</vt:lpstr>
      <vt:lpstr>研究计划</vt:lpstr>
      <vt:lpstr>进展情况</vt:lpstr>
      <vt:lpstr>实验对象</vt:lpstr>
      <vt:lpstr>信息收集</vt:lpstr>
      <vt:lpstr>缺陷定位与评价</vt:lpstr>
      <vt:lpstr>抽取数据依赖信息</vt:lpstr>
      <vt:lpstr>增强定位结果</vt:lpstr>
      <vt:lpstr>实验结果</vt:lpstr>
      <vt:lpstr>分工安排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自动化程序缺陷定位</dc:title>
  <dc:creator>Microsoft Office 用户</dc:creator>
  <cp:lastModifiedBy>Microsoft Office 用户</cp:lastModifiedBy>
  <cp:revision>30</cp:revision>
  <dcterms:created xsi:type="dcterms:W3CDTF">2020-03-21T08:37:06Z</dcterms:created>
  <dcterms:modified xsi:type="dcterms:W3CDTF">2020-06-12T06:41:54Z</dcterms:modified>
</cp:coreProperties>
</file>