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28"/>
  </p:notesMasterIdLst>
  <p:handoutMasterIdLst>
    <p:handoutMasterId r:id="rId29"/>
  </p:handoutMasterIdLst>
  <p:sldIdLst>
    <p:sldId id="256" r:id="rId3"/>
    <p:sldId id="498" r:id="rId4"/>
    <p:sldId id="585" r:id="rId5"/>
    <p:sldId id="607" r:id="rId6"/>
    <p:sldId id="615" r:id="rId7"/>
    <p:sldId id="608" r:id="rId8"/>
    <p:sldId id="616" r:id="rId9"/>
    <p:sldId id="617" r:id="rId10"/>
    <p:sldId id="618" r:id="rId11"/>
    <p:sldId id="619" r:id="rId12"/>
    <p:sldId id="620" r:id="rId13"/>
    <p:sldId id="621" r:id="rId14"/>
    <p:sldId id="622" r:id="rId15"/>
    <p:sldId id="623" r:id="rId16"/>
    <p:sldId id="624" r:id="rId17"/>
    <p:sldId id="625" r:id="rId18"/>
    <p:sldId id="626" r:id="rId19"/>
    <p:sldId id="609" r:id="rId20"/>
    <p:sldId id="610" r:id="rId21"/>
    <p:sldId id="611" r:id="rId22"/>
    <p:sldId id="612" r:id="rId23"/>
    <p:sldId id="613" r:id="rId24"/>
    <p:sldId id="614" r:id="rId25"/>
    <p:sldId id="606" r:id="rId26"/>
    <p:sldId id="604" r:id="rId27"/>
  </p:sldIdLst>
  <p:sldSz cx="9144000" cy="6858000" type="screen4x3"/>
  <p:notesSz cx="6667500" cy="9904413"/>
  <p:defaultTextStyle>
    <a:defPPr>
      <a:defRPr lang="zh-CN"/>
    </a:defPPr>
    <a:lvl1pPr algn="l" rtl="0" eaLnBrk="0" fontAlgn="base" hangingPunct="0">
      <a:spcBef>
        <a:spcPct val="0"/>
      </a:spcBef>
      <a:spcAft>
        <a:spcPct val="0"/>
      </a:spcAft>
      <a:defRPr kern="1200">
        <a:solidFill>
          <a:schemeClr val="tx1"/>
        </a:solidFill>
        <a:latin typeface="Times New Roman" panose="02020703060505090304" pitchFamily="18"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Times New Roman" panose="02020703060505090304" pitchFamily="18"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Times New Roman" panose="02020703060505090304" pitchFamily="18"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Times New Roman" panose="02020703060505090304" pitchFamily="18"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Times New Roman" panose="02020703060505090304" pitchFamily="18" charset="0"/>
        <a:ea typeface="宋体" panose="02010600030101010101" pitchFamily="2" charset="-122"/>
        <a:cs typeface="+mn-cs"/>
      </a:defRPr>
    </a:lvl5pPr>
    <a:lvl6pPr marL="2286000" algn="l" defTabSz="914400" rtl="0" eaLnBrk="1" latinLnBrk="0" hangingPunct="1">
      <a:defRPr kern="1200">
        <a:solidFill>
          <a:schemeClr val="tx1"/>
        </a:solidFill>
        <a:latin typeface="Times New Roman" panose="02020703060505090304" pitchFamily="18" charset="0"/>
        <a:ea typeface="宋体" panose="02010600030101010101" pitchFamily="2" charset="-122"/>
        <a:cs typeface="+mn-cs"/>
      </a:defRPr>
    </a:lvl6pPr>
    <a:lvl7pPr marL="2743200" algn="l" defTabSz="914400" rtl="0" eaLnBrk="1" latinLnBrk="0" hangingPunct="1">
      <a:defRPr kern="1200">
        <a:solidFill>
          <a:schemeClr val="tx1"/>
        </a:solidFill>
        <a:latin typeface="Times New Roman" panose="02020703060505090304" pitchFamily="18" charset="0"/>
        <a:ea typeface="宋体" panose="02010600030101010101" pitchFamily="2" charset="-122"/>
        <a:cs typeface="+mn-cs"/>
      </a:defRPr>
    </a:lvl7pPr>
    <a:lvl8pPr marL="3200400" algn="l" defTabSz="914400" rtl="0" eaLnBrk="1" latinLnBrk="0" hangingPunct="1">
      <a:defRPr kern="1200">
        <a:solidFill>
          <a:schemeClr val="tx1"/>
        </a:solidFill>
        <a:latin typeface="Times New Roman" panose="02020703060505090304" pitchFamily="18" charset="0"/>
        <a:ea typeface="宋体" panose="02010600030101010101" pitchFamily="2" charset="-122"/>
        <a:cs typeface="+mn-cs"/>
      </a:defRPr>
    </a:lvl8pPr>
    <a:lvl9pPr marL="3657600" algn="l" defTabSz="914400" rtl="0" eaLnBrk="1" latinLnBrk="0" hangingPunct="1">
      <a:defRPr kern="1200">
        <a:solidFill>
          <a:schemeClr val="tx1"/>
        </a:solidFill>
        <a:latin typeface="Times New Roman" panose="0202070306050509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00">
          <p15:clr>
            <a:srgbClr val="A4A3A4"/>
          </p15:clr>
        </p15:guide>
        <p15:guide id="2" pos="279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CCFFCC"/>
    <a:srgbClr val="BFBC3E"/>
    <a:srgbClr val="FFFFCC"/>
    <a:srgbClr val="3366FF"/>
    <a:srgbClr val="00FF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89" autoAdjust="0"/>
    <p:restoredTop sz="69173" autoAdjust="0"/>
  </p:normalViewPr>
  <p:slideViewPr>
    <p:cSldViewPr>
      <p:cViewPr varScale="1">
        <p:scale>
          <a:sx n="59" d="100"/>
          <a:sy n="59" d="100"/>
        </p:scale>
        <p:origin x="2251" y="67"/>
      </p:cViewPr>
      <p:guideLst>
        <p:guide orient="horz" pos="2200"/>
        <p:guide pos="2791"/>
      </p:guideLst>
    </p:cSldViewPr>
  </p:slideViewPr>
  <p:outlineViewPr>
    <p:cViewPr>
      <p:scale>
        <a:sx n="33" d="100"/>
        <a:sy n="33" d="100"/>
      </p:scale>
      <p:origin x="0" y="-1848"/>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889250" cy="4968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776663" y="0"/>
            <a:ext cx="2889250" cy="496888"/>
          </a:xfrm>
          <a:prstGeom prst="rect">
            <a:avLst/>
          </a:prstGeom>
        </p:spPr>
        <p:txBody>
          <a:bodyPr vert="horz" lIns="91440" tIns="45720" rIns="91440" bIns="45720" rtlCol="0"/>
          <a:lstStyle>
            <a:lvl1pPr algn="r">
              <a:defRPr sz="1200"/>
            </a:lvl1pPr>
          </a:lstStyle>
          <a:p>
            <a:fld id="{9C6FB84D-39E8-4C21-AA4E-4F381C026902}" type="datetimeFigureOut">
              <a:rPr lang="zh-CN" altLang="en-US" smtClean="0"/>
              <a:t>2020/4/16</a:t>
            </a:fld>
            <a:endParaRPr lang="zh-CN" altLang="en-US"/>
          </a:p>
        </p:txBody>
      </p:sp>
      <p:sp>
        <p:nvSpPr>
          <p:cNvPr id="4" name="页脚占位符 3"/>
          <p:cNvSpPr>
            <a:spLocks noGrp="1"/>
          </p:cNvSpPr>
          <p:nvPr>
            <p:ph type="ftr" sz="quarter" idx="2"/>
          </p:nvPr>
        </p:nvSpPr>
        <p:spPr>
          <a:xfrm>
            <a:off x="0" y="9407525"/>
            <a:ext cx="2889250" cy="496888"/>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776663" y="9407525"/>
            <a:ext cx="2889250" cy="496888"/>
          </a:xfrm>
          <a:prstGeom prst="rect">
            <a:avLst/>
          </a:prstGeom>
        </p:spPr>
        <p:txBody>
          <a:bodyPr vert="horz" lIns="91440" tIns="45720" rIns="91440" bIns="45720" rtlCol="0" anchor="b"/>
          <a:lstStyle>
            <a:lvl1pPr algn="r">
              <a:defRPr sz="1200"/>
            </a:lvl1pPr>
          </a:lstStyle>
          <a:p>
            <a:fld id="{36DDB2F4-9FBE-4C09-A119-0BBCBA68F207}"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22" name="Rectangle 2"/>
          <p:cNvSpPr>
            <a:spLocks noGrp="1" noChangeArrowheads="1"/>
          </p:cNvSpPr>
          <p:nvPr>
            <p:ph type="hdr" sz="quarter"/>
          </p:nvPr>
        </p:nvSpPr>
        <p:spPr bwMode="auto">
          <a:xfrm>
            <a:off x="0" y="1"/>
            <a:ext cx="2889977" cy="495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eaLnBrk="1" hangingPunct="1">
              <a:defRPr sz="1200" smtClean="0">
                <a:latin typeface="Arial" panose="020B0604020202090204" pitchFamily="34" charset="0"/>
              </a:defRPr>
            </a:lvl1pPr>
          </a:lstStyle>
          <a:p>
            <a:pPr>
              <a:defRPr/>
            </a:pPr>
            <a:endParaRPr lang="en-US" altLang="zh-CN"/>
          </a:p>
        </p:txBody>
      </p:sp>
      <p:sp>
        <p:nvSpPr>
          <p:cNvPr id="209923" name="Rectangle 3"/>
          <p:cNvSpPr>
            <a:spLocks noGrp="1" noChangeArrowheads="1"/>
          </p:cNvSpPr>
          <p:nvPr>
            <p:ph type="dt" idx="1"/>
          </p:nvPr>
        </p:nvSpPr>
        <p:spPr bwMode="auto">
          <a:xfrm>
            <a:off x="3775967" y="1"/>
            <a:ext cx="2889977" cy="495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smtClean="0">
                <a:latin typeface="Arial" panose="020B0604020202090204" pitchFamily="34" charset="0"/>
              </a:defRPr>
            </a:lvl1pPr>
          </a:lstStyle>
          <a:p>
            <a:pPr>
              <a:defRPr/>
            </a:pPr>
            <a:endParaRPr lang="en-US" altLang="zh-CN"/>
          </a:p>
        </p:txBody>
      </p:sp>
      <p:sp>
        <p:nvSpPr>
          <p:cNvPr id="4100" name="Rectangle 4"/>
          <p:cNvSpPr>
            <a:spLocks noGrp="1" noRot="1" noChangeAspect="1" noChangeArrowheads="1" noTextEdit="1"/>
          </p:cNvSpPr>
          <p:nvPr>
            <p:ph type="sldImg" idx="2"/>
          </p:nvPr>
        </p:nvSpPr>
        <p:spPr bwMode="auto">
          <a:xfrm>
            <a:off x="858838" y="742950"/>
            <a:ext cx="4951412" cy="3714750"/>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9925" name="Rectangle 5"/>
          <p:cNvSpPr>
            <a:spLocks noGrp="1" noChangeArrowheads="1"/>
          </p:cNvSpPr>
          <p:nvPr>
            <p:ph type="body" sz="quarter" idx="3"/>
          </p:nvPr>
        </p:nvSpPr>
        <p:spPr bwMode="auto">
          <a:xfrm>
            <a:off x="666439" y="4705393"/>
            <a:ext cx="5334623" cy="4456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9926" name="Rectangle 6"/>
          <p:cNvSpPr>
            <a:spLocks noGrp="1" noChangeArrowheads="1"/>
          </p:cNvSpPr>
          <p:nvPr>
            <p:ph type="ftr" sz="quarter" idx="4"/>
          </p:nvPr>
        </p:nvSpPr>
        <p:spPr bwMode="auto">
          <a:xfrm>
            <a:off x="0" y="9407601"/>
            <a:ext cx="2889977" cy="495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eaLnBrk="1" hangingPunct="1">
              <a:defRPr sz="1200" smtClean="0">
                <a:latin typeface="Arial" panose="020B0604020202090204" pitchFamily="34" charset="0"/>
              </a:defRPr>
            </a:lvl1pPr>
          </a:lstStyle>
          <a:p>
            <a:pPr>
              <a:defRPr/>
            </a:pPr>
            <a:endParaRPr lang="en-US" altLang="zh-CN"/>
          </a:p>
        </p:txBody>
      </p:sp>
      <p:sp>
        <p:nvSpPr>
          <p:cNvPr id="209927" name="Rectangle 7"/>
          <p:cNvSpPr>
            <a:spLocks noGrp="1" noChangeArrowheads="1"/>
          </p:cNvSpPr>
          <p:nvPr>
            <p:ph type="sldNum" sz="quarter" idx="5"/>
          </p:nvPr>
        </p:nvSpPr>
        <p:spPr bwMode="auto">
          <a:xfrm>
            <a:off x="3775967" y="9407601"/>
            <a:ext cx="2889977" cy="495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smtClean="0">
                <a:latin typeface="Arial" panose="020B0604020202090204" pitchFamily="34" charset="0"/>
              </a:defRPr>
            </a:lvl1pPr>
          </a:lstStyle>
          <a:p>
            <a:pPr>
              <a:defRPr/>
            </a:pPr>
            <a:fld id="{C8BD6A3D-745A-4E1D-A910-7A3F38A84B5F}" type="slidenum">
              <a:rPr lang="en-US" altLang="zh-CN"/>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9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9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9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9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9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lgn="ctr">
              <a:defRPr>
                <a:solidFill>
                  <a:schemeClr val="tx1"/>
                </a:solidFill>
                <a:latin typeface="Times New Roman" panose="02020703060505090304" pitchFamily="18" charset="0"/>
                <a:ea typeface="宋体" panose="02010600030101010101" pitchFamily="2" charset="-122"/>
              </a:defRPr>
            </a:lvl1pPr>
            <a:lvl2pPr marL="742950" indent="-285750" algn="ctr">
              <a:defRPr>
                <a:solidFill>
                  <a:schemeClr val="tx1"/>
                </a:solidFill>
                <a:latin typeface="Times New Roman" panose="02020703060505090304" pitchFamily="18" charset="0"/>
                <a:ea typeface="宋体" panose="02010600030101010101" pitchFamily="2" charset="-122"/>
              </a:defRPr>
            </a:lvl2pPr>
            <a:lvl3pPr marL="1143000" indent="-228600" algn="ctr">
              <a:defRPr>
                <a:solidFill>
                  <a:schemeClr val="tx1"/>
                </a:solidFill>
                <a:latin typeface="Times New Roman" panose="02020703060505090304" pitchFamily="18" charset="0"/>
                <a:ea typeface="宋体" panose="02010600030101010101" pitchFamily="2" charset="-122"/>
              </a:defRPr>
            </a:lvl3pPr>
            <a:lvl4pPr marL="1600200" indent="-228600" algn="ctr">
              <a:defRPr>
                <a:solidFill>
                  <a:schemeClr val="tx1"/>
                </a:solidFill>
                <a:latin typeface="Times New Roman" panose="02020703060505090304" pitchFamily="18" charset="0"/>
                <a:ea typeface="宋体" panose="02010600030101010101" pitchFamily="2" charset="-122"/>
              </a:defRPr>
            </a:lvl4pPr>
            <a:lvl5pPr marL="2057400" indent="-228600" algn="ctr">
              <a:defRPr>
                <a:solidFill>
                  <a:schemeClr val="tx1"/>
                </a:solidFill>
                <a:latin typeface="Times New Roman" panose="0202070306050509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70306050509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70306050509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70306050509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703060505090304" pitchFamily="18" charset="0"/>
                <a:ea typeface="宋体" panose="02010600030101010101" pitchFamily="2" charset="-122"/>
              </a:defRPr>
            </a:lvl9pPr>
          </a:lstStyle>
          <a:p>
            <a:pPr algn="r"/>
            <a:fld id="{0CEDFB4E-3663-4D3F-A24F-74E97E324323}" type="slidenum">
              <a:rPr lang="en-US" altLang="zh-CN">
                <a:latin typeface="Arial" panose="020B0604020202090204" pitchFamily="34" charset="0"/>
              </a:rPr>
              <a:t>1</a:t>
            </a:fld>
            <a:endParaRPr lang="en-US" altLang="zh-CN">
              <a:latin typeface="Arial" panose="020B0604020202090204" pitchFamily="34" charset="0"/>
            </a:endParaRPr>
          </a:p>
        </p:txBody>
      </p:sp>
      <p:sp>
        <p:nvSpPr>
          <p:cNvPr id="6147" name="Rectangle 2"/>
          <p:cNvSpPr>
            <a:spLocks noGrp="1" noRot="1" noChangeAspect="1" noChangeArrowheads="1" noTextEdit="1"/>
          </p:cNvSpPr>
          <p:nvPr>
            <p:ph type="sldImg"/>
          </p:nvPr>
        </p:nvSpPr>
        <p:spPr/>
      </p:sp>
      <p:sp>
        <p:nvSpPr>
          <p:cNvPr id="6148" name="Rectangle 3"/>
          <p:cNvSpPr>
            <a:spLocks noGrp="1" noChangeArrowheads="1"/>
          </p:cNvSpPr>
          <p:nvPr>
            <p:ph type="body" idx="1"/>
          </p:nvPr>
        </p:nvSpPr>
        <p:spPr>
          <a:noFill/>
        </p:spPr>
        <p:txBody>
          <a:bodyPr/>
          <a:lstStyle/>
          <a:p>
            <a:pPr eaLnBrk="1" hangingPunct="1"/>
            <a:r>
              <a:rPr lang="zh-CN" altLang="en-US" dirty="0"/>
              <a:t>老师同学们，大家好，我今天报告的主题是静态程序分析技术</a:t>
            </a:r>
            <a:endParaRPr lang="zh-CN"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通常有多种中间表示，例如抽象语法树，三地址代码等。由于三地址码更接近于机器代码，通常与具体分析语言无关，更加简洁且形式统一（一条指令的右侧最多有一个运算符，没有组合的算数表达式），且可以表示控制流信息。因此在静态程序分析中，多采用三地址码的中间表示。</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Tree>
    <p:extLst>
      <p:ext uri="{BB962C8B-B14F-4D97-AF65-F5344CB8AC3E}">
        <p14:creationId xmlns:p14="http://schemas.microsoft.com/office/powerpoint/2010/main" val="15353589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通常有多种中间表示，例如抽象语法树，三地址代码等。由于三地址码更接近于机器代码，通常与具体分析语言无关，更加简洁且形式统一，且可以表示控制流信息。因此在静态程序分析中，多采用三地址码的中间表示。</a:t>
            </a:r>
          </a:p>
        </p:txBody>
      </p:sp>
    </p:spTree>
    <p:extLst>
      <p:ext uri="{BB962C8B-B14F-4D97-AF65-F5344CB8AC3E}">
        <p14:creationId xmlns:p14="http://schemas.microsoft.com/office/powerpoint/2010/main" val="11228873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这是</a:t>
            </a:r>
            <a:r>
              <a:rPr lang="en-US" altLang="zh-CN" dirty="0"/>
              <a:t>AST</a:t>
            </a:r>
            <a:r>
              <a:rPr lang="zh-CN" altLang="en-US" dirty="0"/>
              <a:t>和三地址码的例子，可以看到，三地址码的一条指令的右侧最多有一个运算符，没有组合的算数表达式</a:t>
            </a:r>
          </a:p>
        </p:txBody>
      </p:sp>
    </p:spTree>
    <p:extLst>
      <p:ext uri="{BB962C8B-B14F-4D97-AF65-F5344CB8AC3E}">
        <p14:creationId xmlns:p14="http://schemas.microsoft.com/office/powerpoint/2010/main" val="29580493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Tree>
    <p:extLst>
      <p:ext uri="{BB962C8B-B14F-4D97-AF65-F5344CB8AC3E}">
        <p14:creationId xmlns:p14="http://schemas.microsoft.com/office/powerpoint/2010/main" val="23655815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执行程序的数据流分析的一种简单方法是为控制流图的每个节点设置控制流方程，通过在每个节点上反复计算输入和输出，直到整个系统稳定，到达一个固定点为止。</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图中是一个最简单的例子，</a:t>
            </a:r>
            <a:r>
              <a:rPr lang="en-US" altLang="zh-CN" dirty="0"/>
              <a:t>s1,s2</a:t>
            </a:r>
            <a:r>
              <a:rPr lang="zh-CN" altLang="en-US" dirty="0"/>
              <a:t>是两个语句，</a:t>
            </a:r>
            <a:r>
              <a:rPr lang="en-US" altLang="zh-CN" dirty="0"/>
              <a:t>IN OUT</a:t>
            </a:r>
            <a:r>
              <a:rPr lang="zh-CN" altLang="en-US" dirty="0"/>
              <a:t>分别是跟语句相关的程序状态，然后</a:t>
            </a:r>
            <a:r>
              <a:rPr lang="en-US" altLang="zh-CN" dirty="0"/>
              <a:t>IN </a:t>
            </a:r>
            <a:r>
              <a:rPr lang="zh-CN" altLang="en-US" dirty="0"/>
              <a:t>到  </a:t>
            </a:r>
            <a:r>
              <a:rPr lang="en-US" altLang="zh-CN" dirty="0"/>
              <a:t>OUT</a:t>
            </a:r>
            <a:r>
              <a:rPr lang="zh-CN" altLang="en-US" dirty="0"/>
              <a:t>的转换由 具体语句决定 </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数据流分析包含许多内容，例如基本块，控制流图，控制流路径等。</a:t>
            </a:r>
            <a:endParaRPr lang="en-US" altLang="zh-CN" dirty="0"/>
          </a:p>
        </p:txBody>
      </p:sp>
    </p:spTree>
    <p:extLst>
      <p:ext uri="{BB962C8B-B14F-4D97-AF65-F5344CB8AC3E}">
        <p14:creationId xmlns:p14="http://schemas.microsoft.com/office/powerpoint/2010/main" val="24837308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过程内分析是仅使用可用于该功能和编译单元的信息来对编译单元内的每个功能执行优化的机制。过程内分析保守地假设被调用的过程有可能改变过程可见的所有变量的状态，并且它们还可能产生某种副作用，比如改变此过程可见的任何变量的值，或产生导致调用栈释放的异常。过程内分析虽然不精确，但是却相对简单。适合于不需要过程间分析的优化。但有些优化不借助过程间几乎不会产生有用的信息。</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过程间分析是一种跨功能单元边界执行优化的机制。一个过程间分析处理的是整个程序，他将信息从调用者传送到被调用者，或者反向传递。过程间分析通常涉及调用图的概念，调用图表示程序中过程之间的调用关系。 每个节点代表一个过程，每个边如（</a:t>
            </a:r>
            <a:r>
              <a:rPr lang="en-US" altLang="zh-CN" dirty="0"/>
              <a:t>f</a:t>
            </a:r>
            <a:r>
              <a:rPr lang="zh-CN" altLang="en-US" dirty="0"/>
              <a:t>，</a:t>
            </a:r>
            <a:r>
              <a:rPr lang="en-US" altLang="zh-CN" dirty="0"/>
              <a:t>g</a:t>
            </a:r>
            <a:r>
              <a:rPr lang="zh-CN" altLang="en-US" dirty="0"/>
              <a:t>）表示过程</a:t>
            </a:r>
            <a:r>
              <a:rPr lang="en-US" altLang="zh-CN" dirty="0"/>
              <a:t>f</a:t>
            </a:r>
            <a:r>
              <a:rPr lang="zh-CN" altLang="en-US" dirty="0"/>
              <a:t>调用过程</a:t>
            </a:r>
            <a:r>
              <a:rPr lang="en-US" altLang="zh-CN" dirty="0"/>
              <a:t>g</a:t>
            </a:r>
            <a:r>
              <a:rPr lang="zh-CN" altLang="en-US" dirty="0"/>
              <a:t>。过程间分析很有挑战性，通常各个过程的行为和他调用时所在的上下文相关，还需要考虑上下文问题等。</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Tree>
    <p:extLst>
      <p:ext uri="{BB962C8B-B14F-4D97-AF65-F5344CB8AC3E}">
        <p14:creationId xmlns:p14="http://schemas.microsoft.com/office/powerpoint/2010/main" val="33429361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Tree>
    <p:extLst>
      <p:ext uri="{BB962C8B-B14F-4D97-AF65-F5344CB8AC3E}">
        <p14:creationId xmlns:p14="http://schemas.microsoft.com/office/powerpoint/2010/main" val="20838225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Tree>
    <p:extLst>
      <p:ext uri="{BB962C8B-B14F-4D97-AF65-F5344CB8AC3E}">
        <p14:creationId xmlns:p14="http://schemas.microsoft.com/office/powerpoint/2010/main" val="31598961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该图是系统的整体框架，接下来解释下最主要的</a:t>
            </a:r>
            <a:r>
              <a:rPr lang="en-US" altLang="zh-CN" dirty="0"/>
              <a:t>5</a:t>
            </a:r>
            <a:r>
              <a:rPr lang="zh-CN" altLang="en-US" dirty="0"/>
              <a:t>个部分</a:t>
            </a:r>
            <a:endParaRPr lang="en-US" altLang="zh-CN" dirty="0"/>
          </a:p>
        </p:txBody>
      </p:sp>
    </p:spTree>
    <p:extLst>
      <p:ext uri="{BB962C8B-B14F-4D97-AF65-F5344CB8AC3E}">
        <p14:creationId xmlns:p14="http://schemas.microsoft.com/office/powerpoint/2010/main" val="22946232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第一部分是</a:t>
            </a:r>
            <a:r>
              <a:rPr lang="zh-CN" altLang="en-US" sz="1200" dirty="0">
                <a:sym typeface="+mn-ea"/>
              </a:rPr>
              <a:t>静态分析的声明式定义语言</a:t>
            </a:r>
            <a:endParaRPr lang="en-US" altLang="zh-CN" sz="1200" dirty="0">
              <a:sym typeface="+mn-ea"/>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系统不能以</a:t>
            </a:r>
            <a:r>
              <a:rPr lang="en-US" altLang="zh-CN" dirty="0"/>
              <a:t>Java</a:t>
            </a:r>
            <a:r>
              <a:rPr lang="zh-CN" altLang="en-US" dirty="0"/>
              <a:t>或</a:t>
            </a:r>
            <a:r>
              <a:rPr lang="en-US" altLang="zh-CN" dirty="0"/>
              <a:t>C / C ++</a:t>
            </a:r>
            <a:r>
              <a:rPr lang="zh-CN" altLang="en-US" dirty="0"/>
              <a:t>之类的通用编程语言或者</a:t>
            </a:r>
            <a:r>
              <a:rPr lang="en-US" altLang="zh-CN" dirty="0" err="1"/>
              <a:t>Datalog</a:t>
            </a:r>
            <a:r>
              <a:rPr lang="zh-CN" altLang="en-US" dirty="0"/>
              <a:t>之类的通用逻辑编程语言来表示程序分析本身，而是使用最适合领域特定优化的领域特定语言，也就是仅在考虑到有关静态程序分析领域的特定知识时才是正确的语言。</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Arial" panose="020B0604020202090204" pitchFamily="34" charset="0"/>
                <a:ea typeface="宋体" panose="02010600030101010101" pitchFamily="2" charset="-122"/>
                <a:cs typeface="+mn-cs"/>
              </a:rPr>
              <a:t>它必须具有精确的表达水平：具有足够的表达能力，</a:t>
            </a:r>
            <a:r>
              <a:rPr lang="zh-CN" altLang="en-US" sz="1200" kern="1200" dirty="0">
                <a:solidFill>
                  <a:schemeClr val="tx1"/>
                </a:solidFill>
                <a:effectLst/>
                <a:latin typeface="Arial" panose="020B0604020202090204" pitchFamily="34" charset="0"/>
                <a:ea typeface="宋体" panose="02010600030101010101" pitchFamily="2" charset="-122"/>
                <a:cs typeface="+mn-cs"/>
              </a:rPr>
              <a:t>来</a:t>
            </a:r>
            <a:r>
              <a:rPr lang="zh-CN" altLang="zh-CN" sz="1200" kern="1200" dirty="0">
                <a:solidFill>
                  <a:schemeClr val="tx1"/>
                </a:solidFill>
                <a:effectLst/>
                <a:latin typeface="Arial" panose="020B0604020202090204" pitchFamily="34" charset="0"/>
                <a:ea typeface="宋体" panose="02010600030101010101" pitchFamily="2" charset="-122"/>
                <a:cs typeface="+mn-cs"/>
              </a:rPr>
              <a:t>涵盖静态分析</a:t>
            </a:r>
            <a:r>
              <a:rPr lang="zh-CN" altLang="en-US" sz="1200" kern="1200" dirty="0">
                <a:solidFill>
                  <a:schemeClr val="tx1"/>
                </a:solidFill>
                <a:effectLst/>
                <a:latin typeface="Arial" panose="020B0604020202090204" pitchFamily="34" charset="0"/>
                <a:ea typeface="宋体" panose="02010600030101010101" pitchFamily="2" charset="-122"/>
                <a:cs typeface="+mn-cs"/>
              </a:rPr>
              <a:t>可能出现的情况</a:t>
            </a:r>
            <a:r>
              <a:rPr lang="zh-CN" altLang="zh-CN" sz="1200" kern="1200" dirty="0">
                <a:solidFill>
                  <a:schemeClr val="tx1"/>
                </a:solidFill>
                <a:effectLst/>
                <a:latin typeface="Arial" panose="020B0604020202090204" pitchFamily="34" charset="0"/>
                <a:ea typeface="宋体" panose="02010600030101010101" pitchFamily="2" charset="-122"/>
                <a:cs typeface="+mn-cs"/>
              </a:rPr>
              <a:t>，但同时必须限制其表达能力</a:t>
            </a:r>
            <a:r>
              <a:rPr lang="zh-CN" altLang="en-US" sz="1200" kern="1200" dirty="0">
                <a:solidFill>
                  <a:schemeClr val="tx1"/>
                </a:solidFill>
                <a:effectLst/>
                <a:latin typeface="Arial" panose="020B0604020202090204" pitchFamily="34" charset="0"/>
                <a:ea typeface="宋体" panose="02010600030101010101" pitchFamily="2" charset="-122"/>
                <a:cs typeface="+mn-cs"/>
              </a:rPr>
              <a:t>，使得不会阻碍</a:t>
            </a:r>
            <a:r>
              <a:rPr lang="zh-CN" altLang="zh-CN" sz="1200" kern="1200" dirty="0">
                <a:solidFill>
                  <a:schemeClr val="tx1"/>
                </a:solidFill>
                <a:effectLst/>
                <a:latin typeface="Arial" panose="020B0604020202090204" pitchFamily="34" charset="0"/>
                <a:ea typeface="宋体" panose="02010600030101010101" pitchFamily="2" charset="-122"/>
                <a:cs typeface="+mn-cs"/>
              </a:rPr>
              <a:t>自动优化</a:t>
            </a:r>
            <a:r>
              <a:rPr lang="zh-CN" altLang="en-US" sz="1200" kern="1200" dirty="0">
                <a:solidFill>
                  <a:schemeClr val="tx1"/>
                </a:solidFill>
                <a:effectLst/>
                <a:latin typeface="Arial" panose="020B0604020202090204" pitchFamily="34" charset="0"/>
                <a:ea typeface="宋体" panose="02010600030101010101" pitchFamily="2" charset="-122"/>
                <a:cs typeface="+mn-cs"/>
              </a:rPr>
              <a:t>的实现</a:t>
            </a:r>
            <a:r>
              <a:rPr lang="zh-CN" altLang="zh-CN" sz="1200" kern="1200" dirty="0">
                <a:solidFill>
                  <a:schemeClr val="tx1"/>
                </a:solidFill>
                <a:effectLst/>
                <a:latin typeface="Arial" panose="020B0604020202090204" pitchFamily="34" charset="0"/>
                <a:ea typeface="宋体" panose="02010600030101010101" pitchFamily="2" charset="-122"/>
                <a:cs typeface="+mn-cs"/>
              </a:rPr>
              <a:t>。而且，该语言必须对于静态分析用户</a:t>
            </a:r>
            <a:r>
              <a:rPr lang="zh-CN" altLang="en-US" sz="1200" kern="1200" dirty="0">
                <a:solidFill>
                  <a:schemeClr val="tx1"/>
                </a:solidFill>
                <a:effectLst/>
                <a:latin typeface="Arial" panose="020B0604020202090204" pitchFamily="34" charset="0"/>
                <a:ea typeface="宋体" panose="02010600030101010101" pitchFamily="2" charset="-122"/>
                <a:cs typeface="+mn-cs"/>
              </a:rPr>
              <a:t>是</a:t>
            </a:r>
            <a:r>
              <a:rPr lang="zh-CN" altLang="zh-CN" sz="1200" kern="1200" dirty="0">
                <a:solidFill>
                  <a:schemeClr val="tx1"/>
                </a:solidFill>
                <a:effectLst/>
                <a:latin typeface="Arial" panose="020B0604020202090204" pitchFamily="34" charset="0"/>
                <a:ea typeface="宋体" panose="02010600030101010101" pitchFamily="2" charset="-122"/>
                <a:cs typeface="+mn-cs"/>
              </a:rPr>
              <a:t>足够容易</a:t>
            </a:r>
            <a:r>
              <a:rPr lang="zh-CN" altLang="en-US" sz="1200" kern="1200" dirty="0">
                <a:solidFill>
                  <a:schemeClr val="tx1"/>
                </a:solidFill>
                <a:effectLst/>
                <a:latin typeface="Arial" panose="020B0604020202090204" pitchFamily="34" charset="0"/>
                <a:ea typeface="宋体" panose="02010600030101010101" pitchFamily="2" charset="-122"/>
                <a:cs typeface="+mn-cs"/>
              </a:rPr>
              <a:t>使用</a:t>
            </a:r>
            <a:r>
              <a:rPr lang="zh-CN" altLang="zh-CN" sz="1200" kern="1200" dirty="0">
                <a:solidFill>
                  <a:schemeClr val="tx1"/>
                </a:solidFill>
                <a:effectLst/>
                <a:latin typeface="Arial" panose="020B0604020202090204" pitchFamily="34" charset="0"/>
                <a:ea typeface="宋体" panose="02010600030101010101" pitchFamily="2" charset="-122"/>
                <a:cs typeface="+mn-cs"/>
              </a:rPr>
              <a:t>和理解</a:t>
            </a:r>
            <a:r>
              <a:rPr lang="zh-CN" altLang="en-US" sz="1200" kern="1200" dirty="0">
                <a:solidFill>
                  <a:schemeClr val="tx1"/>
                </a:solidFill>
                <a:effectLst/>
                <a:latin typeface="Arial" panose="020B0604020202090204" pitchFamily="34" charset="0"/>
                <a:ea typeface="宋体" panose="02010600030101010101" pitchFamily="2" charset="-122"/>
                <a:cs typeface="+mn-cs"/>
              </a:rPr>
              <a:t>的</a:t>
            </a:r>
            <a:r>
              <a:rPr lang="zh-CN" altLang="zh-CN" sz="1200" kern="1200" dirty="0">
                <a:solidFill>
                  <a:schemeClr val="tx1"/>
                </a:solidFill>
                <a:effectLst/>
                <a:latin typeface="Arial" panose="020B0604020202090204" pitchFamily="34" charset="0"/>
                <a:ea typeface="宋体" panose="02010600030101010101" pitchFamily="2" charset="-122"/>
                <a:cs typeface="+mn-cs"/>
              </a:rPr>
              <a:t>，同时也必须是机器可读的。</a:t>
            </a:r>
            <a:endParaRPr lang="en-US" altLang="zh-CN" dirty="0"/>
          </a:p>
        </p:txBody>
      </p:sp>
    </p:spTree>
    <p:extLst>
      <p:ext uri="{BB962C8B-B14F-4D97-AF65-F5344CB8AC3E}">
        <p14:creationId xmlns:p14="http://schemas.microsoft.com/office/powerpoint/2010/main" val="992057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整个报告分为</a:t>
            </a:r>
            <a:r>
              <a:rPr lang="en-US" altLang="zh-CN" dirty="0"/>
              <a:t>4</a:t>
            </a:r>
            <a:r>
              <a:rPr lang="zh-CN" altLang="en-US" dirty="0"/>
              <a:t>个部分，分别为。。。 五个方面</a:t>
            </a:r>
          </a:p>
        </p:txBody>
      </p:sp>
      <p:sp>
        <p:nvSpPr>
          <p:cNvPr id="4" name="灯片编号占位符 3"/>
          <p:cNvSpPr>
            <a:spLocks noGrp="1"/>
          </p:cNvSpPr>
          <p:nvPr>
            <p:ph type="sldNum" sz="quarter" idx="5"/>
          </p:nvPr>
        </p:nvSpPr>
        <p:spPr/>
        <p:txBody>
          <a:bodyPr/>
          <a:lstStyle/>
          <a:p>
            <a:pPr>
              <a:defRPr/>
            </a:pPr>
            <a:fld id="{C8BD6A3D-745A-4E1D-A910-7A3F38A84B5F}" type="slidenum">
              <a:rPr lang="en-US" altLang="zh-CN" smtClean="0"/>
              <a:t>2</a:t>
            </a:fld>
            <a:endParaRPr lang="en-US" altLang="zh-CN"/>
          </a:p>
        </p:txBody>
      </p:sp>
    </p:spTree>
    <p:extLst>
      <p:ext uri="{BB962C8B-B14F-4D97-AF65-F5344CB8AC3E}">
        <p14:creationId xmlns:p14="http://schemas.microsoft.com/office/powerpoint/2010/main" val="29359406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第二部分是</a:t>
            </a:r>
            <a:r>
              <a:rPr lang="en-US" altLang="zh-CN" dirty="0"/>
              <a:t>High-level</a:t>
            </a:r>
            <a:r>
              <a:rPr lang="zh-CN" altLang="en-US" dirty="0"/>
              <a:t>的中间表示</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要实现对静态分析的自动优化，就需要设计静态分析的专用的特定中间表示（</a:t>
            </a:r>
            <a:r>
              <a:rPr lang="en-US" altLang="zh-CN" dirty="0"/>
              <a:t>IR</a:t>
            </a:r>
            <a:r>
              <a:rPr lang="zh-CN" altLang="en-US" dirty="0"/>
              <a:t>），这种中间表示需要非常适合特定的优化。文章提出的</a:t>
            </a:r>
            <a:r>
              <a:rPr lang="en-US" altLang="zh-CN" dirty="0"/>
              <a:t>High-level</a:t>
            </a:r>
            <a:r>
              <a:rPr lang="zh-CN" altLang="en-US" dirty="0"/>
              <a:t>中间表示的重点在于在程序执行之前对静态分析进行优化。</a:t>
            </a:r>
            <a:endParaRPr lang="en-US" altLang="zh-CN" dirty="0"/>
          </a:p>
        </p:txBody>
      </p:sp>
    </p:spTree>
    <p:extLst>
      <p:ext uri="{BB962C8B-B14F-4D97-AF65-F5344CB8AC3E}">
        <p14:creationId xmlns:p14="http://schemas.microsoft.com/office/powerpoint/2010/main" val="34044081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第三部分是</a:t>
            </a:r>
            <a:r>
              <a:rPr lang="en-US" altLang="zh-CN" sz="1200" dirty="0">
                <a:sym typeface="+mn-ea"/>
              </a:rPr>
              <a:t>Low-level</a:t>
            </a:r>
            <a:r>
              <a:rPr lang="zh-CN" altLang="en-US" dirty="0"/>
              <a:t>的中间表示</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kern="1200" dirty="0">
              <a:solidFill>
                <a:schemeClr val="tx1"/>
              </a:solidFill>
              <a:effectLst/>
              <a:latin typeface="Arial" panose="020B060402020209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kern="1200" dirty="0">
                <a:solidFill>
                  <a:schemeClr val="tx1"/>
                </a:solidFill>
                <a:effectLst/>
                <a:latin typeface="Arial" panose="020B0604020202090204" pitchFamily="34" charset="0"/>
                <a:ea typeface="宋体" panose="02010600030101010101" pitchFamily="2" charset="-122"/>
                <a:cs typeface="+mn-cs"/>
              </a:rPr>
              <a:t>第二部分的</a:t>
            </a:r>
            <a:r>
              <a:rPr lang="zh-CN" altLang="zh-CN" sz="1200" kern="1200" dirty="0">
                <a:solidFill>
                  <a:schemeClr val="tx1"/>
                </a:solidFill>
                <a:effectLst/>
                <a:latin typeface="Arial" panose="020B0604020202090204" pitchFamily="34" charset="0"/>
                <a:ea typeface="宋体" panose="02010600030101010101" pitchFamily="2" charset="-122"/>
                <a:cs typeface="+mn-cs"/>
              </a:rPr>
              <a:t>提前优化是</a:t>
            </a:r>
            <a:r>
              <a:rPr lang="zh-CN" altLang="en-US" sz="1200" kern="1200" dirty="0">
                <a:solidFill>
                  <a:schemeClr val="tx1"/>
                </a:solidFill>
                <a:effectLst/>
                <a:latin typeface="Arial" panose="020B0604020202090204" pitchFamily="34" charset="0"/>
                <a:ea typeface="宋体" panose="02010600030101010101" pitchFamily="2" charset="-122"/>
                <a:cs typeface="+mn-cs"/>
              </a:rPr>
              <a:t>为了</a:t>
            </a:r>
            <a:r>
              <a:rPr lang="zh-CN" altLang="zh-CN" sz="1200" kern="1200" dirty="0">
                <a:solidFill>
                  <a:schemeClr val="tx1"/>
                </a:solidFill>
                <a:effectLst/>
                <a:latin typeface="Arial" panose="020B0604020202090204" pitchFamily="34" charset="0"/>
                <a:ea typeface="宋体" panose="02010600030101010101" pitchFamily="2" charset="-122"/>
                <a:cs typeface="+mn-cs"/>
              </a:rPr>
              <a:t>在不考虑被分析程序的情况下提高分析性能。但是</a:t>
            </a:r>
            <a:r>
              <a:rPr lang="zh-CN" altLang="en-US" sz="1200" kern="1200" dirty="0">
                <a:solidFill>
                  <a:schemeClr val="tx1"/>
                </a:solidFill>
                <a:effectLst/>
                <a:latin typeface="Arial" panose="020B0604020202090204" pitchFamily="34" charset="0"/>
                <a:ea typeface="宋体" panose="02010600030101010101" pitchFamily="2" charset="-122"/>
                <a:cs typeface="+mn-cs"/>
              </a:rPr>
              <a:t>，</a:t>
            </a:r>
            <a:r>
              <a:rPr lang="zh-CN" altLang="zh-CN" sz="1200" kern="1200" dirty="0">
                <a:solidFill>
                  <a:schemeClr val="tx1"/>
                </a:solidFill>
                <a:effectLst/>
                <a:latin typeface="Arial" panose="020B0604020202090204" pitchFamily="34" charset="0"/>
                <a:ea typeface="宋体" panose="02010600030101010101" pitchFamily="2" charset="-122"/>
                <a:cs typeface="+mn-cs"/>
              </a:rPr>
              <a:t>所分析的程序可能会对静态分析的最佳配置产生很大影响。 因此，</a:t>
            </a:r>
            <a:r>
              <a:rPr lang="zh-CN" altLang="en-US" sz="1200" kern="1200" dirty="0">
                <a:solidFill>
                  <a:schemeClr val="tx1"/>
                </a:solidFill>
                <a:effectLst/>
                <a:latin typeface="Arial" panose="020B0604020202090204" pitchFamily="34" charset="0"/>
                <a:ea typeface="宋体" panose="02010600030101010101" pitchFamily="2" charset="-122"/>
                <a:cs typeface="+mn-cs"/>
              </a:rPr>
              <a:t>需要有</a:t>
            </a:r>
            <a:r>
              <a:rPr lang="zh-CN" altLang="zh-CN" sz="1200" kern="1200" dirty="0">
                <a:solidFill>
                  <a:schemeClr val="tx1"/>
                </a:solidFill>
                <a:effectLst/>
                <a:latin typeface="Arial" panose="020B0604020202090204" pitchFamily="34" charset="0"/>
                <a:ea typeface="宋体" panose="02010600030101010101" pitchFamily="2" charset="-122"/>
                <a:cs typeface="+mn-cs"/>
              </a:rPr>
              <a:t>一种机制，允许考虑程序特征，允许在进行分析</a:t>
            </a:r>
            <a:r>
              <a:rPr lang="zh-CN" altLang="en-US" sz="1200" kern="1200" dirty="0">
                <a:solidFill>
                  <a:schemeClr val="tx1"/>
                </a:solidFill>
                <a:effectLst/>
                <a:latin typeface="Arial" panose="020B0604020202090204" pitchFamily="34" charset="0"/>
                <a:ea typeface="宋体" panose="02010600030101010101" pitchFamily="2" charset="-122"/>
                <a:cs typeface="+mn-cs"/>
              </a:rPr>
              <a:t>过程中</a:t>
            </a:r>
            <a:r>
              <a:rPr lang="zh-CN" altLang="zh-CN" sz="1200" kern="1200" dirty="0">
                <a:solidFill>
                  <a:schemeClr val="tx1"/>
                </a:solidFill>
                <a:effectLst/>
                <a:latin typeface="Arial" panose="020B0604020202090204" pitchFamily="34" charset="0"/>
                <a:ea typeface="宋体" panose="02010600030101010101" pitchFamily="2" charset="-122"/>
                <a:cs typeface="+mn-cs"/>
              </a:rPr>
              <a:t>将分析配置调整为最佳</a:t>
            </a:r>
            <a:r>
              <a:rPr lang="zh-CN" altLang="en-US" sz="1200" kern="1200" dirty="0">
                <a:solidFill>
                  <a:schemeClr val="tx1"/>
                </a:solidFill>
                <a:effectLst/>
                <a:latin typeface="Arial" panose="020B0604020202090204" pitchFamily="34" charset="0"/>
                <a:ea typeface="宋体" panose="02010600030101010101" pitchFamily="2" charset="-122"/>
                <a:cs typeface="+mn-cs"/>
              </a:rPr>
              <a:t>。</a:t>
            </a:r>
            <a:endParaRPr lang="en-US" altLang="zh-CN" sz="1200" kern="1200" dirty="0">
              <a:solidFill>
                <a:schemeClr val="tx1"/>
              </a:solidFill>
              <a:effectLst/>
              <a:latin typeface="Arial" panose="020B060402020209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Arial" panose="020B0604020202090204" pitchFamily="34" charset="0"/>
                <a:ea typeface="宋体" panose="02010600030101010101" pitchFamily="2" charset="-122"/>
                <a:cs typeface="+mn-cs"/>
              </a:rPr>
              <a:t>与</a:t>
            </a:r>
            <a:r>
              <a:rPr lang="en-US" altLang="zh-CN" dirty="0"/>
              <a:t>High-level</a:t>
            </a:r>
            <a:r>
              <a:rPr lang="zh-CN" altLang="en-US" dirty="0"/>
              <a:t>的中间表示</a:t>
            </a:r>
            <a:r>
              <a:rPr lang="zh-CN" altLang="zh-CN" sz="1200" kern="1200" dirty="0">
                <a:solidFill>
                  <a:schemeClr val="tx1"/>
                </a:solidFill>
                <a:effectLst/>
                <a:latin typeface="Arial" panose="020B0604020202090204" pitchFamily="34" charset="0"/>
                <a:ea typeface="宋体" panose="02010600030101010101" pitchFamily="2" charset="-122"/>
                <a:cs typeface="+mn-cs"/>
              </a:rPr>
              <a:t>相反，为了允许及时的适应，对于</a:t>
            </a:r>
            <a:r>
              <a:rPr lang="en-US" altLang="zh-CN" sz="1200" dirty="0">
                <a:sym typeface="+mn-ea"/>
              </a:rPr>
              <a:t>Low-level</a:t>
            </a:r>
            <a:r>
              <a:rPr lang="zh-CN" altLang="en-US" dirty="0"/>
              <a:t>的中间表示</a:t>
            </a:r>
            <a:r>
              <a:rPr lang="zh-CN" altLang="zh-CN" sz="1200" kern="1200" dirty="0">
                <a:solidFill>
                  <a:schemeClr val="tx1"/>
                </a:solidFill>
                <a:effectLst/>
                <a:latin typeface="Arial" panose="020B0604020202090204" pitchFamily="34" charset="0"/>
                <a:ea typeface="宋体" panose="02010600030101010101" pitchFamily="2" charset="-122"/>
                <a:cs typeface="+mn-cs"/>
              </a:rPr>
              <a:t>，必须</a:t>
            </a:r>
            <a:r>
              <a:rPr lang="zh-CN" altLang="en-US" sz="1200" kern="1200" dirty="0">
                <a:solidFill>
                  <a:schemeClr val="tx1"/>
                </a:solidFill>
                <a:effectLst/>
                <a:latin typeface="Arial" panose="020B0604020202090204" pitchFamily="34" charset="0"/>
                <a:ea typeface="宋体" panose="02010600030101010101" pitchFamily="2" charset="-122"/>
                <a:cs typeface="+mn-cs"/>
              </a:rPr>
              <a:t>允许其</a:t>
            </a:r>
            <a:r>
              <a:rPr lang="zh-CN" altLang="zh-CN" sz="1200" kern="1200" dirty="0">
                <a:solidFill>
                  <a:schemeClr val="tx1"/>
                </a:solidFill>
                <a:effectLst/>
                <a:latin typeface="Arial" panose="020B0604020202090204" pitchFamily="34" charset="0"/>
                <a:ea typeface="宋体" panose="02010600030101010101" pitchFamily="2" charset="-122"/>
                <a:cs typeface="+mn-cs"/>
              </a:rPr>
              <a:t>更改</a:t>
            </a:r>
            <a:r>
              <a:rPr lang="zh-CN" altLang="en-US" sz="1200" kern="1200" dirty="0">
                <a:solidFill>
                  <a:schemeClr val="tx1"/>
                </a:solidFill>
                <a:effectLst/>
                <a:latin typeface="Arial" panose="020B0604020202090204" pitchFamily="34" charset="0"/>
                <a:ea typeface="宋体" panose="02010600030101010101" pitchFamily="2" charset="-122"/>
                <a:cs typeface="+mn-cs"/>
              </a:rPr>
              <a:t>目前已经确定</a:t>
            </a:r>
            <a:r>
              <a:rPr lang="zh-CN" altLang="zh-CN" sz="1200" kern="1200" dirty="0">
                <a:solidFill>
                  <a:schemeClr val="tx1"/>
                </a:solidFill>
                <a:effectLst/>
                <a:latin typeface="Arial" panose="020B0604020202090204" pitchFamily="34" charset="0"/>
                <a:ea typeface="宋体" panose="02010600030101010101" pitchFamily="2" charset="-122"/>
                <a:cs typeface="+mn-cs"/>
              </a:rPr>
              <a:t>的分析表示形式，即时</a:t>
            </a:r>
            <a:r>
              <a:rPr lang="zh-CN" altLang="en-US" sz="1200" kern="1200" dirty="0">
                <a:solidFill>
                  <a:schemeClr val="tx1"/>
                </a:solidFill>
                <a:effectLst/>
                <a:latin typeface="Arial" panose="020B0604020202090204" pitchFamily="34" charset="0"/>
                <a:ea typeface="宋体" panose="02010600030101010101" pitchFamily="2" charset="-122"/>
                <a:cs typeface="+mn-cs"/>
              </a:rPr>
              <a:t>的</a:t>
            </a:r>
            <a:r>
              <a:rPr lang="zh-CN" altLang="zh-CN" sz="1200" kern="1200" dirty="0">
                <a:solidFill>
                  <a:schemeClr val="tx1"/>
                </a:solidFill>
                <a:effectLst/>
                <a:latin typeface="Arial" panose="020B0604020202090204" pitchFamily="34" charset="0"/>
                <a:ea typeface="宋体" panose="02010600030101010101" pitchFamily="2" charset="-122"/>
                <a:cs typeface="+mn-cs"/>
              </a:rPr>
              <a:t>重新生成分析代码</a:t>
            </a:r>
            <a:r>
              <a:rPr lang="zh-CN" altLang="en-US" sz="1200" kern="1200" dirty="0">
                <a:solidFill>
                  <a:schemeClr val="tx1"/>
                </a:solidFill>
                <a:effectLst/>
                <a:latin typeface="Arial" panose="020B0604020202090204" pitchFamily="34" charset="0"/>
                <a:ea typeface="宋体" panose="02010600030101010101" pitchFamily="2" charset="-122"/>
                <a:cs typeface="+mn-cs"/>
              </a:rPr>
              <a:t>。</a:t>
            </a:r>
            <a:endParaRPr lang="zh-CN" altLang="zh-CN" sz="1200" kern="1200" dirty="0">
              <a:solidFill>
                <a:schemeClr val="tx1"/>
              </a:solidFill>
              <a:effectLst/>
              <a:latin typeface="Arial" panose="020B060402020209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Tree>
    <p:extLst>
      <p:ext uri="{BB962C8B-B14F-4D97-AF65-F5344CB8AC3E}">
        <p14:creationId xmlns:p14="http://schemas.microsoft.com/office/powerpoint/2010/main" val="40558870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第四部分是</a:t>
            </a:r>
            <a:r>
              <a:rPr lang="zh-CN" altLang="en-US" sz="1200" dirty="0">
                <a:sym typeface="+mn-ea"/>
              </a:rPr>
              <a:t>静态分析</a:t>
            </a:r>
            <a:r>
              <a:rPr lang="en-US" altLang="zh-CN" sz="1200" dirty="0">
                <a:sym typeface="+mn-ea"/>
              </a:rPr>
              <a:t>profiler</a:t>
            </a:r>
            <a:endParaRPr lang="zh-CN" altLang="en-US"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kern="1200" dirty="0">
              <a:solidFill>
                <a:schemeClr val="tx1"/>
              </a:solidFill>
              <a:effectLst/>
              <a:latin typeface="Arial" panose="020B060402020209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kern="1200" dirty="0">
                <a:solidFill>
                  <a:schemeClr val="tx1"/>
                </a:solidFill>
                <a:effectLst/>
                <a:latin typeface="Arial" panose="020B0604020202090204" pitchFamily="34" charset="0"/>
                <a:ea typeface="宋体" panose="02010600030101010101" pitchFamily="2" charset="-122"/>
                <a:cs typeface="+mn-cs"/>
              </a:rPr>
              <a:t>一般</a:t>
            </a:r>
            <a:r>
              <a:rPr lang="zh-CN" altLang="zh-CN" sz="1200" kern="1200" dirty="0">
                <a:solidFill>
                  <a:schemeClr val="tx1"/>
                </a:solidFill>
                <a:effectLst/>
                <a:latin typeface="Arial" panose="020B0604020202090204" pitchFamily="34" charset="0"/>
                <a:ea typeface="宋体" panose="02010600030101010101" pitchFamily="2" charset="-122"/>
                <a:cs typeface="+mn-cs"/>
              </a:rPr>
              <a:t>一个自我优化的静态分析器，</a:t>
            </a:r>
            <a:r>
              <a:rPr lang="zh-CN" altLang="en-US" sz="1200" kern="1200" dirty="0">
                <a:solidFill>
                  <a:schemeClr val="tx1"/>
                </a:solidFill>
                <a:effectLst/>
                <a:latin typeface="Arial" panose="020B0604020202090204" pitchFamily="34" charset="0"/>
                <a:ea typeface="宋体" panose="02010600030101010101" pitchFamily="2" charset="-122"/>
                <a:cs typeface="+mn-cs"/>
              </a:rPr>
              <a:t>需要</a:t>
            </a:r>
            <a:r>
              <a:rPr lang="zh-CN" altLang="zh-CN" sz="1200" kern="1200" dirty="0">
                <a:solidFill>
                  <a:schemeClr val="tx1"/>
                </a:solidFill>
                <a:effectLst/>
                <a:latin typeface="Arial" panose="020B0604020202090204" pitchFamily="34" charset="0"/>
                <a:ea typeface="宋体" panose="02010600030101010101" pitchFamily="2" charset="-122"/>
                <a:cs typeface="+mn-cs"/>
              </a:rPr>
              <a:t>一名静态分析专家，</a:t>
            </a:r>
            <a:r>
              <a:rPr lang="zh-CN" altLang="en-US" sz="1200" kern="1200" dirty="0">
                <a:solidFill>
                  <a:schemeClr val="tx1"/>
                </a:solidFill>
                <a:effectLst/>
                <a:latin typeface="Arial" panose="020B0604020202090204" pitchFamily="34" charset="0"/>
                <a:ea typeface="宋体" panose="02010600030101010101" pitchFamily="2" charset="-122"/>
                <a:cs typeface="+mn-cs"/>
              </a:rPr>
              <a:t>他</a:t>
            </a:r>
            <a:r>
              <a:rPr lang="zh-CN" altLang="zh-CN" sz="1200" kern="1200" dirty="0">
                <a:solidFill>
                  <a:schemeClr val="tx1"/>
                </a:solidFill>
                <a:effectLst/>
                <a:latin typeface="Arial" panose="020B0604020202090204" pitchFamily="34" charset="0"/>
                <a:ea typeface="宋体" panose="02010600030101010101" pitchFamily="2" charset="-122"/>
                <a:cs typeface="+mn-cs"/>
              </a:rPr>
              <a:t>需要深入了解分析本身的执行情况。自适应性</a:t>
            </a:r>
            <a:r>
              <a:rPr lang="zh-CN" altLang="en-US" sz="1200" kern="1200" dirty="0">
                <a:solidFill>
                  <a:schemeClr val="tx1"/>
                </a:solidFill>
                <a:effectLst/>
                <a:latin typeface="Arial" panose="020B0604020202090204" pitchFamily="34" charset="0"/>
                <a:ea typeface="宋体" panose="02010600030101010101" pitchFamily="2" charset="-122"/>
                <a:cs typeface="+mn-cs"/>
              </a:rPr>
              <a:t>分析</a:t>
            </a:r>
            <a:r>
              <a:rPr lang="zh-CN" altLang="zh-CN" sz="1200" kern="1200" dirty="0">
                <a:solidFill>
                  <a:schemeClr val="tx1"/>
                </a:solidFill>
                <a:effectLst/>
                <a:latin typeface="Arial" panose="020B0604020202090204" pitchFamily="34" charset="0"/>
                <a:ea typeface="宋体" panose="02010600030101010101" pitchFamily="2" charset="-122"/>
                <a:cs typeface="+mn-cs"/>
              </a:rPr>
              <a:t>实际上比正常情况下更难，因为实际执行的分析代码不是分析设计者手写的代码，而是由分析的中间表示生成的。因此，这种自适应设计可能会失去分析定义</a:t>
            </a:r>
            <a:r>
              <a:rPr lang="zh-CN" altLang="en-US" sz="1200" kern="1200" dirty="0">
                <a:solidFill>
                  <a:schemeClr val="tx1"/>
                </a:solidFill>
                <a:effectLst/>
                <a:latin typeface="Arial" panose="020B0604020202090204" pitchFamily="34" charset="0"/>
                <a:ea typeface="宋体" panose="02010600030101010101" pitchFamily="2" charset="-122"/>
                <a:cs typeface="+mn-cs"/>
              </a:rPr>
              <a:t>和</a:t>
            </a:r>
            <a:r>
              <a:rPr lang="zh-CN" altLang="zh-CN" sz="1200" kern="1200" dirty="0">
                <a:solidFill>
                  <a:schemeClr val="tx1"/>
                </a:solidFill>
                <a:effectLst/>
                <a:latin typeface="Arial" panose="020B0604020202090204" pitchFamily="34" charset="0"/>
                <a:ea typeface="宋体" panose="02010600030101010101" pitchFamily="2" charset="-122"/>
                <a:cs typeface="+mn-cs"/>
              </a:rPr>
              <a:t>执行之间的联系。</a:t>
            </a:r>
            <a:r>
              <a:rPr lang="zh-CN" altLang="en-US" sz="1200" kern="1200" dirty="0">
                <a:solidFill>
                  <a:schemeClr val="tx1"/>
                </a:solidFill>
                <a:effectLst/>
                <a:latin typeface="Arial" panose="020B0604020202090204" pitchFamily="34" charset="0"/>
                <a:ea typeface="宋体" panose="02010600030101010101" pitchFamily="2" charset="-122"/>
                <a:cs typeface="+mn-cs"/>
              </a:rPr>
              <a:t>所以需要</a:t>
            </a:r>
            <a:r>
              <a:rPr lang="zh-CN" altLang="zh-CN" sz="1200" kern="1200" dirty="0">
                <a:solidFill>
                  <a:schemeClr val="tx1"/>
                </a:solidFill>
                <a:effectLst/>
                <a:latin typeface="Arial" panose="020B0604020202090204" pitchFamily="34" charset="0"/>
                <a:ea typeface="宋体" panose="02010600030101010101" pitchFamily="2" charset="-122"/>
                <a:cs typeface="+mn-cs"/>
              </a:rPr>
              <a:t>用于自适应静态分析的专用配置文件</a:t>
            </a:r>
            <a:r>
              <a:rPr lang="zh-CN" altLang="en-US" sz="1200" kern="1200" dirty="0">
                <a:solidFill>
                  <a:schemeClr val="tx1"/>
                </a:solidFill>
                <a:effectLst/>
                <a:latin typeface="Arial" panose="020B0604020202090204" pitchFamily="34" charset="0"/>
                <a:ea typeface="宋体" panose="02010600030101010101" pitchFamily="2" charset="-122"/>
                <a:cs typeface="+mn-cs"/>
              </a:rPr>
              <a:t>的</a:t>
            </a:r>
            <a:r>
              <a:rPr lang="zh-CN" altLang="zh-CN" sz="1200" kern="1200" dirty="0">
                <a:solidFill>
                  <a:schemeClr val="tx1"/>
                </a:solidFill>
                <a:effectLst/>
                <a:latin typeface="Arial" panose="020B0604020202090204" pitchFamily="34" charset="0"/>
                <a:ea typeface="宋体" panose="02010600030101010101" pitchFamily="2" charset="-122"/>
                <a:cs typeface="+mn-cs"/>
              </a:rPr>
              <a:t>工具。</a:t>
            </a:r>
            <a:r>
              <a:rPr lang="zh-CN" altLang="en-US" sz="1200" kern="1200" dirty="0">
                <a:solidFill>
                  <a:schemeClr val="tx1"/>
                </a:solidFill>
                <a:effectLst/>
                <a:latin typeface="Arial" panose="020B0604020202090204" pitchFamily="34" charset="0"/>
                <a:ea typeface="宋体" panose="02010600030101010101" pitchFamily="2" charset="-122"/>
                <a:cs typeface="+mn-cs"/>
              </a:rPr>
              <a:t>它能够</a:t>
            </a:r>
            <a:r>
              <a:rPr lang="zh-CN" altLang="zh-CN" sz="1200" kern="1200" dirty="0">
                <a:solidFill>
                  <a:schemeClr val="tx1"/>
                </a:solidFill>
                <a:effectLst/>
                <a:latin typeface="Arial" panose="020B0604020202090204" pitchFamily="34" charset="0"/>
                <a:ea typeface="宋体" panose="02010600030101010101" pitchFamily="2" charset="-122"/>
                <a:cs typeface="+mn-cs"/>
              </a:rPr>
              <a:t>在自动识别导致分析性能降低的执行热点</a:t>
            </a:r>
            <a:r>
              <a:rPr lang="zh-CN" altLang="en-US" sz="1200" kern="1200" dirty="0">
                <a:solidFill>
                  <a:schemeClr val="tx1"/>
                </a:solidFill>
                <a:effectLst/>
                <a:latin typeface="Arial" panose="020B0604020202090204" pitchFamily="34" charset="0"/>
                <a:ea typeface="宋体" panose="02010600030101010101" pitchFamily="2" charset="-122"/>
                <a:cs typeface="+mn-cs"/>
              </a:rPr>
              <a:t>。</a:t>
            </a:r>
            <a:r>
              <a:rPr lang="en-US" altLang="zh-CN" sz="1200" dirty="0">
                <a:sym typeface="+mn-ea"/>
              </a:rPr>
              <a:t>profiler</a:t>
            </a:r>
            <a:r>
              <a:rPr lang="zh-CN" altLang="zh-CN" sz="1200" kern="1200" dirty="0">
                <a:solidFill>
                  <a:schemeClr val="tx1"/>
                </a:solidFill>
                <a:effectLst/>
                <a:latin typeface="Arial" panose="020B0604020202090204" pitchFamily="34" charset="0"/>
                <a:ea typeface="宋体" panose="02010600030101010101" pitchFamily="2" charset="-122"/>
                <a:cs typeface="+mn-cs"/>
              </a:rPr>
              <a:t>还应该将这些性能热点链接回静态分析的相关片段，</a:t>
            </a:r>
            <a:r>
              <a:rPr lang="zh-CN" altLang="en-US" sz="1200" kern="1200" dirty="0">
                <a:solidFill>
                  <a:schemeClr val="tx1"/>
                </a:solidFill>
                <a:effectLst/>
                <a:latin typeface="Arial" panose="020B0604020202090204" pitchFamily="34" charset="0"/>
                <a:ea typeface="宋体" panose="02010600030101010101" pitchFamily="2" charset="-122"/>
                <a:cs typeface="+mn-cs"/>
              </a:rPr>
              <a:t>也就是找到该执行模块对应的</a:t>
            </a:r>
            <a:r>
              <a:rPr lang="en-US" altLang="zh-CN" sz="1200" kern="1200" dirty="0">
                <a:solidFill>
                  <a:schemeClr val="tx1"/>
                </a:solidFill>
                <a:effectLst/>
                <a:latin typeface="Arial" panose="020B0604020202090204" pitchFamily="34" charset="0"/>
                <a:ea typeface="宋体" panose="02010600030101010101" pitchFamily="2" charset="-122"/>
                <a:cs typeface="+mn-cs"/>
              </a:rPr>
              <a:t>IR</a:t>
            </a:r>
            <a:r>
              <a:rPr lang="zh-CN" altLang="en-US" sz="1200" kern="1200" dirty="0">
                <a:solidFill>
                  <a:schemeClr val="tx1"/>
                </a:solidFill>
                <a:effectLst/>
                <a:latin typeface="Arial" panose="020B0604020202090204" pitchFamily="34" charset="0"/>
                <a:ea typeface="宋体" panose="02010600030101010101" pitchFamily="2" charset="-122"/>
                <a:cs typeface="+mn-cs"/>
              </a:rPr>
              <a:t>或者实现语言的部分。</a:t>
            </a:r>
            <a:r>
              <a:rPr lang="zh-CN" altLang="zh-CN" sz="1200" kern="1200" dirty="0">
                <a:solidFill>
                  <a:schemeClr val="tx1"/>
                </a:solidFill>
                <a:effectLst/>
                <a:latin typeface="Arial" panose="020B0604020202090204" pitchFamily="34" charset="0"/>
                <a:ea typeface="宋体" panose="02010600030101010101" pitchFamily="2" charset="-122"/>
                <a:cs typeface="+mn-cs"/>
              </a:rPr>
              <a:t>。</a:t>
            </a:r>
            <a:endParaRPr lang="en-US" altLang="zh-CN" dirty="0"/>
          </a:p>
        </p:txBody>
      </p:sp>
    </p:spTree>
    <p:extLst>
      <p:ext uri="{BB962C8B-B14F-4D97-AF65-F5344CB8AC3E}">
        <p14:creationId xmlns:p14="http://schemas.microsoft.com/office/powerpoint/2010/main" val="20108164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Arial" panose="020B0604020202090204" pitchFamily="34" charset="0"/>
                <a:ea typeface="宋体" panose="02010600030101010101" pitchFamily="2" charset="-122"/>
                <a:cs typeface="+mn-cs"/>
              </a:rPr>
              <a:t>最后一步是开发一个优化引擎，该引擎使用关于其执行的静态分析的领域知识，再结合来自</a:t>
            </a:r>
            <a:r>
              <a:rPr lang="en-US" altLang="zh-CN" sz="1200" kern="1200" dirty="0">
                <a:solidFill>
                  <a:schemeClr val="tx1"/>
                </a:solidFill>
                <a:effectLst/>
                <a:latin typeface="Arial" panose="020B0604020202090204" pitchFamily="34" charset="0"/>
                <a:ea typeface="宋体" panose="02010600030101010101" pitchFamily="2" charset="-122"/>
                <a:cs typeface="+mn-cs"/>
              </a:rPr>
              <a:t>profiler</a:t>
            </a:r>
            <a:r>
              <a:rPr lang="zh-CN" altLang="zh-CN" sz="1200" kern="1200" dirty="0">
                <a:solidFill>
                  <a:schemeClr val="tx1"/>
                </a:solidFill>
                <a:effectLst/>
                <a:latin typeface="Arial" panose="020B0604020202090204" pitchFamily="34" charset="0"/>
                <a:ea typeface="宋体" panose="02010600030101010101" pitchFamily="2" charset="-122"/>
                <a:cs typeface="+mn-cs"/>
              </a:rPr>
              <a:t>分析运行的信息，</a:t>
            </a:r>
            <a:r>
              <a:rPr lang="zh-CN" altLang="en-US" sz="1200" kern="1200" dirty="0">
                <a:solidFill>
                  <a:schemeClr val="tx1"/>
                </a:solidFill>
                <a:effectLst/>
                <a:latin typeface="Arial" panose="020B0604020202090204" pitchFamily="34" charset="0"/>
                <a:ea typeface="宋体" panose="02010600030101010101" pitchFamily="2" charset="-122"/>
                <a:cs typeface="+mn-cs"/>
              </a:rPr>
              <a:t>来</a:t>
            </a:r>
            <a:r>
              <a:rPr lang="zh-CN" altLang="zh-CN" sz="1200" kern="1200" dirty="0">
                <a:solidFill>
                  <a:schemeClr val="tx1"/>
                </a:solidFill>
                <a:effectLst/>
                <a:latin typeface="Arial" panose="020B0604020202090204" pitchFamily="34" charset="0"/>
                <a:ea typeface="宋体" panose="02010600030101010101" pitchFamily="2" charset="-122"/>
                <a:cs typeface="+mn-cs"/>
              </a:rPr>
              <a:t>确定最佳</a:t>
            </a:r>
            <a:r>
              <a:rPr lang="zh-CN" altLang="en-US" sz="1200" kern="1200" dirty="0">
                <a:solidFill>
                  <a:schemeClr val="tx1"/>
                </a:solidFill>
                <a:effectLst/>
                <a:latin typeface="Arial" panose="020B0604020202090204" pitchFamily="34" charset="0"/>
                <a:ea typeface="宋体" panose="02010600030101010101" pitchFamily="2" charset="-122"/>
                <a:cs typeface="+mn-cs"/>
              </a:rPr>
              <a:t>的</a:t>
            </a:r>
            <a:r>
              <a:rPr lang="zh-CN" altLang="zh-CN" sz="1200" kern="1200" dirty="0">
                <a:solidFill>
                  <a:schemeClr val="tx1"/>
                </a:solidFill>
                <a:effectLst/>
                <a:latin typeface="Arial" panose="020B0604020202090204" pitchFamily="34" charset="0"/>
                <a:ea typeface="宋体" panose="02010600030101010101" pitchFamily="2" charset="-122"/>
                <a:cs typeface="+mn-cs"/>
              </a:rPr>
              <a:t>分析执行策略，并自动触发这些策略</a:t>
            </a:r>
            <a:r>
              <a:rPr lang="zh-CN" altLang="en-US" sz="1200" kern="1200" dirty="0">
                <a:solidFill>
                  <a:schemeClr val="tx1"/>
                </a:solidFill>
                <a:effectLst/>
                <a:latin typeface="Arial" panose="020B0604020202090204" pitchFamily="34" charset="0"/>
                <a:ea typeface="宋体" panose="02010600030101010101" pitchFamily="2" charset="-122"/>
                <a:cs typeface="+mn-cs"/>
              </a:rPr>
              <a:t>进行</a:t>
            </a:r>
            <a:r>
              <a:rPr lang="zh-CN" altLang="zh-CN" sz="1200" kern="1200" dirty="0">
                <a:solidFill>
                  <a:schemeClr val="tx1"/>
                </a:solidFill>
                <a:effectLst/>
                <a:latin typeface="Arial" panose="020B0604020202090204" pitchFamily="34" charset="0"/>
                <a:ea typeface="宋体" panose="02010600030101010101" pitchFamily="2" charset="-122"/>
                <a:cs typeface="+mn-cs"/>
              </a:rPr>
              <a:t>自我适应。该引擎</a:t>
            </a:r>
            <a:r>
              <a:rPr lang="zh-CN" altLang="en-US" sz="1200" kern="1200" dirty="0">
                <a:solidFill>
                  <a:schemeClr val="tx1"/>
                </a:solidFill>
                <a:effectLst/>
                <a:latin typeface="Arial" panose="020B0604020202090204" pitchFamily="34" charset="0"/>
                <a:ea typeface="宋体" panose="02010600030101010101" pitchFamily="2" charset="-122"/>
                <a:cs typeface="+mn-cs"/>
              </a:rPr>
              <a:t>应该</a:t>
            </a:r>
            <a:r>
              <a:rPr lang="zh-CN" altLang="zh-CN" sz="1200" kern="1200" dirty="0">
                <a:solidFill>
                  <a:schemeClr val="tx1"/>
                </a:solidFill>
                <a:effectLst/>
                <a:latin typeface="Arial" panose="020B0604020202090204" pitchFamily="34" charset="0"/>
                <a:ea typeface="宋体" panose="02010600030101010101" pitchFamily="2" charset="-122"/>
                <a:cs typeface="+mn-cs"/>
              </a:rPr>
              <a:t>有效地实现一个控制循环，在该循环中连续处理性能分析信息</a:t>
            </a:r>
            <a:r>
              <a:rPr lang="zh-CN" altLang="en-US" sz="1200" kern="1200" dirty="0">
                <a:solidFill>
                  <a:schemeClr val="tx1"/>
                </a:solidFill>
                <a:effectLst/>
                <a:latin typeface="Arial" panose="020B0604020202090204" pitchFamily="34" charset="0"/>
                <a:ea typeface="宋体" panose="02010600030101010101" pitchFamily="2" charset="-122"/>
                <a:cs typeface="+mn-cs"/>
              </a:rPr>
              <a:t>来</a:t>
            </a:r>
            <a:r>
              <a:rPr lang="zh-CN" altLang="zh-CN" sz="1200" kern="1200" dirty="0">
                <a:solidFill>
                  <a:schemeClr val="tx1"/>
                </a:solidFill>
                <a:effectLst/>
                <a:latin typeface="Arial" panose="020B0604020202090204" pitchFamily="34" charset="0"/>
                <a:ea typeface="宋体" panose="02010600030101010101" pitchFamily="2" charset="-122"/>
                <a:cs typeface="+mn-cs"/>
              </a:rPr>
              <a:t>确定当前策略的最优性，并</a:t>
            </a:r>
            <a:r>
              <a:rPr lang="zh-CN" altLang="en-US" sz="1200" kern="1200" dirty="0">
                <a:solidFill>
                  <a:schemeClr val="tx1"/>
                </a:solidFill>
                <a:effectLst/>
                <a:latin typeface="Arial" panose="020B0604020202090204" pitchFamily="34" charset="0"/>
                <a:ea typeface="宋体" panose="02010600030101010101" pitchFamily="2" charset="-122"/>
                <a:cs typeface="+mn-cs"/>
              </a:rPr>
              <a:t>找出</a:t>
            </a:r>
            <a:r>
              <a:rPr lang="zh-CN" altLang="zh-CN" sz="1200" kern="1200" dirty="0">
                <a:solidFill>
                  <a:schemeClr val="tx1"/>
                </a:solidFill>
                <a:effectLst/>
                <a:latin typeface="Arial" panose="020B0604020202090204" pitchFamily="34" charset="0"/>
                <a:ea typeface="宋体" panose="02010600030101010101" pitchFamily="2" charset="-122"/>
                <a:cs typeface="+mn-cs"/>
              </a:rPr>
              <a:t>在剩余时间段内可能更有效的其他策略。</a:t>
            </a:r>
            <a:endParaRPr lang="en-US" altLang="zh-CN" dirty="0"/>
          </a:p>
        </p:txBody>
      </p:sp>
    </p:spTree>
    <p:extLst>
      <p:ext uri="{BB962C8B-B14F-4D97-AF65-F5344CB8AC3E}">
        <p14:creationId xmlns:p14="http://schemas.microsoft.com/office/powerpoint/2010/main" val="6961632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通过开发专用领域特定语言和多个专用领域特定中间表示（</a:t>
            </a:r>
            <a:r>
              <a:rPr lang="en-US" altLang="zh-CN" dirty="0"/>
              <a:t>IR</a:t>
            </a:r>
            <a:r>
              <a:rPr lang="zh-CN" altLang="en-US" dirty="0"/>
              <a:t>）表示分析本身，文章提出了实现自适应，自我优化静态分析的新思路。 </a:t>
            </a:r>
            <a:endParaRPr lang="en-US" altLang="zh-CN" dirty="0"/>
          </a:p>
          <a:p>
            <a:r>
              <a:rPr lang="zh-CN" altLang="en-US" dirty="0"/>
              <a:t>可以说，文章最终就是为了同时利用静态分析和程序属性进行实时优化，提出了一个新的的体系结构。</a:t>
            </a:r>
          </a:p>
        </p:txBody>
      </p:sp>
    </p:spTree>
    <p:extLst>
      <p:ext uri="{BB962C8B-B14F-4D97-AF65-F5344CB8AC3E}">
        <p14:creationId xmlns:p14="http://schemas.microsoft.com/office/powerpoint/2010/main" val="18946503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C8BD6A3D-745A-4E1D-A910-7A3F38A84B5F}" type="slidenum">
              <a:rPr lang="en-US" altLang="zh-CN" smtClean="0"/>
              <a:t>25</a:t>
            </a:fld>
            <a:endParaRPr lang="en-US" altLang="zh-CN"/>
          </a:p>
        </p:txBody>
      </p:sp>
    </p:spTree>
    <p:extLst>
      <p:ext uri="{BB962C8B-B14F-4D97-AF65-F5344CB8AC3E}">
        <p14:creationId xmlns:p14="http://schemas.microsoft.com/office/powerpoint/2010/main" val="4174322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程序编程语言方面的研究已有</a:t>
            </a:r>
            <a:r>
              <a:rPr lang="en-US" altLang="zh-CN" dirty="0"/>
              <a:t>60</a:t>
            </a:r>
            <a:r>
              <a:rPr lang="zh-CN" altLang="en-US" dirty="0"/>
              <a:t>年的研究历史，同时也是非常活跃的一个方向。程序编程语言的研究大致可以分为</a:t>
            </a:r>
            <a:r>
              <a:rPr lang="en-US" altLang="zh-CN" dirty="0"/>
              <a:t>3</a:t>
            </a:r>
            <a:r>
              <a:rPr lang="zh-CN" altLang="en-US" dirty="0"/>
              <a:t>个部分，包括理论部分，环境部分以及应用部分。其中理论部分包含语言的设计，类型系统，形式语义等。环境部分包含编译器，运行时系统等。而应用部分包含程序分析，程序验证，程序合成。其中在</a:t>
            </a:r>
            <a:r>
              <a:rPr lang="en-US" altLang="zh-CN" dirty="0"/>
              <a:t>PL</a:t>
            </a:r>
            <a:r>
              <a:rPr lang="zh-CN" altLang="en-US" dirty="0"/>
              <a:t>的框架下，程序分析多指静态程序分析，也即该课程报告所要讨论的主要内容。</a:t>
            </a:r>
            <a:endParaRPr lang="en-US"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Arial" panose="020B0604020202090204" pitchFamily="34" charset="0"/>
                <a:ea typeface="宋体" panose="02010600030101010101" pitchFamily="2" charset="-122"/>
                <a:cs typeface="+mn-cs"/>
              </a:rPr>
              <a:t>在过去十多年，静态代码分析取得了长足的进步，并且出现了许多新颖的应用：最初主要用于运行前程序的优化，现在它也已成为理解程序，程序设计，查找软件质量缺陷，特别是安全漏洞的通用工具。 这项成功归功于这数十年来的静态分析研究，这些研究催生了新颖的算法，数据结构和设计原理，使静态分析比以往任何时候都更加精确。</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Tree>
    <p:extLst>
      <p:ext uri="{BB962C8B-B14F-4D97-AF65-F5344CB8AC3E}">
        <p14:creationId xmlns:p14="http://schemas.microsoft.com/office/powerpoint/2010/main" val="28524700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zh-CN" sz="1200" kern="1200" dirty="0">
                <a:solidFill>
                  <a:schemeClr val="tx1"/>
                </a:solidFill>
                <a:effectLst/>
                <a:latin typeface="Arial" panose="020B0604020202090204" pitchFamily="34" charset="0"/>
                <a:ea typeface="宋体" panose="02010600030101010101" pitchFamily="2" charset="-122"/>
                <a:cs typeface="+mn-cs"/>
              </a:rPr>
              <a:t>而这段时间里，编程语言的核心部分改变的非常少，然而由编程语言构建的程序变的越来越大，而且越来越复杂。因此，尽管从绝对意义上说，静态分析研究的进展是显着的，但人们必须意识到，随着软件应用程序的规模和复杂性不断增加，静态分析技术的研究应该依然得到持续的突破和进步。这也是静态程序分析技术仍有很大研究价值的原因之一。</a:t>
            </a:r>
          </a:p>
        </p:txBody>
      </p:sp>
    </p:spTree>
    <p:extLst>
      <p:ext uri="{BB962C8B-B14F-4D97-AF65-F5344CB8AC3E}">
        <p14:creationId xmlns:p14="http://schemas.microsoft.com/office/powerpoint/2010/main" val="33895158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Tree>
    <p:extLst>
      <p:ext uri="{BB962C8B-B14F-4D97-AF65-F5344CB8AC3E}">
        <p14:creationId xmlns:p14="http://schemas.microsoft.com/office/powerpoint/2010/main" val="11694976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Arial" panose="020B0604020202090204" pitchFamily="34" charset="0"/>
                <a:ea typeface="宋体" panose="02010600030101010101" pitchFamily="2" charset="-122"/>
                <a:cs typeface="+mn-cs"/>
              </a:rPr>
              <a:t>测试，即具体地运行程序并检查输出，这种方法可能会发现错误，但通常不能表明没有错误。相反，静态程序分析可以（使用正确的近似值）检查程序的所有可能执行情况，并提供有关程序属性的保证。</a:t>
            </a:r>
            <a:endParaRPr lang="en-US" altLang="zh-CN" dirty="0"/>
          </a:p>
        </p:txBody>
      </p:sp>
    </p:spTree>
    <p:extLst>
      <p:ext uri="{BB962C8B-B14F-4D97-AF65-F5344CB8AC3E}">
        <p14:creationId xmlns:p14="http://schemas.microsoft.com/office/powerpoint/2010/main" val="29061745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Arial" panose="020B0604020202090204" pitchFamily="34" charset="0"/>
                <a:ea typeface="宋体" panose="02010600030101010101" pitchFamily="2" charset="-122"/>
                <a:cs typeface="+mn-cs"/>
              </a:rPr>
              <a:t>开发此类分析的主要挑战之一是如何确保高精度和高效率在实际中有用。例如，如果它报告许多误报，或者如果它太慢而无法适应现实世界的软件开发过程，则没有人会使用这样设计的分析。</a:t>
            </a:r>
            <a:endParaRPr lang="en-US" altLang="zh-CN" dirty="0"/>
          </a:p>
        </p:txBody>
      </p:sp>
    </p:spTree>
    <p:extLst>
      <p:ext uri="{BB962C8B-B14F-4D97-AF65-F5344CB8AC3E}">
        <p14:creationId xmlns:p14="http://schemas.microsoft.com/office/powerpoint/2010/main" val="7754997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目前程序静态分析可用于例如一下方面：</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1.</a:t>
            </a:r>
            <a:r>
              <a:rPr lang="zh-CN" altLang="en-US" dirty="0"/>
              <a:t>程序优化分析。优化的编译器（包括解释器中的即时编译器）需要了解正在编译的程序的许多不同属性，以便生成有效的代码。</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2.</a:t>
            </a:r>
            <a:r>
              <a:rPr lang="zh-CN" altLang="en-US" dirty="0"/>
              <a:t>程序正确性和安全性分析。设计用于检测错误（或验证是否没有错误）的最成功的分析工具都针对以特定编程语言编写的程序的通用正确性属性。在不安全的语言（如</a:t>
            </a:r>
            <a:r>
              <a:rPr lang="en-US" altLang="zh-CN" dirty="0"/>
              <a:t>C</a:t>
            </a:r>
            <a:r>
              <a:rPr lang="zh-CN" altLang="en-US" dirty="0"/>
              <a:t>）中，此类错误有时会导致严重的安全漏洞。在更安全的语言（如</a:t>
            </a:r>
            <a:r>
              <a:rPr lang="en-US" altLang="zh-CN" dirty="0"/>
              <a:t>Java</a:t>
            </a:r>
            <a:r>
              <a:rPr lang="zh-CN" altLang="en-US" dirty="0"/>
              <a:t>）中，此类错误通常不会那么严重，但它们仍可能导致程序崩溃。</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3.</a:t>
            </a:r>
            <a:r>
              <a:rPr lang="zh-CN" altLang="en-US" dirty="0"/>
              <a:t>程序开发分析。现代</a:t>
            </a:r>
            <a:r>
              <a:rPr lang="en-US" altLang="zh-CN" dirty="0"/>
              <a:t>IDE</a:t>
            </a:r>
            <a:r>
              <a:rPr lang="zh-CN" altLang="en-US" dirty="0"/>
              <a:t>执行各种程序分析以支持调试，重构和程序理解。</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Tree>
    <p:extLst>
      <p:ext uri="{BB962C8B-B14F-4D97-AF65-F5344CB8AC3E}">
        <p14:creationId xmlns:p14="http://schemas.microsoft.com/office/powerpoint/2010/main" val="2083795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Rectangle 4"/>
          <p:cNvSpPr>
            <a:spLocks noGrp="1" noChangeArrowheads="1"/>
          </p:cNvSpPr>
          <p:nvPr>
            <p:ph type="dt" sz="half" idx="10"/>
          </p:nvPr>
        </p:nvSpPr>
        <p:spPr/>
        <p:txBody>
          <a:bodyPr/>
          <a:lstStyle>
            <a:lvl1pPr>
              <a:defRPr/>
            </a:lvl1pPr>
          </a:lstStyle>
          <a:p>
            <a:pPr>
              <a:defRPr/>
            </a:pPr>
            <a:fld id="{5AFFBA3F-8F2D-43D4-AF86-EDD6EE83176E}" type="datetime1">
              <a:rPr lang="zh-CN" altLang="en-US"/>
              <a:t>2020/4/16</a:t>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DB2EAFD8-7531-4488-A33F-044101863160}" type="slidenum">
              <a:rPr lang="en-US" altLang="zh-CN"/>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fld id="{C7021D66-D45B-41BE-9012-1AE0E8B18A90}" type="datetime1">
              <a:rPr lang="zh-CN" altLang="en-US"/>
              <a:t>2020/4/16</a:t>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BD5725F5-036E-4181-B75E-1EC0E2E806B6}" type="slidenum">
              <a:rPr lang="en-US" altLang="zh-CN"/>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fld id="{81D70592-7EC8-4921-AA37-D669DDE375FA}" type="datetime1">
              <a:rPr lang="zh-CN" altLang="en-US"/>
              <a:t>2020/4/16</a:t>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164CA72A-C436-49B9-AAEB-8D7EBE45D6AA}" type="slidenum">
              <a:rPr lang="en-US" altLang="zh-CN"/>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Oval 6"/>
          <p:cNvSpPr>
            <a:spLocks noChangeArrowheads="1"/>
          </p:cNvSpPr>
          <p:nvPr/>
        </p:nvSpPr>
        <p:spPr bwMode="auto">
          <a:xfrm>
            <a:off x="228600" y="1635125"/>
            <a:ext cx="2514600" cy="2514600"/>
          </a:xfrm>
          <a:prstGeom prst="ellipse">
            <a:avLst/>
          </a:prstGeom>
          <a:noFill/>
          <a:ln w="12700">
            <a:solidFill>
              <a:schemeClr val="accent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Times New Roman" panose="02020703060505090304" pitchFamily="18" charset="0"/>
                <a:ea typeface="宋体" panose="02010600030101010101" pitchFamily="2" charset="-122"/>
              </a:defRPr>
            </a:lvl1pPr>
            <a:lvl2pPr marL="742950" indent="-285750" algn="ctr">
              <a:defRPr>
                <a:solidFill>
                  <a:schemeClr val="tx1"/>
                </a:solidFill>
                <a:latin typeface="Times New Roman" panose="02020703060505090304" pitchFamily="18" charset="0"/>
                <a:ea typeface="宋体" panose="02010600030101010101" pitchFamily="2" charset="-122"/>
              </a:defRPr>
            </a:lvl2pPr>
            <a:lvl3pPr marL="1143000" indent="-228600" algn="ctr">
              <a:defRPr>
                <a:solidFill>
                  <a:schemeClr val="tx1"/>
                </a:solidFill>
                <a:latin typeface="Times New Roman" panose="02020703060505090304" pitchFamily="18" charset="0"/>
                <a:ea typeface="宋体" panose="02010600030101010101" pitchFamily="2" charset="-122"/>
              </a:defRPr>
            </a:lvl3pPr>
            <a:lvl4pPr marL="1600200" indent="-228600" algn="ctr">
              <a:defRPr>
                <a:solidFill>
                  <a:schemeClr val="tx1"/>
                </a:solidFill>
                <a:latin typeface="Times New Roman" panose="02020703060505090304" pitchFamily="18" charset="0"/>
                <a:ea typeface="宋体" panose="02010600030101010101" pitchFamily="2" charset="-122"/>
              </a:defRPr>
            </a:lvl4pPr>
            <a:lvl5pPr marL="2057400" indent="-228600" algn="ctr">
              <a:defRPr>
                <a:solidFill>
                  <a:schemeClr val="tx1"/>
                </a:solidFill>
                <a:latin typeface="Times New Roman" panose="0202070306050509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70306050509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70306050509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70306050509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703060505090304" pitchFamily="18" charset="0"/>
                <a:ea typeface="宋体" panose="02010600030101010101" pitchFamily="2" charset="-122"/>
              </a:defRPr>
            </a:lvl9pPr>
          </a:lstStyle>
          <a:p>
            <a:pPr eaLnBrk="1" hangingPunct="1"/>
            <a:endParaRPr lang="zh-CN" altLang="zh-CN">
              <a:latin typeface="Arial" panose="020B0604020202090204" pitchFamily="34" charset="0"/>
            </a:endParaRPr>
          </a:p>
        </p:txBody>
      </p:sp>
      <p:sp>
        <p:nvSpPr>
          <p:cNvPr id="5" name="Rectangle 7"/>
          <p:cNvSpPr>
            <a:spLocks noChangeArrowheads="1"/>
          </p:cNvSpPr>
          <p:nvPr/>
        </p:nvSpPr>
        <p:spPr bwMode="hidden">
          <a:xfrm>
            <a:off x="0" y="2397125"/>
            <a:ext cx="4724400" cy="1143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Times New Roman" panose="02020703060505090304" pitchFamily="18" charset="0"/>
                <a:ea typeface="宋体" panose="02010600030101010101" pitchFamily="2" charset="-122"/>
              </a:defRPr>
            </a:lvl1pPr>
            <a:lvl2pPr marL="742950" indent="-285750" algn="ctr">
              <a:defRPr>
                <a:solidFill>
                  <a:schemeClr val="tx1"/>
                </a:solidFill>
                <a:latin typeface="Times New Roman" panose="02020703060505090304" pitchFamily="18" charset="0"/>
                <a:ea typeface="宋体" panose="02010600030101010101" pitchFamily="2" charset="-122"/>
              </a:defRPr>
            </a:lvl2pPr>
            <a:lvl3pPr marL="1143000" indent="-228600" algn="ctr">
              <a:defRPr>
                <a:solidFill>
                  <a:schemeClr val="tx1"/>
                </a:solidFill>
                <a:latin typeface="Times New Roman" panose="02020703060505090304" pitchFamily="18" charset="0"/>
                <a:ea typeface="宋体" panose="02010600030101010101" pitchFamily="2" charset="-122"/>
              </a:defRPr>
            </a:lvl3pPr>
            <a:lvl4pPr marL="1600200" indent="-228600" algn="ctr">
              <a:defRPr>
                <a:solidFill>
                  <a:schemeClr val="tx1"/>
                </a:solidFill>
                <a:latin typeface="Times New Roman" panose="02020703060505090304" pitchFamily="18" charset="0"/>
                <a:ea typeface="宋体" panose="02010600030101010101" pitchFamily="2" charset="-122"/>
              </a:defRPr>
            </a:lvl4pPr>
            <a:lvl5pPr marL="2057400" indent="-228600" algn="ctr">
              <a:defRPr>
                <a:solidFill>
                  <a:schemeClr val="tx1"/>
                </a:solidFill>
                <a:latin typeface="Times New Roman" panose="0202070306050509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70306050509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70306050509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70306050509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703060505090304" pitchFamily="18" charset="0"/>
                <a:ea typeface="宋体" panose="02010600030101010101" pitchFamily="2" charset="-122"/>
              </a:defRPr>
            </a:lvl9pPr>
          </a:lstStyle>
          <a:p>
            <a:pPr eaLnBrk="1" hangingPunct="1"/>
            <a:endParaRPr lang="zh-CN" altLang="zh-CN" sz="2400"/>
          </a:p>
        </p:txBody>
      </p:sp>
      <p:sp>
        <p:nvSpPr>
          <p:cNvPr id="6" name="Rectangle 8"/>
          <p:cNvSpPr>
            <a:spLocks noChangeArrowheads="1"/>
          </p:cNvSpPr>
          <p:nvPr/>
        </p:nvSpPr>
        <p:spPr bwMode="hidden">
          <a:xfrm>
            <a:off x="3962400" y="2397125"/>
            <a:ext cx="4724400" cy="1143000"/>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Times New Roman" panose="02020703060505090304" pitchFamily="18" charset="0"/>
                <a:ea typeface="宋体" panose="02010600030101010101" pitchFamily="2" charset="-122"/>
              </a:defRPr>
            </a:lvl1pPr>
            <a:lvl2pPr marL="742950" indent="-285750" algn="ctr">
              <a:defRPr>
                <a:solidFill>
                  <a:schemeClr val="tx1"/>
                </a:solidFill>
                <a:latin typeface="Times New Roman" panose="02020703060505090304" pitchFamily="18" charset="0"/>
                <a:ea typeface="宋体" panose="02010600030101010101" pitchFamily="2" charset="-122"/>
              </a:defRPr>
            </a:lvl2pPr>
            <a:lvl3pPr marL="1143000" indent="-228600" algn="ctr">
              <a:defRPr>
                <a:solidFill>
                  <a:schemeClr val="tx1"/>
                </a:solidFill>
                <a:latin typeface="Times New Roman" panose="02020703060505090304" pitchFamily="18" charset="0"/>
                <a:ea typeface="宋体" panose="02010600030101010101" pitchFamily="2" charset="-122"/>
              </a:defRPr>
            </a:lvl3pPr>
            <a:lvl4pPr marL="1600200" indent="-228600" algn="ctr">
              <a:defRPr>
                <a:solidFill>
                  <a:schemeClr val="tx1"/>
                </a:solidFill>
                <a:latin typeface="Times New Roman" panose="02020703060505090304" pitchFamily="18" charset="0"/>
                <a:ea typeface="宋体" panose="02010600030101010101" pitchFamily="2" charset="-122"/>
              </a:defRPr>
            </a:lvl4pPr>
            <a:lvl5pPr marL="2057400" indent="-228600" algn="ctr">
              <a:defRPr>
                <a:solidFill>
                  <a:schemeClr val="tx1"/>
                </a:solidFill>
                <a:latin typeface="Times New Roman" panose="0202070306050509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70306050509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70306050509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70306050509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703060505090304" pitchFamily="18" charset="0"/>
                <a:ea typeface="宋体" panose="02010600030101010101" pitchFamily="2" charset="-122"/>
              </a:defRPr>
            </a:lvl9pPr>
          </a:lstStyle>
          <a:p>
            <a:pPr eaLnBrk="1" hangingPunct="1"/>
            <a:endParaRPr lang="zh-CN" altLang="zh-CN" sz="2400"/>
          </a:p>
        </p:txBody>
      </p:sp>
      <p:pic>
        <p:nvPicPr>
          <p:cNvPr id="7" name="Picture 10" descr="tow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2088" y="188913"/>
            <a:ext cx="1990725"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1" descr="NJU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413" y="260350"/>
            <a:ext cx="2303462"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8" y="6092825"/>
            <a:ext cx="9117012" cy="2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68413"/>
            <a:ext cx="9117013" cy="2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22" name="Rectangle 2"/>
          <p:cNvSpPr>
            <a:spLocks noGrp="1" noChangeArrowheads="1"/>
          </p:cNvSpPr>
          <p:nvPr>
            <p:ph type="subTitle" idx="1"/>
          </p:nvPr>
        </p:nvSpPr>
        <p:spPr>
          <a:xfrm>
            <a:off x="3059113" y="4149725"/>
            <a:ext cx="5184775" cy="1336675"/>
          </a:xfrm>
        </p:spPr>
        <p:txBody>
          <a:bodyPr/>
          <a:lstStyle>
            <a:lvl1pPr marL="0" indent="0" algn="ctr">
              <a:buFont typeface="Wingdings" panose="05000000000000000000" pitchFamily="2" charset="2"/>
              <a:buNone/>
              <a:defRPr/>
            </a:lvl1pPr>
          </a:lstStyle>
          <a:p>
            <a:pPr lvl="0"/>
            <a:r>
              <a:rPr lang="zh-CN" altLang="en-US" noProof="0"/>
              <a:t>单击此处编辑母版副标题样式</a:t>
            </a:r>
          </a:p>
        </p:txBody>
      </p:sp>
      <p:sp>
        <p:nvSpPr>
          <p:cNvPr id="337929" name="Rectangle 9"/>
          <p:cNvSpPr>
            <a:spLocks noGrp="1" noChangeArrowheads="1"/>
          </p:cNvSpPr>
          <p:nvPr>
            <p:ph type="ctrTitle"/>
          </p:nvPr>
        </p:nvSpPr>
        <p:spPr>
          <a:xfrm>
            <a:off x="838200" y="2163763"/>
            <a:ext cx="7405688" cy="1600200"/>
          </a:xfrm>
        </p:spPr>
        <p:txBody>
          <a:bodyPr anchor="ctr"/>
          <a:lstStyle>
            <a:lvl1pPr>
              <a:defRPr/>
            </a:lvl1pPr>
          </a:lstStyle>
          <a:p>
            <a:pPr lvl="0"/>
            <a:r>
              <a:rPr lang="zh-CN" altLang="en-US" noProof="0"/>
              <a:t>单击此处编辑母版标题样式</a:t>
            </a:r>
          </a:p>
        </p:txBody>
      </p:sp>
      <p:sp>
        <p:nvSpPr>
          <p:cNvPr id="11" name="Rectangle 3"/>
          <p:cNvSpPr>
            <a:spLocks noGrp="1" noChangeArrowheads="1"/>
          </p:cNvSpPr>
          <p:nvPr>
            <p:ph type="dt" sz="half" idx="10"/>
          </p:nvPr>
        </p:nvSpPr>
        <p:spPr>
          <a:xfrm>
            <a:off x="685800" y="6284913"/>
            <a:ext cx="1293813" cy="457200"/>
          </a:xfrm>
        </p:spPr>
        <p:txBody>
          <a:bodyPr/>
          <a:lstStyle>
            <a:lvl1pPr>
              <a:defRPr smtClean="0"/>
            </a:lvl1pPr>
          </a:lstStyle>
          <a:p>
            <a:pPr>
              <a:defRPr/>
            </a:pPr>
            <a:fld id="{E517F3A2-280E-4710-B8DA-1015B43F6D2C}" type="datetime1">
              <a:rPr lang="zh-CN" altLang="en-US"/>
              <a:t>2020/4/16</a:t>
            </a:fld>
            <a:endParaRPr lang="en-US" altLang="zh-CN"/>
          </a:p>
        </p:txBody>
      </p:sp>
      <p:sp>
        <p:nvSpPr>
          <p:cNvPr id="12" name="Rectangle 5"/>
          <p:cNvSpPr>
            <a:spLocks noGrp="1" noChangeArrowheads="1"/>
          </p:cNvSpPr>
          <p:nvPr>
            <p:ph type="sldNum" sz="quarter" idx="11"/>
          </p:nvPr>
        </p:nvSpPr>
        <p:spPr/>
        <p:txBody>
          <a:bodyPr/>
          <a:lstStyle>
            <a:lvl1pPr>
              <a:defRPr smtClean="0"/>
            </a:lvl1pPr>
          </a:lstStyle>
          <a:p>
            <a:pPr>
              <a:defRPr/>
            </a:pPr>
            <a:fld id="{E8A5F9C2-9D92-4D93-B286-E2DCE58B05B5}" type="slidenum">
              <a:rPr lang="en-US" altLang="zh-CN"/>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p:txBody>
          <a:bodyPr/>
          <a:lstStyle>
            <a:lvl1pPr>
              <a:defRPr/>
            </a:lvl1pPr>
          </a:lstStyle>
          <a:p>
            <a:pPr>
              <a:defRPr/>
            </a:pPr>
            <a:fld id="{49A09497-9383-4675-91C2-0EF2947A2CA4}" type="datetime1">
              <a:rPr lang="zh-CN" altLang="en-US"/>
              <a:t>2020/4/16</a:t>
            </a:fld>
            <a:endParaRPr lang="en-US" altLang="zh-CN"/>
          </a:p>
        </p:txBody>
      </p:sp>
      <p:sp>
        <p:nvSpPr>
          <p:cNvPr id="5" name="Rectangle 8"/>
          <p:cNvSpPr>
            <a:spLocks noGrp="1" noChangeArrowheads="1"/>
          </p:cNvSpPr>
          <p:nvPr>
            <p:ph type="ftr" sz="quarter" idx="11"/>
          </p:nvPr>
        </p:nvSpPr>
        <p:spPr/>
        <p:txBody>
          <a:bodyPr/>
          <a:lstStyle>
            <a:lvl1pPr>
              <a:defRPr/>
            </a:lvl1pPr>
          </a:lstStyle>
          <a:p>
            <a:pPr>
              <a:defRPr/>
            </a:pPr>
            <a:r>
              <a:rPr lang="en-US" altLang="zh-CN"/>
              <a:t> Institute of Computer Software</a:t>
            </a:r>
          </a:p>
          <a:p>
            <a:pPr>
              <a:defRPr/>
            </a:pPr>
            <a:r>
              <a:rPr lang="en-US" altLang="zh-CN"/>
              <a:t>Nanjing University</a:t>
            </a:r>
          </a:p>
        </p:txBody>
      </p:sp>
      <p:sp>
        <p:nvSpPr>
          <p:cNvPr id="6" name="Rectangle 9"/>
          <p:cNvSpPr>
            <a:spLocks noGrp="1" noChangeArrowheads="1"/>
          </p:cNvSpPr>
          <p:nvPr>
            <p:ph type="sldNum" sz="quarter" idx="12"/>
          </p:nvPr>
        </p:nvSpPr>
        <p:spPr/>
        <p:txBody>
          <a:bodyPr/>
          <a:lstStyle>
            <a:lvl1pPr>
              <a:defRPr/>
            </a:lvl1pPr>
          </a:lstStyle>
          <a:p>
            <a:pPr>
              <a:defRPr/>
            </a:pPr>
            <a:fld id="{B7529690-B373-4D9F-9587-535C4AB4C40C}" type="slidenum">
              <a:rPr lang="en-US" altLang="zh-CN"/>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7"/>
          <p:cNvSpPr>
            <a:spLocks noGrp="1" noChangeArrowheads="1"/>
          </p:cNvSpPr>
          <p:nvPr>
            <p:ph type="dt" sz="half" idx="10"/>
          </p:nvPr>
        </p:nvSpPr>
        <p:spPr/>
        <p:txBody>
          <a:bodyPr/>
          <a:lstStyle>
            <a:lvl1pPr>
              <a:defRPr/>
            </a:lvl1pPr>
          </a:lstStyle>
          <a:p>
            <a:pPr>
              <a:defRPr/>
            </a:pPr>
            <a:fld id="{D6CEC079-32F3-481B-8EEB-BF5A918E2379}" type="datetime1">
              <a:rPr lang="zh-CN" altLang="en-US"/>
              <a:t>2020/4/16</a:t>
            </a:fld>
            <a:endParaRPr lang="en-US" altLang="zh-CN"/>
          </a:p>
        </p:txBody>
      </p:sp>
      <p:sp>
        <p:nvSpPr>
          <p:cNvPr id="5" name="Rectangle 8"/>
          <p:cNvSpPr>
            <a:spLocks noGrp="1" noChangeArrowheads="1"/>
          </p:cNvSpPr>
          <p:nvPr>
            <p:ph type="ftr" sz="quarter" idx="11"/>
          </p:nvPr>
        </p:nvSpPr>
        <p:spPr/>
        <p:txBody>
          <a:bodyPr/>
          <a:lstStyle>
            <a:lvl1pPr>
              <a:defRPr/>
            </a:lvl1pPr>
          </a:lstStyle>
          <a:p>
            <a:pPr>
              <a:defRPr/>
            </a:pPr>
            <a:r>
              <a:rPr lang="en-US" altLang="zh-CN"/>
              <a:t> Institute of Computer Software</a:t>
            </a:r>
          </a:p>
          <a:p>
            <a:pPr>
              <a:defRPr/>
            </a:pPr>
            <a:r>
              <a:rPr lang="en-US" altLang="zh-CN"/>
              <a:t>Nanjing University</a:t>
            </a:r>
          </a:p>
        </p:txBody>
      </p:sp>
      <p:sp>
        <p:nvSpPr>
          <p:cNvPr id="6" name="Rectangle 9"/>
          <p:cNvSpPr>
            <a:spLocks noGrp="1" noChangeArrowheads="1"/>
          </p:cNvSpPr>
          <p:nvPr>
            <p:ph type="sldNum" sz="quarter" idx="12"/>
          </p:nvPr>
        </p:nvSpPr>
        <p:spPr/>
        <p:txBody>
          <a:bodyPr/>
          <a:lstStyle>
            <a:lvl1pPr>
              <a:defRPr/>
            </a:lvl1pPr>
          </a:lstStyle>
          <a:p>
            <a:pPr>
              <a:defRPr/>
            </a:pPr>
            <a:fld id="{C88977E7-F6F7-4794-85F9-837655DBAC9E}" type="slidenum">
              <a:rPr lang="en-US" altLang="zh-CN"/>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313" y="1484313"/>
            <a:ext cx="3994150" cy="43926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14863" y="1484313"/>
            <a:ext cx="3995737" cy="43926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7"/>
          <p:cNvSpPr>
            <a:spLocks noGrp="1" noChangeArrowheads="1"/>
          </p:cNvSpPr>
          <p:nvPr>
            <p:ph type="dt" sz="half" idx="10"/>
          </p:nvPr>
        </p:nvSpPr>
        <p:spPr/>
        <p:txBody>
          <a:bodyPr/>
          <a:lstStyle>
            <a:lvl1pPr>
              <a:defRPr/>
            </a:lvl1pPr>
          </a:lstStyle>
          <a:p>
            <a:pPr>
              <a:defRPr/>
            </a:pPr>
            <a:fld id="{612DE3AB-F801-4BC0-97B6-0609ADA1AE88}" type="datetime1">
              <a:rPr lang="zh-CN" altLang="en-US"/>
              <a:t>2020/4/16</a:t>
            </a:fld>
            <a:endParaRPr lang="en-US" altLang="zh-CN"/>
          </a:p>
        </p:txBody>
      </p:sp>
      <p:sp>
        <p:nvSpPr>
          <p:cNvPr id="6" name="Rectangle 8"/>
          <p:cNvSpPr>
            <a:spLocks noGrp="1" noChangeArrowheads="1"/>
          </p:cNvSpPr>
          <p:nvPr>
            <p:ph type="ftr" sz="quarter" idx="11"/>
          </p:nvPr>
        </p:nvSpPr>
        <p:spPr/>
        <p:txBody>
          <a:bodyPr/>
          <a:lstStyle>
            <a:lvl1pPr>
              <a:defRPr/>
            </a:lvl1pPr>
          </a:lstStyle>
          <a:p>
            <a:pPr>
              <a:defRPr/>
            </a:pPr>
            <a:r>
              <a:rPr lang="en-US" altLang="zh-CN"/>
              <a:t> Institute of Computer Software</a:t>
            </a:r>
          </a:p>
          <a:p>
            <a:pPr>
              <a:defRPr/>
            </a:pPr>
            <a:r>
              <a:rPr lang="en-US" altLang="zh-CN"/>
              <a:t>Nanjing University</a:t>
            </a:r>
          </a:p>
        </p:txBody>
      </p:sp>
      <p:sp>
        <p:nvSpPr>
          <p:cNvPr id="7" name="Rectangle 9"/>
          <p:cNvSpPr>
            <a:spLocks noGrp="1" noChangeArrowheads="1"/>
          </p:cNvSpPr>
          <p:nvPr>
            <p:ph type="sldNum" sz="quarter" idx="12"/>
          </p:nvPr>
        </p:nvSpPr>
        <p:spPr/>
        <p:txBody>
          <a:bodyPr/>
          <a:lstStyle>
            <a:lvl1pPr>
              <a:defRPr/>
            </a:lvl1pPr>
          </a:lstStyle>
          <a:p>
            <a:pPr>
              <a:defRPr/>
            </a:pPr>
            <a:fld id="{167AFA99-07AD-4854-8BE0-3D5D976844B5}" type="slidenum">
              <a:rPr lang="en-US" altLang="zh-CN"/>
              <a:t>‹#›</a:t>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7"/>
          <p:cNvSpPr>
            <a:spLocks noGrp="1" noChangeArrowheads="1"/>
          </p:cNvSpPr>
          <p:nvPr>
            <p:ph type="dt" sz="half" idx="10"/>
          </p:nvPr>
        </p:nvSpPr>
        <p:spPr/>
        <p:txBody>
          <a:bodyPr/>
          <a:lstStyle>
            <a:lvl1pPr>
              <a:defRPr/>
            </a:lvl1pPr>
          </a:lstStyle>
          <a:p>
            <a:pPr>
              <a:defRPr/>
            </a:pPr>
            <a:fld id="{0AE43293-6B53-4B33-9488-1E6F55C56F8A}" type="datetime1">
              <a:rPr lang="zh-CN" altLang="en-US"/>
              <a:t>2020/4/16</a:t>
            </a:fld>
            <a:endParaRPr lang="en-US" altLang="zh-CN"/>
          </a:p>
        </p:txBody>
      </p:sp>
      <p:sp>
        <p:nvSpPr>
          <p:cNvPr id="8" name="Rectangle 8"/>
          <p:cNvSpPr>
            <a:spLocks noGrp="1" noChangeArrowheads="1"/>
          </p:cNvSpPr>
          <p:nvPr>
            <p:ph type="ftr" sz="quarter" idx="11"/>
          </p:nvPr>
        </p:nvSpPr>
        <p:spPr/>
        <p:txBody>
          <a:bodyPr/>
          <a:lstStyle>
            <a:lvl1pPr>
              <a:defRPr/>
            </a:lvl1pPr>
          </a:lstStyle>
          <a:p>
            <a:pPr>
              <a:defRPr/>
            </a:pPr>
            <a:r>
              <a:rPr lang="en-US" altLang="zh-CN"/>
              <a:t> Institute of Computer Software</a:t>
            </a:r>
          </a:p>
          <a:p>
            <a:pPr>
              <a:defRPr/>
            </a:pPr>
            <a:r>
              <a:rPr lang="en-US" altLang="zh-CN"/>
              <a:t>Nanjing University</a:t>
            </a:r>
          </a:p>
        </p:txBody>
      </p:sp>
      <p:sp>
        <p:nvSpPr>
          <p:cNvPr id="9" name="Rectangle 9"/>
          <p:cNvSpPr>
            <a:spLocks noGrp="1" noChangeArrowheads="1"/>
          </p:cNvSpPr>
          <p:nvPr>
            <p:ph type="sldNum" sz="quarter" idx="12"/>
          </p:nvPr>
        </p:nvSpPr>
        <p:spPr/>
        <p:txBody>
          <a:bodyPr/>
          <a:lstStyle>
            <a:lvl1pPr>
              <a:defRPr/>
            </a:lvl1pPr>
          </a:lstStyle>
          <a:p>
            <a:pPr>
              <a:defRPr/>
            </a:pPr>
            <a:fld id="{F571DA71-77B6-428B-8118-6980D8EB282B}" type="slidenum">
              <a:rPr lang="en-US" altLang="zh-CN"/>
              <a:t>‹#›</a:t>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7"/>
          <p:cNvSpPr>
            <a:spLocks noGrp="1" noChangeArrowheads="1"/>
          </p:cNvSpPr>
          <p:nvPr>
            <p:ph type="dt" sz="half" idx="10"/>
          </p:nvPr>
        </p:nvSpPr>
        <p:spPr/>
        <p:txBody>
          <a:bodyPr/>
          <a:lstStyle>
            <a:lvl1pPr>
              <a:defRPr/>
            </a:lvl1pPr>
          </a:lstStyle>
          <a:p>
            <a:pPr>
              <a:defRPr/>
            </a:pPr>
            <a:fld id="{F8E4CE36-450C-4705-B1B5-1687757082B0}" type="datetime1">
              <a:rPr lang="zh-CN" altLang="en-US"/>
              <a:t>2020/4/16</a:t>
            </a:fld>
            <a:endParaRPr lang="en-US" altLang="zh-CN"/>
          </a:p>
        </p:txBody>
      </p:sp>
      <p:sp>
        <p:nvSpPr>
          <p:cNvPr id="4" name="Rectangle 8"/>
          <p:cNvSpPr>
            <a:spLocks noGrp="1" noChangeArrowheads="1"/>
          </p:cNvSpPr>
          <p:nvPr>
            <p:ph type="ftr" sz="quarter" idx="11"/>
          </p:nvPr>
        </p:nvSpPr>
        <p:spPr/>
        <p:txBody>
          <a:bodyPr/>
          <a:lstStyle>
            <a:lvl1pPr>
              <a:defRPr/>
            </a:lvl1pPr>
          </a:lstStyle>
          <a:p>
            <a:pPr>
              <a:defRPr/>
            </a:pPr>
            <a:r>
              <a:rPr lang="en-US" altLang="zh-CN"/>
              <a:t> Institute of Computer Software</a:t>
            </a:r>
          </a:p>
          <a:p>
            <a:pPr>
              <a:defRPr/>
            </a:pPr>
            <a:r>
              <a:rPr lang="en-US" altLang="zh-CN"/>
              <a:t>Nanjing University</a:t>
            </a:r>
          </a:p>
        </p:txBody>
      </p:sp>
      <p:sp>
        <p:nvSpPr>
          <p:cNvPr id="5" name="Rectangle 9"/>
          <p:cNvSpPr>
            <a:spLocks noGrp="1" noChangeArrowheads="1"/>
          </p:cNvSpPr>
          <p:nvPr>
            <p:ph type="sldNum" sz="quarter" idx="12"/>
          </p:nvPr>
        </p:nvSpPr>
        <p:spPr/>
        <p:txBody>
          <a:bodyPr/>
          <a:lstStyle>
            <a:lvl1pPr>
              <a:defRPr/>
            </a:lvl1pPr>
          </a:lstStyle>
          <a:p>
            <a:pPr>
              <a:defRPr/>
            </a:pPr>
            <a:fld id="{4EEF25BB-6539-45D5-8A79-7968A3954FCD}" type="slidenum">
              <a:rPr lang="en-US" altLang="zh-CN"/>
              <a:t>‹#›</a:t>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p:txBody>
          <a:bodyPr/>
          <a:lstStyle>
            <a:lvl1pPr>
              <a:defRPr/>
            </a:lvl1pPr>
          </a:lstStyle>
          <a:p>
            <a:pPr>
              <a:defRPr/>
            </a:pPr>
            <a:fld id="{05D90B6A-093D-4FF5-B040-0381C8B96A43}" type="datetime1">
              <a:rPr lang="zh-CN" altLang="en-US"/>
              <a:t>2020/4/16</a:t>
            </a:fld>
            <a:endParaRPr lang="en-US" altLang="zh-CN"/>
          </a:p>
        </p:txBody>
      </p:sp>
      <p:sp>
        <p:nvSpPr>
          <p:cNvPr id="3" name="Rectangle 8"/>
          <p:cNvSpPr>
            <a:spLocks noGrp="1" noChangeArrowheads="1"/>
          </p:cNvSpPr>
          <p:nvPr>
            <p:ph type="ftr" sz="quarter" idx="11"/>
          </p:nvPr>
        </p:nvSpPr>
        <p:spPr/>
        <p:txBody>
          <a:bodyPr/>
          <a:lstStyle>
            <a:lvl1pPr>
              <a:defRPr/>
            </a:lvl1pPr>
          </a:lstStyle>
          <a:p>
            <a:pPr>
              <a:defRPr/>
            </a:pPr>
            <a:r>
              <a:rPr lang="en-US" altLang="zh-CN"/>
              <a:t> Institute of Computer Software</a:t>
            </a:r>
          </a:p>
          <a:p>
            <a:pPr>
              <a:defRPr/>
            </a:pPr>
            <a:r>
              <a:rPr lang="en-US" altLang="zh-CN"/>
              <a:t>Nanjing University</a:t>
            </a:r>
          </a:p>
        </p:txBody>
      </p:sp>
      <p:sp>
        <p:nvSpPr>
          <p:cNvPr id="4" name="Rectangle 9"/>
          <p:cNvSpPr>
            <a:spLocks noGrp="1" noChangeArrowheads="1"/>
          </p:cNvSpPr>
          <p:nvPr>
            <p:ph type="sldNum" sz="quarter" idx="12"/>
          </p:nvPr>
        </p:nvSpPr>
        <p:spPr/>
        <p:txBody>
          <a:bodyPr/>
          <a:lstStyle>
            <a:lvl1pPr>
              <a:defRPr/>
            </a:lvl1pPr>
          </a:lstStyle>
          <a:p>
            <a:pPr>
              <a:defRPr/>
            </a:pPr>
            <a:fld id="{FCBC332F-DC67-4EF6-986C-8CF1A4E685E0}" type="slidenum">
              <a:rPr lang="en-US" altLang="zh-CN"/>
              <a:t>‹#›</a:t>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7"/>
          <p:cNvSpPr>
            <a:spLocks noGrp="1" noChangeArrowheads="1"/>
          </p:cNvSpPr>
          <p:nvPr>
            <p:ph type="dt" sz="half" idx="10"/>
          </p:nvPr>
        </p:nvSpPr>
        <p:spPr/>
        <p:txBody>
          <a:bodyPr/>
          <a:lstStyle>
            <a:lvl1pPr>
              <a:defRPr/>
            </a:lvl1pPr>
          </a:lstStyle>
          <a:p>
            <a:pPr>
              <a:defRPr/>
            </a:pPr>
            <a:fld id="{13BCC3DC-1AC6-4236-BBC4-74E0D5B3F15C}" type="datetime1">
              <a:rPr lang="zh-CN" altLang="en-US"/>
              <a:t>2020/4/16</a:t>
            </a:fld>
            <a:endParaRPr lang="en-US" altLang="zh-CN"/>
          </a:p>
        </p:txBody>
      </p:sp>
      <p:sp>
        <p:nvSpPr>
          <p:cNvPr id="6" name="Rectangle 8"/>
          <p:cNvSpPr>
            <a:spLocks noGrp="1" noChangeArrowheads="1"/>
          </p:cNvSpPr>
          <p:nvPr>
            <p:ph type="ftr" sz="quarter" idx="11"/>
          </p:nvPr>
        </p:nvSpPr>
        <p:spPr/>
        <p:txBody>
          <a:bodyPr/>
          <a:lstStyle>
            <a:lvl1pPr>
              <a:defRPr/>
            </a:lvl1pPr>
          </a:lstStyle>
          <a:p>
            <a:pPr>
              <a:defRPr/>
            </a:pPr>
            <a:r>
              <a:rPr lang="en-US" altLang="zh-CN"/>
              <a:t> Institute of Computer Software</a:t>
            </a:r>
          </a:p>
          <a:p>
            <a:pPr>
              <a:defRPr/>
            </a:pPr>
            <a:r>
              <a:rPr lang="en-US" altLang="zh-CN"/>
              <a:t>Nanjing University</a:t>
            </a:r>
          </a:p>
        </p:txBody>
      </p:sp>
      <p:sp>
        <p:nvSpPr>
          <p:cNvPr id="7" name="Rectangle 9"/>
          <p:cNvSpPr>
            <a:spLocks noGrp="1" noChangeArrowheads="1"/>
          </p:cNvSpPr>
          <p:nvPr>
            <p:ph type="sldNum" sz="quarter" idx="12"/>
          </p:nvPr>
        </p:nvSpPr>
        <p:spPr/>
        <p:txBody>
          <a:bodyPr/>
          <a:lstStyle>
            <a:lvl1pPr>
              <a:defRPr/>
            </a:lvl1pPr>
          </a:lstStyle>
          <a:p>
            <a:pPr>
              <a:defRPr/>
            </a:pPr>
            <a:fld id="{D5979353-CF8E-4F8F-8929-07A41FC2DF8E}" type="slidenum">
              <a:rPr lang="en-US" altLang="zh-CN"/>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fld id="{49D429C3-854B-4E1F-B2F0-BF21BE856371}" type="datetime1">
              <a:rPr lang="zh-CN" altLang="en-US"/>
              <a:t>2020/4/16</a:t>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82157E10-47E7-4F87-9AE3-CCD0CDECECD9}" type="slidenum">
              <a:rPr lang="en-US" altLang="zh-CN"/>
              <a:t>‹#›</a:t>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7"/>
          <p:cNvSpPr>
            <a:spLocks noGrp="1" noChangeArrowheads="1"/>
          </p:cNvSpPr>
          <p:nvPr>
            <p:ph type="dt" sz="half" idx="10"/>
          </p:nvPr>
        </p:nvSpPr>
        <p:spPr/>
        <p:txBody>
          <a:bodyPr/>
          <a:lstStyle>
            <a:lvl1pPr>
              <a:defRPr/>
            </a:lvl1pPr>
          </a:lstStyle>
          <a:p>
            <a:pPr>
              <a:defRPr/>
            </a:pPr>
            <a:fld id="{D0EC5225-0025-4200-8FCB-59FF2AAE4445}" type="datetime1">
              <a:rPr lang="zh-CN" altLang="en-US"/>
              <a:t>2020/4/16</a:t>
            </a:fld>
            <a:endParaRPr lang="en-US" altLang="zh-CN"/>
          </a:p>
        </p:txBody>
      </p:sp>
      <p:sp>
        <p:nvSpPr>
          <p:cNvPr id="6" name="Rectangle 8"/>
          <p:cNvSpPr>
            <a:spLocks noGrp="1" noChangeArrowheads="1"/>
          </p:cNvSpPr>
          <p:nvPr>
            <p:ph type="ftr" sz="quarter" idx="11"/>
          </p:nvPr>
        </p:nvSpPr>
        <p:spPr/>
        <p:txBody>
          <a:bodyPr/>
          <a:lstStyle>
            <a:lvl1pPr>
              <a:defRPr/>
            </a:lvl1pPr>
          </a:lstStyle>
          <a:p>
            <a:pPr>
              <a:defRPr/>
            </a:pPr>
            <a:r>
              <a:rPr lang="en-US" altLang="zh-CN"/>
              <a:t> Institute of Computer Software</a:t>
            </a:r>
          </a:p>
          <a:p>
            <a:pPr>
              <a:defRPr/>
            </a:pPr>
            <a:r>
              <a:rPr lang="en-US" altLang="zh-CN"/>
              <a:t>Nanjing University</a:t>
            </a:r>
          </a:p>
        </p:txBody>
      </p:sp>
      <p:sp>
        <p:nvSpPr>
          <p:cNvPr id="7" name="Rectangle 9"/>
          <p:cNvSpPr>
            <a:spLocks noGrp="1" noChangeArrowheads="1"/>
          </p:cNvSpPr>
          <p:nvPr>
            <p:ph type="sldNum" sz="quarter" idx="12"/>
          </p:nvPr>
        </p:nvSpPr>
        <p:spPr/>
        <p:txBody>
          <a:bodyPr/>
          <a:lstStyle>
            <a:lvl1pPr>
              <a:defRPr/>
            </a:lvl1pPr>
          </a:lstStyle>
          <a:p>
            <a:pPr>
              <a:defRPr/>
            </a:pPr>
            <a:fld id="{4B70EDB4-1C20-43D9-BFF0-6BBF0F653D0A}" type="slidenum">
              <a:rPr lang="en-US" altLang="zh-CN"/>
              <a:t>‹#›</a:t>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p:txBody>
          <a:bodyPr/>
          <a:lstStyle>
            <a:lvl1pPr>
              <a:defRPr/>
            </a:lvl1pPr>
          </a:lstStyle>
          <a:p>
            <a:pPr>
              <a:defRPr/>
            </a:pPr>
            <a:fld id="{E956787B-8222-431A-A629-C83979A2C3F0}" type="datetime1">
              <a:rPr lang="zh-CN" altLang="en-US"/>
              <a:t>2020/4/16</a:t>
            </a:fld>
            <a:endParaRPr lang="en-US" altLang="zh-CN"/>
          </a:p>
        </p:txBody>
      </p:sp>
      <p:sp>
        <p:nvSpPr>
          <p:cNvPr id="5" name="Rectangle 8"/>
          <p:cNvSpPr>
            <a:spLocks noGrp="1" noChangeArrowheads="1"/>
          </p:cNvSpPr>
          <p:nvPr>
            <p:ph type="ftr" sz="quarter" idx="11"/>
          </p:nvPr>
        </p:nvSpPr>
        <p:spPr/>
        <p:txBody>
          <a:bodyPr/>
          <a:lstStyle>
            <a:lvl1pPr>
              <a:defRPr/>
            </a:lvl1pPr>
          </a:lstStyle>
          <a:p>
            <a:pPr>
              <a:defRPr/>
            </a:pPr>
            <a:r>
              <a:rPr lang="en-US" altLang="zh-CN"/>
              <a:t> Institute of Computer Software</a:t>
            </a:r>
          </a:p>
          <a:p>
            <a:pPr>
              <a:defRPr/>
            </a:pPr>
            <a:r>
              <a:rPr lang="en-US" altLang="zh-CN"/>
              <a:t>Nanjing University</a:t>
            </a:r>
          </a:p>
        </p:txBody>
      </p:sp>
      <p:sp>
        <p:nvSpPr>
          <p:cNvPr id="6" name="Rectangle 9"/>
          <p:cNvSpPr>
            <a:spLocks noGrp="1" noChangeArrowheads="1"/>
          </p:cNvSpPr>
          <p:nvPr>
            <p:ph type="sldNum" sz="quarter" idx="12"/>
          </p:nvPr>
        </p:nvSpPr>
        <p:spPr/>
        <p:txBody>
          <a:bodyPr/>
          <a:lstStyle>
            <a:lvl1pPr>
              <a:defRPr/>
            </a:lvl1pPr>
          </a:lstStyle>
          <a:p>
            <a:pPr>
              <a:defRPr/>
            </a:pPr>
            <a:fld id="{887F8383-F9F7-4A41-9BCE-4A36055D8614}" type="slidenum">
              <a:rPr lang="en-US" altLang="zh-CN"/>
              <a:t>‹#›</a:t>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5425" y="404813"/>
            <a:ext cx="2035175" cy="5472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68313" y="404813"/>
            <a:ext cx="5954712" cy="5472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p:txBody>
          <a:bodyPr/>
          <a:lstStyle>
            <a:lvl1pPr>
              <a:defRPr/>
            </a:lvl1pPr>
          </a:lstStyle>
          <a:p>
            <a:pPr>
              <a:defRPr/>
            </a:pPr>
            <a:fld id="{72ECD427-CE25-485C-9AB0-EBCE716AD04F}" type="datetime1">
              <a:rPr lang="zh-CN" altLang="en-US"/>
              <a:t>2020/4/16</a:t>
            </a:fld>
            <a:endParaRPr lang="en-US" altLang="zh-CN"/>
          </a:p>
        </p:txBody>
      </p:sp>
      <p:sp>
        <p:nvSpPr>
          <p:cNvPr id="5" name="Rectangle 8"/>
          <p:cNvSpPr>
            <a:spLocks noGrp="1" noChangeArrowheads="1"/>
          </p:cNvSpPr>
          <p:nvPr>
            <p:ph type="ftr" sz="quarter" idx="11"/>
          </p:nvPr>
        </p:nvSpPr>
        <p:spPr/>
        <p:txBody>
          <a:bodyPr/>
          <a:lstStyle>
            <a:lvl1pPr>
              <a:defRPr/>
            </a:lvl1pPr>
          </a:lstStyle>
          <a:p>
            <a:pPr>
              <a:defRPr/>
            </a:pPr>
            <a:r>
              <a:rPr lang="en-US" altLang="zh-CN"/>
              <a:t> Institute of Computer Software</a:t>
            </a:r>
          </a:p>
          <a:p>
            <a:pPr>
              <a:defRPr/>
            </a:pPr>
            <a:r>
              <a:rPr lang="en-US" altLang="zh-CN"/>
              <a:t>Nanjing University</a:t>
            </a:r>
          </a:p>
        </p:txBody>
      </p:sp>
      <p:sp>
        <p:nvSpPr>
          <p:cNvPr id="6" name="Rectangle 9"/>
          <p:cNvSpPr>
            <a:spLocks noGrp="1" noChangeArrowheads="1"/>
          </p:cNvSpPr>
          <p:nvPr>
            <p:ph type="sldNum" sz="quarter" idx="12"/>
          </p:nvPr>
        </p:nvSpPr>
        <p:spPr/>
        <p:txBody>
          <a:bodyPr/>
          <a:lstStyle>
            <a:lvl1pPr>
              <a:defRPr/>
            </a:lvl1pPr>
          </a:lstStyle>
          <a:p>
            <a:pPr>
              <a:defRPr/>
            </a:pPr>
            <a:fld id="{F0F75AEE-8B32-497C-BD55-318A03C0A7C7}" type="slidenum">
              <a:rPr lang="en-US" altLang="zh-CN"/>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fld id="{FE700B1B-5EFC-45F2-9B31-C597FA5CB83D}" type="datetime1">
              <a:rPr lang="zh-CN" altLang="en-US"/>
              <a:t>2020/4/16</a:t>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459BBBB3-7D90-4637-8B05-C785D3C29474}" type="slidenum">
              <a:rPr lang="en-US" altLang="zh-CN"/>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fld id="{393BEE0E-8DC0-4902-A824-95981A9C4BEB}" type="datetime1">
              <a:rPr lang="zh-CN" altLang="en-US"/>
              <a:t>2020/4/16</a:t>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27981AF6-B0F6-4BAD-90FD-1FFE2BFB04E5}" type="slidenum">
              <a:rPr lang="en-US" altLang="zh-CN"/>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p:txBody>
          <a:bodyPr/>
          <a:lstStyle>
            <a:lvl1pPr>
              <a:defRPr/>
            </a:lvl1pPr>
          </a:lstStyle>
          <a:p>
            <a:pPr>
              <a:defRPr/>
            </a:pPr>
            <a:fld id="{2AA15E12-5473-49C6-B338-4013973C9C0F}" type="datetime1">
              <a:rPr lang="zh-CN" altLang="en-US"/>
              <a:t>2020/4/16</a:t>
            </a:fld>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3D4D48A1-4A2F-4A44-ABE3-B443F4EBF60B}" type="slidenum">
              <a:rPr lang="en-US" altLang="zh-CN"/>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p:txBody>
          <a:bodyPr/>
          <a:lstStyle>
            <a:lvl1pPr>
              <a:defRPr/>
            </a:lvl1pPr>
          </a:lstStyle>
          <a:p>
            <a:pPr>
              <a:defRPr/>
            </a:pPr>
            <a:fld id="{724B66E0-AD79-4A07-887B-684ED3E1A8BB}" type="datetime1">
              <a:rPr lang="zh-CN" altLang="en-US"/>
              <a:t>2020/4/16</a:t>
            </a:fld>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D234BA06-7E20-41DC-BA7B-577CE920F1CA}" type="slidenum">
              <a:rPr lang="en-US" altLang="zh-CN"/>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fld id="{DD0AF732-8E29-450F-8E3E-AE83B918F17C}" type="datetime1">
              <a:rPr lang="zh-CN" altLang="en-US"/>
              <a:t>2020/4/16</a:t>
            </a:fld>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6F2A4C69-DC5C-4A81-831D-3576727D2CB7}" type="slidenum">
              <a:rPr lang="en-US" altLang="zh-CN"/>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fld id="{11AB7F5A-F46E-4E99-9D13-F8213A9976A6}" type="datetime1">
              <a:rPr lang="zh-CN" altLang="en-US"/>
              <a:t>2020/4/16</a:t>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CB1476D5-DE32-4082-9E7D-88EC15523072}" type="slidenum">
              <a:rPr lang="en-US" altLang="zh-CN"/>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fld id="{EFCE38D9-1CC0-480D-A18D-703902A7F019}" type="datetime1">
              <a:rPr lang="zh-CN" altLang="en-US"/>
              <a:t>2020/4/16</a:t>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3D469FE5-A0D1-44A6-A588-F1F0F8B56734}" type="slidenum">
              <a:rPr lang="en-US" altLang="zh-CN"/>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31780"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eaLnBrk="1" hangingPunct="1">
              <a:defRPr sz="1400" smtClean="0">
                <a:latin typeface="+mn-lt"/>
              </a:defRPr>
            </a:lvl1pPr>
          </a:lstStyle>
          <a:p>
            <a:pPr>
              <a:defRPr/>
            </a:pPr>
            <a:fld id="{0C5F0A71-27A6-4ED1-9B50-91DC243A9E12}" type="datetime1">
              <a:rPr lang="zh-CN" altLang="en-US"/>
              <a:t>2020/4/16</a:t>
            </a:fld>
            <a:endParaRPr lang="en-US" altLang="zh-CN"/>
          </a:p>
        </p:txBody>
      </p:sp>
      <p:sp>
        <p:nvSpPr>
          <p:cNvPr id="331781"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defRPr sz="1400" smtClean="0">
                <a:latin typeface="+mn-lt"/>
              </a:defRPr>
            </a:lvl1pPr>
          </a:lstStyle>
          <a:p>
            <a:pPr>
              <a:defRPr/>
            </a:pPr>
            <a:endParaRPr lang="en-US" altLang="zh-CN"/>
          </a:p>
        </p:txBody>
      </p:sp>
      <p:sp>
        <p:nvSpPr>
          <p:cNvPr id="331782"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400" smtClean="0">
                <a:latin typeface="+mn-lt"/>
              </a:defRPr>
            </a:lvl1pPr>
          </a:lstStyle>
          <a:p>
            <a:pPr>
              <a:defRPr/>
            </a:pPr>
            <a:fld id="{782A56F5-2797-414B-98AB-815B43FCFD33}" type="slidenum">
              <a:rPr lang="en-US" altLang="zh-CN"/>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9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9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9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9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9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9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9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9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0" y="1125538"/>
            <a:ext cx="2133600" cy="1016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Times New Roman" panose="02020703060505090304" pitchFamily="18" charset="0"/>
                <a:ea typeface="宋体" panose="02010600030101010101" pitchFamily="2" charset="-122"/>
              </a:defRPr>
            </a:lvl1pPr>
            <a:lvl2pPr marL="742950" indent="-285750" algn="ctr">
              <a:defRPr>
                <a:solidFill>
                  <a:schemeClr val="tx1"/>
                </a:solidFill>
                <a:latin typeface="Times New Roman" panose="02020703060505090304" pitchFamily="18" charset="0"/>
                <a:ea typeface="宋体" panose="02010600030101010101" pitchFamily="2" charset="-122"/>
              </a:defRPr>
            </a:lvl2pPr>
            <a:lvl3pPr marL="1143000" indent="-228600" algn="ctr">
              <a:defRPr>
                <a:solidFill>
                  <a:schemeClr val="tx1"/>
                </a:solidFill>
                <a:latin typeface="Times New Roman" panose="02020703060505090304" pitchFamily="18" charset="0"/>
                <a:ea typeface="宋体" panose="02010600030101010101" pitchFamily="2" charset="-122"/>
              </a:defRPr>
            </a:lvl3pPr>
            <a:lvl4pPr marL="1600200" indent="-228600" algn="ctr">
              <a:defRPr>
                <a:solidFill>
                  <a:schemeClr val="tx1"/>
                </a:solidFill>
                <a:latin typeface="Times New Roman" panose="02020703060505090304" pitchFamily="18" charset="0"/>
                <a:ea typeface="宋体" panose="02010600030101010101" pitchFamily="2" charset="-122"/>
              </a:defRPr>
            </a:lvl4pPr>
            <a:lvl5pPr marL="2057400" indent="-228600" algn="ctr">
              <a:defRPr>
                <a:solidFill>
                  <a:schemeClr val="tx1"/>
                </a:solidFill>
                <a:latin typeface="Times New Roman" panose="0202070306050509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70306050509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70306050509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70306050509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703060505090304" pitchFamily="18" charset="0"/>
                <a:ea typeface="宋体" panose="02010600030101010101" pitchFamily="2" charset="-122"/>
              </a:defRPr>
            </a:lvl9pPr>
          </a:lstStyle>
          <a:p>
            <a:pPr eaLnBrk="1" hangingPunct="1"/>
            <a:endParaRPr lang="zh-CN" altLang="zh-CN" sz="2400"/>
          </a:p>
        </p:txBody>
      </p:sp>
      <p:sp>
        <p:nvSpPr>
          <p:cNvPr id="2051" name="Rectangle 3"/>
          <p:cNvSpPr>
            <a:spLocks noChangeArrowheads="1"/>
          </p:cNvSpPr>
          <p:nvPr/>
        </p:nvSpPr>
        <p:spPr bwMode="auto">
          <a:xfrm>
            <a:off x="1447800" y="1125538"/>
            <a:ext cx="7239000" cy="101600"/>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Times New Roman" panose="02020703060505090304" pitchFamily="18" charset="0"/>
                <a:ea typeface="宋体" panose="02010600030101010101" pitchFamily="2" charset="-122"/>
              </a:defRPr>
            </a:lvl1pPr>
            <a:lvl2pPr marL="742950" indent="-285750" algn="ctr">
              <a:defRPr>
                <a:solidFill>
                  <a:schemeClr val="tx1"/>
                </a:solidFill>
                <a:latin typeface="Times New Roman" panose="02020703060505090304" pitchFamily="18" charset="0"/>
                <a:ea typeface="宋体" panose="02010600030101010101" pitchFamily="2" charset="-122"/>
              </a:defRPr>
            </a:lvl2pPr>
            <a:lvl3pPr marL="1143000" indent="-228600" algn="ctr">
              <a:defRPr>
                <a:solidFill>
                  <a:schemeClr val="tx1"/>
                </a:solidFill>
                <a:latin typeface="Times New Roman" panose="02020703060505090304" pitchFamily="18" charset="0"/>
                <a:ea typeface="宋体" panose="02010600030101010101" pitchFamily="2" charset="-122"/>
              </a:defRPr>
            </a:lvl3pPr>
            <a:lvl4pPr marL="1600200" indent="-228600" algn="ctr">
              <a:defRPr>
                <a:solidFill>
                  <a:schemeClr val="tx1"/>
                </a:solidFill>
                <a:latin typeface="Times New Roman" panose="02020703060505090304" pitchFamily="18" charset="0"/>
                <a:ea typeface="宋体" panose="02010600030101010101" pitchFamily="2" charset="-122"/>
              </a:defRPr>
            </a:lvl4pPr>
            <a:lvl5pPr marL="2057400" indent="-228600" algn="ctr">
              <a:defRPr>
                <a:solidFill>
                  <a:schemeClr val="tx1"/>
                </a:solidFill>
                <a:latin typeface="Times New Roman" panose="0202070306050509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70306050509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70306050509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70306050509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703060505090304" pitchFamily="18" charset="0"/>
                <a:ea typeface="宋体" panose="02010600030101010101" pitchFamily="2" charset="-122"/>
              </a:defRPr>
            </a:lvl9pPr>
          </a:lstStyle>
          <a:p>
            <a:pPr eaLnBrk="1" hangingPunct="1"/>
            <a:endParaRPr lang="zh-CN" altLang="zh-CN" sz="2400"/>
          </a:p>
        </p:txBody>
      </p:sp>
      <p:sp>
        <p:nvSpPr>
          <p:cNvPr id="2052" name="Rectangle 4"/>
          <p:cNvSpPr>
            <a:spLocks noGrp="1" noChangeArrowheads="1"/>
          </p:cNvSpPr>
          <p:nvPr>
            <p:ph type="title"/>
          </p:nvPr>
        </p:nvSpPr>
        <p:spPr bwMode="auto">
          <a:xfrm>
            <a:off x="1042988" y="404813"/>
            <a:ext cx="5616575"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r>
              <a:rPr lang="zh-CN" altLang="en-US"/>
              <a:t>单击此处编辑母版标题样式</a:t>
            </a:r>
          </a:p>
        </p:txBody>
      </p:sp>
      <p:sp>
        <p:nvSpPr>
          <p:cNvPr id="2053" name="Rectangle 5"/>
          <p:cNvSpPr>
            <a:spLocks noGrp="1" noChangeArrowheads="1"/>
          </p:cNvSpPr>
          <p:nvPr>
            <p:ph type="body" idx="1"/>
          </p:nvPr>
        </p:nvSpPr>
        <p:spPr bwMode="auto">
          <a:xfrm>
            <a:off x="468313" y="1484313"/>
            <a:ext cx="8142287" cy="439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2054" name="Picture 6" descr="towe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542088" y="188913"/>
            <a:ext cx="1990725"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6903" name="Rectangle 7"/>
          <p:cNvSpPr>
            <a:spLocks noGrp="1" noChangeArrowheads="1"/>
          </p:cNvSpPr>
          <p:nvPr>
            <p:ph type="dt" sz="half" idx="2"/>
          </p:nvPr>
        </p:nvSpPr>
        <p:spPr bwMode="auto">
          <a:xfrm>
            <a:off x="611188" y="6284913"/>
            <a:ext cx="1293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eaLnBrk="1" hangingPunct="1">
              <a:defRPr sz="1600" smtClean="0">
                <a:latin typeface="+mn-lt"/>
              </a:defRPr>
            </a:lvl1pPr>
          </a:lstStyle>
          <a:p>
            <a:pPr>
              <a:defRPr/>
            </a:pPr>
            <a:fld id="{17A58524-E609-468B-97A4-CC61D377A918}" type="datetime1">
              <a:rPr lang="zh-CN" altLang="en-US"/>
              <a:t>2020/4/16</a:t>
            </a:fld>
            <a:endParaRPr lang="en-US" altLang="zh-CN"/>
          </a:p>
        </p:txBody>
      </p:sp>
      <p:sp>
        <p:nvSpPr>
          <p:cNvPr id="336904" name="Rectangle 8"/>
          <p:cNvSpPr>
            <a:spLocks noGrp="1" noChangeArrowheads="1"/>
          </p:cNvSpPr>
          <p:nvPr>
            <p:ph type="ftr" sz="quarter" idx="3"/>
          </p:nvPr>
        </p:nvSpPr>
        <p:spPr bwMode="auto">
          <a:xfrm>
            <a:off x="2051050" y="6202363"/>
            <a:ext cx="5257800"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defRPr sz="1600" smtClean="0">
                <a:latin typeface="+mn-lt"/>
              </a:defRPr>
            </a:lvl1pPr>
          </a:lstStyle>
          <a:p>
            <a:pPr>
              <a:defRPr/>
            </a:pPr>
            <a:r>
              <a:rPr lang="en-US" altLang="zh-CN"/>
              <a:t> Institute of Computer Software</a:t>
            </a:r>
          </a:p>
          <a:p>
            <a:pPr>
              <a:defRPr/>
            </a:pPr>
            <a:r>
              <a:rPr lang="en-US" altLang="zh-CN"/>
              <a:t>Nanjing University</a:t>
            </a:r>
          </a:p>
        </p:txBody>
      </p:sp>
      <p:sp>
        <p:nvSpPr>
          <p:cNvPr id="336905" name="Rectangle 9"/>
          <p:cNvSpPr>
            <a:spLocks noGrp="1" noChangeArrowheads="1"/>
          </p:cNvSpPr>
          <p:nvPr>
            <p:ph type="sldNum" sz="quarter" idx="4"/>
          </p:nvPr>
        </p:nvSpPr>
        <p:spPr bwMode="auto">
          <a:xfrm>
            <a:off x="7524750" y="6284913"/>
            <a:ext cx="933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600" smtClean="0">
                <a:latin typeface="+mn-lt"/>
              </a:defRPr>
            </a:lvl1pPr>
          </a:lstStyle>
          <a:p>
            <a:pPr>
              <a:defRPr/>
            </a:pPr>
            <a:fld id="{81EB652C-AA91-4447-9434-742FB6EB2928}" type="slidenum">
              <a:rPr lang="en-US" altLang="zh-CN"/>
              <a:t>‹#›</a:t>
            </a:fld>
            <a:endParaRPr lang="en-US" altLang="zh-CN"/>
          </a:p>
        </p:txBody>
      </p:sp>
      <p:pic>
        <p:nvPicPr>
          <p:cNvPr id="2058" name="Picture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288" y="6092825"/>
            <a:ext cx="9117012" cy="2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9" name="Picture 11" descr="校徽"/>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06388" y="261938"/>
            <a:ext cx="665162"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ctr" rtl="0" eaLnBrk="0" fontAlgn="base" hangingPunct="0">
        <a:spcBef>
          <a:spcPct val="0"/>
        </a:spcBef>
        <a:spcAft>
          <a:spcPct val="0"/>
        </a:spcAft>
        <a:defRPr sz="3200" kern="1200">
          <a:solidFill>
            <a:schemeClr val="tx1"/>
          </a:solidFill>
          <a:latin typeface="+mj-lt"/>
          <a:ea typeface="+mj-ea"/>
          <a:cs typeface="+mj-cs"/>
        </a:defRPr>
      </a:lvl1pPr>
      <a:lvl2pPr algn="ctr" rtl="0" eaLnBrk="0" fontAlgn="base" hangingPunct="0">
        <a:spcBef>
          <a:spcPct val="0"/>
        </a:spcBef>
        <a:spcAft>
          <a:spcPct val="0"/>
        </a:spcAft>
        <a:defRPr sz="3200">
          <a:solidFill>
            <a:schemeClr val="tx1"/>
          </a:solidFill>
          <a:latin typeface="Arial" panose="020B060402020209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Arial" panose="020B060402020209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Arial" panose="020B060402020209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Arial" panose="020B0604020202090204" pitchFamily="34" charset="0"/>
          <a:ea typeface="宋体" panose="02010600030101010101" pitchFamily="2" charset="-122"/>
        </a:defRPr>
      </a:lvl5pPr>
      <a:lvl6pPr marL="457200" algn="ctr" rtl="0" fontAlgn="base">
        <a:spcBef>
          <a:spcPct val="0"/>
        </a:spcBef>
        <a:spcAft>
          <a:spcPct val="0"/>
        </a:spcAft>
        <a:defRPr sz="3200">
          <a:solidFill>
            <a:schemeClr val="tx1"/>
          </a:solidFill>
          <a:latin typeface="Arial" panose="020B0604020202090204" pitchFamily="34" charset="0"/>
          <a:ea typeface="宋体" panose="02010600030101010101" pitchFamily="2" charset="-122"/>
        </a:defRPr>
      </a:lvl6pPr>
      <a:lvl7pPr marL="914400" algn="ctr" rtl="0" fontAlgn="base">
        <a:spcBef>
          <a:spcPct val="0"/>
        </a:spcBef>
        <a:spcAft>
          <a:spcPct val="0"/>
        </a:spcAft>
        <a:defRPr sz="3200">
          <a:solidFill>
            <a:schemeClr val="tx1"/>
          </a:solidFill>
          <a:latin typeface="Arial" panose="020B0604020202090204" pitchFamily="34" charset="0"/>
          <a:ea typeface="宋体" panose="02010600030101010101" pitchFamily="2" charset="-122"/>
        </a:defRPr>
      </a:lvl7pPr>
      <a:lvl8pPr marL="1371600" algn="ctr" rtl="0" fontAlgn="base">
        <a:spcBef>
          <a:spcPct val="0"/>
        </a:spcBef>
        <a:spcAft>
          <a:spcPct val="0"/>
        </a:spcAft>
        <a:defRPr sz="3200">
          <a:solidFill>
            <a:schemeClr val="tx1"/>
          </a:solidFill>
          <a:latin typeface="Arial" panose="020B0604020202090204" pitchFamily="34" charset="0"/>
          <a:ea typeface="宋体" panose="02010600030101010101" pitchFamily="2" charset="-122"/>
        </a:defRPr>
      </a:lvl8pPr>
      <a:lvl9pPr marL="1828800" algn="ctr" rtl="0" fontAlgn="base">
        <a:spcBef>
          <a:spcPct val="0"/>
        </a:spcBef>
        <a:spcAft>
          <a:spcPct val="0"/>
        </a:spcAft>
        <a:defRPr sz="3200">
          <a:solidFill>
            <a:schemeClr val="tx1"/>
          </a:solidFill>
          <a:latin typeface="Arial" panose="020B0604020202090204" pitchFamily="34" charset="0"/>
          <a:ea typeface="宋体" panose="02010600030101010101" pitchFamily="2" charset="-122"/>
        </a:defRPr>
      </a:lvl9pPr>
    </p:titleStyle>
    <p:bodyStyle>
      <a:lvl1pPr marL="447675" indent="-447675" algn="l" rtl="0" eaLnBrk="0" fontAlgn="base" hangingPunct="0">
        <a:spcBef>
          <a:spcPct val="20000"/>
        </a:spcBef>
        <a:spcAft>
          <a:spcPct val="0"/>
        </a:spcAft>
        <a:buClr>
          <a:schemeClr val="accent1"/>
        </a:buClr>
        <a:buSzPct val="70000"/>
        <a:buFont typeface="Wingdings" panose="05000000000000000000" pitchFamily="2" charset="2"/>
        <a:buChar char="n"/>
        <a:defRPr sz="2800" kern="1200">
          <a:solidFill>
            <a:schemeClr val="tx1"/>
          </a:solidFill>
          <a:latin typeface="+mn-lt"/>
          <a:ea typeface="+mn-ea"/>
          <a:cs typeface="+mn-cs"/>
        </a:defRPr>
      </a:lvl1pPr>
      <a:lvl2pPr marL="889000" indent="-440055" algn="l" rtl="0" eaLnBrk="0" fontAlgn="base" hangingPunct="0">
        <a:spcBef>
          <a:spcPct val="20000"/>
        </a:spcBef>
        <a:spcAft>
          <a:spcPct val="0"/>
        </a:spcAft>
        <a:buClr>
          <a:schemeClr val="hlink"/>
        </a:buClr>
        <a:buSzPct val="65000"/>
        <a:buFont typeface="Wingdings" panose="05000000000000000000" pitchFamily="2" charset="2"/>
        <a:buChar char="¡"/>
        <a:defRPr sz="2400" kern="1200">
          <a:solidFill>
            <a:schemeClr val="tx1"/>
          </a:solidFill>
          <a:latin typeface="+mn-lt"/>
          <a:ea typeface="+mn-ea"/>
          <a:cs typeface="+mn-cs"/>
        </a:defRPr>
      </a:lvl2pPr>
      <a:lvl3pPr marL="1294130" indent="-403225" algn="l" rtl="0" eaLnBrk="0" fontAlgn="base" hangingPunct="0">
        <a:spcBef>
          <a:spcPct val="20000"/>
        </a:spcBef>
        <a:spcAft>
          <a:spcPct val="0"/>
        </a:spcAft>
        <a:buClr>
          <a:schemeClr val="accent1"/>
        </a:buClr>
        <a:buSzPct val="70000"/>
        <a:buFont typeface="Wingdings" panose="05000000000000000000" pitchFamily="2" charset="2"/>
        <a:buChar char="n"/>
        <a:defRPr sz="2000" kern="1200">
          <a:solidFill>
            <a:schemeClr val="tx1"/>
          </a:solidFill>
          <a:latin typeface="+mn-lt"/>
          <a:ea typeface="+mn-ea"/>
          <a:cs typeface="+mn-cs"/>
        </a:defRPr>
      </a:lvl3pPr>
      <a:lvl4pPr marL="1681480" indent="-386080" algn="l" rtl="0" eaLnBrk="0" fontAlgn="base" hangingPunct="0">
        <a:spcBef>
          <a:spcPct val="20000"/>
        </a:spcBef>
        <a:spcAft>
          <a:spcPct val="0"/>
        </a:spcAft>
        <a:buClr>
          <a:schemeClr val="hlink"/>
        </a:buClr>
        <a:buSzPct val="75000"/>
        <a:buFont typeface="Wingdings" panose="05000000000000000000" pitchFamily="2" charset="2"/>
        <a:buChar char="¡"/>
        <a:defRPr kern="1200">
          <a:solidFill>
            <a:schemeClr val="tx1"/>
          </a:solidFill>
          <a:latin typeface="+mn-lt"/>
          <a:ea typeface="+mn-ea"/>
          <a:cs typeface="+mn-cs"/>
        </a:defRPr>
      </a:lvl4pPr>
      <a:lvl5pPr marL="2070100" indent="-387350" algn="l" rtl="0" eaLnBrk="0" fontAlgn="base" hangingPunct="0">
        <a:spcBef>
          <a:spcPct val="20000"/>
        </a:spcBef>
        <a:spcAft>
          <a:spcPct val="0"/>
        </a:spcAft>
        <a:buClr>
          <a:schemeClr val="accent1"/>
        </a:buClr>
        <a:buSzPct val="70000"/>
        <a:buFont typeface="Wingdings" panose="05000000000000000000" pitchFamily="2" charset="2"/>
        <a:buChar char="n"/>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sz="quarter" idx="10"/>
          </p:nvPr>
        </p:nvSpPr>
        <p:spPr/>
        <p:txBody>
          <a:bodyPr/>
          <a:lstStyle/>
          <a:p>
            <a:pPr>
              <a:defRPr/>
            </a:pPr>
            <a:fld id="{6CE0C086-96CF-4AF4-BE81-37F18073575E}" type="datetime1">
              <a:rPr lang="zh-CN" altLang="en-US" smtClean="0"/>
              <a:t>2020/4/16</a:t>
            </a:fld>
            <a:endParaRPr lang="en-US" altLang="zh-CN" dirty="0"/>
          </a:p>
        </p:txBody>
      </p:sp>
      <p:sp>
        <p:nvSpPr>
          <p:cNvPr id="5" name="Rectangle 5"/>
          <p:cNvSpPr>
            <a:spLocks noGrp="1" noChangeArrowheads="1"/>
          </p:cNvSpPr>
          <p:nvPr>
            <p:ph type="sldNum" sz="quarter" idx="11"/>
          </p:nvPr>
        </p:nvSpPr>
        <p:spPr/>
        <p:txBody>
          <a:bodyPr/>
          <a:lstStyle/>
          <a:p>
            <a:pPr>
              <a:defRPr/>
            </a:pPr>
            <a:fld id="{0C41B622-DA4B-4BFB-9CBB-FB8EB0B985BA}" type="slidenum">
              <a:rPr lang="en-US" altLang="zh-CN"/>
              <a:t>1</a:t>
            </a:fld>
            <a:endParaRPr lang="en-US" altLang="zh-CN"/>
          </a:p>
        </p:txBody>
      </p:sp>
      <p:sp>
        <p:nvSpPr>
          <p:cNvPr id="5124" name="Rectangle 2"/>
          <p:cNvSpPr>
            <a:spLocks noGrp="1" noChangeArrowheads="1"/>
          </p:cNvSpPr>
          <p:nvPr>
            <p:ph type="ctrTitle"/>
          </p:nvPr>
        </p:nvSpPr>
        <p:spPr>
          <a:xfrm>
            <a:off x="71755" y="2348865"/>
            <a:ext cx="7894955" cy="1275080"/>
          </a:xfrm>
        </p:spPr>
        <p:txBody>
          <a:bodyPr/>
          <a:lstStyle/>
          <a:p>
            <a:pPr eaLnBrk="1" hangingPunct="1"/>
            <a:r>
              <a:rPr lang="zh-CN" altLang="en-US" sz="3400" dirty="0">
                <a:sym typeface="+mn-ea"/>
              </a:rPr>
              <a:t>静态程序分析技术</a:t>
            </a:r>
            <a:endParaRPr lang="en-US" altLang="zh-CN" sz="3400" dirty="0">
              <a:sym typeface="+mn-ea"/>
            </a:endParaRPr>
          </a:p>
        </p:txBody>
      </p:sp>
      <p:sp>
        <p:nvSpPr>
          <p:cNvPr id="5125" name="Rectangle 3"/>
          <p:cNvSpPr>
            <a:spLocks noGrp="1" noChangeArrowheads="1"/>
          </p:cNvSpPr>
          <p:nvPr>
            <p:ph type="subTitle" idx="1"/>
          </p:nvPr>
        </p:nvSpPr>
        <p:spPr>
          <a:xfrm>
            <a:off x="1043608" y="4581128"/>
            <a:ext cx="3644900" cy="1593433"/>
          </a:xfrm>
        </p:spPr>
        <p:txBody>
          <a:bodyPr/>
          <a:lstStyle/>
          <a:p>
            <a:pPr algn="l" eaLnBrk="1" hangingPunct="1">
              <a:lnSpc>
                <a:spcPct val="90000"/>
              </a:lnSpc>
            </a:pPr>
            <a:r>
              <a:rPr lang="en-US" altLang="zh-CN" sz="2200" dirty="0">
                <a:solidFill>
                  <a:schemeClr val="tx2"/>
                </a:solidFill>
              </a:rPr>
              <a:t>MF1933108 </a:t>
            </a:r>
            <a:r>
              <a:rPr lang="zh-CN" altLang="en-US" sz="2200" dirty="0">
                <a:solidFill>
                  <a:schemeClr val="tx2"/>
                </a:solidFill>
              </a:rPr>
              <a:t>许端琛</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9" y="404917"/>
            <a:ext cx="5256584" cy="576262"/>
          </a:xfrm>
        </p:spPr>
        <p:txBody>
          <a:bodyPr/>
          <a:lstStyle/>
          <a:p>
            <a:pPr algn="l"/>
            <a:r>
              <a:rPr lang="zh-CN" altLang="en-US" dirty="0"/>
              <a:t>方法和技术</a:t>
            </a:r>
          </a:p>
        </p:txBody>
      </p:sp>
      <p:sp>
        <p:nvSpPr>
          <p:cNvPr id="3" name="内容占位符 2"/>
          <p:cNvSpPr>
            <a:spLocks noGrp="1"/>
          </p:cNvSpPr>
          <p:nvPr>
            <p:ph idx="1"/>
          </p:nvPr>
        </p:nvSpPr>
        <p:spPr/>
        <p:txBody>
          <a:bodyPr/>
          <a:lstStyle/>
          <a:p>
            <a:pPr marL="448945" lvl="1" indent="0">
              <a:buClr>
                <a:srgbClr val="C99C60"/>
              </a:buClr>
              <a:buNone/>
            </a:pPr>
            <a:endParaRPr lang="zh-CN" altLang="en-US" sz="1800" dirty="0">
              <a:sym typeface="+mn-ea"/>
            </a:endParaRPr>
          </a:p>
          <a:p>
            <a:pPr lvl="0">
              <a:buFont typeface="Wingdings" panose="05000000000000000000" charset="0"/>
              <a:buChar char=""/>
            </a:pPr>
            <a:r>
              <a:rPr lang="zh-CN" altLang="en-US" sz="2200" b="1" dirty="0">
                <a:sym typeface="+mn-ea"/>
              </a:rPr>
              <a:t>中间表示</a:t>
            </a:r>
            <a:endParaRPr lang="en-US" altLang="zh-CN" sz="2200" b="1" dirty="0">
              <a:sym typeface="+mn-ea"/>
            </a:endParaRPr>
          </a:p>
          <a:p>
            <a:pPr lvl="0">
              <a:buFont typeface="Wingdings" panose="05000000000000000000" charset="0"/>
              <a:buChar char=""/>
            </a:pPr>
            <a:endParaRPr lang="en-US" altLang="zh-CN" sz="2000" dirty="0">
              <a:sym typeface="+mn-ea"/>
            </a:endParaRPr>
          </a:p>
          <a:p>
            <a:pPr>
              <a:buFont typeface="Wingdings" panose="05000000000000000000" pitchFamily="2" charset="2"/>
              <a:buChar char="l"/>
            </a:pPr>
            <a:r>
              <a:rPr lang="zh-CN" altLang="en-US" sz="2000" dirty="0">
                <a:sym typeface="+mn-ea"/>
              </a:rPr>
              <a:t>中间表示是编译器或虚拟机内部用来表示源代码的数据结构或代码。中间表示的设计有利于进一步处理程序，例如优化和转换。</a:t>
            </a:r>
            <a:endParaRPr lang="en-US" altLang="zh-CN" sz="2000" dirty="0">
              <a:sym typeface="+mn-ea"/>
            </a:endParaRPr>
          </a:p>
          <a:p>
            <a:pPr>
              <a:buFont typeface="Wingdings" panose="05000000000000000000" pitchFamily="2" charset="2"/>
              <a:buChar char="l"/>
            </a:pPr>
            <a:endParaRPr lang="en-US" altLang="zh-CN" sz="2000" dirty="0">
              <a:sym typeface="+mn-ea"/>
            </a:endParaRPr>
          </a:p>
          <a:p>
            <a:pPr>
              <a:buFont typeface="Wingdings" panose="05000000000000000000" pitchFamily="2" charset="2"/>
              <a:buChar char="l"/>
            </a:pPr>
            <a:r>
              <a:rPr lang="zh-CN" altLang="en-US" sz="2000" dirty="0">
                <a:sym typeface="+mn-ea"/>
              </a:rPr>
              <a:t>一个好的中间表示必须是准确的，能够代表源代码而不丢失信息，并且必须独立于任何特定的源语言或目标语言。</a:t>
            </a:r>
          </a:p>
          <a:p>
            <a:pPr marL="0" indent="0">
              <a:buNone/>
            </a:pPr>
            <a:r>
              <a:rPr lang="en-US" altLang="zh-CN" sz="2000" dirty="0">
                <a:sym typeface="+mn-ea"/>
              </a:rPr>
              <a:t>									</a:t>
            </a:r>
            <a:endParaRPr lang="zh-CN" altLang="en-US" sz="2000" dirty="0">
              <a:sym typeface="+mn-ea"/>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t>10</a:t>
            </a:fld>
            <a:endParaRPr lang="zh-CN" altLang="en-US"/>
          </a:p>
        </p:txBody>
      </p:sp>
    </p:spTree>
    <p:extLst>
      <p:ext uri="{BB962C8B-B14F-4D97-AF65-F5344CB8AC3E}">
        <p14:creationId xmlns:p14="http://schemas.microsoft.com/office/powerpoint/2010/main" val="1813532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9" y="404917"/>
            <a:ext cx="5256584" cy="576262"/>
          </a:xfrm>
        </p:spPr>
        <p:txBody>
          <a:bodyPr/>
          <a:lstStyle/>
          <a:p>
            <a:pPr algn="l"/>
            <a:r>
              <a:rPr lang="zh-CN" altLang="en-US" dirty="0"/>
              <a:t>方法和技术</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t>11</a:t>
            </a:fld>
            <a:endParaRPr lang="zh-CN" altLang="en-US"/>
          </a:p>
        </p:txBody>
      </p:sp>
      <p:pic>
        <p:nvPicPr>
          <p:cNvPr id="7" name="图片 6">
            <a:extLst>
              <a:ext uri="{FF2B5EF4-FFF2-40B4-BE49-F238E27FC236}">
                <a16:creationId xmlns:a16="http://schemas.microsoft.com/office/drawing/2014/main" id="{DA8838E9-DEBE-4170-B063-24488F0F4C20}"/>
              </a:ext>
            </a:extLst>
          </p:cNvPr>
          <p:cNvPicPr>
            <a:picLocks noChangeAspect="1"/>
          </p:cNvPicPr>
          <p:nvPr/>
        </p:nvPicPr>
        <p:blipFill>
          <a:blip r:embed="rId3"/>
          <a:stretch>
            <a:fillRect/>
          </a:stretch>
        </p:blipFill>
        <p:spPr>
          <a:xfrm>
            <a:off x="9525" y="1340768"/>
            <a:ext cx="9134475" cy="4781550"/>
          </a:xfrm>
          <a:prstGeom prst="rect">
            <a:avLst/>
          </a:prstGeom>
        </p:spPr>
      </p:pic>
    </p:spTree>
    <p:extLst>
      <p:ext uri="{BB962C8B-B14F-4D97-AF65-F5344CB8AC3E}">
        <p14:creationId xmlns:p14="http://schemas.microsoft.com/office/powerpoint/2010/main" val="3678173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9" y="404917"/>
            <a:ext cx="5256584" cy="576262"/>
          </a:xfrm>
        </p:spPr>
        <p:txBody>
          <a:bodyPr/>
          <a:lstStyle/>
          <a:p>
            <a:pPr algn="l"/>
            <a:r>
              <a:rPr lang="zh-CN" altLang="en-US" dirty="0"/>
              <a:t>方法和技术</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t>12</a:t>
            </a:fld>
            <a:endParaRPr lang="zh-CN" altLang="en-US"/>
          </a:p>
        </p:txBody>
      </p:sp>
      <p:pic>
        <p:nvPicPr>
          <p:cNvPr id="9" name="图片 8">
            <a:extLst>
              <a:ext uri="{FF2B5EF4-FFF2-40B4-BE49-F238E27FC236}">
                <a16:creationId xmlns:a16="http://schemas.microsoft.com/office/drawing/2014/main" id="{0BFBC75B-8226-4A83-B26F-88722E40F9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34397"/>
            <a:ext cx="9144000" cy="2989206"/>
          </a:xfrm>
          <a:prstGeom prst="rect">
            <a:avLst/>
          </a:prstGeom>
        </p:spPr>
      </p:pic>
    </p:spTree>
    <p:extLst>
      <p:ext uri="{BB962C8B-B14F-4D97-AF65-F5344CB8AC3E}">
        <p14:creationId xmlns:p14="http://schemas.microsoft.com/office/powerpoint/2010/main" val="2032042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9" y="404917"/>
            <a:ext cx="5256584" cy="576262"/>
          </a:xfrm>
        </p:spPr>
        <p:txBody>
          <a:bodyPr/>
          <a:lstStyle/>
          <a:p>
            <a:pPr algn="l"/>
            <a:r>
              <a:rPr lang="zh-CN" altLang="en-US" dirty="0"/>
              <a:t>方法和技术</a:t>
            </a:r>
          </a:p>
        </p:txBody>
      </p:sp>
      <p:sp>
        <p:nvSpPr>
          <p:cNvPr id="3" name="内容占位符 2"/>
          <p:cNvSpPr>
            <a:spLocks noGrp="1"/>
          </p:cNvSpPr>
          <p:nvPr>
            <p:ph idx="1"/>
          </p:nvPr>
        </p:nvSpPr>
        <p:spPr/>
        <p:txBody>
          <a:bodyPr/>
          <a:lstStyle/>
          <a:p>
            <a:pPr marL="448945" lvl="1" indent="0">
              <a:buClr>
                <a:srgbClr val="C99C60"/>
              </a:buClr>
              <a:buNone/>
            </a:pPr>
            <a:endParaRPr lang="zh-CN" altLang="en-US" sz="1800" dirty="0">
              <a:sym typeface="+mn-ea"/>
            </a:endParaRPr>
          </a:p>
          <a:p>
            <a:pPr lvl="0">
              <a:buFont typeface="Wingdings" panose="05000000000000000000" charset="0"/>
              <a:buChar char=""/>
            </a:pPr>
            <a:r>
              <a:rPr lang="zh-CN" altLang="en-US" sz="2200" b="1" dirty="0">
                <a:sym typeface="+mn-ea"/>
              </a:rPr>
              <a:t>数据流分析</a:t>
            </a:r>
            <a:endParaRPr lang="en-US" altLang="zh-CN" sz="2200" b="1" dirty="0">
              <a:sym typeface="+mn-ea"/>
            </a:endParaRPr>
          </a:p>
          <a:p>
            <a:pPr lvl="0">
              <a:buFont typeface="Wingdings" panose="05000000000000000000" charset="0"/>
              <a:buChar char=""/>
            </a:pPr>
            <a:endParaRPr lang="en-US" altLang="zh-CN" sz="2000" dirty="0">
              <a:sym typeface="+mn-ea"/>
            </a:endParaRPr>
          </a:p>
          <a:p>
            <a:pPr>
              <a:buFont typeface="Wingdings" panose="05000000000000000000" pitchFamily="2" charset="2"/>
              <a:buChar char="l"/>
            </a:pPr>
            <a:r>
              <a:rPr lang="zh-CN" altLang="en-US" sz="2000" dirty="0">
                <a:sym typeface="+mn-ea"/>
              </a:rPr>
              <a:t>数据流分析是一种用于收集在计算机程序中各个点计算的可能值集的信息的技术。在优化程序时，编译器通常会使用收集到的信息。</a:t>
            </a:r>
            <a:endParaRPr lang="en-US" altLang="zh-CN" sz="2000" dirty="0">
              <a:sym typeface="+mn-ea"/>
            </a:endParaRPr>
          </a:p>
          <a:p>
            <a:pPr marL="0" indent="0">
              <a:buNone/>
            </a:pPr>
            <a:r>
              <a:rPr lang="en-US" altLang="zh-CN" sz="2000" dirty="0">
                <a:sym typeface="+mn-ea"/>
              </a:rPr>
              <a:t>			</a:t>
            </a:r>
            <a:endParaRPr lang="zh-CN" altLang="en-US" sz="2000" dirty="0">
              <a:sym typeface="+mn-ea"/>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t>13</a:t>
            </a:fld>
            <a:endParaRPr lang="zh-CN" altLang="en-US"/>
          </a:p>
        </p:txBody>
      </p:sp>
    </p:spTree>
    <p:extLst>
      <p:ext uri="{BB962C8B-B14F-4D97-AF65-F5344CB8AC3E}">
        <p14:creationId xmlns:p14="http://schemas.microsoft.com/office/powerpoint/2010/main" val="36836600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9" y="404917"/>
            <a:ext cx="5256584" cy="576262"/>
          </a:xfrm>
        </p:spPr>
        <p:txBody>
          <a:bodyPr/>
          <a:lstStyle/>
          <a:p>
            <a:pPr algn="l"/>
            <a:r>
              <a:rPr lang="zh-CN" altLang="en-US" dirty="0"/>
              <a:t>方法和技术</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t>14</a:t>
            </a:fld>
            <a:endParaRPr lang="zh-CN" altLang="en-US"/>
          </a:p>
        </p:txBody>
      </p:sp>
      <p:pic>
        <p:nvPicPr>
          <p:cNvPr id="5" name="图片 4">
            <a:extLst>
              <a:ext uri="{FF2B5EF4-FFF2-40B4-BE49-F238E27FC236}">
                <a16:creationId xmlns:a16="http://schemas.microsoft.com/office/drawing/2014/main" id="{803D0984-4FA2-48AE-8858-3BAB815C85BC}"/>
              </a:ext>
            </a:extLst>
          </p:cNvPr>
          <p:cNvPicPr>
            <a:picLocks noChangeAspect="1"/>
          </p:cNvPicPr>
          <p:nvPr/>
        </p:nvPicPr>
        <p:blipFill>
          <a:blip r:embed="rId3"/>
          <a:stretch>
            <a:fillRect/>
          </a:stretch>
        </p:blipFill>
        <p:spPr>
          <a:xfrm>
            <a:off x="1475656" y="1412776"/>
            <a:ext cx="5830430" cy="4545880"/>
          </a:xfrm>
          <a:prstGeom prst="rect">
            <a:avLst/>
          </a:prstGeom>
        </p:spPr>
      </p:pic>
    </p:spTree>
    <p:extLst>
      <p:ext uri="{BB962C8B-B14F-4D97-AF65-F5344CB8AC3E}">
        <p14:creationId xmlns:p14="http://schemas.microsoft.com/office/powerpoint/2010/main" val="40866406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9" y="404917"/>
            <a:ext cx="5256584" cy="576262"/>
          </a:xfrm>
        </p:spPr>
        <p:txBody>
          <a:bodyPr/>
          <a:lstStyle/>
          <a:p>
            <a:pPr algn="l"/>
            <a:r>
              <a:rPr lang="zh-CN" altLang="en-US" dirty="0"/>
              <a:t>方法和技术</a:t>
            </a:r>
          </a:p>
        </p:txBody>
      </p:sp>
      <p:sp>
        <p:nvSpPr>
          <p:cNvPr id="3" name="内容占位符 2"/>
          <p:cNvSpPr>
            <a:spLocks noGrp="1"/>
          </p:cNvSpPr>
          <p:nvPr>
            <p:ph idx="1"/>
          </p:nvPr>
        </p:nvSpPr>
        <p:spPr/>
        <p:txBody>
          <a:bodyPr/>
          <a:lstStyle/>
          <a:p>
            <a:pPr marL="448945" lvl="1" indent="0">
              <a:buClr>
                <a:srgbClr val="C99C60"/>
              </a:buClr>
              <a:buNone/>
            </a:pPr>
            <a:endParaRPr lang="zh-CN" altLang="en-US" sz="1800" dirty="0">
              <a:sym typeface="+mn-ea"/>
            </a:endParaRPr>
          </a:p>
          <a:p>
            <a:pPr lvl="0">
              <a:buFont typeface="Wingdings" panose="05000000000000000000" charset="0"/>
              <a:buChar char=""/>
            </a:pPr>
            <a:r>
              <a:rPr lang="zh-CN" altLang="en-US" sz="2200" b="1" dirty="0">
                <a:sym typeface="+mn-ea"/>
              </a:rPr>
              <a:t>过程内分析和过程间分析</a:t>
            </a:r>
            <a:endParaRPr lang="en-US" altLang="zh-CN" sz="2200" b="1" dirty="0">
              <a:sym typeface="+mn-ea"/>
            </a:endParaRPr>
          </a:p>
          <a:p>
            <a:pPr lvl="0">
              <a:buFont typeface="Wingdings" panose="05000000000000000000" charset="0"/>
              <a:buChar char=""/>
            </a:pPr>
            <a:endParaRPr lang="en-US" altLang="zh-CN" sz="2000" dirty="0">
              <a:sym typeface="+mn-ea"/>
            </a:endParaRPr>
          </a:p>
          <a:p>
            <a:pPr>
              <a:buFont typeface="Wingdings" panose="05000000000000000000" pitchFamily="2" charset="2"/>
              <a:buChar char="l"/>
            </a:pPr>
            <a:r>
              <a:rPr lang="zh-CN" altLang="en-US" sz="2000" dirty="0">
                <a:sym typeface="+mn-ea"/>
              </a:rPr>
              <a:t>过程内分析是仅使用可用于该功能和编译单元的信息来对编译单元内的每个功能执行优化的机制。</a:t>
            </a:r>
            <a:endParaRPr lang="en-US" altLang="zh-CN" sz="2000" dirty="0">
              <a:sym typeface="+mn-ea"/>
            </a:endParaRPr>
          </a:p>
          <a:p>
            <a:pPr>
              <a:buFont typeface="Wingdings" panose="05000000000000000000" pitchFamily="2" charset="2"/>
              <a:buChar char="l"/>
            </a:pPr>
            <a:endParaRPr lang="en-US" altLang="zh-CN" sz="2000" dirty="0">
              <a:sym typeface="+mn-ea"/>
            </a:endParaRPr>
          </a:p>
          <a:p>
            <a:pPr>
              <a:buFont typeface="Wingdings" panose="05000000000000000000" pitchFamily="2" charset="2"/>
              <a:buChar char="l"/>
            </a:pPr>
            <a:r>
              <a:rPr lang="zh-CN" altLang="en-US" sz="2000" dirty="0">
                <a:sym typeface="+mn-ea"/>
              </a:rPr>
              <a:t>过程间分析是一种跨功能单元边界执行优化的机制。</a:t>
            </a:r>
            <a:endParaRPr lang="en-US" altLang="zh-CN" sz="2000" dirty="0">
              <a:sym typeface="+mn-ea"/>
            </a:endParaRPr>
          </a:p>
          <a:p>
            <a:pPr marL="0" indent="0">
              <a:buNone/>
            </a:pPr>
            <a:r>
              <a:rPr lang="en-US" altLang="zh-CN" sz="2000" dirty="0">
                <a:sym typeface="+mn-ea"/>
              </a:rPr>
              <a:t>			</a:t>
            </a:r>
            <a:endParaRPr lang="zh-CN" altLang="en-US" sz="2000" dirty="0">
              <a:sym typeface="+mn-ea"/>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t>15</a:t>
            </a:fld>
            <a:endParaRPr lang="zh-CN" altLang="en-US"/>
          </a:p>
        </p:txBody>
      </p:sp>
    </p:spTree>
    <p:extLst>
      <p:ext uri="{BB962C8B-B14F-4D97-AF65-F5344CB8AC3E}">
        <p14:creationId xmlns:p14="http://schemas.microsoft.com/office/powerpoint/2010/main" val="6232435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9" y="404917"/>
            <a:ext cx="5256584" cy="576262"/>
          </a:xfrm>
        </p:spPr>
        <p:txBody>
          <a:bodyPr/>
          <a:lstStyle/>
          <a:p>
            <a:pPr algn="l"/>
            <a:r>
              <a:rPr lang="zh-CN" altLang="en-US" dirty="0"/>
              <a:t>现有工具</a:t>
            </a:r>
          </a:p>
        </p:txBody>
      </p:sp>
      <p:sp>
        <p:nvSpPr>
          <p:cNvPr id="3" name="内容占位符 2"/>
          <p:cNvSpPr>
            <a:spLocks noGrp="1"/>
          </p:cNvSpPr>
          <p:nvPr>
            <p:ph idx="1"/>
          </p:nvPr>
        </p:nvSpPr>
        <p:spPr/>
        <p:txBody>
          <a:bodyPr/>
          <a:lstStyle/>
          <a:p>
            <a:pPr marL="448945" lvl="1" indent="0">
              <a:buClr>
                <a:srgbClr val="C99C60"/>
              </a:buClr>
              <a:buNone/>
            </a:pPr>
            <a:endParaRPr lang="zh-CN" altLang="en-US" sz="1800" dirty="0">
              <a:sym typeface="+mn-ea"/>
            </a:endParaRPr>
          </a:p>
          <a:p>
            <a:pPr lvl="0">
              <a:buFont typeface="Wingdings" panose="05000000000000000000" charset="0"/>
              <a:buChar char=""/>
            </a:pPr>
            <a:r>
              <a:rPr lang="en-US" altLang="zh-CN" sz="2200" b="1" dirty="0">
                <a:sym typeface="+mn-ea"/>
              </a:rPr>
              <a:t>Soot</a:t>
            </a:r>
          </a:p>
          <a:p>
            <a:pPr marL="0" lvl="0" indent="0">
              <a:buNone/>
            </a:pPr>
            <a:endParaRPr lang="en-US" altLang="zh-CN" sz="2000" dirty="0">
              <a:sym typeface="+mn-ea"/>
            </a:endParaRPr>
          </a:p>
          <a:p>
            <a:pPr>
              <a:buFont typeface="Wingdings" panose="05000000000000000000" pitchFamily="2" charset="2"/>
              <a:buChar char="l"/>
            </a:pPr>
            <a:r>
              <a:rPr lang="en-US" altLang="zh-CN" sz="2000" dirty="0">
                <a:sym typeface="+mn-ea"/>
              </a:rPr>
              <a:t>Soot</a:t>
            </a:r>
            <a:r>
              <a:rPr lang="zh-CN" altLang="en-US" sz="2000" dirty="0">
                <a:sym typeface="+mn-ea"/>
              </a:rPr>
              <a:t>最初作为</a:t>
            </a:r>
            <a:r>
              <a:rPr lang="en-US" altLang="zh-CN" sz="2000" dirty="0">
                <a:sym typeface="+mn-ea"/>
              </a:rPr>
              <a:t>Java</a:t>
            </a:r>
            <a:r>
              <a:rPr lang="zh-CN" altLang="en-US" sz="2000" dirty="0">
                <a:sym typeface="+mn-ea"/>
              </a:rPr>
              <a:t>优化框架。到目前为止，世界各地的研究人员和从业人员都使用</a:t>
            </a:r>
            <a:r>
              <a:rPr lang="en-US" altLang="zh-CN" sz="2000" dirty="0">
                <a:sym typeface="+mn-ea"/>
              </a:rPr>
              <a:t>Soot</a:t>
            </a:r>
            <a:r>
              <a:rPr lang="zh-CN" altLang="en-US" sz="2000" dirty="0">
                <a:sym typeface="+mn-ea"/>
              </a:rPr>
              <a:t>来分析，检测，优化</a:t>
            </a:r>
            <a:r>
              <a:rPr lang="en-US" altLang="zh-CN" sz="2000" dirty="0">
                <a:sym typeface="+mn-ea"/>
              </a:rPr>
              <a:t>Java</a:t>
            </a:r>
            <a:r>
              <a:rPr lang="zh-CN" altLang="en-US" sz="2000" dirty="0">
                <a:sym typeface="+mn-ea"/>
              </a:rPr>
              <a:t>和</a:t>
            </a:r>
            <a:r>
              <a:rPr lang="en-US" altLang="zh-CN" sz="2000" dirty="0">
                <a:sym typeface="+mn-ea"/>
              </a:rPr>
              <a:t>Android</a:t>
            </a:r>
            <a:r>
              <a:rPr lang="zh-CN" altLang="en-US" sz="2000" dirty="0">
                <a:sym typeface="+mn-ea"/>
              </a:rPr>
              <a:t>应用程</a:t>
            </a:r>
            <a:endParaRPr lang="en-US" altLang="zh-CN" sz="2000" dirty="0">
              <a:sym typeface="+mn-ea"/>
            </a:endParaRPr>
          </a:p>
          <a:p>
            <a:pPr>
              <a:buFont typeface="Wingdings" panose="05000000000000000000" pitchFamily="2" charset="2"/>
              <a:buChar char="l"/>
            </a:pPr>
            <a:endParaRPr lang="en-US" altLang="zh-CN" sz="2000" dirty="0">
              <a:sym typeface="+mn-ea"/>
            </a:endParaRPr>
          </a:p>
          <a:p>
            <a:r>
              <a:rPr lang="en-US" altLang="zh-CN" sz="2000" b="1" dirty="0">
                <a:sym typeface="+mn-ea"/>
              </a:rPr>
              <a:t>LLVM</a:t>
            </a:r>
          </a:p>
          <a:p>
            <a:endParaRPr lang="en-US" altLang="zh-CN" sz="2000" b="1" dirty="0">
              <a:sym typeface="+mn-ea"/>
            </a:endParaRPr>
          </a:p>
          <a:p>
            <a:pPr>
              <a:buFont typeface="Wingdings" panose="05000000000000000000" pitchFamily="2" charset="2"/>
              <a:buChar char="l"/>
            </a:pPr>
            <a:r>
              <a:rPr lang="en-US" altLang="zh-CN" sz="2000" dirty="0">
                <a:sym typeface="+mn-ea"/>
              </a:rPr>
              <a:t>LLVM</a:t>
            </a:r>
            <a:r>
              <a:rPr lang="zh-CN" altLang="en-US" sz="2000" dirty="0">
                <a:sym typeface="+mn-ea"/>
              </a:rPr>
              <a:t>提供了一组虚拟指令集，用于满足多阶段的优化策略。其子项目使用</a:t>
            </a:r>
            <a:r>
              <a:rPr lang="en-US" altLang="zh-CN" sz="2000" dirty="0">
                <a:sym typeface="+mn-ea"/>
              </a:rPr>
              <a:t>Clang</a:t>
            </a:r>
            <a:r>
              <a:rPr lang="zh-CN" altLang="en-US" sz="2000" dirty="0">
                <a:sym typeface="+mn-ea"/>
              </a:rPr>
              <a:t>前端库开发的著名的静态分析工具有</a:t>
            </a:r>
            <a:r>
              <a:rPr lang="en-US" altLang="zh-CN" sz="2000" dirty="0">
                <a:sym typeface="+mn-ea"/>
              </a:rPr>
              <a:t>Clang Static Analyzer</a:t>
            </a:r>
            <a:r>
              <a:rPr lang="zh-CN" altLang="en-US" sz="2000" dirty="0">
                <a:sym typeface="+mn-ea"/>
              </a:rPr>
              <a:t>和</a:t>
            </a:r>
            <a:r>
              <a:rPr lang="en-US" altLang="zh-CN" sz="2000" dirty="0">
                <a:sym typeface="+mn-ea"/>
              </a:rPr>
              <a:t>clang-tidy</a:t>
            </a:r>
            <a:r>
              <a:rPr lang="zh-CN" altLang="en-US" sz="2000" dirty="0">
                <a:sym typeface="+mn-ea"/>
              </a:rPr>
              <a:t>等，这些工具支持对</a:t>
            </a:r>
            <a:r>
              <a:rPr lang="en-US" altLang="zh-CN" sz="2000" dirty="0">
                <a:sym typeface="+mn-ea"/>
              </a:rPr>
              <a:t>C/C++/Objective-C</a:t>
            </a:r>
            <a:r>
              <a:rPr lang="zh-CN" altLang="en-US" sz="2000" dirty="0">
                <a:sym typeface="+mn-ea"/>
              </a:rPr>
              <a:t>源代码的缺陷定位。</a:t>
            </a:r>
            <a:endParaRPr lang="en-US" altLang="zh-CN" sz="2000" dirty="0">
              <a:sym typeface="+mn-ea"/>
            </a:endParaRPr>
          </a:p>
          <a:p>
            <a:endParaRPr lang="zh-CN" altLang="en-US" sz="2000" dirty="0">
              <a:sym typeface="+mn-ea"/>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t>16</a:t>
            </a:fld>
            <a:endParaRPr lang="zh-CN" altLang="en-US"/>
          </a:p>
        </p:txBody>
      </p:sp>
    </p:spTree>
    <p:extLst>
      <p:ext uri="{BB962C8B-B14F-4D97-AF65-F5344CB8AC3E}">
        <p14:creationId xmlns:p14="http://schemas.microsoft.com/office/powerpoint/2010/main" val="41709568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9" y="404917"/>
            <a:ext cx="5256584" cy="576262"/>
          </a:xfrm>
        </p:spPr>
        <p:txBody>
          <a:bodyPr/>
          <a:lstStyle/>
          <a:p>
            <a:pPr algn="l"/>
            <a:r>
              <a:rPr lang="zh-CN" altLang="en-US" dirty="0"/>
              <a:t>研究趋势</a:t>
            </a:r>
          </a:p>
        </p:txBody>
      </p:sp>
      <p:sp>
        <p:nvSpPr>
          <p:cNvPr id="3" name="内容占位符 2"/>
          <p:cNvSpPr>
            <a:spLocks noGrp="1"/>
          </p:cNvSpPr>
          <p:nvPr>
            <p:ph idx="1"/>
          </p:nvPr>
        </p:nvSpPr>
        <p:spPr/>
        <p:txBody>
          <a:bodyPr/>
          <a:lstStyle/>
          <a:p>
            <a:pPr marL="448945" lvl="1" indent="0">
              <a:buClr>
                <a:srgbClr val="C99C60"/>
              </a:buClr>
              <a:buNone/>
            </a:pPr>
            <a:endParaRPr lang="zh-CN" altLang="en-US" sz="1800" dirty="0">
              <a:sym typeface="+mn-ea"/>
            </a:endParaRPr>
          </a:p>
          <a:p>
            <a:pPr lvl="0">
              <a:buFont typeface="Wingdings" panose="05000000000000000000" charset="0"/>
              <a:buChar char=""/>
            </a:pPr>
            <a:r>
              <a:rPr lang="zh-CN" altLang="en-US" sz="2200" b="1" dirty="0">
                <a:sym typeface="+mn-ea"/>
              </a:rPr>
              <a:t>自适应静态分析</a:t>
            </a:r>
            <a:endParaRPr lang="en-US" altLang="zh-CN" sz="2200" b="1" dirty="0">
              <a:sym typeface="+mn-ea"/>
            </a:endParaRPr>
          </a:p>
          <a:p>
            <a:pPr marL="0" lvl="0" indent="0">
              <a:buNone/>
            </a:pPr>
            <a:endParaRPr lang="en-US" altLang="zh-CN" sz="2000" dirty="0">
              <a:sym typeface="+mn-ea"/>
            </a:endParaRPr>
          </a:p>
          <a:p>
            <a:r>
              <a:rPr lang="zh-CN" altLang="en-US" sz="2000" dirty="0">
                <a:sym typeface="+mn-ea"/>
              </a:rPr>
              <a:t>该部分主要介绍一篇论文的研究成果，自适应静态分析。改论文发表在</a:t>
            </a:r>
            <a:r>
              <a:rPr lang="en-US" altLang="zh-CN" sz="2000" dirty="0">
                <a:sym typeface="+mn-ea"/>
              </a:rPr>
              <a:t>2018</a:t>
            </a:r>
            <a:r>
              <a:rPr lang="zh-CN" altLang="en-US" sz="2000" dirty="0">
                <a:sym typeface="+mn-ea"/>
              </a:rPr>
              <a:t>年的</a:t>
            </a:r>
            <a:r>
              <a:rPr lang="en-US" altLang="zh-CN" sz="2000" dirty="0">
                <a:sym typeface="+mn-ea"/>
              </a:rPr>
              <a:t>ICSE</a:t>
            </a:r>
            <a:r>
              <a:rPr lang="zh-CN" altLang="en-US" sz="2000" dirty="0">
                <a:sym typeface="+mn-ea"/>
              </a:rPr>
              <a:t>，论文提出了一种全新的工程方法来设计和实施分析，用以解决静态分析自动优化和自适应时遇到的问题，同时解决当前由于软件系统的规模和复杂性大大增加，使得静态分析系统面临可扩展性不足的问题。</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t>17</a:t>
            </a:fld>
            <a:endParaRPr lang="zh-CN" altLang="en-US"/>
          </a:p>
        </p:txBody>
      </p:sp>
    </p:spTree>
    <p:extLst>
      <p:ext uri="{BB962C8B-B14F-4D97-AF65-F5344CB8AC3E}">
        <p14:creationId xmlns:p14="http://schemas.microsoft.com/office/powerpoint/2010/main" val="32417743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9" y="404917"/>
            <a:ext cx="5256584" cy="576262"/>
          </a:xfrm>
        </p:spPr>
        <p:txBody>
          <a:bodyPr/>
          <a:lstStyle/>
          <a:p>
            <a:pPr algn="l"/>
            <a:r>
              <a:rPr lang="zh-CN" altLang="en-US" dirty="0"/>
              <a:t>研究趋势</a:t>
            </a:r>
          </a:p>
        </p:txBody>
      </p:sp>
      <p:sp>
        <p:nvSpPr>
          <p:cNvPr id="3" name="内容占位符 2"/>
          <p:cNvSpPr>
            <a:spLocks noGrp="1"/>
          </p:cNvSpPr>
          <p:nvPr>
            <p:ph idx="1"/>
          </p:nvPr>
        </p:nvSpPr>
        <p:spPr/>
        <p:txBody>
          <a:bodyPr/>
          <a:lstStyle/>
          <a:p>
            <a:pPr marL="448945" lvl="1" indent="0">
              <a:buClr>
                <a:srgbClr val="C99C60"/>
              </a:buClr>
              <a:buNone/>
            </a:pPr>
            <a:endParaRPr lang="zh-CN" altLang="en-US" sz="1800" dirty="0">
              <a:sym typeface="+mn-ea"/>
            </a:endParaRPr>
          </a:p>
          <a:p>
            <a:pPr>
              <a:buFont typeface="Wingdings" panose="05000000000000000000" pitchFamily="2" charset="2"/>
              <a:buChar char="l"/>
            </a:pPr>
            <a:endParaRPr lang="en-US" altLang="zh-CN" sz="2000" dirty="0">
              <a:sym typeface="+mn-ea"/>
            </a:endParaRPr>
          </a:p>
          <a:p>
            <a:pPr marL="0" indent="0">
              <a:buNone/>
            </a:pPr>
            <a:r>
              <a:rPr lang="en-US" altLang="zh-CN" sz="2000" dirty="0">
                <a:sym typeface="+mn-ea"/>
              </a:rPr>
              <a:t>									</a:t>
            </a:r>
            <a:endParaRPr lang="zh-CN" altLang="en-US" sz="2000" dirty="0">
              <a:sym typeface="+mn-ea"/>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t>18</a:t>
            </a:fld>
            <a:endParaRPr lang="zh-CN" altLang="en-US"/>
          </a:p>
        </p:txBody>
      </p:sp>
      <p:pic>
        <p:nvPicPr>
          <p:cNvPr id="4" name="图片 3">
            <a:extLst>
              <a:ext uri="{FF2B5EF4-FFF2-40B4-BE49-F238E27FC236}">
                <a16:creationId xmlns:a16="http://schemas.microsoft.com/office/drawing/2014/main" id="{7ED25980-7947-44DD-8D92-B14F23EB0219}"/>
              </a:ext>
            </a:extLst>
          </p:cNvPr>
          <p:cNvPicPr>
            <a:picLocks noChangeAspect="1"/>
          </p:cNvPicPr>
          <p:nvPr/>
        </p:nvPicPr>
        <p:blipFill>
          <a:blip r:embed="rId3"/>
          <a:stretch>
            <a:fillRect/>
          </a:stretch>
        </p:blipFill>
        <p:spPr>
          <a:xfrm>
            <a:off x="0" y="2328169"/>
            <a:ext cx="9144000" cy="2201662"/>
          </a:xfrm>
          <a:prstGeom prst="rect">
            <a:avLst/>
          </a:prstGeom>
        </p:spPr>
      </p:pic>
    </p:spTree>
    <p:extLst>
      <p:ext uri="{BB962C8B-B14F-4D97-AF65-F5344CB8AC3E}">
        <p14:creationId xmlns:p14="http://schemas.microsoft.com/office/powerpoint/2010/main" val="18438439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9" y="404917"/>
            <a:ext cx="5256584" cy="576262"/>
          </a:xfrm>
        </p:spPr>
        <p:txBody>
          <a:bodyPr/>
          <a:lstStyle/>
          <a:p>
            <a:pPr algn="l"/>
            <a:r>
              <a:rPr lang="zh-CN" altLang="en-US" dirty="0"/>
              <a:t>框架</a:t>
            </a:r>
          </a:p>
        </p:txBody>
      </p:sp>
      <p:sp>
        <p:nvSpPr>
          <p:cNvPr id="3" name="内容占位符 2"/>
          <p:cNvSpPr>
            <a:spLocks noGrp="1"/>
          </p:cNvSpPr>
          <p:nvPr>
            <p:ph idx="1"/>
          </p:nvPr>
        </p:nvSpPr>
        <p:spPr/>
        <p:txBody>
          <a:bodyPr/>
          <a:lstStyle/>
          <a:p>
            <a:pPr marL="448945" lvl="1" indent="0">
              <a:buClr>
                <a:srgbClr val="C99C60"/>
              </a:buClr>
              <a:buNone/>
            </a:pPr>
            <a:endParaRPr lang="zh-CN" altLang="en-US" sz="1800" dirty="0">
              <a:sym typeface="+mn-ea"/>
            </a:endParaRPr>
          </a:p>
          <a:p>
            <a:pPr>
              <a:buFont typeface="Wingdings" panose="05000000000000000000" pitchFamily="2" charset="2"/>
              <a:buChar char="l"/>
            </a:pPr>
            <a:endParaRPr lang="en-US" altLang="zh-CN" sz="2000" dirty="0">
              <a:sym typeface="+mn-ea"/>
            </a:endParaRPr>
          </a:p>
          <a:p>
            <a:pPr marL="0" indent="0">
              <a:buNone/>
            </a:pPr>
            <a:r>
              <a:rPr lang="en-US" altLang="zh-CN" sz="2000" dirty="0">
                <a:sym typeface="+mn-ea"/>
              </a:rPr>
              <a:t>									</a:t>
            </a:r>
            <a:endParaRPr lang="zh-CN" altLang="en-US" sz="2000" dirty="0">
              <a:sym typeface="+mn-ea"/>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t>19</a:t>
            </a:fld>
            <a:endParaRPr lang="zh-CN" altLang="en-US"/>
          </a:p>
        </p:txBody>
      </p:sp>
      <p:pic>
        <p:nvPicPr>
          <p:cNvPr id="4" name="图片 3">
            <a:extLst>
              <a:ext uri="{FF2B5EF4-FFF2-40B4-BE49-F238E27FC236}">
                <a16:creationId xmlns:a16="http://schemas.microsoft.com/office/drawing/2014/main" id="{7ED25980-7947-44DD-8D92-B14F23EB0219}"/>
              </a:ext>
            </a:extLst>
          </p:cNvPr>
          <p:cNvPicPr>
            <a:picLocks noChangeAspect="1"/>
          </p:cNvPicPr>
          <p:nvPr/>
        </p:nvPicPr>
        <p:blipFill>
          <a:blip r:embed="rId3"/>
          <a:stretch>
            <a:fillRect/>
          </a:stretch>
        </p:blipFill>
        <p:spPr>
          <a:xfrm>
            <a:off x="0" y="1227338"/>
            <a:ext cx="9144000" cy="2201662"/>
          </a:xfrm>
          <a:prstGeom prst="rect">
            <a:avLst/>
          </a:prstGeom>
        </p:spPr>
      </p:pic>
      <p:sp>
        <p:nvSpPr>
          <p:cNvPr id="7" name="内容占位符 2">
            <a:extLst>
              <a:ext uri="{FF2B5EF4-FFF2-40B4-BE49-F238E27FC236}">
                <a16:creationId xmlns:a16="http://schemas.microsoft.com/office/drawing/2014/main" id="{2AC2DA8F-9345-4235-8051-1827EB8284EB}"/>
              </a:ext>
            </a:extLst>
          </p:cNvPr>
          <p:cNvSpPr txBox="1">
            <a:spLocks/>
          </p:cNvSpPr>
          <p:nvPr/>
        </p:nvSpPr>
        <p:spPr bwMode="auto">
          <a:xfrm>
            <a:off x="0" y="3447322"/>
            <a:ext cx="9144000" cy="2573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447675" indent="-447675" algn="l" rtl="0" eaLnBrk="0" fontAlgn="base" hangingPunct="0">
              <a:spcBef>
                <a:spcPct val="20000"/>
              </a:spcBef>
              <a:spcAft>
                <a:spcPct val="0"/>
              </a:spcAft>
              <a:buClr>
                <a:schemeClr val="accent1"/>
              </a:buClr>
              <a:buSzPct val="70000"/>
              <a:buFont typeface="Wingdings" panose="05000000000000000000" pitchFamily="2" charset="2"/>
              <a:buChar char="n"/>
              <a:defRPr sz="2800" kern="1200">
                <a:solidFill>
                  <a:schemeClr val="tx1"/>
                </a:solidFill>
                <a:latin typeface="+mn-lt"/>
                <a:ea typeface="+mn-ea"/>
                <a:cs typeface="+mn-cs"/>
              </a:defRPr>
            </a:lvl1pPr>
            <a:lvl2pPr marL="889000" indent="-440055" algn="l" rtl="0" eaLnBrk="0" fontAlgn="base" hangingPunct="0">
              <a:spcBef>
                <a:spcPct val="20000"/>
              </a:spcBef>
              <a:spcAft>
                <a:spcPct val="0"/>
              </a:spcAft>
              <a:buClr>
                <a:schemeClr val="hlink"/>
              </a:buClr>
              <a:buSzPct val="65000"/>
              <a:buFont typeface="Wingdings" panose="05000000000000000000" pitchFamily="2" charset="2"/>
              <a:buChar char="¡"/>
              <a:defRPr sz="2400" kern="1200">
                <a:solidFill>
                  <a:schemeClr val="tx1"/>
                </a:solidFill>
                <a:latin typeface="+mn-lt"/>
                <a:ea typeface="+mn-ea"/>
                <a:cs typeface="+mn-cs"/>
              </a:defRPr>
            </a:lvl2pPr>
            <a:lvl3pPr marL="1294130" indent="-403225" algn="l" rtl="0" eaLnBrk="0" fontAlgn="base" hangingPunct="0">
              <a:spcBef>
                <a:spcPct val="20000"/>
              </a:spcBef>
              <a:spcAft>
                <a:spcPct val="0"/>
              </a:spcAft>
              <a:buClr>
                <a:schemeClr val="accent1"/>
              </a:buClr>
              <a:buSzPct val="70000"/>
              <a:buFont typeface="Wingdings" panose="05000000000000000000" pitchFamily="2" charset="2"/>
              <a:buChar char="n"/>
              <a:defRPr sz="2000" kern="1200">
                <a:solidFill>
                  <a:schemeClr val="tx1"/>
                </a:solidFill>
                <a:latin typeface="+mn-lt"/>
                <a:ea typeface="+mn-ea"/>
                <a:cs typeface="+mn-cs"/>
              </a:defRPr>
            </a:lvl3pPr>
            <a:lvl4pPr marL="1681480" indent="-386080" algn="l" rtl="0" eaLnBrk="0" fontAlgn="base" hangingPunct="0">
              <a:spcBef>
                <a:spcPct val="20000"/>
              </a:spcBef>
              <a:spcAft>
                <a:spcPct val="0"/>
              </a:spcAft>
              <a:buClr>
                <a:schemeClr val="hlink"/>
              </a:buClr>
              <a:buSzPct val="75000"/>
              <a:buFont typeface="Wingdings" panose="05000000000000000000" pitchFamily="2" charset="2"/>
              <a:buChar char="¡"/>
              <a:defRPr kern="1200">
                <a:solidFill>
                  <a:schemeClr val="tx1"/>
                </a:solidFill>
                <a:latin typeface="+mn-lt"/>
                <a:ea typeface="+mn-ea"/>
                <a:cs typeface="+mn-cs"/>
              </a:defRPr>
            </a:lvl4pPr>
            <a:lvl5pPr marL="2070100" indent="-387350" algn="l" rtl="0" eaLnBrk="0" fontAlgn="base" hangingPunct="0">
              <a:spcBef>
                <a:spcPct val="20000"/>
              </a:spcBef>
              <a:spcAft>
                <a:spcPct val="0"/>
              </a:spcAft>
              <a:buClr>
                <a:schemeClr val="accent1"/>
              </a:buClr>
              <a:buSzPct val="70000"/>
              <a:buFont typeface="Wingdings" panose="05000000000000000000" pitchFamily="2" charset="2"/>
              <a:buChar char="n"/>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448945" lvl="1" indent="0" algn="just">
              <a:buClr>
                <a:srgbClr val="C99C60"/>
              </a:buClr>
              <a:buNone/>
            </a:pPr>
            <a:r>
              <a:rPr lang="en-US" altLang="zh-CN" sz="2000" dirty="0">
                <a:sym typeface="+mn-ea"/>
              </a:rPr>
              <a:t>1. </a:t>
            </a:r>
            <a:r>
              <a:rPr lang="zh-CN" altLang="en-US" sz="2000" dirty="0">
                <a:sym typeface="+mn-ea"/>
              </a:rPr>
              <a:t>静态分析的声明式定义语言</a:t>
            </a:r>
            <a:endParaRPr lang="en-US" altLang="zh-CN" sz="2000" dirty="0">
              <a:sym typeface="+mn-ea"/>
            </a:endParaRPr>
          </a:p>
          <a:p>
            <a:pPr marL="448945" lvl="1" indent="0" algn="just">
              <a:buClr>
                <a:srgbClr val="C99C60"/>
              </a:buClr>
              <a:buNone/>
            </a:pPr>
            <a:endParaRPr lang="en-US" altLang="zh-CN" sz="2000" dirty="0">
              <a:sym typeface="+mn-ea"/>
            </a:endParaRPr>
          </a:p>
          <a:p>
            <a:pPr lvl="1">
              <a:buClr>
                <a:srgbClr val="C99C60"/>
              </a:buClr>
              <a:buFont typeface="Wingdings" panose="05000000000000000000" pitchFamily="2" charset="2"/>
              <a:buChar char="n"/>
            </a:pPr>
            <a:r>
              <a:rPr lang="zh-CN" altLang="en-US" sz="2000" dirty="0">
                <a:sym typeface="+mn-ea"/>
              </a:rPr>
              <a:t>不能使用通用编程语言（</a:t>
            </a:r>
            <a:r>
              <a:rPr lang="en-US" altLang="zh-CN" sz="2000" dirty="0">
                <a:sym typeface="+mn-ea"/>
              </a:rPr>
              <a:t>Java or C</a:t>
            </a:r>
            <a:r>
              <a:rPr lang="zh-CN" altLang="en-US" sz="2000" dirty="0">
                <a:sym typeface="+mn-ea"/>
              </a:rPr>
              <a:t>），或通用逻辑编程语言</a:t>
            </a:r>
            <a:r>
              <a:rPr lang="en-US" altLang="zh-CN" sz="2000" dirty="0">
                <a:sym typeface="+mn-ea"/>
              </a:rPr>
              <a:t>(</a:t>
            </a:r>
            <a:r>
              <a:rPr lang="en-US" altLang="zh-CN" sz="2000" dirty="0" err="1">
                <a:sym typeface="+mn-ea"/>
              </a:rPr>
              <a:t>Datalog</a:t>
            </a:r>
            <a:r>
              <a:rPr lang="en-US" altLang="zh-CN" sz="2000" dirty="0">
                <a:sym typeface="+mn-ea"/>
              </a:rPr>
              <a:t>)</a:t>
            </a:r>
            <a:r>
              <a:rPr lang="zh-CN" altLang="en-US" sz="2000" dirty="0">
                <a:sym typeface="+mn-ea"/>
              </a:rPr>
              <a:t>来表示程序分析本身，而是使用最适合优化的领域特定语言</a:t>
            </a:r>
            <a:endParaRPr lang="en-US" altLang="zh-CN" sz="2000" dirty="0">
              <a:sym typeface="+mn-ea"/>
            </a:endParaRPr>
          </a:p>
          <a:p>
            <a:pPr lvl="1">
              <a:buClr>
                <a:srgbClr val="C99C60"/>
              </a:buClr>
              <a:buFont typeface="Wingdings" panose="05000000000000000000" pitchFamily="2" charset="2"/>
              <a:buChar char="n"/>
            </a:pPr>
            <a:endParaRPr lang="en-US" altLang="zh-CN" sz="2000" dirty="0">
              <a:sym typeface="+mn-ea"/>
            </a:endParaRPr>
          </a:p>
          <a:p>
            <a:pPr lvl="1">
              <a:buClr>
                <a:srgbClr val="C99C60"/>
              </a:buClr>
              <a:buFont typeface="Wingdings" panose="05000000000000000000" pitchFamily="2" charset="2"/>
              <a:buChar char="n"/>
            </a:pPr>
            <a:r>
              <a:rPr lang="zh-CN" altLang="en-US" sz="2000" dirty="0">
                <a:sym typeface="+mn-ea"/>
              </a:rPr>
              <a:t>合适的表达能力</a:t>
            </a:r>
            <a:r>
              <a:rPr lang="en-US" altLang="zh-CN" sz="2000" dirty="0">
                <a:sym typeface="+mn-ea"/>
              </a:rPr>
              <a:t>(</a:t>
            </a:r>
            <a:r>
              <a:rPr lang="zh-CN" altLang="en-US" sz="2000" dirty="0">
                <a:sym typeface="+mn-ea"/>
              </a:rPr>
              <a:t>保证可以表达规则但不影响优化</a:t>
            </a:r>
            <a:r>
              <a:rPr lang="en-US" altLang="zh-CN" sz="2000" dirty="0">
                <a:sym typeface="+mn-ea"/>
              </a:rPr>
              <a:t>)</a:t>
            </a:r>
            <a:endParaRPr lang="zh-CN" altLang="en-US" sz="2000" dirty="0">
              <a:sym typeface="+mn-ea"/>
            </a:endParaRPr>
          </a:p>
        </p:txBody>
      </p:sp>
    </p:spTree>
    <p:extLst>
      <p:ext uri="{BB962C8B-B14F-4D97-AF65-F5344CB8AC3E}">
        <p14:creationId xmlns:p14="http://schemas.microsoft.com/office/powerpoint/2010/main" val="3990592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B222A36C-FCA1-48B3-A465-5606982E4455}" type="datetime1">
              <a:rPr lang="zh-CN" altLang="en-US"/>
              <a:t>2020/4/16</a:t>
            </a:fld>
            <a:endParaRPr lang="en-US" altLang="zh-CN"/>
          </a:p>
        </p:txBody>
      </p:sp>
      <p:sp>
        <p:nvSpPr>
          <p:cNvPr id="5" name="灯片编号占位符 5"/>
          <p:cNvSpPr>
            <a:spLocks noGrp="1"/>
          </p:cNvSpPr>
          <p:nvPr>
            <p:ph type="sldNum" sz="quarter" idx="12"/>
          </p:nvPr>
        </p:nvSpPr>
        <p:spPr/>
        <p:txBody>
          <a:bodyPr/>
          <a:lstStyle/>
          <a:p>
            <a:pPr>
              <a:defRPr/>
            </a:pPr>
            <a:fld id="{F3C87250-917D-4A40-A624-12A5FD65D939}" type="slidenum">
              <a:rPr lang="en-US" altLang="zh-CN"/>
              <a:t>2</a:t>
            </a:fld>
            <a:endParaRPr lang="en-US" altLang="zh-CN"/>
          </a:p>
        </p:txBody>
      </p:sp>
      <p:sp>
        <p:nvSpPr>
          <p:cNvPr id="7172" name="Rectangle 3"/>
          <p:cNvSpPr>
            <a:spLocks noGrp="1" noChangeArrowheads="1"/>
          </p:cNvSpPr>
          <p:nvPr>
            <p:ph type="body" idx="1"/>
          </p:nvPr>
        </p:nvSpPr>
        <p:spPr>
          <a:xfrm>
            <a:off x="611188" y="1700213"/>
            <a:ext cx="6697662" cy="4393083"/>
          </a:xfrm>
        </p:spPr>
        <p:txBody>
          <a:bodyPr/>
          <a:lstStyle/>
          <a:p>
            <a:pPr eaLnBrk="1" hangingPunct="1"/>
            <a:r>
              <a:rPr lang="zh-CN" altLang="en-US" sz="2200" dirty="0"/>
              <a:t>研究背景</a:t>
            </a:r>
          </a:p>
          <a:p>
            <a:pPr eaLnBrk="1" hangingPunct="1"/>
            <a:endParaRPr lang="en-US" altLang="zh-CN" sz="2200" dirty="0"/>
          </a:p>
          <a:p>
            <a:pPr eaLnBrk="1" hangingPunct="1"/>
            <a:r>
              <a:rPr lang="zh-CN" altLang="en-US" sz="2200" dirty="0"/>
              <a:t>问题定义</a:t>
            </a:r>
            <a:endParaRPr lang="zh-CN" altLang="zh-CN" sz="2200" dirty="0"/>
          </a:p>
          <a:p>
            <a:pPr eaLnBrk="1" hangingPunct="1"/>
            <a:endParaRPr lang="zh-CN" altLang="zh-CN" sz="2200" dirty="0"/>
          </a:p>
          <a:p>
            <a:pPr eaLnBrk="1" hangingPunct="1"/>
            <a:r>
              <a:rPr lang="zh-CN" altLang="en-US" sz="2200" dirty="0"/>
              <a:t>方法和技术</a:t>
            </a:r>
            <a:endParaRPr lang="en-US" altLang="zh-CN" sz="2200" dirty="0"/>
          </a:p>
          <a:p>
            <a:pPr eaLnBrk="1" hangingPunct="1"/>
            <a:endParaRPr lang="en-US" altLang="zh-CN" sz="2200" dirty="0"/>
          </a:p>
          <a:p>
            <a:pPr eaLnBrk="1" hangingPunct="1"/>
            <a:r>
              <a:rPr lang="zh-CN" altLang="en-US" sz="2200" dirty="0"/>
              <a:t>现有工具</a:t>
            </a:r>
            <a:endParaRPr lang="en-US" altLang="zh-CN" sz="2200" dirty="0"/>
          </a:p>
          <a:p>
            <a:pPr eaLnBrk="1" hangingPunct="1"/>
            <a:endParaRPr lang="en-US" altLang="zh-CN" sz="2200" dirty="0"/>
          </a:p>
          <a:p>
            <a:pPr eaLnBrk="1" hangingPunct="1"/>
            <a:r>
              <a:rPr lang="zh-CN" altLang="en-US" sz="2200" dirty="0"/>
              <a:t>研究趋势</a:t>
            </a:r>
            <a:endParaRPr lang="en-US" altLang="zh-CN" sz="2200" dirty="0"/>
          </a:p>
          <a:p>
            <a:pPr eaLnBrk="1" hangingPunct="1"/>
            <a:endParaRPr lang="en-US" altLang="zh-CN" sz="2200" dirty="0"/>
          </a:p>
          <a:p>
            <a:pPr eaLnBrk="1" hangingPunct="1"/>
            <a:endParaRPr lang="zh-CN" altLang="en-US" sz="2200" dirty="0"/>
          </a:p>
          <a:p>
            <a:pPr eaLnBrk="1" hangingPunct="1"/>
            <a:endParaRPr lang="en-US" altLang="zh-CN" sz="2200" dirty="0"/>
          </a:p>
          <a:p>
            <a:pPr marL="0" indent="0" eaLnBrk="1" hangingPunct="1">
              <a:buNone/>
            </a:pPr>
            <a:endParaRPr lang="en-US" altLang="zh-CN" sz="2200" dirty="0"/>
          </a:p>
        </p:txBody>
      </p:sp>
      <p:sp>
        <p:nvSpPr>
          <p:cNvPr id="7173" name="Rectangle 4"/>
          <p:cNvSpPr>
            <a:spLocks noGrp="1" noChangeArrowheads="1"/>
          </p:cNvSpPr>
          <p:nvPr>
            <p:ph type="title"/>
          </p:nvPr>
        </p:nvSpPr>
        <p:spPr/>
        <p:txBody>
          <a:bodyPr/>
          <a:lstStyle/>
          <a:p>
            <a:pPr algn="l" eaLnBrk="1" hangingPunct="1"/>
            <a:r>
              <a:rPr lang="zh-CN" altLang="en-US" dirty="0"/>
              <a:t>提纲</a:t>
            </a:r>
            <a:endParaRPr lang="zh-CN"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9" y="404917"/>
            <a:ext cx="5256584" cy="576262"/>
          </a:xfrm>
        </p:spPr>
        <p:txBody>
          <a:bodyPr/>
          <a:lstStyle/>
          <a:p>
            <a:pPr algn="l"/>
            <a:r>
              <a:rPr lang="zh-CN" altLang="en-US" dirty="0"/>
              <a:t>框架</a:t>
            </a:r>
          </a:p>
        </p:txBody>
      </p:sp>
      <p:sp>
        <p:nvSpPr>
          <p:cNvPr id="3" name="内容占位符 2"/>
          <p:cNvSpPr>
            <a:spLocks noGrp="1"/>
          </p:cNvSpPr>
          <p:nvPr>
            <p:ph idx="1"/>
          </p:nvPr>
        </p:nvSpPr>
        <p:spPr/>
        <p:txBody>
          <a:bodyPr/>
          <a:lstStyle/>
          <a:p>
            <a:pPr marL="448945" lvl="1" indent="0">
              <a:buClr>
                <a:srgbClr val="C99C60"/>
              </a:buClr>
              <a:buNone/>
            </a:pPr>
            <a:endParaRPr lang="zh-CN" altLang="en-US" sz="1800" dirty="0">
              <a:sym typeface="+mn-ea"/>
            </a:endParaRPr>
          </a:p>
          <a:p>
            <a:pPr>
              <a:buFont typeface="Wingdings" panose="05000000000000000000" pitchFamily="2" charset="2"/>
              <a:buChar char="l"/>
            </a:pPr>
            <a:endParaRPr lang="en-US" altLang="zh-CN" sz="2000" dirty="0">
              <a:sym typeface="+mn-ea"/>
            </a:endParaRPr>
          </a:p>
          <a:p>
            <a:pPr marL="0" indent="0">
              <a:buNone/>
            </a:pPr>
            <a:r>
              <a:rPr lang="en-US" altLang="zh-CN" sz="2000" dirty="0">
                <a:sym typeface="+mn-ea"/>
              </a:rPr>
              <a:t>									</a:t>
            </a:r>
            <a:endParaRPr lang="zh-CN" altLang="en-US" sz="2000" dirty="0">
              <a:sym typeface="+mn-ea"/>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t>20</a:t>
            </a:fld>
            <a:endParaRPr lang="zh-CN" altLang="en-US"/>
          </a:p>
        </p:txBody>
      </p:sp>
      <p:pic>
        <p:nvPicPr>
          <p:cNvPr id="4" name="图片 3">
            <a:extLst>
              <a:ext uri="{FF2B5EF4-FFF2-40B4-BE49-F238E27FC236}">
                <a16:creationId xmlns:a16="http://schemas.microsoft.com/office/drawing/2014/main" id="{7ED25980-7947-44DD-8D92-B14F23EB0219}"/>
              </a:ext>
            </a:extLst>
          </p:cNvPr>
          <p:cNvPicPr>
            <a:picLocks noChangeAspect="1"/>
          </p:cNvPicPr>
          <p:nvPr/>
        </p:nvPicPr>
        <p:blipFill>
          <a:blip r:embed="rId3"/>
          <a:stretch>
            <a:fillRect/>
          </a:stretch>
        </p:blipFill>
        <p:spPr>
          <a:xfrm>
            <a:off x="0" y="1227338"/>
            <a:ext cx="9144000" cy="2201662"/>
          </a:xfrm>
          <a:prstGeom prst="rect">
            <a:avLst/>
          </a:prstGeom>
        </p:spPr>
      </p:pic>
      <p:sp>
        <p:nvSpPr>
          <p:cNvPr id="7" name="内容占位符 2">
            <a:extLst>
              <a:ext uri="{FF2B5EF4-FFF2-40B4-BE49-F238E27FC236}">
                <a16:creationId xmlns:a16="http://schemas.microsoft.com/office/drawing/2014/main" id="{2AC2DA8F-9345-4235-8051-1827EB8284EB}"/>
              </a:ext>
            </a:extLst>
          </p:cNvPr>
          <p:cNvSpPr txBox="1">
            <a:spLocks/>
          </p:cNvSpPr>
          <p:nvPr/>
        </p:nvSpPr>
        <p:spPr bwMode="auto">
          <a:xfrm>
            <a:off x="0" y="3447322"/>
            <a:ext cx="9144000" cy="2573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447675" indent="-447675" algn="l" rtl="0" eaLnBrk="0" fontAlgn="base" hangingPunct="0">
              <a:spcBef>
                <a:spcPct val="20000"/>
              </a:spcBef>
              <a:spcAft>
                <a:spcPct val="0"/>
              </a:spcAft>
              <a:buClr>
                <a:schemeClr val="accent1"/>
              </a:buClr>
              <a:buSzPct val="70000"/>
              <a:buFont typeface="Wingdings" panose="05000000000000000000" pitchFamily="2" charset="2"/>
              <a:buChar char="n"/>
              <a:defRPr sz="2800" kern="1200">
                <a:solidFill>
                  <a:schemeClr val="tx1"/>
                </a:solidFill>
                <a:latin typeface="+mn-lt"/>
                <a:ea typeface="+mn-ea"/>
                <a:cs typeface="+mn-cs"/>
              </a:defRPr>
            </a:lvl1pPr>
            <a:lvl2pPr marL="889000" indent="-440055" algn="l" rtl="0" eaLnBrk="0" fontAlgn="base" hangingPunct="0">
              <a:spcBef>
                <a:spcPct val="20000"/>
              </a:spcBef>
              <a:spcAft>
                <a:spcPct val="0"/>
              </a:spcAft>
              <a:buClr>
                <a:schemeClr val="hlink"/>
              </a:buClr>
              <a:buSzPct val="65000"/>
              <a:buFont typeface="Wingdings" panose="05000000000000000000" pitchFamily="2" charset="2"/>
              <a:buChar char="¡"/>
              <a:defRPr sz="2400" kern="1200">
                <a:solidFill>
                  <a:schemeClr val="tx1"/>
                </a:solidFill>
                <a:latin typeface="+mn-lt"/>
                <a:ea typeface="+mn-ea"/>
                <a:cs typeface="+mn-cs"/>
              </a:defRPr>
            </a:lvl2pPr>
            <a:lvl3pPr marL="1294130" indent="-403225" algn="l" rtl="0" eaLnBrk="0" fontAlgn="base" hangingPunct="0">
              <a:spcBef>
                <a:spcPct val="20000"/>
              </a:spcBef>
              <a:spcAft>
                <a:spcPct val="0"/>
              </a:spcAft>
              <a:buClr>
                <a:schemeClr val="accent1"/>
              </a:buClr>
              <a:buSzPct val="70000"/>
              <a:buFont typeface="Wingdings" panose="05000000000000000000" pitchFamily="2" charset="2"/>
              <a:buChar char="n"/>
              <a:defRPr sz="2000" kern="1200">
                <a:solidFill>
                  <a:schemeClr val="tx1"/>
                </a:solidFill>
                <a:latin typeface="+mn-lt"/>
                <a:ea typeface="+mn-ea"/>
                <a:cs typeface="+mn-cs"/>
              </a:defRPr>
            </a:lvl3pPr>
            <a:lvl4pPr marL="1681480" indent="-386080" algn="l" rtl="0" eaLnBrk="0" fontAlgn="base" hangingPunct="0">
              <a:spcBef>
                <a:spcPct val="20000"/>
              </a:spcBef>
              <a:spcAft>
                <a:spcPct val="0"/>
              </a:spcAft>
              <a:buClr>
                <a:schemeClr val="hlink"/>
              </a:buClr>
              <a:buSzPct val="75000"/>
              <a:buFont typeface="Wingdings" panose="05000000000000000000" pitchFamily="2" charset="2"/>
              <a:buChar char="¡"/>
              <a:defRPr kern="1200">
                <a:solidFill>
                  <a:schemeClr val="tx1"/>
                </a:solidFill>
                <a:latin typeface="+mn-lt"/>
                <a:ea typeface="+mn-ea"/>
                <a:cs typeface="+mn-cs"/>
              </a:defRPr>
            </a:lvl4pPr>
            <a:lvl5pPr marL="2070100" indent="-387350" algn="l" rtl="0" eaLnBrk="0" fontAlgn="base" hangingPunct="0">
              <a:spcBef>
                <a:spcPct val="20000"/>
              </a:spcBef>
              <a:spcAft>
                <a:spcPct val="0"/>
              </a:spcAft>
              <a:buClr>
                <a:schemeClr val="accent1"/>
              </a:buClr>
              <a:buSzPct val="70000"/>
              <a:buFont typeface="Wingdings" panose="05000000000000000000" pitchFamily="2" charset="2"/>
              <a:buChar char="n"/>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448945" lvl="1" indent="0" algn="just">
              <a:buClr>
                <a:srgbClr val="C99C60"/>
              </a:buClr>
              <a:buNone/>
            </a:pPr>
            <a:r>
              <a:rPr lang="en-US" altLang="zh-CN" sz="2000" dirty="0">
                <a:sym typeface="+mn-ea"/>
              </a:rPr>
              <a:t>2. High-level</a:t>
            </a:r>
            <a:r>
              <a:rPr lang="zh-CN" altLang="en-US" sz="2000" dirty="0">
                <a:sym typeface="+mn-ea"/>
              </a:rPr>
              <a:t>的中间表示</a:t>
            </a:r>
            <a:endParaRPr lang="en-US" altLang="zh-CN" sz="2000" dirty="0">
              <a:sym typeface="+mn-ea"/>
            </a:endParaRPr>
          </a:p>
          <a:p>
            <a:pPr marL="448945" lvl="1" indent="0" algn="just">
              <a:buClr>
                <a:srgbClr val="C99C60"/>
              </a:buClr>
              <a:buNone/>
            </a:pPr>
            <a:endParaRPr lang="en-US" altLang="zh-CN" sz="2000" dirty="0">
              <a:sym typeface="+mn-ea"/>
            </a:endParaRPr>
          </a:p>
          <a:p>
            <a:pPr lvl="1">
              <a:buClr>
                <a:srgbClr val="C99C60"/>
              </a:buClr>
              <a:buFont typeface="Wingdings" panose="05000000000000000000" pitchFamily="2" charset="2"/>
              <a:buChar char="n"/>
            </a:pPr>
            <a:r>
              <a:rPr lang="zh-CN" altLang="en-US" sz="2000" dirty="0">
                <a:sym typeface="+mn-ea"/>
              </a:rPr>
              <a:t>设计静态分析的专用域特定中间表示</a:t>
            </a:r>
            <a:endParaRPr lang="en-US" altLang="zh-CN" sz="2000" dirty="0">
              <a:sym typeface="+mn-ea"/>
            </a:endParaRPr>
          </a:p>
          <a:p>
            <a:pPr lvl="1">
              <a:buClr>
                <a:srgbClr val="C99C60"/>
              </a:buClr>
              <a:buFont typeface="Wingdings" panose="05000000000000000000" pitchFamily="2" charset="2"/>
              <a:buChar char="n"/>
            </a:pPr>
            <a:endParaRPr lang="en-US" altLang="zh-CN" sz="2000" dirty="0">
              <a:sym typeface="+mn-ea"/>
            </a:endParaRPr>
          </a:p>
          <a:p>
            <a:pPr lvl="1">
              <a:buClr>
                <a:srgbClr val="C99C60"/>
              </a:buClr>
              <a:buFont typeface="Wingdings" panose="05000000000000000000" pitchFamily="2" charset="2"/>
              <a:buChar char="n"/>
            </a:pPr>
            <a:r>
              <a:rPr lang="zh-CN" altLang="en-US" sz="2000" dirty="0">
                <a:sym typeface="+mn-ea"/>
              </a:rPr>
              <a:t>在执行之前优化静态分析</a:t>
            </a:r>
          </a:p>
        </p:txBody>
      </p:sp>
    </p:spTree>
    <p:extLst>
      <p:ext uri="{BB962C8B-B14F-4D97-AF65-F5344CB8AC3E}">
        <p14:creationId xmlns:p14="http://schemas.microsoft.com/office/powerpoint/2010/main" val="25550104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9" y="404917"/>
            <a:ext cx="5256584" cy="576262"/>
          </a:xfrm>
        </p:spPr>
        <p:txBody>
          <a:bodyPr/>
          <a:lstStyle/>
          <a:p>
            <a:pPr algn="l"/>
            <a:r>
              <a:rPr lang="zh-CN" altLang="en-US" dirty="0"/>
              <a:t>框架</a:t>
            </a:r>
          </a:p>
        </p:txBody>
      </p:sp>
      <p:sp>
        <p:nvSpPr>
          <p:cNvPr id="3" name="内容占位符 2"/>
          <p:cNvSpPr>
            <a:spLocks noGrp="1"/>
          </p:cNvSpPr>
          <p:nvPr>
            <p:ph idx="1"/>
          </p:nvPr>
        </p:nvSpPr>
        <p:spPr/>
        <p:txBody>
          <a:bodyPr/>
          <a:lstStyle/>
          <a:p>
            <a:pPr marL="448945" lvl="1" indent="0">
              <a:buClr>
                <a:srgbClr val="C99C60"/>
              </a:buClr>
              <a:buNone/>
            </a:pPr>
            <a:endParaRPr lang="zh-CN" altLang="en-US" sz="1800" dirty="0">
              <a:sym typeface="+mn-ea"/>
            </a:endParaRPr>
          </a:p>
          <a:p>
            <a:pPr>
              <a:buFont typeface="Wingdings" panose="05000000000000000000" pitchFamily="2" charset="2"/>
              <a:buChar char="l"/>
            </a:pPr>
            <a:endParaRPr lang="en-US" altLang="zh-CN" sz="2000" dirty="0">
              <a:sym typeface="+mn-ea"/>
            </a:endParaRPr>
          </a:p>
          <a:p>
            <a:pPr marL="0" indent="0">
              <a:buNone/>
            </a:pPr>
            <a:r>
              <a:rPr lang="en-US" altLang="zh-CN" sz="2000" dirty="0">
                <a:sym typeface="+mn-ea"/>
              </a:rPr>
              <a:t>									</a:t>
            </a:r>
            <a:endParaRPr lang="zh-CN" altLang="en-US" sz="2000" dirty="0">
              <a:sym typeface="+mn-ea"/>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t>21</a:t>
            </a:fld>
            <a:endParaRPr lang="zh-CN" altLang="en-US"/>
          </a:p>
        </p:txBody>
      </p:sp>
      <p:pic>
        <p:nvPicPr>
          <p:cNvPr id="4" name="图片 3">
            <a:extLst>
              <a:ext uri="{FF2B5EF4-FFF2-40B4-BE49-F238E27FC236}">
                <a16:creationId xmlns:a16="http://schemas.microsoft.com/office/drawing/2014/main" id="{7ED25980-7947-44DD-8D92-B14F23EB0219}"/>
              </a:ext>
            </a:extLst>
          </p:cNvPr>
          <p:cNvPicPr>
            <a:picLocks noChangeAspect="1"/>
          </p:cNvPicPr>
          <p:nvPr/>
        </p:nvPicPr>
        <p:blipFill>
          <a:blip r:embed="rId3"/>
          <a:stretch>
            <a:fillRect/>
          </a:stretch>
        </p:blipFill>
        <p:spPr>
          <a:xfrm>
            <a:off x="0" y="1227338"/>
            <a:ext cx="9144000" cy="2201662"/>
          </a:xfrm>
          <a:prstGeom prst="rect">
            <a:avLst/>
          </a:prstGeom>
        </p:spPr>
      </p:pic>
      <p:sp>
        <p:nvSpPr>
          <p:cNvPr id="7" name="内容占位符 2">
            <a:extLst>
              <a:ext uri="{FF2B5EF4-FFF2-40B4-BE49-F238E27FC236}">
                <a16:creationId xmlns:a16="http://schemas.microsoft.com/office/drawing/2014/main" id="{2AC2DA8F-9345-4235-8051-1827EB8284EB}"/>
              </a:ext>
            </a:extLst>
          </p:cNvPr>
          <p:cNvSpPr txBox="1">
            <a:spLocks/>
          </p:cNvSpPr>
          <p:nvPr/>
        </p:nvSpPr>
        <p:spPr bwMode="auto">
          <a:xfrm>
            <a:off x="0" y="3447322"/>
            <a:ext cx="9144000" cy="2573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447675" indent="-447675" algn="l" rtl="0" eaLnBrk="0" fontAlgn="base" hangingPunct="0">
              <a:spcBef>
                <a:spcPct val="20000"/>
              </a:spcBef>
              <a:spcAft>
                <a:spcPct val="0"/>
              </a:spcAft>
              <a:buClr>
                <a:schemeClr val="accent1"/>
              </a:buClr>
              <a:buSzPct val="70000"/>
              <a:buFont typeface="Wingdings" panose="05000000000000000000" pitchFamily="2" charset="2"/>
              <a:buChar char="n"/>
              <a:defRPr sz="2800" kern="1200">
                <a:solidFill>
                  <a:schemeClr val="tx1"/>
                </a:solidFill>
                <a:latin typeface="+mn-lt"/>
                <a:ea typeface="+mn-ea"/>
                <a:cs typeface="+mn-cs"/>
              </a:defRPr>
            </a:lvl1pPr>
            <a:lvl2pPr marL="889000" indent="-440055" algn="l" rtl="0" eaLnBrk="0" fontAlgn="base" hangingPunct="0">
              <a:spcBef>
                <a:spcPct val="20000"/>
              </a:spcBef>
              <a:spcAft>
                <a:spcPct val="0"/>
              </a:spcAft>
              <a:buClr>
                <a:schemeClr val="hlink"/>
              </a:buClr>
              <a:buSzPct val="65000"/>
              <a:buFont typeface="Wingdings" panose="05000000000000000000" pitchFamily="2" charset="2"/>
              <a:buChar char="¡"/>
              <a:defRPr sz="2400" kern="1200">
                <a:solidFill>
                  <a:schemeClr val="tx1"/>
                </a:solidFill>
                <a:latin typeface="+mn-lt"/>
                <a:ea typeface="+mn-ea"/>
                <a:cs typeface="+mn-cs"/>
              </a:defRPr>
            </a:lvl2pPr>
            <a:lvl3pPr marL="1294130" indent="-403225" algn="l" rtl="0" eaLnBrk="0" fontAlgn="base" hangingPunct="0">
              <a:spcBef>
                <a:spcPct val="20000"/>
              </a:spcBef>
              <a:spcAft>
                <a:spcPct val="0"/>
              </a:spcAft>
              <a:buClr>
                <a:schemeClr val="accent1"/>
              </a:buClr>
              <a:buSzPct val="70000"/>
              <a:buFont typeface="Wingdings" panose="05000000000000000000" pitchFamily="2" charset="2"/>
              <a:buChar char="n"/>
              <a:defRPr sz="2000" kern="1200">
                <a:solidFill>
                  <a:schemeClr val="tx1"/>
                </a:solidFill>
                <a:latin typeface="+mn-lt"/>
                <a:ea typeface="+mn-ea"/>
                <a:cs typeface="+mn-cs"/>
              </a:defRPr>
            </a:lvl3pPr>
            <a:lvl4pPr marL="1681480" indent="-386080" algn="l" rtl="0" eaLnBrk="0" fontAlgn="base" hangingPunct="0">
              <a:spcBef>
                <a:spcPct val="20000"/>
              </a:spcBef>
              <a:spcAft>
                <a:spcPct val="0"/>
              </a:spcAft>
              <a:buClr>
                <a:schemeClr val="hlink"/>
              </a:buClr>
              <a:buSzPct val="75000"/>
              <a:buFont typeface="Wingdings" panose="05000000000000000000" pitchFamily="2" charset="2"/>
              <a:buChar char="¡"/>
              <a:defRPr kern="1200">
                <a:solidFill>
                  <a:schemeClr val="tx1"/>
                </a:solidFill>
                <a:latin typeface="+mn-lt"/>
                <a:ea typeface="+mn-ea"/>
                <a:cs typeface="+mn-cs"/>
              </a:defRPr>
            </a:lvl4pPr>
            <a:lvl5pPr marL="2070100" indent="-387350" algn="l" rtl="0" eaLnBrk="0" fontAlgn="base" hangingPunct="0">
              <a:spcBef>
                <a:spcPct val="20000"/>
              </a:spcBef>
              <a:spcAft>
                <a:spcPct val="0"/>
              </a:spcAft>
              <a:buClr>
                <a:schemeClr val="accent1"/>
              </a:buClr>
              <a:buSzPct val="70000"/>
              <a:buFont typeface="Wingdings" panose="05000000000000000000" pitchFamily="2" charset="2"/>
              <a:buChar char="n"/>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448945" lvl="1" indent="0" algn="just">
              <a:buClr>
                <a:srgbClr val="C99C60"/>
              </a:buClr>
              <a:buNone/>
            </a:pPr>
            <a:r>
              <a:rPr lang="en-US" altLang="zh-CN" sz="2000" dirty="0">
                <a:sym typeface="+mn-ea"/>
              </a:rPr>
              <a:t>3. Low-level</a:t>
            </a:r>
            <a:r>
              <a:rPr lang="zh-CN" altLang="en-US" sz="2000" dirty="0">
                <a:sym typeface="+mn-ea"/>
              </a:rPr>
              <a:t>的中间表示</a:t>
            </a:r>
            <a:endParaRPr lang="en-US" altLang="zh-CN" sz="2000" dirty="0">
              <a:sym typeface="+mn-ea"/>
            </a:endParaRPr>
          </a:p>
          <a:p>
            <a:pPr lvl="1">
              <a:buClr>
                <a:srgbClr val="C99C60"/>
              </a:buClr>
              <a:buFont typeface="Wingdings" panose="05000000000000000000" pitchFamily="2" charset="2"/>
              <a:buChar char="n"/>
            </a:pPr>
            <a:endParaRPr lang="en-US" altLang="zh-CN" sz="2000" dirty="0">
              <a:sym typeface="+mn-ea"/>
            </a:endParaRPr>
          </a:p>
          <a:p>
            <a:pPr lvl="1">
              <a:buClr>
                <a:srgbClr val="C99C60"/>
              </a:buClr>
              <a:buFont typeface="Wingdings" panose="05000000000000000000" pitchFamily="2" charset="2"/>
              <a:buChar char="n"/>
            </a:pPr>
            <a:r>
              <a:rPr lang="zh-CN" altLang="en-US" sz="2000" dirty="0">
                <a:sym typeface="+mn-ea"/>
              </a:rPr>
              <a:t>考虑程序特征的优化</a:t>
            </a:r>
            <a:endParaRPr lang="en-US" altLang="zh-CN" sz="2000" dirty="0">
              <a:sym typeface="+mn-ea"/>
            </a:endParaRPr>
          </a:p>
          <a:p>
            <a:pPr lvl="1">
              <a:buClr>
                <a:srgbClr val="C99C60"/>
              </a:buClr>
              <a:buFont typeface="Wingdings" panose="05000000000000000000" pitchFamily="2" charset="2"/>
              <a:buChar char="n"/>
            </a:pPr>
            <a:endParaRPr lang="en-US" altLang="zh-CN" sz="2000" dirty="0">
              <a:sym typeface="+mn-ea"/>
            </a:endParaRPr>
          </a:p>
          <a:p>
            <a:pPr lvl="1">
              <a:buClr>
                <a:srgbClr val="C99C60"/>
              </a:buClr>
              <a:buFont typeface="Wingdings" panose="05000000000000000000" pitchFamily="2" charset="2"/>
              <a:buChar char="n"/>
            </a:pPr>
            <a:r>
              <a:rPr lang="zh-CN" altLang="en-US" sz="2000" dirty="0">
                <a:sym typeface="+mn-ea"/>
              </a:rPr>
              <a:t>在进行分析时将分析配置调整为最佳</a:t>
            </a:r>
          </a:p>
        </p:txBody>
      </p:sp>
    </p:spTree>
    <p:extLst>
      <p:ext uri="{BB962C8B-B14F-4D97-AF65-F5344CB8AC3E}">
        <p14:creationId xmlns:p14="http://schemas.microsoft.com/office/powerpoint/2010/main" val="12516042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9" y="404917"/>
            <a:ext cx="5256584" cy="576262"/>
          </a:xfrm>
        </p:spPr>
        <p:txBody>
          <a:bodyPr/>
          <a:lstStyle/>
          <a:p>
            <a:pPr algn="l"/>
            <a:r>
              <a:rPr lang="zh-CN" altLang="en-US" dirty="0"/>
              <a:t>框架</a:t>
            </a:r>
          </a:p>
        </p:txBody>
      </p:sp>
      <p:sp>
        <p:nvSpPr>
          <p:cNvPr id="3" name="内容占位符 2"/>
          <p:cNvSpPr>
            <a:spLocks noGrp="1"/>
          </p:cNvSpPr>
          <p:nvPr>
            <p:ph idx="1"/>
          </p:nvPr>
        </p:nvSpPr>
        <p:spPr/>
        <p:txBody>
          <a:bodyPr/>
          <a:lstStyle/>
          <a:p>
            <a:pPr marL="448945" lvl="1" indent="0">
              <a:buClr>
                <a:srgbClr val="C99C60"/>
              </a:buClr>
              <a:buNone/>
            </a:pPr>
            <a:endParaRPr lang="zh-CN" altLang="en-US" sz="1800" dirty="0">
              <a:sym typeface="+mn-ea"/>
            </a:endParaRPr>
          </a:p>
          <a:p>
            <a:pPr>
              <a:buFont typeface="Wingdings" panose="05000000000000000000" pitchFamily="2" charset="2"/>
              <a:buChar char="l"/>
            </a:pPr>
            <a:endParaRPr lang="en-US" altLang="zh-CN" sz="2000" dirty="0">
              <a:sym typeface="+mn-ea"/>
            </a:endParaRPr>
          </a:p>
          <a:p>
            <a:pPr marL="0" indent="0">
              <a:buNone/>
            </a:pPr>
            <a:r>
              <a:rPr lang="en-US" altLang="zh-CN" sz="2000" dirty="0">
                <a:sym typeface="+mn-ea"/>
              </a:rPr>
              <a:t>									</a:t>
            </a:r>
            <a:endParaRPr lang="zh-CN" altLang="en-US" sz="2000" dirty="0">
              <a:sym typeface="+mn-ea"/>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t>22</a:t>
            </a:fld>
            <a:endParaRPr lang="zh-CN" altLang="en-US"/>
          </a:p>
        </p:txBody>
      </p:sp>
      <p:pic>
        <p:nvPicPr>
          <p:cNvPr id="4" name="图片 3">
            <a:extLst>
              <a:ext uri="{FF2B5EF4-FFF2-40B4-BE49-F238E27FC236}">
                <a16:creationId xmlns:a16="http://schemas.microsoft.com/office/drawing/2014/main" id="{7ED25980-7947-44DD-8D92-B14F23EB0219}"/>
              </a:ext>
            </a:extLst>
          </p:cNvPr>
          <p:cNvPicPr>
            <a:picLocks noChangeAspect="1"/>
          </p:cNvPicPr>
          <p:nvPr/>
        </p:nvPicPr>
        <p:blipFill>
          <a:blip r:embed="rId3"/>
          <a:stretch>
            <a:fillRect/>
          </a:stretch>
        </p:blipFill>
        <p:spPr>
          <a:xfrm>
            <a:off x="0" y="1227338"/>
            <a:ext cx="9144000" cy="2201662"/>
          </a:xfrm>
          <a:prstGeom prst="rect">
            <a:avLst/>
          </a:prstGeom>
        </p:spPr>
      </p:pic>
      <p:sp>
        <p:nvSpPr>
          <p:cNvPr id="7" name="内容占位符 2">
            <a:extLst>
              <a:ext uri="{FF2B5EF4-FFF2-40B4-BE49-F238E27FC236}">
                <a16:creationId xmlns:a16="http://schemas.microsoft.com/office/drawing/2014/main" id="{2AC2DA8F-9345-4235-8051-1827EB8284EB}"/>
              </a:ext>
            </a:extLst>
          </p:cNvPr>
          <p:cNvSpPr txBox="1">
            <a:spLocks/>
          </p:cNvSpPr>
          <p:nvPr/>
        </p:nvSpPr>
        <p:spPr bwMode="auto">
          <a:xfrm>
            <a:off x="0" y="3447322"/>
            <a:ext cx="9144000" cy="2573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447675" indent="-447675" algn="l" rtl="0" eaLnBrk="0" fontAlgn="base" hangingPunct="0">
              <a:spcBef>
                <a:spcPct val="20000"/>
              </a:spcBef>
              <a:spcAft>
                <a:spcPct val="0"/>
              </a:spcAft>
              <a:buClr>
                <a:schemeClr val="accent1"/>
              </a:buClr>
              <a:buSzPct val="70000"/>
              <a:buFont typeface="Wingdings" panose="05000000000000000000" pitchFamily="2" charset="2"/>
              <a:buChar char="n"/>
              <a:defRPr sz="2800" kern="1200">
                <a:solidFill>
                  <a:schemeClr val="tx1"/>
                </a:solidFill>
                <a:latin typeface="+mn-lt"/>
                <a:ea typeface="+mn-ea"/>
                <a:cs typeface="+mn-cs"/>
              </a:defRPr>
            </a:lvl1pPr>
            <a:lvl2pPr marL="889000" indent="-440055" algn="l" rtl="0" eaLnBrk="0" fontAlgn="base" hangingPunct="0">
              <a:spcBef>
                <a:spcPct val="20000"/>
              </a:spcBef>
              <a:spcAft>
                <a:spcPct val="0"/>
              </a:spcAft>
              <a:buClr>
                <a:schemeClr val="hlink"/>
              </a:buClr>
              <a:buSzPct val="65000"/>
              <a:buFont typeface="Wingdings" panose="05000000000000000000" pitchFamily="2" charset="2"/>
              <a:buChar char="¡"/>
              <a:defRPr sz="2400" kern="1200">
                <a:solidFill>
                  <a:schemeClr val="tx1"/>
                </a:solidFill>
                <a:latin typeface="+mn-lt"/>
                <a:ea typeface="+mn-ea"/>
                <a:cs typeface="+mn-cs"/>
              </a:defRPr>
            </a:lvl2pPr>
            <a:lvl3pPr marL="1294130" indent="-403225" algn="l" rtl="0" eaLnBrk="0" fontAlgn="base" hangingPunct="0">
              <a:spcBef>
                <a:spcPct val="20000"/>
              </a:spcBef>
              <a:spcAft>
                <a:spcPct val="0"/>
              </a:spcAft>
              <a:buClr>
                <a:schemeClr val="accent1"/>
              </a:buClr>
              <a:buSzPct val="70000"/>
              <a:buFont typeface="Wingdings" panose="05000000000000000000" pitchFamily="2" charset="2"/>
              <a:buChar char="n"/>
              <a:defRPr sz="2000" kern="1200">
                <a:solidFill>
                  <a:schemeClr val="tx1"/>
                </a:solidFill>
                <a:latin typeface="+mn-lt"/>
                <a:ea typeface="+mn-ea"/>
                <a:cs typeface="+mn-cs"/>
              </a:defRPr>
            </a:lvl3pPr>
            <a:lvl4pPr marL="1681480" indent="-386080" algn="l" rtl="0" eaLnBrk="0" fontAlgn="base" hangingPunct="0">
              <a:spcBef>
                <a:spcPct val="20000"/>
              </a:spcBef>
              <a:spcAft>
                <a:spcPct val="0"/>
              </a:spcAft>
              <a:buClr>
                <a:schemeClr val="hlink"/>
              </a:buClr>
              <a:buSzPct val="75000"/>
              <a:buFont typeface="Wingdings" panose="05000000000000000000" pitchFamily="2" charset="2"/>
              <a:buChar char="¡"/>
              <a:defRPr kern="1200">
                <a:solidFill>
                  <a:schemeClr val="tx1"/>
                </a:solidFill>
                <a:latin typeface="+mn-lt"/>
                <a:ea typeface="+mn-ea"/>
                <a:cs typeface="+mn-cs"/>
              </a:defRPr>
            </a:lvl4pPr>
            <a:lvl5pPr marL="2070100" indent="-387350" algn="l" rtl="0" eaLnBrk="0" fontAlgn="base" hangingPunct="0">
              <a:spcBef>
                <a:spcPct val="20000"/>
              </a:spcBef>
              <a:spcAft>
                <a:spcPct val="0"/>
              </a:spcAft>
              <a:buClr>
                <a:schemeClr val="accent1"/>
              </a:buClr>
              <a:buSzPct val="70000"/>
              <a:buFont typeface="Wingdings" panose="05000000000000000000" pitchFamily="2" charset="2"/>
              <a:buChar char="n"/>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448945" lvl="1" indent="0" algn="just">
              <a:buClr>
                <a:srgbClr val="C99C60"/>
              </a:buClr>
              <a:buNone/>
            </a:pPr>
            <a:r>
              <a:rPr lang="en-US" altLang="zh-CN" sz="2000" dirty="0">
                <a:sym typeface="+mn-ea"/>
              </a:rPr>
              <a:t>4. </a:t>
            </a:r>
            <a:r>
              <a:rPr lang="zh-CN" altLang="en-US" sz="2000" dirty="0">
                <a:sym typeface="+mn-ea"/>
              </a:rPr>
              <a:t>静态分析</a:t>
            </a:r>
            <a:r>
              <a:rPr lang="en-US" altLang="zh-CN" sz="2000" dirty="0">
                <a:sym typeface="+mn-ea"/>
              </a:rPr>
              <a:t>profiler</a:t>
            </a:r>
          </a:p>
          <a:p>
            <a:pPr marL="448945" lvl="1" indent="0" algn="just">
              <a:buClr>
                <a:srgbClr val="C99C60"/>
              </a:buClr>
              <a:buNone/>
            </a:pPr>
            <a:endParaRPr lang="en-US" altLang="zh-CN" sz="2000" dirty="0">
              <a:sym typeface="+mn-ea"/>
            </a:endParaRPr>
          </a:p>
          <a:p>
            <a:pPr lvl="1">
              <a:buClr>
                <a:srgbClr val="C99C60"/>
              </a:buClr>
              <a:buFont typeface="Wingdings" panose="05000000000000000000" pitchFamily="2" charset="2"/>
              <a:buChar char="n"/>
            </a:pPr>
            <a:r>
              <a:rPr lang="zh-CN" altLang="en-US" sz="2000" dirty="0">
                <a:sym typeface="+mn-ea"/>
              </a:rPr>
              <a:t>自动识别导致分析性能降低的执行热点</a:t>
            </a:r>
            <a:endParaRPr lang="en-US" altLang="zh-CN" sz="2000" dirty="0">
              <a:sym typeface="+mn-ea"/>
            </a:endParaRPr>
          </a:p>
          <a:p>
            <a:pPr lvl="1">
              <a:buClr>
                <a:srgbClr val="C99C60"/>
              </a:buClr>
              <a:buFont typeface="Wingdings" panose="05000000000000000000" pitchFamily="2" charset="2"/>
              <a:buChar char="n"/>
            </a:pPr>
            <a:endParaRPr lang="en-US" altLang="zh-CN" sz="2000" dirty="0">
              <a:sym typeface="+mn-ea"/>
            </a:endParaRPr>
          </a:p>
          <a:p>
            <a:pPr lvl="1">
              <a:buClr>
                <a:srgbClr val="C99C60"/>
              </a:buClr>
              <a:buFont typeface="Wingdings" panose="05000000000000000000" pitchFamily="2" charset="2"/>
              <a:buChar char="n"/>
            </a:pPr>
            <a:r>
              <a:rPr lang="zh-CN" altLang="en-US" sz="2000" dirty="0">
                <a:sym typeface="+mn-ea"/>
              </a:rPr>
              <a:t>将这些性能热点链接回静态分析的相关片段</a:t>
            </a:r>
          </a:p>
        </p:txBody>
      </p:sp>
    </p:spTree>
    <p:extLst>
      <p:ext uri="{BB962C8B-B14F-4D97-AF65-F5344CB8AC3E}">
        <p14:creationId xmlns:p14="http://schemas.microsoft.com/office/powerpoint/2010/main" val="2992810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9" y="404917"/>
            <a:ext cx="5256584" cy="576262"/>
          </a:xfrm>
        </p:spPr>
        <p:txBody>
          <a:bodyPr/>
          <a:lstStyle/>
          <a:p>
            <a:pPr algn="l"/>
            <a:r>
              <a:rPr lang="zh-CN" altLang="en-US" dirty="0"/>
              <a:t>框架</a:t>
            </a:r>
          </a:p>
        </p:txBody>
      </p:sp>
      <p:sp>
        <p:nvSpPr>
          <p:cNvPr id="3" name="内容占位符 2"/>
          <p:cNvSpPr>
            <a:spLocks noGrp="1"/>
          </p:cNvSpPr>
          <p:nvPr>
            <p:ph idx="1"/>
          </p:nvPr>
        </p:nvSpPr>
        <p:spPr/>
        <p:txBody>
          <a:bodyPr/>
          <a:lstStyle/>
          <a:p>
            <a:pPr marL="448945" lvl="1" indent="0">
              <a:buClr>
                <a:srgbClr val="C99C60"/>
              </a:buClr>
              <a:buNone/>
            </a:pPr>
            <a:endParaRPr lang="zh-CN" altLang="en-US" sz="1800" dirty="0">
              <a:sym typeface="+mn-ea"/>
            </a:endParaRPr>
          </a:p>
          <a:p>
            <a:pPr>
              <a:buFont typeface="Wingdings" panose="05000000000000000000" pitchFamily="2" charset="2"/>
              <a:buChar char="l"/>
            </a:pPr>
            <a:endParaRPr lang="en-US" altLang="zh-CN" sz="2000" dirty="0">
              <a:sym typeface="+mn-ea"/>
            </a:endParaRPr>
          </a:p>
          <a:p>
            <a:pPr marL="0" indent="0">
              <a:buNone/>
            </a:pPr>
            <a:r>
              <a:rPr lang="en-US" altLang="zh-CN" sz="2000" dirty="0">
                <a:sym typeface="+mn-ea"/>
              </a:rPr>
              <a:t>									</a:t>
            </a:r>
            <a:endParaRPr lang="zh-CN" altLang="en-US" sz="2000" dirty="0">
              <a:sym typeface="+mn-ea"/>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t>23</a:t>
            </a:fld>
            <a:endParaRPr lang="zh-CN" altLang="en-US"/>
          </a:p>
        </p:txBody>
      </p:sp>
      <p:pic>
        <p:nvPicPr>
          <p:cNvPr id="4" name="图片 3">
            <a:extLst>
              <a:ext uri="{FF2B5EF4-FFF2-40B4-BE49-F238E27FC236}">
                <a16:creationId xmlns:a16="http://schemas.microsoft.com/office/drawing/2014/main" id="{7ED25980-7947-44DD-8D92-B14F23EB0219}"/>
              </a:ext>
            </a:extLst>
          </p:cNvPr>
          <p:cNvPicPr>
            <a:picLocks noChangeAspect="1"/>
          </p:cNvPicPr>
          <p:nvPr/>
        </p:nvPicPr>
        <p:blipFill>
          <a:blip r:embed="rId3"/>
          <a:stretch>
            <a:fillRect/>
          </a:stretch>
        </p:blipFill>
        <p:spPr>
          <a:xfrm>
            <a:off x="0" y="1227338"/>
            <a:ext cx="9144000" cy="2201662"/>
          </a:xfrm>
          <a:prstGeom prst="rect">
            <a:avLst/>
          </a:prstGeom>
        </p:spPr>
      </p:pic>
      <p:sp>
        <p:nvSpPr>
          <p:cNvPr id="7" name="内容占位符 2">
            <a:extLst>
              <a:ext uri="{FF2B5EF4-FFF2-40B4-BE49-F238E27FC236}">
                <a16:creationId xmlns:a16="http://schemas.microsoft.com/office/drawing/2014/main" id="{2AC2DA8F-9345-4235-8051-1827EB8284EB}"/>
              </a:ext>
            </a:extLst>
          </p:cNvPr>
          <p:cNvSpPr txBox="1">
            <a:spLocks/>
          </p:cNvSpPr>
          <p:nvPr/>
        </p:nvSpPr>
        <p:spPr bwMode="auto">
          <a:xfrm>
            <a:off x="0" y="3447322"/>
            <a:ext cx="9144000" cy="2573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447675" indent="-447675" algn="l" rtl="0" eaLnBrk="0" fontAlgn="base" hangingPunct="0">
              <a:spcBef>
                <a:spcPct val="20000"/>
              </a:spcBef>
              <a:spcAft>
                <a:spcPct val="0"/>
              </a:spcAft>
              <a:buClr>
                <a:schemeClr val="accent1"/>
              </a:buClr>
              <a:buSzPct val="70000"/>
              <a:buFont typeface="Wingdings" panose="05000000000000000000" pitchFamily="2" charset="2"/>
              <a:buChar char="n"/>
              <a:defRPr sz="2800" kern="1200">
                <a:solidFill>
                  <a:schemeClr val="tx1"/>
                </a:solidFill>
                <a:latin typeface="+mn-lt"/>
                <a:ea typeface="+mn-ea"/>
                <a:cs typeface="+mn-cs"/>
              </a:defRPr>
            </a:lvl1pPr>
            <a:lvl2pPr marL="889000" indent="-440055" algn="l" rtl="0" eaLnBrk="0" fontAlgn="base" hangingPunct="0">
              <a:spcBef>
                <a:spcPct val="20000"/>
              </a:spcBef>
              <a:spcAft>
                <a:spcPct val="0"/>
              </a:spcAft>
              <a:buClr>
                <a:schemeClr val="hlink"/>
              </a:buClr>
              <a:buSzPct val="65000"/>
              <a:buFont typeface="Wingdings" panose="05000000000000000000" pitchFamily="2" charset="2"/>
              <a:buChar char="¡"/>
              <a:defRPr sz="2400" kern="1200">
                <a:solidFill>
                  <a:schemeClr val="tx1"/>
                </a:solidFill>
                <a:latin typeface="+mn-lt"/>
                <a:ea typeface="+mn-ea"/>
                <a:cs typeface="+mn-cs"/>
              </a:defRPr>
            </a:lvl2pPr>
            <a:lvl3pPr marL="1294130" indent="-403225" algn="l" rtl="0" eaLnBrk="0" fontAlgn="base" hangingPunct="0">
              <a:spcBef>
                <a:spcPct val="20000"/>
              </a:spcBef>
              <a:spcAft>
                <a:spcPct val="0"/>
              </a:spcAft>
              <a:buClr>
                <a:schemeClr val="accent1"/>
              </a:buClr>
              <a:buSzPct val="70000"/>
              <a:buFont typeface="Wingdings" panose="05000000000000000000" pitchFamily="2" charset="2"/>
              <a:buChar char="n"/>
              <a:defRPr sz="2000" kern="1200">
                <a:solidFill>
                  <a:schemeClr val="tx1"/>
                </a:solidFill>
                <a:latin typeface="+mn-lt"/>
                <a:ea typeface="+mn-ea"/>
                <a:cs typeface="+mn-cs"/>
              </a:defRPr>
            </a:lvl3pPr>
            <a:lvl4pPr marL="1681480" indent="-386080" algn="l" rtl="0" eaLnBrk="0" fontAlgn="base" hangingPunct="0">
              <a:spcBef>
                <a:spcPct val="20000"/>
              </a:spcBef>
              <a:spcAft>
                <a:spcPct val="0"/>
              </a:spcAft>
              <a:buClr>
                <a:schemeClr val="hlink"/>
              </a:buClr>
              <a:buSzPct val="75000"/>
              <a:buFont typeface="Wingdings" panose="05000000000000000000" pitchFamily="2" charset="2"/>
              <a:buChar char="¡"/>
              <a:defRPr kern="1200">
                <a:solidFill>
                  <a:schemeClr val="tx1"/>
                </a:solidFill>
                <a:latin typeface="+mn-lt"/>
                <a:ea typeface="+mn-ea"/>
                <a:cs typeface="+mn-cs"/>
              </a:defRPr>
            </a:lvl4pPr>
            <a:lvl5pPr marL="2070100" indent="-387350" algn="l" rtl="0" eaLnBrk="0" fontAlgn="base" hangingPunct="0">
              <a:spcBef>
                <a:spcPct val="20000"/>
              </a:spcBef>
              <a:spcAft>
                <a:spcPct val="0"/>
              </a:spcAft>
              <a:buClr>
                <a:schemeClr val="accent1"/>
              </a:buClr>
              <a:buSzPct val="70000"/>
              <a:buFont typeface="Wingdings" panose="05000000000000000000" pitchFamily="2" charset="2"/>
              <a:buChar char="n"/>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448945" lvl="1" indent="0" algn="just">
              <a:buClr>
                <a:srgbClr val="C99C60"/>
              </a:buClr>
              <a:buNone/>
            </a:pPr>
            <a:r>
              <a:rPr lang="en-US" altLang="zh-CN" sz="2000" dirty="0">
                <a:sym typeface="+mn-ea"/>
              </a:rPr>
              <a:t>5. </a:t>
            </a:r>
            <a:r>
              <a:rPr lang="zh-CN" altLang="en-US" sz="2000" dirty="0">
                <a:sym typeface="+mn-ea"/>
              </a:rPr>
              <a:t>自动的即时优化</a:t>
            </a:r>
            <a:endParaRPr lang="en-US" altLang="zh-CN" sz="2000" dirty="0">
              <a:sym typeface="+mn-ea"/>
            </a:endParaRPr>
          </a:p>
          <a:p>
            <a:pPr marL="448945" lvl="1" indent="0" algn="just">
              <a:buClr>
                <a:srgbClr val="C99C60"/>
              </a:buClr>
              <a:buNone/>
            </a:pPr>
            <a:endParaRPr lang="en-US" altLang="zh-CN" sz="2000" dirty="0">
              <a:sym typeface="+mn-ea"/>
            </a:endParaRPr>
          </a:p>
          <a:p>
            <a:pPr lvl="1">
              <a:buClr>
                <a:srgbClr val="C99C60"/>
              </a:buClr>
              <a:buFont typeface="Wingdings" panose="05000000000000000000" pitchFamily="2" charset="2"/>
              <a:buChar char="n"/>
            </a:pPr>
            <a:r>
              <a:rPr lang="zh-CN" altLang="en-US" sz="2000" dirty="0">
                <a:sym typeface="+mn-ea"/>
              </a:rPr>
              <a:t>确定最佳分析执行策略</a:t>
            </a:r>
            <a:endParaRPr lang="en-US" altLang="zh-CN" sz="2000" dirty="0">
              <a:sym typeface="+mn-ea"/>
            </a:endParaRPr>
          </a:p>
          <a:p>
            <a:pPr lvl="1">
              <a:buClr>
                <a:srgbClr val="C99C60"/>
              </a:buClr>
              <a:buFont typeface="Wingdings" panose="05000000000000000000" pitchFamily="2" charset="2"/>
              <a:buChar char="n"/>
            </a:pPr>
            <a:endParaRPr lang="en-US" altLang="zh-CN" sz="2000" dirty="0">
              <a:sym typeface="+mn-ea"/>
            </a:endParaRPr>
          </a:p>
          <a:p>
            <a:pPr lvl="1">
              <a:buClr>
                <a:srgbClr val="C99C60"/>
              </a:buClr>
              <a:buFont typeface="Wingdings" panose="05000000000000000000" pitchFamily="2" charset="2"/>
              <a:buChar char="n"/>
            </a:pPr>
            <a:r>
              <a:rPr lang="zh-CN" altLang="en-US" sz="2000" dirty="0">
                <a:sym typeface="+mn-ea"/>
              </a:rPr>
              <a:t>触发这些策略以达到自我适应</a:t>
            </a:r>
          </a:p>
        </p:txBody>
      </p:sp>
    </p:spTree>
    <p:extLst>
      <p:ext uri="{BB962C8B-B14F-4D97-AF65-F5344CB8AC3E}">
        <p14:creationId xmlns:p14="http://schemas.microsoft.com/office/powerpoint/2010/main" val="41489946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9" y="404917"/>
            <a:ext cx="5256584" cy="576262"/>
          </a:xfrm>
        </p:spPr>
        <p:txBody>
          <a:bodyPr/>
          <a:lstStyle/>
          <a:p>
            <a:pPr algn="l"/>
            <a:r>
              <a:rPr lang="zh-CN" altLang="en-US" dirty="0"/>
              <a:t>总结</a:t>
            </a:r>
          </a:p>
        </p:txBody>
      </p:sp>
      <p:sp>
        <p:nvSpPr>
          <p:cNvPr id="3" name="内容占位符 2"/>
          <p:cNvSpPr>
            <a:spLocks noGrp="1"/>
          </p:cNvSpPr>
          <p:nvPr>
            <p:ph idx="1"/>
          </p:nvPr>
        </p:nvSpPr>
        <p:spPr/>
        <p:txBody>
          <a:bodyPr/>
          <a:lstStyle/>
          <a:p>
            <a:pPr marL="448945" lvl="1" indent="0">
              <a:buClr>
                <a:srgbClr val="C99C60"/>
              </a:buClr>
              <a:buNone/>
            </a:pPr>
            <a:endParaRPr lang="zh-CN" altLang="en-US" sz="1800" dirty="0">
              <a:sym typeface="+mn-ea"/>
            </a:endParaRPr>
          </a:p>
          <a:p>
            <a:pPr lvl="0">
              <a:buFont typeface="Wingdings" panose="05000000000000000000" charset="0"/>
              <a:buChar char=""/>
            </a:pPr>
            <a:r>
              <a:rPr lang="zh-CN" altLang="en-US" sz="2000" dirty="0">
                <a:sym typeface="+mn-ea"/>
              </a:rPr>
              <a:t>专用领域特定语言</a:t>
            </a:r>
            <a:r>
              <a:rPr lang="en-US" altLang="zh-CN" sz="2000" dirty="0">
                <a:sym typeface="+mn-ea"/>
              </a:rPr>
              <a:t>	</a:t>
            </a:r>
          </a:p>
          <a:p>
            <a:pPr lvl="0">
              <a:buFont typeface="Wingdings" panose="05000000000000000000" charset="0"/>
              <a:buChar char=""/>
            </a:pPr>
            <a:endParaRPr lang="en-US" altLang="zh-CN" sz="2000" dirty="0">
              <a:sym typeface="+mn-ea"/>
            </a:endParaRPr>
          </a:p>
          <a:p>
            <a:pPr lvl="0">
              <a:buFont typeface="Wingdings" panose="05000000000000000000" charset="0"/>
              <a:buChar char=""/>
            </a:pPr>
            <a:r>
              <a:rPr lang="zh-CN" altLang="en-US" sz="2000" dirty="0">
                <a:sym typeface="+mn-ea"/>
              </a:rPr>
              <a:t>多个专用领域特定中间表示</a:t>
            </a:r>
            <a:r>
              <a:rPr lang="en-US" altLang="zh-CN" sz="2000" dirty="0">
                <a:sym typeface="+mn-ea"/>
              </a:rPr>
              <a:t>	</a:t>
            </a:r>
          </a:p>
          <a:p>
            <a:pPr lvl="0">
              <a:buFont typeface="Wingdings" panose="05000000000000000000" charset="0"/>
              <a:buChar char=""/>
            </a:pPr>
            <a:endParaRPr lang="en-US" altLang="zh-CN" sz="2000" dirty="0">
              <a:sym typeface="+mn-ea"/>
            </a:endParaRPr>
          </a:p>
          <a:p>
            <a:pPr lvl="0">
              <a:buFont typeface="Wingdings" panose="05000000000000000000" charset="0"/>
              <a:buChar char=""/>
            </a:pPr>
            <a:r>
              <a:rPr lang="zh-CN" altLang="en-US" sz="2000" dirty="0">
                <a:sym typeface="+mn-ea"/>
              </a:rPr>
              <a:t>利用静态分析和程序属性进行实时优化</a:t>
            </a:r>
            <a:endParaRPr lang="en-US" altLang="zh-CN" sz="2000" dirty="0">
              <a:sym typeface="+mn-ea"/>
            </a:endParaRPr>
          </a:p>
          <a:p>
            <a:pPr lvl="0">
              <a:buFont typeface="Wingdings" panose="05000000000000000000" charset="0"/>
              <a:buChar char=""/>
            </a:pPr>
            <a:endParaRPr lang="en-US" altLang="zh-CN" sz="2000" dirty="0">
              <a:sym typeface="+mn-ea"/>
            </a:endParaRPr>
          </a:p>
          <a:p>
            <a:pPr lvl="0">
              <a:buFont typeface="Wingdings" panose="05000000000000000000" charset="0"/>
              <a:buChar char=""/>
            </a:pPr>
            <a:r>
              <a:rPr lang="zh-CN" altLang="en-US" sz="2000" dirty="0">
                <a:sym typeface="+mn-ea"/>
              </a:rPr>
              <a:t>一个总体解决方案体系结构</a:t>
            </a:r>
            <a:r>
              <a:rPr lang="en-US" altLang="zh-CN" sz="2000" dirty="0">
                <a:sym typeface="+mn-ea"/>
              </a:rPr>
              <a:t>							</a:t>
            </a:r>
            <a:endParaRPr lang="zh-CN" altLang="en-US" sz="2000" dirty="0">
              <a:sym typeface="+mn-ea"/>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t>24</a:t>
            </a:fld>
            <a:endParaRPr lang="zh-CN" altLang="en-US"/>
          </a:p>
        </p:txBody>
      </p:sp>
    </p:spTree>
    <p:extLst>
      <p:ext uri="{BB962C8B-B14F-4D97-AF65-F5344CB8AC3E}">
        <p14:creationId xmlns:p14="http://schemas.microsoft.com/office/powerpoint/2010/main" val="4697535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3686810" y="3068955"/>
            <a:ext cx="1769745" cy="720090"/>
          </a:xfrm>
        </p:spPr>
        <p:txBody>
          <a:bodyPr/>
          <a:lstStyle/>
          <a:p>
            <a:pPr marL="0" indent="0">
              <a:buNone/>
            </a:pPr>
            <a:r>
              <a:rPr lang="zh-CN" altLang="en-US" sz="4800" b="1" dirty="0"/>
              <a:t>谢谢</a:t>
            </a:r>
            <a:r>
              <a:rPr lang="en-US" altLang="zh-CN" sz="4800" b="1" dirty="0"/>
              <a:t>!</a:t>
            </a:r>
            <a:endParaRPr lang="zh-CN" altLang="en-US" sz="4800" b="1" dirty="0"/>
          </a:p>
        </p:txBody>
      </p:sp>
      <p:sp>
        <p:nvSpPr>
          <p:cNvPr id="4" name="日期占位符 3"/>
          <p:cNvSpPr>
            <a:spLocks noGrp="1"/>
          </p:cNvSpPr>
          <p:nvPr>
            <p:ph type="dt" sz="half" idx="10"/>
          </p:nvPr>
        </p:nvSpPr>
        <p:spPr/>
        <p:txBody>
          <a:bodyPr/>
          <a:lstStyle/>
          <a:p>
            <a:pPr>
              <a:defRPr/>
            </a:pPr>
            <a:fld id="{49A09497-9383-4675-91C2-0EF2947A2CA4}" type="datetime1">
              <a:rPr lang="zh-CN" altLang="en-US" smtClean="0"/>
              <a:t>2020/4/16</a:t>
            </a:fld>
            <a:endParaRPr lang="en-US" altLang="zh-CN"/>
          </a:p>
        </p:txBody>
      </p:sp>
      <p:sp>
        <p:nvSpPr>
          <p:cNvPr id="5" name="灯片编号占位符 4"/>
          <p:cNvSpPr>
            <a:spLocks noGrp="1"/>
          </p:cNvSpPr>
          <p:nvPr>
            <p:ph type="sldNum" sz="quarter" idx="12"/>
          </p:nvPr>
        </p:nvSpPr>
        <p:spPr/>
        <p:txBody>
          <a:bodyPr/>
          <a:lstStyle/>
          <a:p>
            <a:pPr>
              <a:defRPr/>
            </a:pPr>
            <a:fld id="{B7529690-B373-4D9F-9587-535C4AB4C40C}" type="slidenum">
              <a:rPr lang="en-US" altLang="zh-CN" smtClean="0"/>
              <a:t>25</a:t>
            </a:fld>
            <a:endParaRPr lang="en-US" altLang="zh-CN"/>
          </a:p>
        </p:txBody>
      </p:sp>
    </p:spTree>
    <p:extLst>
      <p:ext uri="{BB962C8B-B14F-4D97-AF65-F5344CB8AC3E}">
        <p14:creationId xmlns:p14="http://schemas.microsoft.com/office/powerpoint/2010/main" val="3992222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9" y="404917"/>
            <a:ext cx="5256584" cy="576262"/>
          </a:xfrm>
        </p:spPr>
        <p:txBody>
          <a:bodyPr/>
          <a:lstStyle/>
          <a:p>
            <a:pPr algn="l"/>
            <a:r>
              <a:rPr lang="zh-CN" altLang="en-US" dirty="0"/>
              <a:t>研究背景</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t>3</a:t>
            </a:fld>
            <a:endParaRPr lang="zh-CN" altLang="en-US"/>
          </a:p>
        </p:txBody>
      </p:sp>
      <p:pic>
        <p:nvPicPr>
          <p:cNvPr id="4" name="图片 3">
            <a:extLst>
              <a:ext uri="{FF2B5EF4-FFF2-40B4-BE49-F238E27FC236}">
                <a16:creationId xmlns:a16="http://schemas.microsoft.com/office/drawing/2014/main" id="{11DB3132-D65F-4169-ABB0-4C9266C6D7F0}"/>
              </a:ext>
            </a:extLst>
          </p:cNvPr>
          <p:cNvPicPr>
            <a:picLocks noChangeAspect="1"/>
          </p:cNvPicPr>
          <p:nvPr/>
        </p:nvPicPr>
        <p:blipFill>
          <a:blip r:embed="rId3"/>
          <a:stretch>
            <a:fillRect/>
          </a:stretch>
        </p:blipFill>
        <p:spPr>
          <a:xfrm>
            <a:off x="0" y="1381583"/>
            <a:ext cx="9144000" cy="4094833"/>
          </a:xfrm>
          <a:prstGeom prst="rect">
            <a:avLst/>
          </a:prstGeom>
        </p:spPr>
      </p:pic>
      <p:sp>
        <p:nvSpPr>
          <p:cNvPr id="5" name="内容占位符 4">
            <a:extLst>
              <a:ext uri="{FF2B5EF4-FFF2-40B4-BE49-F238E27FC236}">
                <a16:creationId xmlns:a16="http://schemas.microsoft.com/office/drawing/2014/main" id="{E80B3A5F-A3D8-4E0A-8FE4-0B1EF34AABC9}"/>
              </a:ext>
            </a:extLst>
          </p:cNvPr>
          <p:cNvSpPr>
            <a:spLocks noGrp="1"/>
          </p:cNvSpPr>
          <p:nvPr>
            <p:ph idx="1"/>
          </p:nvPr>
        </p:nvSpPr>
        <p:spPr/>
        <p:txBody>
          <a:bodyPr/>
          <a:lstStyle/>
          <a:p>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9" y="404917"/>
            <a:ext cx="5256584" cy="576262"/>
          </a:xfrm>
        </p:spPr>
        <p:txBody>
          <a:bodyPr/>
          <a:lstStyle/>
          <a:p>
            <a:pPr algn="l"/>
            <a:r>
              <a:rPr lang="zh-CN" altLang="en-US" dirty="0"/>
              <a:t>研究背景</a:t>
            </a:r>
          </a:p>
        </p:txBody>
      </p:sp>
      <p:sp>
        <p:nvSpPr>
          <p:cNvPr id="3" name="内容占位符 2"/>
          <p:cNvSpPr>
            <a:spLocks noGrp="1"/>
          </p:cNvSpPr>
          <p:nvPr>
            <p:ph idx="1"/>
          </p:nvPr>
        </p:nvSpPr>
        <p:spPr/>
        <p:txBody>
          <a:bodyPr/>
          <a:lstStyle/>
          <a:p>
            <a:pPr marL="448945" lvl="1" indent="0">
              <a:buClr>
                <a:srgbClr val="C99C60"/>
              </a:buClr>
              <a:buNone/>
            </a:pPr>
            <a:endParaRPr lang="zh-CN" altLang="en-US" sz="1800" dirty="0">
              <a:sym typeface="+mn-ea"/>
            </a:endParaRPr>
          </a:p>
          <a:p>
            <a:pPr lvl="0">
              <a:buFont typeface="Wingdings" panose="05000000000000000000" charset="0"/>
              <a:buChar char=""/>
            </a:pPr>
            <a:r>
              <a:rPr lang="zh-CN" altLang="en-US" sz="2200" b="1" dirty="0">
                <a:sym typeface="+mn-ea"/>
              </a:rPr>
              <a:t>静态分析</a:t>
            </a:r>
            <a:endParaRPr lang="en-US" altLang="zh-CN" sz="2200" b="1" dirty="0">
              <a:sym typeface="+mn-ea"/>
            </a:endParaRPr>
          </a:p>
          <a:p>
            <a:pPr marL="0" lvl="0" indent="0">
              <a:buNone/>
            </a:pPr>
            <a:endParaRPr lang="en-US" altLang="zh-CN" sz="2000" dirty="0">
              <a:sym typeface="+mn-ea"/>
            </a:endParaRPr>
          </a:p>
          <a:p>
            <a:pPr>
              <a:buFont typeface="Wingdings" panose="05000000000000000000" pitchFamily="2" charset="2"/>
              <a:buChar char="l"/>
            </a:pPr>
            <a:r>
              <a:rPr lang="zh-CN" altLang="en-US" sz="2000" dirty="0">
                <a:sym typeface="+mn-ea"/>
              </a:rPr>
              <a:t>运行前优化</a:t>
            </a:r>
            <a:endParaRPr lang="en-US" altLang="zh-CN" sz="2000" dirty="0">
              <a:sym typeface="+mn-ea"/>
            </a:endParaRPr>
          </a:p>
          <a:p>
            <a:pPr>
              <a:buFont typeface="Wingdings" panose="05000000000000000000" pitchFamily="2" charset="2"/>
              <a:buChar char="l"/>
            </a:pPr>
            <a:endParaRPr lang="en-US" altLang="zh-CN" sz="2000" dirty="0">
              <a:sym typeface="+mn-ea"/>
            </a:endParaRPr>
          </a:p>
          <a:p>
            <a:pPr>
              <a:buFont typeface="Wingdings" panose="05000000000000000000" pitchFamily="2" charset="2"/>
              <a:buChar char="l"/>
            </a:pPr>
            <a:r>
              <a:rPr lang="zh-CN" altLang="en-US" sz="2000" dirty="0">
                <a:sym typeface="+mn-ea"/>
              </a:rPr>
              <a:t>理解程序，程序设计，查找软件质量缺陷，安全漏洞的通用工具</a:t>
            </a:r>
            <a:r>
              <a:rPr lang="en-US" altLang="zh-CN" sz="2000" dirty="0">
                <a:sym typeface="+mn-ea"/>
              </a:rPr>
              <a:t>													</a:t>
            </a:r>
            <a:endParaRPr lang="zh-CN" altLang="en-US" sz="2000" dirty="0">
              <a:sym typeface="+mn-ea"/>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t>4</a:t>
            </a:fld>
            <a:endParaRPr lang="zh-CN" altLang="en-US"/>
          </a:p>
        </p:txBody>
      </p:sp>
    </p:spTree>
    <p:extLst>
      <p:ext uri="{BB962C8B-B14F-4D97-AF65-F5344CB8AC3E}">
        <p14:creationId xmlns:p14="http://schemas.microsoft.com/office/powerpoint/2010/main" val="2429419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9" y="404917"/>
            <a:ext cx="5256584" cy="576262"/>
          </a:xfrm>
        </p:spPr>
        <p:txBody>
          <a:bodyPr/>
          <a:lstStyle/>
          <a:p>
            <a:pPr algn="l"/>
            <a:r>
              <a:rPr lang="zh-CN" altLang="en-US" dirty="0"/>
              <a:t>研究背景</a:t>
            </a:r>
          </a:p>
        </p:txBody>
      </p:sp>
      <p:sp>
        <p:nvSpPr>
          <p:cNvPr id="3" name="内容占位符 2"/>
          <p:cNvSpPr>
            <a:spLocks noGrp="1"/>
          </p:cNvSpPr>
          <p:nvPr>
            <p:ph idx="1"/>
          </p:nvPr>
        </p:nvSpPr>
        <p:spPr/>
        <p:txBody>
          <a:bodyPr/>
          <a:lstStyle/>
          <a:p>
            <a:pPr marL="448945" lvl="1" indent="0">
              <a:buClr>
                <a:srgbClr val="C99C60"/>
              </a:buClr>
              <a:buNone/>
            </a:pPr>
            <a:endParaRPr lang="zh-CN" altLang="en-US" sz="1800" dirty="0">
              <a:sym typeface="+mn-ea"/>
            </a:endParaRPr>
          </a:p>
          <a:p>
            <a:pPr lvl="0">
              <a:buFont typeface="Wingdings" panose="05000000000000000000" charset="0"/>
              <a:buChar char=""/>
            </a:pPr>
            <a:r>
              <a:rPr lang="zh-CN" altLang="en-US" sz="2200" b="1" dirty="0">
                <a:sym typeface="+mn-ea"/>
              </a:rPr>
              <a:t>静态分析</a:t>
            </a:r>
            <a:endParaRPr lang="en-US" altLang="zh-CN" sz="2200" b="1" dirty="0">
              <a:sym typeface="+mn-ea"/>
            </a:endParaRPr>
          </a:p>
          <a:p>
            <a:pPr marL="0" lvl="0" indent="0">
              <a:buNone/>
            </a:pPr>
            <a:endParaRPr lang="en-US" altLang="zh-CN" sz="2000" dirty="0">
              <a:sym typeface="+mn-ea"/>
            </a:endParaRPr>
          </a:p>
          <a:p>
            <a:pPr>
              <a:buFont typeface="Wingdings" panose="05000000000000000000" pitchFamily="2" charset="2"/>
              <a:buChar char="l"/>
            </a:pPr>
            <a:r>
              <a:rPr lang="zh-CN" altLang="en-US" sz="2000" dirty="0">
                <a:sym typeface="+mn-ea"/>
              </a:rPr>
              <a:t>软件规模增大</a:t>
            </a:r>
            <a:endParaRPr lang="en-US" altLang="zh-CN" sz="2000" dirty="0">
              <a:sym typeface="+mn-ea"/>
            </a:endParaRPr>
          </a:p>
          <a:p>
            <a:pPr>
              <a:buFont typeface="Wingdings" panose="05000000000000000000" pitchFamily="2" charset="2"/>
              <a:buChar char="l"/>
            </a:pPr>
            <a:endParaRPr lang="en-US" altLang="zh-CN" sz="2000" dirty="0">
              <a:sym typeface="+mn-ea"/>
            </a:endParaRPr>
          </a:p>
          <a:p>
            <a:pPr>
              <a:buFont typeface="Wingdings" panose="05000000000000000000" pitchFamily="2" charset="2"/>
              <a:buChar char="l"/>
            </a:pPr>
            <a:r>
              <a:rPr lang="zh-CN" altLang="en-US" sz="2000" dirty="0">
                <a:sym typeface="+mn-ea"/>
              </a:rPr>
              <a:t>软件复杂度增大</a:t>
            </a:r>
            <a:r>
              <a:rPr lang="en-US" altLang="zh-CN" sz="2000" dirty="0">
                <a:sym typeface="+mn-ea"/>
              </a:rPr>
              <a:t>													</a:t>
            </a:r>
            <a:endParaRPr lang="zh-CN" altLang="en-US" sz="2000" dirty="0">
              <a:sym typeface="+mn-ea"/>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t>5</a:t>
            </a:fld>
            <a:endParaRPr lang="zh-CN" altLang="en-US"/>
          </a:p>
        </p:txBody>
      </p:sp>
    </p:spTree>
    <p:extLst>
      <p:ext uri="{BB962C8B-B14F-4D97-AF65-F5344CB8AC3E}">
        <p14:creationId xmlns:p14="http://schemas.microsoft.com/office/powerpoint/2010/main" val="34262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9" y="404917"/>
            <a:ext cx="5256584" cy="576262"/>
          </a:xfrm>
        </p:spPr>
        <p:txBody>
          <a:bodyPr/>
          <a:lstStyle/>
          <a:p>
            <a:pPr algn="l"/>
            <a:r>
              <a:rPr lang="zh-CN" altLang="en-US" dirty="0"/>
              <a:t>问题定义</a:t>
            </a:r>
          </a:p>
        </p:txBody>
      </p:sp>
      <p:sp>
        <p:nvSpPr>
          <p:cNvPr id="3" name="内容占位符 2"/>
          <p:cNvSpPr>
            <a:spLocks noGrp="1"/>
          </p:cNvSpPr>
          <p:nvPr>
            <p:ph idx="1"/>
          </p:nvPr>
        </p:nvSpPr>
        <p:spPr/>
        <p:txBody>
          <a:bodyPr/>
          <a:lstStyle/>
          <a:p>
            <a:pPr marL="448945" lvl="1" indent="0">
              <a:buClr>
                <a:srgbClr val="C99C60"/>
              </a:buClr>
              <a:buNone/>
            </a:pPr>
            <a:endParaRPr lang="zh-CN" altLang="en-US" sz="1800" dirty="0">
              <a:sym typeface="+mn-ea"/>
            </a:endParaRPr>
          </a:p>
          <a:p>
            <a:pPr lvl="0">
              <a:buFont typeface="Wingdings" panose="05000000000000000000" charset="0"/>
              <a:buChar char=""/>
            </a:pPr>
            <a:r>
              <a:rPr lang="zh-CN" altLang="en-US" sz="2200" b="1" dirty="0">
                <a:sym typeface="+mn-ea"/>
              </a:rPr>
              <a:t>静态分析</a:t>
            </a:r>
            <a:endParaRPr lang="en-US" altLang="zh-CN" sz="2200" b="1" dirty="0">
              <a:sym typeface="+mn-ea"/>
            </a:endParaRPr>
          </a:p>
          <a:p>
            <a:pPr lvl="0">
              <a:buFont typeface="Wingdings" panose="05000000000000000000" charset="0"/>
              <a:buChar char=""/>
            </a:pPr>
            <a:endParaRPr lang="en-US" altLang="zh-CN" sz="2000" dirty="0">
              <a:sym typeface="+mn-ea"/>
            </a:endParaRPr>
          </a:p>
          <a:p>
            <a:pPr>
              <a:buFont typeface="Wingdings" panose="05000000000000000000" pitchFamily="2" charset="2"/>
              <a:buChar char="l"/>
            </a:pPr>
            <a:r>
              <a:rPr lang="zh-CN" altLang="en-US" sz="2000" dirty="0">
                <a:sym typeface="+mn-ea"/>
              </a:rPr>
              <a:t>静态程序分析推理计算机程序的行为而不实际运行它们。这不仅对优化编译器以产生高效代码很有用，而且对于自动错误检测和其他可以帮助程序员的工具也很有用。静态程序分析器是分析其他程序行为的程序。</a:t>
            </a:r>
            <a:endParaRPr lang="en-US" altLang="zh-CN" sz="2000" dirty="0">
              <a:sym typeface="+mn-ea"/>
            </a:endParaRPr>
          </a:p>
          <a:p>
            <a:pPr marL="0" indent="0">
              <a:buNone/>
            </a:pPr>
            <a:r>
              <a:rPr lang="en-US" altLang="zh-CN" sz="2000" dirty="0">
                <a:sym typeface="+mn-ea"/>
              </a:rPr>
              <a:t>									</a:t>
            </a:r>
            <a:endParaRPr lang="zh-CN" altLang="en-US" sz="2000" dirty="0">
              <a:sym typeface="+mn-ea"/>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t>6</a:t>
            </a:fld>
            <a:endParaRPr lang="zh-CN" altLang="en-US"/>
          </a:p>
        </p:txBody>
      </p:sp>
    </p:spTree>
    <p:extLst>
      <p:ext uri="{BB962C8B-B14F-4D97-AF65-F5344CB8AC3E}">
        <p14:creationId xmlns:p14="http://schemas.microsoft.com/office/powerpoint/2010/main" val="255307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9" y="404917"/>
            <a:ext cx="5256584" cy="576262"/>
          </a:xfrm>
        </p:spPr>
        <p:txBody>
          <a:bodyPr/>
          <a:lstStyle/>
          <a:p>
            <a:pPr algn="l"/>
            <a:r>
              <a:rPr lang="zh-CN" altLang="en-US" dirty="0"/>
              <a:t>问题定义</a:t>
            </a:r>
          </a:p>
        </p:txBody>
      </p:sp>
      <p:sp>
        <p:nvSpPr>
          <p:cNvPr id="3" name="内容占位符 2"/>
          <p:cNvSpPr>
            <a:spLocks noGrp="1"/>
          </p:cNvSpPr>
          <p:nvPr>
            <p:ph idx="1"/>
          </p:nvPr>
        </p:nvSpPr>
        <p:spPr/>
        <p:txBody>
          <a:bodyPr/>
          <a:lstStyle/>
          <a:p>
            <a:pPr marL="448945" lvl="1" indent="0">
              <a:buClr>
                <a:srgbClr val="C99C60"/>
              </a:buClr>
              <a:buNone/>
            </a:pPr>
            <a:endParaRPr lang="zh-CN" altLang="en-US" sz="1800" dirty="0">
              <a:sym typeface="+mn-ea"/>
            </a:endParaRPr>
          </a:p>
          <a:p>
            <a:pPr lvl="0">
              <a:buFont typeface="Wingdings" panose="05000000000000000000" charset="0"/>
              <a:buChar char=""/>
            </a:pPr>
            <a:r>
              <a:rPr lang="zh-CN" altLang="en-US" sz="2200" b="1" dirty="0">
                <a:sym typeface="+mn-ea"/>
              </a:rPr>
              <a:t>静态分析 </a:t>
            </a:r>
            <a:r>
              <a:rPr lang="en-US" altLang="zh-CN" sz="2200" b="1" dirty="0">
                <a:sym typeface="+mn-ea"/>
              </a:rPr>
              <a:t>VS </a:t>
            </a:r>
            <a:r>
              <a:rPr lang="zh-CN" altLang="en-US" sz="2200" b="1" dirty="0">
                <a:sym typeface="+mn-ea"/>
              </a:rPr>
              <a:t>测试</a:t>
            </a:r>
            <a:endParaRPr lang="en-US" altLang="zh-CN" sz="2200" b="1" dirty="0">
              <a:sym typeface="+mn-ea"/>
            </a:endParaRPr>
          </a:p>
          <a:p>
            <a:pPr lvl="0">
              <a:buFont typeface="Wingdings" panose="05000000000000000000" charset="0"/>
              <a:buChar char=""/>
            </a:pPr>
            <a:endParaRPr lang="en-US" altLang="zh-CN" sz="2000" dirty="0">
              <a:sym typeface="+mn-ea"/>
            </a:endParaRPr>
          </a:p>
          <a:p>
            <a:pPr>
              <a:buFont typeface="Wingdings" panose="05000000000000000000" pitchFamily="2" charset="2"/>
              <a:buChar char="l"/>
            </a:pPr>
            <a:r>
              <a:rPr lang="zh-CN" altLang="en-US" sz="2000" dirty="0">
                <a:sym typeface="+mn-ea"/>
              </a:rPr>
              <a:t>测试，即具体地运行程序并检查输出，这种方法可能会发现错误，但通常不能表明没有错误。</a:t>
            </a:r>
            <a:endParaRPr lang="en-US" altLang="zh-CN" sz="2000" dirty="0">
              <a:sym typeface="+mn-ea"/>
            </a:endParaRPr>
          </a:p>
          <a:p>
            <a:pPr>
              <a:buFont typeface="Wingdings" panose="05000000000000000000" pitchFamily="2" charset="2"/>
              <a:buChar char="l"/>
            </a:pPr>
            <a:endParaRPr lang="en-US" altLang="zh-CN" sz="2000" dirty="0">
              <a:sym typeface="+mn-ea"/>
            </a:endParaRPr>
          </a:p>
          <a:p>
            <a:pPr>
              <a:buFont typeface="Wingdings" panose="05000000000000000000" pitchFamily="2" charset="2"/>
              <a:buChar char="l"/>
            </a:pPr>
            <a:r>
              <a:rPr lang="zh-CN" altLang="en-US" sz="2000" dirty="0">
                <a:sym typeface="+mn-ea"/>
              </a:rPr>
              <a:t>静态程序分析可以检查程序的所有可能执行情况，并提供有关程序属性的保证。</a:t>
            </a:r>
            <a:endParaRPr lang="en-US" altLang="zh-CN" sz="2000" dirty="0">
              <a:sym typeface="+mn-ea"/>
            </a:endParaRPr>
          </a:p>
          <a:p>
            <a:pPr>
              <a:buFont typeface="Wingdings" panose="05000000000000000000" pitchFamily="2" charset="2"/>
              <a:buChar char="l"/>
            </a:pPr>
            <a:endParaRPr lang="en-US" altLang="zh-CN" sz="2000" dirty="0">
              <a:sym typeface="+mn-ea"/>
            </a:endParaRPr>
          </a:p>
          <a:p>
            <a:pPr marL="0" indent="0">
              <a:buNone/>
            </a:pPr>
            <a:r>
              <a:rPr lang="en-US" altLang="zh-CN" sz="2000" dirty="0">
                <a:sym typeface="+mn-ea"/>
              </a:rPr>
              <a:t>									</a:t>
            </a:r>
            <a:endParaRPr lang="zh-CN" altLang="en-US" sz="2000" dirty="0">
              <a:sym typeface="+mn-ea"/>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t>7</a:t>
            </a:fld>
            <a:endParaRPr lang="zh-CN" altLang="en-US"/>
          </a:p>
        </p:txBody>
      </p:sp>
    </p:spTree>
    <p:extLst>
      <p:ext uri="{BB962C8B-B14F-4D97-AF65-F5344CB8AC3E}">
        <p14:creationId xmlns:p14="http://schemas.microsoft.com/office/powerpoint/2010/main" val="568002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9" y="404917"/>
            <a:ext cx="5256584" cy="576262"/>
          </a:xfrm>
        </p:spPr>
        <p:txBody>
          <a:bodyPr/>
          <a:lstStyle/>
          <a:p>
            <a:pPr algn="l"/>
            <a:r>
              <a:rPr lang="zh-CN" altLang="en-US" dirty="0"/>
              <a:t>问题定义</a:t>
            </a:r>
          </a:p>
        </p:txBody>
      </p:sp>
      <p:sp>
        <p:nvSpPr>
          <p:cNvPr id="3" name="内容占位符 2"/>
          <p:cNvSpPr>
            <a:spLocks noGrp="1"/>
          </p:cNvSpPr>
          <p:nvPr>
            <p:ph idx="1"/>
          </p:nvPr>
        </p:nvSpPr>
        <p:spPr/>
        <p:txBody>
          <a:bodyPr/>
          <a:lstStyle/>
          <a:p>
            <a:pPr marL="448945" lvl="1" indent="0">
              <a:buClr>
                <a:srgbClr val="C99C60"/>
              </a:buClr>
              <a:buNone/>
            </a:pPr>
            <a:endParaRPr lang="zh-CN" altLang="en-US" sz="1800" dirty="0">
              <a:sym typeface="+mn-ea"/>
            </a:endParaRPr>
          </a:p>
          <a:p>
            <a:pPr lvl="0">
              <a:buFont typeface="Wingdings" panose="05000000000000000000" charset="0"/>
              <a:buChar char=""/>
            </a:pPr>
            <a:r>
              <a:rPr lang="zh-CN" altLang="en-US" sz="2200" b="1" dirty="0">
                <a:sym typeface="+mn-ea"/>
              </a:rPr>
              <a:t>静态分析挑战</a:t>
            </a:r>
            <a:endParaRPr lang="en-US" altLang="zh-CN" sz="2200" b="1" dirty="0">
              <a:sym typeface="+mn-ea"/>
            </a:endParaRPr>
          </a:p>
          <a:p>
            <a:pPr lvl="0">
              <a:buFont typeface="Wingdings" panose="05000000000000000000" charset="0"/>
              <a:buChar char=""/>
            </a:pPr>
            <a:endParaRPr lang="en-US" altLang="zh-CN" sz="2000" dirty="0">
              <a:sym typeface="+mn-ea"/>
            </a:endParaRPr>
          </a:p>
          <a:p>
            <a:pPr>
              <a:buFont typeface="Wingdings" panose="05000000000000000000" pitchFamily="2" charset="2"/>
              <a:buChar char="l"/>
            </a:pPr>
            <a:r>
              <a:rPr lang="zh-CN" altLang="en-US" sz="2000" dirty="0">
                <a:sym typeface="+mn-ea"/>
              </a:rPr>
              <a:t>高精度 （可能有许多误报）</a:t>
            </a:r>
            <a:endParaRPr lang="en-US" altLang="zh-CN" sz="2000" dirty="0">
              <a:sym typeface="+mn-ea"/>
            </a:endParaRPr>
          </a:p>
          <a:p>
            <a:pPr>
              <a:buFont typeface="Wingdings" panose="05000000000000000000" pitchFamily="2" charset="2"/>
              <a:buChar char="l"/>
            </a:pPr>
            <a:endParaRPr lang="en-US" altLang="zh-CN" sz="2000" dirty="0">
              <a:sym typeface="+mn-ea"/>
            </a:endParaRPr>
          </a:p>
          <a:p>
            <a:pPr>
              <a:buFont typeface="Wingdings" panose="05000000000000000000" pitchFamily="2" charset="2"/>
              <a:buChar char="l"/>
            </a:pPr>
            <a:r>
              <a:rPr lang="zh-CN" altLang="en-US" sz="2000" dirty="0">
                <a:sym typeface="+mn-ea"/>
              </a:rPr>
              <a:t>高效率 （可能运行太慢）</a:t>
            </a:r>
            <a:endParaRPr lang="en-US" altLang="zh-CN" sz="2000" dirty="0">
              <a:sym typeface="+mn-ea"/>
            </a:endParaRPr>
          </a:p>
          <a:p>
            <a:pPr marL="0" indent="0">
              <a:buNone/>
            </a:pPr>
            <a:r>
              <a:rPr lang="en-US" altLang="zh-CN" sz="2000" dirty="0">
                <a:sym typeface="+mn-ea"/>
              </a:rPr>
              <a:t>									</a:t>
            </a:r>
            <a:endParaRPr lang="zh-CN" altLang="en-US" sz="2000" dirty="0">
              <a:sym typeface="+mn-ea"/>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t>8</a:t>
            </a:fld>
            <a:endParaRPr lang="zh-CN" altLang="en-US"/>
          </a:p>
        </p:txBody>
      </p:sp>
    </p:spTree>
    <p:extLst>
      <p:ext uri="{BB962C8B-B14F-4D97-AF65-F5344CB8AC3E}">
        <p14:creationId xmlns:p14="http://schemas.microsoft.com/office/powerpoint/2010/main" val="3262357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9" y="404917"/>
            <a:ext cx="5256584" cy="576262"/>
          </a:xfrm>
        </p:spPr>
        <p:txBody>
          <a:bodyPr/>
          <a:lstStyle/>
          <a:p>
            <a:pPr algn="l"/>
            <a:r>
              <a:rPr lang="zh-CN" altLang="en-US" dirty="0"/>
              <a:t>问题定义</a:t>
            </a:r>
          </a:p>
        </p:txBody>
      </p:sp>
      <p:sp>
        <p:nvSpPr>
          <p:cNvPr id="3" name="内容占位符 2"/>
          <p:cNvSpPr>
            <a:spLocks noGrp="1"/>
          </p:cNvSpPr>
          <p:nvPr>
            <p:ph idx="1"/>
          </p:nvPr>
        </p:nvSpPr>
        <p:spPr/>
        <p:txBody>
          <a:bodyPr/>
          <a:lstStyle/>
          <a:p>
            <a:pPr marL="448945" lvl="1" indent="0">
              <a:buClr>
                <a:srgbClr val="C99C60"/>
              </a:buClr>
              <a:buNone/>
            </a:pPr>
            <a:endParaRPr lang="zh-CN" altLang="en-US" sz="1800" dirty="0">
              <a:sym typeface="+mn-ea"/>
            </a:endParaRPr>
          </a:p>
          <a:p>
            <a:pPr lvl="0">
              <a:buFont typeface="Wingdings" panose="05000000000000000000" charset="0"/>
              <a:buChar char=""/>
            </a:pPr>
            <a:r>
              <a:rPr lang="zh-CN" altLang="en-US" sz="2200" b="1" dirty="0">
                <a:sym typeface="+mn-ea"/>
              </a:rPr>
              <a:t>静态分析用途</a:t>
            </a:r>
            <a:endParaRPr lang="en-US" altLang="zh-CN" sz="2200" b="1" dirty="0">
              <a:sym typeface="+mn-ea"/>
            </a:endParaRPr>
          </a:p>
          <a:p>
            <a:pPr lvl="0">
              <a:buFont typeface="Wingdings" panose="05000000000000000000" charset="0"/>
              <a:buChar char=""/>
            </a:pPr>
            <a:endParaRPr lang="en-US" altLang="zh-CN" sz="2000" dirty="0">
              <a:sym typeface="+mn-ea"/>
            </a:endParaRPr>
          </a:p>
          <a:p>
            <a:pPr>
              <a:buFont typeface="Wingdings" panose="05000000000000000000" pitchFamily="2" charset="2"/>
              <a:buChar char="l"/>
            </a:pPr>
            <a:r>
              <a:rPr lang="zh-CN" altLang="en-US" sz="2000" dirty="0">
                <a:sym typeface="+mn-ea"/>
              </a:rPr>
              <a:t>程序优化分析</a:t>
            </a:r>
            <a:endParaRPr lang="en-US" altLang="zh-CN" sz="2000" dirty="0">
              <a:sym typeface="+mn-ea"/>
            </a:endParaRPr>
          </a:p>
          <a:p>
            <a:pPr>
              <a:buFont typeface="Wingdings" panose="05000000000000000000" pitchFamily="2" charset="2"/>
              <a:buChar char="l"/>
            </a:pPr>
            <a:endParaRPr lang="en-US" altLang="zh-CN" sz="2000" dirty="0">
              <a:sym typeface="+mn-ea"/>
            </a:endParaRPr>
          </a:p>
          <a:p>
            <a:pPr>
              <a:buFont typeface="Wingdings" panose="05000000000000000000" pitchFamily="2" charset="2"/>
              <a:buChar char="l"/>
            </a:pPr>
            <a:r>
              <a:rPr lang="zh-CN" altLang="en-US" sz="2000" dirty="0">
                <a:sym typeface="+mn-ea"/>
              </a:rPr>
              <a:t>程序正确性和安全性分析</a:t>
            </a:r>
            <a:endParaRPr lang="en-US" altLang="zh-CN" sz="2000" dirty="0">
              <a:sym typeface="+mn-ea"/>
            </a:endParaRPr>
          </a:p>
          <a:p>
            <a:pPr>
              <a:buFont typeface="Wingdings" panose="05000000000000000000" pitchFamily="2" charset="2"/>
              <a:buChar char="l"/>
            </a:pPr>
            <a:endParaRPr lang="en-US" altLang="zh-CN" sz="2000" dirty="0">
              <a:sym typeface="+mn-ea"/>
            </a:endParaRPr>
          </a:p>
          <a:p>
            <a:pPr>
              <a:buFont typeface="Wingdings" panose="05000000000000000000" pitchFamily="2" charset="2"/>
              <a:buChar char="l"/>
            </a:pPr>
            <a:r>
              <a:rPr lang="zh-CN" altLang="en-US" sz="2000" dirty="0">
                <a:sym typeface="+mn-ea"/>
              </a:rPr>
              <a:t>程序开发分析</a:t>
            </a:r>
            <a:endParaRPr lang="en-US" altLang="zh-CN" sz="2000" dirty="0">
              <a:sym typeface="+mn-ea"/>
            </a:endParaRPr>
          </a:p>
          <a:p>
            <a:pPr marL="0" indent="0">
              <a:buNone/>
            </a:pPr>
            <a:r>
              <a:rPr lang="en-US" altLang="zh-CN" sz="2000" dirty="0">
                <a:sym typeface="+mn-ea"/>
              </a:rPr>
              <a:t>									</a:t>
            </a:r>
            <a:endParaRPr lang="zh-CN" altLang="en-US" sz="2000" dirty="0">
              <a:sym typeface="+mn-ea"/>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t>9</a:t>
            </a:fld>
            <a:endParaRPr lang="zh-CN" altLang="en-US"/>
          </a:p>
        </p:txBody>
      </p:sp>
    </p:spTree>
    <p:extLst>
      <p:ext uri="{BB962C8B-B14F-4D97-AF65-F5344CB8AC3E}">
        <p14:creationId xmlns:p14="http://schemas.microsoft.com/office/powerpoint/2010/main" val="957107590"/>
      </p:ext>
    </p:extLst>
  </p:cSld>
  <p:clrMapOvr>
    <a:masterClrMapping/>
  </p:clrMapOvr>
</p:sld>
</file>

<file path=ppt/theme/theme1.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Times New Roman" panose="0202070306050509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Times New Roman" panose="02020703060505090304" pitchFamily="18" charset="0"/>
            <a:ea typeface="宋体" panose="02010600030101010101"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xis">
  <a:themeElements>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Axi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Times New Roman" panose="0202070306050509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Times New Roman" panose="02020703060505090304" pitchFamily="18" charset="0"/>
            <a:ea typeface="宋体" panose="02010600030101010101" pitchFamily="2" charset="-122"/>
          </a:defRPr>
        </a:defPPr>
      </a:lstStyle>
    </a:lnDef>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1659</TotalTime>
  <Words>2497</Words>
  <Application>Microsoft Office PowerPoint</Application>
  <PresentationFormat>全屏显示(4:3)</PresentationFormat>
  <Paragraphs>230</Paragraphs>
  <Slides>25</Slides>
  <Notes>25</Notes>
  <HiddenSlides>0</HiddenSlides>
  <MMClips>0</MMClips>
  <ScaleCrop>false</ScaleCrop>
  <HeadingPairs>
    <vt:vector size="6" baseType="variant">
      <vt:variant>
        <vt:lpstr>已用的字体</vt:lpstr>
      </vt:variant>
      <vt:variant>
        <vt:i4>3</vt:i4>
      </vt:variant>
      <vt:variant>
        <vt:lpstr>主题</vt:lpstr>
      </vt:variant>
      <vt:variant>
        <vt:i4>2</vt:i4>
      </vt:variant>
      <vt:variant>
        <vt:lpstr>幻灯片标题</vt:lpstr>
      </vt:variant>
      <vt:variant>
        <vt:i4>25</vt:i4>
      </vt:variant>
    </vt:vector>
  </HeadingPairs>
  <TitlesOfParts>
    <vt:vector size="30" baseType="lpstr">
      <vt:lpstr>Arial</vt:lpstr>
      <vt:lpstr>Times New Roman</vt:lpstr>
      <vt:lpstr>Wingdings</vt:lpstr>
      <vt:lpstr>自定义设计方案</vt:lpstr>
      <vt:lpstr>Axis</vt:lpstr>
      <vt:lpstr>静态程序分析技术</vt:lpstr>
      <vt:lpstr>提纲</vt:lpstr>
      <vt:lpstr>研究背景</vt:lpstr>
      <vt:lpstr>研究背景</vt:lpstr>
      <vt:lpstr>研究背景</vt:lpstr>
      <vt:lpstr>问题定义</vt:lpstr>
      <vt:lpstr>问题定义</vt:lpstr>
      <vt:lpstr>问题定义</vt:lpstr>
      <vt:lpstr>问题定义</vt:lpstr>
      <vt:lpstr>方法和技术</vt:lpstr>
      <vt:lpstr>方法和技术</vt:lpstr>
      <vt:lpstr>方法和技术</vt:lpstr>
      <vt:lpstr>方法和技术</vt:lpstr>
      <vt:lpstr>方法和技术</vt:lpstr>
      <vt:lpstr>方法和技术</vt:lpstr>
      <vt:lpstr>现有工具</vt:lpstr>
      <vt:lpstr>研究趋势</vt:lpstr>
      <vt:lpstr>研究趋势</vt:lpstr>
      <vt:lpstr>框架</vt:lpstr>
      <vt:lpstr>框架</vt:lpstr>
      <vt:lpstr>框架</vt:lpstr>
      <vt:lpstr>框架</vt:lpstr>
      <vt:lpstr>框架</vt:lpstr>
      <vt:lpstr>总结</vt:lpstr>
      <vt:lpstr>PowerPoint 演示文稿</vt:lpstr>
    </vt:vector>
  </TitlesOfParts>
  <Company>ics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HMM词性标注</dc:title>
  <dc:creator>HuangShujian</dc:creator>
  <cp:lastModifiedBy>Xu Dec</cp:lastModifiedBy>
  <cp:revision>5216</cp:revision>
  <cp:lastPrinted>2019-12-08T02:36:43Z</cp:lastPrinted>
  <dcterms:created xsi:type="dcterms:W3CDTF">2019-12-08T02:36:43Z</dcterms:created>
  <dcterms:modified xsi:type="dcterms:W3CDTF">2020-04-16T03:34:42Z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2052-1.8.0.2797</vt:lpwstr>
  </property>
</Properties>
</file>