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9E60-2C84-45ED-87DF-82D542D2DD7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3E9-3FE9-4134-A62E-A4507639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27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9E60-2C84-45ED-87DF-82D542D2DD7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3E9-3FE9-4134-A62E-A4507639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32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9E60-2C84-45ED-87DF-82D542D2DD7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3E9-3FE9-4134-A62E-A4507639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0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9E60-2C84-45ED-87DF-82D542D2DD7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3E9-3FE9-4134-A62E-A4507639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7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9E60-2C84-45ED-87DF-82D542D2DD7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3E9-3FE9-4134-A62E-A4507639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0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9E60-2C84-45ED-87DF-82D542D2DD7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3E9-3FE9-4134-A62E-A4507639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7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9E60-2C84-45ED-87DF-82D542D2DD7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3E9-3FE9-4134-A62E-A4507639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3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9E60-2C84-45ED-87DF-82D542D2DD7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3E9-3FE9-4134-A62E-A4507639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63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9E60-2C84-45ED-87DF-82D542D2DD7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3E9-3FE9-4134-A62E-A4507639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8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9E60-2C84-45ED-87DF-82D542D2DD7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3E9-3FE9-4134-A62E-A4507639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9E60-2C84-45ED-87DF-82D542D2DD7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3E9-3FE9-4134-A62E-A4507639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8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9E60-2C84-45ED-87DF-82D542D2DD7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E3E9-3FE9-4134-A62E-A4507639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9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LLVM</a:t>
            </a:r>
            <a:r>
              <a:rPr lang="zh-CN" altLang="en-US" dirty="0" smtClean="0"/>
              <a:t>编译系统调研报告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MNG1933098</a:t>
            </a:r>
          </a:p>
          <a:p>
            <a:r>
              <a:rPr lang="zh-CN" altLang="en-US" dirty="0"/>
              <a:t>陈佳一</a:t>
            </a:r>
          </a:p>
        </p:txBody>
      </p:sp>
    </p:spTree>
    <p:extLst>
      <p:ext uri="{BB962C8B-B14F-4D97-AF65-F5344CB8AC3E}">
        <p14:creationId xmlns:p14="http://schemas.microsoft.com/office/powerpoint/2010/main" val="20570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运行</a:t>
            </a:r>
            <a:r>
              <a:rPr lang="zh-CN" altLang="en-US" dirty="0" smtClean="0">
                <a:solidFill>
                  <a:srgbClr val="0070C0"/>
                </a:solidFill>
              </a:rPr>
              <a:t>时优化</a:t>
            </a:r>
            <a:r>
              <a:rPr lang="en-US" altLang="zh-CN" dirty="0" smtClean="0"/>
              <a:t>(Run-Time Optimization)</a:t>
            </a:r>
          </a:p>
          <a:p>
            <a:r>
              <a:rPr lang="zh-CN" altLang="en-US" dirty="0" smtClean="0"/>
              <a:t>基本思想：分析程序的运行特性</a:t>
            </a:r>
            <a:endParaRPr lang="en-US" altLang="zh-CN" dirty="0" smtClean="0"/>
          </a:p>
          <a:p>
            <a:r>
              <a:rPr lang="zh-CN" altLang="en-US" dirty="0" smtClean="0"/>
              <a:t>两种常用的动态优化系统：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高级语言虚拟机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架构级虚拟机与动态翻译器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1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高级语言虚拟机：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面向动态语言，如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C#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使用独立于体系结构的中间表示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运行时优化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即时编译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优点：可移植性、可靠性、性能客观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缺点：重编译代价高，对于</a:t>
            </a:r>
            <a:r>
              <a:rPr lang="en-US" altLang="zh-CN" dirty="0" smtClean="0"/>
              <a:t>JIT</a:t>
            </a:r>
            <a:r>
              <a:rPr lang="zh-CN" altLang="en-US" dirty="0" smtClean="0"/>
              <a:t>编译器，需要消耗宝贵的运行时间进行一些琐碎的优化工作，如复制传播等等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9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架构级虚拟机与动态翻译器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针对本机体系结构的机器码进行优化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在不同的体系结构间进行机器码翻译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优点：在程序追踪与底层优化上有较好的表现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缺点：低级程序表示缺少程序的语义信息，难以实现高层次的语言转换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5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基于程序分析信息的优化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/>
              <a:t>基本思想：分析程序的运行特征，进而优化程序</a:t>
            </a:r>
            <a:endParaRPr lang="en-US" altLang="zh-CN" dirty="0" smtClean="0"/>
          </a:p>
          <a:p>
            <a:pPr lvl="1"/>
            <a:r>
              <a:rPr lang="zh-CN" altLang="en-US" dirty="0"/>
              <a:t>五</a:t>
            </a:r>
            <a:r>
              <a:rPr lang="zh-CN" altLang="en-US" dirty="0" smtClean="0"/>
              <a:t>阶段流程：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 smtClean="0"/>
              <a:t>编译阶段：在程序中插入分析工具，从而在程序运行时收集程序的运行信息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2.</a:t>
            </a:r>
            <a:r>
              <a:rPr lang="zh-CN" altLang="en-US" dirty="0" smtClean="0"/>
              <a:t>链接阶段：将插装后的中间文件链接为可执行文件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3.</a:t>
            </a:r>
            <a:r>
              <a:rPr lang="zh-CN" altLang="en-US" dirty="0" smtClean="0"/>
              <a:t>分析阶段：在一组测试用例上运行插装后的可执行文件，收集程序运行过程中的</a:t>
            </a:r>
            <a:r>
              <a:rPr lang="en-US" altLang="zh-CN" dirty="0" smtClean="0"/>
              <a:t>	           </a:t>
            </a:r>
            <a:r>
              <a:rPr lang="zh-CN" altLang="en-US" dirty="0" smtClean="0"/>
              <a:t>分析信息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4&amp;5.</a:t>
            </a:r>
            <a:r>
              <a:rPr lang="zh-CN" altLang="en-US" dirty="0" smtClean="0"/>
              <a:t>再编译与再链接阶段：根据收集到的分析信息，对程序进行优化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优点：在特定程序行为上取得较大的性能提升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高度依赖于程序分析信息的准确性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        2.</a:t>
            </a:r>
            <a:r>
              <a:rPr lang="zh-CN" altLang="en-US" dirty="0" smtClean="0"/>
              <a:t>在某些程序行为上可能产生负面影响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4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LLVM</a:t>
            </a:r>
            <a:r>
              <a:rPr lang="zh-CN" altLang="en-US" dirty="0" smtClean="0"/>
              <a:t>编译系统的多阶段优化方法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针对传统编译方法存在的问题，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提出了多阶段的编译优化方法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编译阶段</a:t>
            </a:r>
            <a:r>
              <a:rPr lang="zh-CN" altLang="en-US" dirty="0" smtClean="0"/>
              <a:t>：将源程序编译为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的中间表示形式（</a:t>
            </a:r>
            <a:r>
              <a:rPr lang="en-US" altLang="zh-CN" dirty="0" smtClean="0"/>
              <a:t>LLVM-IR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的中间表示形式通过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的虚拟指令集实现，不同于传统的底层表示形式，</a:t>
            </a:r>
            <a:r>
              <a:rPr lang="en-US" altLang="zh-CN" dirty="0" smtClean="0"/>
              <a:t>LLVM-IR</a:t>
            </a:r>
            <a:r>
              <a:rPr lang="zh-CN" altLang="en-US" dirty="0" smtClean="0"/>
              <a:t>同时包含了高层次的程序信息。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链接阶段</a:t>
            </a:r>
            <a:r>
              <a:rPr lang="zh-CN" altLang="en-US" dirty="0" smtClean="0"/>
              <a:t>：将所有</a:t>
            </a:r>
            <a:r>
              <a:rPr lang="en-US" altLang="zh-CN" dirty="0" smtClean="0"/>
              <a:t>LLVM-IR</a:t>
            </a:r>
            <a:r>
              <a:rPr lang="zh-CN" altLang="en-US" dirty="0" smtClean="0"/>
              <a:t>合并为一个单元，在该单元上进行机器码翻译与链接优化。该阶段将程序翻译为特定体系结构下的机器码，并生成可执行文件。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运行阶段</a:t>
            </a:r>
            <a:r>
              <a:rPr lang="zh-CN" altLang="en-US" dirty="0" smtClean="0"/>
              <a:t>：在程序运行时，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的运行时优化器会收集程序的运行信息，并且通过占用运行时间，对程序进行优化。对于某些代价较高的优化行为，优化器将程序分析信息存储到磁盘中，在用户机器空闲时，启动离线再优化器对该程序进行再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7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LLVM</a:t>
            </a:r>
            <a:r>
              <a:rPr lang="zh-CN" altLang="en-US" dirty="0" smtClean="0"/>
              <a:t>编译系统的多阶段优化方法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8630"/>
            <a:ext cx="10515600" cy="22653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4612" y="3274423"/>
            <a:ext cx="3300549" cy="18595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21815" y="248675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编译阶段</a:t>
            </a:r>
          </a:p>
        </p:txBody>
      </p:sp>
      <p:sp>
        <p:nvSpPr>
          <p:cNvPr id="9" name="矩形 8"/>
          <p:cNvSpPr/>
          <p:nvPr/>
        </p:nvSpPr>
        <p:spPr>
          <a:xfrm>
            <a:off x="3831571" y="2486752"/>
            <a:ext cx="3410893" cy="30204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23946" y="171103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链接阶段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35286" y="2794294"/>
            <a:ext cx="4660969" cy="1081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147515" y="197030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运行时优化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35286" y="4478482"/>
            <a:ext cx="4660969" cy="6554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147515" y="529936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离线再优化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93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 animBg="1"/>
      <p:bldP spid="10" grpId="0"/>
      <p:bldP spid="11" grpId="0" animBg="1"/>
      <p:bldP spid="12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LLVM</a:t>
            </a:r>
            <a:r>
              <a:rPr lang="zh-CN" altLang="en-US" dirty="0" smtClean="0"/>
              <a:t>的中间表示形式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LLVM</a:t>
            </a:r>
            <a:r>
              <a:rPr lang="zh-CN" altLang="en-US" dirty="0" smtClean="0"/>
              <a:t>区别于其他编译系统的一个重要特征是其对程序的中间表示形式。</a:t>
            </a:r>
            <a:endParaRPr lang="en-US" altLang="zh-CN" dirty="0" smtClean="0"/>
          </a:p>
          <a:p>
            <a:r>
              <a:rPr lang="zh-CN" altLang="en-US" dirty="0" smtClean="0"/>
              <a:t>编译系统对中间表示形式的需求：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向下支持编译阶段的优化操作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向上支持链接阶段的优化操作</a:t>
            </a:r>
            <a:endParaRPr lang="en-US" altLang="zh-CN" dirty="0" smtClean="0"/>
          </a:p>
          <a:p>
            <a:r>
              <a:rPr lang="en-US" altLang="zh-CN" dirty="0" smtClean="0"/>
              <a:t>LLVM</a:t>
            </a:r>
            <a:r>
              <a:rPr lang="zh-CN" altLang="en-US" dirty="0" smtClean="0"/>
              <a:t>的虚拟指令集：作为程序的底层表现形式，同时包含了高层次的程序信息。可以描述处理器的关键性操作，并且回避了特定于体系结构的约束，比如物理寄存器地址、管道、陷阱等等。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6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LLVM</a:t>
            </a:r>
            <a:r>
              <a:rPr lang="zh-CN" altLang="en-US" dirty="0" smtClean="0"/>
              <a:t>的中间表示形式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LLVM</a:t>
            </a:r>
            <a:r>
              <a:rPr lang="zh-CN" altLang="en-US" dirty="0" smtClean="0"/>
              <a:t>虚拟指令集的特征：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提供了一组有限的</a:t>
            </a:r>
            <a:r>
              <a:rPr lang="zh-CN" altLang="en-US" dirty="0" smtClean="0">
                <a:solidFill>
                  <a:srgbClr val="FF0000"/>
                </a:solidFill>
              </a:rPr>
              <a:t>虚拟寄存器</a:t>
            </a:r>
            <a:r>
              <a:rPr lang="zh-CN" altLang="en-US" dirty="0" smtClean="0"/>
              <a:t>，用于存储基础类型数据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大部分的算术和逻辑运算</a:t>
            </a:r>
            <a:r>
              <a:rPr lang="zh-CN" altLang="en-US" dirty="0"/>
              <a:t>指令</a:t>
            </a:r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FF0000"/>
                </a:solidFill>
              </a:rPr>
              <a:t>三地址格式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指令是</a:t>
            </a:r>
            <a:r>
              <a:rPr lang="zh-CN" altLang="en-US" dirty="0" smtClean="0">
                <a:solidFill>
                  <a:srgbClr val="FF0000"/>
                </a:solidFill>
              </a:rPr>
              <a:t>多态的</a:t>
            </a:r>
            <a:r>
              <a:rPr lang="zh-CN" altLang="en-US" dirty="0" smtClean="0"/>
              <a:t>：同一种操作类型可以支持多种数据类型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FF0000"/>
                </a:solidFill>
              </a:rPr>
              <a:t>静态单赋值</a:t>
            </a:r>
            <a:r>
              <a:rPr lang="en-US" altLang="zh-CN" dirty="0" smtClean="0"/>
              <a:t>(SSA)</a:t>
            </a:r>
            <a:r>
              <a:rPr lang="zh-CN" altLang="en-US" dirty="0" smtClean="0"/>
              <a:t>格式作为主要的代码表现形式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" y="4540972"/>
            <a:ext cx="3978563" cy="19892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39" y="4354585"/>
            <a:ext cx="7368861" cy="2047587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984939" y="5382491"/>
            <a:ext cx="774976" cy="1531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69628" y="4655127"/>
            <a:ext cx="457199" cy="602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68467" y="419346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控制流选择函数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91145" y="4956464"/>
            <a:ext cx="1922319" cy="3013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25736" y="4639395"/>
            <a:ext cx="7048500" cy="316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8036" y="5535613"/>
            <a:ext cx="1655619" cy="3144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37884" y="5226517"/>
            <a:ext cx="3706970" cy="309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5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LLVM</a:t>
            </a:r>
            <a:r>
              <a:rPr lang="zh-CN" altLang="en-US" dirty="0" smtClean="0"/>
              <a:t>的中间表示形式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其他的一些特征：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通过类型指针的</a:t>
            </a:r>
            <a:r>
              <a:rPr lang="en-US" altLang="zh-CN" b="1" dirty="0" smtClean="0"/>
              <a:t>load</a:t>
            </a:r>
            <a:r>
              <a:rPr lang="zh-CN" altLang="en-US" dirty="0" smtClean="0"/>
              <a:t>和</a:t>
            </a:r>
            <a:r>
              <a:rPr lang="en-US" altLang="zh-CN" b="1" dirty="0" smtClean="0"/>
              <a:t>store</a:t>
            </a:r>
            <a:r>
              <a:rPr lang="zh-CN" altLang="en-US" dirty="0" smtClean="0"/>
              <a:t>操作，进行虚拟寄存器与内存间的值传递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堆栈中的对象通过</a:t>
            </a:r>
            <a:r>
              <a:rPr lang="en-US" altLang="zh-CN" b="1" dirty="0" err="1" smtClean="0"/>
              <a:t>alloca</a:t>
            </a:r>
            <a:r>
              <a:rPr lang="zh-CN" altLang="en-US" dirty="0" smtClean="0"/>
              <a:t>和</a:t>
            </a:r>
            <a:r>
              <a:rPr lang="en-US" altLang="zh-CN" b="1" dirty="0" err="1" smtClean="0"/>
              <a:t>malloc</a:t>
            </a:r>
            <a:r>
              <a:rPr lang="zh-CN" altLang="en-US" dirty="0" smtClean="0"/>
              <a:t>指令进行内存分配，并通过这两个指令返回的类型指针进行对象访问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栈对象在函数生命周期结束时自动释放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堆对象需要通过</a:t>
            </a:r>
            <a:r>
              <a:rPr lang="en-US" altLang="zh-CN" b="1" dirty="0" smtClean="0"/>
              <a:t>free</a:t>
            </a:r>
            <a:r>
              <a:rPr lang="zh-CN" altLang="en-US" dirty="0" smtClean="0"/>
              <a:t>指令进行显示释放</a:t>
            </a:r>
            <a:endParaRPr lang="en-US" altLang="zh-CN" dirty="0" smtClean="0"/>
          </a:p>
          <a:p>
            <a:pPr lvl="1"/>
            <a:r>
              <a:rPr lang="zh-CN" altLang="en-US" dirty="0"/>
              <a:t>不对</a:t>
            </a:r>
            <a:r>
              <a:rPr lang="zh-CN" altLang="en-US" dirty="0" smtClean="0"/>
              <a:t>动态运行库以及系统调用函数进行定义，比如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操作、内存管理、信号量机制等等</a:t>
            </a:r>
            <a:endParaRPr lang="en-US" altLang="zh-CN" dirty="0" smtClean="0"/>
          </a:p>
          <a:p>
            <a:r>
              <a:rPr lang="en-US" altLang="zh-CN" dirty="0" smtClean="0"/>
              <a:t>LLVM</a:t>
            </a:r>
            <a:r>
              <a:rPr lang="zh-CN" altLang="en-US" dirty="0" smtClean="0"/>
              <a:t>虚拟指令集的优点：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良好的文本格式</a:t>
            </a:r>
            <a:r>
              <a:rPr lang="en-US" altLang="zh-CN" dirty="0" smtClean="0"/>
              <a:t>&amp;</a:t>
            </a:r>
            <a:r>
              <a:rPr lang="zh-CN" altLang="en-US" dirty="0" smtClean="0">
                <a:solidFill>
                  <a:srgbClr val="FF0000"/>
                </a:solidFill>
              </a:rPr>
              <a:t>精简的二进制格式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0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应用案例分析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随着近几年的不断发展，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已经成为了开发高性能计算软件与高级编译器的重要基础架构。</a:t>
            </a:r>
            <a:endParaRPr lang="en-US" altLang="zh-CN" dirty="0" smtClean="0"/>
          </a:p>
          <a:p>
            <a:r>
              <a:rPr lang="zh-CN" altLang="en-US" dirty="0" smtClean="0"/>
              <a:t>其衍生出了众多的经典子项目：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LLVM Core</a:t>
            </a:r>
            <a:r>
              <a:rPr lang="zh-CN" altLang="en-US" dirty="0" smtClean="0"/>
              <a:t>：提供源与对象分离的优化服务，支持为多种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进行代码生成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Clang</a:t>
            </a:r>
            <a:r>
              <a:rPr lang="zh-CN" altLang="en-US" dirty="0" smtClean="0"/>
              <a:t>：提供</a:t>
            </a:r>
            <a:r>
              <a:rPr lang="en-US" altLang="zh-CN" dirty="0" smtClean="0"/>
              <a:t>C/C++/Objective-C</a:t>
            </a:r>
            <a:r>
              <a:rPr lang="zh-CN" altLang="en-US" dirty="0" smtClean="0"/>
              <a:t>的编译工具以及前端分析库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LLDB</a:t>
            </a:r>
            <a:r>
              <a:rPr lang="zh-CN" altLang="en-US" dirty="0" smtClean="0"/>
              <a:t>：提供基于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Clang</a:t>
            </a:r>
            <a:r>
              <a:rPr lang="zh-CN" altLang="en-US" dirty="0" smtClean="0"/>
              <a:t>实现的本地调试器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libc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libc</a:t>
            </a:r>
            <a:r>
              <a:rPr lang="en-US" altLang="zh-CN" dirty="0" smtClean="0"/>
              <a:t>++ ABI</a:t>
            </a:r>
            <a:r>
              <a:rPr lang="zh-CN" altLang="en-US" dirty="0" smtClean="0"/>
              <a:t>：对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标准库进行了标准化、一致化和高性能化的重构，同时支持</a:t>
            </a:r>
            <a:r>
              <a:rPr lang="en-US" altLang="zh-CN" dirty="0" smtClean="0"/>
              <a:t>C++11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C++14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compiler-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：提供对底层代码生成器的高度调优实现，以及针对</a:t>
            </a:r>
            <a:r>
              <a:rPr lang="en-US" altLang="zh-CN" dirty="0" err="1" smtClean="0"/>
              <a:t>AddressSanitizer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ThreadSanitizer</a:t>
            </a:r>
            <a:r>
              <a:rPr lang="zh-CN" altLang="en-US" dirty="0" smtClean="0"/>
              <a:t>等动态测试工具的动态运行库的实现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23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LLVM</a:t>
            </a:r>
            <a:r>
              <a:rPr lang="zh-CN" altLang="en-US" dirty="0" smtClean="0"/>
              <a:t>编译系统调研报告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研究背景</a:t>
            </a:r>
            <a:endParaRPr lang="en-US" altLang="zh-CN" sz="3600" dirty="0" smtClean="0"/>
          </a:p>
          <a:p>
            <a:r>
              <a:rPr lang="zh-CN" altLang="en-US" sz="3600" dirty="0" smtClean="0"/>
              <a:t>技术分析</a:t>
            </a:r>
            <a:endParaRPr lang="en-US" altLang="zh-CN" sz="3600" dirty="0" smtClean="0"/>
          </a:p>
          <a:p>
            <a:r>
              <a:rPr lang="zh-CN" altLang="en-US" sz="3600" dirty="0" smtClean="0"/>
              <a:t>应用案例分析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37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应用案例分析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MLIR</a:t>
            </a:r>
            <a:r>
              <a:rPr lang="zh-CN" altLang="en-US" dirty="0" smtClean="0"/>
              <a:t>：提出一种用于构建可重用的和可扩展的编译器架构的新方法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OpenMP</a:t>
            </a:r>
            <a:r>
              <a:rPr lang="zh-CN" altLang="en-US" dirty="0" smtClean="0"/>
              <a:t>：提供了</a:t>
            </a:r>
            <a:r>
              <a:rPr lang="en-US" altLang="zh-CN" dirty="0" err="1" smtClean="0"/>
              <a:t>OpenMP</a:t>
            </a:r>
            <a:r>
              <a:rPr lang="zh-CN" altLang="en-US" dirty="0" smtClean="0"/>
              <a:t>重构的运行时库，用于在</a:t>
            </a:r>
            <a:r>
              <a:rPr lang="en-US" altLang="zh-CN" dirty="0" smtClean="0"/>
              <a:t>Clang</a:t>
            </a:r>
            <a:r>
              <a:rPr lang="zh-CN" altLang="en-US" dirty="0" smtClean="0"/>
              <a:t>中针对多处理器程序的</a:t>
            </a:r>
            <a:r>
              <a:rPr lang="en-US" altLang="zh-CN" dirty="0" err="1" smtClean="0"/>
              <a:t>OpenMP</a:t>
            </a:r>
            <a:r>
              <a:rPr lang="zh-CN" altLang="en-US" dirty="0" smtClean="0"/>
              <a:t>编译处理方案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Polly</a:t>
            </a:r>
            <a:r>
              <a:rPr lang="zh-CN" altLang="en-US" dirty="0" smtClean="0"/>
              <a:t>：实现了一套缓存本地优化以及自动并行化和向量化的机制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Klee</a:t>
            </a:r>
            <a:r>
              <a:rPr lang="zh-CN" altLang="en-US" dirty="0" smtClean="0"/>
              <a:t>：使用符号执行原理，对程序的所有动态执行路径进行分析，并找出程序中存在的缺陷。另外，</a:t>
            </a:r>
            <a:r>
              <a:rPr lang="en-US" altLang="zh-CN" dirty="0" err="1" smtClean="0"/>
              <a:t>klee</a:t>
            </a:r>
            <a:r>
              <a:rPr lang="zh-CN" altLang="en-US" dirty="0" smtClean="0"/>
              <a:t>还可以为程序自动生成检测缺陷的测试用例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LLD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实现的链接器，用于替换系统原有的链接器，可以提高链接的速度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9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1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49389" cy="4351338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软件需求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编程语言的发展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动态化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模块化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可靠化</a:t>
            </a:r>
            <a:endParaRPr lang="en-US" altLang="zh-CN" sz="2400" dirty="0" smtClean="0"/>
          </a:p>
          <a:p>
            <a:pPr lvl="1"/>
            <a:r>
              <a:rPr lang="zh-CN" altLang="en-US" sz="2800" dirty="0" smtClean="0"/>
              <a:t>开发效率的提升</a:t>
            </a:r>
            <a:endParaRPr lang="en-US" altLang="zh-CN" sz="2800" dirty="0" smtClean="0"/>
          </a:p>
          <a:p>
            <a:pPr lvl="2"/>
            <a:r>
              <a:rPr lang="en-US" altLang="zh-CN" sz="2400" dirty="0" smtClean="0"/>
              <a:t>C++:</a:t>
            </a:r>
            <a:r>
              <a:rPr lang="en-US" altLang="zh-CN" sz="2400" dirty="0" err="1" smtClean="0"/>
              <a:t>Java:Python</a:t>
            </a:r>
            <a:r>
              <a:rPr lang="en-US" altLang="zh-CN" sz="2400" dirty="0" smtClean="0"/>
              <a:t>=1000:100:10</a:t>
            </a:r>
          </a:p>
          <a:p>
            <a:pPr lvl="1"/>
            <a:r>
              <a:rPr lang="zh-CN" altLang="en-US" sz="2800" dirty="0" smtClean="0"/>
              <a:t>带来的问题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性能损失</a:t>
            </a:r>
            <a:endParaRPr lang="en-US" altLang="zh-CN" sz="2400" dirty="0" smtClean="0"/>
          </a:p>
          <a:p>
            <a:pPr lvl="1"/>
            <a:r>
              <a:rPr lang="zh-CN" altLang="en-US" sz="2800" dirty="0" smtClean="0"/>
              <a:t>程序优化</a:t>
            </a:r>
            <a:endParaRPr lang="en-US" altLang="zh-CN" sz="2800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硬件需求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微处理机的发展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管道深度增加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高速缓存层级增加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内存访问速度加快</a:t>
            </a:r>
            <a:endParaRPr lang="en-US" altLang="zh-CN" sz="2400" dirty="0" smtClean="0"/>
          </a:p>
          <a:p>
            <a:pPr lvl="1"/>
            <a:r>
              <a:rPr lang="zh-CN" altLang="en-US" sz="2800" dirty="0" smtClean="0"/>
              <a:t>硬件特性的改变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更多的并行资源</a:t>
            </a:r>
            <a:endParaRPr lang="en-US" altLang="zh-CN" sz="2400" dirty="0" smtClean="0"/>
          </a:p>
          <a:p>
            <a:pPr lvl="2"/>
            <a:r>
              <a:rPr lang="zh-CN" altLang="en-US" sz="2400" dirty="0"/>
              <a:t>更</a:t>
            </a:r>
            <a:r>
              <a:rPr lang="zh-CN" altLang="en-US" sz="2400" dirty="0" smtClean="0"/>
              <a:t>高的集成度</a:t>
            </a:r>
            <a:endParaRPr lang="en-US" altLang="zh-CN" sz="2400" dirty="0" smtClean="0"/>
          </a:p>
          <a:p>
            <a:pPr lvl="1"/>
            <a:r>
              <a:rPr lang="zh-CN" altLang="en-US" sz="2800" dirty="0" smtClean="0"/>
              <a:t>使用新的特性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编程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编译器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511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编译器的职能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处于编程语言与计算机体系结构之间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分析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识别程序中存在的不必要开销</a:t>
            </a:r>
            <a:endParaRPr lang="en-US" altLang="zh-CN" sz="2400" dirty="0" smtClean="0"/>
          </a:p>
          <a:p>
            <a:pPr lvl="1"/>
            <a:r>
              <a:rPr lang="zh-CN" altLang="en-US" sz="2800" dirty="0" smtClean="0"/>
              <a:t>优化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对低效代码进行重构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删除不必要代码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提高处理器的资源利用率</a:t>
            </a:r>
            <a:endParaRPr lang="en-US" altLang="zh-CN" sz="2400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7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传统的编译模式</a:t>
            </a:r>
            <a:endParaRPr lang="en-US" altLang="zh-CN" sz="3200" dirty="0" smtClean="0"/>
          </a:p>
          <a:p>
            <a:pPr lvl="1"/>
            <a:r>
              <a:rPr lang="zh-CN" altLang="en-US" sz="2800" dirty="0"/>
              <a:t>三</a:t>
            </a:r>
            <a:r>
              <a:rPr lang="zh-CN" altLang="en-US" sz="2800" dirty="0" smtClean="0"/>
              <a:t>阶段模式：编译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链接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执行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存在的缺陷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无法满足复杂的需求</a:t>
            </a:r>
            <a:endParaRPr lang="en-US" altLang="zh-CN" sz="2400" dirty="0" smtClean="0"/>
          </a:p>
          <a:p>
            <a:r>
              <a:rPr lang="zh-CN" altLang="en-US" sz="3200" dirty="0" smtClean="0"/>
              <a:t>传统的优化方法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在一定程度上可以满足程序的性能要求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代价是会消耗大量的构建时间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48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为解决传统编译模式存在的问题，伊利诺伊大学的</a:t>
            </a:r>
            <a:r>
              <a:rPr lang="en-US" altLang="zh-CN" dirty="0" err="1" smtClean="0"/>
              <a:t>Vikram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Chris </a:t>
            </a:r>
            <a:r>
              <a:rPr lang="en-US" altLang="zh-CN" dirty="0" err="1" smtClean="0"/>
              <a:t>Lattner</a:t>
            </a:r>
            <a:r>
              <a:rPr lang="zh-CN" altLang="en-US" dirty="0"/>
              <a:t>发起</a:t>
            </a:r>
            <a:r>
              <a:rPr lang="zh-CN" altLang="en-US" dirty="0" smtClean="0"/>
              <a:t>了名为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的项目。</a:t>
            </a:r>
            <a:endParaRPr lang="en-US" altLang="zh-CN" dirty="0" smtClean="0"/>
          </a:p>
          <a:p>
            <a:r>
              <a:rPr lang="zh-CN" altLang="en-US" dirty="0" smtClean="0"/>
              <a:t>该项目的贡献：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提出了一种支持多阶段系统优化的编译系统基础结构的设计与实现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实现一种现代化的、基于静态单赋值形式的编译策略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支持对多种编程语言的静态与动态编译</a:t>
            </a:r>
            <a:endParaRPr lang="en-US" altLang="zh-CN" dirty="0" smtClean="0"/>
          </a:p>
          <a:p>
            <a:r>
              <a:rPr lang="en-US" altLang="zh-CN" dirty="0" smtClean="0"/>
              <a:t>LLVM</a:t>
            </a:r>
            <a:r>
              <a:rPr lang="zh-CN" altLang="en-US" dirty="0" smtClean="0"/>
              <a:t>编译系统的优势：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支持传统的编译优化方法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满足在商业应用上的性能要求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3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传统的编译优化方法</a:t>
            </a:r>
            <a:endParaRPr lang="en-US" altLang="zh-CN" dirty="0" smtClean="0"/>
          </a:p>
          <a:p>
            <a:r>
              <a:rPr lang="en-US" altLang="zh-CN" dirty="0" smtClean="0"/>
              <a:t>LLVM</a:t>
            </a:r>
            <a:r>
              <a:rPr lang="zh-CN" altLang="en-US" dirty="0" smtClean="0"/>
              <a:t>编译系统的多阶段优化方法</a:t>
            </a:r>
            <a:endParaRPr lang="en-US" altLang="zh-CN" dirty="0" smtClean="0"/>
          </a:p>
          <a:p>
            <a:r>
              <a:rPr lang="en-US" altLang="zh-CN" dirty="0" smtClean="0"/>
              <a:t>LLVM</a:t>
            </a:r>
            <a:r>
              <a:rPr lang="zh-CN" altLang="en-US" dirty="0" smtClean="0"/>
              <a:t>的中间表示形式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传统的编译优化方法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链接时优化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运行时优化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基于程序分析信息的优化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1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链接时优化</a:t>
            </a:r>
            <a:r>
              <a:rPr lang="en-US" altLang="zh-CN" dirty="0" smtClean="0"/>
              <a:t>(Link-Time </a:t>
            </a:r>
            <a:r>
              <a:rPr lang="en-US" altLang="zh-CN" dirty="0" err="1" smtClean="0"/>
              <a:t>Interprocedural</a:t>
            </a:r>
            <a:r>
              <a:rPr lang="en-US" altLang="zh-CN" dirty="0" smtClean="0"/>
              <a:t> Optimization)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基本思想：将多个编译单元聚集到一处进行集中的分析处理</a:t>
            </a:r>
            <a:endParaRPr lang="en-US" altLang="zh-CN" dirty="0" smtClean="0"/>
          </a:p>
          <a:p>
            <a:r>
              <a:rPr lang="zh-CN" altLang="en-US" dirty="0" smtClean="0"/>
              <a:t>关键决策：从哪个层级对程序进行分析</a:t>
            </a:r>
            <a:endParaRPr lang="en-US" altLang="zh-CN" dirty="0" smtClean="0"/>
          </a:p>
          <a:p>
            <a:r>
              <a:rPr lang="zh-CN" altLang="en-US" dirty="0" smtClean="0"/>
              <a:t>程序的表示等级：</a:t>
            </a:r>
            <a:endParaRPr lang="en-US" altLang="zh-CN" dirty="0"/>
          </a:p>
          <a:p>
            <a:r>
              <a:rPr lang="zh-CN" altLang="en-US" dirty="0" smtClean="0"/>
              <a:t>低级表示：机器码级别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优点：易于与常用的前端编译器进行对接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缺点：机器码无法提供充足的程序信息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应用场景：低层次的程序转换，如寄存器分配、内敛、追踪等等</a:t>
            </a:r>
            <a:endParaRPr lang="en-US" altLang="zh-CN" dirty="0" smtClean="0"/>
          </a:p>
          <a:p>
            <a:r>
              <a:rPr lang="zh-CN" altLang="en-US" dirty="0" smtClean="0"/>
              <a:t>高级表示：抽象语法树级别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工作机制：将优化过程从编译阶段推延到链接阶段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优点：包含了程序源码级的信息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缺点：对源代码的修改需要对所有依赖文件进行重编译，从而引入大量额外开销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069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1361</Words>
  <Application>Microsoft Office PowerPoint</Application>
  <PresentationFormat>宽屏</PresentationFormat>
  <Paragraphs>153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LLVM编译系统调研报告</vt:lpstr>
      <vt:lpstr>LLVM编译系统调研报告</vt:lpstr>
      <vt:lpstr>研究背景</vt:lpstr>
      <vt:lpstr>研究背景</vt:lpstr>
      <vt:lpstr>研究背景</vt:lpstr>
      <vt:lpstr>研究背景</vt:lpstr>
      <vt:lpstr>技术分析</vt:lpstr>
      <vt:lpstr>技术分析</vt:lpstr>
      <vt:lpstr>技术分析</vt:lpstr>
      <vt:lpstr>技术分析</vt:lpstr>
      <vt:lpstr>技术分析</vt:lpstr>
      <vt:lpstr>技术分析</vt:lpstr>
      <vt:lpstr>技术分析</vt:lpstr>
      <vt:lpstr>LLVM编译系统的多阶段优化方法</vt:lpstr>
      <vt:lpstr>LLVM编译系统的多阶段优化方法</vt:lpstr>
      <vt:lpstr>LLVM的中间表示形式</vt:lpstr>
      <vt:lpstr>LLVM的中间表示形式</vt:lpstr>
      <vt:lpstr>LLVM的中间表示形式</vt:lpstr>
      <vt:lpstr>应用案例分析</vt:lpstr>
      <vt:lpstr>应用案例分析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LLVM编译系统调研b</dc:title>
  <dc:creator>. Plus</dc:creator>
  <cp:lastModifiedBy>. Plus</cp:lastModifiedBy>
  <cp:revision>25</cp:revision>
  <dcterms:created xsi:type="dcterms:W3CDTF">2020-04-09T09:45:21Z</dcterms:created>
  <dcterms:modified xsi:type="dcterms:W3CDTF">2020-04-09T14:43:58Z</dcterms:modified>
</cp:coreProperties>
</file>