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3" r:id="rId4"/>
    <p:sldId id="264" r:id="rId5"/>
    <p:sldId id="265" r:id="rId6"/>
    <p:sldId id="258" r:id="rId7"/>
    <p:sldId id="266" r:id="rId8"/>
    <p:sldId id="267" r:id="rId9"/>
    <p:sldId id="268" r:id="rId10"/>
    <p:sldId id="269" r:id="rId11"/>
    <p:sldId id="270" r:id="rId12"/>
    <p:sldId id="271" r:id="rId13"/>
    <p:sldId id="259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91"/>
    <p:restoredTop sz="73784"/>
  </p:normalViewPr>
  <p:slideViewPr>
    <p:cSldViewPr snapToGrid="0" snapToObjects="1">
      <p:cViewPr varScale="1">
        <p:scale>
          <a:sx n="82" d="100"/>
          <a:sy n="82" d="100"/>
        </p:scale>
        <p:origin x="1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6E4EB-F098-8A40-A50C-8DC161AFD9DF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988B0-6EDF-2E4F-8437-ABB54BF3C4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5410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Bookinfo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应用分为四个单独的微服务：</a:t>
            </a:r>
          </a:p>
          <a:p>
            <a:pPr lvl="0"/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productpage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productpage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微服务会调用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details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两个微服务，用来生成页面。</a:t>
            </a:r>
          </a:p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details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：这个微服务包含了书籍的信息。</a:t>
            </a:r>
          </a:p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：这个微服务包含了书籍相关的评论。它还会调用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ratings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微服务。</a:t>
            </a:r>
          </a:p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ratings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ratings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微服务中包含了由书籍评价组成的评级信息。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88B0-6EDF-2E4F-8437-ABB54BF3C4E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0392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在这个应用中：</a:t>
            </a:r>
          </a:p>
          <a:p>
            <a:pPr lvl="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用户可以使用登录、登出服务（点击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 in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按钮）</a:t>
            </a:r>
          </a:p>
          <a:p>
            <a:pPr lvl="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刷新页面，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bookinfo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从信息源获取原信息（包含：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details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ratings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），将原信息传递给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productpage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productpage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对获取的原信息进行加工，并将加工后的信息呈现在生成的页面上。</a:t>
            </a:r>
          </a:p>
          <a:p>
            <a:pPr lvl="0"/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productpage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提供文字、图片类型的信息展现的服务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88B0-6EDF-2E4F-8437-ABB54BF3C4EE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1323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88B0-6EDF-2E4F-8437-ABB54BF3C4EE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6834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规模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88B0-6EDF-2E4F-8437-ABB54BF3C4EE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0398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在这个分层视图中，我们重点关注第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层“聚合服务层”和第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层“后台基础服务层”：</a:t>
            </a:r>
          </a:p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聚合服务层：负责对后台微服务进行聚合裁减加工后暴露给前端设备，在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Netflix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的体系中，该层也称边界服务层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(Edge Service)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，或者设备适配层。考虑到设备的多样性和前端业务的多变性，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Netflix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前端团队大量使用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Groovy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脚本作为聚合层的主要开发语言，同时兼容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又具有脚本易于变更特性。</a:t>
            </a:r>
          </a:p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后台基础服务层：提供支持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Netflix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业务的核心领域服务（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Playback, Member, Review ,Payment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Netflix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体系中，该层也称为中间层服务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(Middle Tier Service)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这两层统称为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Netflix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的微服务，总体实现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Netflix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业务能力输出。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88B0-6EDF-2E4F-8437-ABB54BF3C4EE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3969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3B2A0-4199-E541-B864-E41031259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199519"/>
            <a:ext cx="8361229" cy="2098226"/>
          </a:xfrm>
        </p:spPr>
        <p:txBody>
          <a:bodyPr/>
          <a:lstStyle/>
          <a:p>
            <a:r>
              <a:rPr kumimoji="1" lang="zh-CN" altLang="en-US" sz="4800" dirty="0"/>
              <a:t>应用的微服务化分解及构造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758F81-BEAF-2C43-9A19-DC7F492E31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MF1933099</a:t>
            </a:r>
            <a:r>
              <a:rPr kumimoji="1" lang="zh-CN" altLang="en-US" dirty="0"/>
              <a:t> 卫昱阳</a:t>
            </a:r>
          </a:p>
        </p:txBody>
      </p:sp>
    </p:spTree>
    <p:extLst>
      <p:ext uri="{BB962C8B-B14F-4D97-AF65-F5344CB8AC3E}">
        <p14:creationId xmlns:p14="http://schemas.microsoft.com/office/powerpoint/2010/main" val="1680716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5D6F4-FED7-274D-9448-E84EE730E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95207"/>
            <a:ext cx="9601200" cy="148590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研究现状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en-US" altLang="zh-CN" sz="2800" dirty="0"/>
              <a:t>Netflix</a:t>
            </a:r>
            <a:endParaRPr kumimoji="1" lang="zh-CN" altLang="en-US" sz="28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DE17CB-2D66-E646-B8C9-FC11D2408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Netflix</a:t>
            </a:r>
            <a:r>
              <a:rPr lang="zh-CN" altLang="zh-CN" sz="3200" dirty="0"/>
              <a:t>是一间在世界多国提供网络视频点播的</a:t>
            </a:r>
            <a:r>
              <a:rPr lang="en-US" altLang="zh-CN" sz="3200" dirty="0"/>
              <a:t>OTT</a:t>
            </a:r>
            <a:r>
              <a:rPr lang="zh-CN" altLang="zh-CN" sz="3200" dirty="0"/>
              <a:t>服务公司，并同时在美国经营单一费率邮寄</a:t>
            </a:r>
            <a:r>
              <a:rPr lang="en-US" altLang="zh-CN" sz="3200" dirty="0"/>
              <a:t>DVD</a:t>
            </a:r>
            <a:r>
              <a:rPr lang="zh-CN" altLang="zh-CN" sz="3200" dirty="0"/>
              <a:t>出租服务。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Netflix </a:t>
            </a:r>
            <a:r>
              <a:rPr lang="zh-CN" altLang="zh-CN" sz="3200" dirty="0"/>
              <a:t>还是业界微服务和</a:t>
            </a:r>
            <a:r>
              <a:rPr lang="en-US" altLang="zh-CN" sz="3200" dirty="0"/>
              <a:t> DevOps</a:t>
            </a:r>
            <a:r>
              <a:rPr lang="zh-CN" altLang="zh-CN" sz="3200" dirty="0"/>
              <a:t>组织的楷模，有大规模生产级微服务的成功实践 </a:t>
            </a:r>
            <a:r>
              <a:rPr lang="zh-CN" altLang="en-US" sz="32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49348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5D6F4-FED7-274D-9448-E84EE730E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95207"/>
            <a:ext cx="9601200" cy="148590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研究现状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en-US" altLang="zh-CN" sz="2800" dirty="0"/>
              <a:t>Netflix</a:t>
            </a:r>
            <a:endParaRPr kumimoji="1" lang="zh-CN" altLang="en-US" sz="28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ED8A7B2-50A9-7C4E-82FE-17B9F73EB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4259" y="2363471"/>
            <a:ext cx="8843481" cy="4099322"/>
          </a:xfrm>
        </p:spPr>
      </p:pic>
    </p:spTree>
    <p:extLst>
      <p:ext uri="{BB962C8B-B14F-4D97-AF65-F5344CB8AC3E}">
        <p14:creationId xmlns:p14="http://schemas.microsoft.com/office/powerpoint/2010/main" val="788550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5D6F4-FED7-274D-9448-E84EE730E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95207"/>
            <a:ext cx="9601200" cy="148590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研究现状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en-US" altLang="zh-CN" sz="2800" dirty="0"/>
              <a:t>Netflix</a:t>
            </a:r>
            <a:endParaRPr kumimoji="1" lang="zh-CN" altLang="en-US" sz="28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7D464CC-F696-6B4A-ACE9-740E342CD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84156" y="2093643"/>
            <a:ext cx="7423688" cy="4369150"/>
          </a:xfrm>
        </p:spPr>
      </p:pic>
    </p:spTree>
    <p:extLst>
      <p:ext uri="{BB962C8B-B14F-4D97-AF65-F5344CB8AC3E}">
        <p14:creationId xmlns:p14="http://schemas.microsoft.com/office/powerpoint/2010/main" val="1366735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5D6F4-FED7-274D-9448-E84EE730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未来研究趋势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zh-CN" altLang="en-US" sz="2800" dirty="0"/>
              <a:t>微服务平台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7902C5-0CB4-FD4D-9BF9-F307A70C4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15246"/>
            <a:ext cx="9601200" cy="3581400"/>
          </a:xfrm>
        </p:spPr>
        <p:txBody>
          <a:bodyPr>
            <a:normAutofit/>
          </a:bodyPr>
          <a:lstStyle/>
          <a:p>
            <a:pPr lvl="0"/>
            <a:r>
              <a:rPr lang="zh-CN" altLang="zh-CN" sz="3200" dirty="0"/>
              <a:t>微服务化移动应用开发中，代码等重用度的度量。</a:t>
            </a:r>
            <a:endParaRPr lang="en-US" altLang="zh-CN" sz="3200" dirty="0"/>
          </a:p>
          <a:p>
            <a:pPr lvl="0"/>
            <a:endParaRPr lang="zh-CN" altLang="zh-CN" sz="3200" dirty="0"/>
          </a:p>
          <a:p>
            <a:pPr lvl="0"/>
            <a:r>
              <a:rPr lang="zh-CN" altLang="zh-CN" sz="3200" dirty="0"/>
              <a:t>一个应用最合适的微服务化程度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pPr lvl="0"/>
            <a:endParaRPr lang="en-US" altLang="zh-CN" sz="3200" dirty="0"/>
          </a:p>
          <a:p>
            <a:pPr lvl="0"/>
            <a:r>
              <a:rPr lang="zh-CN" altLang="zh-CN" sz="3200" dirty="0"/>
              <a:t>构造微服务的策略。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685689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FC8B1-72B9-8444-AA0A-C1452B5D24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Q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6156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5D6F4-FED7-274D-9448-E84EE730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7902C5-0CB4-FD4D-9BF9-F307A70C4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/>
              <a:t>研究背景</a:t>
            </a:r>
            <a:endParaRPr kumimoji="1" lang="en-US" altLang="zh-CN" sz="3200" dirty="0"/>
          </a:p>
          <a:p>
            <a:endParaRPr kumimoji="1" lang="en-US" altLang="zh-CN" sz="3200" dirty="0"/>
          </a:p>
          <a:p>
            <a:r>
              <a:rPr kumimoji="1" lang="zh-CN" altLang="en-US" sz="3200" dirty="0"/>
              <a:t>研究现状</a:t>
            </a:r>
            <a:endParaRPr kumimoji="1" lang="en-US" altLang="zh-CN" sz="3200" dirty="0"/>
          </a:p>
          <a:p>
            <a:endParaRPr kumimoji="1" lang="en-US" altLang="zh-CN" sz="3200" dirty="0"/>
          </a:p>
          <a:p>
            <a:r>
              <a:rPr kumimoji="1" lang="zh-CN" altLang="en-US" sz="3200" dirty="0"/>
              <a:t>未来趋势</a:t>
            </a:r>
          </a:p>
        </p:txBody>
      </p:sp>
    </p:spTree>
    <p:extLst>
      <p:ext uri="{BB962C8B-B14F-4D97-AF65-F5344CB8AC3E}">
        <p14:creationId xmlns:p14="http://schemas.microsoft.com/office/powerpoint/2010/main" val="3419985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CE5E2-7FD6-FB42-BC41-99568B425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840424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研究背景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zh-CN" altLang="en-US" sz="2800" dirty="0"/>
              <a:t>传统</a:t>
            </a:r>
            <a:r>
              <a:rPr kumimoji="1" lang="en-US" altLang="zh-CN" sz="2800" dirty="0"/>
              <a:t>IT</a:t>
            </a:r>
            <a:r>
              <a:rPr kumimoji="1" lang="zh-CN" altLang="en-US" sz="2800" dirty="0"/>
              <a:t>架构面临的问题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1435B9-1EA3-8341-B379-2E83E7323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sz="3200" dirty="0"/>
          </a:p>
          <a:p>
            <a:pPr lvl="0"/>
            <a:r>
              <a:rPr lang="zh-CN" altLang="zh-CN" sz="3200" dirty="0"/>
              <a:t>扩展困难：传统的烟囱式架构，接口较多，耦合紧密，使得快速扩展较为困难。</a:t>
            </a:r>
            <a:endParaRPr lang="en-US" altLang="zh-CN" sz="3200" dirty="0"/>
          </a:p>
          <a:p>
            <a:pPr lvl="0"/>
            <a:endParaRPr lang="zh-CN" altLang="zh-CN" sz="3200" dirty="0"/>
          </a:p>
          <a:p>
            <a:pPr lvl="0"/>
            <a:r>
              <a:rPr lang="zh-CN" altLang="zh-CN" sz="3200" dirty="0"/>
              <a:t>成本高昂：低下的软件复用程度使得开发成本随之上升。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3829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CE5E2-7FD6-FB42-BC41-99568B425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840424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研究背景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zh-CN" altLang="en-US" sz="2800" dirty="0"/>
              <a:t>基于传统</a:t>
            </a:r>
            <a:r>
              <a:rPr kumimoji="1" lang="en-US" altLang="zh-CN" sz="2800" dirty="0"/>
              <a:t>IT</a:t>
            </a:r>
            <a:r>
              <a:rPr kumimoji="1" lang="zh-CN" altLang="en-US" sz="2800" dirty="0"/>
              <a:t>架构开发的单体应用面临的缺点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1435B9-1EA3-8341-B379-2E83E7323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sz="3200" dirty="0"/>
          </a:p>
          <a:p>
            <a:pPr lvl="0"/>
            <a:r>
              <a:rPr lang="zh-CN" altLang="zh-CN" sz="2400" dirty="0"/>
              <a:t>耦合度高</a:t>
            </a:r>
            <a:r>
              <a:rPr lang="zh-CN" altLang="en-US" sz="2400" dirty="0"/>
              <a:t>，</a:t>
            </a:r>
            <a:r>
              <a:rPr lang="zh-CN" altLang="zh-CN" sz="2400" dirty="0"/>
              <a:t>修改代码难度高</a:t>
            </a:r>
            <a:r>
              <a:rPr lang="zh-CN" altLang="en-US" sz="2400" dirty="0"/>
              <a:t>，</a:t>
            </a:r>
            <a:r>
              <a:rPr lang="zh-CN" altLang="zh-CN" sz="2400" dirty="0"/>
              <a:t>版本在维护更新时迭代复用程度低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0"/>
            <a:endParaRPr lang="zh-CN" altLang="zh-CN" sz="2400" dirty="0"/>
          </a:p>
          <a:p>
            <a:pPr lvl="0"/>
            <a:r>
              <a:rPr lang="zh-CN" altLang="zh-CN" sz="2400" dirty="0"/>
              <a:t>应用程序涉及到大量启动模块</a:t>
            </a:r>
            <a:r>
              <a:rPr lang="zh-CN" altLang="en-US" sz="2400" dirty="0"/>
              <a:t>，</a:t>
            </a:r>
            <a:r>
              <a:rPr lang="zh-CN" altLang="zh-CN" sz="2400" dirty="0"/>
              <a:t>系统启动的时间较长。</a:t>
            </a:r>
            <a:endParaRPr lang="en-US" altLang="zh-CN" sz="2400" dirty="0"/>
          </a:p>
          <a:p>
            <a:pPr lvl="0"/>
            <a:endParaRPr lang="zh-CN" altLang="zh-CN" sz="2400" dirty="0"/>
          </a:p>
          <a:p>
            <a:pPr lvl="0"/>
            <a:r>
              <a:rPr lang="zh-CN" altLang="zh-CN" sz="2400" dirty="0"/>
              <a:t>可伸缩性差</a:t>
            </a:r>
            <a:r>
              <a:rPr lang="zh-CN" altLang="en-US" sz="2400" dirty="0"/>
              <a:t>，</a:t>
            </a:r>
            <a:r>
              <a:rPr lang="zh-CN" altLang="zh-CN" sz="2400" dirty="0"/>
              <a:t>无法实现对应用中某个功能模块进行单独的扩容 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378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CE5E2-7FD6-FB42-BC41-99568B425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840424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研究背景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zh-CN" altLang="en-US" sz="2800" dirty="0"/>
              <a:t>微服务的优势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1435B9-1EA3-8341-B379-2E83E732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218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kumimoji="1" lang="en-US" altLang="zh-CN" sz="3200" dirty="0"/>
          </a:p>
          <a:p>
            <a:pPr lvl="0"/>
            <a:r>
              <a:rPr lang="zh-CN" altLang="zh-CN" sz="2400" dirty="0"/>
              <a:t>高内聚、低耦合，便于开发团队进行代码管理。</a:t>
            </a:r>
            <a:endParaRPr lang="en-US" altLang="zh-CN" sz="2400" dirty="0"/>
          </a:p>
          <a:p>
            <a:pPr lvl="0"/>
            <a:endParaRPr lang="zh-CN" altLang="zh-CN" sz="2400" dirty="0"/>
          </a:p>
          <a:p>
            <a:pPr lvl="0"/>
            <a:r>
              <a:rPr lang="zh-CN" altLang="zh-CN" sz="2400" dirty="0"/>
              <a:t>开发者能够对指定的服务进行单独的修改。</a:t>
            </a:r>
            <a:endParaRPr lang="en-US" altLang="zh-CN" sz="2400" dirty="0"/>
          </a:p>
          <a:p>
            <a:pPr lvl="0"/>
            <a:endParaRPr lang="zh-CN" altLang="zh-CN" sz="2400" dirty="0"/>
          </a:p>
          <a:p>
            <a:pPr lvl="0"/>
            <a:r>
              <a:rPr lang="zh-CN" altLang="zh-CN" sz="2400" dirty="0"/>
              <a:t>可以进行快速的迭代开发</a:t>
            </a:r>
            <a:r>
              <a:rPr lang="zh-CN" altLang="en-US" sz="2400" dirty="0"/>
              <a:t>，</a:t>
            </a:r>
            <a:r>
              <a:rPr lang="zh-CN" altLang="zh-CN" sz="2400" dirty="0"/>
              <a:t>迭代开发的周期短。</a:t>
            </a:r>
            <a:endParaRPr lang="en-US" altLang="zh-CN" sz="2400" dirty="0"/>
          </a:p>
          <a:p>
            <a:pPr lvl="0"/>
            <a:endParaRPr lang="zh-CN" altLang="zh-CN" sz="2400" dirty="0"/>
          </a:p>
          <a:p>
            <a:pPr lvl="0"/>
            <a:r>
              <a:rPr lang="zh-CN" altLang="zh-CN" sz="2400" dirty="0"/>
              <a:t>每个微服务的部署相对独立</a:t>
            </a:r>
            <a:r>
              <a:rPr lang="zh-CN" altLang="en-US" sz="2400" dirty="0"/>
              <a:t>，</a:t>
            </a:r>
            <a:r>
              <a:rPr lang="zh-CN" altLang="zh-CN" sz="2400" dirty="0"/>
              <a:t>部署效率得到了提高。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441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5D6F4-FED7-274D-9448-E84EE730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研究现状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7902C5-0CB4-FD4D-9BF9-F307A70C4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err="1"/>
              <a:t>istio</a:t>
            </a:r>
            <a:endParaRPr kumimoji="1" lang="en-US" altLang="zh-CN" sz="4000" dirty="0"/>
          </a:p>
          <a:p>
            <a:endParaRPr kumimoji="1" lang="en-US" altLang="zh-CN" sz="4000" dirty="0"/>
          </a:p>
          <a:p>
            <a:r>
              <a:rPr kumimoji="1" lang="en-US" altLang="zh-CN" sz="4000" dirty="0"/>
              <a:t>Netflix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62930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5D6F4-FED7-274D-9448-E84EE730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研究现状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en-US" altLang="zh-CN" sz="2800" dirty="0" err="1"/>
              <a:t>istio</a:t>
            </a:r>
            <a:r>
              <a:rPr kumimoji="1" lang="en-US" altLang="zh-CN" sz="2800" dirty="0"/>
              <a:t>——</a:t>
            </a:r>
            <a:r>
              <a:rPr kumimoji="1" lang="zh-CN" altLang="en-US" sz="2800" dirty="0"/>
              <a:t>服务网格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7902C5-0CB4-FD4D-9BF9-F307A70C4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90800"/>
            <a:ext cx="10298624" cy="3581400"/>
          </a:xfrm>
        </p:spPr>
        <p:txBody>
          <a:bodyPr>
            <a:noAutofit/>
          </a:bodyPr>
          <a:lstStyle/>
          <a:p>
            <a:pPr lvl="0"/>
            <a:r>
              <a:rPr lang="en-US" altLang="zh-CN" sz="2400" dirty="0"/>
              <a:t>HTTP</a:t>
            </a:r>
            <a:r>
              <a:rPr lang="zh-CN" altLang="zh-CN" sz="2400" dirty="0"/>
              <a:t>、</a:t>
            </a:r>
            <a:r>
              <a:rPr lang="en-US" altLang="zh-CN" sz="2400" dirty="0" err="1"/>
              <a:t>gRPC</a:t>
            </a:r>
            <a:r>
              <a:rPr lang="zh-CN" altLang="zh-CN" sz="2400" dirty="0"/>
              <a:t>、</a:t>
            </a:r>
            <a:r>
              <a:rPr lang="en-US" altLang="zh-CN" sz="2400" dirty="0"/>
              <a:t>WebSocket</a:t>
            </a:r>
            <a:r>
              <a:rPr lang="zh-CN" altLang="zh-CN" sz="2400" dirty="0"/>
              <a:t>和</a:t>
            </a:r>
            <a:r>
              <a:rPr lang="en-US" altLang="zh-CN" sz="2400" dirty="0"/>
              <a:t>TCP</a:t>
            </a:r>
            <a:r>
              <a:rPr lang="zh-CN" altLang="zh-CN" sz="2400" dirty="0"/>
              <a:t>流量的自动负载均衡。</a:t>
            </a:r>
            <a:endParaRPr lang="en-US" altLang="zh-CN" sz="2400" dirty="0"/>
          </a:p>
          <a:p>
            <a:pPr lvl="0"/>
            <a:endParaRPr lang="zh-CN" altLang="zh-CN" sz="2400" dirty="0"/>
          </a:p>
          <a:p>
            <a:pPr lvl="0"/>
            <a:r>
              <a:rPr lang="zh-CN" altLang="zh-CN" sz="2400" dirty="0"/>
              <a:t>可插入的策略层和配置</a:t>
            </a:r>
            <a:r>
              <a:rPr lang="en-US" altLang="zh-CN" sz="2400" dirty="0"/>
              <a:t>API</a:t>
            </a:r>
            <a:r>
              <a:rPr lang="zh-CN" altLang="zh-CN" sz="2400" dirty="0"/>
              <a:t>，支持访问控制、速率限制和配额。</a:t>
            </a:r>
            <a:endParaRPr lang="en-US" altLang="zh-CN" sz="2400" dirty="0"/>
          </a:p>
          <a:p>
            <a:pPr lvl="0"/>
            <a:endParaRPr lang="zh-CN" altLang="zh-CN" sz="2400" dirty="0"/>
          </a:p>
          <a:p>
            <a:pPr lvl="0"/>
            <a:r>
              <a:rPr lang="zh-CN" altLang="zh-CN" sz="2400" dirty="0"/>
              <a:t>对出入集群入口和出口中所有流量的自动度量指标、日志记录和跟踪。</a:t>
            </a:r>
            <a:endParaRPr lang="en-US" altLang="zh-CN" sz="2400" dirty="0"/>
          </a:p>
          <a:p>
            <a:pPr lvl="0"/>
            <a:endParaRPr lang="zh-CN" altLang="zh-CN" sz="2400" dirty="0"/>
          </a:p>
          <a:p>
            <a:pPr lvl="0"/>
            <a:r>
              <a:rPr lang="zh-CN" altLang="zh-CN" sz="2400" dirty="0"/>
              <a:t>通过强大的基于身份的验证和授权，在集群中实现安全的服务间通信。</a:t>
            </a:r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35106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5D6F4-FED7-274D-9448-E84EE730E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95207"/>
            <a:ext cx="9601200" cy="148590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研究现状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en-US" altLang="zh-CN" sz="2800" dirty="0" err="1"/>
              <a:t>istio</a:t>
            </a:r>
            <a:r>
              <a:rPr kumimoji="1" lang="en-US" altLang="zh-CN" sz="2800" dirty="0"/>
              <a:t>——</a:t>
            </a:r>
            <a:r>
              <a:rPr kumimoji="1" lang="zh-CN" altLang="en-US" sz="2800" dirty="0"/>
              <a:t>服务网格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8656417-7987-5C48-A556-251AF6FCB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77853" y="1881107"/>
            <a:ext cx="7836293" cy="4637420"/>
          </a:xfrm>
        </p:spPr>
      </p:pic>
    </p:spTree>
    <p:extLst>
      <p:ext uri="{BB962C8B-B14F-4D97-AF65-F5344CB8AC3E}">
        <p14:creationId xmlns:p14="http://schemas.microsoft.com/office/powerpoint/2010/main" val="636899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5D6F4-FED7-274D-9448-E84EE730E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95207"/>
            <a:ext cx="9601200" cy="148590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研究现状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en-US" altLang="zh-CN" sz="2800" dirty="0" err="1"/>
              <a:t>istio</a:t>
            </a:r>
            <a:r>
              <a:rPr kumimoji="1" lang="en-US" altLang="zh-CN" sz="2800" dirty="0"/>
              <a:t>——</a:t>
            </a:r>
            <a:r>
              <a:rPr kumimoji="1" lang="zh-CN" altLang="en-US" sz="2800" dirty="0"/>
              <a:t>服务网格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29A726C-B499-9047-B5C9-288F57BF8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9495" y="2216258"/>
            <a:ext cx="8993010" cy="4115446"/>
          </a:xfrm>
        </p:spPr>
      </p:pic>
    </p:spTree>
    <p:extLst>
      <p:ext uri="{BB962C8B-B14F-4D97-AF65-F5344CB8AC3E}">
        <p14:creationId xmlns:p14="http://schemas.microsoft.com/office/powerpoint/2010/main" val="1922135981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剪切</Template>
  <TotalTime>764</TotalTime>
  <Words>727</Words>
  <Application>Microsoft Macintosh PowerPoint</Application>
  <PresentationFormat>宽屏</PresentationFormat>
  <Paragraphs>76</Paragraphs>
  <Slides>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等线</vt:lpstr>
      <vt:lpstr>Franklin Gothic Book</vt:lpstr>
      <vt:lpstr>剪切</vt:lpstr>
      <vt:lpstr>应用的微服务化分解及构造</vt:lpstr>
      <vt:lpstr>目录</vt:lpstr>
      <vt:lpstr>研究背景  传统IT架构面临的问题 </vt:lpstr>
      <vt:lpstr>研究背景  基于传统IT架构开发的单体应用面临的缺点 </vt:lpstr>
      <vt:lpstr>研究背景  微服务的优势 </vt:lpstr>
      <vt:lpstr>研究现状</vt:lpstr>
      <vt:lpstr>研究现状  istio——服务网格</vt:lpstr>
      <vt:lpstr>研究现状  istio——服务网格</vt:lpstr>
      <vt:lpstr>研究现状  istio——服务网格</vt:lpstr>
      <vt:lpstr>研究现状  Netflix</vt:lpstr>
      <vt:lpstr>研究现状  Netflix</vt:lpstr>
      <vt:lpstr>研究现状  Netflix</vt:lpstr>
      <vt:lpstr>未来研究趋势  微服务平台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卫 昱阳</dc:creator>
  <cp:lastModifiedBy>卫 昱阳</cp:lastModifiedBy>
  <cp:revision>35</cp:revision>
  <dcterms:created xsi:type="dcterms:W3CDTF">2020-04-01T14:05:19Z</dcterms:created>
  <dcterms:modified xsi:type="dcterms:W3CDTF">2020-04-02T02:50:08Z</dcterms:modified>
</cp:coreProperties>
</file>