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4.xml" ContentType="application/vnd.openxmlformats-officedocument.drawingml.chart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7.xml" ContentType="application/vnd.openxmlformats-officedocument.drawingml.chart+xml"/>
  <Override PartName="/ppt/notesSlides/notesSlide15.xml" ContentType="application/vnd.openxmlformats-officedocument.presentationml.notesSlide+xml"/>
  <Override PartName="/ppt/charts/chart8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928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API Calls/Min (Max)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>
                    <a:solidFill>
                      <a:srgbClr val="2C3E50"/>
                    </a:solidFill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Sheet1!$A$2:$A$6</c:f>
              <c:strCache>
                <c:ptCount val="5"/>
                <c:pt idx="0">
                  <c:v>GPT-4</c:v>
                </c:pt>
                <c:pt idx="1">
                  <c:v>DALL-E 2</c:v>
                </c:pt>
                <c:pt idx="2">
                  <c:v>Whisper</c:v>
                </c:pt>
                <c:pt idx="3">
                  <c:v>TTS</c:v>
                </c:pt>
                <c:pt idx="4">
                  <c:v>Suno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3</c:v>
                </c:pt>
                <c:pt idx="2">
                  <c:v>8</c:v>
                </c:pt>
                <c:pt idx="3">
                  <c:v>5</c:v>
                </c:pt>
                <c:pt idx="4">
                  <c:v>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6BCB-374B-A886-C87438F38A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2C3E50"/>
                </a:solidFill>
              </a:defRPr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12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rgbClr val="2C3E50"/>
                </a:solidFill>
              </a:defRPr>
            </a:pPr>
            <a:endParaRPr lang="en-US"/>
          </a:p>
        </c:txPr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Growth Metrics</c:v>
                </c:pt>
              </c:strCache>
            </c:strRef>
          </c:tx>
          <c:spPr>
            <a:ln w="38100">
              <a:solidFill>
                <a:srgbClr val="3498DB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Project Inception</c:v>
                </c:pt>
                <c:pt idx="1">
                  <c:v>First Release</c:v>
                </c:pt>
                <c:pt idx="2">
                  <c:v>GSoC</c:v>
                </c:pt>
                <c:pt idx="3">
                  <c:v>MCP Integration</c:v>
                </c:pt>
                <c:pt idx="4">
                  <c:v>Today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25</c:v>
                </c:pt>
                <c:pt idx="2">
                  <c:v>75</c:v>
                </c:pt>
                <c:pt idx="3">
                  <c:v>150</c:v>
                </c:pt>
                <c:pt idx="4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9A-7347-85B0-A131D28E2F7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Contributors</c:v>
                </c:pt>
              </c:strCache>
            </c:strRef>
          </c:tx>
          <c:spPr>
            <a:ln w="38100">
              <a:solidFill>
                <a:srgbClr val="2ECC71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Project Inception</c:v>
                </c:pt>
                <c:pt idx="1">
                  <c:v>First Release</c:v>
                </c:pt>
                <c:pt idx="2">
                  <c:v>GSoC</c:v>
                </c:pt>
                <c:pt idx="3">
                  <c:v>MCP Integration</c:v>
                </c:pt>
                <c:pt idx="4">
                  <c:v>Today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5</c:v>
                </c:pt>
                <c:pt idx="2">
                  <c:v>15</c:v>
                </c:pt>
                <c:pt idx="3">
                  <c:v>25</c:v>
                </c:pt>
                <c:pt idx="4">
                  <c:v>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F9A-7347-85B0-A131D28E2F7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Deployments</c:v>
                </c:pt>
              </c:strCache>
            </c:strRef>
          </c:tx>
          <c:spPr>
            <a:ln w="38100">
              <a:solidFill>
                <a:srgbClr val="9B59B6"/>
              </a:solidFill>
            </a:ln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Project Inception</c:v>
                </c:pt>
                <c:pt idx="1">
                  <c:v>First Release</c:v>
                </c:pt>
                <c:pt idx="2">
                  <c:v>GSoC</c:v>
                </c:pt>
                <c:pt idx="3">
                  <c:v>MCP Integration</c:v>
                </c:pt>
                <c:pt idx="4">
                  <c:v>Today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3</c:v>
                </c:pt>
                <c:pt idx="2">
                  <c:v>10</c:v>
                </c:pt>
                <c:pt idx="3">
                  <c:v>30</c:v>
                </c:pt>
                <c:pt idx="4">
                  <c:v>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F9A-7347-85B0-A131D28E2F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Processing Time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Document Ingestion</c:v>
                </c:pt>
                <c:pt idx="1">
                  <c:v>Embedding Generation</c:v>
                </c:pt>
                <c:pt idx="2">
                  <c:v>Vector Storage</c:v>
                </c:pt>
                <c:pt idx="3">
                  <c:v>Query Processing</c:v>
                </c:pt>
                <c:pt idx="4">
                  <c:v>Context Assembly</c:v>
                </c:pt>
                <c:pt idx="5">
                  <c:v>Response Generation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</c:v>
                </c:pt>
                <c:pt idx="1">
                  <c:v>5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B1D1-CB4C-A2F5-904A4399C3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Complexity</c:v>
                </c:pt>
              </c:strCache>
            </c:strRef>
          </c:tx>
          <c:spPr>
            <a:solidFill>
              <a:srgbClr val="2ECC71"/>
            </a:solidFill>
          </c:spPr>
          <c:invertIfNegative val="1"/>
          <c:cat>
            <c:strRef>
              <c:f>Sheet1!$A$2:$A$7</c:f>
              <c:strCache>
                <c:ptCount val="6"/>
                <c:pt idx="0">
                  <c:v>Document Ingestion</c:v>
                </c:pt>
                <c:pt idx="1">
                  <c:v>Embedding Generation</c:v>
                </c:pt>
                <c:pt idx="2">
                  <c:v>Vector Storage</c:v>
                </c:pt>
                <c:pt idx="3">
                  <c:v>Query Processing</c:v>
                </c:pt>
                <c:pt idx="4">
                  <c:v>Context Assembly</c:v>
                </c:pt>
                <c:pt idx="5">
                  <c:v>Response Generation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B1D1-CB4C-A2F5-904A4399C3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cat>
            <c:strRef>
              <c:f>Sheet1!$A$2:$A$5</c:f>
              <c:strCache>
                <c:ptCount val="4"/>
                <c:pt idx="0">
                  <c:v>Screenshot</c:v>
                </c:pt>
                <c:pt idx="1">
                  <c:v>Document</c:v>
                </c:pt>
                <c:pt idx="2">
                  <c:v>Photo</c:v>
                </c:pt>
                <c:pt idx="3">
                  <c:v>Diagram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92</c:v>
                </c:pt>
                <c:pt idx="1">
                  <c:v>88</c:v>
                </c:pt>
                <c:pt idx="2">
                  <c:v>85</c:v>
                </c:pt>
                <c:pt idx="3">
                  <c:v>90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16AA-B245-AB73-DC4ACE7266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title>
      <c:tx>
        <c:rich>
          <a:bodyPr/>
          <a:lstStyle/>
          <a:p>
            <a:pPr>
              <a:defRPr sz="1400"/>
            </a:pPr>
            <a:r>
              <a:t>Processing Time by Stage (seconds)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50-page PDF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Load</c:v>
                </c:pt>
                <c:pt idx="1">
                  <c:v>Chunk</c:v>
                </c:pt>
                <c:pt idx="2">
                  <c:v>Embed</c:v>
                </c:pt>
                <c:pt idx="3">
                  <c:v>Search</c:v>
                </c:pt>
                <c:pt idx="4">
                  <c:v>Summarize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0.5</c:v>
                </c:pt>
                <c:pt idx="1">
                  <c:v>0.6</c:v>
                </c:pt>
                <c:pt idx="2">
                  <c:v>0.8</c:v>
                </c:pt>
                <c:pt idx="3">
                  <c:v>0.6</c:v>
                </c:pt>
                <c:pt idx="4">
                  <c:v>0.5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7915-154E-AC74-9E7C8D40BF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500-page PDF</c:v>
                </c:pt>
              </c:strCache>
            </c:strRef>
          </c:tx>
          <c:spPr>
            <a:solidFill>
              <a:srgbClr val="E74C3C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Load</c:v>
                </c:pt>
                <c:pt idx="1">
                  <c:v>Chunk</c:v>
                </c:pt>
                <c:pt idx="2">
                  <c:v>Embed</c:v>
                </c:pt>
                <c:pt idx="3">
                  <c:v>Search</c:v>
                </c:pt>
                <c:pt idx="4">
                  <c:v>Summarize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2.5</c:v>
                </c:pt>
                <c:pt idx="1">
                  <c:v>3</c:v>
                </c:pt>
                <c:pt idx="2">
                  <c:v>4</c:v>
                </c:pt>
                <c:pt idx="3">
                  <c:v>3</c:v>
                </c:pt>
                <c:pt idx="4">
                  <c:v>2.5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7915-154E-AC74-9E7C8D40BF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Scala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Type Safety</c:v>
                </c:pt>
                <c:pt idx="1">
                  <c:v>Immutability</c:v>
                </c:pt>
                <c:pt idx="2">
                  <c:v>Concurrency</c:v>
                </c:pt>
                <c:pt idx="3">
                  <c:v>Performance</c:v>
                </c:pt>
                <c:pt idx="4">
                  <c:v>Error Handling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100</c:v>
                </c:pt>
                <c:pt idx="1">
                  <c:v>100</c:v>
                </c:pt>
                <c:pt idx="2">
                  <c:v>100</c:v>
                </c:pt>
                <c:pt idx="3">
                  <c:v>90</c:v>
                </c:pt>
                <c:pt idx="4">
                  <c:v>95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3A42-5945-80D9-AFBED37C02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Python</c:v>
                </c:pt>
              </c:strCache>
            </c:strRef>
          </c:tx>
          <c:spPr>
            <a:solidFill>
              <a:srgbClr val="E74C3C"/>
            </a:solidFill>
          </c:spPr>
          <c:invertIfNegative val="1"/>
          <c:cat>
            <c:strRef>
              <c:f>Sheet1!$A$2:$A$6</c:f>
              <c:strCache>
                <c:ptCount val="5"/>
                <c:pt idx="0">
                  <c:v>Type Safety</c:v>
                </c:pt>
                <c:pt idx="1">
                  <c:v>Immutability</c:v>
                </c:pt>
                <c:pt idx="2">
                  <c:v>Concurrency</c:v>
                </c:pt>
                <c:pt idx="3">
                  <c:v>Performance</c:v>
                </c:pt>
                <c:pt idx="4">
                  <c:v>Error Handling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60</c:v>
                </c:pt>
                <c:pt idx="1">
                  <c:v>70</c:v>
                </c:pt>
                <c:pt idx="2">
                  <c:v>65</c:v>
                </c:pt>
                <c:pt idx="3">
                  <c:v>50</c:v>
                </c:pt>
                <c:pt idx="4">
                  <c:v>75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3A42-5945-80D9-AFBED37C02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t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Capability Score</c:v>
                </c:pt>
              </c:strCache>
            </c:strRef>
          </c:tx>
          <c:spPr>
            <a:solidFill>
              <a:srgbClr val="2ECC71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/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Multi-Provider</c:v>
                </c:pt>
                <c:pt idx="1">
                  <c:v>Observability</c:v>
                </c:pt>
                <c:pt idx="2">
                  <c:v>MCP Support</c:v>
                </c:pt>
                <c:pt idx="3">
                  <c:v>Error Handling</c:v>
                </c:pt>
                <c:pt idx="4">
                  <c:v>Rate Limiting</c:v>
                </c:pt>
                <c:pt idx="5">
                  <c:v>Caching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95</c:v>
                </c:pt>
                <c:pt idx="1">
                  <c:v>100</c:v>
                </c:pt>
                <c:pt idx="2">
                  <c:v>90</c:v>
                </c:pt>
                <c:pt idx="3">
                  <c:v>95</c:v>
                </c:pt>
                <c:pt idx="4">
                  <c:v>99.9</c:v>
                </c:pt>
                <c:pt idx="5">
                  <c:v>50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8E66-BC4D-BC70-8AF4013FDB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1"/>
  <c:style val="2"/>
  <c:chart>
    <c:title>
      <c:tx>
        <c:rich>
          <a:bodyPr/>
          <a:lstStyle/>
          <a:p>
            <a:pPr>
              <a:defRPr sz="1400" b="1"/>
            </a:pPr>
            <a:r>
              <a:t>Community Growth Metrics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Current Numbers</c:v>
                </c:pt>
              </c:strCache>
            </c:strRef>
          </c:tx>
          <c:spPr>
            <a:solidFill>
              <a:srgbClr val="3498DB"/>
            </a:solidFill>
          </c:spPr>
          <c:invertIfNegative val="1"/>
          <c:cat>
            <c:strRef>
              <c:f>Sheet1!$A$2:$A$5</c:f>
              <c:strCache>
                <c:ptCount val="4"/>
                <c:pt idx="0">
                  <c:v>GitHub Stars</c:v>
                </c:pt>
                <c:pt idx="1">
                  <c:v>Contributors</c:v>
                </c:pt>
                <c:pt idx="2">
                  <c:v>Discord Members</c:v>
                </c:pt>
                <c:pt idx="3">
                  <c:v>GSoC Students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5200</c:v>
                </c:pt>
                <c:pt idx="1">
                  <c:v>156</c:v>
                </c:pt>
                <c:pt idx="2">
                  <c:v>2300</c:v>
                </c:pt>
                <c:pt idx="3">
                  <c:v>12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9E91-DD46-BCE0-9A93BE52C0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Monthly Growth</c:v>
                </c:pt>
              </c:strCache>
            </c:strRef>
          </c:tx>
          <c:spPr>
            <a:solidFill>
              <a:srgbClr val="2ECC71"/>
            </a:solidFill>
          </c:spPr>
          <c:invertIfNegative val="1"/>
          <c:cat>
            <c:strRef>
              <c:f>Sheet1!$A$2:$A$5</c:f>
              <c:strCache>
                <c:ptCount val="4"/>
                <c:pt idx="0">
                  <c:v>GitHub Stars</c:v>
                </c:pt>
                <c:pt idx="1">
                  <c:v>Contributors</c:v>
                </c:pt>
                <c:pt idx="2">
                  <c:v>Discord Members</c:v>
                </c:pt>
                <c:pt idx="3">
                  <c:v>GSoC Students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780</c:v>
                </c:pt>
                <c:pt idx="1">
                  <c:v>23</c:v>
                </c:pt>
                <c:pt idx="2">
                  <c:v>450</c:v>
                </c:pt>
                <c:pt idx="3">
                  <c:v>4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1-9E91-DD46-BCE0-9A93BE52C0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1"/>
      <c:txPr>
        <a:bodyPr/>
        <a:lstStyle/>
        <a:p>
          <a:pPr>
            <a:defRPr sz="1200">
              <a:latin typeface="Arial"/>
            </a:defRPr>
          </a:pPr>
          <a:endParaRPr lang="en-US"/>
        </a:p>
      </c:txPr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73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Instead of starting with introductions, we're going to jump right in. Can you build the coolest GenAI apps in Scala? Let's find out with a game!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Agents can call any tool you define. Here's a weather tool - the agent decides when to use it, executes it safely, and incorporates results. Next version of SZork will have inventory management tools!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Same agent pattern, different tools. Load a PDF, chunk it intelligently, search it semantically, summarize it. Build your own ChatPDF in Scala - with type safety and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Why Scala for AI? Type safety catches errors at compile time. Immutability prevents state bugs. True concurrency for parallel API calls. This matters at scale - when you're processing thousands of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Everything on this slide - we've demonstrated it today. This isn't theoretical. You can build all of this with LLM4S, right now, in production, with Scala's safety and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isn't a toy - it's battle-tested in production. Switch providers with one line. Full observability with Langfuse. MCP support for standardized tools. Graceful degradation when services fail.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Google Summer of Code transformed LLM4S. Students added embedding support, MCP integration - major features that make it enterprise-ready. Join our Discord - the community is incredibly active and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Getting started is this simple. Add one dependency, set your API key, write a few lines of Scala. Everything you saw today - SZork included - is open source. Star the repo if you like what you see!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You can build the cool stuff! Everything is open source. We're looking for contributors. Join our Discord. Star the repo. And remember - if you can write Scala, you can build amazing AI applications. 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have a few minutes for questions. We'll also be around after the talk - come find us if you want to dive deeper into anything we've shown today.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SZork - a fully AI-powered text adventure game. Everything you're about to see - the story, the images, the music - is generated in real-time by AI, orchestrated entirely through Scala and LLM4S.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[Open browser dev tools] Look at this - every aspect is powered by different AI services, all orchestrated through LLM4S. No Python, no JavaScript AI libraries - pure Scala managing this complex multi-modal experience.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We're both original founders of LLM4S. We built it because there was a gap, and Python wasn't cutting it for enterprise scale. Then something amazing happened with Google Summer of Code...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started LLM4S to solve our own problems. Google Summer of Code transformed it - students added embedding support, MCP integration, and more. This isn't just our project anymore - it's a community 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Games are fun, but let's talk enterprise. RAG - Retrieval Augmented Generation - lets you query your own documents. Watch as we search through the LLM4S documentation itself...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Watch this - we'll have AI generate a complete Scala tool. Notice the type safety - the AI respects Scala's type system. This isn't just code completion; it's understanding and generating idiomatic Scala.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It's not just about generating images - we can understand them too. Upload any screenshot and watch the AI describe it perfectly. This enables automated UI testing, accessibility tools, document processing...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Let's peek under the hood at how SZork's game agent works. Every conversation is immutable - we never mutate state. Tools are type-safe and composable. This is functional programming at its finest.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DC322F"/>
            </a:gs>
            <a:gs pos="100000">
              <a:srgbClr val="0066C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>
              <a:defRPr sz="4400" b="1"/>
            </a:pPr>
            <a:r>
              <a:t>Scala Meets GenAI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/>
            </a:pPr>
            <a:r>
              <a:t>Build the Cool Stuff with LLM4S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[Names of both founders]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43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/>
            </a:pPr>
            <a:r>
              <a:t>[Conference name and date]</a:t>
            </a:r>
          </a:p>
        </p:txBody>
      </p:sp>
      <p:pic>
        <p:nvPicPr>
          <p:cNvPr id="7" name="Picture 6" descr="placeholder_image_1_profess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486400"/>
            <a:ext cx="1828800" cy="914400"/>
          </a:xfrm>
          <a:prstGeom prst="rect">
            <a:avLst/>
          </a:prstGeom>
        </p:spPr>
      </p:pic>
      <p:pic>
        <p:nvPicPr>
          <p:cNvPr id="8" name="Picture 7" descr="placeholder_image_2_professi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Slide 13: Tool Calling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 b="1"/>
            </a:pPr>
            <a:r>
              <a:t>Page Layout: Flow diagram with code examples</a:t>
            </a:r>
          </a:p>
          <a:p>
            <a:pPr>
              <a:defRPr sz="1800" b="1"/>
            </a:pPr>
            <a:r>
              <a:t>Visual Specification:</a:t>
            </a:r>
          </a:p>
          <a:p>
            <a:pPr lvl="1">
              <a:defRPr sz="1600"/>
            </a:pPr>
            <a:r>
              <a:t>• Step-by-step flow visualization</a:t>
            </a:r>
          </a:p>
          <a:p>
            <a:pPr lvl="1">
              <a:defRPr sz="1600"/>
            </a:pPr>
            <a:r>
              <a:t>• Code snippets at each step</a:t>
            </a:r>
          </a:p>
          <a:p>
            <a:pPr lvl="1">
              <a:defRPr sz="1600"/>
            </a:pPr>
            <a:r>
              <a:t>• Success/error paths clearly marked</a:t>
            </a:r>
          </a:p>
          <a:p>
            <a:pPr lvl="1">
              <a:defRPr sz="1600"/>
            </a:pPr>
            <a:r>
              <a:t>• Type signatures highlighted</a:t>
            </a:r>
          </a:p>
          <a:p>
            <a:pPr>
              <a:defRPr sz="1800" b="1"/>
            </a:pPr>
            <a:r>
              <a:t>Tool Calling Flow: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3657600"/>
          <a:ext cx="73152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Courier New"/>
                        </a:defRPr>
                      </a:pPr>
                      <a:r>
                        <a:t>ToolFunction[Input, Output]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Courier New"/>
                        </a:defRPr>
                      </a:pPr>
                      <a:r>
                        <a:t>ToolRegistry(Seq(tool))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LLM decides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Courier New"/>
                        </a:defRPr>
                      </a:pPr>
                      <a:r>
                        <a:t>complete(conversation, options)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Execute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Courier New"/>
                        </a:defRPr>
                      </a:pPr>
                      <a:r>
                        <a:t>toolRegistry.execute(request)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Return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>
                          <a:latin typeface="Courier New"/>
                        </a:defRPr>
                      </a:pPr>
                      <a:r>
                        <a:t>ToolMessage(id, result)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/>
            </a:pPr>
            <a:r>
              <a:t>Document Processing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371600"/>
          <a:ext cx="82296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00800" y="16459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2ECC71"/>
                </a:solidFill>
              </a:defRPr>
            </a:pPr>
            <a:r>
              <a:t>Accuracy: 95%+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800" b="1"/>
            </a:pPr>
            <a:r>
              <a:t>The Power of Scala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5029200"/>
            <a:ext cx="3886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/>
            </a:pPr>
            <a:r>
              <a:t>Scala Code Example:</a:t>
            </a:r>
          </a:p>
          <a:p>
            <a:pPr>
              <a:defRPr sz="1100">
                <a:latin typeface="Consolas"/>
              </a:defRPr>
            </a:pPr>
            <a:r>
              <a:t>val result: Either[Error, Response] =</a:t>
            </a:r>
            <a:br/>
            <a:r>
              <a:t>client.complete(conversation)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5029200"/>
            <a:ext cx="3886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/>
            </a:pPr>
            <a:r>
              <a:t>Python Code Example:</a:t>
            </a:r>
          </a:p>
          <a:p>
            <a:pPr>
              <a:defRPr sz="1100">
                <a:latin typeface="Consolas"/>
              </a:defRPr>
            </a:pPr>
            <a:r>
              <a:t>try:</a:t>
            </a:r>
            <a:br/>
            <a:r>
              <a:t>    result = client.complete(conversation)</a:t>
            </a:r>
            <a:br/>
            <a:r>
              <a:t>except Error as e:</a:t>
            </a:r>
            <a:br/>
            <a:r>
              <a:t>    handle_error(e)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pPr algn="ctr">
              <a:defRPr sz="4400" b="1">
                <a:solidFill>
                  <a:srgbClr val="2C3E50"/>
                </a:solidFill>
              </a:defRPr>
            </a:pPr>
            <a:r>
              <a:t>Python - Fails at runtime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3498DB"/>
                </a:solidFill>
              </a:defRPr>
            </a:pPr>
            <a:r>
              <a:t>result = client.complete(conversation)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What You Can Build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2743200" cy="1371600"/>
          </a:xfrm>
          <a:prstGeom prst="roundRect">
            <a:avLst/>
          </a:prstGeom>
          <a:solidFill>
            <a:srgbClr val="3498D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46304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Conversational Agents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" y="192024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8640" y="22860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743200" cy="1371600"/>
          </a:xfrm>
          <a:prstGeom prst="roundRect">
            <a:avLst/>
          </a:prstGeom>
          <a:solidFill>
            <a:srgbClr val="2ECC71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474720" y="146304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RAG Systems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4720" y="192024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Enterprise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74720" y="22860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Coming soon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309360" y="1371600"/>
            <a:ext cx="2743200" cy="1371600"/>
          </a:xfrm>
          <a:prstGeom prst="roundRect">
            <a:avLst/>
          </a:prstGeom>
          <a:solidFill>
            <a:srgbClr val="9B59B6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6400800" y="146304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Code Generation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192024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Developer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22860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???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57200" y="2926080"/>
            <a:ext cx="2743200" cy="1371600"/>
          </a:xfrm>
          <a:prstGeom prst="roundRect">
            <a:avLst/>
          </a:prstGeom>
          <a:solidFill>
            <a:srgbClr val="E74C3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TextBox 16"/>
          <p:cNvSpPr txBox="1"/>
          <p:nvPr/>
        </p:nvSpPr>
        <p:spPr>
          <a:xfrm>
            <a:off x="548640" y="30175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Image Processing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" y="34747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Multimodal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" y="384048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383280" y="2926080"/>
            <a:ext cx="2743200" cy="1371600"/>
          </a:xfrm>
          <a:prstGeom prst="roundRect">
            <a:avLst/>
          </a:prstGeom>
          <a:solidFill>
            <a:srgbClr val="F1C40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474720" y="30175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PDF Summarization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474720" y="34747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Documents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74720" y="384048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309360" y="2926080"/>
            <a:ext cx="2743200" cy="1371600"/>
          </a:xfrm>
          <a:prstGeom prst="roundRect">
            <a:avLst/>
          </a:prstGeom>
          <a:solidFill>
            <a:srgbClr val="34495E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TextBox 24"/>
          <p:cNvSpPr txBox="1"/>
          <p:nvPr/>
        </p:nvSpPr>
        <p:spPr>
          <a:xfrm>
            <a:off x="6400800" y="301752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Semantic Search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00800" y="347472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Search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0" y="384048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Coming soon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7200" y="4480560"/>
            <a:ext cx="2743200" cy="1371600"/>
          </a:xfrm>
          <a:prstGeom prst="roundRect">
            <a:avLst/>
          </a:prstGeom>
          <a:solidFill>
            <a:srgbClr val="E67E2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548640" y="457200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AI Agents with Tools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48640" y="50292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Advanced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8640" y="539496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383280" y="4480560"/>
            <a:ext cx="2743200" cy="1371600"/>
          </a:xfrm>
          <a:prstGeom prst="roundRect">
            <a:avLst/>
          </a:prstGeom>
          <a:solidFill>
            <a:srgbClr val="1ABC9C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3474720" y="457200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Multi-step Workflows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74720" y="50292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Automation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474720" y="539496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309360" y="4480560"/>
            <a:ext cx="2743200" cy="1371600"/>
          </a:xfrm>
          <a:prstGeom prst="roundRect">
            <a:avLst/>
          </a:prstGeom>
          <a:solidFill>
            <a:srgbClr val="8E44AD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TextBox 36"/>
          <p:cNvSpPr txBox="1"/>
          <p:nvPr/>
        </p:nvSpPr>
        <p:spPr>
          <a:xfrm>
            <a:off x="6400800" y="4572000"/>
            <a:ext cx="25603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Content Generation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400800" y="502920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i="1">
                <a:solidFill>
                  <a:srgbClr val="FFFFFF"/>
                </a:solidFill>
              </a:defRPr>
            </a:pPr>
            <a:r>
              <a:t>Creative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0800" y="5394960"/>
            <a:ext cx="25603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✓ Demo'd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Production Features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100">
                <a:solidFill>
                  <a:srgbClr val="2C3E50"/>
                </a:solidFill>
              </a:defRPr>
            </a:pPr>
            <a:r>
              <a:t>Enterprise-grade features: Provider switching, Langfuse integration, MCP support, Type-safe error handling, Automatic retries, Smart caching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/>
            </a:pPr>
            <a:r>
              <a:t>Community &amp; Ecosystem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371600"/>
          <a:ext cx="5486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17920" y="13716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GSoC Contributions:</a:t>
            </a:r>
          </a:p>
          <a:p>
            <a:pPr lvl="1">
              <a:defRPr sz="1200"/>
            </a:pPr>
            <a:r>
              <a:t>Embedding support</a:t>
            </a:r>
          </a:p>
          <a:p>
            <a:pPr lvl="1">
              <a:defRPr sz="1200"/>
            </a:pPr>
            <a:r>
              <a:t>MCP integration</a:t>
            </a:r>
          </a:p>
          <a:p>
            <a:pPr lvl="1">
              <a:defRPr sz="1200"/>
            </a:pPr>
            <a:r>
              <a:t>Vector storage</a:t>
            </a:r>
          </a:p>
          <a:p>
            <a:pPr lvl="1">
              <a:defRPr sz="1200"/>
            </a:pPr>
            <a:r>
              <a:t>Performance optimizations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Getting Started</a:t>
            </a:r>
          </a:p>
        </p:txBody>
      </p:sp>
      <p:pic>
        <p:nvPicPr>
          <p:cNvPr id="4" name="Picture 3" descr="placeholder_image_7_flat min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effectLst/>
        </p:spPr>
      </p:pic>
      <p:sp>
        <p:nvSpPr>
          <p:cNvPr id="5" name="Oval 4"/>
          <p:cNvSpPr/>
          <p:nvPr/>
        </p:nvSpPr>
        <p:spPr>
          <a:xfrm>
            <a:off x="914400" y="1828800"/>
            <a:ext cx="457200" cy="457200"/>
          </a:xfrm>
          <a:prstGeom prst="ellipse">
            <a:avLst/>
          </a:prstGeom>
          <a:solidFill>
            <a:srgbClr val="3498D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4572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5448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Add to build.sbt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0" y="1737360"/>
            <a:ext cx="4572000" cy="548640"/>
          </a:xfrm>
          <a:prstGeom prst="rect">
            <a:avLst/>
          </a:prstGeom>
          <a:solidFill>
            <a:srgbClr val="1E1E1E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840480" y="182880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Consolas"/>
              </a:defRPr>
            </a:pPr>
            <a:r>
              <a:t>libraryDependencies += "com.github.llm4s" %% "llm4s" % "0.3.0"</a:t>
            </a:r>
          </a:p>
        </p:txBody>
      </p:sp>
      <p:cxnSp>
        <p:nvCxnSpPr>
          <p:cNvPr id="10" name="Connector 9"/>
          <p:cNvCxnSpPr/>
          <p:nvPr/>
        </p:nvCxnSpPr>
        <p:spPr>
          <a:xfrm>
            <a:off x="1143000" y="2286000"/>
            <a:ext cx="0" cy="731520"/>
          </a:xfrm>
          <a:prstGeom prst="line">
            <a:avLst/>
          </a:prstGeom>
          <a:ln w="254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914400" y="3017520"/>
            <a:ext cx="457200" cy="457200"/>
          </a:xfrm>
          <a:prstGeom prst="ellipse">
            <a:avLst/>
          </a:prstGeom>
          <a:solidFill>
            <a:srgbClr val="3498D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914400" y="3017520"/>
            <a:ext cx="4572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54480" y="30175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Set API key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657600" y="2926080"/>
            <a:ext cx="4572000" cy="548640"/>
          </a:xfrm>
          <a:prstGeom prst="rect">
            <a:avLst/>
          </a:prstGeom>
          <a:solidFill>
            <a:srgbClr val="1E1E1E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3840480" y="301752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Consolas"/>
              </a:defRPr>
            </a:pPr>
            <a:r>
              <a:t>export OPENAI_API_KEY="sk-..."</a:t>
            </a:r>
          </a:p>
        </p:txBody>
      </p:sp>
      <p:cxnSp>
        <p:nvCxnSpPr>
          <p:cNvPr id="16" name="Connector 15"/>
          <p:cNvCxnSpPr/>
          <p:nvPr/>
        </p:nvCxnSpPr>
        <p:spPr>
          <a:xfrm>
            <a:off x="1143000" y="3474720"/>
            <a:ext cx="0" cy="731520"/>
          </a:xfrm>
          <a:prstGeom prst="line">
            <a:avLst/>
          </a:prstGeom>
          <a:ln w="254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914400" y="4206240"/>
            <a:ext cx="457200" cy="457200"/>
          </a:xfrm>
          <a:prstGeom prst="ellipse">
            <a:avLst/>
          </a:prstGeom>
          <a:solidFill>
            <a:srgbClr val="3498D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914400" y="4206240"/>
            <a:ext cx="4572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54480" y="42062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Write code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657600" y="4114800"/>
            <a:ext cx="4572000" cy="548640"/>
          </a:xfrm>
          <a:prstGeom prst="rect">
            <a:avLst/>
          </a:prstGeom>
          <a:solidFill>
            <a:srgbClr val="1E1E1E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3840480" y="420624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Consolas"/>
              </a:defRPr>
            </a:pPr>
            <a:r>
              <a:t>import org.llm4s._</a:t>
            </a:r>
          </a:p>
          <a:p>
            <a:r>
              <a:t>val client = LLM.client()</a:t>
            </a:r>
          </a:p>
          <a:p>
            <a:r>
              <a:t>val response = client.complete(</a:t>
            </a:r>
          </a:p>
          <a:p>
            <a:r>
              <a:t>Conversation(Seq(</a:t>
            </a:r>
          </a:p>
          <a:p>
            <a:r>
              <a:t>UserMessage("Hello, Scala!")</a:t>
            </a:r>
          </a:p>
          <a:p>
            <a:r>
              <a:t>))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1143000" y="4663440"/>
            <a:ext cx="0" cy="731520"/>
          </a:xfrm>
          <a:prstGeom prst="line">
            <a:avLst/>
          </a:prstGeom>
          <a:ln w="254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14400" y="5394960"/>
            <a:ext cx="457200" cy="457200"/>
          </a:xfrm>
          <a:prstGeom prst="ellipse">
            <a:avLst/>
          </a:prstGeom>
          <a:solidFill>
            <a:srgbClr val="3498D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TextBox 23"/>
          <p:cNvSpPr txBox="1"/>
          <p:nvPr/>
        </p:nvSpPr>
        <p:spPr>
          <a:xfrm>
            <a:off x="914400" y="5394960"/>
            <a:ext cx="4572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54480" y="539496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Run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657600" y="5303520"/>
            <a:ext cx="4572000" cy="548640"/>
          </a:xfrm>
          <a:prstGeom prst="rect">
            <a:avLst/>
          </a:prstGeom>
          <a:solidFill>
            <a:srgbClr val="1E1E1E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3840480" y="5394960"/>
            <a:ext cx="42062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Consolas"/>
              </a:defRPr>
            </a:pPr>
            <a:r>
              <a:t>sbt run</a:t>
            </a:r>
          </a:p>
        </p:txBody>
      </p:sp>
      <p:pic>
        <p:nvPicPr>
          <p:cNvPr id="28" name="Picture 27" descr="placeholder_image_8_minim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943600"/>
            <a:ext cx="914400" cy="9144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57200" y="5943600"/>
            <a:ext cx="685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Resources:</a:t>
            </a:r>
          </a:p>
          <a:p>
            <a:pPr>
              <a:defRPr sz="1200">
                <a:solidFill>
                  <a:srgbClr val="C8C8C8"/>
                </a:solidFill>
              </a:defRPr>
            </a:pPr>
            <a:r>
              <a:t>• GitHub: github.com/llm4s/llm4s</a:t>
            </a:r>
            <a:br/>
            <a:r>
              <a:t>• Docs: [URL]</a:t>
            </a:r>
            <a:br/>
            <a:r>
              <a:t>• Discord: [Invite link]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Slide 20: Join the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Build the Cool Stuff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22860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QR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Star on GitHub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github.com/llm4s/llm4s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Join Discord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[Discord invite]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Try SZork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[Demo link]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t>Contribute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[Contributing guide]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 descr="placeholder_image_4_profess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2743200"/>
            <a:ext cx="365760" cy="365760"/>
          </a:xfrm>
          <a:prstGeom prst="rect">
            <a:avLst/>
          </a:prstGeom>
        </p:spPr>
      </p:pic>
      <p:pic>
        <p:nvPicPr>
          <p:cNvPr id="7" name="Picture 6" descr="placeholder_image_5_professi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200400"/>
            <a:ext cx="365760" cy="365760"/>
          </a:xfrm>
          <a:prstGeom prst="rect">
            <a:avLst/>
          </a:prstGeom>
        </p:spPr>
      </p:pic>
      <p:pic>
        <p:nvPicPr>
          <p:cNvPr id="8" name="Picture 7" descr="placeholder_image_6_professional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657600"/>
            <a:ext cx="365760" cy="365760"/>
          </a:xfrm>
          <a:prstGeom prst="rect">
            <a:avLst/>
          </a:prstGeom>
        </p:spPr>
      </p:pic>
      <p:pic>
        <p:nvPicPr>
          <p:cNvPr id="9" name="Picture 8" descr="placeholder_image_7_professio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00800" y="4114800"/>
            <a:ext cx="365760" cy="365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438912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Coming Soon:</a:t>
            </a:r>
          </a:p>
          <a:p>
            <a:pPr lvl="1">
              <a:defRPr sz="1400"/>
            </a:pPr>
            <a:r>
              <a:t>• Streaming support</a:t>
            </a:r>
          </a:p>
          <a:p>
            <a:pPr lvl="1">
              <a:defRPr sz="1400"/>
            </a:pPr>
            <a:r>
              <a:t>• More providers</a:t>
            </a:r>
          </a:p>
          <a:p>
            <a:pPr lvl="1">
              <a:defRPr sz="1400"/>
            </a:pPr>
            <a:r>
              <a:t>• Enhanced tool calling</a:t>
            </a:r>
          </a:p>
          <a:p>
            <a:pPr lvl="1">
              <a:defRPr sz="1400"/>
            </a:pPr>
            <a:r>
              <a:t>• Production templates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i="1"/>
            </a:pPr>
            <a:r>
              <a:t>Contact Information for Presenters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C3E50"/>
                </a:solidFill>
              </a:defRPr>
            </a:pPr>
            <a:r>
              <a:t>Questions?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0" y="3200400"/>
            <a:ext cx="0" cy="2286000"/>
          </a:xfrm>
          <a:prstGeom prst="line">
            <a:avLst/>
          </a:prstGeom>
          <a:ln w="254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32004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Presenter 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840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600"/>
            </a:pPr>
            <a:r>
              <a:t>📧 email@example.com</a:t>
            </a:r>
          </a:p>
          <a:p>
            <a:pPr>
              <a:spcAft>
                <a:spcPts val="1200"/>
              </a:spcAft>
              <a:defRPr sz="1600"/>
            </a:pPr>
            <a:r>
              <a:t>🐦 @presenterA</a:t>
            </a:r>
          </a:p>
          <a:p>
            <a:pPr>
              <a:defRPr sz="1600"/>
            </a:pPr>
            <a:r>
              <a:t>💼 linkedin.com/in/presenterA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200400"/>
            <a:ext cx="3657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Presenter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3840480"/>
            <a:ext cx="3657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1200"/>
              </a:spcAft>
              <a:defRPr sz="1600"/>
            </a:pPr>
            <a:r>
              <a:t>📧 email@example.com</a:t>
            </a:r>
          </a:p>
          <a:p>
            <a:pPr>
              <a:spcAft>
                <a:spcPts val="1200"/>
              </a:spcAft>
              <a:defRPr sz="1600"/>
            </a:pPr>
            <a:r>
              <a:t>🐦 @presenterB</a:t>
            </a:r>
          </a:p>
          <a:p>
            <a:pPr>
              <a:defRPr sz="1600"/>
            </a:pPr>
            <a:r>
              <a:t>💼 linkedin.com/in/presenterB</a:t>
            </a:r>
          </a:p>
        </p:txBody>
      </p:sp>
      <p:pic>
        <p:nvPicPr>
          <p:cNvPr id="9" name="Picture 8" descr="placeholder_image_1_profession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486400"/>
            <a:ext cx="1828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placeholder_image_3_vintage gam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9144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Let's Play SZork!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2004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3498DB"/>
                </a:solidFill>
              </a:defRPr>
            </a:pPr>
            <a:r>
              <a:t>100% Scala-Powered AI Adventure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Slide 5: The Magic Behind the Scenes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Slide 6: Who We Are</a:t>
            </a:r>
          </a:p>
        </p:txBody>
      </p:sp>
      <p:pic>
        <p:nvPicPr>
          <p:cNvPr id="4" name="Picture 3" descr="placeholder_image_1_corpor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3200400" cy="2286000"/>
          </a:xfrm>
          <a:prstGeom prst="rect">
            <a:avLst/>
          </a:prstGeom>
        </p:spPr>
      </p:pic>
      <p:pic>
        <p:nvPicPr>
          <p:cNvPr id="5" name="Picture 4" descr="placeholder_image_1_corpora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371600"/>
            <a:ext cx="32004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657600"/>
            <a:ext cx="320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Founder A</a:t>
            </a:r>
          </a:p>
          <a:p>
            <a:pPr>
              <a:defRPr sz="1200"/>
            </a:pPr>
            <a:r>
              <a:t>Original project creator</a:t>
            </a:r>
          </a:p>
          <a:p>
            <a:pPr>
              <a:defRPr sz="1000"/>
            </a:pPr>
            <a:r>
              <a:t>Background details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3657600"/>
            <a:ext cx="3200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Founder B</a:t>
            </a:r>
          </a:p>
          <a:p>
            <a:pPr>
              <a:defRPr sz="1200"/>
            </a:pPr>
            <a:r>
              <a:t>Original project creator</a:t>
            </a:r>
          </a:p>
          <a:p>
            <a:pPr>
              <a:defRPr sz="1000"/>
            </a:pPr>
            <a:r>
              <a:t>Background details here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914400" y="5486400"/>
            <a:ext cx="7315200" cy="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234440" y="534924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85800" y="475488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2022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Project inception</a:t>
            </a:r>
          </a:p>
        </p:txBody>
      </p:sp>
      <p:sp>
        <p:nvSpPr>
          <p:cNvPr id="12" name="Oval 11"/>
          <p:cNvSpPr/>
          <p:nvPr/>
        </p:nvSpPr>
        <p:spPr>
          <a:xfrm>
            <a:off x="3520440" y="534924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2971800" y="475488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2023 Q1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First release</a:t>
            </a:r>
          </a:p>
        </p:txBody>
      </p:sp>
      <p:sp>
        <p:nvSpPr>
          <p:cNvPr id="15" name="Oval 14"/>
          <p:cNvSpPr/>
          <p:nvPr/>
        </p:nvSpPr>
        <p:spPr>
          <a:xfrm>
            <a:off x="5806440" y="534924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TextBox 15"/>
          <p:cNvSpPr txBox="1"/>
          <p:nvPr/>
        </p:nvSpPr>
        <p:spPr>
          <a:xfrm>
            <a:off x="5257800" y="475488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2023 Q2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2920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Google Summer of Code</a:t>
            </a:r>
          </a:p>
        </p:txBody>
      </p:sp>
      <p:sp>
        <p:nvSpPr>
          <p:cNvPr id="18" name="Oval 17"/>
          <p:cNvSpPr/>
          <p:nvPr/>
        </p:nvSpPr>
        <p:spPr>
          <a:xfrm>
            <a:off x="8092440" y="534924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TextBox 18"/>
          <p:cNvSpPr txBox="1"/>
          <p:nvPr/>
        </p:nvSpPr>
        <p:spPr>
          <a:xfrm>
            <a:off x="7543800" y="475488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b="1"/>
            </a:pPr>
            <a:r>
              <a:t>2023 Q4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1520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Current version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The LLM4S Story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placeholder_image_1_professional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57200"/>
            <a:ext cx="1828800" cy="640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Beyond Games - RAG Architecture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00800" y="4572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i="1">
                <a:solidFill>
                  <a:srgbClr val="E74C3C"/>
                </a:solidFill>
              </a:defRPr>
            </a:pPr>
            <a:r>
              <a:t>Coming Soon: RAG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Slide 10: Code Generation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/>
            </a:pPr>
            <a:r>
              <a:t>Page Layout: Code editor view with side panel</a:t>
            </a:r>
          </a:p>
          <a:p>
            <a:endParaRPr/>
          </a:p>
          <a:p>
            <a:pPr>
              <a:defRPr sz="1800" b="1"/>
            </a:pPr>
            <a:r>
              <a:t>Visual Specification:</a:t>
            </a:r>
          </a:p>
          <a:p>
            <a:pPr lvl="1">
              <a:defRPr sz="1600"/>
            </a:pPr>
            <a:r>
              <a:t>Main area: Syntax-highlighted Scala code</a:t>
            </a:r>
          </a:p>
          <a:p>
            <a:pPr lvl="1">
              <a:defRPr sz="1600"/>
            </a:pPr>
            <a:r>
              <a:t>Side panel: Generation parameters</a:t>
            </a:r>
          </a:p>
          <a:p>
            <a:pPr lvl="1">
              <a:defRPr sz="1600"/>
            </a:pPr>
            <a:r>
              <a:t>Bottom: Type safety indicators</a:t>
            </a:r>
          </a:p>
          <a:p>
            <a:pPr lvl="1">
              <a:defRPr sz="1600"/>
            </a:pPr>
            <a:r>
              <a:t>Green checkmarks for compilation</a:t>
            </a:r>
          </a:p>
          <a:p>
            <a:endParaRPr/>
          </a:p>
          <a:p>
            <a:pPr>
              <a:defRPr sz="1800" b="1"/>
            </a:pPr>
            <a:r>
              <a:t>Code Generation Example:</a:t>
            </a:r>
          </a:p>
          <a:p>
            <a:pPr>
              <a:defRPr sz="1600">
                <a:latin typeface="Consolas"/>
              </a:defRPr>
            </a:pPr>
            <a:r>
              <a:t>???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/>
            </a:pPr>
            <a:r>
              <a:t>Image Understanding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371600"/>
          <a:ext cx="4114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29200" y="1371600"/>
            <a:ext cx="3657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 Cases:</a:t>
            </a:r>
          </a:p>
          <a:p>
            <a:pPr lvl="1"/>
            <a:r>
              <a:t>• UI Element Detection → Automated Testing</a:t>
            </a:r>
          </a:p>
          <a:p>
            <a:pPr lvl="1"/>
            <a:r>
              <a:t>• Text Extraction → PDF Processing</a:t>
            </a:r>
          </a:p>
          <a:p>
            <a:pPr lvl="1"/>
            <a:r>
              <a:t>• Scene Description → Content Moderation</a:t>
            </a:r>
          </a:p>
          <a:p>
            <a:pPr lvl="1"/>
            <a:r>
              <a:t>• Structure Analysis → Documentation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685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Agent Architecture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1828800" y="1371600"/>
            <a:ext cx="0" cy="4114800"/>
          </a:xfrm>
          <a:prstGeom prst="line">
            <a:avLst/>
          </a:prstGeom>
          <a:ln w="38100">
            <a:solidFill>
              <a:srgbClr val="3498D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691640" y="169164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2286000" y="1600200"/>
            <a:ext cx="2286000" cy="731520"/>
          </a:xfrm>
          <a:prstGeom prst="roundRect">
            <a:avLst/>
          </a:prstGeom>
          <a:solidFill>
            <a:srgbClr val="ECF0F1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Conversation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4880" y="16002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Message history</a:t>
            </a:r>
          </a:p>
          <a:p>
            <a:r>
              <a:t>Immutable Seq[Message]</a:t>
            </a:r>
          </a:p>
        </p:txBody>
      </p:sp>
      <p:sp>
        <p:nvSpPr>
          <p:cNvPr id="8" name="Oval 7"/>
          <p:cNvSpPr/>
          <p:nvPr/>
        </p:nvSpPr>
        <p:spPr>
          <a:xfrm>
            <a:off x="1691640" y="278892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2286000" y="2697480"/>
            <a:ext cx="2286000" cy="731520"/>
          </a:xfrm>
          <a:prstGeom prst="roundRect">
            <a:avLst/>
          </a:prstGeom>
          <a:solidFill>
            <a:srgbClr val="ECF0F1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State Management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54880" y="269748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Agent state</a:t>
            </a:r>
          </a:p>
          <a:p>
            <a:r>
              <a:t>Case classes</a:t>
            </a:r>
          </a:p>
        </p:txBody>
      </p:sp>
      <p:sp>
        <p:nvSpPr>
          <p:cNvPr id="11" name="Oval 10"/>
          <p:cNvSpPr/>
          <p:nvPr/>
        </p:nvSpPr>
        <p:spPr>
          <a:xfrm>
            <a:off x="1691640" y="388620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11"/>
          <p:cNvSpPr/>
          <p:nvPr/>
        </p:nvSpPr>
        <p:spPr>
          <a:xfrm>
            <a:off x="2286000" y="3794760"/>
            <a:ext cx="2286000" cy="731520"/>
          </a:xfrm>
          <a:prstGeom prst="roundRect">
            <a:avLst/>
          </a:prstGeom>
          <a:solidFill>
            <a:srgbClr val="ECF0F1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Tool Registry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54880" y="379476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Available tools</a:t>
            </a:r>
          </a:p>
          <a:p>
            <a:r>
              <a:t>Type-safe registry</a:t>
            </a:r>
          </a:p>
        </p:txBody>
      </p:sp>
      <p:sp>
        <p:nvSpPr>
          <p:cNvPr id="14" name="Oval 13"/>
          <p:cNvSpPr/>
          <p:nvPr/>
        </p:nvSpPr>
        <p:spPr>
          <a:xfrm>
            <a:off x="1691640" y="4983480"/>
            <a:ext cx="274320" cy="274320"/>
          </a:xfrm>
          <a:prstGeom prst="ellipse">
            <a:avLst/>
          </a:prstGeom>
          <a:solidFill>
            <a:srgbClr val="3498DB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4"/>
          <p:cNvSpPr/>
          <p:nvPr/>
        </p:nvSpPr>
        <p:spPr>
          <a:xfrm>
            <a:off x="2286000" y="4892040"/>
            <a:ext cx="2286000" cy="731520"/>
          </a:xfrm>
          <a:prstGeom prst="roundRect">
            <a:avLst/>
          </a:prstGeom>
          <a:solidFill>
            <a:srgbClr val="ECF0F1"/>
          </a:solidFill>
          <a:ln>
            <a:solidFill>
              <a:srgbClr val="2C3E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Execution Loop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54880" y="489204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Orchestration</a:t>
            </a:r>
          </a:p>
          <a:p>
            <a:r>
              <a:t>Tail-recursive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772400" y="1828800"/>
            <a:ext cx="2743200" cy="1371600"/>
          </a:xfrm>
          <a:prstGeom prst="rect">
            <a:avLst/>
          </a:prstGeom>
          <a:solidFill>
            <a:srgbClr val="2C3E50"/>
          </a:solidFill>
          <a:ln>
            <a:solidFill>
              <a:srgbClr val="3498D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100">
                <a:solidFill>
                  <a:srgbClr val="FFFFFF"/>
                </a:solidFill>
              </a:defRPr>
            </a:pPr>
            <a:r>
              <a:t>case class AgentState(</a:t>
            </a:r>
          </a:p>
          <a:p>
            <a:r>
              <a:t>  conversation: Conversation,</a:t>
            </a:r>
          </a:p>
          <a:p>
            <a:r>
              <a:t>  tools: ToolRegistry,</a:t>
            </a:r>
          </a:p>
          <a:p>
            <a:r>
              <a:t>  status: AgentStatus</a:t>
            </a:r>
          </a:p>
          <a:p>
            <a:r>
              <a:t>)</a:t>
            </a:r>
          </a:p>
        </p:txBody>
      </p:sp>
      <p:pic>
        <p:nvPicPr>
          <p:cNvPr id="18" name="Picture 17" descr="placeholder_image_3_flat min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91640"/>
            <a:ext cx="228600" cy="228600"/>
          </a:xfrm>
          <a:prstGeom prst="rect">
            <a:avLst/>
          </a:prstGeom>
        </p:spPr>
      </p:pic>
      <p:pic>
        <p:nvPicPr>
          <p:cNvPr id="19" name="Picture 18" descr="placeholder_image_3_flat min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788920"/>
            <a:ext cx="228600" cy="228600"/>
          </a:xfrm>
          <a:prstGeom prst="rect">
            <a:avLst/>
          </a:prstGeom>
        </p:spPr>
      </p:pic>
      <p:pic>
        <p:nvPicPr>
          <p:cNvPr id="20" name="Picture 19" descr="placeholder_image_3_flat min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86200"/>
            <a:ext cx="228600" cy="228600"/>
          </a:xfrm>
          <a:prstGeom prst="rect">
            <a:avLst/>
          </a:prstGeom>
        </p:spPr>
      </p:pic>
      <p:pic>
        <p:nvPicPr>
          <p:cNvPr id="21" name="Picture 20" descr="placeholder_image_3_flat minima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98348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1335</Words>
  <Application>Microsoft Macintosh PowerPoint</Application>
  <PresentationFormat>On-screen Show (4:3)</PresentationFormat>
  <Paragraphs>204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Scala Meets GenAI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10: Code Generation Power</vt:lpstr>
      <vt:lpstr>PowerPoint Presentation</vt:lpstr>
      <vt:lpstr>PowerPoint Presentation</vt:lpstr>
      <vt:lpstr>Slide 13: Tool Calling in Action</vt:lpstr>
      <vt:lpstr>PowerPoint Presentation</vt:lpstr>
      <vt:lpstr>PowerPoint Presentation</vt:lpstr>
      <vt:lpstr>Python - Fails at runtime</vt:lpstr>
      <vt:lpstr>PowerPoint Presentation</vt:lpstr>
      <vt:lpstr>PowerPoint Presentation</vt:lpstr>
      <vt:lpstr>PowerPoint Presentation</vt:lpstr>
      <vt:lpstr>PowerPoint Presentation</vt:lpstr>
      <vt:lpstr>Slide 20: Join the Movement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Rory Graves</cp:lastModifiedBy>
  <cp:revision>1</cp:revision>
  <dcterms:created xsi:type="dcterms:W3CDTF">2013-01-27T09:14:16Z</dcterms:created>
  <dcterms:modified xsi:type="dcterms:W3CDTF">2025-08-09T16:53:55Z</dcterms:modified>
  <cp:category/>
</cp:coreProperties>
</file>