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  <p:sldId id="260" r:id="rId12"/>
    <p:sldId id="261" r:id="rId14"/>
    <p:sldId id="262" r:id="rId15"/>
    <p:sldId id="263" r:id="rId16"/>
    <p:sldId id="264" r:id="rId17"/>
    <p:sldId id="265" r:id="rId18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Style Preferences</c:v>
                </c:pt>
              </c:strCache>
            </c:strRef>
          </c:tx>
          <c:spPr>
            <a:solidFill/>
          </c:spPr>
          <c:dPt>
            <c:idx val="0"/>
            <c:spPr>
              <a:solidFill>
                <a:srgbClr val="3498DB"/>
              </a:solidFill>
            </c:spPr>
          </c:dPt>
          <c:dPt>
            <c:idx val="1"/>
            <c:spPr>
              <a:solidFill>
                <a:srgbClr val="2ECC71"/>
              </a:solidFill>
            </c:spPr>
          </c:dPt>
          <c:dPt>
            <c:idx val="2"/>
            <c:spPr>
              <a:solidFill>
                <a:srgbClr val="E74C3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Pixel Art</c:v>
                </c:pt>
                <c:pt idx="1">
                  <c:v>Illustration</c:v>
                </c:pt>
                <c:pt idx="2">
                  <c:v>Oil Painting</c:v>
                </c:pt>
                <c:pt idx="3">
                  <c:v>Comic Book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30</c:v>
                </c:pt>
                <c:pt idx="2">
                  <c:v>20</c:v>
                </c:pt>
                <c:pt idx="3">
                  <c:v>25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2C3E50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title>
          <c:tx>
            <c:rich>
              <a:bodyPr/>
              <a:lstStyle/>
              <a:p>
                <a:pPr>
                  <a:defRPr sz="1200">
                    <a:solidFill>
                      <a:srgbClr val="2C3E50"/>
                    </a:solidFill>
                  </a:defRPr>
                </a:pPr>
                <a:r>
                  <a:t>Votes (%)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2C3E50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t>Enterprise-Ready Production Features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Feature Coverage</c:v>
                </c:pt>
              </c:strCache>
            </c:strRef>
          </c:tx>
          <c:spPr>
            <a:solidFill>
              <a:srgbClr val="3498DB"/>
            </a:solidFill>
            <a:ln w="19050">
              <a:solidFill>
                <a:srgbClr val="2C3E50"/>
              </a:solidFill>
            </a:ln>
          </c:spPr>
          <c:cat>
            <c:strRef>
              <c:f>Sheet1!$A$2:$A$5</c:f>
              <c:strCache>
                <c:ptCount val="4"/>
                <c:pt idx="0">
                  <c:v>Multi-Provider
Support</c:v>
                </c:pt>
                <c:pt idx="1">
                  <c:v>Observability
Tools</c:v>
                </c:pt>
                <c:pt idx="2">
                  <c:v>Reliability
Features</c:v>
                </c:pt>
                <c:pt idx="3">
                  <c:v>Production
Deployments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85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GitHub Stars</c:v>
                </c:pt>
              </c:strCache>
            </c:strRef>
          </c:tx>
          <c:spPr>
            <a:ln w="38100">
              <a:solidFill>
                <a:srgbClr val="3498DB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2100</c:v>
                </c:pt>
                <c:pt idx="5">
                  <c:v>2500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Contributors</c:v>
                </c:pt>
              </c:strCache>
            </c:strRef>
          </c:tx>
          <c:spPr>
            <a:ln w="38100">
              <a:solidFill>
                <a:srgbClr val="2ECC71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25</c:v>
                </c:pt>
                <c:pt idx="1">
                  <c:v>45</c:v>
                </c:pt>
                <c:pt idx="2">
                  <c:v>70</c:v>
                </c:pt>
                <c:pt idx="3">
                  <c:v>95</c:v>
                </c:pt>
                <c:pt idx="4">
                  <c:v>125</c:v>
                </c:pt>
                <c:pt idx="5">
                  <c:v>150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Discord Members</c:v>
                </c:pt>
              </c:strCache>
            </c:strRef>
          </c:tx>
          <c:spPr>
            <a:ln w="38100">
              <a:solidFill>
                <a:srgbClr val="9B59B6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50</c:v>
                </c:pt>
                <c:pt idx="1">
                  <c:v>120</c:v>
                </c:pt>
                <c:pt idx="2">
                  <c:v>200</c:v>
                </c:pt>
                <c:pt idx="3">
                  <c:v>310</c:v>
                </c:pt>
                <c:pt idx="4">
                  <c:v>420</c:v>
                </c:pt>
                <c:pt idx="5">
                  <c:v>500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Current Status</c:v>
                </c:pt>
              </c:strCache>
            </c:strRef>
          </c:tx>
          <c:spPr>
            <a:solidFill>
              <a:srgbClr val="2ECC71"/>
            </a:solidFill>
            <a:ln w="12700"/>
          </c:spPr>
          <c:cat>
            <c:strRef>
              <c:f>Sheet1!$A$2:$A$5</c:f>
              <c:strCache>
                <c:ptCount val="4"/>
                <c:pt idx="0">
                  <c:v>GitHub Stars</c:v>
                </c:pt>
                <c:pt idx="1">
                  <c:v>Discord Members</c:v>
                </c:pt>
                <c:pt idx="2">
                  <c:v>Contributors</c:v>
                </c:pt>
                <c:pt idx="3">
                  <c:v>Features Planned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127</c:v>
                </c:pt>
                <c:pt idx="1">
                  <c:v>89</c:v>
                </c:pt>
                <c:pt idx="2">
                  <c:v>15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 Goal</c:v>
                </c:pt>
              </c:strCache>
            </c:strRef>
          </c:tx>
          <c:spPr>
            <a:ln w="12700"/>
          </c:spPr>
          <c:cat>
            <c:strRef>
              <c:f>Sheet1!$A$2:$A$5</c:f>
              <c:strCache>
                <c:ptCount val="4"/>
                <c:pt idx="0">
                  <c:v>GitHub Stars</c:v>
                </c:pt>
                <c:pt idx="1">
                  <c:v>Discord Members</c:v>
                </c:pt>
                <c:pt idx="2">
                  <c:v>Contributors</c:v>
                </c:pt>
                <c:pt idx="3">
                  <c:v>Features Planned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</c:v>
                </c:pt>
                <c:pt idx="1">
                  <c:v>200</c:v>
                </c:pt>
                <c:pt idx="2">
                  <c:v>50</c:v>
                </c:pt>
                <c:pt idx="3">
                  <c:v>10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txPr>
        <a:bodyPr/>
        <a:lstStyle/>
        <a:p>
          <a:pPr>
            <a:defRPr sz="12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Growth Metrics</c:v>
                </c:pt>
              </c:strCache>
            </c:strRef>
          </c:tx>
          <c:spPr>
            <a:solidFill>
              <a:srgbClr val="3498DB"/>
            </a:solidFill>
            <a:ln w="12700">
              <a:solidFill>
                <a:srgbClr val="2C3E50"/>
              </a:solidFill>
            </a:ln>
          </c:spPr>
          <c:cat>
            <c:strRef>
              <c:f>Sheet1!$A$2:$A$5</c:f>
              <c:strCache>
                <c:ptCount val="4"/>
                <c:pt idx="0">
                  <c:v>GitHub Stars</c:v>
                </c:pt>
                <c:pt idx="1">
                  <c:v>Contributors</c:v>
                </c:pt>
                <c:pt idx="2">
                  <c:v>Production Users</c:v>
                </c:pt>
                <c:pt idx="3">
                  <c:v>Community Growth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1250</c:v>
                </c:pt>
                <c:pt idx="1">
                  <c:v>45</c:v>
                </c:pt>
                <c:pt idx="2">
                  <c:v>78</c:v>
                </c:pt>
                <c:pt idx="3">
                  <c:v>185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GSoC Impact</c:v>
                </c:pt>
              </c:strCache>
            </c:strRef>
          </c:tx>
          <c:spPr>
            <a:solidFill>
              <a:srgbClr val="3498DB"/>
            </a:solidFill>
          </c:spPr>
          <c:cat>
            <c:strRef>
              <c:f>Sheet1!$A$2:$A$5</c:f>
              <c:strCache>
                <c:ptCount val="4"/>
                <c:pt idx="0">
                  <c:v>Students</c:v>
                </c:pt>
                <c:pt idx="1">
                  <c:v>New Features</c:v>
                </c:pt>
                <c:pt idx="2">
                  <c:v>Code Commits</c:v>
                </c:pt>
                <c:pt idx="3">
                  <c:v>Documentation Pages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12</c:v>
                </c:pt>
                <c:pt idx="2">
                  <c:v>2500</c:v>
                </c:pt>
                <c:pt idx="3">
                  <c:v>100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>
          <c:spPr>
            <a:ln>
              <a:solidFill>
                <a:srgbClr val="C8C8C8"/>
              </a:solidFill>
            </a:ln>
          </c:spPr>
        </c:majorGridlines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GSoC Impact</c:v>
                </c:pt>
              </c:strCache>
            </c:strRef>
          </c:tx>
          <c:spPr>
            <a:solidFill>
              <a:srgbClr val="3498DB"/>
            </a:solidFill>
          </c:spPr>
          <c:cat>
            <c:strRef>
              <c:f>Sheet1!$A$2:$A$5</c:f>
              <c:strCache>
                <c:ptCount val="4"/>
                <c:pt idx="0">
                  <c:v>Students</c:v>
                </c:pt>
                <c:pt idx="1">
                  <c:v>New Features</c:v>
                </c:pt>
                <c:pt idx="2">
                  <c:v>Code Commits</c:v>
                </c:pt>
                <c:pt idx="3">
                  <c:v>Documentation Pages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12</c:v>
                </c:pt>
                <c:pt idx="2">
                  <c:v>2500</c:v>
                </c:pt>
                <c:pt idx="3">
                  <c:v>100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rgbClr val="E74C3C"/>
            </a:solidFill>
            <a:ln w="12700"/>
          </c:spPr>
          <c:cat>
            <c:strRef>
              <c:f>Sheet1!$A$2:$A$5</c:f>
              <c:strCache>
                <c:ptCount val="4"/>
                <c:pt idx="0">
                  <c:v>UI/UX Analysis</c:v>
                </c:pt>
                <c:pt idx="1">
                  <c:v>Document Processing</c:v>
                </c:pt>
                <c:pt idx="2">
                  <c:v>Accessibility Checking</c:v>
                </c:pt>
                <c:pt idx="3">
                  <c:v>Content Moderation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</c:v>
                </c:pt>
                <c:pt idx="1">
                  <c:v>88</c:v>
                </c:pt>
                <c:pt idx="2">
                  <c:v>92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Processing Speed (ms)</c:v>
                </c:pt>
              </c:strCache>
            </c:strRef>
          </c:tx>
          <c:spPr>
            <a:ln w="12700"/>
          </c:spPr>
          <c:cat>
            <c:strRef>
              <c:f>Sheet1!$A$2:$A$5</c:f>
              <c:strCache>
                <c:ptCount val="4"/>
                <c:pt idx="0">
                  <c:v>UI/UX Analysis</c:v>
                </c:pt>
                <c:pt idx="1">
                  <c:v>Document Processing</c:v>
                </c:pt>
                <c:pt idx="2">
                  <c:v>Accessibility Checking</c:v>
                </c:pt>
                <c:pt idx="3">
                  <c:v>Content Moderation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150</c:v>
                </c:pt>
                <c:pt idx="1">
                  <c:v>200</c:v>
                </c:pt>
                <c:pt idx="2">
                  <c:v>180</c:v>
                </c:pt>
                <c:pt idx="3">
                  <c:v>120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txPr>
        <a:bodyPr/>
        <a:lstStyle/>
        <a:p>
          <a:pPr>
            <a:defRPr sz="12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Usage Frequency</c:v>
                </c:pt>
              </c:strCache>
            </c:strRef>
          </c:tx>
          <c:spPr>
            <a:solidFill>
              <a:srgbClr val="2ECC71"/>
            </a:solidFill>
          </c:spPr>
          <c:cat>
            <c:strRef>
              <c:f>Sheet1!$A$2:$A$6</c:f>
              <c:strCache>
                <c:ptCount val="5"/>
                <c:pt idx="0">
                  <c:v>Weather API</c:v>
                </c:pt>
                <c:pt idx="1">
                  <c:v>Database</c:v>
                </c:pt>
                <c:pt idx="2">
                  <c:v>File Ops</c:v>
                </c:pt>
                <c:pt idx="3">
                  <c:v>Web Scraping</c:v>
                </c:pt>
                <c:pt idx="4">
                  <c:v>SZork Tools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</c:v>
                </c:pt>
                <c:pt idx="1">
                  <c:v>70</c:v>
                </c:pt>
                <c:pt idx="2">
                  <c:v>60</c:v>
                </c:pt>
                <c:pt idx="3">
                  <c:v>45</c:v>
                </c:pt>
                <c:pt idx="4">
                  <c:v>90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Implementation Ease</c:v>
                </c:pt>
              </c:strCache>
            </c:strRef>
          </c:tx>
          <c:spPr>
            <a:solidFill/>
          </c:spPr>
          <c:cat>
            <c:strRef>
              <c:f>Sheet1!$A$2:$A$6</c:f>
              <c:strCache>
                <c:ptCount val="5"/>
                <c:pt idx="0">
                  <c:v>Weather API</c:v>
                </c:pt>
                <c:pt idx="1">
                  <c:v>Database</c:v>
                </c:pt>
                <c:pt idx="2">
                  <c:v>File Ops</c:v>
                </c:pt>
                <c:pt idx="3">
                  <c:v>Web Scraping</c:v>
                </c:pt>
                <c:pt idx="4">
                  <c:v>SZork Tools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90</c:v>
                </c:pt>
                <c:pt idx="1">
                  <c:v>65</c:v>
                </c:pt>
                <c:pt idx="2">
                  <c:v>80</c:v>
                </c:pt>
                <c:pt idx="3">
                  <c:v>55</c:v>
                </c:pt>
                <c:pt idx="4">
                  <c:v>95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</a:p>
        </c:txPr>
        <c:crossAx val="-2068027336"/>
        <c:crosses val="autoZero"/>
      </c:valAx>
    </c:plotArea>
    <c:legend>
      <c:legendPos val="b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Processing Time (ms)</c:v>
                </c:pt>
              </c:strCache>
            </c:strRef>
          </c:tx>
          <c:spPr>
            <a:solidFill>
              <a:srgbClr val="3498DB"/>
            </a:solidFill>
            <a:ln w="12700"/>
          </c:spPr>
          <c:cat>
            <c:strRef>
              <c:f>Sheet1!$A$2:$A$5</c:f>
              <c:strCache>
                <c:ptCount val="4"/>
                <c:pt idx="0">
                  <c:v>PDF Extraction</c:v>
                </c:pt>
                <c:pt idx="1">
                  <c:v>Semantic Search</c:v>
                </c:pt>
                <c:pt idx="2">
                  <c:v>Data Extraction</c:v>
                </c:pt>
                <c:pt idx="3">
                  <c:v>Multi-language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450</c:v>
                </c:pt>
                <c:pt idx="2">
                  <c:v>280</c:v>
                </c:pt>
                <c:pt idx="3">
                  <c:v>350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Accuracy (%)</c:v>
                </c:pt>
              </c:strCache>
            </c:strRef>
          </c:tx>
          <c:spPr>
            <a:solidFill>
              <a:srgbClr val="2ECC71"/>
            </a:solidFill>
            <a:ln w="12700"/>
          </c:spPr>
          <c:cat>
            <c:strRef>
              <c:f>Sheet1!$A$2:$A$5</c:f>
              <c:strCache>
                <c:ptCount val="4"/>
                <c:pt idx="0">
                  <c:v>PDF Extraction</c:v>
                </c:pt>
                <c:pt idx="1">
                  <c:v>Semantic Search</c:v>
                </c:pt>
                <c:pt idx="2">
                  <c:v>Data Extraction</c:v>
                </c:pt>
                <c:pt idx="3">
                  <c:v>Multi-language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95</c:v>
                </c:pt>
                <c:pt idx="1">
                  <c:v>88</c:v>
                </c:pt>
                <c:pt idx="2">
                  <c:v>92</c:v>
                </c:pt>
                <c:pt idx="3">
                  <c:v>85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Scala</c:v>
                </c:pt>
              </c:strCache>
            </c:strRef>
          </c:tx>
          <c:spPr>
            <a:solidFill>
              <a:srgbClr val="3498DB"/>
            </a:solidFill>
          </c:spPr>
          <c:cat>
            <c:strRef>
              <c:f>Sheet1!$A$2:$A$5</c:f>
              <c:strCache>
                <c:ptCount val="4"/>
                <c:pt idx="0">
                  <c:v>Compile-time Errors Caught</c:v>
                </c:pt>
                <c:pt idx="1">
                  <c:v>Runtime Exceptions</c:v>
                </c:pt>
                <c:pt idx="2">
                  <c:v>Code Maintainability Score</c:v>
                </c:pt>
                <c:pt idx="3">
                  <c:v>Performance Index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</c:v>
                </c:pt>
                <c:pt idx="1">
                  <c:v>15</c:v>
                </c:pt>
                <c:pt idx="2">
                  <c:v>90</c:v>
                </c:pt>
                <c:pt idx="3">
                  <c:v>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Python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Compile-time Errors Caught</c:v>
                </c:pt>
                <c:pt idx="1">
                  <c:v>Runtime Exceptions</c:v>
                </c:pt>
                <c:pt idx="2">
                  <c:v>Code Maintainability Score</c:v>
                </c:pt>
                <c:pt idx="3">
                  <c:v>Performance Index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25</c:v>
                </c:pt>
                <c:pt idx="1">
                  <c:v>75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Implementation Coverage</c:v>
                </c:pt>
              </c:strCache>
            </c:strRef>
          </c:tx>
          <c:spPr>
            <a:solidFill>
              <a:srgbClr val="3498DB"/>
            </a:solidFill>
            <a:ln w="12700">
              <a:solidFill>
                <a:srgbClr val="2C3E50"/>
              </a:solidFill>
            </a:ln>
          </c:spPr>
          <c:cat>
            <c:strRef>
              <c:f>Sheet1!$A$2:$A$10</c:f>
              <c:strCache>
                <c:ptCount val="9"/>
                <c:pt idx="0">
                  <c:v>Conversational AI</c:v>
                </c:pt>
                <c:pt idx="1">
                  <c:v>RAG Systems</c:v>
                </c:pt>
                <c:pt idx="2">
                  <c:v>Code Generation</c:v>
                </c:pt>
                <c:pt idx="3">
                  <c:v>Image AI</c:v>
                </c:pt>
                <c:pt idx="4">
                  <c:v>Document AI</c:v>
                </c:pt>
                <c:pt idx="5">
                  <c:v>Search</c:v>
                </c:pt>
                <c:pt idx="6">
                  <c:v>Tool Agents</c:v>
                </c:pt>
                <c:pt idx="7">
                  <c:v>Workflows</c:v>
                </c:pt>
                <c:pt idx="8">
                  <c:v>Content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rgbClr val="2C3E50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rgbClr val="2C3E50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Instead of starting with introductions, we're going to jump right in. Can you build the coolest GenAI apps in Scala? Let's find out with a game!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Agents can call any tool you define. SZork uses tools for image generation, music creation, and game state management. You can add any tool with a simple trait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Same agent pattern, different tools. Process PDFs, extract structured data, perform semantic search - all with type-safe Scala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Why Scala matters - type safety prevents runtime errors that plague Python implementations. Plus immutability and JVM performance at 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Everything on this list - we've shown you today through SZork and our demos. This is a complete toolkit for building AI applications in Scala.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isn't just for demos - LLM4S is battle-tested in production. Multi-provider support, observability, error handling - everything you need for enterprise deployment.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Getting started is simple - add one dependency, write a few lines of code. Check out the samples folder, explore SZork source, join our Discord for 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You can build the cool stuff! Everything you saw today is open source. Star the repo, join our Discord, contribute code. Let's build the future of Scala + AI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Thank you for joining us today! We have a few minutes for questions. Both of us are here to answer anything about LLM4S, SZork, or building AI applications in Scala.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[Prepared backup questions if needed]</a:t>
            </a:r>
          </a:p>
          <a:p>
            <a:r>
              <a:t>• "How does RAG performance compare to vector DBs?" - We support multiple backends...</a:t>
            </a:r>
          </a:p>
          <a:p>
            <a:r>
              <a:t>• "Can it work with Llama?" - Yes, through Ollama integration...</a:t>
            </a:r>
          </a:p>
          <a:p>
            <a:r>
              <a:t>• "Performance vs Python?" - JVM advantages at scale...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SZork - a fully AI-powered text adventure game. Everything you're about to see - the story, the images, the music - is generated in real-time by AI, orchestrated entirely through Scala and LLM4S.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Let's make this interactive! Show of hands - which adventure theme should we play? [Count votes] Great, looks like [winner] wins!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And now for the visual style - which one appeals to you? [Take vote] Perfect! Let's start the game with [chosen theme] in [chosen style].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[Open browser dev tools] Look at this - every aspect is powered by different AI services, all orchestrated through LLM4S. No Python, no JavaScript AI libraries - pure Scala managing this complex multi-modal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We're both original founders of LLM4S. We built it because we needed GenAI in our production Scala systems, and Python wasn't cutting it for enterprise 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 needed GenAI in our production Scala systems. Python libraries were great for prototypes but lacked the type safety and JVM integration we needed at 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Google Summer of Code transformed LLM4S from a useful tool to a comprehensive framework. Students added embedding support, MCP integration, and much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 just generation - understanding too. Upload any image and get structured analysis. Perfect for automated testing, documentation, or accessibility compliance.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3" Type="http://schemas.openxmlformats.org/officeDocument/2006/relationships/notesSlide" Target="../notesSlides/notesSlide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Relationship Id="rId3" Type="http://schemas.openxmlformats.org/officeDocument/2006/relationships/notesSlide" Target="../notesSlides/notesSlide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Relationship Id="rId3" Type="http://schemas.openxmlformats.org/officeDocument/2006/relationships/notesSlide" Target="../notesSlides/notesSlide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Relationship Id="rId3" Type="http://schemas.openxmlformats.org/officeDocument/2006/relationships/image" Target="../media/image5.jpg"/><Relationship Id="rId4" Type="http://schemas.openxmlformats.org/officeDocument/2006/relationships/notesSlide" Target="../notesSlides/notesSlide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Relationship Id="rId3" Type="http://schemas.openxmlformats.org/officeDocument/2006/relationships/notesSlide" Target="../notesSlides/notesSlide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Relationship Id="rId3" Type="http://schemas.openxmlformats.org/officeDocument/2006/relationships/notesSlide" Target="../notesSlides/notesSlide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Relationship Id="rId3" Type="http://schemas.openxmlformats.org/officeDocument/2006/relationships/notesSlide" Target="../notesSlides/notesSlide1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Relationship Id="rId3" Type="http://schemas.openxmlformats.org/officeDocument/2006/relationships/notesSlide" Target="../notesSlides/notesSlide1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Relationship Id="rId3" Type="http://schemas.openxmlformats.org/officeDocument/2006/relationships/notesSlide" Target="../notesSlides/notesSlide1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notesSlide" Target="../notesSlides/notesSlide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C3E50"/>
                </a:solidFill>
              </a:defRPr>
            </a:pPr>
            <a:r>
              <a:t>Slide 1: 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 b="1">
                <a:solidFill>
                  <a:srgbClr val="2C3E50"/>
                </a:solidFill>
              </a:defRPr>
            </a:pPr>
            <a:r>
              <a:t>Page Layout: title</a:t>
            </a:r>
          </a:p>
          <a:p>
            <a:pPr>
              <a:defRPr sz="1800" b="1">
                <a:solidFill>
                  <a:srgbClr val="2C3E50"/>
                </a:solidFill>
              </a:defRPr>
            </a:pPr>
            <a:r>
              <a:t>Visual Specification:</a:t>
            </a:r>
          </a:p>
          <a:p>
            <a:pPr lvl="1">
              <a:defRPr sz="1600">
                <a:solidFill>
                  <a:srgbClr val="3498DB"/>
                </a:solidFill>
              </a:defRPr>
            </a:pPr>
            <a:r>
              <a:t>Background: Animated gradient transitioning between Scala red (#DC322F) and AI blue (#0066CC)</a:t>
            </a:r>
          </a:p>
          <a:p>
            <a:pPr lvl="1">
              <a:defRPr sz="1600">
                <a:solidFill>
                  <a:srgbClr val="3498DB"/>
                </a:solidFill>
              </a:defRPr>
            </a:pPr>
            <a:r>
              <a:t>Logo: LLM4S Logo (bottom center)</a:t>
            </a:r>
          </a:p>
          <a:p>
            <a:pPr lvl="1">
              <a:defRPr sz="1600">
                <a:solidFill>
                  <a:srgbClr val="3498DB"/>
                </a:solidFill>
              </a:defRPr>
            </a:pPr>
            <a:r>
              <a:t>Visual effect: Subtle particle animation suggesting neural connections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32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placeholder_image_1_professio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5486400"/>
            <a:ext cx="18288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C3E50"/>
                </a:solidFill>
              </a:defRPr>
            </a:pPr>
            <a:r>
              <a:t>Slide 7: The LLM4S Story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914400" y="2286000"/>
            <a:ext cx="7315200" cy="0"/>
          </a:xfrm>
          <a:prstGeom prst="line">
            <a:avLst/>
          </a:prstGeom>
          <a:ln w="50800">
            <a:solidFill>
              <a:srgbClr val="3498D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828800" y="2011680"/>
            <a:ext cx="548640" cy="548640"/>
          </a:xfrm>
          <a:prstGeom prst="ellipse">
            <a:avLst/>
          </a:prstGeom>
          <a:solidFill>
            <a:srgbClr val="E74C3C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3840480" y="2011680"/>
            <a:ext cx="548640" cy="548640"/>
          </a:xfrm>
          <a:prstGeom prst="ellipse">
            <a:avLst/>
          </a:prstGeom>
          <a:solidFill>
            <a:srgbClr val="2ECC71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5852160" y="2011680"/>
            <a:ext cx="548640" cy="548640"/>
          </a:xfrm>
          <a:prstGeom prst="ellipse">
            <a:avLst/>
          </a:prstGeom>
          <a:solidFill>
            <a:srgbClr val="9B59B6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7680960" y="2011680"/>
            <a:ext cx="548640" cy="548640"/>
          </a:xfrm>
          <a:prstGeom prst="ellipse">
            <a:avLst/>
          </a:prstGeom>
          <a:solidFill>
            <a:srgbClr val="F39C12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2926080"/>
            <a:ext cx="41148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E74C3C"/>
                </a:solidFill>
              </a:defRPr>
            </a:pPr>
            <a:r>
              <a:t>The Problem:</a:t>
            </a:r>
          </a:p>
          <a:p>
            <a:pPr>
              <a:defRPr sz="1400">
                <a:solidFill>
                  <a:srgbClr val="2C3E50"/>
                </a:solidFill>
              </a:defRPr>
            </a:pPr>
            <a:r>
              <a:t>🐍 Python dominance in AI/ML</a:t>
            </a:r>
          </a:p>
          <a:p>
            <a:pPr>
              <a:defRPr sz="1400">
                <a:solidFill>
                  <a:srgbClr val="2C3E50"/>
                </a:solidFill>
              </a:defRPr>
            </a:pPr>
            <a:r>
              <a:t>📊 Enterprise needs type safety</a:t>
            </a:r>
          </a:p>
          <a:p>
            <a:pPr>
              <a:defRPr sz="1400">
                <a:solidFill>
                  <a:srgbClr val="2C3E50"/>
                </a:solidFill>
              </a:defRPr>
            </a:pPr>
            <a:r>
              <a:t>⚡ Production requirements</a:t>
            </a:r>
          </a:p>
          <a:p>
            <a:pPr>
              <a:defRPr sz="1400">
                <a:solidFill>
                  <a:srgbClr val="2C3E50"/>
                </a:solidFill>
              </a:defRPr>
            </a:pPr>
            <a:r>
              <a:t>🔧 Integration challenges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2926080"/>
            <a:ext cx="41148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ECC71"/>
                </a:solidFill>
              </a:defRPr>
            </a:pPr>
            <a:r>
              <a:t>The Solution:</a:t>
            </a:r>
          </a:p>
          <a:p>
            <a:pPr>
              <a:defRPr sz="1400">
                <a:solidFill>
                  <a:srgbClr val="2C3E50"/>
                </a:solidFill>
              </a:defRPr>
            </a:pPr>
            <a:r>
              <a:t>✅ Pure Scala implementation</a:t>
            </a:r>
          </a:p>
          <a:p>
            <a:pPr>
              <a:defRPr sz="1400">
                <a:solidFill>
                  <a:srgbClr val="2C3E50"/>
                </a:solidFill>
              </a:defRPr>
            </a:pPr>
            <a:r>
              <a:t>✅ Type-safe AI operations</a:t>
            </a:r>
          </a:p>
          <a:p>
            <a:pPr>
              <a:defRPr sz="1400">
                <a:solidFill>
                  <a:srgbClr val="2C3E50"/>
                </a:solidFill>
              </a:defRPr>
            </a:pPr>
            <a:r>
              <a:t>✅ Production-ready features</a:t>
            </a:r>
          </a:p>
          <a:p>
            <a:pPr>
              <a:defRPr sz="1400">
                <a:solidFill>
                  <a:srgbClr val="2C3E50"/>
                </a:solidFill>
              </a:defRPr>
            </a:pPr>
            <a:r>
              <a:t>✅ Seamless JVM integration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28800" y="109728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3498DB"/>
                </a:solidFill>
              </a:defRPr>
            </a:pPr>
            <a:r>
              <a:t>Growth: 1,250 ⭐ | 45 Contributors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2C3E50"/>
                </a:solidFill>
              </a:defRPr>
            </a:pPr>
            <a:r>
              <a:t>Slide 8: Google Summer of Code Impact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3600" y="1371600"/>
            <a:ext cx="2743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t>Community Growth Metrics</a:t>
            </a:r>
          </a:p>
          <a:p>
            <a:br/>
            <a:pPr>
              <a:defRPr sz="1200">
                <a:solidFill>
                  <a:srgbClr val="2C3E50"/>
                </a:solidFill>
              </a:defRPr>
            </a:pPr>
            <a:r>
              <a:t>• Students: 5 GSoC participants</a:t>
            </a:r>
            <a:br/>
            <a:r>
              <a:t>• New features: 12 major additions</a:t>
            </a:r>
            <a:br/>
            <a:r>
              <a:t>• Code contributions: 2,500+ commits</a:t>
            </a:r>
            <a:br/>
            <a:r>
              <a:t>• Documentation: 100+ pages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3200400"/>
            <a:ext cx="2743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2C3E50"/>
                </a:solidFill>
              </a:defRPr>
            </a:pPr>
            <a:r>
              <a:t>GSoC 2023 Contributions:</a:t>
            </a:r>
          </a:p>
          <a:p>
            <a:pPr>
              <a:defRPr sz="1100">
                <a:solidFill>
                  <a:srgbClr val="2C3E50"/>
                </a:solidFill>
              </a:defRPr>
            </a:pPr>
            <a:r>
              <a:t>• Embedding support system</a:t>
            </a:r>
            <a:br/>
            <a:r>
              <a:t>• MCP integration</a:t>
            </a:r>
            <a:br/>
            <a:r>
              <a:t>• Enhanced testing framework</a:t>
            </a:r>
            <a:br/>
            <a:r>
              <a:t>• Comprehensive documentation</a:t>
            </a:r>
            <a:br/>
            <a:r>
              <a:t>• New sample applications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2C3E50"/>
                </a:solidFill>
              </a:defRPr>
            </a:pPr>
            <a:r>
              <a:t>Slide 8: Google Summer of Code Impact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3600" y="1371600"/>
            <a:ext cx="2743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t>Community Growth Metrics</a:t>
            </a:r>
          </a:p>
          <a:p>
            <a:br/>
            <a:pPr>
              <a:defRPr sz="1200">
                <a:solidFill>
                  <a:srgbClr val="2C3E50"/>
                </a:solidFill>
              </a:defRPr>
            </a:pPr>
            <a:r>
              <a:t>• Students: 5 GSoC participants</a:t>
            </a:r>
            <a:br/>
            <a:r>
              <a:t>• New features: 12 major additions</a:t>
            </a:r>
            <a:br/>
            <a:r>
              <a:t>• Code contributions: 2,500+ commits</a:t>
            </a:r>
            <a:br/>
            <a:r>
              <a:t>• Documentation: 100+ pages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3200400"/>
            <a:ext cx="2743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2C3E50"/>
                </a:solidFill>
              </a:defRPr>
            </a:pPr>
            <a:r>
              <a:t>GSoC 2023 Contributions:</a:t>
            </a:r>
          </a:p>
          <a:p>
            <a:pPr>
              <a:defRPr sz="1100">
                <a:solidFill>
                  <a:srgbClr val="2C3E50"/>
                </a:solidFill>
              </a:defRPr>
            </a:pPr>
            <a:r>
              <a:t>• Embedding support system</a:t>
            </a:r>
            <a:br/>
            <a:r>
              <a:t>• MCP integration</a:t>
            </a:r>
            <a:br/>
            <a:r>
              <a:t>• Enhanced testing framework</a:t>
            </a:r>
            <a:br/>
            <a:r>
              <a:t>• Comprehensive documentation</a:t>
            </a:r>
            <a:br/>
            <a:r>
              <a:t>• New sample applications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2C3E50"/>
                </a:solidFill>
              </a:defRPr>
            </a:pPr>
            <a:r>
              <a:t>Slide 9: Image Understanding Demo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00800" y="1371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2C3E50"/>
                </a:solidFill>
                <a:latin typeface="Courier New"/>
              </a:defRPr>
            </a:pPr>
            <a:r>
              <a:t>val analysis = client.analyzeImage(</a:t>
            </a:r>
          </a:p>
          <a:p>
            <a:r>
              <a:t>  imageFile = "screenshot.png",</a:t>
            </a:r>
          </a:p>
          <a:p>
            <a:r>
              <a:t>  prompt = "Describe this UI"</a:t>
            </a:r>
          </a:p>
          <a:p>
            <a:r>
              <a:t>)</a:t>
            </a:r>
          </a:p>
          <a:p>
            <a:r>
              <a:t>// Returns detailed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3840480"/>
            <a:ext cx="25603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2C3E50"/>
                </a:solidFill>
              </a:defRPr>
            </a:pPr>
            <a:r>
              <a:t>Beyond Generation:</a:t>
            </a:r>
          </a:p>
          <a:p>
            <a:r>
              <a:t>Image Understanding</a:t>
            </a:r>
          </a:p>
          <a:p/>
          <a:p>
            <a:r>
              <a:t>• Input: Screenshots/Images</a:t>
            </a:r>
          </a:p>
          <a:p>
            <a:r>
              <a:t>• Output: Structured Analysis</a:t>
            </a:r>
          </a:p>
          <a:p>
            <a:r>
              <a:t>• Real-time Processing</a:t>
            </a:r>
          </a:p>
        </p:txBody>
      </p:sp>
      <p:pic>
        <p:nvPicPr>
          <p:cNvPr id="6" name="Picture 5" descr="unsplash_image_1_profession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486400"/>
            <a:ext cx="36576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2C3E50"/>
                </a:solidFill>
              </a:defRPr>
            </a:pPr>
            <a:r>
              <a:t>Slide 10: Agent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4572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t>Immutable Agent State Management</a:t>
            </a:r>
          </a:p>
          <a:p>
            <a:pPr>
              <a:defRPr sz="1100">
                <a:solidFill>
                  <a:srgbClr val="555555"/>
                </a:solidFill>
                <a:latin typeface="Courier New"/>
              </a:defRPr>
            </a:pPr>
            <a:r>
              <a:t>// Scala implementation handles state</a:t>
            </a:r>
            <a:br/>
            <a:r>
              <a:t>// transitions immutably, maintaining</a:t>
            </a:r>
            <a:br/>
            <a:r>
              <a:t>// complete conversation history</a:t>
            </a:r>
            <a:br/>
            <a:br/>
            <a:r>
              <a:t>case class AgentState(</a:t>
            </a:r>
            <a:br/>
            <a:r>
              <a:t>  query: String,</a:t>
            </a:r>
            <a:br/>
            <a:r>
              <a:t>  history: List[Message],</a:t>
            </a:r>
            <a:br/>
            <a:r>
              <a:t>  context: Context</a:t>
            </a:r>
            <a:br/>
            <a:r>
              <a:t>)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943600" y="1645920"/>
            <a:ext cx="0" cy="4114800"/>
          </a:xfrm>
          <a:prstGeom prst="line">
            <a:avLst/>
          </a:prstGeom>
          <a:ln w="38100">
            <a:solidFill>
              <a:srgbClr val="3498D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806440" y="1508760"/>
            <a:ext cx="274320" cy="274320"/>
          </a:xfrm>
          <a:prstGeom prst="ellipse">
            <a:avLst/>
          </a:prstGeom>
          <a:solidFill>
            <a:srgbClr val="3498DB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217920" y="1371600"/>
            <a:ext cx="228600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200">
                <a:solidFill>
                  <a:srgbClr val="2C3E50"/>
                </a:solidFill>
              </a:defRPr>
            </a:pPr>
            <a:r>
              <a:t>1. Initialize</a:t>
            </a:r>
          </a:p>
          <a:p>
            <a:r>
              <a:t>with query</a:t>
            </a:r>
          </a:p>
        </p:txBody>
      </p:sp>
      <p:sp>
        <p:nvSpPr>
          <p:cNvPr id="7" name="Oval 6"/>
          <p:cNvSpPr/>
          <p:nvPr/>
        </p:nvSpPr>
        <p:spPr>
          <a:xfrm>
            <a:off x="5806440" y="2240280"/>
            <a:ext cx="274320" cy="274320"/>
          </a:xfrm>
          <a:prstGeom prst="ellipse">
            <a:avLst/>
          </a:prstGeom>
          <a:solidFill>
            <a:srgbClr val="3498DB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217920" y="2103120"/>
            <a:ext cx="228600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200">
                <a:solidFill>
                  <a:srgbClr val="2C3E50"/>
                </a:solidFill>
              </a:defRPr>
            </a:pPr>
            <a:r>
              <a:t>2. Add to</a:t>
            </a:r>
          </a:p>
          <a:p>
            <a:r>
              <a:t>conversation</a:t>
            </a:r>
          </a:p>
          <a:p>
            <a:r>
              <a:t>history</a:t>
            </a:r>
          </a:p>
        </p:txBody>
      </p:sp>
      <p:sp>
        <p:nvSpPr>
          <p:cNvPr id="9" name="Oval 8"/>
          <p:cNvSpPr/>
          <p:nvPr/>
        </p:nvSpPr>
        <p:spPr>
          <a:xfrm>
            <a:off x="5806440" y="2971800"/>
            <a:ext cx="274320" cy="274320"/>
          </a:xfrm>
          <a:prstGeom prst="ellipse">
            <a:avLst/>
          </a:prstGeom>
          <a:solidFill>
            <a:srgbClr val="3498DB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217920" y="2834640"/>
            <a:ext cx="228600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200">
                <a:solidFill>
                  <a:srgbClr val="2C3E50"/>
                </a:solidFill>
              </a:defRPr>
            </a:pPr>
            <a:r>
              <a:t>3. Call LLM</a:t>
            </a:r>
          </a:p>
          <a:p>
            <a:r>
              <a:t>with context</a:t>
            </a:r>
          </a:p>
        </p:txBody>
      </p:sp>
      <p:sp>
        <p:nvSpPr>
          <p:cNvPr id="11" name="Oval 10"/>
          <p:cNvSpPr/>
          <p:nvPr/>
        </p:nvSpPr>
        <p:spPr>
          <a:xfrm>
            <a:off x="5806440" y="3703320"/>
            <a:ext cx="274320" cy="274320"/>
          </a:xfrm>
          <a:prstGeom prst="ellipse">
            <a:avLst/>
          </a:prstGeom>
          <a:solidFill>
            <a:srgbClr val="3498DB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217920" y="3566160"/>
            <a:ext cx="228600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200">
                <a:solidFill>
                  <a:srgbClr val="2C3E50"/>
                </a:solidFill>
              </a:defRPr>
            </a:pPr>
            <a:r>
              <a:t>4. Process</a:t>
            </a:r>
          </a:p>
          <a:p>
            <a:r>
              <a:t>tool calls</a:t>
            </a:r>
          </a:p>
        </p:txBody>
      </p:sp>
      <p:sp>
        <p:nvSpPr>
          <p:cNvPr id="13" name="Oval 12"/>
          <p:cNvSpPr/>
          <p:nvPr/>
        </p:nvSpPr>
        <p:spPr>
          <a:xfrm>
            <a:off x="5806440" y="4434840"/>
            <a:ext cx="274320" cy="274320"/>
          </a:xfrm>
          <a:prstGeom prst="ellipse">
            <a:avLst/>
          </a:prstGeom>
          <a:solidFill>
            <a:srgbClr val="3498DB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217920" y="4297680"/>
            <a:ext cx="228600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200">
                <a:solidFill>
                  <a:srgbClr val="2C3E50"/>
                </a:solidFill>
              </a:defRPr>
            </a:pPr>
            <a:r>
              <a:t>5. Update</a:t>
            </a:r>
          </a:p>
          <a:p>
            <a:r>
              <a:t>immutable</a:t>
            </a:r>
          </a:p>
          <a:p>
            <a:r>
              <a:t>state</a:t>
            </a:r>
          </a:p>
        </p:txBody>
      </p:sp>
      <p:sp>
        <p:nvSpPr>
          <p:cNvPr id="15" name="Oval 14"/>
          <p:cNvSpPr/>
          <p:nvPr/>
        </p:nvSpPr>
        <p:spPr>
          <a:xfrm>
            <a:off x="5806440" y="5166360"/>
            <a:ext cx="274320" cy="274320"/>
          </a:xfrm>
          <a:prstGeom prst="ellipse">
            <a:avLst/>
          </a:prstGeom>
          <a:solidFill>
            <a:srgbClr val="3498DB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217920" y="5029200"/>
            <a:ext cx="228600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200">
                <a:solidFill>
                  <a:srgbClr val="2C3E50"/>
                </a:solidFill>
              </a:defRPr>
            </a:pPr>
            <a:r>
              <a:t>6. Return</a:t>
            </a:r>
          </a:p>
          <a:p>
            <a:r>
              <a:t>new state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6126480" y="2194560"/>
            <a:ext cx="0" cy="365760"/>
          </a:xfrm>
          <a:prstGeom prst="line">
            <a:avLst/>
          </a:prstGeom>
          <a:ln w="25400">
            <a:solidFill>
              <a:srgbClr val="E74C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6126480" y="2926080"/>
            <a:ext cx="0" cy="365760"/>
          </a:xfrm>
          <a:prstGeom prst="line">
            <a:avLst/>
          </a:prstGeom>
          <a:ln w="25400">
            <a:solidFill>
              <a:srgbClr val="E74C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6126480" y="3657600"/>
            <a:ext cx="0" cy="365760"/>
          </a:xfrm>
          <a:prstGeom prst="line">
            <a:avLst/>
          </a:prstGeom>
          <a:ln w="25400">
            <a:solidFill>
              <a:srgbClr val="E74C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6126480" y="4389120"/>
            <a:ext cx="0" cy="365760"/>
          </a:xfrm>
          <a:prstGeom prst="line">
            <a:avLst/>
          </a:prstGeom>
          <a:ln w="25400">
            <a:solidFill>
              <a:srgbClr val="E74C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86400" y="1097280"/>
            <a:ext cx="2743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2C3E50"/>
                </a:solidFill>
              </a:defRPr>
            </a:pPr>
            <a:r>
              <a:t>State Flow Diagram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114800"/>
            <a:ext cx="45720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E74C3C"/>
                </a:solidFill>
              </a:defRPr>
            </a:pPr>
            <a:r>
              <a:t>Key Principle: Immutable State Management</a:t>
            </a:r>
          </a:p>
          <a:p>
            <a:pPr>
              <a:defRPr sz="1200">
                <a:solidFill>
                  <a:srgbClr val="555555"/>
                </a:solidFill>
              </a:defRPr>
            </a:pPr>
            <a:r>
              <a:t>Every action creates a new state, maintaining complete history.</a:t>
            </a:r>
            <a:br/>
            <a:r>
              <a:t>No mutations - only transformations to new state objects.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2C3E50"/>
                </a:solidFill>
              </a:defRPr>
            </a:pPr>
            <a:r>
              <a:t>Slide 11: Tool Calling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t>Extensible Tool System</a:t>
            </a:r>
          </a:p>
          <a:p/>
          <a:p>
            <a:pPr>
              <a:defRPr sz="1100">
                <a:solidFill>
                  <a:srgbClr val="646464"/>
                </a:solidFill>
                <a:latin typeface="Courier New"/>
              </a:defRPr>
            </a:pPr>
            <a:r>
              <a:t>// Tool definition example</a:t>
            </a:r>
          </a:p>
          <a:p>
            <a:pPr>
              <a:defRPr sz="1100">
                <a:solidFill>
                  <a:srgbClr val="3498DB"/>
                </a:solidFill>
                <a:latin typeface="Courier New"/>
              </a:defRPr>
            </a:pPr>
            <a:r>
              <a:t>trait Tool {</a:t>
            </a:r>
          </a:p>
          <a:p>
            <a:pPr>
              <a:defRPr sz="1100">
                <a:solidFill>
                  <a:srgbClr val="3498DB"/>
                </a:solidFill>
                <a:latin typeface="Courier New"/>
              </a:defRPr>
            </a:pPr>
            <a:r>
              <a:t>  def execute(params: Map[String, Any])</a:t>
            </a:r>
          </a:p>
          <a:p>
            <a:pPr>
              <a:defRPr sz="1100">
                <a:solidFill>
                  <a:srgbClr val="3498DB"/>
                </a:solidFill>
                <a:latin typeface="Courier New"/>
              </a:defRPr>
            </a:pPr>
            <a:r>
              <a:t>}</a:t>
            </a:r>
          </a:p>
          <a:p/>
          <a:p>
            <a:pPr>
              <a:defRPr sz="1400" b="1">
                <a:solidFill>
                  <a:srgbClr val="2C3E50"/>
                </a:solidFill>
              </a:defRPr>
            </a:pPr>
            <a:r>
              <a:t>Available Tools:</a:t>
            </a:r>
          </a:p>
          <a:p>
            <a:pPr>
              <a:defRPr sz="1100">
                <a:solidFill>
                  <a:srgbClr val="3C3C3C"/>
                </a:solidFill>
              </a:defRPr>
            </a:pPr>
            <a:r>
              <a:t>• Weather API</a:t>
            </a:r>
          </a:p>
          <a:p>
            <a:pPr>
              <a:defRPr sz="1100">
                <a:solidFill>
                  <a:srgbClr val="3C3C3C"/>
                </a:solidFill>
              </a:defRPr>
            </a:pPr>
            <a:r>
              <a:t>• Database queries</a:t>
            </a:r>
          </a:p>
          <a:p>
            <a:pPr>
              <a:defRPr sz="1100">
                <a:solidFill>
                  <a:srgbClr val="3C3C3C"/>
                </a:solidFill>
              </a:defRPr>
            </a:pPr>
            <a:r>
              <a:t>• File operations</a:t>
            </a:r>
          </a:p>
          <a:p>
            <a:pPr>
              <a:defRPr sz="1100">
                <a:solidFill>
                  <a:srgbClr val="3C3C3C"/>
                </a:solidFill>
              </a:defRPr>
            </a:pPr>
            <a:r>
              <a:t>• Web scraping</a:t>
            </a:r>
          </a:p>
          <a:p>
            <a:pPr>
              <a:defRPr sz="1100">
                <a:solidFill>
                  <a:srgbClr val="3C3C3C"/>
                </a:solidFill>
              </a:defRPr>
            </a:pPr>
            <a:r>
              <a:t>• Custom functions</a:t>
            </a:r>
          </a:p>
          <a:p/>
          <a:p>
            <a:pPr>
              <a:defRPr sz="1200" b="1">
                <a:solidFill>
                  <a:srgbClr val="E74C3C"/>
                </a:solidFill>
              </a:defRPr>
            </a:pPr>
            <a:r>
              <a:t>SZork Tools:</a:t>
            </a:r>
          </a:p>
          <a:p>
            <a:pPr>
              <a:defRPr sz="1100">
                <a:solidFill>
                  <a:srgbClr val="3C3C3C"/>
                </a:solidFill>
              </a:defRPr>
            </a:pPr>
            <a:r>
              <a:t>Image generation, music creation, state persistence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54880" y="182880"/>
            <a:ext cx="39319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2C3E50"/>
                </a:solidFill>
              </a:defRPr>
            </a:pPr>
            <a:r>
              <a:t>Execution Flow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2C3E50"/>
                </a:solidFill>
              </a:defRPr>
            </a:pPr>
            <a:r>
              <a:t>Slide 12: Document Processing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00800" y="1097280"/>
            <a:ext cx="2286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2C3E50"/>
                </a:solidFill>
              </a:defRPr>
            </a:pPr>
            <a:r>
              <a:t>Capabilities:</a:t>
            </a:r>
          </a:p>
          <a:p/>
          <a:p>
            <a:r>
              <a:t>📄 PDF extraction &amp;</a:t>
            </a:r>
          </a:p>
          <a:p>
            <a:r>
              <a:t>   summarization</a:t>
            </a:r>
          </a:p>
          <a:p/>
          <a:p>
            <a:r>
              <a:t>🔍 Semantic search</a:t>
            </a:r>
          </a:p>
          <a:p/>
          <a:p>
            <a:r>
              <a:t>📊 Structured data</a:t>
            </a:r>
          </a:p>
          <a:p>
            <a:r>
              <a:t>   extraction</a:t>
            </a:r>
          </a:p>
          <a:p/>
          <a:p>
            <a:r>
              <a:t>🌐 Multi-language</a:t>
            </a:r>
          </a:p>
          <a:p>
            <a:r>
              <a:t>   support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4864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85858"/>
                </a:solidFill>
                <a:latin typeface="Courier New"/>
              </a:defRPr>
            </a:pPr>
            <a:r>
              <a:t>val summary = DocumentProcessor.fromPDF("report.pdf").summarize(maxTokens = 500)</a:t>
            </a:r>
          </a:p>
          <a:p>
            <a:r>
              <a:t>val searchResults = semanticSearch(documents = loadedDocs, query = "performance metrics")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2C3E50"/>
                </a:solidFill>
              </a:defRPr>
            </a:pPr>
            <a:r>
              <a:t>Slide 13: Why Scala?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0972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3498DB"/>
                </a:solidFill>
              </a:defRPr>
            </a:pPr>
            <a:r>
              <a:t>The Power of Type Safety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217920"/>
            <a:ext cx="38404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Consolas"/>
              </a:defRPr>
            </a:pPr>
            <a:r>
              <a:t>Scala:</a:t>
            </a:r>
          </a:p>
          <a:p>
            <a:r>
              <a:t>def generateStory(theme: Theme, style: ArtStyle):</a:t>
            </a:r>
          </a:p>
          <a:p>
            <a:r>
              <a:t>    Either[LLMError, Story]</a:t>
            </a:r>
          </a:p>
          <a:p>
            <a:r>
              <a:t>// Compile-time safety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6320" y="6217920"/>
            <a:ext cx="38404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Consolas"/>
              </a:defRPr>
            </a:pPr>
            <a:r>
              <a:t>Python:</a:t>
            </a:r>
          </a:p>
          <a:p>
            <a:r>
              <a:t>def generate_story(theme, style):</a:t>
            </a:r>
          </a:p>
          <a:p>
            <a:r>
              <a:t>    # No compile-time guarantees</a:t>
            </a:r>
          </a:p>
          <a:p>
            <a:r>
              <a:t>    return result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2C3E50"/>
                </a:solidFill>
              </a:defRPr>
            </a:pPr>
            <a:r>
              <a:t>Runtime errors possible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defRPr sz="1800">
                <a:solidFill>
                  <a:srgbClr val="2C3E50"/>
                </a:solidFill>
              </a:defRPr>
            </a:pPr>
            <a:r>
              <a:t>Benefits:</a:t>
            </a:r>
          </a:p>
          <a:p>
            <a:r>
              <a:t>• ✅ Compile-time error prevention</a:t>
            </a:r>
          </a:p>
          <a:p>
            <a:r>
              <a:t>• ✅ Immutable data structures</a:t>
            </a:r>
          </a:p>
          <a:p>
            <a:r>
              <a:t>• ✅ Concurrent processing</a:t>
            </a:r>
          </a:p>
          <a:p>
            <a:r>
              <a:t>• ✅ JVM ecosystem access</a:t>
            </a:r>
          </a:p>
          <a:p/>
          <a:p>
            <a:r>
              <a:t>Performance: {data:metrics.performance.api_response_time} response time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C3E50"/>
                </a:solidFill>
              </a:defRPr>
            </a:pPr>
            <a:r>
              <a:t>Slide 14: What You Can Build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3498DB"/>
                </a:solidFill>
              </a:defRPr>
            </a:pPr>
            <a:r>
              <a:t>Complete AI Toolkit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57200" y="1645920"/>
          <a:ext cx="82296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943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E74C3C"/>
                </a:solidFill>
              </a:defRPr>
            </a:pPr>
            <a:r>
              <a:t>All demonstrated today in SZork!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2C3E50"/>
                </a:solidFill>
              </a:defRPr>
            </a:pPr>
            <a:r>
              <a:t>Slide 15: Production Features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6217920"/>
            <a:ext cx="7315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2C3E50"/>
                </a:solidFill>
              </a:defRPr>
            </a:pPr>
            <a:r>
              <a:t>Features: OpenAI/Anthropic/Cohere support • Langfuse integration • Either[Error, Success] pattern • 85+ production deployments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>
              <a:defRPr sz="4400" b="1">
                <a:solidFill>
                  <a:srgbClr val="2C3E50"/>
                </a:solidFill>
              </a:defRPr>
            </a:pPr>
            <a:r>
              <a:t>Scala Meets GenAI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2C3E50"/>
                </a:solidFill>
              </a:defRPr>
            </a:pPr>
            <a:r>
              <a:t>Slide 16: Community &amp; Ecosystem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t>Community Stats</a:t>
            </a:r>
          </a:p>
          <a:p>
            <a:pPr>
              <a:defRPr sz="1200">
                <a:solidFill>
                  <a:srgbClr val="2C3E50"/>
                </a:solidFill>
              </a:defRPr>
            </a:pPr>
            <a:r>
              <a:t>• GitHub: 2.5K ⭐</a:t>
            </a:r>
            <a:br/>
            <a:r>
              <a:t>• Contributors: 150</a:t>
            </a:r>
            <a:br/>
            <a:r>
              <a:t>• Discord members: 500+</a:t>
            </a:r>
            <a:br/>
            <a:r>
              <a:t>• Monthly downloads: 10K+</a:t>
            </a:r>
          </a:p>
          <a:p>
            <a:br/>
            <a:pPr>
              <a:defRPr sz="1400" b="1">
                <a:solidFill>
                  <a:srgbClr val="2C3E50"/>
                </a:solidFill>
              </a:defRPr>
            </a:pPr>
            <a:r>
              <a:t>Ecosystem:</a:t>
            </a:r>
          </a:p>
          <a:p>
            <a:pPr>
              <a:defRPr sz="1200">
                <a:solidFill>
                  <a:srgbClr val="2C3E50"/>
                </a:solidFill>
              </a:defRPr>
            </a:pPr>
            <a:r>
              <a:t>• Google Summer of Code</a:t>
            </a:r>
            <a:br/>
            <a:r>
              <a:t>• Corporate contributors</a:t>
            </a:r>
            <a:br/>
            <a:r>
              <a:t>• Academic research</a:t>
            </a:r>
            <a:br/>
            <a:r>
              <a:t>• Open source plugins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572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t>Get Involved</a:t>
            </a:r>
          </a:p>
          <a:p>
            <a:pPr>
              <a:defRPr sz="1200">
                <a:solidFill>
                  <a:srgbClr val="3498DB"/>
                </a:solidFill>
              </a:defRPr>
            </a:pPr>
            <a:r>
              <a:t>💬 Discord: discord.gg/llm4s    🐙 GitHub: github.com/llm4s    📚 Docs: docs.llm4s.org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C3E50"/>
                </a:solidFill>
              </a:defRPr>
            </a:pPr>
            <a:r>
              <a:t>Slide 17: Getting Started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3886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3498DB"/>
                </a:solidFill>
              </a:defRPr>
            </a:pPr>
            <a:r>
              <a:t>Start Building Today</a:t>
            </a:r>
          </a:p>
          <a:p>
            <a:pPr>
              <a:defRPr sz="1400" b="1">
                <a:solidFill>
                  <a:srgbClr val="2C3E50"/>
                </a:solidFill>
              </a:defRPr>
            </a:pPr>
            <a:r>
              <a:t>Add to build.sbt:</a:t>
            </a:r>
          </a:p>
          <a:p>
            <a:pPr>
              <a:defRPr sz="1100">
                <a:solidFill>
                  <a:srgbClr val="000000"/>
                </a:solidFill>
                <a:latin typeface="Courier New"/>
              </a:defRPr>
            </a:pPr>
            <a:r>
              <a:t>libraryDependencies +=</a:t>
            </a:r>
          </a:p>
          <a:p>
            <a:pPr>
              <a:defRPr sz="1100">
                <a:solidFill>
                  <a:srgbClr val="000000"/>
                </a:solidFill>
                <a:latin typeface="Courier New"/>
              </a:defRPr>
            </a:pPr>
            <a:r>
              <a:t>"com.llm4s" %% "llm4s-core" % "0.5.0"</a:t>
            </a:r>
          </a:p>
          <a:p>
            <a:pPr>
              <a:defRPr sz="800"/>
            </a:pPr>
          </a:p>
          <a:p>
            <a:pPr>
              <a:defRPr sz="1400" b="1">
                <a:solidFill>
                  <a:srgbClr val="2C3E50"/>
                </a:solidFill>
              </a:defRPr>
            </a:pPr>
            <a:r>
              <a:t>Resources: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📁 Samples folder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🎮 SZork source code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📖 Documentation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💬 Discord support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1645920"/>
            <a:ext cx="3886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>
                <a:solidFill>
                  <a:srgbClr val="2C3E50"/>
                </a:solidFill>
              </a:defRPr>
            </a:pPr>
            <a:r>
              <a:t>Your First Agent:</a:t>
            </a: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  <a:r>
              <a:t>// Quick Start with LLM4S</a:t>
            </a: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  <a:r>
              <a:t>import org.llm4s.llmconnect.LLM</a:t>
            </a: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  <a:r>
              <a:t>import org.llm4s.agent.Agent</a:t>
            </a: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  <a:r>
              <a:t>// Initialize client (uses env vars)</a:t>
            </a: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  <a:r>
              <a:t>val client = LLM.client()</a:t>
            </a: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  <a:r>
              <a:t>// Create a simple agent</a:t>
            </a: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  <a:r>
              <a:t>val agent = new Agent(client)</a:t>
            </a: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  <a:r>
              <a:t>// Start conversation</a:t>
            </a: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  <a:r>
              <a:t>val response = agent.chat(</a:t>
            </a: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  <a:r>
              <a:t>  "Tell me about Scala's type system"</a:t>
            </a: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  <a:r>
              <a:t>)</a:t>
            </a: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  <a:r>
              <a:t>// Type-safe response handling</a:t>
            </a: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  <a:r>
              <a:t>response match {</a:t>
            </a: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  <a:r>
              <a:t>  case Right(message) =&gt;</a:t>
            </a: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  <a:r>
              <a:t>    println(s"AI: ${message.content}")</a:t>
            </a: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  <a:r>
              <a:t>  case Left(error) =&gt;</a:t>
            </a: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  <a:r>
              <a:t>    println(s"Error: ${error.message}")</a:t>
            </a:r>
          </a:p>
          <a:p>
            <a:pPr>
              <a:defRPr sz="900">
                <a:solidFill>
                  <a:srgbClr val="000000"/>
                </a:solidFill>
                <a:latin typeface="Courier New"/>
              </a:defRPr>
            </a:pPr>
            <a: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C3E50"/>
                </a:solidFill>
              </a:defRPr>
            </a:pPr>
            <a:r>
              <a:t>Slide 18: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3498DB"/>
                </a:solidFill>
              </a:defRPr>
            </a:pPr>
            <a:r>
              <a:t>Join Our Developer Community Today!</a:t>
            </a:r>
          </a:p>
        </p:txBody>
      </p:sp>
      <p:pic>
        <p:nvPicPr>
          <p:cNvPr id="5" name="Picture 4" descr="dalle_image_3_professio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1828800" cy="1828800"/>
          </a:xfrm>
          <a:prstGeom prst="rect">
            <a:avLst/>
          </a:prstGeom>
        </p:spPr>
      </p:pic>
      <p:pic>
        <p:nvPicPr>
          <p:cNvPr id="6" name="Picture 5" descr="dalle_image_4_professio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52120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/>
            </a:pPr>
            <a:r>
              <a:t>GitHub Repository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52120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/>
            </a:pPr>
            <a:r>
              <a:t>Discord Community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04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Contact Information</a:t>
            </a:r>
          </a:p>
          <a:p>
            <a:pPr algn="ctr">
              <a:defRPr sz="1400"/>
            </a:pPr>
            <a:r>
              <a:t>Email: contact@company.com</a:t>
            </a:r>
          </a:p>
          <a:p>
            <a:pPr algn="ctr">
              <a:defRPr sz="1400"/>
            </a:pPr>
            <a:r>
              <a:t>Website: www.company.com</a:t>
            </a:r>
          </a:p>
          <a:p>
            <a:pPr algn="ctr">
              <a:defRPr sz="1400"/>
            </a:pPr>
            <a:r>
              <a:t>Support: support@company.com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>
              <a:defRPr sz="4400" b="1">
                <a:solidFill>
                  <a:srgbClr val="2C3E50"/>
                </a:solidFill>
              </a:defRPr>
            </a:pPr>
            <a:r>
              <a:t>You Can Build the Cool Stuff!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C3E50"/>
                </a:solidFill>
              </a:defRPr>
            </a:pPr>
            <a:r>
              <a:t>Start Today: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669280"/>
            <a:ext cx="4114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2C3E50"/>
                </a:solidFill>
              </a:defRPr>
            </a:pPr>
            <a:r>
              <a:t>🌟 Star us on GitHub</a:t>
            </a:r>
          </a:p>
          <a:p>
            <a:r>
              <a:t>💬 Join Discord</a:t>
            </a:r>
          </a:p>
          <a:p>
            <a:r>
              <a:t>🤝 Contribute: We're looking for contributors!</a:t>
            </a:r>
          </a:p>
          <a:p>
            <a:r>
              <a:t>📧 Contact: founder@company.com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5669280"/>
            <a:ext cx="4114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2C3E50"/>
                </a:solidFill>
              </a:defRPr>
            </a:pPr>
            <a:r>
              <a:t>Coming Soon:</a:t>
            </a:r>
          </a:p>
          <a:p>
            <a:r>
              <a:t>• Advanced RAG implementation</a:t>
            </a:r>
          </a:p>
          <a:p>
            <a:r>
              <a:t>• Streaming responses</a:t>
            </a:r>
          </a:p>
          <a:p>
            <a:r>
              <a:t>• More model providers</a:t>
            </a:r>
          </a:p>
          <a:p>
            <a:r>
              <a:t>• Enhanced MCP support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2C3E50"/>
                </a:solidFill>
              </a:defRPr>
            </a:pPr>
            <a:r>
              <a:t>Slide 19: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2800" b="1">
                <a:solidFill>
                  <a:srgbClr val="2C3E50"/>
                </a:solidFill>
              </a:defRPr>
            </a:pPr>
            <a:r>
              <a:t>Thank you for your attention</a:t>
            </a:r>
          </a:p>
          <a:p/>
          <a:p>
            <a:pPr algn="ctr">
              <a:defRPr sz="2000" b="1">
                <a:solidFill>
                  <a:srgbClr val="3498DB"/>
                </a:solidFill>
              </a:defRPr>
            </a:pPr>
            <a:r>
              <a:t>Contact Information</a:t>
            </a:r>
          </a:p>
          <a:p>
            <a:pPr algn="ctr">
              <a:defRPr sz="1800">
                <a:solidFill>
                  <a:srgbClr val="2C3E50"/>
                </a:solidFill>
              </a:defRPr>
            </a:pPr>
            <a:r>
              <a:t>email@company.com</a:t>
            </a:r>
          </a:p>
          <a:p>
            <a:pPr algn="ctr">
              <a:defRPr sz="1800">
                <a:solidFill>
                  <a:srgbClr val="2C3E50"/>
                </a:solidFill>
              </a:defRPr>
            </a:pPr>
            <a:r>
              <a:t>Phone: +1 (555) 123-4567</a:t>
            </a:r>
          </a:p>
          <a:p/>
          <a:p>
            <a:pPr algn="ctr">
              <a:defRPr sz="1800" b="1">
                <a:solidFill>
                  <a:srgbClr val="3498DB"/>
                </a:solidFill>
              </a:defRPr>
            </a:pPr>
            <a:r>
              <a:t>Follow Us</a:t>
            </a:r>
          </a:p>
          <a:p>
            <a:pPr algn="ctr">
              <a:defRPr sz="1600">
                <a:solidFill>
                  <a:srgbClr val="2C3E50"/>
                </a:solidFill>
              </a:defRPr>
            </a:pPr>
            <a:r>
              <a:t>@company • LinkedIn: /company • Twitter: @company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2C3E50"/>
                </a:solidFill>
              </a:defRPr>
            </a:pPr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b="1">
                <a:solidFill>
                  <a:srgbClr val="2C3E50"/>
                </a:solidFill>
              </a:defRPr>
            </a:pPr>
            <a:r>
              <a:t>Questions?</a:t>
            </a:r>
          </a:p>
          <a:p/>
          <a:p>
            <a:pPr>
              <a:defRPr sz="2000" b="1"/>
            </a:pPr>
            <a:r>
              <a:t>Rory Graves</a:t>
            </a:r>
          </a:p>
          <a:p>
            <a:r>
              <a:t>• 🐦 @a_dev_musing</a:t>
            </a:r>
          </a:p>
          <a:p>
            <a:r>
              <a:t>• 💼 linkedin.com/in/roryjgraves</a:t>
            </a:r>
          </a:p>
          <a:p/>
          <a:p>
            <a:pPr>
              <a:defRPr sz="2000" b="1"/>
            </a:pPr>
            <a:r>
              <a:t>Kannupriya Kalra</a:t>
            </a:r>
          </a:p>
          <a:p>
            <a:r>
              <a:t>• 🐦 @KannupriyaKalra</a:t>
            </a:r>
          </a:p>
          <a:p>
            <a:r>
              <a:t>• 💼 linkedin.com/in/kannupriyakalra</a:t>
            </a:r>
          </a:p>
          <a:p/>
          <a:p>
            <a:pPr>
              <a:defRPr sz="1600" b="1"/>
            </a:pPr>
            <a:r>
              <a:t>Project: github.com/llm4s/llm4s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alle_image_5_professio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57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Slide 20: Q&amp;A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286000"/>
            <a:ext cx="54864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7200" b="1">
                <a:solidFill>
                  <a:srgbClr val="FFFFFF"/>
                </a:solidFill>
              </a:defRPr>
            </a:pPr>
            <a:r>
              <a:t>Q&amp;A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Prepared Questions: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How can we improve implementation strategies?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What are the key performance indicators?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How do we measure success?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2C3E50"/>
                </a:solidFill>
              </a:defRPr>
            </a:pPr>
            <a:r>
              <a:t>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defRPr sz="1800">
                <a:solidFill>
                  <a:srgbClr val="2C3E50"/>
                </a:solidFill>
              </a:defRPr>
            </a:pPr>
            <a:r>
              <a:t>Prepared Topics:</a:t>
            </a:r>
          </a:p>
          <a:p>
            <a:r>
              <a:t>• How does performance compare to Python?</a:t>
            </a:r>
          </a:p>
          <a:p>
            <a:r>
              <a:t>• Can it work with local models?</a:t>
            </a:r>
          </a:p>
          <a:p>
            <a:r>
              <a:t>• What about streaming responses?</a:t>
            </a:r>
          </a:p>
          <a:p>
            <a:r>
              <a:t>• Rate limiting strategies?</a:t>
            </a:r>
          </a:p>
          <a:p>
            <a:r>
              <a:t>• RAG implementation details?</a:t>
            </a:r>
          </a:p>
          <a:p>
            <a:r>
              <a:t>• Production deployment tips?</a:t>
            </a:r>
          </a:p>
          <a:p>
            <a:r>
              <a:t>• Contributing to LLM4S?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C3E50"/>
                </a:solidFill>
              </a:defRPr>
            </a:pPr>
            <a:r>
              <a:t>Build the Cool Stuff with LLM4S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2C3E50"/>
                </a:solidFill>
              </a:defRPr>
            </a:pPr>
            <a:r>
              <a:t>Presenters: Rory Graves &amp; Kannupriya Kalra</a:t>
            </a:r>
          </a:p>
          <a:p>
            <a:pPr>
              <a:defRPr sz="1800">
                <a:solidFill>
                  <a:srgbClr val="3498DB"/>
                </a:solidFill>
              </a:defRPr>
            </a:pPr>
            <a:r>
              <a:t>Event: London Scala User Group | August 13th, 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unsplash_image_2_ret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54864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Slide 2: Let's Play a Game!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FF00"/>
                </a:solidFill>
              </a:defRPr>
            </a:pPr>
            <a:r>
              <a:t>SZork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2C3E50"/>
                </a:solidFill>
              </a:defRPr>
            </a:pPr>
            <a:r>
              <a:t>Let's Play SZork!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3498DB"/>
                </a:solidFill>
              </a:defRPr>
            </a:pPr>
            <a:r>
              <a:t>100% Scala-Powered AI Adventure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6576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2C3E50"/>
                </a:solidFill>
              </a:defRPr>
            </a:pPr>
            <a:r>
              <a:t>Features:</a:t>
            </a:r>
          </a:p>
          <a:p>
            <a:pPr algn="ctr">
              <a:defRPr sz="1600">
                <a:solidFill>
                  <a:srgbClr val="2C3E50"/>
                </a:solidFill>
              </a:defRPr>
            </a:pPr>
            <a:r>
              <a:t>• Real-time story generation</a:t>
            </a:r>
          </a:p>
          <a:p>
            <a:pPr algn="ctr">
              <a:defRPr sz="1600">
                <a:solidFill>
                  <a:srgbClr val="2C3E50"/>
                </a:solidFill>
              </a:defRPr>
            </a:pPr>
            <a:r>
              <a:t>• Dynamic image creation</a:t>
            </a:r>
          </a:p>
          <a:p>
            <a:pPr algn="ctr">
              <a:defRPr sz="1600">
                <a:solidFill>
                  <a:srgbClr val="2C3E50"/>
                </a:solidFill>
              </a:defRPr>
            </a:pPr>
            <a:r>
              <a:t>• Adaptive music</a:t>
            </a:r>
          </a:p>
          <a:p>
            <a:pPr algn="ctr">
              <a:defRPr sz="1600">
                <a:solidFill>
                  <a:srgbClr val="2C3E50"/>
                </a:solidFill>
              </a:defRPr>
            </a:pPr>
            <a:r>
              <a:t>• Voice input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Slide 3: Choose Your Adventure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VOTE NOW: What kind of adventure?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3886200" cy="1097280"/>
          </a:xfrm>
          <a:prstGeom prst="rect">
            <a:avLst/>
          </a:prstGeom>
          <a:solidFill>
            <a:srgbClr val="3C3C3C"/>
          </a:solidFill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🏰 Classic Fantasy</a:t>
            </a:r>
          </a:p>
          <a:p>
            <a:r>
              <a:t>Dungeons &amp; Dragons style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1828800"/>
            <a:ext cx="3886200" cy="1097280"/>
          </a:xfrm>
          <a:prstGeom prst="rect">
            <a:avLst/>
          </a:prstGeom>
          <a:solidFill>
            <a:srgbClr val="3C3C3C"/>
          </a:solidFill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🚀 Sci-Fi Space</a:t>
            </a:r>
          </a:p>
          <a:p>
            <a:r>
              <a:t>Space exploration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3886200" cy="1097280"/>
          </a:xfrm>
          <a:prstGeom prst="rect">
            <a:avLst/>
          </a:prstGeom>
          <a:solidFill>
            <a:srgbClr val="3C3C3C"/>
          </a:solidFill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🕵️ Mystery Mansion</a:t>
            </a:r>
          </a:p>
          <a:p>
            <a:r>
              <a:t>Detective story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200400"/>
            <a:ext cx="3886200" cy="1097280"/>
          </a:xfrm>
          <a:prstGeom prst="rect">
            <a:avLst/>
          </a:prstGeom>
          <a:solidFill>
            <a:srgbClr val="3C3C3C"/>
          </a:solidFill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🌊 Underwater</a:t>
            </a:r>
          </a:p>
          <a:p>
            <a:r>
              <a:t>Ocean depths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572000"/>
            <a:ext cx="3886200" cy="1097280"/>
          </a:xfrm>
          <a:prstGeom prst="rect">
            <a:avLst/>
          </a:prstGeom>
          <a:solidFill>
            <a:srgbClr val="3C3C3C"/>
          </a:solidFill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☢️ Post-Apocalyptic</a:t>
            </a:r>
          </a:p>
          <a:p>
            <a:r>
              <a:t>Survival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4572000"/>
            <a:ext cx="3886200" cy="1097280"/>
          </a:xfrm>
          <a:prstGeom prst="rect">
            <a:avLst/>
          </a:prstGeom>
          <a:solidFill>
            <a:srgbClr val="3C3C3C"/>
          </a:solidFill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⏰ Time Travel</a:t>
            </a:r>
          </a:p>
          <a:p>
            <a:r>
              <a:t>Historical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943600"/>
            <a:ext cx="3886200" cy="1097280"/>
          </a:xfrm>
          <a:prstGeom prst="rect">
            <a:avLst/>
          </a:prstGeom>
          <a:solidFill>
            <a:srgbClr val="3C3C3C"/>
          </a:solidFill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🌃 Cyberpunk</a:t>
            </a:r>
          </a:p>
          <a:p>
            <a:r>
              <a:t>Neo-noir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0" y="5943600"/>
            <a:ext cx="3886200" cy="1097280"/>
          </a:xfrm>
          <a:prstGeom prst="rect">
            <a:avLst/>
          </a:prstGeom>
          <a:solidFill>
            <a:srgbClr val="3C3C3C"/>
          </a:solidFill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🤠 Wild West</a:t>
            </a:r>
          </a:p>
          <a:p>
            <a:r>
              <a:t>Frontier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572000" y="1828800"/>
            <a:ext cx="0" cy="5212080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457200" y="2926080"/>
            <a:ext cx="8229600" cy="0"/>
          </a:xfrm>
          <a:prstGeom prst="line">
            <a:avLst/>
          </a:prstGeom>
          <a:ln w="12700"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457200" y="4297680"/>
            <a:ext cx="8229600" cy="0"/>
          </a:xfrm>
          <a:prstGeom prst="line">
            <a:avLst/>
          </a:prstGeom>
          <a:ln w="12700"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457200" y="5669280"/>
            <a:ext cx="8229600" cy="0"/>
          </a:xfrm>
          <a:prstGeom prst="line">
            <a:avLst/>
          </a:prstGeom>
          <a:ln w="12700"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Slide 3: Choose Your Adventure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VOTE NOW: What kind of adventure?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3886200" cy="1097280"/>
          </a:xfrm>
          <a:prstGeom prst="rect">
            <a:avLst/>
          </a:prstGeom>
          <a:solidFill>
            <a:srgbClr val="3C3C3C"/>
          </a:solidFill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🏰 Classic Fantasy</a:t>
            </a:r>
          </a:p>
          <a:p>
            <a:r>
              <a:t>Dungeons &amp; Dragons style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1828800"/>
            <a:ext cx="3886200" cy="1097280"/>
          </a:xfrm>
          <a:prstGeom prst="rect">
            <a:avLst/>
          </a:prstGeom>
          <a:solidFill>
            <a:srgbClr val="3C3C3C"/>
          </a:solidFill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🚀 Sci-Fi Space</a:t>
            </a:r>
          </a:p>
          <a:p>
            <a:r>
              <a:t>Space exploration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3886200" cy="1097280"/>
          </a:xfrm>
          <a:prstGeom prst="rect">
            <a:avLst/>
          </a:prstGeom>
          <a:solidFill>
            <a:srgbClr val="3C3C3C"/>
          </a:solidFill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🕵️ Mystery Mansion</a:t>
            </a:r>
          </a:p>
          <a:p>
            <a:r>
              <a:t>Detective story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200400"/>
            <a:ext cx="3886200" cy="1097280"/>
          </a:xfrm>
          <a:prstGeom prst="rect">
            <a:avLst/>
          </a:prstGeom>
          <a:solidFill>
            <a:srgbClr val="3C3C3C"/>
          </a:solidFill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🌊 Underwater</a:t>
            </a:r>
          </a:p>
          <a:p>
            <a:r>
              <a:t>Ocean depths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572000"/>
            <a:ext cx="3886200" cy="1097280"/>
          </a:xfrm>
          <a:prstGeom prst="rect">
            <a:avLst/>
          </a:prstGeom>
          <a:solidFill>
            <a:srgbClr val="3C3C3C"/>
          </a:solidFill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☢️ Post-Apocalyptic</a:t>
            </a:r>
          </a:p>
          <a:p>
            <a:r>
              <a:t>Survival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4572000"/>
            <a:ext cx="3886200" cy="1097280"/>
          </a:xfrm>
          <a:prstGeom prst="rect">
            <a:avLst/>
          </a:prstGeom>
          <a:solidFill>
            <a:srgbClr val="3C3C3C"/>
          </a:solidFill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⏰ Time Travel</a:t>
            </a:r>
          </a:p>
          <a:p>
            <a:r>
              <a:t>Historical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943600"/>
            <a:ext cx="3886200" cy="1097280"/>
          </a:xfrm>
          <a:prstGeom prst="rect">
            <a:avLst/>
          </a:prstGeom>
          <a:solidFill>
            <a:srgbClr val="3C3C3C"/>
          </a:solidFill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🌃 Cyberpunk</a:t>
            </a:r>
          </a:p>
          <a:p>
            <a:r>
              <a:t>Neo-noir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0" y="5943600"/>
            <a:ext cx="3886200" cy="1097280"/>
          </a:xfrm>
          <a:prstGeom prst="rect">
            <a:avLst/>
          </a:prstGeom>
          <a:solidFill>
            <a:srgbClr val="3C3C3C"/>
          </a:solidFill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🤠 Wild West</a:t>
            </a:r>
          </a:p>
          <a:p>
            <a:r>
              <a:t>Frontier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572000" y="1828800"/>
            <a:ext cx="0" cy="5212080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457200" y="2926080"/>
            <a:ext cx="8229600" cy="0"/>
          </a:xfrm>
          <a:prstGeom prst="line">
            <a:avLst/>
          </a:prstGeom>
          <a:ln w="12700"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457200" y="4297680"/>
            <a:ext cx="8229600" cy="0"/>
          </a:xfrm>
          <a:prstGeom prst="line">
            <a:avLst/>
          </a:prstGeom>
          <a:ln w="12700"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457200" y="5669280"/>
            <a:ext cx="8229600" cy="0"/>
          </a:xfrm>
          <a:prstGeom prst="line">
            <a:avLst/>
          </a:prstGeom>
          <a:ln w="12700"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C3E50"/>
                </a:solidFill>
              </a:defRPr>
            </a:pPr>
            <a:r>
              <a:t>Slide 4: Choose Your Art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E74C3C"/>
                </a:solidFill>
              </a:defRPr>
            </a:pPr>
            <a:r>
              <a:t>VOTE: Pick the art style!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Slide 5: The Magic Behind the Scenes</a:t>
            </a:r>
          </a:p>
        </p:txBody>
      </p:sp>
      <p:sp>
        <p:nvSpPr>
          <p:cNvPr id="3" name="Oval 2"/>
          <p:cNvSpPr/>
          <p:nvPr/>
        </p:nvSpPr>
        <p:spPr>
          <a:xfrm>
            <a:off x="3657600" y="2286000"/>
            <a:ext cx="1828800" cy="1097280"/>
          </a:xfrm>
          <a:prstGeom prst="ellipse">
            <a:avLst/>
          </a:prstGeom>
          <a:solidFill>
            <a:srgbClr val="3498DB"/>
          </a:solidFill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LLM4S</a:t>
            </a:r>
          </a:p>
          <a:p>
            <a:r>
              <a:t>Scala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0" y="1371600"/>
            <a:ext cx="1371600" cy="731520"/>
          </a:xfrm>
          <a:prstGeom prst="roundRect">
            <a:avLst/>
          </a:prstGeom>
          <a:solidFill>
            <a:srgbClr val="E74C3C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OpenAI GPT-4</a:t>
            </a:r>
          </a:p>
          <a:p>
            <a:r>
              <a:t>(Story)</a:t>
            </a:r>
          </a:p>
        </p:txBody>
      </p:sp>
      <p:cxnSp>
        <p:nvCxnSpPr>
          <p:cNvPr id="5" name="Connector 4"/>
          <p:cNvCxnSpPr/>
          <p:nvPr/>
        </p:nvCxnSpPr>
        <p:spPr>
          <a:xfrm flipV="1">
            <a:off x="4572000" y="1737360"/>
            <a:ext cx="2971800" cy="1097280"/>
          </a:xfrm>
          <a:prstGeom prst="line">
            <a:avLst/>
          </a:prstGeom>
          <a:ln w="25400">
            <a:solidFill>
              <a:srgbClr val="2C3E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772400" y="2743200"/>
            <a:ext cx="1371600" cy="731520"/>
          </a:xfrm>
          <a:prstGeom prst="roundRect">
            <a:avLst/>
          </a:prstGeom>
          <a:solidFill>
            <a:srgbClr val="E74C3C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DALL-E 3</a:t>
            </a:r>
          </a:p>
          <a:p>
            <a:r>
              <a:t>(Images)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4572000" y="2834640"/>
            <a:ext cx="3886200" cy="274320"/>
          </a:xfrm>
          <a:prstGeom prst="line">
            <a:avLst/>
          </a:prstGeom>
          <a:ln w="25400">
            <a:solidFill>
              <a:srgbClr val="2C3E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858000" y="4114800"/>
            <a:ext cx="1371600" cy="731520"/>
          </a:xfrm>
          <a:prstGeom prst="roundRect">
            <a:avLst/>
          </a:prstGeom>
          <a:solidFill>
            <a:srgbClr val="E74C3C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Whisper</a:t>
            </a:r>
          </a:p>
          <a:p>
            <a:r>
              <a:t>(Speech)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4572000" y="2834640"/>
            <a:ext cx="2971800" cy="1645920"/>
          </a:xfrm>
          <a:prstGeom prst="line">
            <a:avLst/>
          </a:prstGeom>
          <a:ln w="25400">
            <a:solidFill>
              <a:srgbClr val="2C3E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86000" y="4114800"/>
            <a:ext cx="1371600" cy="731520"/>
          </a:xfrm>
          <a:prstGeom prst="roundRect">
            <a:avLst/>
          </a:prstGeom>
          <a:solidFill>
            <a:srgbClr val="E74C3C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TTS</a:t>
            </a:r>
          </a:p>
          <a:p>
            <a:r>
              <a:t>(Narration)</a:t>
            </a:r>
          </a:p>
        </p:txBody>
      </p:sp>
      <p:cxnSp>
        <p:nvCxnSpPr>
          <p:cNvPr id="11" name="Connector 10"/>
          <p:cNvCxnSpPr/>
          <p:nvPr/>
        </p:nvCxnSpPr>
        <p:spPr>
          <a:xfrm flipH="1">
            <a:off x="2971800" y="2834640"/>
            <a:ext cx="1600200" cy="1645920"/>
          </a:xfrm>
          <a:prstGeom prst="line">
            <a:avLst/>
          </a:prstGeom>
          <a:ln w="25400">
            <a:solidFill>
              <a:srgbClr val="2C3E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371600" y="2743200"/>
            <a:ext cx="1371600" cy="731520"/>
          </a:xfrm>
          <a:prstGeom prst="roundRect">
            <a:avLst/>
          </a:prstGeom>
          <a:solidFill>
            <a:srgbClr val="E74C3C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Suno AI</a:t>
            </a:r>
          </a:p>
          <a:p>
            <a:r>
              <a:t>(Music)</a:t>
            </a:r>
          </a:p>
        </p:txBody>
      </p:sp>
      <p:cxnSp>
        <p:nvCxnSpPr>
          <p:cNvPr id="13" name="Connector 12"/>
          <p:cNvCxnSpPr/>
          <p:nvPr/>
        </p:nvCxnSpPr>
        <p:spPr>
          <a:xfrm flipH="1">
            <a:off x="2057400" y="2834640"/>
            <a:ext cx="2514600" cy="274320"/>
          </a:xfrm>
          <a:prstGeom prst="line">
            <a:avLst/>
          </a:prstGeom>
          <a:ln w="25400">
            <a:solidFill>
              <a:srgbClr val="2C3E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2C3E50"/>
                </a:solidFill>
              </a:defRPr>
            </a:pPr>
            <a:r>
              <a:t>AI Services Orchestra</a:t>
            </a:r>
          </a:p>
          <a:p>
            <a:pPr>
              <a:defRPr sz="1600" b="1">
                <a:solidFill>
                  <a:srgbClr val="3498DB"/>
                </a:solidFill>
              </a:defRPr>
            </a:pPr>
            <a:r>
              <a:t>Real-Time Integration:</a:t>
            </a:r>
          </a:p>
          <a:p>
            <a:pPr lvl="1">
              <a:defRPr sz="1200">
                <a:solidFill>
                  <a:srgbClr val="2C3E50"/>
                </a:solidFill>
              </a:defRPr>
            </a:pPr>
            <a:r>
              <a:t>• LLM4S (Scala) → OpenAI GPT-4 (Story)</a:t>
            </a:r>
          </a:p>
          <a:p>
            <a:pPr lvl="1">
              <a:defRPr sz="1200">
                <a:solidFill>
                  <a:srgbClr val="2C3E50"/>
                </a:solidFill>
              </a:defRPr>
            </a:pPr>
            <a:r>
              <a:t>• LLM4S (Scala) → DALL-E 3 (Images)</a:t>
            </a:r>
          </a:p>
          <a:p>
            <a:pPr lvl="1">
              <a:defRPr sz="1200">
                <a:solidFill>
                  <a:srgbClr val="2C3E50"/>
                </a:solidFill>
              </a:defRPr>
            </a:pPr>
            <a:r>
              <a:t>• LLM4S (Scala) → Whisper (Speech-to-Text)</a:t>
            </a:r>
          </a:p>
          <a:p>
            <a:pPr lvl="1">
              <a:defRPr sz="1200">
                <a:solidFill>
                  <a:srgbClr val="2C3E50"/>
                </a:solidFill>
              </a:defRPr>
            </a:pPr>
            <a:r>
              <a:t>• LLM4S (Scala) → TTS (Narration)</a:t>
            </a:r>
          </a:p>
          <a:p>
            <a:pPr lvl="1">
              <a:defRPr sz="1200">
                <a:solidFill>
                  <a:srgbClr val="2C3E50"/>
                </a:solidFill>
              </a:defRPr>
            </a:pPr>
            <a:r>
              <a:t>• LLM4S (Scala) → Suno AI (Music)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5029200"/>
            <a:ext cx="3200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3498DB"/>
                </a:solidFill>
              </a:defRPr>
            </a:pPr>
            <a:r>
              <a:t>API Calls Per Turn:</a:t>
            </a:r>
          </a:p>
          <a:p>
            <a:pPr>
              <a:defRPr sz="1200">
                <a:solidFill>
                  <a:srgbClr val="2C3E50"/>
                </a:solidFill>
              </a:defRPr>
            </a:pPr>
            <a:r>
              <a:t>• Story generation: 2-3 calls</a:t>
            </a:r>
          </a:p>
          <a:p>
            <a:pPr>
              <a:defRPr sz="1200">
                <a:solidFill>
                  <a:srgbClr val="2C3E50"/>
                </a:solidFill>
              </a:defRPr>
            </a:pPr>
            <a:r>
              <a:t>• Image creation: 1 call</a:t>
            </a:r>
          </a:p>
          <a:p>
            <a:pPr>
              <a:defRPr sz="1200">
                <a:solidFill>
                  <a:srgbClr val="2C3E50"/>
                </a:solidFill>
              </a:defRPr>
            </a:pPr>
            <a:r>
              <a:t>• Music generation: 1 call</a:t>
            </a:r>
          </a:p>
          <a:p>
            <a:pPr>
              <a:defRPr sz="1200">
                <a:solidFill>
                  <a:srgbClr val="2C3E50"/>
                </a:solidFill>
              </a:defRPr>
            </a:pPr>
            <a:r>
              <a:t>• Total latency: ~5-8 seconds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Slide 6: Who We 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3498DB"/>
                </a:solidFill>
              </a:defRPr>
            </a:pPr>
            <a:r>
              <a:t>Meet the Founders</a:t>
            </a:r>
          </a:p>
        </p:txBody>
      </p:sp>
      <p:pic>
        <p:nvPicPr>
          <p:cNvPr id="4" name="Picture 3" descr="placeholder_image_1_professio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11680"/>
            <a:ext cx="2286000" cy="1828800"/>
          </a:xfrm>
          <a:prstGeom prst="rect">
            <a:avLst/>
          </a:prstGeom>
        </p:spPr>
      </p:pic>
      <p:pic>
        <p:nvPicPr>
          <p:cNvPr id="5" name="Picture 4" descr="placeholder_image_2_professio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011680"/>
            <a:ext cx="22860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393192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2C3E50"/>
                </a:solidFill>
              </a:defRPr>
            </a:pPr>
            <a:r>
              <a:t>Rory Graves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29768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3498DB"/>
                </a:solidFill>
              </a:defRPr>
            </a:pPr>
            <a:r>
              <a:t>Co-founder &amp; CTO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663440"/>
            <a:ext cx="228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2C3E50"/>
                </a:solidFill>
              </a:defRPr>
            </a:pPr>
            <a:r>
              <a:t>• 30+ years building tools</a:t>
            </a:r>
          </a:p>
          <a:p>
            <a:pPr>
              <a:defRPr sz="1200">
                <a:solidFill>
                  <a:srgbClr val="2C3E50"/>
                </a:solidFill>
              </a:defRPr>
            </a:pPr>
            <a:r>
              <a:t>• Scala compiler contributor</a:t>
            </a:r>
          </a:p>
          <a:p>
            <a:pPr>
              <a:defRPr sz="1200">
                <a:solidFill>
                  <a:srgbClr val="2C3E50"/>
                </a:solidFill>
              </a:defRPr>
            </a:pPr>
            <a:r>
              <a:t>• AI/ML research &amp; mentorship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393192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2C3E50"/>
                </a:solidFill>
              </a:defRPr>
            </a:pPr>
            <a:r>
              <a:t>Kannupriya Kalra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429768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3498DB"/>
                </a:solidFill>
              </a:defRPr>
            </a:pPr>
            <a:r>
              <a:t>Co-founder &amp; CEO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600" y="4663440"/>
            <a:ext cx="228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2C3E50"/>
                </a:solidFill>
              </a:defRPr>
            </a:pPr>
            <a:r>
              <a:t>• GSoC admin Scala Center</a:t>
            </a:r>
          </a:p>
          <a:p>
            <a:pPr>
              <a:defRPr sz="1200">
                <a:solidFill>
                  <a:srgbClr val="2C3E50"/>
                </a:solidFill>
              </a:defRPr>
            </a:pPr>
            <a:r>
              <a:t>• 10+ years functional programming</a:t>
            </a:r>
          </a:p>
          <a:p>
            <a:pPr>
              <a:defRPr sz="1200">
                <a:solidFill>
                  <a:srgbClr val="2C3E50"/>
                </a:solidFill>
              </a:defRPr>
            </a:pPr>
            <a:r>
              <a:t>• International speaker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576072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3498DB"/>
                </a:solidFill>
              </a:defRPr>
            </a:pPr>
            <a:r>
              <a:t>Our Journey</a:t>
            </a:r>
          </a:p>
        </p:txBody>
      </p:sp>
      <p:cxnSp>
        <p:nvCxnSpPr>
          <p:cNvPr id="13" name="Connector 12"/>
          <p:cNvCxnSpPr/>
          <p:nvPr/>
        </p:nvCxnSpPr>
        <p:spPr>
          <a:xfrm>
            <a:off x="1371600" y="6583680"/>
            <a:ext cx="6400800" cy="0"/>
          </a:xfrm>
          <a:prstGeom prst="line">
            <a:avLst/>
          </a:prstGeom>
          <a:ln w="38100">
            <a:solidFill>
              <a:srgbClr val="3498D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34440" y="6446520"/>
            <a:ext cx="274320" cy="274320"/>
          </a:xfrm>
          <a:prstGeom prst="ellipse">
            <a:avLst/>
          </a:prstGeom>
          <a:solidFill>
            <a:srgbClr val="3498DB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097280" y="5943600"/>
            <a:ext cx="5486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2C3E50"/>
                </a:solidFill>
              </a:defRPr>
            </a:pPr>
            <a:r>
              <a:t>2021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2960" y="6858000"/>
            <a:ext cx="10972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C3E50"/>
                </a:solidFill>
              </a:defRPr>
            </a:pPr>
            <a:r>
              <a:t>Project inception</a:t>
            </a:r>
          </a:p>
        </p:txBody>
      </p:sp>
      <p:sp>
        <p:nvSpPr>
          <p:cNvPr id="17" name="Oval 16"/>
          <p:cNvSpPr/>
          <p:nvPr/>
        </p:nvSpPr>
        <p:spPr>
          <a:xfrm>
            <a:off x="3063240" y="6446520"/>
            <a:ext cx="274320" cy="274320"/>
          </a:xfrm>
          <a:prstGeom prst="ellipse">
            <a:avLst/>
          </a:prstGeom>
          <a:solidFill>
            <a:srgbClr val="3498DB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2926080" y="5943600"/>
            <a:ext cx="5486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2C3E50"/>
                </a:solidFill>
              </a:defRPr>
            </a:pPr>
            <a:r>
              <a:t>2022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51760" y="6858000"/>
            <a:ext cx="10972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C3E50"/>
                </a:solidFill>
              </a:defRPr>
            </a:pPr>
            <a:r>
              <a:t>Open source release</a:t>
            </a:r>
          </a:p>
        </p:txBody>
      </p:sp>
      <p:sp>
        <p:nvSpPr>
          <p:cNvPr id="20" name="Oval 19"/>
          <p:cNvSpPr/>
          <p:nvPr/>
        </p:nvSpPr>
        <p:spPr>
          <a:xfrm>
            <a:off x="4892040" y="6446520"/>
            <a:ext cx="274320" cy="274320"/>
          </a:xfrm>
          <a:prstGeom prst="ellipse">
            <a:avLst/>
          </a:prstGeom>
          <a:solidFill>
            <a:srgbClr val="3498DB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754880" y="5943600"/>
            <a:ext cx="5486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2C3E50"/>
                </a:solidFill>
              </a:defRPr>
            </a:pPr>
            <a:r>
              <a:t>2023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80560" y="6858000"/>
            <a:ext cx="10972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C3E50"/>
                </a:solidFill>
              </a:defRPr>
            </a:pPr>
            <a:r>
              <a:t>Google Summer of Code</a:t>
            </a:r>
          </a:p>
        </p:txBody>
      </p:sp>
      <p:sp>
        <p:nvSpPr>
          <p:cNvPr id="23" name="Oval 22"/>
          <p:cNvSpPr/>
          <p:nvPr/>
        </p:nvSpPr>
        <p:spPr>
          <a:xfrm>
            <a:off x="6720840" y="6446520"/>
            <a:ext cx="274320" cy="274320"/>
          </a:xfrm>
          <a:prstGeom prst="ellipse">
            <a:avLst/>
          </a:prstGeom>
          <a:solidFill>
            <a:srgbClr val="3498DB"/>
          </a:solidFill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6583680" y="5943600"/>
            <a:ext cx="5486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2C3E50"/>
                </a:solidFill>
              </a:defRPr>
            </a:pPr>
            <a:r>
              <a:t>2024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09360" y="6858000"/>
            <a:ext cx="10972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C3E50"/>
                </a:solidFill>
              </a:defRPr>
            </a:pPr>
            <a:r>
              <a:t>Production ready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