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learn/api-gateway/" TargetMode="External"/><Relationship Id="rId2" Type="http://schemas.openxmlformats.org/officeDocument/2006/relationships/hyperlink" Target="https://www.ibm.com/cloud/learn/microserv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top-5-microservices-architecture-and-design-best-p" TargetMode="External"/><Relationship Id="rId4" Type="http://schemas.openxmlformats.org/officeDocument/2006/relationships/hyperlink" Target="https://www.javatpoint.com/advantges-and-disadvantages-of-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rest-ap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learn/message-brok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ygun.com/blog/what-is-devops/" TargetMode="External"/><Relationship Id="rId5" Type="http://schemas.openxmlformats.org/officeDocument/2006/relationships/hyperlink" Target="https://raygun.com/blog/monitoring-microservices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A433-821C-4AF0-928F-DB21837E5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7B527-98C2-4343-AD22-9E11D17AA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Laurie Mailloux</a:t>
            </a:r>
          </a:p>
          <a:p>
            <a:r>
              <a:rPr lang="en-US" dirty="0"/>
              <a:t>Presentation 8.3 – Microservices</a:t>
            </a:r>
          </a:p>
          <a:p>
            <a:r>
              <a:rPr lang="en-US" dirty="0"/>
              <a:t>June 17, 2020</a:t>
            </a:r>
          </a:p>
        </p:txBody>
      </p:sp>
    </p:spTree>
    <p:extLst>
      <p:ext uri="{BB962C8B-B14F-4D97-AF65-F5344CB8AC3E}">
        <p14:creationId xmlns:p14="http://schemas.microsoft.com/office/powerpoint/2010/main" val="129993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E7DA4A-2F21-4C76-922A-4FBD948873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389239" y="1265050"/>
            <a:ext cx="7413522" cy="43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DF66-C044-4B3C-AA09-8DC44921C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14426"/>
            <a:ext cx="10363826" cy="4676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dirty="0"/>
              <a:t>IMB. October 23, 2019 Retrieved on June 17, 2020 from </a:t>
            </a:r>
            <a:r>
              <a:rPr lang="en-US" dirty="0">
                <a:hlinkClick r:id="rId2"/>
              </a:rPr>
              <a:t>https://www.ibm.com/cloud/learn/microservices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Nginx (no author) (n.d.) retrieved on June 17, 2020 from </a:t>
            </a:r>
            <a:r>
              <a:rPr lang="en-US" dirty="0">
                <a:hlinkClick r:id="rId3"/>
              </a:rPr>
              <a:t>https://www.nginx.com/learn/api-gateway/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Javatpoint</a:t>
            </a:r>
            <a:r>
              <a:rPr lang="en-US" dirty="0"/>
              <a:t>. (no Author) (n.d.) retrieved on June 17, 2020 from </a:t>
            </a:r>
            <a:r>
              <a:rPr lang="en-US" dirty="0">
                <a:hlinkClick r:id="rId4"/>
              </a:rPr>
              <a:t>https://www.javatpoint.com/advantges-and-disadvantages-of-microservices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Dzone</a:t>
            </a:r>
            <a:r>
              <a:rPr lang="en-US" dirty="0"/>
              <a:t>. March 28, 2018. top 5+ microservices architecture and design best practices.  Retrieved on June 17, 2020 from </a:t>
            </a:r>
            <a:r>
              <a:rPr lang="en-US" dirty="0">
                <a:hlinkClick r:id="rId5"/>
              </a:rPr>
              <a:t>https://dzone.com/articles/top-5-microservices-architecture-and-design-best-p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888DC-6594-47CC-AA75-76ED71A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17CD-FF47-4E28-AB37-3B8CFBF815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Microservices are an architectural approach in which single applications are composed of many loosely coupled and independently deployable smaller components or services.  Most typically they will…</a:t>
            </a:r>
          </a:p>
          <a:p>
            <a:r>
              <a:rPr lang="en-US" sz="1800" dirty="0"/>
              <a:t>have their own stack, inclusive of the database and data model;</a:t>
            </a:r>
          </a:p>
          <a:p>
            <a:r>
              <a:rPr lang="en-US" sz="1800" dirty="0"/>
              <a:t>communicate with one another over a combination of </a:t>
            </a:r>
            <a:r>
              <a:rPr lang="en-US" sz="1800" dirty="0">
                <a:hlinkClick r:id="rId3" tooltip="us-en_cloud_learnhub_rest-apis-a-complete-guide"/>
              </a:rPr>
              <a:t>REST APIs</a:t>
            </a:r>
            <a:r>
              <a:rPr lang="en-US" sz="1800" dirty="0"/>
              <a:t>, event streaming, and </a:t>
            </a:r>
            <a:r>
              <a:rPr lang="en-US" sz="1800" dirty="0">
                <a:hlinkClick r:id="rId4" tooltip="Message-Brokers"/>
              </a:rPr>
              <a:t>message brokers</a:t>
            </a:r>
            <a:r>
              <a:rPr lang="en-US" sz="1800" dirty="0"/>
              <a:t>; and</a:t>
            </a:r>
          </a:p>
          <a:p>
            <a:r>
              <a:rPr lang="en-US" sz="1800" dirty="0"/>
              <a:t>are organized by business capability, with the line separating services often referred to as a bounded context.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54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2E032-F511-4448-B362-F7E04F7A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9924"/>
            <a:ext cx="10364451" cy="1437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an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BA5-1339-4F83-A0D9-906A5680A2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705878"/>
            <a:ext cx="10363826" cy="30853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api gateway takes all api calls and routes them to the appropriate microservice with request routing, composition and protocol translation.  IT handles a request by invoking microservices and aggregating results to take best path.  It translates between web protocols and web-unfriendly protocols that may be sued internally.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FB5A33-2FA8-4343-AB60-91CAF9E8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" y="1753121"/>
            <a:ext cx="5452537" cy="29034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46762-7615-4069-AA04-145D9D2F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618517"/>
            <a:ext cx="4860494" cy="1596177"/>
          </a:xfrm>
        </p:spPr>
        <p:txBody>
          <a:bodyPr>
            <a:normAutofit/>
          </a:bodyPr>
          <a:lstStyle/>
          <a:p>
            <a:r>
              <a:rPr lang="en-US"/>
              <a:t>Advantages of microservices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8F83C71-BB39-458C-B9D5-433A21D03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7399" y="2367092"/>
            <a:ext cx="486020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Basic Benefits</a:t>
            </a:r>
          </a:p>
          <a:p>
            <a:pPr marL="0" indent="0">
              <a:buNone/>
            </a:pPr>
            <a:r>
              <a:rPr lang="en-US" sz="1800" dirty="0"/>
              <a:t>Responsive –companies that adopt a microservice architecture can continuously deliver capabilities according to the customers changing needs.  </a:t>
            </a:r>
          </a:p>
        </p:txBody>
      </p:sp>
    </p:spTree>
    <p:extLst>
      <p:ext uri="{BB962C8B-B14F-4D97-AF65-F5344CB8AC3E}">
        <p14:creationId xmlns:p14="http://schemas.microsoft.com/office/powerpoint/2010/main" val="10420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4F63E4-6F8F-4E10-9DCE-F93C5298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686306"/>
            <a:ext cx="6299887" cy="33704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E6BD69E-592C-44A8-93F6-B3A4F21589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67092"/>
            <a:ext cx="3740509" cy="38813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Responsive -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Companies that adopt a microservice architecture can continuously deliver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capabilities according to the customer’s changing needs.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Continuous Delivery-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Microservices built on the principles of Agile and DevOps help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software teams run parallel projects while iterating quickly on discrete capabilities.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Scalability and Reliability -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successful microservice architecture prevents any system failure.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Its repeatable automation, scaling application, and designing pattern features keep the system running.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1852C-B408-4B44-9665-F9BF37C5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Microservice advantages</a:t>
            </a:r>
          </a:p>
        </p:txBody>
      </p:sp>
    </p:spTree>
    <p:extLst>
      <p:ext uri="{BB962C8B-B14F-4D97-AF65-F5344CB8AC3E}">
        <p14:creationId xmlns:p14="http://schemas.microsoft.com/office/powerpoint/2010/main" val="16334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BBC-087D-4A2C-85E5-96E52CBE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FFCB-1052-421D-9BB8-7C4A1D628B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Microservices has all the associated complexities of the distributed system.</a:t>
            </a:r>
          </a:p>
          <a:p>
            <a:r>
              <a:rPr lang="en-US" dirty="0"/>
              <a:t>There is a higher chance of failure during communication between different services.</a:t>
            </a:r>
          </a:p>
          <a:p>
            <a:r>
              <a:rPr lang="en-US" dirty="0"/>
              <a:t>Difficult to manage a large number of services.</a:t>
            </a:r>
          </a:p>
          <a:p>
            <a:r>
              <a:rPr lang="en-US" dirty="0"/>
              <a:t>The developer needs to solve the problem, such as network latency and load balancing.</a:t>
            </a:r>
          </a:p>
          <a:p>
            <a:r>
              <a:rPr lang="en-US" dirty="0"/>
              <a:t>Complex testing over a distributed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0C63B-72A5-41E2-B696-8A537ADE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Deploying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3FE8-7D3A-4BBC-9B73-C5835900E0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Services are written using a variety of languages, frameworks, and framework versions</a:t>
            </a:r>
          </a:p>
          <a:p>
            <a:pPr>
              <a:lnSpc>
                <a:spcPct val="110000"/>
              </a:lnSpc>
            </a:pPr>
            <a:r>
              <a:rPr lang="en-US" sz="1600"/>
              <a:t>Each service consists of multiple service instances for throughput and availability</a:t>
            </a:r>
          </a:p>
          <a:p>
            <a:pPr>
              <a:lnSpc>
                <a:spcPct val="110000"/>
              </a:lnSpc>
            </a:pPr>
            <a:r>
              <a:rPr lang="en-US" sz="1600"/>
              <a:t>Service must be independently deployable and scalable</a:t>
            </a:r>
          </a:p>
          <a:p>
            <a:pPr>
              <a:lnSpc>
                <a:spcPct val="110000"/>
              </a:lnSpc>
            </a:pPr>
            <a:r>
              <a:rPr lang="en-US" sz="1600"/>
              <a:t>Service instances need to be isolated from one another</a:t>
            </a:r>
          </a:p>
          <a:p>
            <a:pPr>
              <a:lnSpc>
                <a:spcPct val="110000"/>
              </a:lnSpc>
            </a:pPr>
            <a:r>
              <a:rPr lang="en-US" sz="1600"/>
              <a:t>You need to be able to quickly build and deploy a service</a:t>
            </a:r>
          </a:p>
          <a:p>
            <a:pPr>
              <a:lnSpc>
                <a:spcPct val="110000"/>
              </a:lnSpc>
            </a:pPr>
            <a:r>
              <a:rPr lang="en-US" sz="1600"/>
              <a:t>You need to be able to constrain the resources (CPU and memory) consumed by a service</a:t>
            </a:r>
          </a:p>
          <a:p>
            <a:pPr>
              <a:lnSpc>
                <a:spcPct val="110000"/>
              </a:lnSpc>
            </a:pPr>
            <a:r>
              <a:rPr lang="en-US" sz="1600"/>
              <a:t>You need to monitor the behavior of each service instance</a:t>
            </a:r>
          </a:p>
          <a:p>
            <a:pPr>
              <a:lnSpc>
                <a:spcPct val="110000"/>
              </a:lnSpc>
            </a:pPr>
            <a:r>
              <a:rPr lang="en-US" sz="1600"/>
              <a:t>You want deployment to reliable</a:t>
            </a:r>
          </a:p>
          <a:p>
            <a:pPr>
              <a:lnSpc>
                <a:spcPct val="110000"/>
              </a:lnSpc>
            </a:pPr>
            <a:r>
              <a:rPr lang="en-US" sz="1600"/>
              <a:t>You must deploy the application as cost-effectively as possible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1470-DD20-47DA-8503-67CE09D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997E-89FC-46E7-ACE3-4D42E3BF27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only run when they are needed making it easy to scale</a:t>
            </a:r>
          </a:p>
          <a:p>
            <a:r>
              <a:rPr lang="en-US" dirty="0"/>
              <a:t>Multiple instances of the same service can run on different servers in order to scale out</a:t>
            </a:r>
          </a:p>
          <a:p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gateway or </a:t>
            </a:r>
            <a:r>
              <a:rPr lang="en-US" dirty="0" err="1"/>
              <a:t>esb</a:t>
            </a:r>
            <a:r>
              <a:rPr lang="en-US" dirty="0"/>
              <a:t> is used in conjunction with a load balancer which helps distribute the load to multiple servers.  </a:t>
            </a:r>
          </a:p>
          <a:p>
            <a:r>
              <a:rPr lang="en-US" dirty="0"/>
              <a:t>This helps reduce latency for clients and allows for a greater number of connections and users.  </a:t>
            </a:r>
          </a:p>
          <a:p>
            <a:r>
              <a:rPr lang="en-US" dirty="0"/>
              <a:t>Servers can also be modified to run more instances of the same microservice but this is often costly after a certain point and can only be done so much</a:t>
            </a:r>
          </a:p>
        </p:txBody>
      </p:sp>
    </p:spTree>
    <p:extLst>
      <p:ext uri="{BB962C8B-B14F-4D97-AF65-F5344CB8AC3E}">
        <p14:creationId xmlns:p14="http://schemas.microsoft.com/office/powerpoint/2010/main" val="247628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45ED6-8206-45FC-9AB8-69793835AC8F}"/>
              </a:ext>
            </a:extLst>
          </p:cNvPr>
          <p:cNvSpPr txBox="1"/>
          <p:nvPr/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PROS VS CONS OF MICROSERVICES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039CB-53B4-46A0-A050-52B4962BEBF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519983"/>
              </p:ext>
            </p:extLst>
          </p:nvPr>
        </p:nvGraphicFramePr>
        <p:xfrm>
          <a:off x="1221936" y="957486"/>
          <a:ext cx="9794477" cy="328533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30740">
                  <a:extLst>
                    <a:ext uri="{9D8B030D-6E8A-4147-A177-3AD203B41FA5}">
                      <a16:colId xmlns:a16="http://schemas.microsoft.com/office/drawing/2014/main" val="613859121"/>
                    </a:ext>
                  </a:extLst>
                </a:gridCol>
                <a:gridCol w="4824227">
                  <a:extLst>
                    <a:ext uri="{9D8B030D-6E8A-4147-A177-3AD203B41FA5}">
                      <a16:colId xmlns:a16="http://schemas.microsoft.com/office/drawing/2014/main" val="4065150054"/>
                    </a:ext>
                  </a:extLst>
                </a:gridCol>
                <a:gridCol w="513170">
                  <a:extLst>
                    <a:ext uri="{9D8B030D-6E8A-4147-A177-3AD203B41FA5}">
                      <a16:colId xmlns:a16="http://schemas.microsoft.com/office/drawing/2014/main" val="2515314255"/>
                    </a:ext>
                  </a:extLst>
                </a:gridCol>
                <a:gridCol w="513170">
                  <a:extLst>
                    <a:ext uri="{9D8B030D-6E8A-4147-A177-3AD203B41FA5}">
                      <a16:colId xmlns:a16="http://schemas.microsoft.com/office/drawing/2014/main" val="1735289425"/>
                    </a:ext>
                  </a:extLst>
                </a:gridCol>
                <a:gridCol w="513170">
                  <a:extLst>
                    <a:ext uri="{9D8B030D-6E8A-4147-A177-3AD203B41FA5}">
                      <a16:colId xmlns:a16="http://schemas.microsoft.com/office/drawing/2014/main" val="3869929445"/>
                    </a:ext>
                  </a:extLst>
                </a:gridCol>
              </a:tblGrid>
              <a:tr h="242095">
                <a:tc>
                  <a:txBody>
                    <a:bodyPr/>
                    <a:lstStyle/>
                    <a:p>
                      <a:r>
                        <a:rPr lang="en-US" sz="1200" b="1"/>
                        <a:t>Pros</a:t>
                      </a:r>
                      <a:endParaRPr lang="en-US" sz="12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Cons</a:t>
                      </a:r>
                      <a:endParaRPr lang="en-US" sz="12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197637641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Greater agility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Needs more collaboration (each team has to cover the whole microservice lifecycle)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4070938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Faster time to market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Harder to test and </a:t>
                      </a:r>
                      <a:r>
                        <a:rPr lang="en-US" sz="1200">
                          <a:hlinkClick r:id="rId5"/>
                        </a:rPr>
                        <a:t>monitor</a:t>
                      </a:r>
                      <a:r>
                        <a:rPr lang="en-US" sz="1200"/>
                        <a:t> because of the complexity of the architecture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110570967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Better scalability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Poorer performance, as microservices need to communicate (network latency, message processing, etc.)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2963294539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Faster development cycles (easier deployment and debugging)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Harder to maintain the network (has less fault tolerance, needs more load balancing, etc.)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2409336103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Easier to create a CI/CD pipeline for single-responsibility services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Doesn’t work without the proper corporate culture (</a:t>
                      </a:r>
                      <a:r>
                        <a:rPr lang="en-US" sz="1200">
                          <a:hlinkClick r:id="rId6"/>
                        </a:rPr>
                        <a:t>DevOps culture</a:t>
                      </a:r>
                      <a:r>
                        <a:rPr lang="en-US" sz="1200"/>
                        <a:t>, automation practices, etc.)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245631422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r>
                        <a:rPr lang="en-US" sz="1200"/>
                        <a:t>Isolated services have better fault tolerance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Security issues (harder to maintain transaction safety, distributed communication goes wrong more likely, etc.)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2091953142"/>
                  </a:ext>
                </a:extLst>
              </a:tr>
              <a:tr h="242095">
                <a:tc>
                  <a:txBody>
                    <a:bodyPr/>
                    <a:lstStyle/>
                    <a:p>
                      <a:r>
                        <a:rPr lang="en-US" sz="1200"/>
                        <a:t>Platform- and language agnostic services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extLst>
                  <a:ext uri="{0D108BD9-81ED-4DB2-BD59-A6C34878D82A}">
                    <a16:rowId xmlns:a16="http://schemas.microsoft.com/office/drawing/2014/main" val="4121998509"/>
                  </a:ext>
                </a:extLst>
              </a:tr>
              <a:tr h="242095">
                <a:tc>
                  <a:txBody>
                    <a:bodyPr/>
                    <a:lstStyle/>
                    <a:p>
                      <a:r>
                        <a:rPr lang="en-US" sz="1200"/>
                        <a:t>Cloud-readiness</a:t>
                      </a:r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 anchor="ctr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26067" marR="26067" marT="13033" marB="13033"/>
                </a:tc>
                <a:extLst>
                  <a:ext uri="{0D108BD9-81ED-4DB2-BD59-A6C34878D82A}">
                    <a16:rowId xmlns:a16="http://schemas.microsoft.com/office/drawing/2014/main" val="55605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8962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MicroServices</vt:lpstr>
      <vt:lpstr>What are microservices?</vt:lpstr>
      <vt:lpstr>What is an Api gateway?</vt:lpstr>
      <vt:lpstr>Advantages of microservices</vt:lpstr>
      <vt:lpstr>Microservice advantages</vt:lpstr>
      <vt:lpstr>Microservices disadvantages</vt:lpstr>
      <vt:lpstr>Deploying microservices</vt:lpstr>
      <vt:lpstr>Scaling microservices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Laurie Mailloux</dc:creator>
  <cp:lastModifiedBy>Laurie Mailloux</cp:lastModifiedBy>
  <cp:revision>1</cp:revision>
  <dcterms:created xsi:type="dcterms:W3CDTF">2020-06-17T20:43:39Z</dcterms:created>
  <dcterms:modified xsi:type="dcterms:W3CDTF">2020-06-17T20:46:59Z</dcterms:modified>
</cp:coreProperties>
</file>