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56" r:id="rId3"/>
    <p:sldId id="257" r:id="rId4"/>
    <p:sldId id="258" r:id="rId5"/>
    <p:sldId id="263" r:id="rId6"/>
    <p:sldId id="259" r:id="rId7"/>
    <p:sldId id="262" r:id="rId8"/>
    <p:sldId id="261" r:id="rId9"/>
    <p:sldId id="264" r:id="rId10"/>
    <p:sldId id="260"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uth0.com/blog/everything-you-wanted-to-know-about-oauth-2-but-were-too-afraid-to-ask/" TargetMode="External"/><Relationship Id="rId2" Type="http://schemas.openxmlformats.org/officeDocument/2006/relationships/hyperlink" Target="https://swoopnow.com/what-is-oauth/" TargetMode="External"/><Relationship Id="rId1" Type="http://schemas.openxmlformats.org/officeDocument/2006/relationships/slideLayout" Target="../slideLayouts/slideLayout2.xml"/><Relationship Id="rId4" Type="http://schemas.openxmlformats.org/officeDocument/2006/relationships/hyperlink" Target="https://medium.com/@darutk/diagrams-and-movies-of-all-the-oauth-2-0-flows-194f3c3ade8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60"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1"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2"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7"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useBgFill="1">
        <p:nvSpPr>
          <p:cNvPr id="88"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5858D3-ABB7-4791-B678-45FA0FEEBB64}"/>
              </a:ext>
            </a:extLst>
          </p:cNvPr>
          <p:cNvSpPr>
            <a:spLocks noGrp="1"/>
          </p:cNvSpPr>
          <p:nvPr>
            <p:ph idx="1"/>
          </p:nvPr>
        </p:nvSpPr>
        <p:spPr>
          <a:xfrm>
            <a:off x="5372099" y="2628900"/>
            <a:ext cx="5675311" cy="3162301"/>
          </a:xfrm>
        </p:spPr>
        <p:txBody>
          <a:bodyPr vert="horz" lIns="91440" tIns="45720" rIns="91440" bIns="45720" rtlCol="0">
            <a:normAutofit/>
          </a:bodyPr>
          <a:lstStyle/>
          <a:p>
            <a:pPr marL="0" indent="0">
              <a:buNone/>
            </a:pPr>
            <a:r>
              <a:rPr lang="en-US" dirty="0"/>
              <a:t>Laurie Mailloux</a:t>
            </a:r>
          </a:p>
          <a:p>
            <a:pPr marL="0" indent="0">
              <a:buNone/>
            </a:pPr>
            <a:r>
              <a:rPr lang="en-US" dirty="0"/>
              <a:t>June 28, 2020</a:t>
            </a:r>
          </a:p>
          <a:p>
            <a:pPr marL="0" indent="0">
              <a:buNone/>
            </a:pPr>
            <a:r>
              <a:rPr lang="en-US" dirty="0" err="1"/>
              <a:t>Presenetation</a:t>
            </a:r>
            <a:r>
              <a:rPr lang="en-US" dirty="0"/>
              <a:t> 9.2 </a:t>
            </a:r>
          </a:p>
          <a:p>
            <a:endParaRPr lang="en-US" dirty="0"/>
          </a:p>
        </p:txBody>
      </p:sp>
      <p:sp>
        <p:nvSpPr>
          <p:cNvPr id="4" name="TextBox 3">
            <a:extLst>
              <a:ext uri="{FF2B5EF4-FFF2-40B4-BE49-F238E27FC236}">
                <a16:creationId xmlns:a16="http://schemas.microsoft.com/office/drawing/2014/main" id="{7903EC43-C1CE-469D-9B72-91F0A3F9F27D}"/>
              </a:ext>
            </a:extLst>
          </p:cNvPr>
          <p:cNvSpPr txBox="1"/>
          <p:nvPr/>
        </p:nvSpPr>
        <p:spPr>
          <a:xfrm>
            <a:off x="1141413" y="1082673"/>
            <a:ext cx="2869416" cy="470852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000" cap="all">
                <a:latin typeface="+mj-lt"/>
                <a:ea typeface="+mj-ea"/>
                <a:cs typeface="+mj-cs"/>
              </a:rPr>
              <a:t>OAuth</a:t>
            </a:r>
          </a:p>
        </p:txBody>
      </p:sp>
    </p:spTree>
    <p:extLst>
      <p:ext uri="{BB962C8B-B14F-4D97-AF65-F5344CB8AC3E}">
        <p14:creationId xmlns:p14="http://schemas.microsoft.com/office/powerpoint/2010/main" val="369011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DA5F-0E31-4D85-BF71-661F2E8A98F2}"/>
              </a:ext>
            </a:extLst>
          </p:cNvPr>
          <p:cNvSpPr>
            <a:spLocks noGrp="1"/>
          </p:cNvSpPr>
          <p:nvPr>
            <p:ph type="title"/>
          </p:nvPr>
        </p:nvSpPr>
        <p:spPr/>
        <p:txBody>
          <a:bodyPr/>
          <a:lstStyle/>
          <a:p>
            <a:r>
              <a:rPr lang="en-US" dirty="0"/>
              <a:t>Obtaining </a:t>
            </a:r>
            <a:r>
              <a:rPr lang="en-US" dirty="0" err="1"/>
              <a:t>Oauth</a:t>
            </a:r>
            <a:r>
              <a:rPr lang="en-US" dirty="0"/>
              <a:t> 2. access tokens</a:t>
            </a:r>
          </a:p>
        </p:txBody>
      </p:sp>
      <p:sp>
        <p:nvSpPr>
          <p:cNvPr id="3" name="Content Placeholder 2">
            <a:extLst>
              <a:ext uri="{FF2B5EF4-FFF2-40B4-BE49-F238E27FC236}">
                <a16:creationId xmlns:a16="http://schemas.microsoft.com/office/drawing/2014/main" id="{9DF7E329-6778-41E1-A9B3-C671BA2035A7}"/>
              </a:ext>
            </a:extLst>
          </p:cNvPr>
          <p:cNvSpPr>
            <a:spLocks noGrp="1"/>
          </p:cNvSpPr>
          <p:nvPr>
            <p:ph idx="1"/>
          </p:nvPr>
        </p:nvSpPr>
        <p:spPr/>
        <p:txBody>
          <a:bodyPr/>
          <a:lstStyle/>
          <a:p>
            <a:r>
              <a:rPr lang="en-US" dirty="0"/>
              <a:t>Request an access token</a:t>
            </a:r>
          </a:p>
          <a:p>
            <a:r>
              <a:rPr lang="en-US" dirty="0"/>
              <a:t>User consent decision</a:t>
            </a:r>
          </a:p>
          <a:p>
            <a:r>
              <a:rPr lang="en-US" dirty="0"/>
              <a:t>Handle response from Google </a:t>
            </a:r>
          </a:p>
          <a:p>
            <a:r>
              <a:rPr lang="en-US" dirty="0"/>
              <a:t>Exchange authorization code for refresh and access tokens</a:t>
            </a:r>
          </a:p>
          <a:p>
            <a:r>
              <a:rPr lang="en-US" dirty="0"/>
              <a:t>Process response and store tokens </a:t>
            </a:r>
          </a:p>
          <a:p>
            <a:endParaRPr lang="en-US" dirty="0"/>
          </a:p>
        </p:txBody>
      </p:sp>
    </p:spTree>
    <p:extLst>
      <p:ext uri="{BB962C8B-B14F-4D97-AF65-F5344CB8AC3E}">
        <p14:creationId xmlns:p14="http://schemas.microsoft.com/office/powerpoint/2010/main" val="355899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A5D7-F545-4A82-98E6-C7BB8F437E7E}"/>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39C5C65A-1E61-4B18-9F9C-EF700F78985C}"/>
              </a:ext>
            </a:extLst>
          </p:cNvPr>
          <p:cNvSpPr>
            <a:spLocks noGrp="1"/>
          </p:cNvSpPr>
          <p:nvPr>
            <p:ph idx="1"/>
          </p:nvPr>
        </p:nvSpPr>
        <p:spPr/>
        <p:txBody>
          <a:bodyPr>
            <a:normAutofit fontScale="92500" lnSpcReduction="20000"/>
          </a:bodyPr>
          <a:lstStyle/>
          <a:p>
            <a:r>
              <a:rPr lang="en-US" dirty="0"/>
              <a:t>What is </a:t>
            </a:r>
            <a:r>
              <a:rPr lang="en-US" dirty="0" err="1"/>
              <a:t>Oauth</a:t>
            </a:r>
            <a:r>
              <a:rPr lang="en-US" dirty="0"/>
              <a:t>. No author. November 30, 2017. What is </a:t>
            </a:r>
            <a:r>
              <a:rPr lang="en-US" dirty="0" err="1"/>
              <a:t>Oauth|Learn</a:t>
            </a:r>
            <a:r>
              <a:rPr lang="en-US" dirty="0"/>
              <a:t> the Basics of Open Authorization.  Retrieved on June 28, 2020 from </a:t>
            </a:r>
            <a:r>
              <a:rPr lang="en-US" dirty="0">
                <a:hlinkClick r:id="rId2"/>
              </a:rPr>
              <a:t>https://swoopnow.com/what-is-oauth/</a:t>
            </a:r>
            <a:r>
              <a:rPr lang="en-US" dirty="0"/>
              <a:t> </a:t>
            </a:r>
          </a:p>
          <a:p>
            <a:r>
              <a:rPr lang="en-US" dirty="0"/>
              <a:t>Perch, Kassandra. April 20, 2016. Everything You Wanted To Know About OAuth2.  Retrieved on June 28, 2020 from </a:t>
            </a:r>
            <a:r>
              <a:rPr lang="en-US" dirty="0">
                <a:hlinkClick r:id="rId3"/>
              </a:rPr>
              <a:t>https://auth0.com/blog/everything-you-wanted-to-know-about-oauth-2-but-were-too-afraid-to-ask/</a:t>
            </a:r>
            <a:r>
              <a:rPr lang="en-US" dirty="0"/>
              <a:t> </a:t>
            </a:r>
          </a:p>
          <a:p>
            <a:r>
              <a:rPr lang="en-US" dirty="0" err="1"/>
              <a:t>Kawaski</a:t>
            </a:r>
            <a:r>
              <a:rPr lang="en-US" dirty="0"/>
              <a:t>, </a:t>
            </a:r>
            <a:r>
              <a:rPr lang="en-US" dirty="0" err="1"/>
              <a:t>Takaiko</a:t>
            </a:r>
            <a:r>
              <a:rPr lang="en-US" dirty="0"/>
              <a:t>. May 26, 2017.  Diagrams and Movies of all the </a:t>
            </a:r>
            <a:r>
              <a:rPr lang="en-US" dirty="0" err="1"/>
              <a:t>Oauth</a:t>
            </a:r>
            <a:r>
              <a:rPr lang="en-US" dirty="0"/>
              <a:t> 2.0 Flows.  Retrieved on June 28, 2020 from </a:t>
            </a:r>
            <a:r>
              <a:rPr lang="en-US" dirty="0">
                <a:hlinkClick r:id="rId4"/>
              </a:rPr>
              <a:t>https://medium.com/@darutk/diagrams-and-movies-of-all-the-oauth-2-0-flows-194f3c3ade85</a:t>
            </a:r>
            <a:r>
              <a:rPr lang="en-US" dirty="0"/>
              <a:t> </a:t>
            </a:r>
          </a:p>
          <a:p>
            <a:endParaRPr lang="en-US" dirty="0"/>
          </a:p>
        </p:txBody>
      </p:sp>
    </p:spTree>
    <p:extLst>
      <p:ext uri="{BB962C8B-B14F-4D97-AF65-F5344CB8AC3E}">
        <p14:creationId xmlns:p14="http://schemas.microsoft.com/office/powerpoint/2010/main" val="3961340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BF39-426B-4E44-AD8D-B854C0236CB6}"/>
              </a:ext>
            </a:extLst>
          </p:cNvPr>
          <p:cNvSpPr>
            <a:spLocks noGrp="1"/>
          </p:cNvSpPr>
          <p:nvPr>
            <p:ph type="ctrTitle"/>
          </p:nvPr>
        </p:nvSpPr>
        <p:spPr>
          <a:xfrm>
            <a:off x="1876424" y="1122363"/>
            <a:ext cx="7826869" cy="1709614"/>
          </a:xfrm>
        </p:spPr>
        <p:txBody>
          <a:bodyPr/>
          <a:lstStyle/>
          <a:p>
            <a:r>
              <a:rPr lang="en-US" dirty="0"/>
              <a:t>What is </a:t>
            </a:r>
            <a:r>
              <a:rPr lang="en-US" dirty="0" err="1"/>
              <a:t>Oauth</a:t>
            </a:r>
            <a:r>
              <a:rPr lang="en-US" dirty="0"/>
              <a:t>?	</a:t>
            </a:r>
            <a:br>
              <a:rPr lang="en-US" dirty="0"/>
            </a:br>
            <a:endParaRPr lang="en-US" dirty="0"/>
          </a:p>
        </p:txBody>
      </p:sp>
      <p:sp>
        <p:nvSpPr>
          <p:cNvPr id="3" name="Subtitle 2">
            <a:extLst>
              <a:ext uri="{FF2B5EF4-FFF2-40B4-BE49-F238E27FC236}">
                <a16:creationId xmlns:a16="http://schemas.microsoft.com/office/drawing/2014/main" id="{70ABF146-2B6C-4C1E-8240-0208361F78F9}"/>
              </a:ext>
            </a:extLst>
          </p:cNvPr>
          <p:cNvSpPr>
            <a:spLocks noGrp="1"/>
          </p:cNvSpPr>
          <p:nvPr>
            <p:ph type="subTitle" idx="1"/>
          </p:nvPr>
        </p:nvSpPr>
        <p:spPr>
          <a:xfrm>
            <a:off x="1796525" y="2924052"/>
            <a:ext cx="9318318" cy="2387599"/>
          </a:xfrm>
        </p:spPr>
        <p:txBody>
          <a:bodyPr>
            <a:normAutofit fontScale="92500" lnSpcReduction="10000"/>
          </a:bodyPr>
          <a:lstStyle/>
          <a:p>
            <a:pPr marL="342900" indent="-342900">
              <a:buFont typeface="Wingdings" panose="05000000000000000000" pitchFamily="2" charset="2"/>
              <a:buChar char="v"/>
            </a:pPr>
            <a:r>
              <a:rPr lang="en-US" dirty="0"/>
              <a:t>Open authentication is an authorization platform that allows for a secure authentication process.  </a:t>
            </a:r>
          </a:p>
          <a:p>
            <a:pPr marL="342900" indent="-342900">
              <a:buFont typeface="Wingdings" panose="05000000000000000000" pitchFamily="2" charset="2"/>
              <a:buChar char="v"/>
            </a:pPr>
            <a:r>
              <a:rPr lang="en-US" dirty="0" err="1"/>
              <a:t>Oauth</a:t>
            </a:r>
            <a:r>
              <a:rPr lang="en-US" dirty="0"/>
              <a:t> is an open standard protocol, meaning it is available and free for anyone to use.</a:t>
            </a:r>
          </a:p>
          <a:p>
            <a:pPr marL="342900" indent="-342900">
              <a:buFont typeface="Wingdings" panose="05000000000000000000" pitchFamily="2" charset="2"/>
              <a:buChar char="v"/>
            </a:pPr>
            <a:r>
              <a:rPr lang="en-US" dirty="0"/>
              <a:t>It is important to remember that </a:t>
            </a:r>
            <a:r>
              <a:rPr lang="en-US" dirty="0" err="1"/>
              <a:t>oauth</a:t>
            </a:r>
            <a:r>
              <a:rPr lang="en-US" dirty="0"/>
              <a:t> is not a service, or an </a:t>
            </a:r>
            <a:r>
              <a:rPr lang="en-US" dirty="0" err="1"/>
              <a:t>api</a:t>
            </a:r>
            <a:r>
              <a:rPr lang="en-US" dirty="0"/>
              <a:t>, but rather a standard.  </a:t>
            </a:r>
          </a:p>
        </p:txBody>
      </p:sp>
    </p:spTree>
    <p:extLst>
      <p:ext uri="{BB962C8B-B14F-4D97-AF65-F5344CB8AC3E}">
        <p14:creationId xmlns:p14="http://schemas.microsoft.com/office/powerpoint/2010/main" val="1048407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5FDB0-9B7C-4136-8267-7E37A8246D21}"/>
              </a:ext>
            </a:extLst>
          </p:cNvPr>
          <p:cNvSpPr>
            <a:spLocks noGrp="1"/>
          </p:cNvSpPr>
          <p:nvPr>
            <p:ph type="title"/>
          </p:nvPr>
        </p:nvSpPr>
        <p:spPr/>
        <p:txBody>
          <a:bodyPr/>
          <a:lstStyle/>
          <a:p>
            <a:r>
              <a:rPr lang="en-US" dirty="0"/>
              <a:t>How does </a:t>
            </a:r>
            <a:r>
              <a:rPr lang="en-US" dirty="0" err="1"/>
              <a:t>oauth</a:t>
            </a:r>
            <a:r>
              <a:rPr lang="en-US" dirty="0"/>
              <a:t> work?</a:t>
            </a:r>
          </a:p>
        </p:txBody>
      </p:sp>
      <p:sp>
        <p:nvSpPr>
          <p:cNvPr id="3" name="Content Placeholder 2">
            <a:extLst>
              <a:ext uri="{FF2B5EF4-FFF2-40B4-BE49-F238E27FC236}">
                <a16:creationId xmlns:a16="http://schemas.microsoft.com/office/drawing/2014/main" id="{98F37A57-8CBB-4DDB-B4E8-4654CCE8FFC5}"/>
              </a:ext>
            </a:extLst>
          </p:cNvPr>
          <p:cNvSpPr>
            <a:spLocks noGrp="1"/>
          </p:cNvSpPr>
          <p:nvPr>
            <p:ph idx="1"/>
          </p:nvPr>
        </p:nvSpPr>
        <p:spPr>
          <a:xfrm>
            <a:off x="976544" y="1793289"/>
            <a:ext cx="10070867" cy="3997912"/>
          </a:xfrm>
        </p:spPr>
        <p:txBody>
          <a:bodyPr>
            <a:normAutofit fontScale="70000" lnSpcReduction="20000"/>
          </a:bodyPr>
          <a:lstStyle/>
          <a:p>
            <a:pPr>
              <a:buFont typeface="Wingdings" panose="05000000000000000000" pitchFamily="2" charset="2"/>
              <a:buChar char="v"/>
            </a:pPr>
            <a:r>
              <a:rPr lang="en-US" b="1" dirty="0"/>
              <a:t>The user requests an action. </a:t>
            </a:r>
            <a:r>
              <a:rPr lang="en-US" dirty="0"/>
              <a:t>In this initial step, you’ll let the social media management tool know that you want to automatically publish posts using their service.</a:t>
            </a:r>
          </a:p>
          <a:p>
            <a:pPr>
              <a:buFont typeface="Wingdings" panose="05000000000000000000" pitchFamily="2" charset="2"/>
              <a:buChar char="v"/>
            </a:pPr>
            <a:r>
              <a:rPr lang="en-US" b="1" dirty="0"/>
              <a:t>The consumer gets permission from the service provider. </a:t>
            </a:r>
            <a:r>
              <a:rPr lang="en-US" dirty="0"/>
              <a:t>The social media management tool will ask Facebook to grant them permission to access your account and publish posts. In return, Facebook will send them a token with a unique signature or secret that verifies the management tool’s actions.</a:t>
            </a:r>
          </a:p>
          <a:p>
            <a:pPr>
              <a:buFont typeface="Wingdings" panose="05000000000000000000" pitchFamily="2" charset="2"/>
              <a:buChar char="v"/>
            </a:pPr>
            <a:r>
              <a:rPr lang="en-US" b="1" dirty="0"/>
              <a:t>The user is redirected to the service provider. </a:t>
            </a:r>
            <a:r>
              <a:rPr lang="en-US" dirty="0"/>
              <a:t>Once the social media management tool has the token, they’ll redirect you to Facebook’s login page.</a:t>
            </a:r>
          </a:p>
          <a:p>
            <a:pPr>
              <a:buFont typeface="Wingdings" panose="05000000000000000000" pitchFamily="2" charset="2"/>
              <a:buChar char="v"/>
            </a:pPr>
            <a:r>
              <a:rPr lang="en-US" b="1" dirty="0"/>
              <a:t>The user gives the consumer permission. </a:t>
            </a:r>
            <a:r>
              <a:rPr lang="en-US" dirty="0"/>
              <a:t>When you’re redirected to Facebook’s login page, it will ask for your username and password and to confirm that you want the social media management tool to be able to post on your behalf. Once permission has been granted, the token will be approved and used every time the social media management tool makes a request.</a:t>
            </a:r>
          </a:p>
          <a:p>
            <a:pPr>
              <a:buFont typeface="Wingdings" panose="05000000000000000000" pitchFamily="2" charset="2"/>
              <a:buChar char="v"/>
            </a:pPr>
            <a:r>
              <a:rPr lang="en-US" b="1" dirty="0"/>
              <a:t>The consumer accesses protected permissions.</a:t>
            </a:r>
            <a:r>
              <a:rPr lang="en-US" dirty="0"/>
              <a:t> Now that the social media management tool has the token, they are able to complete tasks because the token delegates what permissions they have access to.</a:t>
            </a:r>
          </a:p>
          <a:p>
            <a:endParaRPr lang="en-US" dirty="0"/>
          </a:p>
        </p:txBody>
      </p:sp>
    </p:spTree>
    <p:extLst>
      <p:ext uri="{BB962C8B-B14F-4D97-AF65-F5344CB8AC3E}">
        <p14:creationId xmlns:p14="http://schemas.microsoft.com/office/powerpoint/2010/main" val="1378596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6FA46598-2D5A-4AE8-9A5B-C01BA96C01D6}"/>
              </a:ext>
            </a:extLst>
          </p:cNvPr>
          <p:cNvSpPr>
            <a:spLocks noGrp="1"/>
          </p:cNvSpPr>
          <p:nvPr>
            <p:ph idx="1"/>
          </p:nvPr>
        </p:nvSpPr>
        <p:spPr>
          <a:xfrm>
            <a:off x="588963" y="1012825"/>
            <a:ext cx="3118101" cy="5193964"/>
          </a:xfrm>
        </p:spPr>
        <p:txBody>
          <a:bodyPr>
            <a:normAutofit/>
          </a:bodyPr>
          <a:lstStyle/>
          <a:p>
            <a:pPr marL="0" indent="0">
              <a:buNone/>
            </a:pPr>
            <a:r>
              <a:rPr lang="en-US" sz="2000" dirty="0">
                <a:solidFill>
                  <a:srgbClr val="FFFFFF"/>
                </a:solidFill>
              </a:rPr>
              <a:t>Imagine that you as the user wants to use a social media management tool to be able to schedule and publish Facebook post.  Here’s an example with Facebook as the service provider and social media management tool is the consumer.  </a:t>
            </a: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Content Placeholder 4" descr="A screenshot of a cell phone&#10;&#10;Description automatically generated">
            <a:extLst>
              <a:ext uri="{FF2B5EF4-FFF2-40B4-BE49-F238E27FC236}">
                <a16:creationId xmlns:a16="http://schemas.microsoft.com/office/drawing/2014/main" id="{384BEF97-27CB-45B1-A42E-D00B7326CB94}"/>
              </a:ext>
            </a:extLst>
          </p:cNvPr>
          <p:cNvPicPr>
            <a:picLocks noChangeAspect="1"/>
          </p:cNvPicPr>
          <p:nvPr/>
        </p:nvPicPr>
        <p:blipFill>
          <a:blip r:embed="rId3"/>
          <a:stretch>
            <a:fillRect/>
          </a:stretch>
        </p:blipFill>
        <p:spPr>
          <a:xfrm>
            <a:off x="4711778" y="654910"/>
            <a:ext cx="6844045" cy="5543676"/>
          </a:xfrm>
          <a:prstGeom prst="rect">
            <a:avLst/>
          </a:prstGeom>
        </p:spPr>
      </p:pic>
    </p:spTree>
    <p:extLst>
      <p:ext uri="{BB962C8B-B14F-4D97-AF65-F5344CB8AC3E}">
        <p14:creationId xmlns:p14="http://schemas.microsoft.com/office/powerpoint/2010/main" val="234895024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273A1-A74E-4643-9A76-4FF15FA567CA}"/>
              </a:ext>
            </a:extLst>
          </p:cNvPr>
          <p:cNvSpPr>
            <a:spLocks noGrp="1"/>
          </p:cNvSpPr>
          <p:nvPr>
            <p:ph type="title"/>
          </p:nvPr>
        </p:nvSpPr>
        <p:spPr>
          <a:xfrm>
            <a:off x="948007" y="245655"/>
            <a:ext cx="9905998" cy="1478570"/>
          </a:xfrm>
        </p:spPr>
        <p:txBody>
          <a:bodyPr/>
          <a:lstStyle/>
          <a:p>
            <a:r>
              <a:rPr lang="en-US" dirty="0"/>
              <a:t>So how did OAuth and, essentially, OAuth 2 come about?</a:t>
            </a:r>
          </a:p>
        </p:txBody>
      </p:sp>
      <p:sp>
        <p:nvSpPr>
          <p:cNvPr id="3" name="Content Placeholder 2">
            <a:extLst>
              <a:ext uri="{FF2B5EF4-FFF2-40B4-BE49-F238E27FC236}">
                <a16:creationId xmlns:a16="http://schemas.microsoft.com/office/drawing/2014/main" id="{A2BDA365-695D-4887-9C74-399E1F6D2EC3}"/>
              </a:ext>
            </a:extLst>
          </p:cNvPr>
          <p:cNvSpPr>
            <a:spLocks noGrp="1"/>
          </p:cNvSpPr>
          <p:nvPr>
            <p:ph idx="1"/>
          </p:nvPr>
        </p:nvSpPr>
        <p:spPr>
          <a:xfrm>
            <a:off x="754602" y="1642369"/>
            <a:ext cx="10292809" cy="4148832"/>
          </a:xfrm>
        </p:spPr>
        <p:txBody>
          <a:bodyPr>
            <a:normAutofit/>
          </a:bodyPr>
          <a:lstStyle/>
          <a:p>
            <a:r>
              <a:rPr lang="en-US" dirty="0"/>
              <a:t>Before OAuth, applications just had users share the usernames and passwords directly with third-party services. </a:t>
            </a:r>
          </a:p>
          <a:p>
            <a:r>
              <a:rPr lang="en-US" dirty="0"/>
              <a:t>There were varying protocols for different platforms, but the core was the same.</a:t>
            </a:r>
          </a:p>
          <a:p>
            <a:r>
              <a:rPr lang="en-US" dirty="0"/>
              <a:t> If a web app wanted data from another service, it asked for the user's credentials to that service. </a:t>
            </a:r>
          </a:p>
          <a:p>
            <a:r>
              <a:rPr lang="en-US" dirty="0"/>
              <a:t>So for instance, if you wanted to provide your data from Twitter to a service, you would provide your Twitter username and password to the service.</a:t>
            </a:r>
          </a:p>
          <a:p>
            <a:r>
              <a:rPr lang="en-US" dirty="0"/>
              <a:t>And this is where the drawbacks began. </a:t>
            </a:r>
          </a:p>
        </p:txBody>
      </p:sp>
    </p:spTree>
    <p:extLst>
      <p:ext uri="{BB962C8B-B14F-4D97-AF65-F5344CB8AC3E}">
        <p14:creationId xmlns:p14="http://schemas.microsoft.com/office/powerpoint/2010/main" val="184357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D56FB7E8-CB33-4A5D-9ED9-5ABB13330882}"/>
              </a:ext>
            </a:extLst>
          </p:cNvPr>
          <p:cNvPicPr>
            <a:picLocks noGrp="1" noChangeAspect="1"/>
          </p:cNvPicPr>
          <p:nvPr>
            <p:ph idx="1"/>
          </p:nvPr>
        </p:nvPicPr>
        <p:blipFill>
          <a:blip r:embed="rId2"/>
          <a:stretch>
            <a:fillRect/>
          </a:stretch>
        </p:blipFill>
        <p:spPr>
          <a:xfrm>
            <a:off x="1599449" y="245710"/>
            <a:ext cx="8230351" cy="6366580"/>
          </a:xfrm>
        </p:spPr>
      </p:pic>
    </p:spTree>
    <p:extLst>
      <p:ext uri="{BB962C8B-B14F-4D97-AF65-F5344CB8AC3E}">
        <p14:creationId xmlns:p14="http://schemas.microsoft.com/office/powerpoint/2010/main" val="392441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273D-B66E-4958-900F-79AC78410A19}"/>
              </a:ext>
            </a:extLst>
          </p:cNvPr>
          <p:cNvSpPr>
            <a:spLocks noGrp="1"/>
          </p:cNvSpPr>
          <p:nvPr>
            <p:ph type="title"/>
          </p:nvPr>
        </p:nvSpPr>
        <p:spPr/>
        <p:txBody>
          <a:bodyPr/>
          <a:lstStyle/>
          <a:p>
            <a:r>
              <a:rPr lang="en-US" dirty="0"/>
              <a:t>Why is </a:t>
            </a:r>
            <a:r>
              <a:rPr lang="en-US" dirty="0" err="1"/>
              <a:t>oauth</a:t>
            </a:r>
            <a:r>
              <a:rPr lang="en-US" dirty="0"/>
              <a:t> so popular?</a:t>
            </a:r>
          </a:p>
        </p:txBody>
      </p:sp>
      <p:sp>
        <p:nvSpPr>
          <p:cNvPr id="3" name="Content Placeholder 2">
            <a:extLst>
              <a:ext uri="{FF2B5EF4-FFF2-40B4-BE49-F238E27FC236}">
                <a16:creationId xmlns:a16="http://schemas.microsoft.com/office/drawing/2014/main" id="{4FD095DF-4B2E-4C51-B413-5E77BD098FD6}"/>
              </a:ext>
            </a:extLst>
          </p:cNvPr>
          <p:cNvSpPr>
            <a:spLocks noGrp="1"/>
          </p:cNvSpPr>
          <p:nvPr>
            <p:ph idx="1"/>
          </p:nvPr>
        </p:nvSpPr>
        <p:spPr/>
        <p:txBody>
          <a:bodyPr/>
          <a:lstStyle/>
          <a:p>
            <a:r>
              <a:rPr lang="en-US" dirty="0" err="1"/>
              <a:t>Oauth</a:t>
            </a:r>
            <a:r>
              <a:rPr lang="en-US" dirty="0"/>
              <a:t> is popular because a lot of the infrastructure required for building an authentication platform is already done.  </a:t>
            </a:r>
          </a:p>
          <a:p>
            <a:r>
              <a:rPr lang="en-US" dirty="0"/>
              <a:t>It is secure and easy to use.</a:t>
            </a:r>
          </a:p>
          <a:p>
            <a:r>
              <a:rPr lang="en-US" dirty="0"/>
              <a:t>If using OAuth2 it is easier to design and implement.</a:t>
            </a:r>
          </a:p>
        </p:txBody>
      </p:sp>
    </p:spTree>
    <p:extLst>
      <p:ext uri="{BB962C8B-B14F-4D97-AF65-F5344CB8AC3E}">
        <p14:creationId xmlns:p14="http://schemas.microsoft.com/office/powerpoint/2010/main" val="3184763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4B5F-A904-49B0-A8B5-5B94729AC22C}"/>
              </a:ext>
            </a:extLst>
          </p:cNvPr>
          <p:cNvSpPr>
            <a:spLocks noGrp="1"/>
          </p:cNvSpPr>
          <p:nvPr>
            <p:ph type="title"/>
          </p:nvPr>
        </p:nvSpPr>
        <p:spPr/>
        <p:txBody>
          <a:bodyPr/>
          <a:lstStyle/>
          <a:p>
            <a:r>
              <a:rPr lang="en-US" dirty="0"/>
              <a:t>Authorization code flow</a:t>
            </a:r>
          </a:p>
        </p:txBody>
      </p:sp>
      <p:pic>
        <p:nvPicPr>
          <p:cNvPr id="5" name="Content Placeholder 4" descr="A close up of a map&#10;&#10;Description automatically generated">
            <a:extLst>
              <a:ext uri="{FF2B5EF4-FFF2-40B4-BE49-F238E27FC236}">
                <a16:creationId xmlns:a16="http://schemas.microsoft.com/office/drawing/2014/main" id="{CA7F1A11-3B14-4044-BDC3-A9CDABDC5FCC}"/>
              </a:ext>
            </a:extLst>
          </p:cNvPr>
          <p:cNvPicPr>
            <a:picLocks noGrp="1" noChangeAspect="1"/>
          </p:cNvPicPr>
          <p:nvPr>
            <p:ph idx="1"/>
          </p:nvPr>
        </p:nvPicPr>
        <p:blipFill>
          <a:blip r:embed="rId2"/>
          <a:stretch>
            <a:fillRect/>
          </a:stretch>
        </p:blipFill>
        <p:spPr>
          <a:xfrm>
            <a:off x="3194766" y="2249488"/>
            <a:ext cx="5799294" cy="3541712"/>
          </a:xfrm>
        </p:spPr>
      </p:pic>
    </p:spTree>
    <p:extLst>
      <p:ext uri="{BB962C8B-B14F-4D97-AF65-F5344CB8AC3E}">
        <p14:creationId xmlns:p14="http://schemas.microsoft.com/office/powerpoint/2010/main" val="440987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0890-FE6D-41B9-B5D0-05D74FAB25DF}"/>
              </a:ext>
            </a:extLst>
          </p:cNvPr>
          <p:cNvSpPr>
            <a:spLocks noGrp="1"/>
          </p:cNvSpPr>
          <p:nvPr>
            <p:ph type="title"/>
          </p:nvPr>
        </p:nvSpPr>
        <p:spPr/>
        <p:txBody>
          <a:bodyPr/>
          <a:lstStyle/>
          <a:p>
            <a:r>
              <a:rPr lang="en-US" dirty="0" err="1"/>
              <a:t>Oauth</a:t>
            </a:r>
            <a:r>
              <a:rPr lang="en-US" dirty="0"/>
              <a:t> 2.0 Terminology </a:t>
            </a:r>
          </a:p>
        </p:txBody>
      </p:sp>
      <p:sp>
        <p:nvSpPr>
          <p:cNvPr id="3" name="Content Placeholder 2">
            <a:extLst>
              <a:ext uri="{FF2B5EF4-FFF2-40B4-BE49-F238E27FC236}">
                <a16:creationId xmlns:a16="http://schemas.microsoft.com/office/drawing/2014/main" id="{92C73612-3C6D-4F71-884D-6CF2E0BDF878}"/>
              </a:ext>
            </a:extLst>
          </p:cNvPr>
          <p:cNvSpPr>
            <a:spLocks noGrp="1"/>
          </p:cNvSpPr>
          <p:nvPr>
            <p:ph idx="1"/>
          </p:nvPr>
        </p:nvSpPr>
        <p:spPr/>
        <p:txBody>
          <a:bodyPr>
            <a:normAutofit fontScale="85000" lnSpcReduction="20000"/>
          </a:bodyPr>
          <a:lstStyle/>
          <a:p>
            <a:r>
              <a:rPr lang="en-US" b="1" dirty="0"/>
              <a:t>Resource Owner</a:t>
            </a:r>
            <a:r>
              <a:rPr lang="en-US" dirty="0"/>
              <a:t>: the entity that can grant access to a protected resource. Typically this is the end-user.</a:t>
            </a:r>
          </a:p>
          <a:p>
            <a:r>
              <a:rPr lang="en-US" b="1" dirty="0"/>
              <a:t>Client</a:t>
            </a:r>
            <a:r>
              <a:rPr lang="en-US" dirty="0"/>
              <a:t>: an application requesting access to a protected resource on behalf of the Resource Owner.</a:t>
            </a:r>
          </a:p>
          <a:p>
            <a:r>
              <a:rPr lang="en-US" b="1" dirty="0"/>
              <a:t>Resource Server</a:t>
            </a:r>
            <a:r>
              <a:rPr lang="en-US" dirty="0"/>
              <a:t>: the server hosting the protected resources. This is the API you want to access.</a:t>
            </a:r>
          </a:p>
          <a:p>
            <a:r>
              <a:rPr lang="en-US" b="1" dirty="0"/>
              <a:t>Authorization Server</a:t>
            </a:r>
            <a:r>
              <a:rPr lang="en-US" dirty="0"/>
              <a:t>: the server that authenticates the Resource Owner and issues Access Tokens after getting proper authorization. In this case, Auth0.</a:t>
            </a:r>
          </a:p>
          <a:p>
            <a:r>
              <a:rPr lang="en-US" b="1" dirty="0"/>
              <a:t>User Agent</a:t>
            </a:r>
            <a:r>
              <a:rPr lang="en-US" dirty="0"/>
              <a:t>: the agent used by the Resource Owner to interact with the Client, for example a browser or a native application.</a:t>
            </a:r>
          </a:p>
          <a:p>
            <a:endParaRPr lang="en-US" dirty="0"/>
          </a:p>
        </p:txBody>
      </p:sp>
    </p:spTree>
    <p:extLst>
      <p:ext uri="{BB962C8B-B14F-4D97-AF65-F5344CB8AC3E}">
        <p14:creationId xmlns:p14="http://schemas.microsoft.com/office/powerpoint/2010/main" val="966818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22</TotalTime>
  <Words>516</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Tw Cen MT</vt:lpstr>
      <vt:lpstr>Wingdings</vt:lpstr>
      <vt:lpstr>Circuit</vt:lpstr>
      <vt:lpstr>PowerPoint Presentation</vt:lpstr>
      <vt:lpstr>What is Oauth?  </vt:lpstr>
      <vt:lpstr>How does oauth work?</vt:lpstr>
      <vt:lpstr>PowerPoint Presentation</vt:lpstr>
      <vt:lpstr>So how did OAuth and, essentially, OAuth 2 come about?</vt:lpstr>
      <vt:lpstr>PowerPoint Presentation</vt:lpstr>
      <vt:lpstr>Why is oauth so popular?</vt:lpstr>
      <vt:lpstr>Authorization code flow</vt:lpstr>
      <vt:lpstr>Oauth 2.0 Terminology </vt:lpstr>
      <vt:lpstr>Obtaining Oauth 2. access tokens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Laurie Mailloux</dc:creator>
  <cp:lastModifiedBy>Laurie Mailloux</cp:lastModifiedBy>
  <cp:revision>4</cp:revision>
  <dcterms:created xsi:type="dcterms:W3CDTF">2020-06-28T15:39:17Z</dcterms:created>
  <dcterms:modified xsi:type="dcterms:W3CDTF">2020-06-28T16:01:44Z</dcterms:modified>
</cp:coreProperties>
</file>