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63"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D7907-5EB2-465D-A90E-7A65F9D9B8E7}"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FA15E730-BC08-4875-A65A-B3ADE37F5505}">
      <dgm:prSet/>
      <dgm:spPr/>
      <dgm:t>
        <a:bodyPr/>
        <a:lstStyle/>
        <a:p>
          <a:r>
            <a:rPr lang="en-US" b="1"/>
            <a:t>Client</a:t>
          </a:r>
          <a:r>
            <a:rPr lang="en-US"/>
            <a:t> — the client is the person or software who uses the API. It can be a developer, for example you, as a developer, can use Twitter API to read and write data from Twitter, create a new tweet and do more actions in a program that you write. Your program will call Twitter’s API. The client can also be a web browser. When you go to Twitter website, your browser is the client who calls Twitter API and uses the returned data to render information on the screen.</a:t>
          </a:r>
        </a:p>
      </dgm:t>
    </dgm:pt>
    <dgm:pt modelId="{456B5FB2-CBF0-4FE3-B4E9-639842536A93}" type="parTrans" cxnId="{A0B74054-4116-482F-81FE-6198465C1895}">
      <dgm:prSet/>
      <dgm:spPr/>
      <dgm:t>
        <a:bodyPr/>
        <a:lstStyle/>
        <a:p>
          <a:endParaRPr lang="en-US"/>
        </a:p>
      </dgm:t>
    </dgm:pt>
    <dgm:pt modelId="{4CC36415-7618-4175-A60C-BBAA85BE30B9}" type="sibTrans" cxnId="{A0B74054-4116-482F-81FE-6198465C1895}">
      <dgm:prSet/>
      <dgm:spPr/>
      <dgm:t>
        <a:bodyPr/>
        <a:lstStyle/>
        <a:p>
          <a:endParaRPr lang="en-US"/>
        </a:p>
      </dgm:t>
    </dgm:pt>
    <dgm:pt modelId="{7DF2D732-158A-4AA3-B07E-85384E7A82ED}">
      <dgm:prSet/>
      <dgm:spPr/>
      <dgm:t>
        <a:bodyPr/>
        <a:lstStyle/>
        <a:p>
          <a:r>
            <a:rPr lang="en-US" b="1"/>
            <a:t>Resource</a:t>
          </a:r>
          <a:r>
            <a:rPr lang="en-US"/>
            <a:t> — a resource can be any object the API can provide information about. In Instagram’s API, for example, a resource can be a user, a photo, a hashtag. Each resource has a unique identifier. The identifier can be a name or a number.</a:t>
          </a:r>
        </a:p>
      </dgm:t>
    </dgm:pt>
    <dgm:pt modelId="{C54A4E8D-AD0B-44D5-B3D2-45B6E4752A3A}" type="parTrans" cxnId="{076F0418-FD03-47AE-9B77-25AE75095A03}">
      <dgm:prSet/>
      <dgm:spPr/>
      <dgm:t>
        <a:bodyPr/>
        <a:lstStyle/>
        <a:p>
          <a:endParaRPr lang="en-US"/>
        </a:p>
      </dgm:t>
    </dgm:pt>
    <dgm:pt modelId="{C29A6739-08E6-414B-83C9-2B024F157F94}" type="sibTrans" cxnId="{076F0418-FD03-47AE-9B77-25AE75095A03}">
      <dgm:prSet/>
      <dgm:spPr/>
      <dgm:t>
        <a:bodyPr/>
        <a:lstStyle/>
        <a:p>
          <a:endParaRPr lang="en-US"/>
        </a:p>
      </dgm:t>
    </dgm:pt>
    <dgm:pt modelId="{75923A01-1110-4D69-9772-B677D07E996F}" type="pres">
      <dgm:prSet presAssocID="{83BD7907-5EB2-465D-A90E-7A65F9D9B8E7}" presName="hierChild1" presStyleCnt="0">
        <dgm:presLayoutVars>
          <dgm:chPref val="1"/>
          <dgm:dir/>
          <dgm:animOne val="branch"/>
          <dgm:animLvl val="lvl"/>
          <dgm:resizeHandles/>
        </dgm:presLayoutVars>
      </dgm:prSet>
      <dgm:spPr/>
    </dgm:pt>
    <dgm:pt modelId="{13DD1B6A-7EB8-410E-AE60-41BB14357DEF}" type="pres">
      <dgm:prSet presAssocID="{FA15E730-BC08-4875-A65A-B3ADE37F5505}" presName="hierRoot1" presStyleCnt="0"/>
      <dgm:spPr/>
    </dgm:pt>
    <dgm:pt modelId="{039A8A5A-B5EC-4B17-BA44-F18A22DEE8F1}" type="pres">
      <dgm:prSet presAssocID="{FA15E730-BC08-4875-A65A-B3ADE37F5505}" presName="composite" presStyleCnt="0"/>
      <dgm:spPr/>
    </dgm:pt>
    <dgm:pt modelId="{994F2274-9253-4B8E-B49C-4441D15A00C0}" type="pres">
      <dgm:prSet presAssocID="{FA15E730-BC08-4875-A65A-B3ADE37F5505}" presName="background" presStyleLbl="node0" presStyleIdx="0" presStyleCnt="2"/>
      <dgm:spPr/>
    </dgm:pt>
    <dgm:pt modelId="{A90FFF7C-54B7-41DB-B3E6-AA62FC8D7DE4}" type="pres">
      <dgm:prSet presAssocID="{FA15E730-BC08-4875-A65A-B3ADE37F5505}" presName="text" presStyleLbl="fgAcc0" presStyleIdx="0" presStyleCnt="2">
        <dgm:presLayoutVars>
          <dgm:chPref val="3"/>
        </dgm:presLayoutVars>
      </dgm:prSet>
      <dgm:spPr/>
    </dgm:pt>
    <dgm:pt modelId="{FB5B862A-5C73-48AC-84CE-4C4AC5908D5C}" type="pres">
      <dgm:prSet presAssocID="{FA15E730-BC08-4875-A65A-B3ADE37F5505}" presName="hierChild2" presStyleCnt="0"/>
      <dgm:spPr/>
    </dgm:pt>
    <dgm:pt modelId="{A014B85C-1B3B-431E-A86A-FE23807C3A11}" type="pres">
      <dgm:prSet presAssocID="{7DF2D732-158A-4AA3-B07E-85384E7A82ED}" presName="hierRoot1" presStyleCnt="0"/>
      <dgm:spPr/>
    </dgm:pt>
    <dgm:pt modelId="{EBF05FB2-740C-48B4-9713-85335A308EB9}" type="pres">
      <dgm:prSet presAssocID="{7DF2D732-158A-4AA3-B07E-85384E7A82ED}" presName="composite" presStyleCnt="0"/>
      <dgm:spPr/>
    </dgm:pt>
    <dgm:pt modelId="{4B564852-AAB6-47E2-8279-3E728BF36294}" type="pres">
      <dgm:prSet presAssocID="{7DF2D732-158A-4AA3-B07E-85384E7A82ED}" presName="background" presStyleLbl="node0" presStyleIdx="1" presStyleCnt="2"/>
      <dgm:spPr/>
    </dgm:pt>
    <dgm:pt modelId="{8409E994-9E25-4614-8B47-1A5881124F0A}" type="pres">
      <dgm:prSet presAssocID="{7DF2D732-158A-4AA3-B07E-85384E7A82ED}" presName="text" presStyleLbl="fgAcc0" presStyleIdx="1" presStyleCnt="2">
        <dgm:presLayoutVars>
          <dgm:chPref val="3"/>
        </dgm:presLayoutVars>
      </dgm:prSet>
      <dgm:spPr/>
    </dgm:pt>
    <dgm:pt modelId="{5D785E7A-70AD-43D2-A25D-964B1971806B}" type="pres">
      <dgm:prSet presAssocID="{7DF2D732-158A-4AA3-B07E-85384E7A82ED}" presName="hierChild2" presStyleCnt="0"/>
      <dgm:spPr/>
    </dgm:pt>
  </dgm:ptLst>
  <dgm:cxnLst>
    <dgm:cxn modelId="{076F0418-FD03-47AE-9B77-25AE75095A03}" srcId="{83BD7907-5EB2-465D-A90E-7A65F9D9B8E7}" destId="{7DF2D732-158A-4AA3-B07E-85384E7A82ED}" srcOrd="1" destOrd="0" parTransId="{C54A4E8D-AD0B-44D5-B3D2-45B6E4752A3A}" sibTransId="{C29A6739-08E6-414B-83C9-2B024F157F94}"/>
    <dgm:cxn modelId="{C5990039-0E33-4CBA-BC3B-6D4C3993FFEB}" type="presOf" srcId="{83BD7907-5EB2-465D-A90E-7A65F9D9B8E7}" destId="{75923A01-1110-4D69-9772-B677D07E996F}" srcOrd="0" destOrd="0" presId="urn:microsoft.com/office/officeart/2005/8/layout/hierarchy1"/>
    <dgm:cxn modelId="{A0B74054-4116-482F-81FE-6198465C1895}" srcId="{83BD7907-5EB2-465D-A90E-7A65F9D9B8E7}" destId="{FA15E730-BC08-4875-A65A-B3ADE37F5505}" srcOrd="0" destOrd="0" parTransId="{456B5FB2-CBF0-4FE3-B4E9-639842536A93}" sibTransId="{4CC36415-7618-4175-A60C-BBAA85BE30B9}"/>
    <dgm:cxn modelId="{90A7BFA0-D27F-40D2-B269-496BF10EA93A}" type="presOf" srcId="{7DF2D732-158A-4AA3-B07E-85384E7A82ED}" destId="{8409E994-9E25-4614-8B47-1A5881124F0A}" srcOrd="0" destOrd="0" presId="urn:microsoft.com/office/officeart/2005/8/layout/hierarchy1"/>
    <dgm:cxn modelId="{9D7918E2-E426-462B-844E-562F5A231191}" type="presOf" srcId="{FA15E730-BC08-4875-A65A-B3ADE37F5505}" destId="{A90FFF7C-54B7-41DB-B3E6-AA62FC8D7DE4}" srcOrd="0" destOrd="0" presId="urn:microsoft.com/office/officeart/2005/8/layout/hierarchy1"/>
    <dgm:cxn modelId="{AD814D14-A22D-4172-91D6-F8A537BA1C1B}" type="presParOf" srcId="{75923A01-1110-4D69-9772-B677D07E996F}" destId="{13DD1B6A-7EB8-410E-AE60-41BB14357DEF}" srcOrd="0" destOrd="0" presId="urn:microsoft.com/office/officeart/2005/8/layout/hierarchy1"/>
    <dgm:cxn modelId="{8D5C8B53-57ED-4AC4-AF9C-56E5D03EEF74}" type="presParOf" srcId="{13DD1B6A-7EB8-410E-AE60-41BB14357DEF}" destId="{039A8A5A-B5EC-4B17-BA44-F18A22DEE8F1}" srcOrd="0" destOrd="0" presId="urn:microsoft.com/office/officeart/2005/8/layout/hierarchy1"/>
    <dgm:cxn modelId="{0BCD8992-D7BE-454A-B24C-9E191FD8287A}" type="presParOf" srcId="{039A8A5A-B5EC-4B17-BA44-F18A22DEE8F1}" destId="{994F2274-9253-4B8E-B49C-4441D15A00C0}" srcOrd="0" destOrd="0" presId="urn:microsoft.com/office/officeart/2005/8/layout/hierarchy1"/>
    <dgm:cxn modelId="{C5AB3667-5518-46A5-A40B-F0363ED07BF0}" type="presParOf" srcId="{039A8A5A-B5EC-4B17-BA44-F18A22DEE8F1}" destId="{A90FFF7C-54B7-41DB-B3E6-AA62FC8D7DE4}" srcOrd="1" destOrd="0" presId="urn:microsoft.com/office/officeart/2005/8/layout/hierarchy1"/>
    <dgm:cxn modelId="{A3EC5855-E9BB-462E-A2CB-F4B4546833BB}" type="presParOf" srcId="{13DD1B6A-7EB8-410E-AE60-41BB14357DEF}" destId="{FB5B862A-5C73-48AC-84CE-4C4AC5908D5C}" srcOrd="1" destOrd="0" presId="urn:microsoft.com/office/officeart/2005/8/layout/hierarchy1"/>
    <dgm:cxn modelId="{8E507AD3-7664-4FD6-AF2A-D5B69DD18195}" type="presParOf" srcId="{75923A01-1110-4D69-9772-B677D07E996F}" destId="{A014B85C-1B3B-431E-A86A-FE23807C3A11}" srcOrd="1" destOrd="0" presId="urn:microsoft.com/office/officeart/2005/8/layout/hierarchy1"/>
    <dgm:cxn modelId="{84E34001-77D3-466E-89B9-B2D1F95A95F1}" type="presParOf" srcId="{A014B85C-1B3B-431E-A86A-FE23807C3A11}" destId="{EBF05FB2-740C-48B4-9713-85335A308EB9}" srcOrd="0" destOrd="0" presId="urn:microsoft.com/office/officeart/2005/8/layout/hierarchy1"/>
    <dgm:cxn modelId="{F0FEB50F-1D2A-4ABC-8980-3BAC33964F45}" type="presParOf" srcId="{EBF05FB2-740C-48B4-9713-85335A308EB9}" destId="{4B564852-AAB6-47E2-8279-3E728BF36294}" srcOrd="0" destOrd="0" presId="urn:microsoft.com/office/officeart/2005/8/layout/hierarchy1"/>
    <dgm:cxn modelId="{66AC6D15-190D-43A2-BF22-6372C273CDD4}" type="presParOf" srcId="{EBF05FB2-740C-48B4-9713-85335A308EB9}" destId="{8409E994-9E25-4614-8B47-1A5881124F0A}" srcOrd="1" destOrd="0" presId="urn:microsoft.com/office/officeart/2005/8/layout/hierarchy1"/>
    <dgm:cxn modelId="{7ACC89FE-DB89-457E-8A95-C6B40F72F6F1}" type="presParOf" srcId="{A014B85C-1B3B-431E-A86A-FE23807C3A11}" destId="{5D785E7A-70AD-43D2-A25D-964B197180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F2274-9253-4B8E-B49C-4441D15A00C0}">
      <dsp:nvSpPr>
        <dsp:cNvPr id="0" name=""/>
        <dsp:cNvSpPr/>
      </dsp:nvSpPr>
      <dsp:spPr>
        <a:xfrm>
          <a:off x="66218" y="1652"/>
          <a:ext cx="4466255" cy="283607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90FFF7C-54B7-41DB-B3E6-AA62FC8D7DE4}">
      <dsp:nvSpPr>
        <dsp:cNvPr id="0" name=""/>
        <dsp:cNvSpPr/>
      </dsp:nvSpPr>
      <dsp:spPr>
        <a:xfrm>
          <a:off x="562468" y="473090"/>
          <a:ext cx="4466255" cy="283607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Client</a:t>
          </a:r>
          <a:r>
            <a:rPr lang="en-US" sz="1500" kern="1200"/>
            <a:t> — the client is the person or software who uses the API. It can be a developer, for example you, as a developer, can use Twitter API to read and write data from Twitter, create a new tweet and do more actions in a program that you write. Your program will call Twitter’s API. The client can also be a web browser. When you go to Twitter website, your browser is the client who calls Twitter API and uses the returned data to render information on the screen.</a:t>
          </a:r>
        </a:p>
      </dsp:txBody>
      <dsp:txXfrm>
        <a:off x="645534" y="556156"/>
        <a:ext cx="4300123" cy="2669940"/>
      </dsp:txXfrm>
    </dsp:sp>
    <dsp:sp modelId="{4B564852-AAB6-47E2-8279-3E728BF36294}">
      <dsp:nvSpPr>
        <dsp:cNvPr id="0" name=""/>
        <dsp:cNvSpPr/>
      </dsp:nvSpPr>
      <dsp:spPr>
        <a:xfrm>
          <a:off x="5524975" y="1652"/>
          <a:ext cx="4466255" cy="283607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09E994-9E25-4614-8B47-1A5881124F0A}">
      <dsp:nvSpPr>
        <dsp:cNvPr id="0" name=""/>
        <dsp:cNvSpPr/>
      </dsp:nvSpPr>
      <dsp:spPr>
        <a:xfrm>
          <a:off x="6021225" y="473090"/>
          <a:ext cx="4466255" cy="283607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Resource</a:t>
          </a:r>
          <a:r>
            <a:rPr lang="en-US" sz="1500" kern="1200"/>
            <a:t> — a resource can be any object the API can provide information about. In Instagram’s API, for example, a resource can be a user, a photo, a hashtag. Each resource has a unique identifier. The identifier can be a name or a number.</a:t>
          </a:r>
        </a:p>
      </dsp:txBody>
      <dsp:txXfrm>
        <a:off x="6104291" y="556156"/>
        <a:ext cx="4300123" cy="26699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hakray.com/advantages-of-rest-api/" TargetMode="External"/><Relationship Id="rId2" Type="http://schemas.openxmlformats.org/officeDocument/2006/relationships/hyperlink" Target="https://medium.com/extend/what-is-rest-a-simple-explanation-for-beginners-part-1-introduction-b4a072f8740f" TargetMode="External"/><Relationship Id="rId1" Type="http://schemas.openxmlformats.org/officeDocument/2006/relationships/slideLayout" Target="../slideLayouts/slideLayout2.xml"/><Relationship Id="rId5" Type="http://schemas.openxmlformats.org/officeDocument/2006/relationships/hyperlink" Target="https://www.keycdn.com/support/comparing-uri-vs-url" TargetMode="External"/><Relationship Id="rId4" Type="http://schemas.openxmlformats.org/officeDocument/2006/relationships/hyperlink" Target="https://searchapparchitecture.techtarget.com/definition/RESTful-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archdatacenter.techtarget.com/definition/scalability" TargetMode="External"/><Relationship Id="rId2" Type="http://schemas.openxmlformats.org/officeDocument/2006/relationships/hyperlink" Target="https://whatis.techtarget.com/definition/stateless" TargetMode="External"/><Relationship Id="rId1" Type="http://schemas.openxmlformats.org/officeDocument/2006/relationships/slideLayout" Target="../slideLayouts/slideLayout2.xml"/><Relationship Id="rId6" Type="http://schemas.openxmlformats.org/officeDocument/2006/relationships/hyperlink" Target="https://searchapparchitecture.techtarget.com/definition/microservices" TargetMode="External"/><Relationship Id="rId5" Type="http://schemas.openxmlformats.org/officeDocument/2006/relationships/hyperlink" Target="https://searchcloudcomputing.techtarget.com/definition/cloud-computing" TargetMode="External"/><Relationship Id="rId4" Type="http://schemas.openxmlformats.org/officeDocument/2006/relationships/hyperlink" Target="https://searchdatacenter.techtarget.com/definition/workloa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google.com/imgres?imgurl=https%3A%2F%2Fd1xple9gxb4tux.cloudfront.net%2Fassets%2Fimages%2Farticle_images%2Fc434d8fccf80bd57ef848ae24a9825ffd3322be7.png%3F1553504289&amp;imgrefurl=https%3A%2F%2Fmlsdev.com%2Fblog%2F81-a-beginner-s-tutorial-for-understanding-restful-api&amp;tbnid=_t73zjuIEYAiGM&amp;vet=12ahUKEwjHrPaFy6TpAhVKfqwKHU2bCZkQMygNegUIARCZAg..i&amp;docid=PE7SH-sz3SjZSM&amp;w=780&amp;h=250&amp;q=restful%20api's&amp;client=firefox-b-1-d&amp;ved=2ahUKEwjHrPaFy6TpAhVKfqwKHU2bCZkQMygNegUIARCZA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24D56F-A614-4B8D-85A0-A84B125F711F}"/>
              </a:ext>
            </a:extLst>
          </p:cNvPr>
          <p:cNvSpPr>
            <a:spLocks noGrp="1"/>
          </p:cNvSpPr>
          <p:nvPr>
            <p:ph type="ctrTitle"/>
          </p:nvPr>
        </p:nvSpPr>
        <p:spPr>
          <a:xfrm>
            <a:off x="451514" y="947607"/>
            <a:ext cx="4389427" cy="4962786"/>
          </a:xfrm>
        </p:spPr>
        <p:txBody>
          <a:bodyPr anchor="ctr">
            <a:normAutofit/>
          </a:bodyPr>
          <a:lstStyle/>
          <a:p>
            <a:r>
              <a:rPr lang="en-US" dirty="0"/>
              <a:t>RESTful APIs</a:t>
            </a:r>
          </a:p>
        </p:txBody>
      </p:sp>
      <p:sp>
        <p:nvSpPr>
          <p:cNvPr id="3" name="Subtitle 2">
            <a:extLst>
              <a:ext uri="{FF2B5EF4-FFF2-40B4-BE49-F238E27FC236}">
                <a16:creationId xmlns:a16="http://schemas.microsoft.com/office/drawing/2014/main" id="{3D9ED4AE-4056-40C8-BD30-3C6099761D1D}"/>
              </a:ext>
            </a:extLst>
          </p:cNvPr>
          <p:cNvSpPr>
            <a:spLocks noGrp="1"/>
          </p:cNvSpPr>
          <p:nvPr>
            <p:ph type="subTitle" idx="1"/>
          </p:nvPr>
        </p:nvSpPr>
        <p:spPr>
          <a:xfrm>
            <a:off x="7229345" y="947607"/>
            <a:ext cx="4152655" cy="4962785"/>
          </a:xfrm>
          <a:effectLst/>
        </p:spPr>
        <p:txBody>
          <a:bodyPr anchor="ctr">
            <a:normAutofit/>
          </a:bodyPr>
          <a:lstStyle/>
          <a:p>
            <a:r>
              <a:rPr lang="en-US" sz="2800"/>
              <a:t>Laurie Mailloux</a:t>
            </a:r>
          </a:p>
          <a:p>
            <a:r>
              <a:rPr lang="en-US" sz="2800"/>
              <a:t>Web 420</a:t>
            </a:r>
          </a:p>
          <a:p>
            <a:r>
              <a:rPr lang="en-US" sz="2800"/>
              <a:t>Presentation 2.2 RESTful APIs</a:t>
            </a:r>
          </a:p>
          <a:p>
            <a:r>
              <a:rPr lang="en-US" sz="2800"/>
              <a:t>May 8, 2020</a:t>
            </a:r>
          </a:p>
        </p:txBody>
      </p:sp>
    </p:spTree>
    <p:extLst>
      <p:ext uri="{BB962C8B-B14F-4D97-AF65-F5344CB8AC3E}">
        <p14:creationId xmlns:p14="http://schemas.microsoft.com/office/powerpoint/2010/main" val="228861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p:txBody>
          <a:bodyPr/>
          <a:lstStyle/>
          <a:p>
            <a:r>
              <a:rPr lang="en-US" dirty="0"/>
              <a:t>Avraham, </a:t>
            </a:r>
            <a:r>
              <a:rPr lang="en-US" dirty="0" err="1"/>
              <a:t>Shif</a:t>
            </a:r>
            <a:r>
              <a:rPr lang="en-US" dirty="0"/>
              <a:t> Ben. September 5, 2017. What is REST — A Simple Explanation for Beginners, Part 1: Introduction. Retrieved on May 5, 2020 from </a:t>
            </a:r>
            <a:r>
              <a:rPr lang="en-US" dirty="0">
                <a:hlinkClick r:id="rId2"/>
              </a:rPr>
              <a:t>https://medium.com/extend/what-is-rest-a-simple-explanation-for-beginners-part-1-introduction-b4a072f8740f</a:t>
            </a:r>
            <a:r>
              <a:rPr lang="en-US" dirty="0"/>
              <a:t> </a:t>
            </a:r>
          </a:p>
          <a:p>
            <a:r>
              <a:rPr lang="en-US" dirty="0" err="1"/>
              <a:t>Chakray</a:t>
            </a:r>
            <a:r>
              <a:rPr lang="en-US" dirty="0"/>
              <a:t>. February 9, 2017. What are the advantages of a REST API?  Retrieved on May 8, 2020 from </a:t>
            </a:r>
            <a:r>
              <a:rPr lang="en-US" dirty="0">
                <a:hlinkClick r:id="rId3"/>
              </a:rPr>
              <a:t>https://www.chakray.com/advantages-of-rest-api/</a:t>
            </a:r>
            <a:r>
              <a:rPr lang="en-US" dirty="0"/>
              <a:t> </a:t>
            </a:r>
          </a:p>
          <a:p>
            <a:r>
              <a:rPr lang="en-US" dirty="0"/>
              <a:t>(n.d.). Retrieved from </a:t>
            </a:r>
            <a:r>
              <a:rPr lang="en-US" dirty="0">
                <a:hlinkClick r:id="rId4"/>
              </a:rPr>
              <a:t>https://searchapparchitecture.techtarget.com/definition/RESTful-API</a:t>
            </a:r>
            <a:r>
              <a:rPr lang="en-US" dirty="0"/>
              <a:t> </a:t>
            </a:r>
          </a:p>
          <a:p>
            <a:r>
              <a:rPr lang="en-US" dirty="0"/>
              <a:t>Comparing URI vs URL. October 4, 2018 Retrieved on May 8, 2020 from </a:t>
            </a:r>
            <a:r>
              <a:rPr lang="en-US" dirty="0">
                <a:hlinkClick r:id="rId5"/>
              </a:rPr>
              <a:t>https://www.keycdn.com/support/comparing-uri-vs-url</a:t>
            </a:r>
            <a:r>
              <a:rPr lang="en-US" dirty="0"/>
              <a:t> </a:t>
            </a:r>
          </a:p>
          <a:p>
            <a:endParaRPr lang="en-US" dirty="0"/>
          </a:p>
        </p:txBody>
      </p:sp>
    </p:spTree>
    <p:extLst>
      <p:ext uri="{BB962C8B-B14F-4D97-AF65-F5344CB8AC3E}">
        <p14:creationId xmlns:p14="http://schemas.microsoft.com/office/powerpoint/2010/main" val="419194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What are RESTful APIs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a:xfrm>
            <a:off x="5146751" y="1218475"/>
            <a:ext cx="6080050" cy="4421051"/>
          </a:xfrm>
          <a:effectLst/>
        </p:spPr>
        <p:txBody>
          <a:bodyPr>
            <a:normAutofit/>
          </a:bodyPr>
          <a:lstStyle/>
          <a:p>
            <a:r>
              <a:rPr lang="en-US" sz="1600"/>
              <a:t>An </a:t>
            </a:r>
            <a:r>
              <a:rPr lang="en-US" sz="1600" b="1"/>
              <a:t>API</a:t>
            </a:r>
            <a:r>
              <a:rPr lang="en-US" sz="1600"/>
              <a:t> is an application programming interface. It is a set of rules that allow programs to talk to each other. The developer creates the API on the server and allows the client to talk to it.</a:t>
            </a:r>
          </a:p>
          <a:p>
            <a:r>
              <a:rPr lang="en-US" sz="1600" b="1"/>
              <a:t>REST</a:t>
            </a:r>
            <a:r>
              <a:rPr lang="en-US" sz="1600"/>
              <a:t> determines how the API looks like. It stands for “Representational State Transfer”. It is a set of rules that developers follow when they create their API. One of these rules states that you should be able to get a piece of data (called a resource) when you link to a specific URL.</a:t>
            </a:r>
          </a:p>
          <a:p>
            <a:r>
              <a:rPr lang="en-US" sz="1600"/>
              <a:t>Each URL is called a </a:t>
            </a:r>
            <a:r>
              <a:rPr lang="en-US" sz="1600" b="1"/>
              <a:t>request</a:t>
            </a:r>
            <a:r>
              <a:rPr lang="en-US" sz="1600"/>
              <a:t> while the data sent back to you is called a </a:t>
            </a:r>
            <a:r>
              <a:rPr lang="en-US" sz="1600" b="1"/>
              <a:t>response</a:t>
            </a:r>
            <a:r>
              <a:rPr lang="en-US" sz="1600"/>
              <a:t>.</a:t>
            </a:r>
          </a:p>
          <a:p>
            <a:endParaRPr lang="en-US" sz="1600"/>
          </a:p>
        </p:txBody>
      </p:sp>
    </p:spTree>
    <p:extLst>
      <p:ext uri="{BB962C8B-B14F-4D97-AF65-F5344CB8AC3E}">
        <p14:creationId xmlns:p14="http://schemas.microsoft.com/office/powerpoint/2010/main" val="135100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810000" y="447188"/>
            <a:ext cx="10571998" cy="970450"/>
          </a:xfrm>
        </p:spPr>
        <p:txBody>
          <a:bodyPr>
            <a:normAutofit/>
          </a:bodyPr>
          <a:lstStyle/>
          <a:p>
            <a:r>
              <a:rPr lang="en-US"/>
              <a:t>Key Terms	</a:t>
            </a:r>
            <a:endParaRPr lang="en-US" dirty="0"/>
          </a:p>
        </p:txBody>
      </p:sp>
      <p:graphicFrame>
        <p:nvGraphicFramePr>
          <p:cNvPr id="5" name="Content Placeholder 2">
            <a:extLst>
              <a:ext uri="{FF2B5EF4-FFF2-40B4-BE49-F238E27FC236}">
                <a16:creationId xmlns:a16="http://schemas.microsoft.com/office/drawing/2014/main" id="{C124EA8A-A2DA-4F74-A978-BD12DA0DFDF7}"/>
              </a:ext>
            </a:extLst>
          </p:cNvPr>
          <p:cNvGraphicFramePr>
            <a:graphicFrameLocks noGrp="1"/>
          </p:cNvGraphicFramePr>
          <p:nvPr>
            <p:ph idx="1"/>
            <p:extLst>
              <p:ext uri="{D42A27DB-BD31-4B8C-83A1-F6EECF244321}">
                <p14:modId xmlns:p14="http://schemas.microsoft.com/office/powerpoint/2010/main" val="838525656"/>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88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p:txBody>
          <a:bodyPr/>
          <a:lstStyle/>
          <a:p>
            <a:r>
              <a:rPr lang="en-US" b="1" dirty="0"/>
              <a:t>Due to its scalability</a:t>
            </a:r>
            <a:r>
              <a:rPr lang="en-US" dirty="0"/>
              <a:t>. This protocol stands out due to its scalability. Thanks to the separation between client and server, the product may be scaled by a development team without much difficulty.</a:t>
            </a:r>
          </a:p>
          <a:p>
            <a:r>
              <a:rPr lang="en-US" b="1" dirty="0"/>
              <a:t>Due to its flexibility and portability.</a:t>
            </a:r>
            <a:r>
              <a:rPr lang="en-US" dirty="0"/>
              <a:t> With the indispensable requirement for data from one of the requests to be properly sent, it is possible to perform a migration from one server to another or carry out changes on the database at any time. Front and back can therefore be hosted on different servers, which is a significant management advantage.</a:t>
            </a:r>
          </a:p>
          <a:p>
            <a:r>
              <a:rPr lang="en-US" b="1" dirty="0"/>
              <a:t>Due to its independence.</a:t>
            </a:r>
            <a:r>
              <a:rPr lang="en-US" dirty="0"/>
              <a:t> Due to the separation between client and server, the protocol makes it easy for developments across the various areas of a project to take place independently. In addition, the </a:t>
            </a:r>
            <a:r>
              <a:rPr lang="en-US" b="1" dirty="0"/>
              <a:t>REST API</a:t>
            </a:r>
            <a:r>
              <a:rPr lang="en-US" dirty="0"/>
              <a:t> adapts at all times to the working syntax and platform. This offers the opportunity to try several environments while developing.</a:t>
            </a:r>
          </a:p>
          <a:p>
            <a:endParaRPr lang="en-US" dirty="0"/>
          </a:p>
        </p:txBody>
      </p:sp>
    </p:spTree>
    <p:extLst>
      <p:ext uri="{BB962C8B-B14F-4D97-AF65-F5344CB8AC3E}">
        <p14:creationId xmlns:p14="http://schemas.microsoft.com/office/powerpoint/2010/main" val="40455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451515" y="1734857"/>
            <a:ext cx="3765483" cy="3388287"/>
          </a:xfrm>
        </p:spPr>
        <p:txBody>
          <a:bodyPr anchor="ctr">
            <a:normAutofit/>
          </a:bodyPr>
          <a:lstStyle/>
          <a:p>
            <a:r>
              <a:rPr lang="en-US" sz="3700"/>
              <a:t>Disadvantages</a:t>
            </a:r>
          </a:p>
        </p:txBody>
      </p:sp>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a:xfrm>
            <a:off x="6008068" y="978993"/>
            <a:ext cx="5365218" cy="4900014"/>
          </a:xfrm>
          <a:effectLst/>
        </p:spPr>
        <p:txBody>
          <a:bodyPr>
            <a:normAutofit/>
          </a:bodyPr>
          <a:lstStyle/>
          <a:p>
            <a:r>
              <a:rPr lang="en-US" dirty="0"/>
              <a:t>REST-</a:t>
            </a:r>
            <a:r>
              <a:rPr lang="en-US" dirty="0" err="1"/>
              <a:t>ful</a:t>
            </a:r>
            <a:r>
              <a:rPr lang="en-US" dirty="0"/>
              <a:t> API unnecessarily exposes models</a:t>
            </a:r>
          </a:p>
          <a:p>
            <a:r>
              <a:rPr lang="en-US" dirty="0"/>
              <a:t>REST-</a:t>
            </a:r>
            <a:r>
              <a:rPr lang="en-US" dirty="0" err="1"/>
              <a:t>ful</a:t>
            </a:r>
            <a:r>
              <a:rPr lang="en-US" dirty="0"/>
              <a:t> API forces one to think in terms of manipulating models instead of the natural behavior of stating intent</a:t>
            </a:r>
          </a:p>
          <a:p>
            <a:r>
              <a:rPr lang="en-US" dirty="0"/>
              <a:t>REST-</a:t>
            </a:r>
            <a:r>
              <a:rPr lang="en-US" dirty="0" err="1"/>
              <a:t>ful</a:t>
            </a:r>
            <a:r>
              <a:rPr lang="en-US" dirty="0"/>
              <a:t> API Update action oversimplifies too much </a:t>
            </a:r>
          </a:p>
        </p:txBody>
      </p:sp>
    </p:spTree>
    <p:extLst>
      <p:ext uri="{BB962C8B-B14F-4D97-AF65-F5344CB8AC3E}">
        <p14:creationId xmlns:p14="http://schemas.microsoft.com/office/powerpoint/2010/main" val="374399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p:txBody>
          <a:bodyPr/>
          <a:lstStyle/>
          <a:p>
            <a:r>
              <a:rPr lang="en-US" dirty="0"/>
              <a:t>Uses</a:t>
            </a:r>
          </a:p>
        </p:txBody>
      </p:sp>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p:txBody>
          <a:bodyPr/>
          <a:lstStyle/>
          <a:p>
            <a:r>
              <a:rPr lang="en-US" dirty="0"/>
              <a:t>Because the calls are </a:t>
            </a:r>
            <a:r>
              <a:rPr lang="en-US" dirty="0">
                <a:hlinkClick r:id="rId2"/>
              </a:rPr>
              <a:t>stateless</a:t>
            </a:r>
            <a:r>
              <a:rPr lang="en-US" dirty="0"/>
              <a:t>, REST is useful in cloud applications. Stateless components can be freely redeployed if something fails, and they can </a:t>
            </a:r>
            <a:r>
              <a:rPr lang="en-US" dirty="0">
                <a:hlinkClick r:id="rId3"/>
              </a:rPr>
              <a:t>scale</a:t>
            </a:r>
            <a:r>
              <a:rPr lang="en-US" dirty="0"/>
              <a:t> to accommodate </a:t>
            </a:r>
            <a:r>
              <a:rPr lang="en-US" dirty="0">
                <a:hlinkClick r:id="rId4"/>
              </a:rPr>
              <a:t>load</a:t>
            </a:r>
            <a:r>
              <a:rPr lang="en-US" dirty="0"/>
              <a:t> changes. This is because any request can be directed to any instance of a component; there can be nothing saved that has to be remembered by the next transaction. That makes REST preferable for web use, but the RESTful model is also helpful in cloud services because binding to a service through an API is a matter of controlling how the URL is decoded. </a:t>
            </a:r>
            <a:r>
              <a:rPr lang="en-US" dirty="0">
                <a:hlinkClick r:id="rId5"/>
              </a:rPr>
              <a:t>Cloud computing</a:t>
            </a:r>
            <a:r>
              <a:rPr lang="en-US" dirty="0"/>
              <a:t> and </a:t>
            </a:r>
            <a:r>
              <a:rPr lang="en-US" dirty="0">
                <a:hlinkClick r:id="rId6"/>
              </a:rPr>
              <a:t>microservices</a:t>
            </a:r>
            <a:r>
              <a:rPr lang="en-US" dirty="0"/>
              <a:t> are almost certain to make RESTful API design the rule in the future.</a:t>
            </a:r>
          </a:p>
        </p:txBody>
      </p:sp>
    </p:spTree>
    <p:extLst>
      <p:ext uri="{BB962C8B-B14F-4D97-AF65-F5344CB8AC3E}">
        <p14:creationId xmlns:p14="http://schemas.microsoft.com/office/powerpoint/2010/main" val="95674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D1D24C6E-6E7C-4B56-AA38-FCB09761938A}"/>
              </a:ext>
            </a:extLst>
          </p:cNvPr>
          <p:cNvPicPr>
            <a:picLocks noGrp="1" noChangeAspect="1"/>
          </p:cNvPicPr>
          <p:nvPr>
            <p:ph idx="1"/>
          </p:nvPr>
        </p:nvPicPr>
        <p:blipFill rotWithShape="1">
          <a:blip r:embed="rId2"/>
          <a:srcRect t="2459" b="16626"/>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Methods</a:t>
            </a:r>
          </a:p>
        </p:txBody>
      </p:sp>
    </p:spTree>
    <p:extLst>
      <p:ext uri="{BB962C8B-B14F-4D97-AF65-F5344CB8AC3E}">
        <p14:creationId xmlns:p14="http://schemas.microsoft.com/office/powerpoint/2010/main" val="82373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1063691" y="4049486"/>
            <a:ext cx="4825480" cy="1883228"/>
          </a:xfrm>
        </p:spPr>
        <p:txBody>
          <a:bodyPr anchor="ctr">
            <a:normAutofit/>
          </a:bodyPr>
          <a:lstStyle/>
          <a:p>
            <a:r>
              <a:rPr lang="en-US" dirty="0">
                <a:solidFill>
                  <a:srgbClr val="FFFFFF"/>
                </a:solidFill>
              </a:rPr>
              <a:t>REST</a:t>
            </a:r>
          </a:p>
        </p:txBody>
      </p:sp>
      <p:pic>
        <p:nvPicPr>
          <p:cNvPr id="5" name="Picture 4" descr="A picture containing clock&#10;&#10;Description automatically generated">
            <a:extLst>
              <a:ext uri="{FF2B5EF4-FFF2-40B4-BE49-F238E27FC236}">
                <a16:creationId xmlns:a16="http://schemas.microsoft.com/office/drawing/2014/main" id="{3DA9A1CE-84F6-43CF-A0F5-98181FF78061}"/>
              </a:ext>
            </a:extLst>
          </p:cNvPr>
          <p:cNvPicPr>
            <a:picLocks noChangeAspect="1"/>
          </p:cNvPicPr>
          <p:nvPr/>
        </p:nvPicPr>
        <p:blipFill>
          <a:blip r:embed="rId2"/>
          <a:stretch>
            <a:fillRect/>
          </a:stretch>
        </p:blipFill>
        <p:spPr>
          <a:xfrm>
            <a:off x="1063691" y="1090860"/>
            <a:ext cx="5196897" cy="166300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FDBE7EE-2EAA-4988-B6E5-6D256DB8D48E}"/>
              </a:ext>
            </a:extLst>
          </p:cNvPr>
          <p:cNvPicPr>
            <a:picLocks noChangeAspect="1"/>
          </p:cNvPicPr>
          <p:nvPr/>
        </p:nvPicPr>
        <p:blipFill>
          <a:blip r:embed="rId3"/>
          <a:stretch>
            <a:fillRect/>
          </a:stretch>
        </p:blipFill>
        <p:spPr>
          <a:xfrm>
            <a:off x="6949836" y="484633"/>
            <a:ext cx="4390016" cy="2875460"/>
          </a:xfrm>
          <a:prstGeom prst="rect">
            <a:avLst/>
          </a:prstGeom>
        </p:spPr>
      </p:pic>
      <p:sp>
        <p:nvSpPr>
          <p:cNvPr id="3" name="Content Placeholder 2">
            <a:extLst>
              <a:ext uri="{FF2B5EF4-FFF2-40B4-BE49-F238E27FC236}">
                <a16:creationId xmlns:a16="http://schemas.microsoft.com/office/drawing/2014/main" id="{E8EAE35A-FE69-44EE-B5A3-112385A62016}"/>
              </a:ext>
            </a:extLst>
          </p:cNvPr>
          <p:cNvSpPr>
            <a:spLocks noGrp="1"/>
          </p:cNvSpPr>
          <p:nvPr>
            <p:ph idx="1"/>
          </p:nvPr>
        </p:nvSpPr>
        <p:spPr>
          <a:xfrm>
            <a:off x="6338316" y="4049485"/>
            <a:ext cx="4846151" cy="1883229"/>
          </a:xfrm>
        </p:spPr>
        <p:txBody>
          <a:bodyPr>
            <a:normAutofit/>
          </a:bodyPr>
          <a:lstStyle/>
          <a:p>
            <a:endParaRPr lang="en-US" dirty="0">
              <a:solidFill>
                <a:srgbClr val="FFFFFF"/>
              </a:solidFill>
              <a:hlinkClick r:id="rId4"/>
            </a:endParaRPr>
          </a:p>
          <a:p>
            <a:endParaRPr lang="en-US" dirty="0">
              <a:solidFill>
                <a:srgbClr val="FFFFFF"/>
              </a:solidFill>
            </a:endParaRPr>
          </a:p>
        </p:txBody>
      </p:sp>
    </p:spTree>
    <p:extLst>
      <p:ext uri="{BB962C8B-B14F-4D97-AF65-F5344CB8AC3E}">
        <p14:creationId xmlns:p14="http://schemas.microsoft.com/office/powerpoint/2010/main" val="101806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32B937-6CD2-4410-9876-E593F5BA84D1}"/>
              </a:ext>
            </a:extLst>
          </p:cNvPr>
          <p:cNvSpPr>
            <a:spLocks noGrp="1"/>
          </p:cNvSpPr>
          <p:nvPr>
            <p:ph type="title"/>
          </p:nvPr>
        </p:nvSpPr>
        <p:spPr>
          <a:xfrm>
            <a:off x="451515" y="1734857"/>
            <a:ext cx="3765483" cy="3388287"/>
          </a:xfrm>
        </p:spPr>
        <p:txBody>
          <a:bodyPr anchor="ctr">
            <a:normAutofit/>
          </a:bodyPr>
          <a:lstStyle/>
          <a:p>
            <a:r>
              <a:rPr lang="en-US" dirty="0"/>
              <a:t>When to use URI vs URL</a:t>
            </a:r>
          </a:p>
        </p:txBody>
      </p:sp>
      <p:sp>
        <p:nvSpPr>
          <p:cNvPr id="4" name="Rectangle 1">
            <a:extLst>
              <a:ext uri="{FF2B5EF4-FFF2-40B4-BE49-F238E27FC236}">
                <a16:creationId xmlns:a16="http://schemas.microsoft.com/office/drawing/2014/main" id="{749E586B-52A2-479E-88FC-AA4DCCC8E377}"/>
              </a:ext>
            </a:extLst>
          </p:cNvPr>
          <p:cNvSpPr>
            <a:spLocks noGrp="1" noChangeArrowheads="1"/>
          </p:cNvSpPr>
          <p:nvPr>
            <p:ph idx="1"/>
          </p:nvPr>
        </p:nvSpPr>
        <p:spPr bwMode="auto">
          <a:xfrm>
            <a:off x="6008068" y="978993"/>
            <a:ext cx="5365218" cy="490001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None/>
              <a:tabLst/>
            </a:pPr>
            <a:r>
              <a:rPr kumimoji="0" lang="en-US" altLang="en-US" b="0" i="0" u="none" strike="noStrike" cap="none" normalizeH="0" baseline="0">
                <a:ln>
                  <a:noFill/>
                </a:ln>
                <a:effectLst/>
                <a:latin typeface="Arial" panose="020B0604020202020204" pitchFamily="34" charset="0"/>
              </a:rPr>
              <a:t>There is a fair bit of discussion regarding when and how you should properly use the term URI vs URL. No matter how the URL is structured, it will always be technically correct if you use the term URI. This is because, as we mentioned above, a URI can identify a resource by location (URL), by name (URN), or both, therefore it is all encompassing.</a:t>
            </a:r>
          </a:p>
          <a:p>
            <a:pPr marL="0" marR="0" lvl="0" indent="0" defTabSz="914400" rtl="0" eaLnBrk="0" fontAlgn="base" latinLnBrk="0" hangingPunct="0">
              <a:spcBef>
                <a:spcPct val="0"/>
              </a:spcBef>
              <a:buClrTx/>
              <a:buSzTx/>
              <a:buFontTx/>
              <a:buNone/>
              <a:tabLst/>
            </a:pPr>
            <a:r>
              <a:rPr kumimoji="0" lang="en-US" altLang="en-US" b="0" i="0" u="none" strike="noStrike" cap="none" normalizeH="0" baseline="0">
                <a:ln>
                  <a:noFill/>
                </a:ln>
                <a:effectLst/>
                <a:latin typeface="Arial" panose="020B0604020202020204" pitchFamily="34" charset="0"/>
              </a:rPr>
              <a:t>However, due to the URI's versatility, some argue that using the term "URL", or the URL full form (Uniform Resource Locator) is a more appropriate choice when the resource </a:t>
            </a:r>
            <a:r>
              <a:rPr kumimoji="0" lang="en-US" altLang="en-US" b="1" i="0" u="none" strike="noStrike" cap="none" normalizeH="0" baseline="0">
                <a:ln>
                  <a:noFill/>
                </a:ln>
                <a:effectLst/>
                <a:latin typeface="Arial" panose="020B0604020202020204" pitchFamily="34" charset="0"/>
              </a:rPr>
              <a:t>contains a specific location identifier</a:t>
            </a:r>
            <a:r>
              <a:rPr kumimoji="0" lang="en-US" altLang="en-US" b="0" i="0" u="none" strike="noStrike" cap="none" normalizeH="0" baseline="0">
                <a:ln>
                  <a:noFill/>
                </a:ln>
                <a:effectLst/>
                <a:latin typeface="Arial" panose="020B0604020202020204" pitchFamily="34" charset="0"/>
              </a:rPr>
              <a:t>. Therefore, if the resource contains a protocol such as </a:t>
            </a:r>
            <a:r>
              <a:rPr kumimoji="0" lang="en-US" altLang="en-US" b="0" i="0" u="none" strike="noStrike" cap="none" normalizeH="0" baseline="0">
                <a:ln>
                  <a:noFill/>
                </a:ln>
                <a:effectLst/>
                <a:latin typeface="Arial Unicode MS" panose="020B0604020202020204" pitchFamily="34" charset="-128"/>
              </a:rPr>
              <a:t>http://</a:t>
            </a:r>
            <a:r>
              <a:rPr kumimoji="0" lang="en-US" altLang="en-US" b="0" i="0" u="none" strike="noStrike" cap="none" normalizeH="0" baseline="0">
                <a:ln>
                  <a:noFill/>
                </a:ln>
                <a:effectLst/>
              </a:rPr>
              <a:t>, </a:t>
            </a:r>
            <a:r>
              <a:rPr kumimoji="0" lang="en-US" altLang="en-US" b="0" i="0" u="none" strike="noStrike" cap="none" normalizeH="0" baseline="0">
                <a:ln>
                  <a:noFill/>
                </a:ln>
                <a:effectLst/>
                <a:latin typeface="Arial Unicode MS" panose="020B0604020202020204" pitchFamily="34" charset="-128"/>
              </a:rPr>
              <a:t>ftp://</a:t>
            </a:r>
            <a:r>
              <a:rPr kumimoji="0" lang="en-US" altLang="en-US" b="0" i="0" u="none" strike="noStrike" cap="none" normalizeH="0" baseline="0">
                <a:ln>
                  <a:noFill/>
                </a:ln>
                <a:effectLst/>
              </a:rPr>
              <a:t>, and so on, the term URL is often used as it is more specific. Alternatively, if the resource is less specific in terms of containing a location identifier, then the term URI should be used.</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83488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TotalTime>
  <Words>782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Century Gothic</vt:lpstr>
      <vt:lpstr>Wingdings 2</vt:lpstr>
      <vt:lpstr>Quotable</vt:lpstr>
      <vt:lpstr>RESTful APIs</vt:lpstr>
      <vt:lpstr>What are RESTful APIs </vt:lpstr>
      <vt:lpstr>Key Terms </vt:lpstr>
      <vt:lpstr>Advantages</vt:lpstr>
      <vt:lpstr>Disadvantages</vt:lpstr>
      <vt:lpstr>Uses</vt:lpstr>
      <vt:lpstr>Methods</vt:lpstr>
      <vt:lpstr>REST</vt:lpstr>
      <vt:lpstr>When to use URI vs URL</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dc:title>
  <dc:creator>Laurie Mailloux</dc:creator>
  <cp:lastModifiedBy>Laurie Mailloux</cp:lastModifiedBy>
  <cp:revision>1</cp:revision>
  <dcterms:created xsi:type="dcterms:W3CDTF">2020-05-08T15:40:03Z</dcterms:created>
  <dcterms:modified xsi:type="dcterms:W3CDTF">2020-05-08T15:43:01Z</dcterms:modified>
</cp:coreProperties>
</file>