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2" r:id="rId3"/>
    <p:sldId id="263" r:id="rId4"/>
    <p:sldId id="264" r:id="rId5"/>
    <p:sldId id="259" r:id="rId6"/>
    <p:sldId id="260" r:id="rId7"/>
    <p:sldId id="261" r:id="rId8"/>
    <p:sldId id="258" r:id="rId9"/>
    <p:sldId id="266" r:id="rId10"/>
    <p:sldId id="265"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C21AA5-68B6-4E54-992A-78E3B7CE666E}" type="doc">
      <dgm:prSet loTypeId="urn:microsoft.com/office/officeart/2016/7/layout/BasicLinearProcessNumbered" loCatId="process" qsTypeId="urn:microsoft.com/office/officeart/2005/8/quickstyle/simple2" qsCatId="simple" csTypeId="urn:microsoft.com/office/officeart/2005/8/colors/colorful5" csCatId="colorful"/>
      <dgm:spPr/>
      <dgm:t>
        <a:bodyPr/>
        <a:lstStyle/>
        <a:p>
          <a:endParaRPr lang="en-US"/>
        </a:p>
      </dgm:t>
    </dgm:pt>
    <dgm:pt modelId="{C133A060-6EEE-4D65-AE74-E3EB30525353}">
      <dgm:prSet/>
      <dgm:spPr/>
      <dgm:t>
        <a:bodyPr/>
        <a:lstStyle/>
        <a:p>
          <a:r>
            <a:rPr lang="en-US" b="1"/>
            <a:t>Find your unique pizza number</a:t>
          </a:r>
          <a:endParaRPr lang="en-US"/>
        </a:p>
      </dgm:t>
    </dgm:pt>
    <dgm:pt modelId="{ADAC2E10-40A6-4C30-913A-19498C60C2E1}" type="parTrans" cxnId="{B71D4E4E-CD29-4ECD-97C3-73AF7AF2306B}">
      <dgm:prSet/>
      <dgm:spPr/>
      <dgm:t>
        <a:bodyPr/>
        <a:lstStyle/>
        <a:p>
          <a:endParaRPr lang="en-US"/>
        </a:p>
      </dgm:t>
    </dgm:pt>
    <dgm:pt modelId="{B16D0C3D-9EB3-4AD4-9114-904888E25EF9}" type="sibTrans" cxnId="{B71D4E4E-CD29-4ECD-97C3-73AF7AF2306B}">
      <dgm:prSet phldrT="1" phldr="0"/>
      <dgm:spPr/>
      <dgm:t>
        <a:bodyPr/>
        <a:lstStyle/>
        <a:p>
          <a:r>
            <a:rPr lang="en-US"/>
            <a:t>1</a:t>
          </a:r>
        </a:p>
      </dgm:t>
    </dgm:pt>
    <dgm:pt modelId="{3B373683-F929-43DF-8966-BC66BAB3062E}">
      <dgm:prSet/>
      <dgm:spPr/>
      <dgm:t>
        <a:bodyPr/>
        <a:lstStyle/>
        <a:p>
          <a:r>
            <a:rPr lang="en-US" b="1"/>
            <a:t>Know how much your employees’ time (and yours) is worth</a:t>
          </a:r>
          <a:endParaRPr lang="en-US"/>
        </a:p>
      </dgm:t>
    </dgm:pt>
    <dgm:pt modelId="{C45F8314-D2C5-4A07-BA38-843F3050E46A}" type="parTrans" cxnId="{B9A5A4EF-BB5C-4825-BD11-21A2BBE8FBB6}">
      <dgm:prSet/>
      <dgm:spPr/>
      <dgm:t>
        <a:bodyPr/>
        <a:lstStyle/>
        <a:p>
          <a:endParaRPr lang="en-US"/>
        </a:p>
      </dgm:t>
    </dgm:pt>
    <dgm:pt modelId="{B1F47628-A41B-47D1-9315-4EFCA3AE2231}" type="sibTrans" cxnId="{B9A5A4EF-BB5C-4825-BD11-21A2BBE8FBB6}">
      <dgm:prSet phldrT="2" phldr="0"/>
      <dgm:spPr/>
      <dgm:t>
        <a:bodyPr/>
        <a:lstStyle/>
        <a:p>
          <a:r>
            <a:rPr lang="en-US"/>
            <a:t>2</a:t>
          </a:r>
        </a:p>
      </dgm:t>
    </dgm:pt>
    <dgm:pt modelId="{662FFD9C-37DE-4E4F-9B10-0D071B66D206}">
      <dgm:prSet/>
      <dgm:spPr/>
      <dgm:t>
        <a:bodyPr/>
        <a:lstStyle/>
        <a:p>
          <a:r>
            <a:rPr lang="en-US" b="1"/>
            <a:t>Make sure your employees have complementary skill sets</a:t>
          </a:r>
          <a:endParaRPr lang="en-US"/>
        </a:p>
      </dgm:t>
    </dgm:pt>
    <dgm:pt modelId="{5D5198AF-F26A-44E1-BF8B-ECE6E2985A85}" type="parTrans" cxnId="{D29F7028-F0DC-4E7F-B461-ACA16F14E897}">
      <dgm:prSet/>
      <dgm:spPr/>
      <dgm:t>
        <a:bodyPr/>
        <a:lstStyle/>
        <a:p>
          <a:endParaRPr lang="en-US"/>
        </a:p>
      </dgm:t>
    </dgm:pt>
    <dgm:pt modelId="{1EEA5506-76CB-4CFD-950C-A11CC3463DC3}" type="sibTrans" cxnId="{D29F7028-F0DC-4E7F-B461-ACA16F14E897}">
      <dgm:prSet phldrT="3" phldr="0"/>
      <dgm:spPr/>
      <dgm:t>
        <a:bodyPr/>
        <a:lstStyle/>
        <a:p>
          <a:r>
            <a:rPr lang="en-US"/>
            <a:t>3</a:t>
          </a:r>
        </a:p>
      </dgm:t>
    </dgm:pt>
    <dgm:pt modelId="{3AFF2AB2-9718-4AF7-8454-843FE6214B06}">
      <dgm:prSet/>
      <dgm:spPr/>
      <dgm:t>
        <a:bodyPr/>
        <a:lstStyle/>
        <a:p>
          <a:r>
            <a:rPr lang="en-US" b="1"/>
            <a:t>Know the signs of groupthink and loafing—and stop them</a:t>
          </a:r>
          <a:endParaRPr lang="en-US"/>
        </a:p>
      </dgm:t>
    </dgm:pt>
    <dgm:pt modelId="{54C104A7-02F4-4451-ACD8-80920CE5FB0E}" type="parTrans" cxnId="{5783FC34-7052-4763-AFC8-B4E67B3D3390}">
      <dgm:prSet/>
      <dgm:spPr/>
      <dgm:t>
        <a:bodyPr/>
        <a:lstStyle/>
        <a:p>
          <a:endParaRPr lang="en-US"/>
        </a:p>
      </dgm:t>
    </dgm:pt>
    <dgm:pt modelId="{053DC85F-1057-417B-A962-074EE90649B1}" type="sibTrans" cxnId="{5783FC34-7052-4763-AFC8-B4E67B3D3390}">
      <dgm:prSet phldrT="4" phldr="0"/>
      <dgm:spPr/>
      <dgm:t>
        <a:bodyPr/>
        <a:lstStyle/>
        <a:p>
          <a:r>
            <a:rPr lang="en-US"/>
            <a:t>4</a:t>
          </a:r>
        </a:p>
      </dgm:t>
    </dgm:pt>
    <dgm:pt modelId="{07ECD464-5D53-4313-A8AD-0F4B235548EC}" type="pres">
      <dgm:prSet presAssocID="{46C21AA5-68B6-4E54-992A-78E3B7CE666E}" presName="Name0" presStyleCnt="0">
        <dgm:presLayoutVars>
          <dgm:animLvl val="lvl"/>
          <dgm:resizeHandles val="exact"/>
        </dgm:presLayoutVars>
      </dgm:prSet>
      <dgm:spPr/>
    </dgm:pt>
    <dgm:pt modelId="{25F36E96-2A35-40AA-A583-D65F864738D9}" type="pres">
      <dgm:prSet presAssocID="{C133A060-6EEE-4D65-AE74-E3EB30525353}" presName="compositeNode" presStyleCnt="0">
        <dgm:presLayoutVars>
          <dgm:bulletEnabled val="1"/>
        </dgm:presLayoutVars>
      </dgm:prSet>
      <dgm:spPr/>
    </dgm:pt>
    <dgm:pt modelId="{910DDB68-D9DA-4542-BC19-C5953445216E}" type="pres">
      <dgm:prSet presAssocID="{C133A060-6EEE-4D65-AE74-E3EB30525353}" presName="bgRect" presStyleLbl="bgAccFollowNode1" presStyleIdx="0" presStyleCnt="4"/>
      <dgm:spPr/>
    </dgm:pt>
    <dgm:pt modelId="{667FE9C0-5FE5-4E12-95F4-E339C8ABA7F2}" type="pres">
      <dgm:prSet presAssocID="{B16D0C3D-9EB3-4AD4-9114-904888E25EF9}" presName="sibTransNodeCircle" presStyleLbl="alignNode1" presStyleIdx="0" presStyleCnt="8">
        <dgm:presLayoutVars>
          <dgm:chMax val="0"/>
          <dgm:bulletEnabled/>
        </dgm:presLayoutVars>
      </dgm:prSet>
      <dgm:spPr/>
    </dgm:pt>
    <dgm:pt modelId="{EBF1EBA9-1508-45AF-8E64-C36510045117}" type="pres">
      <dgm:prSet presAssocID="{C133A060-6EEE-4D65-AE74-E3EB30525353}" presName="bottomLine" presStyleLbl="alignNode1" presStyleIdx="1" presStyleCnt="8">
        <dgm:presLayoutVars/>
      </dgm:prSet>
      <dgm:spPr/>
    </dgm:pt>
    <dgm:pt modelId="{3A5824E1-D07B-493F-ACCD-947F0C4964B3}" type="pres">
      <dgm:prSet presAssocID="{C133A060-6EEE-4D65-AE74-E3EB30525353}" presName="nodeText" presStyleLbl="bgAccFollowNode1" presStyleIdx="0" presStyleCnt="4">
        <dgm:presLayoutVars>
          <dgm:bulletEnabled val="1"/>
        </dgm:presLayoutVars>
      </dgm:prSet>
      <dgm:spPr/>
    </dgm:pt>
    <dgm:pt modelId="{E13FA662-F1D2-4280-85A7-9EFACC8E8C22}" type="pres">
      <dgm:prSet presAssocID="{B16D0C3D-9EB3-4AD4-9114-904888E25EF9}" presName="sibTrans" presStyleCnt="0"/>
      <dgm:spPr/>
    </dgm:pt>
    <dgm:pt modelId="{32204FC6-46B0-437B-9659-AF8D1F7D3C15}" type="pres">
      <dgm:prSet presAssocID="{3B373683-F929-43DF-8966-BC66BAB3062E}" presName="compositeNode" presStyleCnt="0">
        <dgm:presLayoutVars>
          <dgm:bulletEnabled val="1"/>
        </dgm:presLayoutVars>
      </dgm:prSet>
      <dgm:spPr/>
    </dgm:pt>
    <dgm:pt modelId="{E1BF5A04-924D-4AB6-B6F9-7041D0BDB28D}" type="pres">
      <dgm:prSet presAssocID="{3B373683-F929-43DF-8966-BC66BAB3062E}" presName="bgRect" presStyleLbl="bgAccFollowNode1" presStyleIdx="1" presStyleCnt="4"/>
      <dgm:spPr/>
    </dgm:pt>
    <dgm:pt modelId="{4B8D1D21-2F7A-4BCE-8998-6EC924B9DE89}" type="pres">
      <dgm:prSet presAssocID="{B1F47628-A41B-47D1-9315-4EFCA3AE2231}" presName="sibTransNodeCircle" presStyleLbl="alignNode1" presStyleIdx="2" presStyleCnt="8">
        <dgm:presLayoutVars>
          <dgm:chMax val="0"/>
          <dgm:bulletEnabled/>
        </dgm:presLayoutVars>
      </dgm:prSet>
      <dgm:spPr/>
    </dgm:pt>
    <dgm:pt modelId="{2D658629-C99E-46CC-B2E9-127D6EA3FE6A}" type="pres">
      <dgm:prSet presAssocID="{3B373683-F929-43DF-8966-BC66BAB3062E}" presName="bottomLine" presStyleLbl="alignNode1" presStyleIdx="3" presStyleCnt="8">
        <dgm:presLayoutVars/>
      </dgm:prSet>
      <dgm:spPr/>
    </dgm:pt>
    <dgm:pt modelId="{4FBE7901-B7EE-4125-B797-2D283C0140E9}" type="pres">
      <dgm:prSet presAssocID="{3B373683-F929-43DF-8966-BC66BAB3062E}" presName="nodeText" presStyleLbl="bgAccFollowNode1" presStyleIdx="1" presStyleCnt="4">
        <dgm:presLayoutVars>
          <dgm:bulletEnabled val="1"/>
        </dgm:presLayoutVars>
      </dgm:prSet>
      <dgm:spPr/>
    </dgm:pt>
    <dgm:pt modelId="{6F7A28FF-D906-4987-99ED-F7F93815089C}" type="pres">
      <dgm:prSet presAssocID="{B1F47628-A41B-47D1-9315-4EFCA3AE2231}" presName="sibTrans" presStyleCnt="0"/>
      <dgm:spPr/>
    </dgm:pt>
    <dgm:pt modelId="{44AAF0B7-0FB5-4748-B8B2-C4C7DF65DF59}" type="pres">
      <dgm:prSet presAssocID="{662FFD9C-37DE-4E4F-9B10-0D071B66D206}" presName="compositeNode" presStyleCnt="0">
        <dgm:presLayoutVars>
          <dgm:bulletEnabled val="1"/>
        </dgm:presLayoutVars>
      </dgm:prSet>
      <dgm:spPr/>
    </dgm:pt>
    <dgm:pt modelId="{56B2E590-CF2B-4682-A894-C5BBE86A7142}" type="pres">
      <dgm:prSet presAssocID="{662FFD9C-37DE-4E4F-9B10-0D071B66D206}" presName="bgRect" presStyleLbl="bgAccFollowNode1" presStyleIdx="2" presStyleCnt="4"/>
      <dgm:spPr/>
    </dgm:pt>
    <dgm:pt modelId="{3E9070A1-A07B-4E79-9BDE-4CFF6A717B67}" type="pres">
      <dgm:prSet presAssocID="{1EEA5506-76CB-4CFD-950C-A11CC3463DC3}" presName="sibTransNodeCircle" presStyleLbl="alignNode1" presStyleIdx="4" presStyleCnt="8">
        <dgm:presLayoutVars>
          <dgm:chMax val="0"/>
          <dgm:bulletEnabled/>
        </dgm:presLayoutVars>
      </dgm:prSet>
      <dgm:spPr/>
    </dgm:pt>
    <dgm:pt modelId="{038DE3B9-E71D-4097-8170-7A63721A87AA}" type="pres">
      <dgm:prSet presAssocID="{662FFD9C-37DE-4E4F-9B10-0D071B66D206}" presName="bottomLine" presStyleLbl="alignNode1" presStyleIdx="5" presStyleCnt="8">
        <dgm:presLayoutVars/>
      </dgm:prSet>
      <dgm:spPr/>
    </dgm:pt>
    <dgm:pt modelId="{7B7B96DF-2DF4-44E3-BD48-C5070DA9BE37}" type="pres">
      <dgm:prSet presAssocID="{662FFD9C-37DE-4E4F-9B10-0D071B66D206}" presName="nodeText" presStyleLbl="bgAccFollowNode1" presStyleIdx="2" presStyleCnt="4">
        <dgm:presLayoutVars>
          <dgm:bulletEnabled val="1"/>
        </dgm:presLayoutVars>
      </dgm:prSet>
      <dgm:spPr/>
    </dgm:pt>
    <dgm:pt modelId="{C0064C2B-AE65-49D2-A851-83D0BF58A316}" type="pres">
      <dgm:prSet presAssocID="{1EEA5506-76CB-4CFD-950C-A11CC3463DC3}" presName="sibTrans" presStyleCnt="0"/>
      <dgm:spPr/>
    </dgm:pt>
    <dgm:pt modelId="{F39C467E-73BA-4996-B483-8954EAFBCDA0}" type="pres">
      <dgm:prSet presAssocID="{3AFF2AB2-9718-4AF7-8454-843FE6214B06}" presName="compositeNode" presStyleCnt="0">
        <dgm:presLayoutVars>
          <dgm:bulletEnabled val="1"/>
        </dgm:presLayoutVars>
      </dgm:prSet>
      <dgm:spPr/>
    </dgm:pt>
    <dgm:pt modelId="{3C5B6185-F96A-4948-A497-3FAA4B9D4096}" type="pres">
      <dgm:prSet presAssocID="{3AFF2AB2-9718-4AF7-8454-843FE6214B06}" presName="bgRect" presStyleLbl="bgAccFollowNode1" presStyleIdx="3" presStyleCnt="4"/>
      <dgm:spPr/>
    </dgm:pt>
    <dgm:pt modelId="{08A864A4-6AA2-4221-8C87-57383EC9F574}" type="pres">
      <dgm:prSet presAssocID="{053DC85F-1057-417B-A962-074EE90649B1}" presName="sibTransNodeCircle" presStyleLbl="alignNode1" presStyleIdx="6" presStyleCnt="8">
        <dgm:presLayoutVars>
          <dgm:chMax val="0"/>
          <dgm:bulletEnabled/>
        </dgm:presLayoutVars>
      </dgm:prSet>
      <dgm:spPr/>
    </dgm:pt>
    <dgm:pt modelId="{F1B16B10-812E-4064-8276-BCB666C8B50E}" type="pres">
      <dgm:prSet presAssocID="{3AFF2AB2-9718-4AF7-8454-843FE6214B06}" presName="bottomLine" presStyleLbl="alignNode1" presStyleIdx="7" presStyleCnt="8">
        <dgm:presLayoutVars/>
      </dgm:prSet>
      <dgm:spPr/>
    </dgm:pt>
    <dgm:pt modelId="{F2755106-E9F1-4755-B28F-42465D91AC5E}" type="pres">
      <dgm:prSet presAssocID="{3AFF2AB2-9718-4AF7-8454-843FE6214B06}" presName="nodeText" presStyleLbl="bgAccFollowNode1" presStyleIdx="3" presStyleCnt="4">
        <dgm:presLayoutVars>
          <dgm:bulletEnabled val="1"/>
        </dgm:presLayoutVars>
      </dgm:prSet>
      <dgm:spPr/>
    </dgm:pt>
  </dgm:ptLst>
  <dgm:cxnLst>
    <dgm:cxn modelId="{ED030E1E-8120-4461-A22C-58FE26AAC049}" type="presOf" srcId="{3B373683-F929-43DF-8966-BC66BAB3062E}" destId="{4FBE7901-B7EE-4125-B797-2D283C0140E9}" srcOrd="1" destOrd="0" presId="urn:microsoft.com/office/officeart/2016/7/layout/BasicLinearProcessNumbered"/>
    <dgm:cxn modelId="{D29F7028-F0DC-4E7F-B461-ACA16F14E897}" srcId="{46C21AA5-68B6-4E54-992A-78E3B7CE666E}" destId="{662FFD9C-37DE-4E4F-9B10-0D071B66D206}" srcOrd="2" destOrd="0" parTransId="{5D5198AF-F26A-44E1-BF8B-ECE6E2985A85}" sibTransId="{1EEA5506-76CB-4CFD-950C-A11CC3463DC3}"/>
    <dgm:cxn modelId="{96686F33-B880-40F7-A144-961062D7B42C}" type="presOf" srcId="{3AFF2AB2-9718-4AF7-8454-843FE6214B06}" destId="{3C5B6185-F96A-4948-A497-3FAA4B9D4096}" srcOrd="0" destOrd="0" presId="urn:microsoft.com/office/officeart/2016/7/layout/BasicLinearProcessNumbered"/>
    <dgm:cxn modelId="{5783FC34-7052-4763-AFC8-B4E67B3D3390}" srcId="{46C21AA5-68B6-4E54-992A-78E3B7CE666E}" destId="{3AFF2AB2-9718-4AF7-8454-843FE6214B06}" srcOrd="3" destOrd="0" parTransId="{54C104A7-02F4-4451-ACD8-80920CE5FB0E}" sibTransId="{053DC85F-1057-417B-A962-074EE90649B1}"/>
    <dgm:cxn modelId="{DD6AE239-7E6B-4A99-85FF-1D5E16A6A9BA}" type="presOf" srcId="{662FFD9C-37DE-4E4F-9B10-0D071B66D206}" destId="{7B7B96DF-2DF4-44E3-BD48-C5070DA9BE37}" srcOrd="1" destOrd="0" presId="urn:microsoft.com/office/officeart/2016/7/layout/BasicLinearProcessNumbered"/>
    <dgm:cxn modelId="{79F70264-EB1D-4E74-AAEC-03FF3CC04E75}" type="presOf" srcId="{46C21AA5-68B6-4E54-992A-78E3B7CE666E}" destId="{07ECD464-5D53-4313-A8AD-0F4B235548EC}" srcOrd="0" destOrd="0" presId="urn:microsoft.com/office/officeart/2016/7/layout/BasicLinearProcessNumbered"/>
    <dgm:cxn modelId="{2623C94A-818F-461E-B525-FF7E82BB1A5D}" type="presOf" srcId="{1EEA5506-76CB-4CFD-950C-A11CC3463DC3}" destId="{3E9070A1-A07B-4E79-9BDE-4CFF6A717B67}" srcOrd="0" destOrd="0" presId="urn:microsoft.com/office/officeart/2016/7/layout/BasicLinearProcessNumbered"/>
    <dgm:cxn modelId="{8D0F264B-7535-4833-9C60-929A618EE584}" type="presOf" srcId="{662FFD9C-37DE-4E4F-9B10-0D071B66D206}" destId="{56B2E590-CF2B-4682-A894-C5BBE86A7142}" srcOrd="0" destOrd="0" presId="urn:microsoft.com/office/officeart/2016/7/layout/BasicLinearProcessNumbered"/>
    <dgm:cxn modelId="{B71D4E4E-CD29-4ECD-97C3-73AF7AF2306B}" srcId="{46C21AA5-68B6-4E54-992A-78E3B7CE666E}" destId="{C133A060-6EEE-4D65-AE74-E3EB30525353}" srcOrd="0" destOrd="0" parTransId="{ADAC2E10-40A6-4C30-913A-19498C60C2E1}" sibTransId="{B16D0C3D-9EB3-4AD4-9114-904888E25EF9}"/>
    <dgm:cxn modelId="{2DFD1170-214B-42D7-8503-3F2F99A77A13}" type="presOf" srcId="{053DC85F-1057-417B-A962-074EE90649B1}" destId="{08A864A4-6AA2-4221-8C87-57383EC9F574}" srcOrd="0" destOrd="0" presId="urn:microsoft.com/office/officeart/2016/7/layout/BasicLinearProcessNumbered"/>
    <dgm:cxn modelId="{C26DE8BA-0BA9-468A-A456-27C83F06516E}" type="presOf" srcId="{C133A060-6EEE-4D65-AE74-E3EB30525353}" destId="{910DDB68-D9DA-4542-BC19-C5953445216E}" srcOrd="0" destOrd="0" presId="urn:microsoft.com/office/officeart/2016/7/layout/BasicLinearProcessNumbered"/>
    <dgm:cxn modelId="{0DCD81BD-13B7-483C-BF61-5088D7454EA5}" type="presOf" srcId="{B16D0C3D-9EB3-4AD4-9114-904888E25EF9}" destId="{667FE9C0-5FE5-4E12-95F4-E339C8ABA7F2}" srcOrd="0" destOrd="0" presId="urn:microsoft.com/office/officeart/2016/7/layout/BasicLinearProcessNumbered"/>
    <dgm:cxn modelId="{74535ACE-1AC6-40A0-9F24-6A279F6A0681}" type="presOf" srcId="{C133A060-6EEE-4D65-AE74-E3EB30525353}" destId="{3A5824E1-D07B-493F-ACCD-947F0C4964B3}" srcOrd="1" destOrd="0" presId="urn:microsoft.com/office/officeart/2016/7/layout/BasicLinearProcessNumbered"/>
    <dgm:cxn modelId="{796966D7-31DF-4645-81FE-DF92EDC264C9}" type="presOf" srcId="{3B373683-F929-43DF-8966-BC66BAB3062E}" destId="{E1BF5A04-924D-4AB6-B6F9-7041D0BDB28D}" srcOrd="0" destOrd="0" presId="urn:microsoft.com/office/officeart/2016/7/layout/BasicLinearProcessNumbered"/>
    <dgm:cxn modelId="{8B4700DF-A3CB-4B46-95CC-58359BF41140}" type="presOf" srcId="{B1F47628-A41B-47D1-9315-4EFCA3AE2231}" destId="{4B8D1D21-2F7A-4BCE-8998-6EC924B9DE89}" srcOrd="0" destOrd="0" presId="urn:microsoft.com/office/officeart/2016/7/layout/BasicLinearProcessNumbered"/>
    <dgm:cxn modelId="{D85E36E9-8464-4424-939F-27A59B6F80C5}" type="presOf" srcId="{3AFF2AB2-9718-4AF7-8454-843FE6214B06}" destId="{F2755106-E9F1-4755-B28F-42465D91AC5E}" srcOrd="1" destOrd="0" presId="urn:microsoft.com/office/officeart/2016/7/layout/BasicLinearProcessNumbered"/>
    <dgm:cxn modelId="{B9A5A4EF-BB5C-4825-BD11-21A2BBE8FBB6}" srcId="{46C21AA5-68B6-4E54-992A-78E3B7CE666E}" destId="{3B373683-F929-43DF-8966-BC66BAB3062E}" srcOrd="1" destOrd="0" parTransId="{C45F8314-D2C5-4A07-BA38-843F3050E46A}" sibTransId="{B1F47628-A41B-47D1-9315-4EFCA3AE2231}"/>
    <dgm:cxn modelId="{A782167E-11A8-49A8-BAA8-6A47695FCB48}" type="presParOf" srcId="{07ECD464-5D53-4313-A8AD-0F4B235548EC}" destId="{25F36E96-2A35-40AA-A583-D65F864738D9}" srcOrd="0" destOrd="0" presId="urn:microsoft.com/office/officeart/2016/7/layout/BasicLinearProcessNumbered"/>
    <dgm:cxn modelId="{20363B5A-6E83-4147-98AF-2090D8672A4B}" type="presParOf" srcId="{25F36E96-2A35-40AA-A583-D65F864738D9}" destId="{910DDB68-D9DA-4542-BC19-C5953445216E}" srcOrd="0" destOrd="0" presId="urn:microsoft.com/office/officeart/2016/7/layout/BasicLinearProcessNumbered"/>
    <dgm:cxn modelId="{171B3CEE-3294-4720-967E-8F7D9DF3F23C}" type="presParOf" srcId="{25F36E96-2A35-40AA-A583-D65F864738D9}" destId="{667FE9C0-5FE5-4E12-95F4-E339C8ABA7F2}" srcOrd="1" destOrd="0" presId="urn:microsoft.com/office/officeart/2016/7/layout/BasicLinearProcessNumbered"/>
    <dgm:cxn modelId="{D1793B4A-0783-4967-A2B0-0BD67CCD94C3}" type="presParOf" srcId="{25F36E96-2A35-40AA-A583-D65F864738D9}" destId="{EBF1EBA9-1508-45AF-8E64-C36510045117}" srcOrd="2" destOrd="0" presId="urn:microsoft.com/office/officeart/2016/7/layout/BasicLinearProcessNumbered"/>
    <dgm:cxn modelId="{C259B4E5-8EC1-4177-ABAF-D4BC31F17C34}" type="presParOf" srcId="{25F36E96-2A35-40AA-A583-D65F864738D9}" destId="{3A5824E1-D07B-493F-ACCD-947F0C4964B3}" srcOrd="3" destOrd="0" presId="urn:microsoft.com/office/officeart/2016/7/layout/BasicLinearProcessNumbered"/>
    <dgm:cxn modelId="{5B7C6AB2-8A49-436C-8D0B-8A15C9EF2817}" type="presParOf" srcId="{07ECD464-5D53-4313-A8AD-0F4B235548EC}" destId="{E13FA662-F1D2-4280-85A7-9EFACC8E8C22}" srcOrd="1" destOrd="0" presId="urn:microsoft.com/office/officeart/2016/7/layout/BasicLinearProcessNumbered"/>
    <dgm:cxn modelId="{C6A25F19-D387-467C-ABE2-C809043F5821}" type="presParOf" srcId="{07ECD464-5D53-4313-A8AD-0F4B235548EC}" destId="{32204FC6-46B0-437B-9659-AF8D1F7D3C15}" srcOrd="2" destOrd="0" presId="urn:microsoft.com/office/officeart/2016/7/layout/BasicLinearProcessNumbered"/>
    <dgm:cxn modelId="{117E36AB-52B2-4F8C-9DA4-0322BE354645}" type="presParOf" srcId="{32204FC6-46B0-437B-9659-AF8D1F7D3C15}" destId="{E1BF5A04-924D-4AB6-B6F9-7041D0BDB28D}" srcOrd="0" destOrd="0" presId="urn:microsoft.com/office/officeart/2016/7/layout/BasicLinearProcessNumbered"/>
    <dgm:cxn modelId="{31C6D001-AE20-4108-BB90-91295B17E671}" type="presParOf" srcId="{32204FC6-46B0-437B-9659-AF8D1F7D3C15}" destId="{4B8D1D21-2F7A-4BCE-8998-6EC924B9DE89}" srcOrd="1" destOrd="0" presId="urn:microsoft.com/office/officeart/2016/7/layout/BasicLinearProcessNumbered"/>
    <dgm:cxn modelId="{65352F36-731B-4671-A86C-8FE14D887C86}" type="presParOf" srcId="{32204FC6-46B0-437B-9659-AF8D1F7D3C15}" destId="{2D658629-C99E-46CC-B2E9-127D6EA3FE6A}" srcOrd="2" destOrd="0" presId="urn:microsoft.com/office/officeart/2016/7/layout/BasicLinearProcessNumbered"/>
    <dgm:cxn modelId="{5277F095-54C5-40B4-AB7E-30E7F5063552}" type="presParOf" srcId="{32204FC6-46B0-437B-9659-AF8D1F7D3C15}" destId="{4FBE7901-B7EE-4125-B797-2D283C0140E9}" srcOrd="3" destOrd="0" presId="urn:microsoft.com/office/officeart/2016/7/layout/BasicLinearProcessNumbered"/>
    <dgm:cxn modelId="{6D6F0183-8B43-4BF0-A09E-AC1B90FFBEFD}" type="presParOf" srcId="{07ECD464-5D53-4313-A8AD-0F4B235548EC}" destId="{6F7A28FF-D906-4987-99ED-F7F93815089C}" srcOrd="3" destOrd="0" presId="urn:microsoft.com/office/officeart/2016/7/layout/BasicLinearProcessNumbered"/>
    <dgm:cxn modelId="{379C3E8E-124D-4EA3-8195-115ED27C70C8}" type="presParOf" srcId="{07ECD464-5D53-4313-A8AD-0F4B235548EC}" destId="{44AAF0B7-0FB5-4748-B8B2-C4C7DF65DF59}" srcOrd="4" destOrd="0" presId="urn:microsoft.com/office/officeart/2016/7/layout/BasicLinearProcessNumbered"/>
    <dgm:cxn modelId="{6423A9D3-4ACA-457C-BE13-04C32C3171B3}" type="presParOf" srcId="{44AAF0B7-0FB5-4748-B8B2-C4C7DF65DF59}" destId="{56B2E590-CF2B-4682-A894-C5BBE86A7142}" srcOrd="0" destOrd="0" presId="urn:microsoft.com/office/officeart/2016/7/layout/BasicLinearProcessNumbered"/>
    <dgm:cxn modelId="{9E628DFA-166E-48C8-98F8-9E5BE5BA4DB1}" type="presParOf" srcId="{44AAF0B7-0FB5-4748-B8B2-C4C7DF65DF59}" destId="{3E9070A1-A07B-4E79-9BDE-4CFF6A717B67}" srcOrd="1" destOrd="0" presId="urn:microsoft.com/office/officeart/2016/7/layout/BasicLinearProcessNumbered"/>
    <dgm:cxn modelId="{9406DCE1-788D-4F38-A532-BA1BD96E7788}" type="presParOf" srcId="{44AAF0B7-0FB5-4748-B8B2-C4C7DF65DF59}" destId="{038DE3B9-E71D-4097-8170-7A63721A87AA}" srcOrd="2" destOrd="0" presId="urn:microsoft.com/office/officeart/2016/7/layout/BasicLinearProcessNumbered"/>
    <dgm:cxn modelId="{718651F6-3FD6-4A87-963C-5FC510FDD9E9}" type="presParOf" srcId="{44AAF0B7-0FB5-4748-B8B2-C4C7DF65DF59}" destId="{7B7B96DF-2DF4-44E3-BD48-C5070DA9BE37}" srcOrd="3" destOrd="0" presId="urn:microsoft.com/office/officeart/2016/7/layout/BasicLinearProcessNumbered"/>
    <dgm:cxn modelId="{197EE1C2-D415-43CE-8517-4EA9D26492E7}" type="presParOf" srcId="{07ECD464-5D53-4313-A8AD-0F4B235548EC}" destId="{C0064C2B-AE65-49D2-A851-83D0BF58A316}" srcOrd="5" destOrd="0" presId="urn:microsoft.com/office/officeart/2016/7/layout/BasicLinearProcessNumbered"/>
    <dgm:cxn modelId="{F5C88920-43A3-4DAE-9B15-A4705FAB579E}" type="presParOf" srcId="{07ECD464-5D53-4313-A8AD-0F4B235548EC}" destId="{F39C467E-73BA-4996-B483-8954EAFBCDA0}" srcOrd="6" destOrd="0" presId="urn:microsoft.com/office/officeart/2016/7/layout/BasicLinearProcessNumbered"/>
    <dgm:cxn modelId="{12A6F485-FFD4-4673-A5AB-DDE8916A3458}" type="presParOf" srcId="{F39C467E-73BA-4996-B483-8954EAFBCDA0}" destId="{3C5B6185-F96A-4948-A497-3FAA4B9D4096}" srcOrd="0" destOrd="0" presId="urn:microsoft.com/office/officeart/2016/7/layout/BasicLinearProcessNumbered"/>
    <dgm:cxn modelId="{2D510037-7A42-41E0-AD47-E4CDD20BA0C2}" type="presParOf" srcId="{F39C467E-73BA-4996-B483-8954EAFBCDA0}" destId="{08A864A4-6AA2-4221-8C87-57383EC9F574}" srcOrd="1" destOrd="0" presId="urn:microsoft.com/office/officeart/2016/7/layout/BasicLinearProcessNumbered"/>
    <dgm:cxn modelId="{4677EFCF-5D41-4F26-8E41-BBAC4DBE06F2}" type="presParOf" srcId="{F39C467E-73BA-4996-B483-8954EAFBCDA0}" destId="{F1B16B10-812E-4064-8276-BCB666C8B50E}" srcOrd="2" destOrd="0" presId="urn:microsoft.com/office/officeart/2016/7/layout/BasicLinearProcessNumbered"/>
    <dgm:cxn modelId="{A0BCD2CE-4E88-4A7B-A588-52F5A64F6018}" type="presParOf" srcId="{F39C467E-73BA-4996-B483-8954EAFBCDA0}" destId="{F2755106-E9F1-4755-B28F-42465D91AC5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DDB68-D9DA-4542-BC19-C5953445216E}">
      <dsp:nvSpPr>
        <dsp:cNvPr id="0" name=""/>
        <dsp:cNvSpPr/>
      </dsp:nvSpPr>
      <dsp:spPr>
        <a:xfrm>
          <a:off x="3017" y="0"/>
          <a:ext cx="2393488" cy="310197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06" tIns="330200" rIns="186606" bIns="330200" numCol="1" spcCol="1270" anchor="t" anchorCtr="0">
          <a:noAutofit/>
        </a:bodyPr>
        <a:lstStyle/>
        <a:p>
          <a:pPr marL="0" lvl="0" indent="0" algn="l" defTabSz="889000">
            <a:lnSpc>
              <a:spcPct val="90000"/>
            </a:lnSpc>
            <a:spcBef>
              <a:spcPct val="0"/>
            </a:spcBef>
            <a:spcAft>
              <a:spcPct val="35000"/>
            </a:spcAft>
            <a:buNone/>
          </a:pPr>
          <a:r>
            <a:rPr lang="en-US" sz="2000" b="1" kern="1200"/>
            <a:t>Find your unique pizza number</a:t>
          </a:r>
          <a:endParaRPr lang="en-US" sz="2000" kern="1200"/>
        </a:p>
      </dsp:txBody>
      <dsp:txXfrm>
        <a:off x="3017" y="1178750"/>
        <a:ext cx="2393488" cy="1861185"/>
      </dsp:txXfrm>
    </dsp:sp>
    <dsp:sp modelId="{667FE9C0-5FE5-4E12-95F4-E339C8ABA7F2}">
      <dsp:nvSpPr>
        <dsp:cNvPr id="0" name=""/>
        <dsp:cNvSpPr/>
      </dsp:nvSpPr>
      <dsp:spPr>
        <a:xfrm>
          <a:off x="734464" y="310197"/>
          <a:ext cx="930592" cy="930592"/>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2553" tIns="12700" rIns="72553" bIns="12700" numCol="1" spcCol="1270" anchor="ctr" anchorCtr="0">
          <a:noAutofit/>
        </a:bodyPr>
        <a:lstStyle/>
        <a:p>
          <a:pPr marL="0" lvl="0" indent="0" algn="ctr" defTabSz="2089150">
            <a:lnSpc>
              <a:spcPct val="90000"/>
            </a:lnSpc>
            <a:spcBef>
              <a:spcPct val="0"/>
            </a:spcBef>
            <a:spcAft>
              <a:spcPct val="35000"/>
            </a:spcAft>
            <a:buNone/>
          </a:pPr>
          <a:r>
            <a:rPr lang="en-US" sz="4700" kern="1200"/>
            <a:t>1</a:t>
          </a:r>
        </a:p>
      </dsp:txBody>
      <dsp:txXfrm>
        <a:off x="870746" y="446479"/>
        <a:ext cx="658028" cy="658028"/>
      </dsp:txXfrm>
    </dsp:sp>
    <dsp:sp modelId="{EBF1EBA9-1508-45AF-8E64-C36510045117}">
      <dsp:nvSpPr>
        <dsp:cNvPr id="0" name=""/>
        <dsp:cNvSpPr/>
      </dsp:nvSpPr>
      <dsp:spPr>
        <a:xfrm>
          <a:off x="3017" y="3101904"/>
          <a:ext cx="2393488" cy="72"/>
        </a:xfrm>
        <a:prstGeom prst="rect">
          <a:avLst/>
        </a:prstGeom>
        <a:solidFill>
          <a:schemeClr val="accent5">
            <a:hueOff val="-268959"/>
            <a:satOff val="-3572"/>
            <a:lumOff val="56"/>
            <a:alphaOff val="0"/>
          </a:schemeClr>
        </a:solidFill>
        <a:ln w="12700" cap="flat" cmpd="sng" algn="ctr">
          <a:solidFill>
            <a:schemeClr val="accent5">
              <a:hueOff val="-268959"/>
              <a:satOff val="-3572"/>
              <a:lumOff val="56"/>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1BF5A04-924D-4AB6-B6F9-7041D0BDB28D}">
      <dsp:nvSpPr>
        <dsp:cNvPr id="0" name=""/>
        <dsp:cNvSpPr/>
      </dsp:nvSpPr>
      <dsp:spPr>
        <a:xfrm>
          <a:off x="2635854" y="0"/>
          <a:ext cx="2393488" cy="3101976"/>
        </a:xfrm>
        <a:prstGeom prst="rect">
          <a:avLst/>
        </a:prstGeom>
        <a:solidFill>
          <a:schemeClr val="accent5">
            <a:tint val="40000"/>
            <a:alpha val="90000"/>
            <a:hueOff val="-579620"/>
            <a:satOff val="-12431"/>
            <a:lumOff val="-694"/>
            <a:alphaOff val="0"/>
          </a:schemeClr>
        </a:solidFill>
        <a:ln w="12700" cap="flat" cmpd="sng" algn="ctr">
          <a:solidFill>
            <a:schemeClr val="accent5">
              <a:tint val="40000"/>
              <a:alpha val="90000"/>
              <a:hueOff val="-579620"/>
              <a:satOff val="-12431"/>
              <a:lumOff val="-6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06" tIns="330200" rIns="186606" bIns="330200" numCol="1" spcCol="1270" anchor="t" anchorCtr="0">
          <a:noAutofit/>
        </a:bodyPr>
        <a:lstStyle/>
        <a:p>
          <a:pPr marL="0" lvl="0" indent="0" algn="l" defTabSz="889000">
            <a:lnSpc>
              <a:spcPct val="90000"/>
            </a:lnSpc>
            <a:spcBef>
              <a:spcPct val="0"/>
            </a:spcBef>
            <a:spcAft>
              <a:spcPct val="35000"/>
            </a:spcAft>
            <a:buNone/>
          </a:pPr>
          <a:r>
            <a:rPr lang="en-US" sz="2000" b="1" kern="1200"/>
            <a:t>Know how much your employees’ time (and yours) is worth</a:t>
          </a:r>
          <a:endParaRPr lang="en-US" sz="2000" kern="1200"/>
        </a:p>
      </dsp:txBody>
      <dsp:txXfrm>
        <a:off x="2635854" y="1178750"/>
        <a:ext cx="2393488" cy="1861185"/>
      </dsp:txXfrm>
    </dsp:sp>
    <dsp:sp modelId="{4B8D1D21-2F7A-4BCE-8998-6EC924B9DE89}">
      <dsp:nvSpPr>
        <dsp:cNvPr id="0" name=""/>
        <dsp:cNvSpPr/>
      </dsp:nvSpPr>
      <dsp:spPr>
        <a:xfrm>
          <a:off x="3367301" y="310197"/>
          <a:ext cx="930592" cy="930592"/>
        </a:xfrm>
        <a:prstGeom prst="ellipse">
          <a:avLst/>
        </a:prstGeom>
        <a:solidFill>
          <a:schemeClr val="accent5">
            <a:hueOff val="-537918"/>
            <a:satOff val="-7145"/>
            <a:lumOff val="112"/>
            <a:alphaOff val="0"/>
          </a:schemeClr>
        </a:solidFill>
        <a:ln w="12700" cap="flat" cmpd="sng" algn="ctr">
          <a:solidFill>
            <a:schemeClr val="accent5">
              <a:hueOff val="-537918"/>
              <a:satOff val="-7145"/>
              <a:lumOff val="11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2553" tIns="12700" rIns="72553" bIns="12700" numCol="1" spcCol="1270" anchor="ctr" anchorCtr="0">
          <a:noAutofit/>
        </a:bodyPr>
        <a:lstStyle/>
        <a:p>
          <a:pPr marL="0" lvl="0" indent="0" algn="ctr" defTabSz="2089150">
            <a:lnSpc>
              <a:spcPct val="90000"/>
            </a:lnSpc>
            <a:spcBef>
              <a:spcPct val="0"/>
            </a:spcBef>
            <a:spcAft>
              <a:spcPct val="35000"/>
            </a:spcAft>
            <a:buNone/>
          </a:pPr>
          <a:r>
            <a:rPr lang="en-US" sz="4700" kern="1200"/>
            <a:t>2</a:t>
          </a:r>
        </a:p>
      </dsp:txBody>
      <dsp:txXfrm>
        <a:off x="3503583" y="446479"/>
        <a:ext cx="658028" cy="658028"/>
      </dsp:txXfrm>
    </dsp:sp>
    <dsp:sp modelId="{2D658629-C99E-46CC-B2E9-127D6EA3FE6A}">
      <dsp:nvSpPr>
        <dsp:cNvPr id="0" name=""/>
        <dsp:cNvSpPr/>
      </dsp:nvSpPr>
      <dsp:spPr>
        <a:xfrm>
          <a:off x="2635854" y="3101904"/>
          <a:ext cx="2393488" cy="72"/>
        </a:xfrm>
        <a:prstGeom prst="rect">
          <a:avLst/>
        </a:prstGeom>
        <a:solidFill>
          <a:schemeClr val="accent5">
            <a:hueOff val="-806877"/>
            <a:satOff val="-10717"/>
            <a:lumOff val="168"/>
            <a:alphaOff val="0"/>
          </a:schemeClr>
        </a:solidFill>
        <a:ln w="12700" cap="flat" cmpd="sng" algn="ctr">
          <a:solidFill>
            <a:schemeClr val="accent5">
              <a:hueOff val="-806877"/>
              <a:satOff val="-10717"/>
              <a:lumOff val="16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6B2E590-CF2B-4682-A894-C5BBE86A7142}">
      <dsp:nvSpPr>
        <dsp:cNvPr id="0" name=""/>
        <dsp:cNvSpPr/>
      </dsp:nvSpPr>
      <dsp:spPr>
        <a:xfrm>
          <a:off x="5268691" y="0"/>
          <a:ext cx="2393488" cy="3101976"/>
        </a:xfrm>
        <a:prstGeom prst="rect">
          <a:avLst/>
        </a:prstGeom>
        <a:solidFill>
          <a:schemeClr val="accent5">
            <a:tint val="40000"/>
            <a:alpha val="90000"/>
            <a:hueOff val="-1159241"/>
            <a:satOff val="-24861"/>
            <a:lumOff val="-1389"/>
            <a:alphaOff val="0"/>
          </a:schemeClr>
        </a:solidFill>
        <a:ln w="12700" cap="flat" cmpd="sng" algn="ctr">
          <a:solidFill>
            <a:schemeClr val="accent5">
              <a:tint val="40000"/>
              <a:alpha val="90000"/>
              <a:hueOff val="-1159241"/>
              <a:satOff val="-24861"/>
              <a:lumOff val="-13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06" tIns="330200" rIns="186606" bIns="330200" numCol="1" spcCol="1270" anchor="t" anchorCtr="0">
          <a:noAutofit/>
        </a:bodyPr>
        <a:lstStyle/>
        <a:p>
          <a:pPr marL="0" lvl="0" indent="0" algn="l" defTabSz="889000">
            <a:lnSpc>
              <a:spcPct val="90000"/>
            </a:lnSpc>
            <a:spcBef>
              <a:spcPct val="0"/>
            </a:spcBef>
            <a:spcAft>
              <a:spcPct val="35000"/>
            </a:spcAft>
            <a:buNone/>
          </a:pPr>
          <a:r>
            <a:rPr lang="en-US" sz="2000" b="1" kern="1200"/>
            <a:t>Make sure your employees have complementary skill sets</a:t>
          </a:r>
          <a:endParaRPr lang="en-US" sz="2000" kern="1200"/>
        </a:p>
      </dsp:txBody>
      <dsp:txXfrm>
        <a:off x="5268691" y="1178750"/>
        <a:ext cx="2393488" cy="1861185"/>
      </dsp:txXfrm>
    </dsp:sp>
    <dsp:sp modelId="{3E9070A1-A07B-4E79-9BDE-4CFF6A717B67}">
      <dsp:nvSpPr>
        <dsp:cNvPr id="0" name=""/>
        <dsp:cNvSpPr/>
      </dsp:nvSpPr>
      <dsp:spPr>
        <a:xfrm>
          <a:off x="6000139" y="310197"/>
          <a:ext cx="930592" cy="930592"/>
        </a:xfrm>
        <a:prstGeom prst="ellipse">
          <a:avLst/>
        </a:prstGeom>
        <a:solidFill>
          <a:schemeClr val="accent5">
            <a:hueOff val="-1075835"/>
            <a:satOff val="-14290"/>
            <a:lumOff val="225"/>
            <a:alphaOff val="0"/>
          </a:schemeClr>
        </a:solidFill>
        <a:ln w="12700" cap="flat" cmpd="sng" algn="ctr">
          <a:solidFill>
            <a:schemeClr val="accent5">
              <a:hueOff val="-1075835"/>
              <a:satOff val="-14290"/>
              <a:lumOff val="22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2553" tIns="12700" rIns="72553" bIns="12700" numCol="1" spcCol="1270" anchor="ctr" anchorCtr="0">
          <a:noAutofit/>
        </a:bodyPr>
        <a:lstStyle/>
        <a:p>
          <a:pPr marL="0" lvl="0" indent="0" algn="ctr" defTabSz="2089150">
            <a:lnSpc>
              <a:spcPct val="90000"/>
            </a:lnSpc>
            <a:spcBef>
              <a:spcPct val="0"/>
            </a:spcBef>
            <a:spcAft>
              <a:spcPct val="35000"/>
            </a:spcAft>
            <a:buNone/>
          </a:pPr>
          <a:r>
            <a:rPr lang="en-US" sz="4700" kern="1200"/>
            <a:t>3</a:t>
          </a:r>
        </a:p>
      </dsp:txBody>
      <dsp:txXfrm>
        <a:off x="6136421" y="446479"/>
        <a:ext cx="658028" cy="658028"/>
      </dsp:txXfrm>
    </dsp:sp>
    <dsp:sp modelId="{038DE3B9-E71D-4097-8170-7A63721A87AA}">
      <dsp:nvSpPr>
        <dsp:cNvPr id="0" name=""/>
        <dsp:cNvSpPr/>
      </dsp:nvSpPr>
      <dsp:spPr>
        <a:xfrm>
          <a:off x="5268691" y="3101904"/>
          <a:ext cx="2393488" cy="72"/>
        </a:xfrm>
        <a:prstGeom prst="rect">
          <a:avLst/>
        </a:prstGeom>
        <a:solidFill>
          <a:schemeClr val="accent5">
            <a:hueOff val="-1344794"/>
            <a:satOff val="-17862"/>
            <a:lumOff val="281"/>
            <a:alphaOff val="0"/>
          </a:schemeClr>
        </a:solidFill>
        <a:ln w="12700" cap="flat" cmpd="sng" algn="ctr">
          <a:solidFill>
            <a:schemeClr val="accent5">
              <a:hueOff val="-1344794"/>
              <a:satOff val="-17862"/>
              <a:lumOff val="28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C5B6185-F96A-4948-A497-3FAA4B9D4096}">
      <dsp:nvSpPr>
        <dsp:cNvPr id="0" name=""/>
        <dsp:cNvSpPr/>
      </dsp:nvSpPr>
      <dsp:spPr>
        <a:xfrm>
          <a:off x="7901528" y="0"/>
          <a:ext cx="2393488" cy="3101976"/>
        </a:xfrm>
        <a:prstGeom prst="rect">
          <a:avLst/>
        </a:prstGeom>
        <a:solidFill>
          <a:schemeClr val="accent5">
            <a:tint val="40000"/>
            <a:alpha val="90000"/>
            <a:hueOff val="-1738861"/>
            <a:satOff val="-37292"/>
            <a:lumOff val="-2083"/>
            <a:alphaOff val="0"/>
          </a:schemeClr>
        </a:solidFill>
        <a:ln w="12700" cap="flat" cmpd="sng" algn="ctr">
          <a:solidFill>
            <a:schemeClr val="accent5">
              <a:tint val="40000"/>
              <a:alpha val="90000"/>
              <a:hueOff val="-1738861"/>
              <a:satOff val="-37292"/>
              <a:lumOff val="-20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06" tIns="330200" rIns="186606" bIns="330200" numCol="1" spcCol="1270" anchor="t" anchorCtr="0">
          <a:noAutofit/>
        </a:bodyPr>
        <a:lstStyle/>
        <a:p>
          <a:pPr marL="0" lvl="0" indent="0" algn="l" defTabSz="889000">
            <a:lnSpc>
              <a:spcPct val="90000"/>
            </a:lnSpc>
            <a:spcBef>
              <a:spcPct val="0"/>
            </a:spcBef>
            <a:spcAft>
              <a:spcPct val="35000"/>
            </a:spcAft>
            <a:buNone/>
          </a:pPr>
          <a:r>
            <a:rPr lang="en-US" sz="2000" b="1" kern="1200"/>
            <a:t>Know the signs of groupthink and loafing—and stop them</a:t>
          </a:r>
          <a:endParaRPr lang="en-US" sz="2000" kern="1200"/>
        </a:p>
      </dsp:txBody>
      <dsp:txXfrm>
        <a:off x="7901528" y="1178750"/>
        <a:ext cx="2393488" cy="1861185"/>
      </dsp:txXfrm>
    </dsp:sp>
    <dsp:sp modelId="{08A864A4-6AA2-4221-8C87-57383EC9F574}">
      <dsp:nvSpPr>
        <dsp:cNvPr id="0" name=""/>
        <dsp:cNvSpPr/>
      </dsp:nvSpPr>
      <dsp:spPr>
        <a:xfrm>
          <a:off x="8632976" y="310197"/>
          <a:ext cx="930592" cy="930592"/>
        </a:xfrm>
        <a:prstGeom prst="ellipse">
          <a:avLst/>
        </a:prstGeom>
        <a:solidFill>
          <a:schemeClr val="accent5">
            <a:hueOff val="-1613753"/>
            <a:satOff val="-21435"/>
            <a:lumOff val="337"/>
            <a:alphaOff val="0"/>
          </a:schemeClr>
        </a:solidFill>
        <a:ln w="12700" cap="flat" cmpd="sng" algn="ctr">
          <a:solidFill>
            <a:schemeClr val="accent5">
              <a:hueOff val="-1613753"/>
              <a:satOff val="-21435"/>
              <a:lumOff val="337"/>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2553" tIns="12700" rIns="72553" bIns="12700" numCol="1" spcCol="1270" anchor="ctr" anchorCtr="0">
          <a:noAutofit/>
        </a:bodyPr>
        <a:lstStyle/>
        <a:p>
          <a:pPr marL="0" lvl="0" indent="0" algn="ctr" defTabSz="2089150">
            <a:lnSpc>
              <a:spcPct val="90000"/>
            </a:lnSpc>
            <a:spcBef>
              <a:spcPct val="0"/>
            </a:spcBef>
            <a:spcAft>
              <a:spcPct val="35000"/>
            </a:spcAft>
            <a:buNone/>
          </a:pPr>
          <a:r>
            <a:rPr lang="en-US" sz="4700" kern="1200"/>
            <a:t>4</a:t>
          </a:r>
        </a:p>
      </dsp:txBody>
      <dsp:txXfrm>
        <a:off x="8769258" y="446479"/>
        <a:ext cx="658028" cy="658028"/>
      </dsp:txXfrm>
    </dsp:sp>
    <dsp:sp modelId="{F1B16B10-812E-4064-8276-BCB666C8B50E}">
      <dsp:nvSpPr>
        <dsp:cNvPr id="0" name=""/>
        <dsp:cNvSpPr/>
      </dsp:nvSpPr>
      <dsp:spPr>
        <a:xfrm>
          <a:off x="7901528" y="3101904"/>
          <a:ext cx="2393488" cy="72"/>
        </a:xfrm>
        <a:prstGeom prst="rect">
          <a:avLst/>
        </a:prstGeom>
        <a:solidFill>
          <a:schemeClr val="accent5">
            <a:hueOff val="-1882712"/>
            <a:satOff val="-25007"/>
            <a:lumOff val="393"/>
            <a:alphaOff val="0"/>
          </a:schemeClr>
        </a:solidFill>
        <a:ln w="12700" cap="flat" cmpd="sng" algn="ctr">
          <a:solidFill>
            <a:schemeClr val="accent5">
              <a:hueOff val="-1882712"/>
              <a:satOff val="-25007"/>
              <a:lumOff val="39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7/19/2020</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7/19/2020</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7/19/2020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c.com/business-insider/jeff-bezos-productivity-tip-two-pizza-rule.html" TargetMode="External"/><Relationship Id="rId2" Type="http://schemas.openxmlformats.org/officeDocument/2006/relationships/hyperlink" Target="https://blog.nuclino.com/two-pizza-teams-the-science-behind-jeff-bezos-rule" TargetMode="External"/><Relationship Id="rId1" Type="http://schemas.openxmlformats.org/officeDocument/2006/relationships/slideLayout" Target="../slideLayouts/slideLayout2.xml"/><Relationship Id="rId5" Type="http://schemas.openxmlformats.org/officeDocument/2006/relationships/hyperlink" Target="https://medium.com/plutonic-services/why-two-large-pizza-team-is-the-best-team-ever-4f19b0f5f719" TargetMode="External"/><Relationship Id="rId4" Type="http://schemas.openxmlformats.org/officeDocument/2006/relationships/hyperlink" Target="https://www.bizjournals.com/bizjournals/how-to/human-resources/2016/11/jeff-bezos-two-pizza-rule-for-building-productive.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79EA-BD7F-4D66-8526-490F90779F76}"/>
              </a:ext>
            </a:extLst>
          </p:cNvPr>
          <p:cNvSpPr>
            <a:spLocks noGrp="1"/>
          </p:cNvSpPr>
          <p:nvPr>
            <p:ph type="ctrTitle"/>
          </p:nvPr>
        </p:nvSpPr>
        <p:spPr>
          <a:xfrm>
            <a:off x="5498590" y="988741"/>
            <a:ext cx="5888754" cy="4880518"/>
          </a:xfrm>
          <a:noFill/>
          <a:ln>
            <a:noFill/>
          </a:ln>
        </p:spPr>
        <p:txBody>
          <a:bodyPr wrap="square">
            <a:normAutofit/>
          </a:bodyPr>
          <a:lstStyle/>
          <a:p>
            <a:pPr algn="l"/>
            <a:r>
              <a:rPr lang="en-US" sz="4800">
                <a:solidFill>
                  <a:schemeClr val="bg1"/>
                </a:solidFill>
              </a:rPr>
              <a:t>Two-Team Pizza Rule</a:t>
            </a:r>
          </a:p>
        </p:txBody>
      </p:sp>
      <p:sp>
        <p:nvSpPr>
          <p:cNvPr id="8" name="Rectangle 7">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DDD493E-D880-415B-848E-62CB1011D772}"/>
              </a:ext>
            </a:extLst>
          </p:cNvPr>
          <p:cNvSpPr>
            <a:spLocks noGrp="1"/>
          </p:cNvSpPr>
          <p:nvPr>
            <p:ph type="subTitle" idx="1"/>
          </p:nvPr>
        </p:nvSpPr>
        <p:spPr>
          <a:xfrm>
            <a:off x="1867700" y="2007220"/>
            <a:ext cx="2357553" cy="2843560"/>
          </a:xfrm>
        </p:spPr>
        <p:txBody>
          <a:bodyPr anchor="ctr">
            <a:normAutofit/>
          </a:bodyPr>
          <a:lstStyle/>
          <a:p>
            <a:pPr algn="r"/>
            <a:r>
              <a:rPr lang="en-US">
                <a:solidFill>
                  <a:schemeClr val="bg1"/>
                </a:solidFill>
              </a:rPr>
              <a:t>Laurie Mailloux</a:t>
            </a:r>
          </a:p>
          <a:p>
            <a:pPr algn="r"/>
            <a:r>
              <a:rPr lang="en-US">
                <a:solidFill>
                  <a:schemeClr val="bg1"/>
                </a:solidFill>
              </a:rPr>
              <a:t>July 18, 2020</a:t>
            </a:r>
          </a:p>
          <a:p>
            <a:pPr algn="r"/>
            <a:r>
              <a:rPr lang="en-US">
                <a:solidFill>
                  <a:schemeClr val="bg1"/>
                </a:solidFill>
              </a:rPr>
              <a:t>Presentation 2.2</a:t>
            </a:r>
          </a:p>
        </p:txBody>
      </p:sp>
    </p:spTree>
    <p:extLst>
      <p:ext uri="{BB962C8B-B14F-4D97-AF65-F5344CB8AC3E}">
        <p14:creationId xmlns:p14="http://schemas.microsoft.com/office/powerpoint/2010/main" val="25279564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84ED-DC10-4FD1-899C-EF1405DCF1D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B33739A-A0DF-4F40-91D4-5FBCA361D834}"/>
              </a:ext>
            </a:extLst>
          </p:cNvPr>
          <p:cNvSpPr>
            <a:spLocks noGrp="1"/>
          </p:cNvSpPr>
          <p:nvPr>
            <p:ph idx="1"/>
          </p:nvPr>
        </p:nvSpPr>
        <p:spPr/>
        <p:txBody>
          <a:bodyPr/>
          <a:lstStyle/>
          <a:p>
            <a:r>
              <a:rPr lang="en-US" dirty="0"/>
              <a:t>The bottom line is that small teams outperform larger ones because they are able to coordinate more swiftly and effectively. They are better at creating an environment where individual contributions are observed and acknowledged.</a:t>
            </a:r>
          </a:p>
        </p:txBody>
      </p:sp>
    </p:spTree>
    <p:extLst>
      <p:ext uri="{BB962C8B-B14F-4D97-AF65-F5344CB8AC3E}">
        <p14:creationId xmlns:p14="http://schemas.microsoft.com/office/powerpoint/2010/main" val="1819538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EBA3D-47E8-4209-881F-ED36AF4A44D7}"/>
              </a:ext>
            </a:extLst>
          </p:cNvPr>
          <p:cNvSpPr>
            <a:spLocks noGrp="1"/>
          </p:cNvSpPr>
          <p:nvPr>
            <p:ph type="title"/>
          </p:nvPr>
        </p:nvSpPr>
        <p:spPr>
          <a:xfrm>
            <a:off x="2231136" y="467418"/>
            <a:ext cx="7729728" cy="1188720"/>
          </a:xfrm>
          <a:solidFill>
            <a:schemeClr val="bg1"/>
          </a:solidFill>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78AF78AB-A48E-44D3-B760-B58822CDC27E}"/>
              </a:ext>
            </a:extLst>
          </p:cNvPr>
          <p:cNvSpPr>
            <a:spLocks noGrp="1"/>
          </p:cNvSpPr>
          <p:nvPr>
            <p:ph idx="1"/>
          </p:nvPr>
        </p:nvSpPr>
        <p:spPr>
          <a:xfrm>
            <a:off x="1706062" y="2291262"/>
            <a:ext cx="8779512" cy="2879256"/>
          </a:xfrm>
        </p:spPr>
        <p:txBody>
          <a:bodyPr>
            <a:normAutofit fontScale="92500" lnSpcReduction="10000"/>
          </a:bodyPr>
          <a:lstStyle/>
          <a:p>
            <a:pPr marL="0" indent="0">
              <a:buNone/>
            </a:pPr>
            <a:r>
              <a:rPr lang="en-US" dirty="0">
                <a:solidFill>
                  <a:srgbClr val="404040"/>
                </a:solidFill>
              </a:rPr>
              <a:t>no author. March 20, 2019.  Two-Pizza Teas: The Science Behind Jeff Bezos’ Rule.  Retrieved on July 19, 2020 from </a:t>
            </a:r>
            <a:r>
              <a:rPr lang="en-US" dirty="0">
                <a:solidFill>
                  <a:srgbClr val="404040"/>
                </a:solidFill>
                <a:hlinkClick r:id="rId2"/>
              </a:rPr>
              <a:t>https://blog.nuclino.com/two-pizza-teams-the-science-behind-jeff-bezos-rule</a:t>
            </a:r>
            <a:r>
              <a:rPr lang="en-US" dirty="0">
                <a:solidFill>
                  <a:srgbClr val="404040"/>
                </a:solidFill>
              </a:rPr>
              <a:t> </a:t>
            </a:r>
          </a:p>
          <a:p>
            <a:pPr marL="0" indent="0">
              <a:buNone/>
            </a:pPr>
            <a:r>
              <a:rPr lang="en-US" dirty="0">
                <a:solidFill>
                  <a:srgbClr val="404040"/>
                </a:solidFill>
              </a:rPr>
              <a:t>Cain,  </a:t>
            </a:r>
            <a:r>
              <a:rPr lang="en-US" dirty="0" err="1">
                <a:solidFill>
                  <a:srgbClr val="404040"/>
                </a:solidFill>
              </a:rPr>
              <a:t>Aine</a:t>
            </a:r>
            <a:r>
              <a:rPr lang="en-US" dirty="0">
                <a:solidFill>
                  <a:srgbClr val="404040"/>
                </a:solidFill>
              </a:rPr>
              <a:t>.  June 7, 2017.  Jeff Bezos’s Productivity Tip?  The ‘2 Pizza Rule’.  Retrieved on July 19, 2020 from </a:t>
            </a:r>
            <a:r>
              <a:rPr lang="en-US" dirty="0">
                <a:solidFill>
                  <a:srgbClr val="404040"/>
                </a:solidFill>
                <a:hlinkClick r:id="rId3"/>
              </a:rPr>
              <a:t>https://www.inc.com/business-insider/jeff-bezos-productivity-tip-two-pizza-rule.html</a:t>
            </a:r>
            <a:r>
              <a:rPr lang="en-US" dirty="0">
                <a:solidFill>
                  <a:srgbClr val="404040"/>
                </a:solidFill>
              </a:rPr>
              <a:t> </a:t>
            </a:r>
          </a:p>
          <a:p>
            <a:pPr marL="0" indent="0">
              <a:buNone/>
            </a:pPr>
            <a:r>
              <a:rPr lang="en-US" dirty="0">
                <a:solidFill>
                  <a:srgbClr val="404040"/>
                </a:solidFill>
              </a:rPr>
              <a:t>Stack, Laura.  November 22, 2016.  Jeff Bezos’ two-pizza rule for building productive teams. </a:t>
            </a:r>
            <a:r>
              <a:rPr lang="en-US" dirty="0">
                <a:solidFill>
                  <a:srgbClr val="404040"/>
                </a:solidFill>
                <a:hlinkClick r:id="rId4"/>
              </a:rPr>
              <a:t>https://www.bizjournals.com/bizjournals/how-to/human-resources/2016/11/jeff-bezos-two-pizza-rule-for-building-productive.html</a:t>
            </a:r>
            <a:r>
              <a:rPr lang="en-US" dirty="0">
                <a:solidFill>
                  <a:srgbClr val="404040"/>
                </a:solidFill>
              </a:rPr>
              <a:t> </a:t>
            </a:r>
          </a:p>
          <a:p>
            <a:pPr marL="0" indent="0">
              <a:buNone/>
            </a:pPr>
            <a:r>
              <a:rPr lang="en-US" dirty="0">
                <a:solidFill>
                  <a:srgbClr val="404040"/>
                </a:solidFill>
              </a:rPr>
              <a:t>Gupta, Mohit. January 21, 2018.  Why “Two Large Pizza” team is the best team ever.  Retrieved on July 19, 2020 from </a:t>
            </a:r>
            <a:r>
              <a:rPr lang="en-US" dirty="0">
                <a:solidFill>
                  <a:srgbClr val="404040"/>
                </a:solidFill>
                <a:hlinkClick r:id="rId5"/>
              </a:rPr>
              <a:t>https://medium.com/plutonic-services/why-two-large-pizza-team-is-the-best-team-ever-4f19b0f5f719</a:t>
            </a:r>
            <a:r>
              <a:rPr lang="en-US" dirty="0">
                <a:solidFill>
                  <a:srgbClr val="404040"/>
                </a:solidFill>
              </a:rPr>
              <a:t> </a:t>
            </a:r>
          </a:p>
          <a:p>
            <a:pPr marL="0" indent="0">
              <a:buNone/>
            </a:pPr>
            <a:endParaRPr lang="en-US" dirty="0">
              <a:solidFill>
                <a:srgbClr val="404040"/>
              </a:solidFill>
            </a:endParaRPr>
          </a:p>
        </p:txBody>
      </p:sp>
    </p:spTree>
    <p:extLst>
      <p:ext uri="{BB962C8B-B14F-4D97-AF65-F5344CB8AC3E}">
        <p14:creationId xmlns:p14="http://schemas.microsoft.com/office/powerpoint/2010/main" val="141402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F58E-026E-4548-AC8B-3CEDE6663056}"/>
              </a:ext>
            </a:extLst>
          </p:cNvPr>
          <p:cNvSpPr>
            <a:spLocks noGrp="1"/>
          </p:cNvSpPr>
          <p:nvPr>
            <p:ph type="title"/>
          </p:nvPr>
        </p:nvSpPr>
        <p:spPr>
          <a:xfrm>
            <a:off x="804672" y="964692"/>
            <a:ext cx="5894832" cy="1188720"/>
          </a:xfrm>
        </p:spPr>
        <p:txBody>
          <a:bodyPr>
            <a:normAutofit/>
          </a:bodyPr>
          <a:lstStyle/>
          <a:p>
            <a:r>
              <a:rPr lang="en-US"/>
              <a:t>The 2 pizza Rule</a:t>
            </a:r>
          </a:p>
        </p:txBody>
      </p:sp>
      <p:sp>
        <p:nvSpPr>
          <p:cNvPr id="3" name="Content Placeholder 2">
            <a:extLst>
              <a:ext uri="{FF2B5EF4-FFF2-40B4-BE49-F238E27FC236}">
                <a16:creationId xmlns:a16="http://schemas.microsoft.com/office/drawing/2014/main" id="{C2884D5A-79A6-431F-8A2B-1F5226538BF6}"/>
              </a:ext>
            </a:extLst>
          </p:cNvPr>
          <p:cNvSpPr>
            <a:spLocks noGrp="1"/>
          </p:cNvSpPr>
          <p:nvPr>
            <p:ph idx="1"/>
          </p:nvPr>
        </p:nvSpPr>
        <p:spPr>
          <a:xfrm>
            <a:off x="803243" y="2638044"/>
            <a:ext cx="5963317" cy="3263206"/>
          </a:xfrm>
        </p:spPr>
        <p:txBody>
          <a:bodyPr>
            <a:normAutofit/>
          </a:bodyPr>
          <a:lstStyle/>
          <a:p>
            <a:pPr marL="0" indent="0">
              <a:buNone/>
            </a:pPr>
            <a:r>
              <a:rPr lang="en-US" dirty="0"/>
              <a:t>The two pizza rule…. The more people you pack into a meeting, the less productive the meeting will likely be.  Never have a meeting where two pizzas couldn’t feed the entire group.  A small group eating two pizzas around a conference table epitomizes coziness and close social interaction. Since recent studies suggest smaller teams tend to be more productive than larger ones, and that teams whose members have more face time and social contact often prove more productive.</a:t>
            </a:r>
          </a:p>
        </p:txBody>
      </p:sp>
      <p:sp>
        <p:nvSpPr>
          <p:cNvPr id="19" name="Rectangle 18">
            <a:extLst>
              <a:ext uri="{FF2B5EF4-FFF2-40B4-BE49-F238E27FC236}">
                <a16:creationId xmlns:a16="http://schemas.microsoft.com/office/drawing/2014/main" id="{8CC23146-3D9E-4DD1-90F2-D9AAE4927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FB165923-D8A4-48EF-BD8D-8DF410BBE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Pizza">
            <a:extLst>
              <a:ext uri="{FF2B5EF4-FFF2-40B4-BE49-F238E27FC236}">
                <a16:creationId xmlns:a16="http://schemas.microsoft.com/office/drawing/2014/main" id="{75D6A259-C72E-4270-8ED2-29DFD1DD1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5890" y="1768763"/>
            <a:ext cx="3328416" cy="3328416"/>
          </a:xfrm>
          <a:prstGeom prst="rect">
            <a:avLst/>
          </a:prstGeom>
        </p:spPr>
      </p:pic>
    </p:spTree>
    <p:extLst>
      <p:ext uri="{BB962C8B-B14F-4D97-AF65-F5344CB8AC3E}">
        <p14:creationId xmlns:p14="http://schemas.microsoft.com/office/powerpoint/2010/main" val="379951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7BA0EB7-B1AA-43B1-9BA3-B6B011D07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9A5289-3ACA-476A-97C3-316AA16AB4D9}"/>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en-US">
                <a:solidFill>
                  <a:srgbClr val="262626"/>
                </a:solidFill>
              </a:rPr>
              <a:t>Communication declines	</a:t>
            </a:r>
          </a:p>
        </p:txBody>
      </p:sp>
      <p:sp>
        <p:nvSpPr>
          <p:cNvPr id="3" name="Content Placeholder 2">
            <a:extLst>
              <a:ext uri="{FF2B5EF4-FFF2-40B4-BE49-F238E27FC236}">
                <a16:creationId xmlns:a16="http://schemas.microsoft.com/office/drawing/2014/main" id="{9C68EAE8-4C5B-4D5A-BB8F-2C8E7E60A60E}"/>
              </a:ext>
            </a:extLst>
          </p:cNvPr>
          <p:cNvSpPr>
            <a:spLocks noGrp="1"/>
          </p:cNvSpPr>
          <p:nvPr>
            <p:ph idx="1"/>
          </p:nvPr>
        </p:nvSpPr>
        <p:spPr>
          <a:xfrm>
            <a:off x="804671" y="2858703"/>
            <a:ext cx="5285791" cy="3042547"/>
          </a:xfrm>
        </p:spPr>
        <p:txBody>
          <a:bodyPr>
            <a:normAutofit/>
          </a:bodyPr>
          <a:lstStyle/>
          <a:p>
            <a:r>
              <a:rPr lang="en-US">
                <a:solidFill>
                  <a:srgbClr val="FFFFFF"/>
                </a:solidFill>
              </a:rPr>
              <a:t>As group size increases, the links start to get unwieldy.</a:t>
            </a:r>
          </a:p>
          <a:p>
            <a:r>
              <a:rPr lang="en-US">
                <a:solidFill>
                  <a:srgbClr val="FFFFFF"/>
                </a:solidFill>
              </a:rPr>
              <a:t>If you take a basic two-pizza team size of, say, 6. That’s 15 links between everyone.</a:t>
            </a:r>
          </a:p>
          <a:p>
            <a:r>
              <a:rPr lang="en-US">
                <a:solidFill>
                  <a:srgbClr val="FFFFFF"/>
                </a:solidFill>
              </a:rPr>
              <a:t>Double that group for a team of 12. That shoots up to 66 links.</a:t>
            </a:r>
          </a:p>
          <a:p>
            <a:r>
              <a:rPr lang="en-US">
                <a:solidFill>
                  <a:srgbClr val="FFFFFF"/>
                </a:solidFill>
              </a:rPr>
              <a:t>Small business of 50 people has an incredible 1225 links to manage.  </a:t>
            </a:r>
          </a:p>
        </p:txBody>
      </p:sp>
      <p:sp>
        <p:nvSpPr>
          <p:cNvPr id="21" name="Rectangle 20">
            <a:extLst>
              <a:ext uri="{FF2B5EF4-FFF2-40B4-BE49-F238E27FC236}">
                <a16:creationId xmlns:a16="http://schemas.microsoft.com/office/drawing/2014/main" id="{D9653EDA-1A30-48B1-BF28-9986FD1D2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AF4B266-6894-41F1-94B6-1814A0EFE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DFAFFDD2-BDD4-4808-9E5D-D1F9CCDA3574}"/>
              </a:ext>
            </a:extLst>
          </p:cNvPr>
          <p:cNvPicPr>
            <a:picLocks noChangeAspect="1"/>
          </p:cNvPicPr>
          <p:nvPr/>
        </p:nvPicPr>
        <p:blipFill>
          <a:blip r:embed="rId2"/>
          <a:stretch>
            <a:fillRect/>
          </a:stretch>
        </p:blipFill>
        <p:spPr>
          <a:xfrm>
            <a:off x="7865364" y="2226157"/>
            <a:ext cx="3355848" cy="2089015"/>
          </a:xfrm>
          <a:prstGeom prst="rect">
            <a:avLst/>
          </a:prstGeom>
        </p:spPr>
      </p:pic>
    </p:spTree>
    <p:extLst>
      <p:ext uri="{BB962C8B-B14F-4D97-AF65-F5344CB8AC3E}">
        <p14:creationId xmlns:p14="http://schemas.microsoft.com/office/powerpoint/2010/main" val="287557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58A39-CFA7-47D3-A7D9-A4BC1C5FA4B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400">
                <a:solidFill>
                  <a:srgbClr val="FFFFFF"/>
                </a:solidFill>
              </a:rPr>
              <a:t>Underestimation of work</a:t>
            </a:r>
          </a:p>
        </p:txBody>
      </p:sp>
      <p:sp>
        <p:nvSpPr>
          <p:cNvPr id="3" name="Content Placeholder 2">
            <a:extLst>
              <a:ext uri="{FF2B5EF4-FFF2-40B4-BE49-F238E27FC236}">
                <a16:creationId xmlns:a16="http://schemas.microsoft.com/office/drawing/2014/main" id="{32839E92-A991-49A3-B4D7-C241B24FF207}"/>
              </a:ext>
            </a:extLst>
          </p:cNvPr>
          <p:cNvSpPr>
            <a:spLocks noGrp="1"/>
          </p:cNvSpPr>
          <p:nvPr>
            <p:ph idx="1"/>
          </p:nvPr>
        </p:nvSpPr>
        <p:spPr>
          <a:xfrm>
            <a:off x="5591695" y="1402080"/>
            <a:ext cx="5320696" cy="4053840"/>
          </a:xfrm>
        </p:spPr>
        <p:txBody>
          <a:bodyPr anchor="ctr">
            <a:normAutofit/>
          </a:bodyPr>
          <a:lstStyle/>
          <a:p>
            <a:pPr marL="0" indent="0">
              <a:buNone/>
            </a:pPr>
            <a:r>
              <a:rPr lang="en-US" dirty="0"/>
              <a:t>The fact is, larger team size makes people overconfident. This is the tendency for people “to increasingly underestimate task completion time as team size grows,” as researchers Bradley </a:t>
            </a:r>
            <a:r>
              <a:rPr lang="en-US" dirty="0" err="1"/>
              <a:t>Staats</a:t>
            </a:r>
            <a:r>
              <a:rPr lang="en-US" dirty="0"/>
              <a:t>, Katherine Milkman, and Craig Fox explain. In one of their experiments, they discovered that when tasked to build the same Lego figure, two-person teams took 36 minutes while four-person teams took 52 minutes to finish — over 44% longer.</a:t>
            </a:r>
          </a:p>
        </p:txBody>
      </p:sp>
    </p:spTree>
    <p:extLst>
      <p:ext uri="{BB962C8B-B14F-4D97-AF65-F5344CB8AC3E}">
        <p14:creationId xmlns:p14="http://schemas.microsoft.com/office/powerpoint/2010/main" val="141739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57A94F-56B9-41FB-8591-9AC2EE3EAF09}"/>
              </a:ext>
            </a:extLst>
          </p:cNvPr>
          <p:cNvSpPr>
            <a:spLocks noGrp="1"/>
          </p:cNvSpPr>
          <p:nvPr>
            <p:ph type="title"/>
          </p:nvPr>
        </p:nvSpPr>
        <p:spPr>
          <a:xfrm>
            <a:off x="804672" y="1290025"/>
            <a:ext cx="4475892" cy="1188720"/>
          </a:xfrm>
          <a:prstGeom prst="ellipse">
            <a:avLst/>
          </a:prstGeom>
          <a:solidFill>
            <a:srgbClr val="FFFFFF"/>
          </a:solidFill>
          <a:ln>
            <a:solidFill>
              <a:srgbClr val="404040"/>
            </a:solidFill>
          </a:ln>
        </p:spPr>
        <p:txBody>
          <a:bodyPr>
            <a:normAutofit/>
          </a:bodyPr>
          <a:lstStyle/>
          <a:p>
            <a:r>
              <a:rPr lang="en-US" sz="2200">
                <a:solidFill>
                  <a:srgbClr val="262626"/>
                </a:solidFill>
              </a:rPr>
              <a:t>Work meetings	</a:t>
            </a:r>
          </a:p>
        </p:txBody>
      </p:sp>
      <p:sp>
        <p:nvSpPr>
          <p:cNvPr id="3" name="Content Placeholder 2">
            <a:extLst>
              <a:ext uri="{FF2B5EF4-FFF2-40B4-BE49-F238E27FC236}">
                <a16:creationId xmlns:a16="http://schemas.microsoft.com/office/drawing/2014/main" id="{4E4E1B79-50B0-4431-9E08-FFD8DBFBECA2}"/>
              </a:ext>
            </a:extLst>
          </p:cNvPr>
          <p:cNvSpPr>
            <a:spLocks noGrp="1"/>
          </p:cNvSpPr>
          <p:nvPr>
            <p:ph idx="1"/>
          </p:nvPr>
        </p:nvSpPr>
        <p:spPr>
          <a:xfrm>
            <a:off x="804672" y="2858703"/>
            <a:ext cx="4475892" cy="3042547"/>
          </a:xfrm>
        </p:spPr>
        <p:txBody>
          <a:bodyPr>
            <a:normAutofit/>
          </a:bodyPr>
          <a:lstStyle/>
          <a:p>
            <a:pPr>
              <a:lnSpc>
                <a:spcPct val="90000"/>
              </a:lnSpc>
            </a:pPr>
            <a:r>
              <a:rPr lang="en-US">
                <a:solidFill>
                  <a:srgbClr val="FFFFFF"/>
                </a:solidFill>
              </a:rPr>
              <a:t>Work meetings are a notorious waste of time.</a:t>
            </a:r>
          </a:p>
          <a:p>
            <a:pPr>
              <a:lnSpc>
                <a:spcPct val="90000"/>
              </a:lnSpc>
            </a:pPr>
            <a:r>
              <a:rPr lang="en-US">
                <a:solidFill>
                  <a:srgbClr val="FFFFFF"/>
                </a:solidFill>
              </a:rPr>
              <a:t>You've got to be smart to keep them from needlessly eating up your day. Those are precious minutes that you or your employees could be spending doing something useful.</a:t>
            </a:r>
          </a:p>
          <a:p>
            <a:pPr>
              <a:lnSpc>
                <a:spcPct val="90000"/>
              </a:lnSpc>
            </a:pPr>
            <a:r>
              <a:rPr lang="en-US">
                <a:solidFill>
                  <a:srgbClr val="FFFFFF"/>
                </a:solidFill>
              </a:rPr>
              <a:t>When a meeting is absolutely unavoidable, though, he has one tip that boosts their productivity and usefulness. </a:t>
            </a:r>
          </a:p>
          <a:p>
            <a:pPr marL="0" indent="0">
              <a:lnSpc>
                <a:spcPct val="90000"/>
              </a:lnSpc>
              <a:buNone/>
            </a:pPr>
            <a:endParaRPr lang="en-US">
              <a:solidFill>
                <a:srgbClr val="FFFFFF"/>
              </a:solidFill>
            </a:endParaRPr>
          </a:p>
        </p:txBody>
      </p:sp>
      <p:sp>
        <p:nvSpPr>
          <p:cNvPr id="21" name="Rectangle 20">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Meeting">
            <a:extLst>
              <a:ext uri="{FF2B5EF4-FFF2-40B4-BE49-F238E27FC236}">
                <a16:creationId xmlns:a16="http://schemas.microsoft.com/office/drawing/2014/main" id="{620AF9BC-DD2E-46D3-9F08-882CD29858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4692" y="1190881"/>
            <a:ext cx="4159568" cy="4159568"/>
          </a:xfrm>
          <a:prstGeom prst="rect">
            <a:avLst/>
          </a:prstGeom>
        </p:spPr>
      </p:pic>
    </p:spTree>
    <p:extLst>
      <p:ext uri="{BB962C8B-B14F-4D97-AF65-F5344CB8AC3E}">
        <p14:creationId xmlns:p14="http://schemas.microsoft.com/office/powerpoint/2010/main" val="152470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descr="A close up of a map&#10;&#10;Description automatically generated">
            <a:extLst>
              <a:ext uri="{FF2B5EF4-FFF2-40B4-BE49-F238E27FC236}">
                <a16:creationId xmlns:a16="http://schemas.microsoft.com/office/drawing/2014/main" id="{29EF65B8-4D66-49B6-8209-513683DEA633}"/>
              </a:ext>
            </a:extLst>
          </p:cNvPr>
          <p:cNvPicPr>
            <a:picLocks noChangeAspect="1"/>
          </p:cNvPicPr>
          <p:nvPr/>
        </p:nvPicPr>
        <p:blipFill>
          <a:blip r:embed="rId2"/>
          <a:stretch>
            <a:fillRect/>
          </a:stretch>
        </p:blipFill>
        <p:spPr>
          <a:xfrm>
            <a:off x="321733" y="3377509"/>
            <a:ext cx="4671595" cy="1783995"/>
          </a:xfrm>
          <a:prstGeom prst="rect">
            <a:avLst/>
          </a:prstGeom>
        </p:spPr>
      </p:pic>
      <p:sp>
        <p:nvSpPr>
          <p:cNvPr id="13" name="Rectangle 12">
            <a:extLst>
              <a:ext uri="{FF2B5EF4-FFF2-40B4-BE49-F238E27FC236}">
                <a16:creationId xmlns:a16="http://schemas.microsoft.com/office/drawing/2014/main" id="{BB7B992D-2EE5-431A-908A-7E7D956F2C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B4AF4-1FEA-4032-A109-D91909246DD0}"/>
              </a:ext>
            </a:extLst>
          </p:cNvPr>
          <p:cNvSpPr>
            <a:spLocks noGrp="1"/>
          </p:cNvSpPr>
          <p:nvPr>
            <p:ph type="title"/>
          </p:nvPr>
        </p:nvSpPr>
        <p:spPr>
          <a:xfrm>
            <a:off x="6119732" y="1290025"/>
            <a:ext cx="5291327" cy="1188720"/>
          </a:xfrm>
          <a:solidFill>
            <a:srgbClr val="FFFFFF"/>
          </a:solidFill>
          <a:ln>
            <a:solidFill>
              <a:srgbClr val="404040"/>
            </a:solidFill>
          </a:ln>
        </p:spPr>
        <p:txBody>
          <a:bodyPr vert="horz" lIns="182880" tIns="182880" rIns="182880" bIns="182880" rtlCol="0" anchor="ctr">
            <a:normAutofit/>
          </a:bodyPr>
          <a:lstStyle/>
          <a:p>
            <a:r>
              <a:rPr lang="en-US">
                <a:solidFill>
                  <a:srgbClr val="262626"/>
                </a:solidFill>
              </a:rPr>
              <a:t>Manage the links between members</a:t>
            </a:r>
          </a:p>
        </p:txBody>
      </p:sp>
      <p:pic>
        <p:nvPicPr>
          <p:cNvPr id="5" name="Content Placeholder 4" descr="A picture containing bird&#10;&#10;Description automatically generated">
            <a:extLst>
              <a:ext uri="{FF2B5EF4-FFF2-40B4-BE49-F238E27FC236}">
                <a16:creationId xmlns:a16="http://schemas.microsoft.com/office/drawing/2014/main" id="{CA039684-6CB0-4169-917C-864226C65947}"/>
              </a:ext>
            </a:extLst>
          </p:cNvPr>
          <p:cNvPicPr>
            <a:picLocks noGrp="1" noChangeAspect="1"/>
          </p:cNvPicPr>
          <p:nvPr>
            <p:ph idx="1"/>
          </p:nvPr>
        </p:nvPicPr>
        <p:blipFill>
          <a:blip r:embed="rId3"/>
          <a:stretch>
            <a:fillRect/>
          </a:stretch>
        </p:blipFill>
        <p:spPr>
          <a:xfrm>
            <a:off x="321733" y="1615611"/>
            <a:ext cx="4671595" cy="1440164"/>
          </a:xfrm>
          <a:prstGeom prst="rect">
            <a:avLst/>
          </a:prstGeom>
        </p:spPr>
      </p:pic>
      <p:sp>
        <p:nvSpPr>
          <p:cNvPr id="6" name="Rectangle 5">
            <a:extLst>
              <a:ext uri="{FF2B5EF4-FFF2-40B4-BE49-F238E27FC236}">
                <a16:creationId xmlns:a16="http://schemas.microsoft.com/office/drawing/2014/main" id="{7CA555F1-E985-4C54-82B5-A774A33B4195}"/>
              </a:ext>
            </a:extLst>
          </p:cNvPr>
          <p:cNvSpPr/>
          <p:nvPr/>
        </p:nvSpPr>
        <p:spPr>
          <a:xfrm>
            <a:off x="6119732" y="2858703"/>
            <a:ext cx="5285791" cy="3042547"/>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dirty="0">
                <a:solidFill>
                  <a:srgbClr val="FFFFFF"/>
                </a:solidFill>
              </a:rPr>
              <a:t>This means that a small startup of three people has three links to maintain. Doubling the size of this team would increase the number of links five-fold to 15. A larger team of 12 members has to worry about 66 links. And for a group of 50, the number of links skyrockets to 1225.</a:t>
            </a:r>
          </a:p>
        </p:txBody>
      </p:sp>
    </p:spTree>
    <p:extLst>
      <p:ext uri="{BB962C8B-B14F-4D97-AF65-F5344CB8AC3E}">
        <p14:creationId xmlns:p14="http://schemas.microsoft.com/office/powerpoint/2010/main" val="130127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EB8D-81E7-46E5-BD62-73CE1756C19D}"/>
              </a:ext>
            </a:extLst>
          </p:cNvPr>
          <p:cNvSpPr>
            <a:spLocks noGrp="1"/>
          </p:cNvSpPr>
          <p:nvPr>
            <p:ph type="title"/>
          </p:nvPr>
        </p:nvSpPr>
        <p:spPr>
          <a:xfrm>
            <a:off x="804672" y="964692"/>
            <a:ext cx="3066937" cy="1188720"/>
          </a:xfrm>
        </p:spPr>
        <p:txBody>
          <a:bodyPr>
            <a:normAutofit/>
          </a:bodyPr>
          <a:lstStyle/>
          <a:p>
            <a:r>
              <a:rPr lang="en-US" sz="2000"/>
              <a:t>There is no strength in numbers</a:t>
            </a:r>
          </a:p>
        </p:txBody>
      </p:sp>
      <p:sp>
        <p:nvSpPr>
          <p:cNvPr id="3" name="Content Placeholder 2">
            <a:extLst>
              <a:ext uri="{FF2B5EF4-FFF2-40B4-BE49-F238E27FC236}">
                <a16:creationId xmlns:a16="http://schemas.microsoft.com/office/drawing/2014/main" id="{4C4E2098-BC38-47E7-B099-36494976EE1B}"/>
              </a:ext>
            </a:extLst>
          </p:cNvPr>
          <p:cNvSpPr>
            <a:spLocks noGrp="1"/>
          </p:cNvSpPr>
          <p:nvPr>
            <p:ph idx="1"/>
          </p:nvPr>
        </p:nvSpPr>
        <p:spPr>
          <a:xfrm>
            <a:off x="803244" y="2638044"/>
            <a:ext cx="3063765" cy="3263206"/>
          </a:xfrm>
        </p:spPr>
        <p:txBody>
          <a:bodyPr>
            <a:normAutofit/>
          </a:bodyPr>
          <a:lstStyle/>
          <a:p>
            <a:r>
              <a:rPr lang="en-US"/>
              <a:t>Larger team size also makes people feel overconfident. The bigger the team, the more likely it is that the members will underestimate the time it would take them to complete a task.</a:t>
            </a:r>
          </a:p>
          <a:p>
            <a:endParaRPr lang="en-US" dirty="0"/>
          </a:p>
        </p:txBody>
      </p:sp>
      <p:sp>
        <p:nvSpPr>
          <p:cNvPr id="10" name="Rectangle 9">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BA17251-659E-4BDF-A1BF-0E7A1AC1441C}"/>
              </a:ext>
            </a:extLst>
          </p:cNvPr>
          <p:cNvPicPr>
            <a:picLocks noChangeAspect="1"/>
          </p:cNvPicPr>
          <p:nvPr/>
        </p:nvPicPr>
        <p:blipFill>
          <a:blip r:embed="rId2"/>
          <a:stretch>
            <a:fillRect/>
          </a:stretch>
        </p:blipFill>
        <p:spPr>
          <a:xfrm>
            <a:off x="4823366" y="1487013"/>
            <a:ext cx="6227064" cy="3891915"/>
          </a:xfrm>
          <a:prstGeom prst="rect">
            <a:avLst/>
          </a:prstGeom>
        </p:spPr>
      </p:pic>
    </p:spTree>
    <p:extLst>
      <p:ext uri="{BB962C8B-B14F-4D97-AF65-F5344CB8AC3E}">
        <p14:creationId xmlns:p14="http://schemas.microsoft.com/office/powerpoint/2010/main" val="372320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DE656-733F-4C6A-9BDC-A320ECB7AF0A}"/>
              </a:ext>
            </a:extLst>
          </p:cNvPr>
          <p:cNvSpPr>
            <a:spLocks noGrp="1"/>
          </p:cNvSpPr>
          <p:nvPr>
            <p:ph type="title"/>
          </p:nvPr>
        </p:nvSpPr>
        <p:spPr>
          <a:xfrm>
            <a:off x="2231136" y="964692"/>
            <a:ext cx="7729728" cy="1188720"/>
          </a:xfrm>
        </p:spPr>
        <p:txBody>
          <a:bodyPr>
            <a:normAutofit/>
          </a:bodyPr>
          <a:lstStyle/>
          <a:p>
            <a:r>
              <a:rPr lang="en-US" dirty="0"/>
              <a:t>How to create your own version of the two-pizza rule</a:t>
            </a:r>
          </a:p>
        </p:txBody>
      </p:sp>
      <p:graphicFrame>
        <p:nvGraphicFramePr>
          <p:cNvPr id="5" name="Content Placeholder 2">
            <a:extLst>
              <a:ext uri="{FF2B5EF4-FFF2-40B4-BE49-F238E27FC236}">
                <a16:creationId xmlns:a16="http://schemas.microsoft.com/office/drawing/2014/main" id="{E6915DF1-7142-4696-BF43-A510978DFED1}"/>
              </a:ext>
            </a:extLst>
          </p:cNvPr>
          <p:cNvGraphicFramePr>
            <a:graphicFrameLocks noGrp="1"/>
          </p:cNvGraphicFramePr>
          <p:nvPr>
            <p:ph idx="1"/>
            <p:extLst>
              <p:ext uri="{D42A27DB-BD31-4B8C-83A1-F6EECF244321}">
                <p14:modId xmlns:p14="http://schemas.microsoft.com/office/powerpoint/2010/main" val="2733654114"/>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4795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8E7D-98F7-425D-9116-C8A4CB04F347}"/>
              </a:ext>
            </a:extLst>
          </p:cNvPr>
          <p:cNvSpPr>
            <a:spLocks noGrp="1"/>
          </p:cNvSpPr>
          <p:nvPr>
            <p:ph type="title"/>
          </p:nvPr>
        </p:nvSpPr>
        <p:spPr>
          <a:xfrm>
            <a:off x="804672" y="978776"/>
            <a:ext cx="5925310" cy="1174991"/>
          </a:xfrm>
        </p:spPr>
        <p:txBody>
          <a:bodyPr>
            <a:normAutofit/>
          </a:bodyPr>
          <a:lstStyle/>
          <a:p>
            <a:r>
              <a:rPr lang="en-US" sz="2400"/>
              <a:t>How to optimize things</a:t>
            </a:r>
          </a:p>
        </p:txBody>
      </p:sp>
      <p:sp>
        <p:nvSpPr>
          <p:cNvPr id="3" name="Content Placeholder 2">
            <a:extLst>
              <a:ext uri="{FF2B5EF4-FFF2-40B4-BE49-F238E27FC236}">
                <a16:creationId xmlns:a16="http://schemas.microsoft.com/office/drawing/2014/main" id="{61B571A7-A182-434D-B8A3-939B1FE39426}"/>
              </a:ext>
            </a:extLst>
          </p:cNvPr>
          <p:cNvSpPr>
            <a:spLocks noGrp="1"/>
          </p:cNvSpPr>
          <p:nvPr>
            <p:ph idx="1"/>
          </p:nvPr>
        </p:nvSpPr>
        <p:spPr>
          <a:xfrm>
            <a:off x="804672" y="2640692"/>
            <a:ext cx="5925310" cy="3255252"/>
          </a:xfrm>
        </p:spPr>
        <p:txBody>
          <a:bodyPr>
            <a:normAutofit/>
          </a:bodyPr>
          <a:lstStyle/>
          <a:p>
            <a:r>
              <a:rPr lang="en-US"/>
              <a:t>It’s totally normal for any organization to have a team with the size of more than one digit number, but the most important part is how I can improve your big team so that its efficiency is as good as a two large pizza team’s efficiency.</a:t>
            </a:r>
          </a:p>
          <a:p>
            <a:r>
              <a:rPr lang="en-US"/>
              <a:t>And the trick is simple, break your big teams into small teams or sub-teams of small groups of people. By breaking your large team into smaller teams, you ensure that the communication gap is filled properly between them and the tasks are being accomplished by the sub-teams.</a:t>
            </a:r>
          </a:p>
          <a:p>
            <a:endParaRPr lang="en-US" dirty="0"/>
          </a:p>
        </p:txBody>
      </p:sp>
      <p:pic>
        <p:nvPicPr>
          <p:cNvPr id="5" name="Picture 4">
            <a:extLst>
              <a:ext uri="{FF2B5EF4-FFF2-40B4-BE49-F238E27FC236}">
                <a16:creationId xmlns:a16="http://schemas.microsoft.com/office/drawing/2014/main" id="{7DF53C90-FEAC-480D-A88B-933FC13F99CF}"/>
              </a:ext>
            </a:extLst>
          </p:cNvPr>
          <p:cNvPicPr>
            <a:picLocks noChangeAspect="1"/>
          </p:cNvPicPr>
          <p:nvPr/>
        </p:nvPicPr>
        <p:blipFill rotWithShape="1">
          <a:blip r:embed="rId2"/>
          <a:srcRect l="31702" r="30098"/>
          <a:stretch/>
        </p:blipFill>
        <p:spPr>
          <a:xfrm>
            <a:off x="7534654" y="10"/>
            <a:ext cx="4657345" cy="6857990"/>
          </a:xfrm>
          <a:prstGeom prst="rect">
            <a:avLst/>
          </a:prstGeom>
        </p:spPr>
      </p:pic>
    </p:spTree>
    <p:extLst>
      <p:ext uri="{BB962C8B-B14F-4D97-AF65-F5344CB8AC3E}">
        <p14:creationId xmlns:p14="http://schemas.microsoft.com/office/powerpoint/2010/main" val="4271132552"/>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otalTime>0</TotalTime>
  <Words>755</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Two-Team Pizza Rule</vt:lpstr>
      <vt:lpstr>The 2 pizza Rule</vt:lpstr>
      <vt:lpstr>Communication declines </vt:lpstr>
      <vt:lpstr>Underestimation of work</vt:lpstr>
      <vt:lpstr>Work meetings </vt:lpstr>
      <vt:lpstr>Manage the links between members</vt:lpstr>
      <vt:lpstr>There is no strength in numbers</vt:lpstr>
      <vt:lpstr>How to create your own version of the two-pizza rule</vt:lpstr>
      <vt:lpstr>How to optimize things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Two-Team Pizza Rule</dc:title>
  <dc:creator>Laurie Mailloux</dc:creator>
  <cp:lastModifiedBy>Laurie Mailloux</cp:lastModifiedBy>
  <cp:revision>1</cp:revision>
  <dcterms:created xsi:type="dcterms:W3CDTF">2020-07-19T15:01:12Z</dcterms:created>
  <dcterms:modified xsi:type="dcterms:W3CDTF">2020-07-19T15:01:56Z</dcterms:modified>
</cp:coreProperties>
</file>