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3" r:id="rId4"/>
    <p:sldId id="258" r:id="rId5"/>
    <p:sldId id="257" r:id="rId6"/>
    <p:sldId id="259" r:id="rId7"/>
    <p:sldId id="261" r:id="rId8"/>
    <p:sldId id="260"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7/21/2020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evops.com/why-you-cant-have-devops-without-test-automation/"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smartbear.com/learn/automated-testing/what-is-automated-testing/" TargetMode="External"/><Relationship Id="rId5" Type="http://schemas.openxmlformats.org/officeDocument/2006/relationships/hyperlink" Target="https://www.testim.io/blog/what-is-test-automation/" TargetMode="External"/><Relationship Id="rId4" Type="http://schemas.openxmlformats.org/officeDocument/2006/relationships/hyperlink" Target="https://testingindevops.org/visualizing-pipelines-to-help-build-a-quality-cultu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64057-8856-42F5-BEB5-53DE69D80AB4}"/>
              </a:ext>
            </a:extLst>
          </p:cNvPr>
          <p:cNvSpPr>
            <a:spLocks noGrp="1"/>
          </p:cNvSpPr>
          <p:nvPr>
            <p:ph type="ctrTitle"/>
          </p:nvPr>
        </p:nvSpPr>
        <p:spPr>
          <a:xfrm>
            <a:off x="3329126" y="1544715"/>
            <a:ext cx="7830999" cy="2841016"/>
          </a:xfrm>
        </p:spPr>
        <p:txBody>
          <a:bodyPr/>
          <a:lstStyle/>
          <a:p>
            <a:r>
              <a:rPr lang="en-US" dirty="0"/>
              <a:t>DevOps Automated Testing</a:t>
            </a:r>
          </a:p>
        </p:txBody>
      </p:sp>
      <p:sp>
        <p:nvSpPr>
          <p:cNvPr id="3" name="Subtitle 2">
            <a:extLst>
              <a:ext uri="{FF2B5EF4-FFF2-40B4-BE49-F238E27FC236}">
                <a16:creationId xmlns:a16="http://schemas.microsoft.com/office/drawing/2014/main" id="{44D00913-ACD7-4384-A436-CA14F5738F27}"/>
              </a:ext>
            </a:extLst>
          </p:cNvPr>
          <p:cNvSpPr>
            <a:spLocks noGrp="1"/>
          </p:cNvSpPr>
          <p:nvPr>
            <p:ph type="subTitle" idx="1"/>
          </p:nvPr>
        </p:nvSpPr>
        <p:spPr>
          <a:xfrm>
            <a:off x="3962399" y="4385731"/>
            <a:ext cx="7197726" cy="1405467"/>
          </a:xfrm>
        </p:spPr>
        <p:txBody>
          <a:bodyPr/>
          <a:lstStyle/>
          <a:p>
            <a:r>
              <a:rPr lang="en-US" dirty="0"/>
              <a:t>Laurie Mailloux</a:t>
            </a:r>
          </a:p>
          <a:p>
            <a:r>
              <a:rPr lang="en-US" dirty="0"/>
              <a:t>July 21, 2020</a:t>
            </a:r>
          </a:p>
          <a:p>
            <a:r>
              <a:rPr lang="en-US" dirty="0"/>
              <a:t>Presentation 3.2 Testing</a:t>
            </a:r>
          </a:p>
        </p:txBody>
      </p:sp>
    </p:spTree>
    <p:extLst>
      <p:ext uri="{BB962C8B-B14F-4D97-AF65-F5344CB8AC3E}">
        <p14:creationId xmlns:p14="http://schemas.microsoft.com/office/powerpoint/2010/main" val="3291020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D5E028-B9D6-4929-8245-AE56D650729C}"/>
              </a:ext>
            </a:extLst>
          </p:cNvPr>
          <p:cNvSpPr>
            <a:spLocks noGrp="1"/>
          </p:cNvSpPr>
          <p:nvPr>
            <p:ph type="title"/>
          </p:nvPr>
        </p:nvSpPr>
        <p:spPr>
          <a:xfrm>
            <a:off x="685801" y="533400"/>
            <a:ext cx="10820400" cy="1177092"/>
          </a:xfrm>
        </p:spPr>
        <p:txBody>
          <a:bodyPr anchor="b">
            <a:normAutofit/>
          </a:bodyPr>
          <a:lstStyle/>
          <a:p>
            <a:pPr algn="ctr"/>
            <a:r>
              <a:rPr lang="en-US" sz="4400"/>
              <a:t>Conclusion </a:t>
            </a:r>
          </a:p>
        </p:txBody>
      </p:sp>
      <p:cxnSp>
        <p:nvCxnSpPr>
          <p:cNvPr id="10" name="Straight Connector 9">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C761CBA-7C26-4C08-9A9C-ECA66B49ABC5}"/>
              </a:ext>
            </a:extLst>
          </p:cNvPr>
          <p:cNvSpPr>
            <a:spLocks noGrp="1"/>
          </p:cNvSpPr>
          <p:nvPr>
            <p:ph idx="1"/>
          </p:nvPr>
        </p:nvSpPr>
        <p:spPr>
          <a:xfrm>
            <a:off x="685801" y="2243892"/>
            <a:ext cx="10820400" cy="3547308"/>
          </a:xfrm>
        </p:spPr>
        <p:txBody>
          <a:bodyPr anchor="t">
            <a:normAutofit/>
          </a:bodyPr>
          <a:lstStyle/>
          <a:p>
            <a:r>
              <a:rPr lang="en-US" sz="2000"/>
              <a:t>In the fast changing technology world, quality can be ensured through a smooth DevOps-led pipeline ensuring CI and CD.  Achieving consistency in testing and pre-empting issues like cybercrime are underpinned on implementing DevSecOps and enabling a culture of quality control at every step of the way. </a:t>
            </a:r>
          </a:p>
        </p:txBody>
      </p:sp>
    </p:spTree>
    <p:extLst>
      <p:ext uri="{BB962C8B-B14F-4D97-AF65-F5344CB8AC3E}">
        <p14:creationId xmlns:p14="http://schemas.microsoft.com/office/powerpoint/2010/main" val="523814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4D31EA-A612-49E2-9188-A3A63412F810}"/>
              </a:ext>
            </a:extLst>
          </p:cNvPr>
          <p:cNvSpPr>
            <a:spLocks noGrp="1"/>
          </p:cNvSpPr>
          <p:nvPr>
            <p:ph type="title"/>
          </p:nvPr>
        </p:nvSpPr>
        <p:spPr>
          <a:xfrm>
            <a:off x="685799" y="1150076"/>
            <a:ext cx="3659389" cy="4557849"/>
          </a:xfrm>
        </p:spPr>
        <p:txBody>
          <a:bodyPr>
            <a:normAutofit/>
          </a:bodyPr>
          <a:lstStyle/>
          <a:p>
            <a:pPr algn="r"/>
            <a:r>
              <a:rPr lang="en-US" dirty="0"/>
              <a:t>References:</a:t>
            </a: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32A0BC2-3762-4E57-A166-C4305BABECB6}"/>
              </a:ext>
            </a:extLst>
          </p:cNvPr>
          <p:cNvSpPr>
            <a:spLocks noGrp="1"/>
          </p:cNvSpPr>
          <p:nvPr>
            <p:ph idx="1"/>
          </p:nvPr>
        </p:nvSpPr>
        <p:spPr>
          <a:xfrm>
            <a:off x="4988658" y="1150076"/>
            <a:ext cx="6517543" cy="4557849"/>
          </a:xfrm>
        </p:spPr>
        <p:txBody>
          <a:bodyPr>
            <a:normAutofit lnSpcReduction="10000"/>
          </a:bodyPr>
          <a:lstStyle/>
          <a:p>
            <a:r>
              <a:rPr lang="en-US" dirty="0"/>
              <a:t>Choudhary, Akshaya. April 30, 2020.  Why You Can’t Have DevOps Without Test Automation.  Retrieved on July 21, 2020 from </a:t>
            </a:r>
            <a:r>
              <a:rPr lang="en-US" dirty="0">
                <a:hlinkClick r:id="rId3"/>
              </a:rPr>
              <a:t>https://devops.com/why-you-cant-have-devops-without-test-automation/</a:t>
            </a:r>
            <a:r>
              <a:rPr lang="en-US" dirty="0"/>
              <a:t> </a:t>
            </a:r>
          </a:p>
          <a:p>
            <a:r>
              <a:rPr lang="en-US" dirty="0"/>
              <a:t>Crispin, Lisa.  July 1, 2019. Simplified Example: Continuous Delivery Pipeline Retrieved on July 21, 2020 from </a:t>
            </a:r>
            <a:r>
              <a:rPr lang="en-US" dirty="0">
                <a:hlinkClick r:id="rId4"/>
              </a:rPr>
              <a:t>https://testingindevops.org/visualizing-pipelines-to-help-build-a-quality-culture/</a:t>
            </a:r>
            <a:r>
              <a:rPr lang="en-US" dirty="0"/>
              <a:t> </a:t>
            </a:r>
          </a:p>
          <a:p>
            <a:r>
              <a:rPr lang="en-US" dirty="0" err="1"/>
              <a:t>Testim</a:t>
            </a:r>
            <a:r>
              <a:rPr lang="en-US" dirty="0"/>
              <a:t>. August 6, 2019. What is Test Automation? A Simple Clear Introduction.  Retrieved on July 21, 2020 from </a:t>
            </a:r>
            <a:r>
              <a:rPr lang="en-US" dirty="0">
                <a:hlinkClick r:id="rId5"/>
              </a:rPr>
              <a:t>https://www.testim.io/blog/what-is-test-automation/</a:t>
            </a:r>
            <a:r>
              <a:rPr lang="en-US" dirty="0"/>
              <a:t> </a:t>
            </a:r>
          </a:p>
          <a:p>
            <a:r>
              <a:rPr lang="en-US" dirty="0"/>
              <a:t>No author. (n.d.) </a:t>
            </a:r>
            <a:r>
              <a:rPr lang="en-US" dirty="0" err="1"/>
              <a:t>SmartBear</a:t>
            </a:r>
            <a:r>
              <a:rPr lang="en-US" dirty="0"/>
              <a:t>  What is Automated Testing?  Retrieved on July 20, 2020 from </a:t>
            </a:r>
            <a:r>
              <a:rPr lang="en-US" dirty="0">
                <a:hlinkClick r:id="rId6"/>
              </a:rPr>
              <a:t>https://smartbear.com/learn/automated-testing/what-is-automated-testing/</a:t>
            </a:r>
            <a:r>
              <a:rPr lang="en-US" dirty="0"/>
              <a:t> </a:t>
            </a:r>
          </a:p>
          <a:p>
            <a:endParaRPr lang="en-US" dirty="0"/>
          </a:p>
        </p:txBody>
      </p:sp>
    </p:spTree>
    <p:extLst>
      <p:ext uri="{BB962C8B-B14F-4D97-AF65-F5344CB8AC3E}">
        <p14:creationId xmlns:p14="http://schemas.microsoft.com/office/powerpoint/2010/main" val="127121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77C0A-5E3D-4F71-BAC3-3EE9DE467D69}"/>
              </a:ext>
            </a:extLst>
          </p:cNvPr>
          <p:cNvSpPr>
            <a:spLocks noGrp="1"/>
          </p:cNvSpPr>
          <p:nvPr>
            <p:ph type="title"/>
          </p:nvPr>
        </p:nvSpPr>
        <p:spPr/>
        <p:txBody>
          <a:bodyPr/>
          <a:lstStyle/>
          <a:p>
            <a:r>
              <a:rPr lang="en-US" dirty="0"/>
              <a:t>What is automated testing? </a:t>
            </a:r>
          </a:p>
        </p:txBody>
      </p:sp>
      <p:sp>
        <p:nvSpPr>
          <p:cNvPr id="3" name="Content Placeholder 2">
            <a:extLst>
              <a:ext uri="{FF2B5EF4-FFF2-40B4-BE49-F238E27FC236}">
                <a16:creationId xmlns:a16="http://schemas.microsoft.com/office/drawing/2014/main" id="{7F002198-0317-4B5C-A410-FEA8726A83C9}"/>
              </a:ext>
            </a:extLst>
          </p:cNvPr>
          <p:cNvSpPr>
            <a:spLocks noGrp="1"/>
          </p:cNvSpPr>
          <p:nvPr>
            <p:ph idx="1"/>
          </p:nvPr>
        </p:nvSpPr>
        <p:spPr/>
        <p:txBody>
          <a:bodyPr/>
          <a:lstStyle/>
          <a:p>
            <a:r>
              <a:rPr lang="en-US" dirty="0"/>
              <a:t>Continuous testing is the process of implementing end-to-end automated testing throughout all possible phases of the delivery lifecycle.  </a:t>
            </a:r>
          </a:p>
          <a:p>
            <a:r>
              <a:rPr lang="en-US" dirty="0"/>
              <a:t>This process can be utilized with ay type of application (mobile, web, etc.) By employing  the concept of continuous testing, the DevOps team makes an effort to catch bugs earlier in the  development process where they are less expensive to fix, thus lowering the risk posed to the delivery schedule.  </a:t>
            </a:r>
          </a:p>
          <a:p>
            <a:r>
              <a:rPr lang="en-US" dirty="0"/>
              <a:t>In addition to the lowering risk, continuous testing ensures that the incremental changes made to the application can be reliably deployed at any time, making the application consciously deliverable.  </a:t>
            </a:r>
          </a:p>
        </p:txBody>
      </p:sp>
    </p:spTree>
    <p:extLst>
      <p:ext uri="{BB962C8B-B14F-4D97-AF65-F5344CB8AC3E}">
        <p14:creationId xmlns:p14="http://schemas.microsoft.com/office/powerpoint/2010/main" val="1313337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9" name="Picture 18">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63DB4299-E2A4-425D-8CCD-C2AD63BE37B3}"/>
              </a:ext>
            </a:extLst>
          </p:cNvPr>
          <p:cNvSpPr>
            <a:spLocks noGrp="1"/>
          </p:cNvSpPr>
          <p:nvPr>
            <p:ph type="title"/>
          </p:nvPr>
        </p:nvSpPr>
        <p:spPr>
          <a:xfrm>
            <a:off x="1030288" y="609600"/>
            <a:ext cx="10131425" cy="1110343"/>
          </a:xfrm>
        </p:spPr>
        <p:txBody>
          <a:bodyPr>
            <a:normAutofit/>
          </a:bodyPr>
          <a:lstStyle/>
          <a:p>
            <a:pPr algn="ctr">
              <a:lnSpc>
                <a:spcPct val="90000"/>
              </a:lnSpc>
            </a:pPr>
            <a:r>
              <a:rPr lang="en-US" dirty="0">
                <a:solidFill>
                  <a:schemeClr val="bg1"/>
                </a:solidFill>
              </a:rPr>
              <a:t>Who should be involved with the test Automation?</a:t>
            </a:r>
          </a:p>
        </p:txBody>
      </p:sp>
      <p:sp>
        <p:nvSpPr>
          <p:cNvPr id="3" name="Content Placeholder 2">
            <a:extLst>
              <a:ext uri="{FF2B5EF4-FFF2-40B4-BE49-F238E27FC236}">
                <a16:creationId xmlns:a16="http://schemas.microsoft.com/office/drawing/2014/main" id="{13F8C211-140D-4F94-8E99-A7305A8B41C8}"/>
              </a:ext>
            </a:extLst>
          </p:cNvPr>
          <p:cNvSpPr>
            <a:spLocks noGrp="1"/>
          </p:cNvSpPr>
          <p:nvPr>
            <p:ph idx="1"/>
          </p:nvPr>
        </p:nvSpPr>
        <p:spPr>
          <a:xfrm>
            <a:off x="685801" y="2592572"/>
            <a:ext cx="10820400" cy="3198627"/>
          </a:xfrm>
        </p:spPr>
        <p:txBody>
          <a:bodyPr>
            <a:normAutofit lnSpcReduction="10000"/>
          </a:bodyPr>
          <a:lstStyle/>
          <a:p>
            <a:pPr marL="0" indent="0">
              <a:buNone/>
            </a:pPr>
            <a:r>
              <a:rPr lang="en-US" dirty="0"/>
              <a:t>When evaluating a testing solution, it’s important to have a tool that fits the needs of all of the different team members who will be involved in the testing process. These include:</a:t>
            </a:r>
          </a:p>
          <a:p>
            <a:pPr marL="0" indent="0">
              <a:buNone/>
            </a:pPr>
            <a:endParaRPr lang="en-US" dirty="0"/>
          </a:p>
          <a:p>
            <a:r>
              <a:rPr lang="en-US" b="1" dirty="0"/>
              <a:t>Manual testers:</a:t>
            </a:r>
            <a:r>
              <a:rPr lang="en-US" dirty="0"/>
              <a:t> Record and replay is crucial for manual testers, especially those who are new to automation. Being able to use the same recorded script with variety of input data can come in handy while identifying and fixing problems across multiple environments.</a:t>
            </a:r>
          </a:p>
          <a:p>
            <a:r>
              <a:rPr lang="en-US" b="1" dirty="0"/>
              <a:t>Automation engineers:</a:t>
            </a:r>
            <a:r>
              <a:rPr lang="en-US" dirty="0"/>
              <a:t> For automation engineers, robust support for scripting languages, integrations with CI systems, and the ability to scale tests easily could be important.</a:t>
            </a:r>
          </a:p>
          <a:p>
            <a:r>
              <a:rPr lang="en-US" b="1" dirty="0"/>
              <a:t>Developers:</a:t>
            </a:r>
            <a:r>
              <a:rPr lang="en-US" dirty="0"/>
              <a:t> Implement testing into the development process requires the ability to conduct tests within IDEs such as Eclipse and Visual Studio.</a:t>
            </a:r>
          </a:p>
          <a:p>
            <a:endParaRPr lang="en-US" dirty="0"/>
          </a:p>
        </p:txBody>
      </p:sp>
    </p:spTree>
    <p:extLst>
      <p:ext uri="{BB962C8B-B14F-4D97-AF65-F5344CB8AC3E}">
        <p14:creationId xmlns:p14="http://schemas.microsoft.com/office/powerpoint/2010/main" val="168884818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3696B1-B856-4885-99A2-0A9DD56B594E}"/>
              </a:ext>
            </a:extLst>
          </p:cNvPr>
          <p:cNvSpPr>
            <a:spLocks noGrp="1"/>
          </p:cNvSpPr>
          <p:nvPr>
            <p:ph type="title"/>
          </p:nvPr>
        </p:nvSpPr>
        <p:spPr>
          <a:xfrm>
            <a:off x="685799" y="1150076"/>
            <a:ext cx="3659389" cy="4557849"/>
          </a:xfrm>
        </p:spPr>
        <p:txBody>
          <a:bodyPr>
            <a:normAutofit/>
          </a:bodyPr>
          <a:lstStyle/>
          <a:p>
            <a:pPr algn="r"/>
            <a:r>
              <a:rPr lang="en-US" b="1"/>
              <a:t>Why Test Automation for DevOps?</a:t>
            </a:r>
            <a:br>
              <a:rPr lang="en-US" b="1"/>
            </a:br>
            <a:endParaRPr lang="en-US"/>
          </a:p>
        </p:txBody>
      </p:sp>
      <p:cxnSp>
        <p:nvCxnSpPr>
          <p:cNvPr id="19" name="Straight Connector 18">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27B9D64-F08C-4D95-B3A3-CD385F23E6AC}"/>
              </a:ext>
            </a:extLst>
          </p:cNvPr>
          <p:cNvSpPr>
            <a:spLocks noGrp="1"/>
          </p:cNvSpPr>
          <p:nvPr>
            <p:ph idx="1"/>
          </p:nvPr>
        </p:nvSpPr>
        <p:spPr>
          <a:xfrm>
            <a:off x="4988658" y="1150076"/>
            <a:ext cx="6517543" cy="4557849"/>
          </a:xfrm>
        </p:spPr>
        <p:txBody>
          <a:bodyPr>
            <a:normAutofit/>
          </a:bodyPr>
          <a:lstStyle/>
          <a:p>
            <a:pPr>
              <a:lnSpc>
                <a:spcPct val="90000"/>
              </a:lnSpc>
            </a:pPr>
            <a:r>
              <a:rPr lang="en-US" sz="1400" b="1"/>
              <a:t>Faster test outcomes: </a:t>
            </a:r>
            <a:r>
              <a:rPr lang="en-US" sz="1400"/>
              <a:t>Test automation can be implemented by writing a test script on a tool. The code in development is put through that script and checked for expected outcomes. Any deviation is noted and investigated for possible errors. This is way faster than manual testing, where QA specialists find repetitive testing frustrating and have a tendency to miss errors. </a:t>
            </a:r>
          </a:p>
          <a:p>
            <a:pPr>
              <a:lnSpc>
                <a:spcPct val="90000"/>
              </a:lnSpc>
            </a:pPr>
            <a:r>
              <a:rPr lang="en-US" sz="1400" b="1"/>
              <a:t>Consistent results: </a:t>
            </a:r>
            <a:r>
              <a:rPr lang="en-US" sz="1400"/>
              <a:t>Consistency in QA means the software behaves on expected lines throughout the delivery pipeline. Test automation can validate the code for variables at different stages and mitigate the chances of human errors.</a:t>
            </a:r>
          </a:p>
          <a:p>
            <a:pPr>
              <a:lnSpc>
                <a:spcPct val="90000"/>
              </a:lnSpc>
            </a:pPr>
            <a:r>
              <a:rPr lang="en-US" sz="1400" b="1"/>
              <a:t>Ease with regression testing: </a:t>
            </a:r>
            <a:r>
              <a:rPr lang="en-US" sz="1400"/>
              <a:t>When a major update is implemented, certain types of tests, such as usability testing, are performed manually. However, when there are more variables and the software needs to be checked across devices, operating systems, browsers, geographies and networks, then automatic testing takes the cake. It can work non-stop and check for deviations or non-compliance. </a:t>
            </a:r>
          </a:p>
          <a:p>
            <a:pPr>
              <a:lnSpc>
                <a:spcPct val="90000"/>
              </a:lnSpc>
            </a:pPr>
            <a:r>
              <a:rPr lang="en-US" sz="1400" b="1"/>
              <a:t>Human resources utilization: </a:t>
            </a:r>
            <a:r>
              <a:rPr lang="en-US" sz="1400"/>
              <a:t>During manual testing, scarce human testers are deployed in tasks that require constant attention. Further, to avoid boredom arising out of conducting repeated testing, QA testers can give certain tests a miss. Imagine the type or number of glitches escaping the test dragnet and later ruining the user experience. However, with test automation, repetitive testing can go unhindered wherein scarce human resources can be deployed for better activities.</a:t>
            </a:r>
          </a:p>
          <a:p>
            <a:pPr marL="0" indent="0">
              <a:lnSpc>
                <a:spcPct val="90000"/>
              </a:lnSpc>
              <a:buNone/>
            </a:pPr>
            <a:endParaRPr lang="en-US" sz="1400"/>
          </a:p>
        </p:txBody>
      </p:sp>
    </p:spTree>
    <p:extLst>
      <p:ext uri="{BB962C8B-B14F-4D97-AF65-F5344CB8AC3E}">
        <p14:creationId xmlns:p14="http://schemas.microsoft.com/office/powerpoint/2010/main" val="338893035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4309F57-B331-41A7-9154-15EC2AF45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4CBC83-B072-4927-B940-08889441012A}"/>
              </a:ext>
            </a:extLst>
          </p:cNvPr>
          <p:cNvSpPr>
            <a:spLocks noGrp="1"/>
          </p:cNvSpPr>
          <p:nvPr>
            <p:ph type="title"/>
          </p:nvPr>
        </p:nvSpPr>
        <p:spPr>
          <a:xfrm>
            <a:off x="685801" y="500743"/>
            <a:ext cx="7402285" cy="1360714"/>
          </a:xfrm>
        </p:spPr>
        <p:txBody>
          <a:bodyPr>
            <a:normAutofit/>
          </a:bodyPr>
          <a:lstStyle/>
          <a:p>
            <a:r>
              <a:rPr lang="en-US" b="1" dirty="0"/>
              <a:t>Types of Automated Tests</a:t>
            </a:r>
            <a:br>
              <a:rPr lang="en-US" b="1" dirty="0"/>
            </a:br>
            <a:endParaRPr lang="en-US" dirty="0"/>
          </a:p>
        </p:txBody>
      </p:sp>
      <p:sp>
        <p:nvSpPr>
          <p:cNvPr id="7" name="Content Placeholder 2">
            <a:extLst>
              <a:ext uri="{FF2B5EF4-FFF2-40B4-BE49-F238E27FC236}">
                <a16:creationId xmlns:a16="http://schemas.microsoft.com/office/drawing/2014/main" id="{865D545D-1796-464D-8FD2-C447E086FA0D}"/>
              </a:ext>
            </a:extLst>
          </p:cNvPr>
          <p:cNvSpPr>
            <a:spLocks noGrp="1"/>
          </p:cNvSpPr>
          <p:nvPr>
            <p:ph idx="1"/>
          </p:nvPr>
        </p:nvSpPr>
        <p:spPr>
          <a:xfrm>
            <a:off x="0" y="1710418"/>
            <a:ext cx="8334375" cy="5147582"/>
          </a:xfrm>
        </p:spPr>
        <p:txBody>
          <a:bodyPr>
            <a:normAutofit/>
          </a:bodyPr>
          <a:lstStyle/>
          <a:p>
            <a:pPr>
              <a:lnSpc>
                <a:spcPct val="90000"/>
              </a:lnSpc>
            </a:pPr>
            <a:r>
              <a:rPr lang="en-US" sz="1400" b="1" dirty="0"/>
              <a:t>Code Analysis - </a:t>
            </a:r>
            <a:r>
              <a:rPr lang="en-US" sz="1400" dirty="0"/>
              <a:t>There are actually many different types of code analysis tools, including static analysis and dynamic analysis. Some of these tests look for security flaws, others check for style and form. These tests run when a developer checks in code. Other than configuring rules and keeping the tools up to date, there isn’t much test writing to do with these automated tests.</a:t>
            </a:r>
          </a:p>
          <a:p>
            <a:pPr>
              <a:lnSpc>
                <a:spcPct val="90000"/>
              </a:lnSpc>
            </a:pPr>
            <a:r>
              <a:rPr lang="en-US" sz="1400" b="1" dirty="0"/>
              <a:t>Unit Tests - </a:t>
            </a:r>
            <a:r>
              <a:rPr lang="en-US" sz="1400" dirty="0"/>
              <a:t>You can also automate a unit test suite. Unit tests are designed to test a single function, or unit, of operation in isolation. They typically run on a build server. These tests don’t depend on databases, external APIs, or file storage. They need to be fast and are designed to test the code only, not the external dependencies.</a:t>
            </a:r>
          </a:p>
          <a:p>
            <a:pPr>
              <a:lnSpc>
                <a:spcPct val="90000"/>
              </a:lnSpc>
            </a:pPr>
            <a:r>
              <a:rPr lang="en-US" sz="1400" b="1" dirty="0"/>
              <a:t>Integration Tests - </a:t>
            </a:r>
            <a:r>
              <a:rPr lang="en-US" sz="1400" dirty="0"/>
              <a:t>Integration tests are a different kind of animal when it comes to automation. Since an integration test—sometimes called end-to-end tests—needs to interact with external dependencies, they’re more complicated to set up. Often, it’s best to create fake external resources, especially when dealing with resources beyond your control. If you, for example, have a logistics app that depends on a web service from a vendor, your test may fail unexpectedly if the vendor’s service is down. Does this mean your app is broken? It might, but you should have enough control over the entire test environment to create each scenario explicitly. Never depend on an external factor to determine the outcome of your test scenario.</a:t>
            </a:r>
          </a:p>
          <a:p>
            <a:pPr>
              <a:lnSpc>
                <a:spcPct val="90000"/>
              </a:lnSpc>
            </a:pPr>
            <a:r>
              <a:rPr lang="en-US" sz="1400" b="1" dirty="0"/>
              <a:t>Automated Acceptance Tests - </a:t>
            </a:r>
            <a:r>
              <a:rPr lang="en-US" sz="1400" dirty="0"/>
              <a:t>There are several practices today that use automated acceptance tests (AAT), but they’re basically doing the same thing. Behavior-driven development (BDD) and automated acceptance test-driven development (AATDD) are similar. They both follow the same practice of creating the acceptance test before the feature is developed. In the end, the automated acceptance test runs to determine if the feature delivers what’s been agreed upon. Therefore, it’s critical for developers, the business, and QA to write these tests together. They serve as regression tests in the future, and they ensure that the feature holds up to what’s expected.</a:t>
            </a:r>
          </a:p>
          <a:p>
            <a:pPr marL="0" indent="0">
              <a:lnSpc>
                <a:spcPct val="90000"/>
              </a:lnSpc>
              <a:buNone/>
            </a:pPr>
            <a:r>
              <a:rPr lang="en-US" sz="1400" dirty="0"/>
              <a:t> </a:t>
            </a:r>
          </a:p>
          <a:p>
            <a:pPr>
              <a:lnSpc>
                <a:spcPct val="90000"/>
              </a:lnSpc>
            </a:pPr>
            <a:endParaRPr lang="en-US" sz="1000" b="1" dirty="0"/>
          </a:p>
          <a:p>
            <a:pPr>
              <a:lnSpc>
                <a:spcPct val="90000"/>
              </a:lnSpc>
            </a:pPr>
            <a:endParaRPr lang="en-US" sz="1000" dirty="0"/>
          </a:p>
        </p:txBody>
      </p:sp>
    </p:spTree>
    <p:extLst>
      <p:ext uri="{BB962C8B-B14F-4D97-AF65-F5344CB8AC3E}">
        <p14:creationId xmlns:p14="http://schemas.microsoft.com/office/powerpoint/2010/main" val="146747742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4309F57-B331-41A7-9154-15EC2AF45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54FB85-B194-4C7F-B8CA-0507068A1B55}"/>
              </a:ext>
            </a:extLst>
          </p:cNvPr>
          <p:cNvSpPr>
            <a:spLocks noGrp="1"/>
          </p:cNvSpPr>
          <p:nvPr>
            <p:ph type="title"/>
          </p:nvPr>
        </p:nvSpPr>
        <p:spPr>
          <a:xfrm>
            <a:off x="685801" y="500743"/>
            <a:ext cx="7402285" cy="1360714"/>
          </a:xfrm>
        </p:spPr>
        <p:txBody>
          <a:bodyPr>
            <a:normAutofit/>
          </a:bodyPr>
          <a:lstStyle/>
          <a:p>
            <a:r>
              <a:rPr lang="en-US" dirty="0"/>
              <a:t>Types of Automated test cont. </a:t>
            </a:r>
          </a:p>
        </p:txBody>
      </p:sp>
      <p:sp>
        <p:nvSpPr>
          <p:cNvPr id="3" name="Content Placeholder 2">
            <a:extLst>
              <a:ext uri="{FF2B5EF4-FFF2-40B4-BE49-F238E27FC236}">
                <a16:creationId xmlns:a16="http://schemas.microsoft.com/office/drawing/2014/main" id="{3B679D1E-18E1-4F0C-8834-4139297F73C0}"/>
              </a:ext>
            </a:extLst>
          </p:cNvPr>
          <p:cNvSpPr>
            <a:spLocks noGrp="1"/>
          </p:cNvSpPr>
          <p:nvPr>
            <p:ph idx="1"/>
          </p:nvPr>
        </p:nvSpPr>
        <p:spPr>
          <a:xfrm>
            <a:off x="304801" y="1846489"/>
            <a:ext cx="7858124" cy="4244068"/>
          </a:xfrm>
        </p:spPr>
        <p:txBody>
          <a:bodyPr>
            <a:normAutofit/>
          </a:bodyPr>
          <a:lstStyle/>
          <a:p>
            <a:pPr>
              <a:lnSpc>
                <a:spcPct val="90000"/>
              </a:lnSpc>
            </a:pPr>
            <a:r>
              <a:rPr lang="en-US" sz="1400" b="1" dirty="0"/>
              <a:t>Regression Tests - </a:t>
            </a:r>
            <a:r>
              <a:rPr lang="en-US" sz="1400" dirty="0"/>
              <a:t>Without AATs in place, you have to write regression tests after the fact. While both are forms of functional tests, how they’re written, when they’re written, and whom they’re written by are vastly different. Like AATs, they can be driven through an API by code or a UI. Tools exist to write these tests using a GUI.</a:t>
            </a:r>
          </a:p>
          <a:p>
            <a:pPr>
              <a:lnSpc>
                <a:spcPct val="90000"/>
              </a:lnSpc>
            </a:pPr>
            <a:r>
              <a:rPr lang="en-US" sz="1400" b="1" dirty="0"/>
              <a:t>Performance Tests - </a:t>
            </a:r>
            <a:r>
              <a:rPr lang="en-US" sz="1400" dirty="0"/>
              <a:t>Many kinds of performance tests exist, but they all test some aspect of an application’s performance. Will it hold up to extreme pressure? Are we testing the system for high heat? Is it simple response time under load we’re after? How about scalability?  Sometimes these tests require emulating a massive number of users. In this case, it’s important to have an environment that’s capable of performing such a feat. Cloud resources are available to help with this kind of testing, but it’s possible to use on-premises resources as well.</a:t>
            </a:r>
          </a:p>
          <a:p>
            <a:pPr>
              <a:lnSpc>
                <a:spcPct val="90000"/>
              </a:lnSpc>
            </a:pPr>
            <a:r>
              <a:rPr lang="en-US" sz="1400" b="1" dirty="0"/>
              <a:t>Smoke Tests - </a:t>
            </a:r>
            <a:r>
              <a:rPr lang="en-US" sz="1400" dirty="0"/>
              <a:t>What’s a smoke test? It’s a basic test that’s usually performed after a deployment or maintenance window. The purpose of a smoke test is to ensure that all services and dependencies are up and running. A smoke test isn’t meant to be an all-out functional test. It can be run as part of an automated deployment or triggered through a manual step.</a:t>
            </a:r>
          </a:p>
          <a:p>
            <a:pPr>
              <a:lnSpc>
                <a:spcPct val="90000"/>
              </a:lnSpc>
            </a:pPr>
            <a:endParaRPr lang="en-US" sz="1400" dirty="0"/>
          </a:p>
        </p:txBody>
      </p:sp>
    </p:spTree>
    <p:extLst>
      <p:ext uri="{BB962C8B-B14F-4D97-AF65-F5344CB8AC3E}">
        <p14:creationId xmlns:p14="http://schemas.microsoft.com/office/powerpoint/2010/main" val="260704266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10F4FCE-6A72-48C9-B1BB-72D4850E01A7}"/>
              </a:ext>
            </a:extLst>
          </p:cNvPr>
          <p:cNvSpPr>
            <a:spLocks noGrp="1"/>
          </p:cNvSpPr>
          <p:nvPr>
            <p:ph idx="1"/>
          </p:nvPr>
        </p:nvSpPr>
        <p:spPr>
          <a:xfrm>
            <a:off x="447676" y="552450"/>
            <a:ext cx="5391149" cy="2781300"/>
          </a:xfrm>
        </p:spPr>
        <p:txBody>
          <a:bodyPr anchor="t">
            <a:normAutofit/>
          </a:bodyPr>
          <a:lstStyle/>
          <a:p>
            <a:pPr marL="0" indent="0">
              <a:buNone/>
            </a:pPr>
            <a:r>
              <a:rPr lang="en-US" sz="3200" dirty="0"/>
              <a:t>Continuous Delivery Pipeline </a:t>
            </a:r>
          </a:p>
        </p:txBody>
      </p:sp>
      <p:pic>
        <p:nvPicPr>
          <p:cNvPr id="5" name="Content Placeholder 4" descr="A screenshot of a cell phone&#10;&#10;Description automatically generated">
            <a:extLst>
              <a:ext uri="{FF2B5EF4-FFF2-40B4-BE49-F238E27FC236}">
                <a16:creationId xmlns:a16="http://schemas.microsoft.com/office/drawing/2014/main" id="{E609527A-5768-41AD-A7F4-8C7389FF33A1}"/>
              </a:ext>
            </a:extLst>
          </p:cNvPr>
          <p:cNvPicPr>
            <a:picLocks noChangeAspect="1"/>
          </p:cNvPicPr>
          <p:nvPr/>
        </p:nvPicPr>
        <p:blipFill>
          <a:blip r:embed="rId3"/>
          <a:stretch>
            <a:fillRect/>
          </a:stretch>
        </p:blipFill>
        <p:spPr>
          <a:xfrm>
            <a:off x="3332516" y="1647826"/>
            <a:ext cx="8585199" cy="482917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447462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D6D3-66DD-4A86-A1C4-4A66000110E7}"/>
              </a:ext>
            </a:extLst>
          </p:cNvPr>
          <p:cNvSpPr>
            <a:spLocks noGrp="1"/>
          </p:cNvSpPr>
          <p:nvPr>
            <p:ph type="title"/>
          </p:nvPr>
        </p:nvSpPr>
        <p:spPr/>
        <p:txBody>
          <a:bodyPr/>
          <a:lstStyle/>
          <a:p>
            <a:r>
              <a:rPr lang="en-US" b="1" dirty="0"/>
              <a:t>What does DevOps do with QA?</a:t>
            </a:r>
            <a:br>
              <a:rPr lang="en-US" dirty="0"/>
            </a:br>
            <a:endParaRPr lang="en-US" dirty="0"/>
          </a:p>
        </p:txBody>
      </p:sp>
      <p:sp>
        <p:nvSpPr>
          <p:cNvPr id="3" name="Content Placeholder 2">
            <a:extLst>
              <a:ext uri="{FF2B5EF4-FFF2-40B4-BE49-F238E27FC236}">
                <a16:creationId xmlns:a16="http://schemas.microsoft.com/office/drawing/2014/main" id="{AA6CD16E-09E8-4098-A4DB-7B0B27195D69}"/>
              </a:ext>
            </a:extLst>
          </p:cNvPr>
          <p:cNvSpPr>
            <a:spLocks noGrp="1"/>
          </p:cNvSpPr>
          <p:nvPr>
            <p:ph idx="1"/>
          </p:nvPr>
        </p:nvSpPr>
        <p:spPr/>
        <p:txBody>
          <a:bodyPr/>
          <a:lstStyle/>
          <a:p>
            <a:r>
              <a:rPr lang="en-US" dirty="0"/>
              <a:t>While waterfall development was a natural home for QA, where it fits into DevOps and agile is not as clear. Most people lump it into themes like continuous development, continuous integration, and continuous delivery, but there’s another way to look at it. </a:t>
            </a:r>
          </a:p>
          <a:p>
            <a:r>
              <a:rPr lang="en-US" dirty="0"/>
              <a:t>Enter test automation. In a world of nightly or weekend regression runs, the volume of testing has increased substantially. And with this increased volume of testing comes the need for test automation. DevOps can simply not succeed if it still requires a large number of test cases to be run manually.</a:t>
            </a:r>
          </a:p>
          <a:p>
            <a:endParaRPr lang="en-US" dirty="0"/>
          </a:p>
        </p:txBody>
      </p:sp>
    </p:spTree>
    <p:extLst>
      <p:ext uri="{BB962C8B-B14F-4D97-AF65-F5344CB8AC3E}">
        <p14:creationId xmlns:p14="http://schemas.microsoft.com/office/powerpoint/2010/main" val="2054374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38D21E-DB24-492A-930A-DD5AE817DE8F}"/>
              </a:ext>
            </a:extLst>
          </p:cNvPr>
          <p:cNvSpPr>
            <a:spLocks noGrp="1"/>
          </p:cNvSpPr>
          <p:nvPr>
            <p:ph type="title"/>
          </p:nvPr>
        </p:nvSpPr>
        <p:spPr>
          <a:xfrm>
            <a:off x="685799" y="1150076"/>
            <a:ext cx="3659389" cy="4557849"/>
          </a:xfrm>
        </p:spPr>
        <p:txBody>
          <a:bodyPr>
            <a:normAutofit/>
          </a:bodyPr>
          <a:lstStyle/>
          <a:p>
            <a:pPr algn="r"/>
            <a:r>
              <a:rPr lang="en-US" dirty="0"/>
              <a:t>Common misconceptions about automated testing 	</a:t>
            </a: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3DD4D17-69A2-4F6D-801E-6D135C851FE6}"/>
              </a:ext>
            </a:extLst>
          </p:cNvPr>
          <p:cNvSpPr>
            <a:spLocks noGrp="1"/>
          </p:cNvSpPr>
          <p:nvPr>
            <p:ph idx="1"/>
          </p:nvPr>
        </p:nvSpPr>
        <p:spPr>
          <a:xfrm>
            <a:off x="4988658" y="1150076"/>
            <a:ext cx="6517543" cy="4557849"/>
          </a:xfrm>
        </p:spPr>
        <p:txBody>
          <a:bodyPr>
            <a:normAutofit/>
          </a:bodyPr>
          <a:lstStyle/>
          <a:p>
            <a:r>
              <a:rPr lang="en-US" dirty="0"/>
              <a:t>Automation will provide you with more free time</a:t>
            </a:r>
          </a:p>
          <a:p>
            <a:r>
              <a:rPr lang="en-US" dirty="0"/>
              <a:t>The Cost od Automation Testing is Too High</a:t>
            </a:r>
          </a:p>
          <a:p>
            <a:r>
              <a:rPr lang="en-US" dirty="0"/>
              <a:t>Automated Testing is Better Than Manual Testing</a:t>
            </a:r>
          </a:p>
          <a:p>
            <a:r>
              <a:rPr lang="en-US" dirty="0"/>
              <a:t>Automated Testing inhibits Human Interaction </a:t>
            </a:r>
          </a:p>
        </p:txBody>
      </p:sp>
    </p:spTree>
    <p:extLst>
      <p:ext uri="{BB962C8B-B14F-4D97-AF65-F5344CB8AC3E}">
        <p14:creationId xmlns:p14="http://schemas.microsoft.com/office/powerpoint/2010/main" val="28357222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4</TotalTime>
  <Words>1253</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Celestial</vt:lpstr>
      <vt:lpstr>DevOps Automated Testing</vt:lpstr>
      <vt:lpstr>What is automated testing? </vt:lpstr>
      <vt:lpstr>Who should be involved with the test Automation?</vt:lpstr>
      <vt:lpstr>Why Test Automation for DevOps? </vt:lpstr>
      <vt:lpstr>Types of Automated Tests </vt:lpstr>
      <vt:lpstr>Types of Automated test cont. </vt:lpstr>
      <vt:lpstr>PowerPoint Presentation</vt:lpstr>
      <vt:lpstr>What does DevOps do with QA? </vt:lpstr>
      <vt:lpstr>Common misconceptions about automated testing  </vt:lpstr>
      <vt:lpstr>Conclusion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Automated Testing</dc:title>
  <dc:creator>Laurie Mailloux</dc:creator>
  <cp:lastModifiedBy>Laurie Mailloux</cp:lastModifiedBy>
  <cp:revision>2</cp:revision>
  <dcterms:created xsi:type="dcterms:W3CDTF">2020-07-21T15:38:56Z</dcterms:created>
  <dcterms:modified xsi:type="dcterms:W3CDTF">2020-07-21T15:43:41Z</dcterms:modified>
</cp:coreProperties>
</file>