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72414836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372414836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72414836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72414836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SemSeed Bug Injection</a:t>
            </a:r>
            <a:endParaRPr/>
          </a:p>
        </p:txBody>
      </p:sp>
      <p:sp>
        <p:nvSpPr>
          <p:cNvPr id="132" name="Google Shape;132;p25"/>
          <p:cNvSpPr/>
          <p:nvPr/>
        </p:nvSpPr>
        <p:spPr>
          <a:xfrm>
            <a:off x="1140912" y="2097525"/>
            <a:ext cx="1785000" cy="83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Collect Coverage</a:t>
            </a:r>
            <a:endParaRPr/>
          </a:p>
        </p:txBody>
      </p:sp>
      <p:sp>
        <p:nvSpPr>
          <p:cNvPr id="133" name="Google Shape;133;p25"/>
          <p:cNvSpPr/>
          <p:nvPr/>
        </p:nvSpPr>
        <p:spPr>
          <a:xfrm>
            <a:off x="3499884" y="3085779"/>
            <a:ext cx="1785000" cy="83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Obtain Available Bug Fix Patterns (JSON)</a:t>
            </a:r>
            <a:endParaRPr/>
          </a:p>
        </p:txBody>
      </p:sp>
      <p:sp>
        <p:nvSpPr>
          <p:cNvPr id="134" name="Google Shape;134;p25"/>
          <p:cNvSpPr/>
          <p:nvPr/>
        </p:nvSpPr>
        <p:spPr>
          <a:xfrm>
            <a:off x="3499884" y="2097525"/>
            <a:ext cx="1785000" cy="83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Static Analysis of Project for Token Replacements</a:t>
            </a:r>
            <a:endParaRPr/>
          </a:p>
        </p:txBody>
      </p:sp>
      <p:sp>
        <p:nvSpPr>
          <p:cNvPr id="135" name="Google Shape;135;p25"/>
          <p:cNvSpPr/>
          <p:nvPr/>
        </p:nvSpPr>
        <p:spPr>
          <a:xfrm>
            <a:off x="6226290" y="2599623"/>
            <a:ext cx="1785000" cy="83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 ASTNodes to mutate (Syntax + Semantic Matching)</a:t>
            </a:r>
            <a:endParaRPr/>
          </a:p>
        </p:txBody>
      </p:sp>
      <p:cxnSp>
        <p:nvCxnSpPr>
          <p:cNvPr id="136" name="Google Shape;136;p25"/>
          <p:cNvCxnSpPr>
            <a:stCxn id="132" idx="3"/>
            <a:endCxn id="134" idx="1"/>
          </p:cNvCxnSpPr>
          <p:nvPr/>
        </p:nvCxnSpPr>
        <p:spPr>
          <a:xfrm>
            <a:off x="2925912" y="2515275"/>
            <a:ext cx="573900" cy="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5"/>
          <p:cNvCxnSpPr>
            <a:stCxn id="134" idx="3"/>
            <a:endCxn id="135" idx="1"/>
          </p:cNvCxnSpPr>
          <p:nvPr/>
        </p:nvCxnSpPr>
        <p:spPr>
          <a:xfrm>
            <a:off x="5284884" y="2515275"/>
            <a:ext cx="941400" cy="5022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5"/>
          <p:cNvCxnSpPr>
            <a:stCxn id="133" idx="3"/>
            <a:endCxn id="135" idx="1"/>
          </p:cNvCxnSpPr>
          <p:nvPr/>
        </p:nvCxnSpPr>
        <p:spPr>
          <a:xfrm flipH="1" rot="10800000">
            <a:off x="5284884" y="3017229"/>
            <a:ext cx="941400" cy="4863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5"/>
          <p:cNvSpPr/>
          <p:nvPr/>
        </p:nvSpPr>
        <p:spPr>
          <a:xfrm>
            <a:off x="6226290" y="4109541"/>
            <a:ext cx="1785000" cy="83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Choose one at random, mutate</a:t>
            </a:r>
            <a:endParaRPr>
              <a:highlight>
                <a:srgbClr val="EB5600"/>
              </a:highlight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3499884" y="4109541"/>
            <a:ext cx="1785000" cy="83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Check Compilation Issue</a:t>
            </a:r>
            <a:endParaRPr/>
          </a:p>
        </p:txBody>
      </p:sp>
      <p:cxnSp>
        <p:nvCxnSpPr>
          <p:cNvPr id="141" name="Google Shape;141;p25"/>
          <p:cNvCxnSpPr>
            <a:stCxn id="135" idx="2"/>
            <a:endCxn id="139" idx="0"/>
          </p:cNvCxnSpPr>
          <p:nvPr/>
        </p:nvCxnSpPr>
        <p:spPr>
          <a:xfrm>
            <a:off x="7118790" y="3435123"/>
            <a:ext cx="0" cy="6744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5"/>
          <p:cNvCxnSpPr/>
          <p:nvPr/>
        </p:nvCxnSpPr>
        <p:spPr>
          <a:xfrm rot="10800000">
            <a:off x="5262900" y="4669500"/>
            <a:ext cx="985500" cy="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5"/>
          <p:cNvCxnSpPr/>
          <p:nvPr/>
        </p:nvCxnSpPr>
        <p:spPr>
          <a:xfrm>
            <a:off x="5296122" y="4253372"/>
            <a:ext cx="918900" cy="84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5"/>
          <p:cNvSpPr/>
          <p:nvPr/>
        </p:nvSpPr>
        <p:spPr>
          <a:xfrm>
            <a:off x="1179981" y="4109541"/>
            <a:ext cx="1785000" cy="83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Finish mutation</a:t>
            </a:r>
            <a:endParaRPr/>
          </a:p>
        </p:txBody>
      </p:sp>
      <p:cxnSp>
        <p:nvCxnSpPr>
          <p:cNvPr id="145" name="Google Shape;145;p25"/>
          <p:cNvCxnSpPr>
            <a:endCxn id="144" idx="3"/>
          </p:cNvCxnSpPr>
          <p:nvPr/>
        </p:nvCxnSpPr>
        <p:spPr>
          <a:xfrm rot="10800000">
            <a:off x="2964981" y="4527291"/>
            <a:ext cx="559800" cy="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SemSeed Bug Fix Mining</a:t>
            </a:r>
            <a:endParaRPr/>
          </a:p>
        </p:txBody>
      </p:sp>
      <p:sp>
        <p:nvSpPr>
          <p:cNvPr id="151" name="Google Shape;151;p26"/>
          <p:cNvSpPr/>
          <p:nvPr/>
        </p:nvSpPr>
        <p:spPr>
          <a:xfrm>
            <a:off x="1140912" y="2630925"/>
            <a:ext cx="1785000" cy="83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 Popular Java Projects (Sort by stars)</a:t>
            </a:r>
            <a:endParaRPr/>
          </a:p>
        </p:txBody>
      </p:sp>
      <p:sp>
        <p:nvSpPr>
          <p:cNvPr id="152" name="Google Shape;152;p26"/>
          <p:cNvSpPr/>
          <p:nvPr/>
        </p:nvSpPr>
        <p:spPr>
          <a:xfrm>
            <a:off x="3705584" y="2630925"/>
            <a:ext cx="1785000" cy="83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 through commits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(Filter by conditions)</a:t>
            </a:r>
            <a:endParaRPr/>
          </a:p>
        </p:txBody>
      </p:sp>
      <p:sp>
        <p:nvSpPr>
          <p:cNvPr id="153" name="Google Shape;153;p26"/>
          <p:cNvSpPr/>
          <p:nvPr/>
        </p:nvSpPr>
        <p:spPr>
          <a:xfrm>
            <a:off x="6237290" y="2630923"/>
            <a:ext cx="1785000" cy="83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 Bug Fix Patterns</a:t>
            </a:r>
            <a:endParaRPr/>
          </a:p>
        </p:txBody>
      </p:sp>
      <p:cxnSp>
        <p:nvCxnSpPr>
          <p:cNvPr id="154" name="Google Shape;154;p26"/>
          <p:cNvCxnSpPr>
            <a:stCxn id="151" idx="3"/>
            <a:endCxn id="152" idx="1"/>
          </p:cNvCxnSpPr>
          <p:nvPr/>
        </p:nvCxnSpPr>
        <p:spPr>
          <a:xfrm>
            <a:off x="2925912" y="3048675"/>
            <a:ext cx="779700" cy="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6"/>
          <p:cNvCxnSpPr>
            <a:stCxn id="152" idx="3"/>
            <a:endCxn id="153" idx="1"/>
          </p:cNvCxnSpPr>
          <p:nvPr/>
        </p:nvCxnSpPr>
        <p:spPr>
          <a:xfrm>
            <a:off x="5490584" y="3048675"/>
            <a:ext cx="746700" cy="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