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3682440"/>
            <a:ext cx="2649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440"/>
            <a:ext cx="2649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3682440"/>
            <a:ext cx="2649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71760" y="503640"/>
            <a:ext cx="78087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57200" y="3682440"/>
            <a:ext cx="2649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body"/>
          </p:nvPr>
        </p:nvSpPr>
        <p:spPr>
          <a:xfrm>
            <a:off x="3239640" y="3682440"/>
            <a:ext cx="2649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 type="body"/>
          </p:nvPr>
        </p:nvSpPr>
        <p:spPr>
          <a:xfrm>
            <a:off x="6022080" y="3682440"/>
            <a:ext cx="26496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71760" y="503640"/>
            <a:ext cx="7808760" cy="53096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44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440"/>
            <a:ext cx="8229240" cy="189720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abe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7560" y="1717920"/>
            <a:ext cx="8776080" cy="5139720"/>
          </a:xfrm>
          <a:prstGeom prst="rect">
            <a:avLst/>
          </a:prstGeom>
          <a:solidFill>
            <a:srgbClr val="dddddd"/>
          </a:solidFill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360" y="360"/>
            <a:ext cx="164520" cy="833040"/>
          </a:xfrm>
          <a:prstGeom prst="rect">
            <a:avLst/>
          </a:prstGeom>
          <a:solidFill>
            <a:srgbClr val="125c8d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360" y="2160000"/>
            <a:ext cx="164520" cy="833040"/>
          </a:xfrm>
          <a:prstGeom prst="rect">
            <a:avLst/>
          </a:prstGeom>
          <a:solidFill>
            <a:srgbClr val="125c8d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360" y="1059840"/>
            <a:ext cx="164520" cy="833040"/>
          </a:xfrm>
          <a:prstGeom prst="rect">
            <a:avLst/>
          </a:prstGeom>
          <a:solidFill>
            <a:srgbClr val="125c8d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71760" y="503640"/>
            <a:ext cx="7808760" cy="114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r>
              <a:rPr b="1" lang="en-US" sz="3750" spc="-1" strike="noStrike">
                <a:solidFill>
                  <a:srgbClr val="333333"/>
                </a:solidFill>
                <a:latin typeface="Arial"/>
              </a:rPr>
              <a:t>Для правки текста заголовка щелкните мышью</a:t>
            </a:r>
            <a:endParaRPr b="0" lang="en-US" sz="375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babe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67560" y="1717920"/>
            <a:ext cx="8776080" cy="5139720"/>
          </a:xfrm>
          <a:prstGeom prst="rect">
            <a:avLst/>
          </a:prstGeom>
          <a:solidFill>
            <a:srgbClr val="dddddd"/>
          </a:solidFill>
          <a:ln>
            <a:solidFill>
              <a:srgbClr val="c0c0c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360" y="360"/>
            <a:ext cx="164520" cy="833040"/>
          </a:xfrm>
          <a:prstGeom prst="rect">
            <a:avLst/>
          </a:prstGeom>
          <a:solidFill>
            <a:srgbClr val="125c8d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3"/>
          <p:cNvSpPr/>
          <p:nvPr/>
        </p:nvSpPr>
        <p:spPr>
          <a:xfrm>
            <a:off x="360" y="2160000"/>
            <a:ext cx="164520" cy="833040"/>
          </a:xfrm>
          <a:prstGeom prst="rect">
            <a:avLst/>
          </a:prstGeom>
          <a:solidFill>
            <a:srgbClr val="125c8d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4"/>
          <p:cNvSpPr/>
          <p:nvPr/>
        </p:nvSpPr>
        <p:spPr>
          <a:xfrm>
            <a:off x="360" y="1059840"/>
            <a:ext cx="164520" cy="833040"/>
          </a:xfrm>
          <a:prstGeom prst="rect">
            <a:avLst/>
          </a:prstGeom>
          <a:solidFill>
            <a:srgbClr val="125c8d"/>
          </a:solidFill>
          <a:ln>
            <a:solidFill>
              <a:srgbClr val="80808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>
            <a:sp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403640" y="2276640"/>
            <a:ext cx="7739640" cy="14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/>
            <a:r>
              <a:rPr b="1" lang="en-US" sz="3600" spc="-1" strike="noStrike">
                <a:solidFill>
                  <a:srgbClr val="444455"/>
                </a:solidFill>
                <a:latin typeface="Arial"/>
              </a:rPr>
              <a:t>Time-optimal reorientation</a:t>
            </a:r>
            <a:br/>
            <a:r>
              <a:rPr b="1" lang="en-US" sz="3600" spc="-1" strike="noStrike">
                <a:solidFill>
                  <a:srgbClr val="444455"/>
                </a:solidFill>
                <a:latin typeface="Arial"/>
              </a:rPr>
              <a:t>of a rigid spacecraft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5076720" y="4076640"/>
            <a:ext cx="3455280" cy="107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/>
            <a:endParaRPr b="0" lang="en-US" sz="1800" spc="-1" strike="noStrike">
              <a:latin typeface="Arial"/>
            </a:endParaRPr>
          </a:p>
          <a:p>
            <a:pPr algn="r"/>
            <a:r>
              <a:rPr b="0" lang="en-US" sz="2500" spc="-1" strike="noStrike">
                <a:solidFill>
                  <a:srgbClr val="444455"/>
                </a:solidFill>
                <a:latin typeface="Arial"/>
              </a:rPr>
              <a:t>Petrakov Ivan</a:t>
            </a:r>
            <a:endParaRPr b="0" lang="en-US" sz="2500" spc="-1" strike="noStrike">
              <a:latin typeface="Arial"/>
            </a:endParaRPr>
          </a:p>
          <a:p>
            <a:pPr algn="r"/>
            <a:r>
              <a:rPr b="0" lang="en-US" sz="2500" spc="-1" strike="noStrike">
                <a:solidFill>
                  <a:srgbClr val="444455"/>
                </a:solidFill>
                <a:latin typeface="Arial"/>
              </a:rPr>
              <a:t>836 group</a:t>
            </a:r>
            <a:endParaRPr b="0" lang="en-US" sz="2500" spc="-1" strike="noStrike">
              <a:latin typeface="Arial"/>
            </a:endParaRPr>
          </a:p>
        </p:txBody>
      </p:sp>
      <p:sp>
        <p:nvSpPr>
          <p:cNvPr id="86" name="CustomShape 3"/>
          <p:cNvSpPr/>
          <p:nvPr/>
        </p:nvSpPr>
        <p:spPr>
          <a:xfrm>
            <a:off x="3799440" y="6150240"/>
            <a:ext cx="1557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MIPT</a:t>
            </a:r>
            <a:endParaRPr b="0" lang="en-US" sz="1400" spc="-1" strike="noStrike">
              <a:latin typeface="Arial"/>
            </a:endParaRPr>
          </a:p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2021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en-US" sz="4300" spc="-1" strike="noStrike">
                <a:solidFill>
                  <a:srgbClr val="444455"/>
                </a:solidFill>
                <a:latin typeface="Gill Sans MT"/>
              </a:rPr>
              <a:t>Plan</a:t>
            </a:r>
            <a:endParaRPr b="0" lang="en-US" sz="43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434960" y="1447920"/>
            <a:ext cx="7498800" cy="479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65760" indent="-282600">
              <a:lnSpc>
                <a:spcPct val="150000"/>
              </a:lnSpc>
              <a:spcBef>
                <a:spcPts val="601"/>
              </a:spcBef>
              <a:buClr>
                <a:srgbClr val="23232a"/>
              </a:buClr>
              <a:buSzPct val="80000"/>
              <a:buFont typeface="Wingdings 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Formulation of the problem</a:t>
            </a:r>
            <a:endParaRPr b="0" lang="en-US" sz="2500" spc="-1" strike="noStrike">
              <a:latin typeface="Arial"/>
            </a:endParaRPr>
          </a:p>
          <a:p>
            <a:pPr marL="365760" indent="-282600">
              <a:lnSpc>
                <a:spcPct val="150000"/>
              </a:lnSpc>
              <a:spcBef>
                <a:spcPts val="601"/>
              </a:spcBef>
              <a:buClr>
                <a:srgbClr val="23232a"/>
              </a:buClr>
              <a:buSzPct val="80000"/>
              <a:buFont typeface="Wingdings 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Solution</a:t>
            </a:r>
            <a:endParaRPr b="0" lang="en-US" sz="2500" spc="-1" strike="noStrike">
              <a:latin typeface="Arial"/>
            </a:endParaRPr>
          </a:p>
          <a:p>
            <a:pPr marL="365760" indent="-282600">
              <a:lnSpc>
                <a:spcPct val="150000"/>
              </a:lnSpc>
              <a:spcBef>
                <a:spcPts val="601"/>
              </a:spcBef>
              <a:buClr>
                <a:srgbClr val="23232a"/>
              </a:buClr>
              <a:buSzPct val="80000"/>
              <a:buFont typeface="Wingdings 2"/>
              <a:buChar char="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Implementation as program code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endParaRPr b="0" lang="en-US" sz="2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endParaRPr b="0" lang="en-US" sz="2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en-US" sz="4300" spc="-1" strike="noStrike">
                <a:solidFill>
                  <a:srgbClr val="444455"/>
                </a:solidFill>
                <a:latin typeface="Arial"/>
              </a:rPr>
              <a:t>Formulation of the problem</a:t>
            </a:r>
            <a:endParaRPr b="0" lang="en-US" sz="43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71520" y="6528240"/>
            <a:ext cx="856440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/>
            <a:r>
              <a:rPr b="0" lang="en-US" sz="1200" spc="-1" strike="noStrike">
                <a:solidFill>
                  <a:srgbClr val="000000"/>
                </a:solidFill>
                <a:latin typeface="Gill Sans MT"/>
                <a:ea typeface="DejaVu Sans"/>
              </a:rPr>
              <a:t>https://www.researchgate.net/publication/234512816_Time-optimal_three-axis_reorientation_of_rigid_spacecraft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5819040" y="3206880"/>
            <a:ext cx="492480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0" lang="en-US" sz="2500" spc="-1" strike="noStrike">
                <a:solidFill>
                  <a:srgbClr val="000000"/>
                </a:solidFill>
                <a:latin typeface="Arial"/>
                <a:ea typeface="Times New Roman"/>
              </a:rPr>
              <a:t>Inertial and body axes</a:t>
            </a:r>
            <a:endParaRPr b="0" lang="en-US" sz="25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65760" y="1737360"/>
            <a:ext cx="5394600" cy="3931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en-US" sz="4300" spc="-1" strike="noStrike">
                <a:solidFill>
                  <a:srgbClr val="444455"/>
                </a:solidFill>
                <a:latin typeface="Arial"/>
              </a:rPr>
              <a:t>	</a:t>
            </a:r>
            <a:r>
              <a:rPr b="0" lang="en-US" sz="4300" spc="-1" strike="noStrike">
                <a:solidFill>
                  <a:srgbClr val="444455"/>
                </a:solidFill>
                <a:latin typeface="Arial"/>
              </a:rPr>
              <a:t>	</a:t>
            </a:r>
            <a:r>
              <a:rPr b="0" lang="en-US" sz="4300" spc="-1" strike="noStrike">
                <a:solidFill>
                  <a:srgbClr val="444455"/>
                </a:solidFill>
                <a:latin typeface="Arial"/>
              </a:rPr>
              <a:t>	</a:t>
            </a:r>
            <a:r>
              <a:rPr b="0" lang="en-US" sz="4300" spc="-1" strike="noStrike">
                <a:solidFill>
                  <a:srgbClr val="444455"/>
                </a:solidFill>
                <a:latin typeface="Arial"/>
              </a:rPr>
              <a:t>	</a:t>
            </a:r>
            <a:r>
              <a:rPr b="0" lang="en-US" sz="4300" spc="-1" strike="noStrike">
                <a:solidFill>
                  <a:srgbClr val="444455"/>
                </a:solidFill>
                <a:latin typeface="Arial"/>
              </a:rPr>
              <a:t> </a:t>
            </a:r>
            <a:r>
              <a:rPr b="0" lang="en-US" sz="4300" spc="-1" strike="noStrike">
                <a:solidFill>
                  <a:srgbClr val="444455"/>
                </a:solidFill>
                <a:latin typeface="Arial"/>
              </a:rPr>
              <a:t>Solution</a:t>
            </a:r>
            <a:endParaRPr b="0" lang="en-US" sz="43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93720" y="6367320"/>
            <a:ext cx="844956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/>
            <a:r>
              <a:rPr b="0" lang="en-US" sz="1200" spc="-1" strike="noStrike">
                <a:solidFill>
                  <a:srgbClr val="000000"/>
                </a:solidFill>
                <a:latin typeface="Gill Sans MT"/>
                <a:ea typeface="DejaVu Sans"/>
              </a:rPr>
              <a:t>https://en.wikipedia.org/wiki/Bang%E2%80%93bang_control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2194560" y="1828800"/>
            <a:ext cx="4663080" cy="2102760"/>
          </a:xfrm>
          <a:prstGeom prst="rect">
            <a:avLst/>
          </a:prstGeom>
          <a:ln>
            <a:noFill/>
          </a:ln>
        </p:spPr>
      </p:pic>
      <p:sp>
        <p:nvSpPr>
          <p:cNvPr id="96" name="CustomShape 3"/>
          <p:cNvSpPr/>
          <p:nvPr/>
        </p:nvSpPr>
        <p:spPr>
          <a:xfrm>
            <a:off x="2194560" y="4192200"/>
            <a:ext cx="4924800" cy="47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r>
              <a:rPr b="0" lang="en-US" sz="2500" spc="-1" strike="noStrike">
                <a:solidFill>
                  <a:srgbClr val="000000"/>
                </a:solidFill>
                <a:latin typeface="Arial"/>
                <a:ea typeface="Times New Roman"/>
              </a:rPr>
              <a:t>Symbol for a bang-bang control</a:t>
            </a:r>
            <a:endParaRPr b="0" lang="en-US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434960" y="274680"/>
            <a:ext cx="74988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en-US" sz="4300" spc="-1" strike="noStrike">
                <a:solidFill>
                  <a:srgbClr val="444455"/>
                </a:solidFill>
                <a:latin typeface="Arial"/>
              </a:rPr>
              <a:t>Implementation as program </a:t>
            </a:r>
            <a:endParaRPr b="0" lang="en-US" sz="43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97040" y="6335280"/>
            <a:ext cx="8346240" cy="329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3"/>
          <p:cNvSpPr/>
          <p:nvPr/>
        </p:nvSpPr>
        <p:spPr>
          <a:xfrm>
            <a:off x="3583800" y="5394960"/>
            <a:ext cx="24530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Time-optimal maneuver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737360" y="1920240"/>
            <a:ext cx="6126120" cy="325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115640" y="2133000"/>
            <a:ext cx="740664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16000" indent="-215640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Formulation of the problem</a:t>
            </a:r>
            <a:endParaRPr b="0" lang="en-US" sz="2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Solution</a:t>
            </a:r>
            <a:endParaRPr b="0" lang="en-US" sz="2500" spc="-1" strike="noStrike">
              <a:latin typeface="Arial"/>
            </a:endParaRPr>
          </a:p>
          <a:p>
            <a:pPr marL="216000" indent="-215640">
              <a:lnSpc>
                <a:spcPct val="15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/>
              <a:buChar char=""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Implementation as program code</a:t>
            </a:r>
            <a:endParaRPr b="0" lang="en-US" sz="25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601"/>
              </a:spcBef>
            </a:pPr>
            <a:endParaRPr b="0" lang="en-US" sz="25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432440" y="360000"/>
            <a:ext cx="7405920" cy="147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r>
              <a:rPr b="0" lang="en-US" sz="4300" spc="-1" strike="noStrike">
                <a:solidFill>
                  <a:srgbClr val="444455"/>
                </a:solidFill>
                <a:latin typeface="Gill Sans MT"/>
              </a:rPr>
              <a:t>Summary</a:t>
            </a:r>
            <a:endParaRPr b="0" lang="en-US" sz="4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LibreOffice/6.1.5.2$Linux_X86_64 LibreOffice_project/10$Build-2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2021-04-09T19:19:26Z</dcterms:modified>
  <cp:revision>0</cp:revision>
  <dc:subject/>
  <dc:title/>
</cp:coreProperties>
</file>