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1760" y="1906200"/>
            <a:ext cx="780912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71760" y="3984120"/>
            <a:ext cx="780912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1760" y="190620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160" y="190620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71760" y="398412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3160" y="398412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71760" y="1906200"/>
            <a:ext cx="251424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312000" y="1906200"/>
            <a:ext cx="251424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952600" y="1906200"/>
            <a:ext cx="251424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71760" y="3984120"/>
            <a:ext cx="251424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312000" y="3984120"/>
            <a:ext cx="251424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5952600" y="3984120"/>
            <a:ext cx="251424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71760" y="1906200"/>
            <a:ext cx="7809120" cy="3977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1760" y="1906200"/>
            <a:ext cx="780912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71760" y="1906200"/>
            <a:ext cx="38106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3160" y="1906200"/>
            <a:ext cx="38106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71760" y="503640"/>
            <a:ext cx="780912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1760" y="190620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160" y="1906200"/>
            <a:ext cx="38106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71760" y="398412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71760" y="1906200"/>
            <a:ext cx="7809120" cy="3977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1760" y="1906200"/>
            <a:ext cx="38106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160" y="190620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3160" y="398412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1760" y="190620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160" y="190620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71760" y="3984120"/>
            <a:ext cx="780912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71760" y="1906200"/>
            <a:ext cx="780912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71760" y="3984120"/>
            <a:ext cx="780912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1760" y="190620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160" y="190620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71760" y="398412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3160" y="398412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1760" y="1906200"/>
            <a:ext cx="251424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312000" y="1906200"/>
            <a:ext cx="251424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952600" y="1906200"/>
            <a:ext cx="251424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71760" y="3984120"/>
            <a:ext cx="251424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312000" y="3984120"/>
            <a:ext cx="251424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5952600" y="3984120"/>
            <a:ext cx="251424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71760" y="1906200"/>
            <a:ext cx="7809120" cy="3977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1760" y="1906200"/>
            <a:ext cx="780912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1760" y="1906200"/>
            <a:ext cx="38106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160" y="1906200"/>
            <a:ext cx="38106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1760" y="1906200"/>
            <a:ext cx="780912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71760" y="503640"/>
            <a:ext cx="780912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1760" y="190620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3160" y="1906200"/>
            <a:ext cx="38106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1760" y="398412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1760" y="1906200"/>
            <a:ext cx="38106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3160" y="190620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3160" y="398412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71760" y="190620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3160" y="190620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71760" y="3984120"/>
            <a:ext cx="780912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1760" y="1906200"/>
            <a:ext cx="780912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71760" y="3984120"/>
            <a:ext cx="780912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71760" y="190620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3160" y="190620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71760" y="398412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673160" y="398412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71760" y="1906200"/>
            <a:ext cx="251424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312000" y="1906200"/>
            <a:ext cx="251424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952600" y="1906200"/>
            <a:ext cx="251424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71760" y="3984120"/>
            <a:ext cx="251424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3312000" y="3984120"/>
            <a:ext cx="251424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5952600" y="3984120"/>
            <a:ext cx="251424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1760" y="1906200"/>
            <a:ext cx="38106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3160" y="1906200"/>
            <a:ext cx="38106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71760" y="503640"/>
            <a:ext cx="780912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71760" y="190620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160" y="1906200"/>
            <a:ext cx="38106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71760" y="398412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71760" y="1906200"/>
            <a:ext cx="38106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160" y="190620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3160" y="398412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1760" y="190620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160" y="1906200"/>
            <a:ext cx="3810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71760" y="3984120"/>
            <a:ext cx="780912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68120" y="20520"/>
            <a:ext cx="1703160" cy="1703160"/>
          </a:xfrm>
          <a:prstGeom prst="ellipse">
            <a:avLst/>
          </a:prstGeom>
          <a:noFill/>
          <a:ln w="27360">
            <a:solidFill>
              <a:srgbClr val="e9f9f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25000"/>
            </a:avLst>
          </a:prstGeom>
          <a:gradFill rotWithShape="0">
            <a:gsLst>
              <a:gs pos="0">
                <a:srgbClr val="f7fbff"/>
              </a:gs>
              <a:gs pos="100000">
                <a:srgbClr val="b1d6e2"/>
              </a:gs>
            </a:gsLst>
            <a:path path="circle"/>
          </a:gradFill>
          <a:ln w="7200">
            <a:solidFill>
              <a:srgbClr val="a9bf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550800" y="10440"/>
            <a:ext cx="8603280" cy="68396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21600" y="1413720"/>
            <a:ext cx="209880" cy="209880"/>
          </a:xfrm>
          <a:prstGeom prst="ellipse">
            <a:avLst/>
          </a:prstGeom>
          <a:gradFill rotWithShape="0">
            <a:gsLst>
              <a:gs pos="0">
                <a:srgbClr val="e2e7f9"/>
              </a:gs>
              <a:gs pos="100000">
                <a:srgbClr val="4861bf"/>
              </a:gs>
            </a:gsLst>
            <a:path path="circle"/>
          </a:gradFill>
          <a:ln w="2160">
            <a:solidFill>
              <a:srgbClr val="6a759d">
                <a:alpha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157400" y="1344600"/>
            <a:ext cx="63000" cy="64800"/>
          </a:xfrm>
          <a:prstGeom prst="ellipse">
            <a:avLst/>
          </a:prstGeom>
          <a:noFill/>
          <a:ln w="12600">
            <a:solidFill>
              <a:srgbClr val="646d8f">
                <a:alpha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432440" y="360000"/>
            <a:ext cx="7406280" cy="1471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r>
              <a:rPr b="0" lang="ru-RU" sz="4300" spc="-1" strike="noStrike">
                <a:solidFill>
                  <a:srgbClr val="444455"/>
                </a:solidFill>
                <a:latin typeface="Gill Sans MT"/>
              </a:rPr>
              <a:t>Для правки текста заголовка щелкните мышьюОбразец заголовка</a:t>
            </a:r>
            <a:endParaRPr b="0" lang="ru-RU" sz="4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fld id="{9D253B89-1D9B-45E3-8753-ADACCC83FDBC}" type="datetime">
              <a:rPr b="0" lang="en-US" sz="1800" spc="-1" strike="noStrike">
                <a:solidFill>
                  <a:srgbClr val="000000"/>
                </a:solidFill>
                <a:latin typeface="Gill Sans MT"/>
              </a:rPr>
              <a:t>4/8/21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fld id="{FA47ACC0-FF18-4803-8900-467D55262270}" type="slidenum">
              <a:rPr b="0" lang="en-US" sz="1800" spc="-1" strike="noStrike">
                <a:solidFill>
                  <a:srgbClr val="000000"/>
                </a:solidFill>
                <a:latin typeface="Gill Sans MT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ru-RU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ru-RU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ru-RU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68120" y="20520"/>
            <a:ext cx="1703160" cy="1703160"/>
          </a:xfrm>
          <a:prstGeom prst="ellipse">
            <a:avLst/>
          </a:prstGeom>
          <a:noFill/>
          <a:ln w="27360">
            <a:solidFill>
              <a:srgbClr val="e9f9f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25000"/>
            </a:avLst>
          </a:prstGeom>
          <a:gradFill rotWithShape="0">
            <a:gsLst>
              <a:gs pos="0">
                <a:srgbClr val="f7fbff"/>
              </a:gs>
              <a:gs pos="100000">
                <a:srgbClr val="b1d6e2"/>
              </a:gs>
            </a:gsLst>
            <a:path path="circle"/>
          </a:gradFill>
          <a:ln w="7200">
            <a:solidFill>
              <a:srgbClr val="a9bfc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>
            <a:off x="550800" y="10440"/>
            <a:ext cx="8603280" cy="68396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r>
              <a:rPr b="0" lang="ru-RU" sz="4300" spc="-1" strike="noStrike">
                <a:solidFill>
                  <a:srgbClr val="444455"/>
                </a:solidFill>
                <a:latin typeface="Gill Sans MT"/>
              </a:rPr>
              <a:t>Для правки текста заголовка щелкните мышьюОбразец заголовка</a:t>
            </a:r>
            <a:endParaRPr b="0" lang="ru-RU" sz="4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Gill Sans MT"/>
              </a:rPr>
              <a:t>Для правки структуры щелкните мышью</a:t>
            </a:r>
            <a:endParaRPr b="0" lang="ru-RU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Gill Sans MT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Gill Sans MT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Gill Sans MT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Gill Sans MT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Gill Sans MT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Gill Sans MT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Gill Sans MT"/>
            </a:endParaRPr>
          </a:p>
          <a:p>
            <a:pPr lvl="7" marL="3456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Gill Sans MT"/>
              </a:rPr>
              <a:t>Восьмой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Gill Sans MT"/>
            </a:endParaRPr>
          </a:p>
          <a:p>
            <a:pPr lvl="8" marL="3888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Gill Sans MT"/>
              </a:rPr>
              <a:t>Девятый уровень структурыОбразец текста</a:t>
            </a:r>
            <a:endParaRPr b="0" lang="ru-RU" sz="2400" spc="-1" strike="noStrike">
              <a:solidFill>
                <a:srgbClr val="000000"/>
              </a:solidFill>
              <a:latin typeface="Gill Sans MT"/>
            </a:endParaRPr>
          </a:p>
          <a:p>
            <a:pPr lvl="9" marL="4320000" indent="-216000"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Gill Sans MT"/>
              </a:rPr>
              <a:t>Второй уровень</a:t>
            </a:r>
            <a:endParaRPr b="0" lang="ru-RU" sz="2800" spc="-1" strike="noStrike">
              <a:solidFill>
                <a:srgbClr val="000000"/>
              </a:solidFill>
              <a:latin typeface="Gill Sans MT"/>
            </a:endParaRPr>
          </a:p>
          <a:p>
            <a:pPr lvl="9" marL="4320000" indent="-216000"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Gill Sans MT"/>
              </a:rPr>
              <a:t>Третий уровень</a:t>
            </a:r>
            <a:endParaRPr b="0" lang="ru-RU" sz="2400" spc="-1" strike="noStrike">
              <a:solidFill>
                <a:srgbClr val="000000"/>
              </a:solidFill>
              <a:latin typeface="Gill Sans MT"/>
            </a:endParaRPr>
          </a:p>
          <a:p>
            <a:pPr lvl="9" marL="4320000" indent="-216000"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Четвертый уровень</a:t>
            </a:r>
            <a:endParaRPr b="0" lang="ru-RU" sz="2000" spc="-1" strike="noStrike">
              <a:solidFill>
                <a:srgbClr val="000000"/>
              </a:solidFill>
              <a:latin typeface="Gill Sans MT"/>
            </a:endParaRPr>
          </a:p>
          <a:p>
            <a:pPr lvl="9" marL="4320000" indent="-216000"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Пятый уровень</a:t>
            </a:r>
            <a:endParaRPr b="0" lang="ru-RU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fld id="{87F52C00-FCE6-4D5C-BFD4-2D594E1BB118}" type="datetime">
              <a:rPr b="0" lang="en-US" sz="1800" spc="-1" strike="noStrike">
                <a:solidFill>
                  <a:srgbClr val="000000"/>
                </a:solidFill>
                <a:latin typeface="Gill Sans MT"/>
              </a:rPr>
              <a:t>4/8/21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fld id="{8037E08F-EB05-4872-9FC2-E084CE885CEA}" type="slidenum">
              <a:rPr b="0" lang="en-US" sz="1800" spc="-1" strike="noStrike">
                <a:solidFill>
                  <a:srgbClr val="000000"/>
                </a:solidFill>
                <a:latin typeface="Gill Sans MT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abe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1"/>
          <p:cNvSpPr/>
          <p:nvPr/>
        </p:nvSpPr>
        <p:spPr>
          <a:xfrm>
            <a:off x="367560" y="1717920"/>
            <a:ext cx="8776440" cy="5140080"/>
          </a:xfrm>
          <a:prstGeom prst="rect">
            <a:avLst/>
          </a:prstGeom>
          <a:solidFill>
            <a:srgbClr val="dddddd"/>
          </a:solidFill>
          <a:ln>
            <a:solidFill>
              <a:srgbClr val="c0c0c0"/>
            </a:solidFill>
          </a:ln>
        </p:spPr>
      </p:sp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912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3750" spc="-1" strike="noStrike">
                <a:solidFill>
                  <a:srgbClr val="333333"/>
                </a:solidFill>
                <a:latin typeface="Arial"/>
              </a:rPr>
              <a:t>Click to edit the title text format</a:t>
            </a:r>
            <a:endParaRPr b="1" lang="en-US" sz="375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71760" y="1906200"/>
            <a:ext cx="780912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432000" indent="-324000">
              <a:buClr>
                <a:srgbClr val="0e594d"/>
              </a:buClr>
              <a:buSzPct val="45000"/>
              <a:buFont typeface="Wingdings" charset="2"/>
              <a:buChar char=""/>
            </a:pPr>
            <a:r>
              <a:rPr b="0" lang="en-US" sz="291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91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288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2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2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2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2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2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2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2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Rectangle 4"/>
          <p:cNvSpPr/>
          <p:nvPr/>
        </p:nvSpPr>
        <p:spPr>
          <a:xfrm>
            <a:off x="360" y="360"/>
            <a:ext cx="164880" cy="833400"/>
          </a:xfrm>
          <a:prstGeom prst="rect">
            <a:avLst/>
          </a:prstGeom>
          <a:solidFill>
            <a:srgbClr val="125c8d"/>
          </a:solidFill>
          <a:ln>
            <a:solidFill>
              <a:srgbClr val="808080"/>
            </a:solidFill>
          </a:ln>
        </p:spPr>
      </p:sp>
      <p:sp>
        <p:nvSpPr>
          <p:cNvPr id="94" name="Rectangle 5"/>
          <p:cNvSpPr/>
          <p:nvPr/>
        </p:nvSpPr>
        <p:spPr>
          <a:xfrm>
            <a:off x="360" y="2160000"/>
            <a:ext cx="164880" cy="833400"/>
          </a:xfrm>
          <a:prstGeom prst="rect">
            <a:avLst/>
          </a:prstGeom>
          <a:solidFill>
            <a:srgbClr val="125c8d"/>
          </a:solidFill>
          <a:ln>
            <a:solidFill>
              <a:srgbClr val="808080"/>
            </a:solidFill>
          </a:ln>
        </p:spPr>
      </p:sp>
      <p:sp>
        <p:nvSpPr>
          <p:cNvPr id="95" name="Rectangle 6"/>
          <p:cNvSpPr/>
          <p:nvPr/>
        </p:nvSpPr>
        <p:spPr>
          <a:xfrm>
            <a:off x="360" y="1059840"/>
            <a:ext cx="164880" cy="833400"/>
          </a:xfrm>
          <a:prstGeom prst="rect">
            <a:avLst/>
          </a:prstGeom>
          <a:solidFill>
            <a:srgbClr val="125c8d"/>
          </a:solidFill>
          <a:ln>
            <a:solidFill>
              <a:srgbClr val="808080"/>
            </a:solidFill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403640" y="2276640"/>
            <a:ext cx="7740000" cy="147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en-US" sz="3600" spc="-1" strike="noStrike">
                <a:solidFill>
                  <a:srgbClr val="444455"/>
                </a:solidFill>
                <a:latin typeface="Arial"/>
              </a:rPr>
              <a:t>Time-optimal reorientation</a:t>
            </a:r>
            <a:br/>
            <a:r>
              <a:rPr b="1" lang="en-US" sz="3600" spc="-1" strike="noStrike">
                <a:solidFill>
                  <a:srgbClr val="444455"/>
                </a:solidFill>
                <a:latin typeface="Arial"/>
              </a:rPr>
              <a:t>of a rigid spacecraft</a:t>
            </a:r>
            <a:endParaRPr b="1" lang="en-US" sz="3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076720" y="4076640"/>
            <a:ext cx="3455640" cy="108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/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r"/>
            <a:r>
              <a:rPr b="0" lang="en-US" sz="2500" spc="-1" strike="noStrike">
                <a:solidFill>
                  <a:srgbClr val="444455"/>
                </a:solidFill>
                <a:latin typeface="Arial"/>
              </a:rPr>
              <a:t>Petrakov Ivan</a:t>
            </a:r>
            <a:endParaRPr b="0" lang="en-US" sz="2500" spc="-1" strike="noStrike">
              <a:solidFill>
                <a:srgbClr val="000000"/>
              </a:solidFill>
              <a:latin typeface="Times New Roman"/>
            </a:endParaRPr>
          </a:p>
          <a:p>
            <a:pPr algn="r"/>
            <a:r>
              <a:rPr b="0" lang="en-US" sz="2500" spc="-1" strike="noStrike">
                <a:solidFill>
                  <a:srgbClr val="444455"/>
                </a:solidFill>
                <a:latin typeface="Arial"/>
              </a:rPr>
              <a:t>836 group</a:t>
            </a:r>
            <a:endParaRPr b="0" lang="en-US" sz="2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799440" y="6150240"/>
            <a:ext cx="1557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MIPT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2021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4300" spc="-1" strike="noStrike">
                <a:solidFill>
                  <a:srgbClr val="444455"/>
                </a:solidFill>
                <a:latin typeface="Gill Sans MT"/>
              </a:rPr>
              <a:t>Plan</a:t>
            </a:r>
            <a:endParaRPr b="1" lang="en-US" sz="43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>
            <a:noAutofit/>
          </a:bodyPr>
          <a:p>
            <a:pPr marL="365760" indent="-282960">
              <a:lnSpc>
                <a:spcPct val="150000"/>
              </a:lnSpc>
              <a:spcBef>
                <a:spcPts val="601"/>
              </a:spcBef>
              <a:buClr>
                <a:srgbClr val="23232a"/>
              </a:buClr>
              <a:buSzPct val="80000"/>
              <a:buFont typeface="Wingdings 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Wording of the problem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65760" indent="-282960">
              <a:lnSpc>
                <a:spcPct val="150000"/>
              </a:lnSpc>
              <a:spcBef>
                <a:spcPts val="601"/>
              </a:spcBef>
              <a:buClr>
                <a:srgbClr val="23232a"/>
              </a:buClr>
              <a:buSzPct val="80000"/>
              <a:buFont typeface="Wingdings 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Possible solution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365760" indent="-282960">
              <a:lnSpc>
                <a:spcPct val="150000"/>
              </a:lnSpc>
              <a:spcBef>
                <a:spcPts val="601"/>
              </a:spcBef>
              <a:buClr>
                <a:srgbClr val="23232a"/>
              </a:buClr>
              <a:buSzPct val="80000"/>
              <a:buFont typeface="Wingdings 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Implementation as program code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</a:pP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</a:pP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</a:pP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r>
              <a:rPr b="0" lang="en-US" sz="4300" spc="-1" strike="noStrike">
                <a:solidFill>
                  <a:srgbClr val="444455"/>
                </a:solidFill>
                <a:latin typeface="Arial"/>
              </a:rPr>
              <a:t>Wording of the problem</a:t>
            </a:r>
            <a:endParaRPr b="1" lang="en-US" sz="43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71520" y="6528240"/>
            <a:ext cx="8564760" cy="329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/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https://www.researchgate.net/publication/234512816_Time-optimal_three-axis_reorientation_of_rigid_spacecraft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5819040" y="3206880"/>
            <a:ext cx="49251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0" lang="en-US" sz="2500" spc="-1" strike="noStrike">
                <a:solidFill>
                  <a:srgbClr val="000000"/>
                </a:solidFill>
                <a:latin typeface="Arial"/>
                <a:ea typeface="Times New Roman"/>
              </a:rPr>
              <a:t>Inertial and body axes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365760" y="1737360"/>
            <a:ext cx="5394960" cy="393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r>
              <a:rPr b="0" lang="en-US" sz="4300" spc="-1" strike="noStrike">
                <a:solidFill>
                  <a:srgbClr val="444455"/>
                </a:solidFill>
                <a:latin typeface="Arial"/>
              </a:rPr>
              <a:t>Possible solution</a:t>
            </a:r>
            <a:endParaRPr b="1" lang="en-US" sz="43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93720" y="6367320"/>
            <a:ext cx="8449920" cy="329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/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https://en.wikipedia.org/wiki/Bang%E2%80%93bang_control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2194560" y="1828800"/>
            <a:ext cx="4663440" cy="2103120"/>
          </a:xfrm>
          <a:prstGeom prst="rect">
            <a:avLst/>
          </a:prstGeom>
          <a:ln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2194560" y="4192200"/>
            <a:ext cx="49251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0" lang="en-US" sz="2500" spc="-1" strike="noStrike">
                <a:solidFill>
                  <a:srgbClr val="000000"/>
                </a:solidFill>
                <a:latin typeface="Arial"/>
                <a:ea typeface="Times New Roman"/>
              </a:rPr>
              <a:t>Symbol for a bang-bang control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r>
              <a:rPr b="0" lang="en-US" sz="4300" spc="-1" strike="noStrike">
                <a:solidFill>
                  <a:srgbClr val="444455"/>
                </a:solidFill>
                <a:latin typeface="Arial"/>
              </a:rPr>
              <a:t>Implementation as program </a:t>
            </a:r>
            <a:endParaRPr b="1" lang="en-US" sz="43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797040" y="6335280"/>
            <a:ext cx="8346600" cy="329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"/>
          <p:cNvSpPr/>
          <p:nvPr/>
        </p:nvSpPr>
        <p:spPr>
          <a:xfrm>
            <a:off x="3583800" y="5394960"/>
            <a:ext cx="2453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Time-optimal maneuver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737360" y="1920240"/>
            <a:ext cx="6126480" cy="325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115640" y="2133000"/>
            <a:ext cx="740700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Wording of the problem</a:t>
            </a:r>
            <a:endParaRPr b="0" lang="en-US" sz="25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Bang-bang solution</a:t>
            </a:r>
            <a:endParaRPr b="0" lang="en-US" sz="25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Implementation as program code</a:t>
            </a:r>
            <a:endParaRPr b="0" lang="en-US" sz="25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432440" y="360000"/>
            <a:ext cx="7406280" cy="147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4300" spc="-1" strike="noStrike">
                <a:solidFill>
                  <a:srgbClr val="444455"/>
                </a:solidFill>
                <a:latin typeface="Gill Sans MT"/>
              </a:rPr>
              <a:t>Summary</a:t>
            </a:r>
            <a:endParaRPr b="1" lang="en-US" sz="43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2021-04-08T18:45:42Z</dcterms:modified>
  <cp:revision>0</cp:revision>
  <dc:subject/>
  <dc:title/>
</cp:coreProperties>
</file>