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2" r:id="rId3"/>
    <p:sldId id="263" r:id="rId4"/>
    <p:sldId id="264" r:id="rId5"/>
    <p:sldId id="265" r:id="rId6"/>
    <p:sldId id="266" r:id="rId7"/>
    <p:sldId id="267" r:id="rId8"/>
    <p:sldId id="261" r:id="rId9"/>
    <p:sldId id="268" r:id="rId10"/>
    <p:sldId id="269" r:id="rId11"/>
    <p:sldId id="270"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53" autoAdjust="0"/>
    <p:restoredTop sz="94660"/>
  </p:normalViewPr>
  <p:slideViewPr>
    <p:cSldViewPr snapToGrid="0" showGuides="1">
      <p:cViewPr>
        <p:scale>
          <a:sx n="80" d="100"/>
          <a:sy n="80" d="100"/>
        </p:scale>
        <p:origin x="344" y="92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7B751-9745-0D4F-BF29-BCC46B097B1A}" type="doc">
      <dgm:prSet loTypeId="urn:microsoft.com/office/officeart/2005/8/layout/hProcess7" loCatId="" qsTypeId="urn:microsoft.com/office/officeart/2005/8/quickstyle/simple1" qsCatId="simple" csTypeId="urn:microsoft.com/office/officeart/2005/8/colors/colorful2" csCatId="colorful" phldr="1"/>
      <dgm:spPr/>
      <dgm:t>
        <a:bodyPr/>
        <a:lstStyle/>
        <a:p>
          <a:endParaRPr lang="en-GB"/>
        </a:p>
      </dgm:t>
    </dgm:pt>
    <dgm:pt modelId="{F6963912-6D6C-2640-9332-D9830744C72D}">
      <dgm:prSet phldrT="[Text]" custT="1"/>
      <dgm:spPr/>
      <dgm:t>
        <a:bodyPr/>
        <a:lstStyle/>
        <a:p>
          <a:pPr algn="r"/>
          <a:r>
            <a:rPr lang="en-GB" sz="1800" dirty="0"/>
            <a:t>3</a:t>
          </a:r>
          <a:r>
            <a:rPr lang="en-GB" sz="1800" baseline="30000" dirty="0"/>
            <a:t>rd</a:t>
          </a:r>
          <a:r>
            <a:rPr lang="en-GB" sz="1800" dirty="0"/>
            <a:t> data frame:</a:t>
          </a:r>
        </a:p>
        <a:p>
          <a:pPr algn="r"/>
          <a:endParaRPr lang="en-GB" sz="1800" dirty="0"/>
        </a:p>
        <a:p>
          <a:pPr algn="r"/>
          <a:r>
            <a:rPr lang="en-GB" sz="1800" dirty="0"/>
            <a:t>Final: merging first 2 data frames together</a:t>
          </a:r>
        </a:p>
      </dgm:t>
    </dgm:pt>
    <dgm:pt modelId="{F07C6F03-53AA-FE45-984C-3BB5F57D9959}">
      <dgm:prSet phldrT="[Text]"/>
      <dgm:spPr/>
      <dgm:t>
        <a:bodyPr/>
        <a:lstStyle/>
        <a:p>
          <a:r>
            <a:rPr lang="en-GB" dirty="0"/>
            <a:t>Merging</a:t>
          </a:r>
        </a:p>
      </dgm:t>
    </dgm:pt>
    <dgm:pt modelId="{BF3E6397-77FB-894E-862A-06BE5047FF7D}" type="sibTrans" cxnId="{20C253EA-6FE1-DD47-BC3B-24029AE15D5C}">
      <dgm:prSet/>
      <dgm:spPr/>
      <dgm:t>
        <a:bodyPr/>
        <a:lstStyle/>
        <a:p>
          <a:endParaRPr lang="en-GB"/>
        </a:p>
      </dgm:t>
    </dgm:pt>
    <dgm:pt modelId="{C8FEBC48-625A-DF42-9259-AA1FABCEAFB3}" type="parTrans" cxnId="{20C253EA-6FE1-DD47-BC3B-24029AE15D5C}">
      <dgm:prSet/>
      <dgm:spPr/>
      <dgm:t>
        <a:bodyPr/>
        <a:lstStyle/>
        <a:p>
          <a:endParaRPr lang="en-GB"/>
        </a:p>
      </dgm:t>
    </dgm:pt>
    <dgm:pt modelId="{EDC96A24-6FC5-5D4C-B7D6-373440A977B1}" type="sibTrans" cxnId="{7B48B00E-DED5-3F48-A5F3-869008126A04}">
      <dgm:prSet/>
      <dgm:spPr/>
      <dgm:t>
        <a:bodyPr/>
        <a:lstStyle/>
        <a:p>
          <a:endParaRPr lang="en-GB"/>
        </a:p>
      </dgm:t>
    </dgm:pt>
    <dgm:pt modelId="{94598589-F21F-5B49-B1C4-70C32DBA25EA}" type="parTrans" cxnId="{7B48B00E-DED5-3F48-A5F3-869008126A04}">
      <dgm:prSet/>
      <dgm:spPr/>
      <dgm:t>
        <a:bodyPr/>
        <a:lstStyle/>
        <a:p>
          <a:endParaRPr lang="en-GB"/>
        </a:p>
      </dgm:t>
    </dgm:pt>
    <dgm:pt modelId="{1E7A98D1-345D-D344-9345-09192159017C}">
      <dgm:prSet phldrT="[Text]" custT="1"/>
      <dgm:spPr/>
      <dgm:t>
        <a:bodyPr/>
        <a:lstStyle/>
        <a:p>
          <a:pPr algn="r"/>
          <a:r>
            <a:rPr lang="en-GB" sz="1800" dirty="0"/>
            <a:t>2</a:t>
          </a:r>
          <a:r>
            <a:rPr lang="en-GB" sz="1800" baseline="30000" dirty="0"/>
            <a:t>nd</a:t>
          </a:r>
          <a:r>
            <a:rPr lang="en-GB" sz="1800" dirty="0"/>
            <a:t> data frame: </a:t>
          </a:r>
        </a:p>
        <a:p>
          <a:pPr algn="l"/>
          <a:endParaRPr lang="en-GB" sz="1800" dirty="0"/>
        </a:p>
        <a:p>
          <a:pPr algn="r"/>
          <a:r>
            <a:rPr lang="en-GB" sz="1800" dirty="0"/>
            <a:t>getting the geo codes information for each borough</a:t>
          </a:r>
        </a:p>
      </dgm:t>
    </dgm:pt>
    <dgm:pt modelId="{4EE977B7-D323-1940-A353-238A7D71D960}">
      <dgm:prSet phldrT="[Text]" custT="1"/>
      <dgm:spPr/>
      <dgm:t>
        <a:bodyPr/>
        <a:lstStyle/>
        <a:p>
          <a:r>
            <a:rPr lang="en-GB" sz="1800" dirty="0" err="1"/>
            <a:t>GeoPy</a:t>
          </a:r>
          <a:r>
            <a:rPr lang="en-GB" sz="1800" dirty="0"/>
            <a:t> and </a:t>
          </a:r>
          <a:r>
            <a:rPr lang="en-GB" sz="1800" dirty="0" err="1"/>
            <a:t>Nominatum</a:t>
          </a:r>
          <a:r>
            <a:rPr lang="en-GB" sz="1800" dirty="0"/>
            <a:t> Python Packages</a:t>
          </a:r>
          <a:endParaRPr lang="en-GB" sz="1600" dirty="0"/>
        </a:p>
      </dgm:t>
    </dgm:pt>
    <dgm:pt modelId="{88FF94BA-E01D-C041-9037-851AC650527D}" type="sibTrans" cxnId="{2C0A24C5-A3FB-974A-9F0D-0CD54A749AE7}">
      <dgm:prSet/>
      <dgm:spPr/>
      <dgm:t>
        <a:bodyPr/>
        <a:lstStyle/>
        <a:p>
          <a:endParaRPr lang="en-GB"/>
        </a:p>
      </dgm:t>
    </dgm:pt>
    <dgm:pt modelId="{3424CE46-2BCB-3B4D-999C-21B598F345F7}" type="parTrans" cxnId="{2C0A24C5-A3FB-974A-9F0D-0CD54A749AE7}">
      <dgm:prSet/>
      <dgm:spPr/>
      <dgm:t>
        <a:bodyPr/>
        <a:lstStyle/>
        <a:p>
          <a:endParaRPr lang="en-GB"/>
        </a:p>
      </dgm:t>
    </dgm:pt>
    <dgm:pt modelId="{448C0B32-CF97-EA40-85EC-8EC0763DE018}" type="sibTrans" cxnId="{67EAA63A-2FE8-BE4D-838F-D7B34EAEE5E8}">
      <dgm:prSet/>
      <dgm:spPr/>
      <dgm:t>
        <a:bodyPr/>
        <a:lstStyle/>
        <a:p>
          <a:endParaRPr lang="en-GB"/>
        </a:p>
      </dgm:t>
    </dgm:pt>
    <dgm:pt modelId="{DA99E8DA-1701-774F-83BE-42FC179B07DA}" type="parTrans" cxnId="{67EAA63A-2FE8-BE4D-838F-D7B34EAEE5E8}">
      <dgm:prSet/>
      <dgm:spPr/>
      <dgm:t>
        <a:bodyPr/>
        <a:lstStyle/>
        <a:p>
          <a:endParaRPr lang="en-GB"/>
        </a:p>
      </dgm:t>
    </dgm:pt>
    <dgm:pt modelId="{87C0F03B-7ED4-5B49-9D37-50CB184A455D}">
      <dgm:prSet phldrT="[Text]" custT="1"/>
      <dgm:spPr/>
      <dgm:t>
        <a:bodyPr/>
        <a:lstStyle/>
        <a:p>
          <a:pPr algn="r"/>
          <a:r>
            <a:rPr lang="en-GB" sz="1800" dirty="0"/>
            <a:t>1</a:t>
          </a:r>
          <a:r>
            <a:rPr lang="en-GB" sz="1800" baseline="30000" dirty="0"/>
            <a:t>st</a:t>
          </a:r>
          <a:r>
            <a:rPr lang="en-GB" sz="1800" dirty="0"/>
            <a:t> data frame: </a:t>
          </a:r>
        </a:p>
        <a:p>
          <a:pPr algn="l"/>
          <a:endParaRPr lang="en-GB" sz="1800" dirty="0"/>
        </a:p>
        <a:p>
          <a:pPr algn="r"/>
          <a:r>
            <a:rPr lang="en-GB" sz="1800" dirty="0"/>
            <a:t>Renamed, dropped columns, dropped rows, keeping only required information</a:t>
          </a:r>
        </a:p>
      </dgm:t>
    </dgm:pt>
    <dgm:pt modelId="{BCEF58A8-2BAF-3F46-8738-38F7D7B964C9}">
      <dgm:prSet phldrT="[Text]"/>
      <dgm:spPr/>
      <dgm:t>
        <a:bodyPr/>
        <a:lstStyle/>
        <a:p>
          <a:r>
            <a:rPr lang="en-GB" dirty="0"/>
            <a:t>Excel file from </a:t>
          </a:r>
          <a:r>
            <a:rPr lang="en-GB" dirty="0" err="1"/>
            <a:t>data.gov.uk</a:t>
          </a:r>
          <a:r>
            <a:rPr lang="en-GB" dirty="0"/>
            <a:t> website</a:t>
          </a:r>
        </a:p>
      </dgm:t>
    </dgm:pt>
    <dgm:pt modelId="{3939EFA2-FB19-864C-8FF2-7010EEE10159}" type="sibTrans" cxnId="{72E6CFB2-1528-E74D-BA09-1156985D0302}">
      <dgm:prSet/>
      <dgm:spPr/>
      <dgm:t>
        <a:bodyPr/>
        <a:lstStyle/>
        <a:p>
          <a:endParaRPr lang="en-GB"/>
        </a:p>
      </dgm:t>
    </dgm:pt>
    <dgm:pt modelId="{6660B04C-EC7E-5641-80D0-AD4821822988}" type="parTrans" cxnId="{72E6CFB2-1528-E74D-BA09-1156985D0302}">
      <dgm:prSet/>
      <dgm:spPr/>
      <dgm:t>
        <a:bodyPr/>
        <a:lstStyle/>
        <a:p>
          <a:endParaRPr lang="en-GB"/>
        </a:p>
      </dgm:t>
    </dgm:pt>
    <dgm:pt modelId="{84EF92B8-6972-0744-946C-253FF3F74AAB}" type="sibTrans" cxnId="{6B155960-787F-AA4E-B39E-30292403AD1A}">
      <dgm:prSet/>
      <dgm:spPr/>
      <dgm:t>
        <a:bodyPr/>
        <a:lstStyle/>
        <a:p>
          <a:endParaRPr lang="en-GB"/>
        </a:p>
      </dgm:t>
    </dgm:pt>
    <dgm:pt modelId="{F6DD678A-6ECA-A148-B24E-735D06C1204C}" type="parTrans" cxnId="{6B155960-787F-AA4E-B39E-30292403AD1A}">
      <dgm:prSet/>
      <dgm:spPr/>
      <dgm:t>
        <a:bodyPr/>
        <a:lstStyle/>
        <a:p>
          <a:endParaRPr lang="en-GB"/>
        </a:p>
      </dgm:t>
    </dgm:pt>
    <dgm:pt modelId="{2304753D-86CB-974E-9DBF-4FBE048EDCD9}" type="pres">
      <dgm:prSet presAssocID="{54E7B751-9745-0D4F-BF29-BCC46B097B1A}" presName="Name0" presStyleCnt="0">
        <dgm:presLayoutVars>
          <dgm:dir/>
          <dgm:animLvl val="lvl"/>
          <dgm:resizeHandles val="exact"/>
        </dgm:presLayoutVars>
      </dgm:prSet>
      <dgm:spPr/>
    </dgm:pt>
    <dgm:pt modelId="{AAEFD2EA-95F2-6740-A9D9-BCF9DDDB9A7B}" type="pres">
      <dgm:prSet presAssocID="{BCEF58A8-2BAF-3F46-8738-38F7D7B964C9}" presName="compositeNode" presStyleCnt="0">
        <dgm:presLayoutVars>
          <dgm:bulletEnabled val="1"/>
        </dgm:presLayoutVars>
      </dgm:prSet>
      <dgm:spPr/>
    </dgm:pt>
    <dgm:pt modelId="{CC361FA0-8868-724D-8FD5-781F21538C75}" type="pres">
      <dgm:prSet presAssocID="{BCEF58A8-2BAF-3F46-8738-38F7D7B964C9}" presName="bgRect" presStyleLbl="node1" presStyleIdx="0" presStyleCnt="3"/>
      <dgm:spPr/>
    </dgm:pt>
    <dgm:pt modelId="{A778B4BD-1D35-9349-9A54-DB7A384D08E6}" type="pres">
      <dgm:prSet presAssocID="{BCEF58A8-2BAF-3F46-8738-38F7D7B964C9}" presName="parentNode" presStyleLbl="node1" presStyleIdx="0" presStyleCnt="3">
        <dgm:presLayoutVars>
          <dgm:chMax val="0"/>
          <dgm:bulletEnabled val="1"/>
        </dgm:presLayoutVars>
      </dgm:prSet>
      <dgm:spPr/>
    </dgm:pt>
    <dgm:pt modelId="{7D991DA4-A8A4-5F43-9E96-786FB2AA1481}" type="pres">
      <dgm:prSet presAssocID="{BCEF58A8-2BAF-3F46-8738-38F7D7B964C9}" presName="childNode" presStyleLbl="node1" presStyleIdx="0" presStyleCnt="3">
        <dgm:presLayoutVars>
          <dgm:bulletEnabled val="1"/>
        </dgm:presLayoutVars>
      </dgm:prSet>
      <dgm:spPr/>
    </dgm:pt>
    <dgm:pt modelId="{F739DEBF-F70D-3D42-BED6-C96103217747}" type="pres">
      <dgm:prSet presAssocID="{3939EFA2-FB19-864C-8FF2-7010EEE10159}" presName="hSp" presStyleCnt="0"/>
      <dgm:spPr/>
    </dgm:pt>
    <dgm:pt modelId="{648BE45B-D7DC-F84A-A3A8-AD0EA14ABC9F}" type="pres">
      <dgm:prSet presAssocID="{3939EFA2-FB19-864C-8FF2-7010EEE10159}" presName="vProcSp" presStyleCnt="0"/>
      <dgm:spPr/>
    </dgm:pt>
    <dgm:pt modelId="{9CD512C2-48D5-DE4D-A468-8E7C461EBE09}" type="pres">
      <dgm:prSet presAssocID="{3939EFA2-FB19-864C-8FF2-7010EEE10159}" presName="vSp1" presStyleCnt="0"/>
      <dgm:spPr/>
    </dgm:pt>
    <dgm:pt modelId="{23EFC892-2D00-BF48-AC97-E307BC469543}" type="pres">
      <dgm:prSet presAssocID="{3939EFA2-FB19-864C-8FF2-7010EEE10159}" presName="simulatedConn" presStyleLbl="solidFgAcc1" presStyleIdx="0" presStyleCnt="2"/>
      <dgm:spPr/>
    </dgm:pt>
    <dgm:pt modelId="{37A447CB-9CFF-FE46-9FBC-6A986C3AC9B9}" type="pres">
      <dgm:prSet presAssocID="{3939EFA2-FB19-864C-8FF2-7010EEE10159}" presName="vSp2" presStyleCnt="0"/>
      <dgm:spPr/>
    </dgm:pt>
    <dgm:pt modelId="{EBA51C20-36E0-E642-94D0-6B549B5986EA}" type="pres">
      <dgm:prSet presAssocID="{3939EFA2-FB19-864C-8FF2-7010EEE10159}" presName="sibTrans" presStyleCnt="0"/>
      <dgm:spPr/>
    </dgm:pt>
    <dgm:pt modelId="{9A34CA24-F301-E84F-A2BC-8BA9C9551A39}" type="pres">
      <dgm:prSet presAssocID="{4EE977B7-D323-1940-A353-238A7D71D960}" presName="compositeNode" presStyleCnt="0">
        <dgm:presLayoutVars>
          <dgm:bulletEnabled val="1"/>
        </dgm:presLayoutVars>
      </dgm:prSet>
      <dgm:spPr/>
    </dgm:pt>
    <dgm:pt modelId="{7E13628B-C8D7-CC4B-896B-6EAD28B5E250}" type="pres">
      <dgm:prSet presAssocID="{4EE977B7-D323-1940-A353-238A7D71D960}" presName="bgRect" presStyleLbl="node1" presStyleIdx="1" presStyleCnt="3"/>
      <dgm:spPr/>
    </dgm:pt>
    <dgm:pt modelId="{8B02E9C4-9D07-994C-BB78-1EE2268EF6C4}" type="pres">
      <dgm:prSet presAssocID="{4EE977B7-D323-1940-A353-238A7D71D960}" presName="parentNode" presStyleLbl="node1" presStyleIdx="1" presStyleCnt="3">
        <dgm:presLayoutVars>
          <dgm:chMax val="0"/>
          <dgm:bulletEnabled val="1"/>
        </dgm:presLayoutVars>
      </dgm:prSet>
      <dgm:spPr/>
    </dgm:pt>
    <dgm:pt modelId="{CCA2C427-0156-ED45-985C-9A525153CDCE}" type="pres">
      <dgm:prSet presAssocID="{4EE977B7-D323-1940-A353-238A7D71D960}" presName="childNode" presStyleLbl="node1" presStyleIdx="1" presStyleCnt="3">
        <dgm:presLayoutVars>
          <dgm:bulletEnabled val="1"/>
        </dgm:presLayoutVars>
      </dgm:prSet>
      <dgm:spPr/>
    </dgm:pt>
    <dgm:pt modelId="{402647B3-8893-5A45-B618-425D4520C661}" type="pres">
      <dgm:prSet presAssocID="{88FF94BA-E01D-C041-9037-851AC650527D}" presName="hSp" presStyleCnt="0"/>
      <dgm:spPr/>
    </dgm:pt>
    <dgm:pt modelId="{5FF2172B-D0D8-BC42-BC68-7E57124AF3F2}" type="pres">
      <dgm:prSet presAssocID="{88FF94BA-E01D-C041-9037-851AC650527D}" presName="vProcSp" presStyleCnt="0"/>
      <dgm:spPr/>
    </dgm:pt>
    <dgm:pt modelId="{EC202754-FE3C-4241-8DED-8B9571A40441}" type="pres">
      <dgm:prSet presAssocID="{88FF94BA-E01D-C041-9037-851AC650527D}" presName="vSp1" presStyleCnt="0"/>
      <dgm:spPr/>
    </dgm:pt>
    <dgm:pt modelId="{188613DA-A874-5449-A85E-CFF777777543}" type="pres">
      <dgm:prSet presAssocID="{88FF94BA-E01D-C041-9037-851AC650527D}" presName="simulatedConn" presStyleLbl="solidFgAcc1" presStyleIdx="1" presStyleCnt="2"/>
      <dgm:spPr/>
    </dgm:pt>
    <dgm:pt modelId="{CB02FE04-2652-0E43-BF20-11AE4CAB594F}" type="pres">
      <dgm:prSet presAssocID="{88FF94BA-E01D-C041-9037-851AC650527D}" presName="vSp2" presStyleCnt="0"/>
      <dgm:spPr/>
    </dgm:pt>
    <dgm:pt modelId="{E4A0D672-5628-3A42-89FC-05868B6857A7}" type="pres">
      <dgm:prSet presAssocID="{88FF94BA-E01D-C041-9037-851AC650527D}" presName="sibTrans" presStyleCnt="0"/>
      <dgm:spPr/>
    </dgm:pt>
    <dgm:pt modelId="{87AC41A8-7EA7-2440-A30A-8F6DDB354301}" type="pres">
      <dgm:prSet presAssocID="{F07C6F03-53AA-FE45-984C-3BB5F57D9959}" presName="compositeNode" presStyleCnt="0">
        <dgm:presLayoutVars>
          <dgm:bulletEnabled val="1"/>
        </dgm:presLayoutVars>
      </dgm:prSet>
      <dgm:spPr/>
    </dgm:pt>
    <dgm:pt modelId="{5E2A75C6-EFC3-3F45-8B46-2BAAC99D5AFB}" type="pres">
      <dgm:prSet presAssocID="{F07C6F03-53AA-FE45-984C-3BB5F57D9959}" presName="bgRect" presStyleLbl="node1" presStyleIdx="2" presStyleCnt="3"/>
      <dgm:spPr/>
    </dgm:pt>
    <dgm:pt modelId="{B63D9C83-47F2-9D49-9C5A-C6480D450C6A}" type="pres">
      <dgm:prSet presAssocID="{F07C6F03-53AA-FE45-984C-3BB5F57D9959}" presName="parentNode" presStyleLbl="node1" presStyleIdx="2" presStyleCnt="3">
        <dgm:presLayoutVars>
          <dgm:chMax val="0"/>
          <dgm:bulletEnabled val="1"/>
        </dgm:presLayoutVars>
      </dgm:prSet>
      <dgm:spPr/>
    </dgm:pt>
    <dgm:pt modelId="{69BEAE90-4C0B-2445-98B2-6D8714DFB64C}" type="pres">
      <dgm:prSet presAssocID="{F07C6F03-53AA-FE45-984C-3BB5F57D9959}" presName="childNode" presStyleLbl="node1" presStyleIdx="2" presStyleCnt="3">
        <dgm:presLayoutVars>
          <dgm:bulletEnabled val="1"/>
        </dgm:presLayoutVars>
      </dgm:prSet>
      <dgm:spPr/>
    </dgm:pt>
  </dgm:ptLst>
  <dgm:cxnLst>
    <dgm:cxn modelId="{7B48B00E-DED5-3F48-A5F3-869008126A04}" srcId="{F07C6F03-53AA-FE45-984C-3BB5F57D9959}" destId="{F6963912-6D6C-2640-9332-D9830744C72D}" srcOrd="0" destOrd="0" parTransId="{94598589-F21F-5B49-B1C4-70C32DBA25EA}" sibTransId="{EDC96A24-6FC5-5D4C-B7D6-373440A977B1}"/>
    <dgm:cxn modelId="{5105FA26-01FC-934F-AFF1-12E0FADF6F47}" type="presOf" srcId="{4EE977B7-D323-1940-A353-238A7D71D960}" destId="{8B02E9C4-9D07-994C-BB78-1EE2268EF6C4}" srcOrd="1" destOrd="0" presId="urn:microsoft.com/office/officeart/2005/8/layout/hProcess7"/>
    <dgm:cxn modelId="{67EAA63A-2FE8-BE4D-838F-D7B34EAEE5E8}" srcId="{4EE977B7-D323-1940-A353-238A7D71D960}" destId="{1E7A98D1-345D-D344-9345-09192159017C}" srcOrd="0" destOrd="0" parTransId="{DA99E8DA-1701-774F-83BE-42FC179B07DA}" sibTransId="{448C0B32-CF97-EA40-85EC-8EC0763DE018}"/>
    <dgm:cxn modelId="{DF776E51-F711-614E-AF71-86122055C027}" type="presOf" srcId="{F07C6F03-53AA-FE45-984C-3BB5F57D9959}" destId="{B63D9C83-47F2-9D49-9C5A-C6480D450C6A}" srcOrd="1" destOrd="0" presId="urn:microsoft.com/office/officeart/2005/8/layout/hProcess7"/>
    <dgm:cxn modelId="{2AAA3D60-C56E-7941-B154-37620A4351D3}" type="presOf" srcId="{F07C6F03-53AA-FE45-984C-3BB5F57D9959}" destId="{5E2A75C6-EFC3-3F45-8B46-2BAAC99D5AFB}" srcOrd="0" destOrd="0" presId="urn:microsoft.com/office/officeart/2005/8/layout/hProcess7"/>
    <dgm:cxn modelId="{6B155960-787F-AA4E-B39E-30292403AD1A}" srcId="{BCEF58A8-2BAF-3F46-8738-38F7D7B964C9}" destId="{87C0F03B-7ED4-5B49-9D37-50CB184A455D}" srcOrd="0" destOrd="0" parTransId="{F6DD678A-6ECA-A148-B24E-735D06C1204C}" sibTransId="{84EF92B8-6972-0744-946C-253FF3F74AAB}"/>
    <dgm:cxn modelId="{58B5BB62-9882-CC40-AA2F-EC338087FC75}" type="presOf" srcId="{54E7B751-9745-0D4F-BF29-BCC46B097B1A}" destId="{2304753D-86CB-974E-9DBF-4FBE048EDCD9}" srcOrd="0" destOrd="0" presId="urn:microsoft.com/office/officeart/2005/8/layout/hProcess7"/>
    <dgm:cxn modelId="{3FF1DE87-C31D-E040-9029-F8EB0ED370D9}" type="presOf" srcId="{F6963912-6D6C-2640-9332-D9830744C72D}" destId="{69BEAE90-4C0B-2445-98B2-6D8714DFB64C}" srcOrd="0" destOrd="0" presId="urn:microsoft.com/office/officeart/2005/8/layout/hProcess7"/>
    <dgm:cxn modelId="{18AC7395-CB11-8946-8F6A-A5EAA6C951F0}" type="presOf" srcId="{87C0F03B-7ED4-5B49-9D37-50CB184A455D}" destId="{7D991DA4-A8A4-5F43-9E96-786FB2AA1481}" srcOrd="0" destOrd="0" presId="urn:microsoft.com/office/officeart/2005/8/layout/hProcess7"/>
    <dgm:cxn modelId="{E01C49A0-5224-3145-BDC1-77E4686F5E8D}" type="presOf" srcId="{BCEF58A8-2BAF-3F46-8738-38F7D7B964C9}" destId="{A778B4BD-1D35-9349-9A54-DB7A384D08E6}" srcOrd="1" destOrd="0" presId="urn:microsoft.com/office/officeart/2005/8/layout/hProcess7"/>
    <dgm:cxn modelId="{72E6CFB2-1528-E74D-BA09-1156985D0302}" srcId="{54E7B751-9745-0D4F-BF29-BCC46B097B1A}" destId="{BCEF58A8-2BAF-3F46-8738-38F7D7B964C9}" srcOrd="0" destOrd="0" parTransId="{6660B04C-EC7E-5641-80D0-AD4821822988}" sibTransId="{3939EFA2-FB19-864C-8FF2-7010EEE10159}"/>
    <dgm:cxn modelId="{2C0A24C5-A3FB-974A-9F0D-0CD54A749AE7}" srcId="{54E7B751-9745-0D4F-BF29-BCC46B097B1A}" destId="{4EE977B7-D323-1940-A353-238A7D71D960}" srcOrd="1" destOrd="0" parTransId="{3424CE46-2BCB-3B4D-999C-21B598F345F7}" sibTransId="{88FF94BA-E01D-C041-9037-851AC650527D}"/>
    <dgm:cxn modelId="{295AFED3-9584-4743-84BB-F4CADDD3375B}" type="presOf" srcId="{4EE977B7-D323-1940-A353-238A7D71D960}" destId="{7E13628B-C8D7-CC4B-896B-6EAD28B5E250}" srcOrd="0" destOrd="0" presId="urn:microsoft.com/office/officeart/2005/8/layout/hProcess7"/>
    <dgm:cxn modelId="{FAC14AD4-D890-5C49-82E3-E536BA787760}" type="presOf" srcId="{1E7A98D1-345D-D344-9345-09192159017C}" destId="{CCA2C427-0156-ED45-985C-9A525153CDCE}" srcOrd="0" destOrd="0" presId="urn:microsoft.com/office/officeart/2005/8/layout/hProcess7"/>
    <dgm:cxn modelId="{F98274E1-DC64-BA47-9451-646B5AD87472}" type="presOf" srcId="{BCEF58A8-2BAF-3F46-8738-38F7D7B964C9}" destId="{CC361FA0-8868-724D-8FD5-781F21538C75}" srcOrd="0" destOrd="0" presId="urn:microsoft.com/office/officeart/2005/8/layout/hProcess7"/>
    <dgm:cxn modelId="{20C253EA-6FE1-DD47-BC3B-24029AE15D5C}" srcId="{54E7B751-9745-0D4F-BF29-BCC46B097B1A}" destId="{F07C6F03-53AA-FE45-984C-3BB5F57D9959}" srcOrd="2" destOrd="0" parTransId="{C8FEBC48-625A-DF42-9259-AA1FABCEAFB3}" sibTransId="{BF3E6397-77FB-894E-862A-06BE5047FF7D}"/>
    <dgm:cxn modelId="{E7E7B782-329E-8745-95D3-10B4B061DE64}" type="presParOf" srcId="{2304753D-86CB-974E-9DBF-4FBE048EDCD9}" destId="{AAEFD2EA-95F2-6740-A9D9-BCF9DDDB9A7B}" srcOrd="0" destOrd="0" presId="urn:microsoft.com/office/officeart/2005/8/layout/hProcess7"/>
    <dgm:cxn modelId="{AE453C9F-C2DE-0641-A68A-05430044EBD8}" type="presParOf" srcId="{AAEFD2EA-95F2-6740-A9D9-BCF9DDDB9A7B}" destId="{CC361FA0-8868-724D-8FD5-781F21538C75}" srcOrd="0" destOrd="0" presId="urn:microsoft.com/office/officeart/2005/8/layout/hProcess7"/>
    <dgm:cxn modelId="{26CB3D0A-A74B-354F-A05A-0C1F5C582F37}" type="presParOf" srcId="{AAEFD2EA-95F2-6740-A9D9-BCF9DDDB9A7B}" destId="{A778B4BD-1D35-9349-9A54-DB7A384D08E6}" srcOrd="1" destOrd="0" presId="urn:microsoft.com/office/officeart/2005/8/layout/hProcess7"/>
    <dgm:cxn modelId="{FAA15443-50EF-8149-948F-37B6C3033292}" type="presParOf" srcId="{AAEFD2EA-95F2-6740-A9D9-BCF9DDDB9A7B}" destId="{7D991DA4-A8A4-5F43-9E96-786FB2AA1481}" srcOrd="2" destOrd="0" presId="urn:microsoft.com/office/officeart/2005/8/layout/hProcess7"/>
    <dgm:cxn modelId="{16B6D4A9-8141-8241-BB37-8B75972C4B77}" type="presParOf" srcId="{2304753D-86CB-974E-9DBF-4FBE048EDCD9}" destId="{F739DEBF-F70D-3D42-BED6-C96103217747}" srcOrd="1" destOrd="0" presId="urn:microsoft.com/office/officeart/2005/8/layout/hProcess7"/>
    <dgm:cxn modelId="{4C9BA3E1-7423-2840-B60A-857EF4422770}" type="presParOf" srcId="{2304753D-86CB-974E-9DBF-4FBE048EDCD9}" destId="{648BE45B-D7DC-F84A-A3A8-AD0EA14ABC9F}" srcOrd="2" destOrd="0" presId="urn:microsoft.com/office/officeart/2005/8/layout/hProcess7"/>
    <dgm:cxn modelId="{93B9489D-06B5-DD49-BDEB-5F3AEA9055AF}" type="presParOf" srcId="{648BE45B-D7DC-F84A-A3A8-AD0EA14ABC9F}" destId="{9CD512C2-48D5-DE4D-A468-8E7C461EBE09}" srcOrd="0" destOrd="0" presId="urn:microsoft.com/office/officeart/2005/8/layout/hProcess7"/>
    <dgm:cxn modelId="{3D507A88-7D57-714A-8132-93F242735978}" type="presParOf" srcId="{648BE45B-D7DC-F84A-A3A8-AD0EA14ABC9F}" destId="{23EFC892-2D00-BF48-AC97-E307BC469543}" srcOrd="1" destOrd="0" presId="urn:microsoft.com/office/officeart/2005/8/layout/hProcess7"/>
    <dgm:cxn modelId="{5DBFDEE2-26CD-9448-A3CD-DA0D4F17F577}" type="presParOf" srcId="{648BE45B-D7DC-F84A-A3A8-AD0EA14ABC9F}" destId="{37A447CB-9CFF-FE46-9FBC-6A986C3AC9B9}" srcOrd="2" destOrd="0" presId="urn:microsoft.com/office/officeart/2005/8/layout/hProcess7"/>
    <dgm:cxn modelId="{6F383F22-6DE8-CE4D-971C-9CF013FB35C5}" type="presParOf" srcId="{2304753D-86CB-974E-9DBF-4FBE048EDCD9}" destId="{EBA51C20-36E0-E642-94D0-6B549B5986EA}" srcOrd="3" destOrd="0" presId="urn:microsoft.com/office/officeart/2005/8/layout/hProcess7"/>
    <dgm:cxn modelId="{C978D3F0-20A7-3742-AE71-882CE5F1CE1C}" type="presParOf" srcId="{2304753D-86CB-974E-9DBF-4FBE048EDCD9}" destId="{9A34CA24-F301-E84F-A2BC-8BA9C9551A39}" srcOrd="4" destOrd="0" presId="urn:microsoft.com/office/officeart/2005/8/layout/hProcess7"/>
    <dgm:cxn modelId="{4328E428-B39B-034F-AEB0-1D13547DDA54}" type="presParOf" srcId="{9A34CA24-F301-E84F-A2BC-8BA9C9551A39}" destId="{7E13628B-C8D7-CC4B-896B-6EAD28B5E250}" srcOrd="0" destOrd="0" presId="urn:microsoft.com/office/officeart/2005/8/layout/hProcess7"/>
    <dgm:cxn modelId="{B69E703B-4EE1-ED4C-B443-3E9D7638D916}" type="presParOf" srcId="{9A34CA24-F301-E84F-A2BC-8BA9C9551A39}" destId="{8B02E9C4-9D07-994C-BB78-1EE2268EF6C4}" srcOrd="1" destOrd="0" presId="urn:microsoft.com/office/officeart/2005/8/layout/hProcess7"/>
    <dgm:cxn modelId="{444DEDE9-FCF7-AB4E-835C-86FE5C0FD6A0}" type="presParOf" srcId="{9A34CA24-F301-E84F-A2BC-8BA9C9551A39}" destId="{CCA2C427-0156-ED45-985C-9A525153CDCE}" srcOrd="2" destOrd="0" presId="urn:microsoft.com/office/officeart/2005/8/layout/hProcess7"/>
    <dgm:cxn modelId="{348DD849-B252-694C-A7E4-A90981AB9BAD}" type="presParOf" srcId="{2304753D-86CB-974E-9DBF-4FBE048EDCD9}" destId="{402647B3-8893-5A45-B618-425D4520C661}" srcOrd="5" destOrd="0" presId="urn:microsoft.com/office/officeart/2005/8/layout/hProcess7"/>
    <dgm:cxn modelId="{E18F7511-2CE5-CD4F-9666-FBD043A45136}" type="presParOf" srcId="{2304753D-86CB-974E-9DBF-4FBE048EDCD9}" destId="{5FF2172B-D0D8-BC42-BC68-7E57124AF3F2}" srcOrd="6" destOrd="0" presId="urn:microsoft.com/office/officeart/2005/8/layout/hProcess7"/>
    <dgm:cxn modelId="{A90947D7-3763-7D42-A91D-06474259DD05}" type="presParOf" srcId="{5FF2172B-D0D8-BC42-BC68-7E57124AF3F2}" destId="{EC202754-FE3C-4241-8DED-8B9571A40441}" srcOrd="0" destOrd="0" presId="urn:microsoft.com/office/officeart/2005/8/layout/hProcess7"/>
    <dgm:cxn modelId="{BBF8A659-36B6-E140-8CBF-E46279429408}" type="presParOf" srcId="{5FF2172B-D0D8-BC42-BC68-7E57124AF3F2}" destId="{188613DA-A874-5449-A85E-CFF777777543}" srcOrd="1" destOrd="0" presId="urn:microsoft.com/office/officeart/2005/8/layout/hProcess7"/>
    <dgm:cxn modelId="{D6FE43B3-F6C0-6F4B-87BB-A2B7DDD5645D}" type="presParOf" srcId="{5FF2172B-D0D8-BC42-BC68-7E57124AF3F2}" destId="{CB02FE04-2652-0E43-BF20-11AE4CAB594F}" srcOrd="2" destOrd="0" presId="urn:microsoft.com/office/officeart/2005/8/layout/hProcess7"/>
    <dgm:cxn modelId="{009B7F04-7C7F-1740-8D5C-47C9E6FFCD0C}" type="presParOf" srcId="{2304753D-86CB-974E-9DBF-4FBE048EDCD9}" destId="{E4A0D672-5628-3A42-89FC-05868B6857A7}" srcOrd="7" destOrd="0" presId="urn:microsoft.com/office/officeart/2005/8/layout/hProcess7"/>
    <dgm:cxn modelId="{14502F7F-B661-424A-BD61-ACED5D79EB9D}" type="presParOf" srcId="{2304753D-86CB-974E-9DBF-4FBE048EDCD9}" destId="{87AC41A8-7EA7-2440-A30A-8F6DDB354301}" srcOrd="8" destOrd="0" presId="urn:microsoft.com/office/officeart/2005/8/layout/hProcess7"/>
    <dgm:cxn modelId="{E77C2F6B-E342-9744-BF80-DCA78E0FEC10}" type="presParOf" srcId="{87AC41A8-7EA7-2440-A30A-8F6DDB354301}" destId="{5E2A75C6-EFC3-3F45-8B46-2BAAC99D5AFB}" srcOrd="0" destOrd="0" presId="urn:microsoft.com/office/officeart/2005/8/layout/hProcess7"/>
    <dgm:cxn modelId="{75A56B84-457A-824A-8B8B-DA4B909BD8FD}" type="presParOf" srcId="{87AC41A8-7EA7-2440-A30A-8F6DDB354301}" destId="{B63D9C83-47F2-9D49-9C5A-C6480D450C6A}" srcOrd="1" destOrd="0" presId="urn:microsoft.com/office/officeart/2005/8/layout/hProcess7"/>
    <dgm:cxn modelId="{E4E5E668-34C4-6D4C-8129-CAB7C2E2583D}" type="presParOf" srcId="{87AC41A8-7EA7-2440-A30A-8F6DDB354301}" destId="{69BEAE90-4C0B-2445-98B2-6D8714DFB64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1" qsCatId="simple" csTypeId="urn:microsoft.com/office/officeart/2005/8/colors/accent2_1" csCatId="accent2" phldr="1"/>
      <dgm:spPr/>
      <dgm:t>
        <a:bodyPr rtlCol="0"/>
        <a:lstStyle/>
        <a:p>
          <a:pPr rtl="0"/>
          <a:endParaRPr lang="en-US"/>
        </a:p>
      </dgm:t>
    </dgm:pt>
    <dgm:pt modelId="{4DF9FE7B-F642-4898-A360-D4E3814E1A3D}">
      <dgm:prSet phldrT="[Text]"/>
      <dgm:spPr/>
      <dgm:t>
        <a:bodyPr rtlCol="0"/>
        <a:lstStyle/>
        <a:p>
          <a:pPr rtl="0"/>
          <a:r>
            <a:rPr lang="en-GB" noProof="0" dirty="0"/>
            <a:t>Cluster 0</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rtlCol="0"/>
        <a:lstStyle/>
        <a:p>
          <a:pPr rtl="0"/>
          <a:endParaRPr lang="en-GB" noProof="0" dirty="0"/>
        </a:p>
      </dgm:t>
    </dgm:pt>
    <dgm:pt modelId="{43C18EFF-81FC-4D70-8C6B-E95FF3730413}" type="sibTrans" cxnId="{EBD8BE8D-6018-43E2-B081-034BB5656EB6}">
      <dgm:prSet/>
      <dgm:spPr/>
      <dgm:t>
        <a:bodyPr rtlCol="0"/>
        <a:lstStyle/>
        <a:p>
          <a:pPr rtl="0"/>
          <a:endParaRPr lang="en-GB" noProof="0" dirty="0"/>
        </a:p>
      </dgm:t>
    </dgm:pt>
    <dgm:pt modelId="{EFF2750D-B4B3-474C-8B62-8B638DC31F7E}">
      <dgm:prSet phldrT="[Text]"/>
      <dgm:spPr/>
      <dgm:t>
        <a:bodyPr rtlCol="0"/>
        <a:lstStyle/>
        <a:p>
          <a:pPr rtl="0"/>
          <a:r>
            <a:rPr lang="en-GB" noProof="0" dirty="0"/>
            <a:t>Art Gallery – most common</a:t>
          </a:r>
        </a:p>
      </dgm:t>
      <dgm:extLst>
        <a:ext uri="{E40237B7-FDA0-4F09-8148-C483321AD2D9}">
          <dgm14:cNvPr xmlns:dgm14="http://schemas.microsoft.com/office/drawing/2010/diagram" id="0" name="" title="Group A tasks"/>
        </a:ext>
      </dgm:extLst>
    </dgm:pt>
    <dgm:pt modelId="{AEBC78E6-CDDC-4C8F-A157-3C51E907FACD}" type="parTrans" cxnId="{A058DDA2-48CA-4E5B-B389-F71A59C262B0}">
      <dgm:prSet/>
      <dgm:spPr/>
      <dgm:t>
        <a:bodyPr rtlCol="0"/>
        <a:lstStyle/>
        <a:p>
          <a:pPr rtl="0"/>
          <a:endParaRPr lang="en-GB" noProof="0" dirty="0"/>
        </a:p>
      </dgm:t>
    </dgm:pt>
    <dgm:pt modelId="{75C067D7-FCD2-4969-8F27-4BBDA88E75ED}" type="sibTrans" cxnId="{A058DDA2-48CA-4E5B-B389-F71A59C262B0}">
      <dgm:prSet/>
      <dgm:spPr/>
      <dgm:t>
        <a:bodyPr rtlCol="0"/>
        <a:lstStyle/>
        <a:p>
          <a:pPr rtl="0"/>
          <a:endParaRPr lang="en-GB" noProof="0" dirty="0"/>
        </a:p>
      </dgm:t>
    </dgm:pt>
    <dgm:pt modelId="{789CD6DB-3A68-4A41-90BD-4F0CBB3617D1}">
      <dgm:prSet phldrT="[Text]"/>
      <dgm:spPr/>
      <dgm:t>
        <a:bodyPr rtlCol="0"/>
        <a:lstStyle/>
        <a:p>
          <a:pPr rtl="0"/>
          <a:r>
            <a:rPr lang="en-GB" noProof="0" dirty="0"/>
            <a:t>Median House Price – range of </a:t>
          </a:r>
          <a:r>
            <a:rPr lang="en-GB" dirty="0"/>
            <a:t>300k-485k </a:t>
          </a:r>
          <a:endParaRPr lang="en-GB" noProof="0" dirty="0"/>
        </a:p>
      </dgm:t>
    </dgm:pt>
    <dgm:pt modelId="{C0BEB5FF-8DFB-40B9-A228-C0C6097DDDC4}" type="parTrans" cxnId="{62C10234-45D3-426A-8820-4C0D1D8CBA21}">
      <dgm:prSet/>
      <dgm:spPr/>
      <dgm:t>
        <a:bodyPr rtlCol="0"/>
        <a:lstStyle/>
        <a:p>
          <a:pPr rtl="0"/>
          <a:endParaRPr lang="en-GB" noProof="0" dirty="0"/>
        </a:p>
      </dgm:t>
    </dgm:pt>
    <dgm:pt modelId="{1A702531-A59F-4EE2-8246-E2EB0955D8B1}" type="sibTrans" cxnId="{62C10234-45D3-426A-8820-4C0D1D8CBA21}">
      <dgm:prSet/>
      <dgm:spPr/>
      <dgm:t>
        <a:bodyPr rtlCol="0"/>
        <a:lstStyle/>
        <a:p>
          <a:pPr rtl="0"/>
          <a:endParaRPr lang="en-GB" noProof="0" dirty="0"/>
        </a:p>
      </dgm:t>
    </dgm:pt>
    <dgm:pt modelId="{3929B1E1-4BC4-4C73-ABE8-27CEF96A3652}">
      <dgm:prSet phldrT="[Text]"/>
      <dgm:spPr/>
      <dgm:t>
        <a:bodyPr rtlCol="0"/>
        <a:lstStyle/>
        <a:p>
          <a:pPr rtl="0"/>
          <a:r>
            <a:rPr lang="en-GB" noProof="0" dirty="0"/>
            <a:t>Cluster 1</a:t>
          </a:r>
        </a:p>
      </dgm:t>
      <dgm:extLst>
        <a:ext uri="{E40237B7-FDA0-4F09-8148-C483321AD2D9}">
          <dgm14:cNvPr xmlns:dgm14="http://schemas.microsoft.com/office/drawing/2010/diagram" id="0" name="" title="Group B title"/>
        </a:ext>
      </dgm:extLst>
    </dgm:pt>
    <dgm:pt modelId="{F356CC76-9117-4B79-A270-BBBAFD3E9C79}" type="parTrans" cxnId="{1339090C-9A95-4C05-841C-FA3AF987601B}">
      <dgm:prSet/>
      <dgm:spPr/>
      <dgm:t>
        <a:bodyPr rtlCol="0"/>
        <a:lstStyle/>
        <a:p>
          <a:pPr rtl="0"/>
          <a:endParaRPr lang="en-GB" noProof="0" dirty="0"/>
        </a:p>
      </dgm:t>
    </dgm:pt>
    <dgm:pt modelId="{19BA0C22-38BB-4E9F-89D5-0FF5FF9F12CE}" type="sibTrans" cxnId="{1339090C-9A95-4C05-841C-FA3AF987601B}">
      <dgm:prSet/>
      <dgm:spPr/>
      <dgm:t>
        <a:bodyPr rtlCol="0"/>
        <a:lstStyle/>
        <a:p>
          <a:pPr rtl="0"/>
          <a:endParaRPr lang="en-GB" noProof="0" dirty="0"/>
        </a:p>
      </dgm:t>
    </dgm:pt>
    <dgm:pt modelId="{99E0600D-9954-43F4-8926-13B8777FAAA1}">
      <dgm:prSet phldrT="[Text]"/>
      <dgm:spPr/>
      <dgm:t>
        <a:bodyPr rtlCol="0"/>
        <a:lstStyle/>
        <a:p>
          <a:pPr rtl="0"/>
          <a:r>
            <a:rPr lang="en-GB" noProof="0" dirty="0"/>
            <a:t>Dance Studio – most common</a:t>
          </a:r>
        </a:p>
      </dgm:t>
      <dgm:extLst>
        <a:ext uri="{E40237B7-FDA0-4F09-8148-C483321AD2D9}">
          <dgm14:cNvPr xmlns:dgm14="http://schemas.microsoft.com/office/drawing/2010/diagram" id="0" name="" title="Group B tasks"/>
        </a:ext>
      </dgm:extLst>
    </dgm:pt>
    <dgm:pt modelId="{BE23F476-2C5C-42ED-BF2B-CD5FC7ADDDF6}" type="parTrans" cxnId="{09FCCB9D-A30A-4326-970E-26252D39327F}">
      <dgm:prSet/>
      <dgm:spPr/>
      <dgm:t>
        <a:bodyPr rtlCol="0"/>
        <a:lstStyle/>
        <a:p>
          <a:pPr rtl="0"/>
          <a:endParaRPr lang="en-GB" noProof="0" dirty="0"/>
        </a:p>
      </dgm:t>
    </dgm:pt>
    <dgm:pt modelId="{C44937DC-4907-4769-AA8B-1B3E7391D7B0}" type="sibTrans" cxnId="{09FCCB9D-A30A-4326-970E-26252D39327F}">
      <dgm:prSet/>
      <dgm:spPr/>
      <dgm:t>
        <a:bodyPr rtlCol="0"/>
        <a:lstStyle/>
        <a:p>
          <a:pPr rtl="0"/>
          <a:endParaRPr lang="en-GB" noProof="0" dirty="0"/>
        </a:p>
      </dgm:t>
    </dgm:pt>
    <dgm:pt modelId="{0791135C-9DAB-47F6-BE9C-A3E56A2DDA50}">
      <dgm:prSet phldrT="[Text]"/>
      <dgm:spPr/>
      <dgm:t>
        <a:bodyPr rtlCol="0"/>
        <a:lstStyle/>
        <a:p>
          <a:pPr rtl="0"/>
          <a:r>
            <a:rPr lang="en-GB" dirty="0"/>
            <a:t>Number Of Active Business &gt; 15k</a:t>
          </a:r>
          <a:endParaRPr lang="en-GB" noProof="0" dirty="0"/>
        </a:p>
      </dgm:t>
    </dgm:pt>
    <dgm:pt modelId="{D6057E63-9793-4991-97C1-30FC405E95A5}" type="parTrans" cxnId="{B3B26E9A-58E5-497B-BD59-F5567958C609}">
      <dgm:prSet/>
      <dgm:spPr/>
      <dgm:t>
        <a:bodyPr rtlCol="0"/>
        <a:lstStyle/>
        <a:p>
          <a:pPr rtl="0"/>
          <a:endParaRPr lang="en-GB" noProof="0" dirty="0"/>
        </a:p>
      </dgm:t>
    </dgm:pt>
    <dgm:pt modelId="{B670C2A7-83CB-4F4C-BC19-A3A7C066A822}" type="sibTrans" cxnId="{B3B26E9A-58E5-497B-BD59-F5567958C609}">
      <dgm:prSet/>
      <dgm:spPr/>
      <dgm:t>
        <a:bodyPr rtlCol="0"/>
        <a:lstStyle/>
        <a:p>
          <a:pPr rtl="0"/>
          <a:endParaRPr lang="en-GB" noProof="0" dirty="0"/>
        </a:p>
      </dgm:t>
    </dgm:pt>
    <dgm:pt modelId="{60CDF8D0-D4FC-4467-A51E-79C5A58B0B2C}">
      <dgm:prSet phldrT="[Text]"/>
      <dgm:spPr/>
      <dgm:t>
        <a:bodyPr rtlCol="0"/>
        <a:lstStyle/>
        <a:p>
          <a:pPr rtl="0"/>
          <a:r>
            <a:rPr lang="en-GB" noProof="0" dirty="0"/>
            <a:t>Cluster 2</a:t>
          </a:r>
        </a:p>
      </dgm:t>
      <dgm:extLst>
        <a:ext uri="{E40237B7-FDA0-4F09-8148-C483321AD2D9}">
          <dgm14:cNvPr xmlns:dgm14="http://schemas.microsoft.com/office/drawing/2010/diagram" id="0" name="" title="Group C title"/>
        </a:ext>
      </dgm:extLst>
    </dgm:pt>
    <dgm:pt modelId="{E12A269F-AB82-486A-9077-80F2BBBE48C2}" type="parTrans" cxnId="{2BA65DEC-E719-4ED3-8135-48349D42DD04}">
      <dgm:prSet/>
      <dgm:spPr/>
      <dgm:t>
        <a:bodyPr rtlCol="0"/>
        <a:lstStyle/>
        <a:p>
          <a:pPr rtl="0"/>
          <a:endParaRPr lang="en-GB" noProof="0" dirty="0"/>
        </a:p>
      </dgm:t>
    </dgm:pt>
    <dgm:pt modelId="{3F7FD59D-A716-4310-A89A-AB6F740D9FFF}" type="sibTrans" cxnId="{2BA65DEC-E719-4ED3-8135-48349D42DD04}">
      <dgm:prSet/>
      <dgm:spPr/>
      <dgm:t>
        <a:bodyPr rtlCol="0"/>
        <a:lstStyle/>
        <a:p>
          <a:pPr rtl="0"/>
          <a:endParaRPr lang="en-GB" noProof="0" dirty="0"/>
        </a:p>
      </dgm:t>
    </dgm:pt>
    <dgm:pt modelId="{50629C12-7464-4473-ADEF-1A284F8A9957}">
      <dgm:prSet phldrT="[Text]"/>
      <dgm:spPr/>
      <dgm:t>
        <a:bodyPr rtlCol="0"/>
        <a:lstStyle/>
        <a:p>
          <a:pPr rtl="0"/>
          <a:r>
            <a:rPr lang="en-GB" noProof="0" dirty="0"/>
            <a:t>Biggest cluster (12 of 33 boroughs)</a:t>
          </a:r>
        </a:p>
      </dgm:t>
      <dgm:extLst>
        <a:ext uri="{E40237B7-FDA0-4F09-8148-C483321AD2D9}">
          <dgm14:cNvPr xmlns:dgm14="http://schemas.microsoft.com/office/drawing/2010/diagram" id="0" name="" title="Group C tasks"/>
        </a:ext>
      </dgm:extLst>
    </dgm:pt>
    <dgm:pt modelId="{9D1CB46C-0CFA-4B27-9224-267431FBD094}" type="parTrans" cxnId="{1D32FCC9-657C-4348-9C0D-52115D559FEB}">
      <dgm:prSet/>
      <dgm:spPr/>
      <dgm:t>
        <a:bodyPr rtlCol="0"/>
        <a:lstStyle/>
        <a:p>
          <a:pPr rtl="0"/>
          <a:endParaRPr lang="en-GB" noProof="0" dirty="0"/>
        </a:p>
      </dgm:t>
    </dgm:pt>
    <dgm:pt modelId="{4576BCC5-0598-4332-A2E7-87AC3ADD4EB8}" type="sibTrans" cxnId="{1D32FCC9-657C-4348-9C0D-52115D559FEB}">
      <dgm:prSet/>
      <dgm:spPr/>
      <dgm:t>
        <a:bodyPr rtlCol="0"/>
        <a:lstStyle/>
        <a:p>
          <a:pPr rtl="0"/>
          <a:endParaRPr lang="en-GB" noProof="0" dirty="0"/>
        </a:p>
      </dgm:t>
    </dgm:pt>
    <dgm:pt modelId="{380AF79B-FFA5-4686-AB16-E97B8A4A04C9}">
      <dgm:prSet phldrT="[Text]"/>
      <dgm:spPr/>
      <dgm:t>
        <a:bodyPr rtlCol="0"/>
        <a:lstStyle/>
        <a:p>
          <a:pPr rtl="0"/>
          <a:r>
            <a:rPr lang="en-GB" dirty="0"/>
            <a:t>Dance Studio, Movie Theatre and Multiplex – combination, most common</a:t>
          </a:r>
          <a:endParaRPr lang="en-GB" noProof="0" dirty="0"/>
        </a:p>
      </dgm:t>
    </dgm:pt>
    <dgm:pt modelId="{B886245D-CB6E-462C-BBAA-FC119580C233}" type="parTrans" cxnId="{F7BAC338-CC77-467D-A0C6-5B7CB0282E80}">
      <dgm:prSet/>
      <dgm:spPr/>
      <dgm:t>
        <a:bodyPr rtlCol="0"/>
        <a:lstStyle/>
        <a:p>
          <a:pPr rtl="0"/>
          <a:endParaRPr lang="en-GB" noProof="0" dirty="0"/>
        </a:p>
      </dgm:t>
    </dgm:pt>
    <dgm:pt modelId="{6C234E64-4A88-4BA4-A326-98306C122596}" type="sibTrans" cxnId="{F7BAC338-CC77-467D-A0C6-5B7CB0282E80}">
      <dgm:prSet/>
      <dgm:spPr/>
      <dgm:t>
        <a:bodyPr rtlCol="0"/>
        <a:lstStyle/>
        <a:p>
          <a:pPr rtl="0"/>
          <a:endParaRPr lang="en-GB" noProof="0" dirty="0"/>
        </a:p>
      </dgm:t>
    </dgm:pt>
    <dgm:pt modelId="{127E4EBA-0B61-5249-8AB1-78946AB7EC1C}">
      <dgm:prSet phldrT="[Text]"/>
      <dgm:spPr/>
      <dgm:t>
        <a:bodyPr rtlCol="0"/>
        <a:lstStyle/>
        <a:p>
          <a:pPr rtl="0"/>
          <a:r>
            <a:rPr lang="en-GB" noProof="0" dirty="0"/>
            <a:t>Gross Annual Pay – range of </a:t>
          </a:r>
          <a:r>
            <a:rPr lang="en-GB" dirty="0"/>
            <a:t>30-33k </a:t>
          </a:r>
          <a:endParaRPr lang="en-GB" noProof="0" dirty="0"/>
        </a:p>
      </dgm:t>
    </dgm:pt>
    <dgm:pt modelId="{D856F0CF-8354-E844-AAC3-3E65398B5357}" type="parTrans" cxnId="{34C5194A-B2D8-7746-B3F2-3C26235D7DDA}">
      <dgm:prSet/>
      <dgm:spPr/>
      <dgm:t>
        <a:bodyPr/>
        <a:lstStyle/>
        <a:p>
          <a:endParaRPr lang="en-GB"/>
        </a:p>
      </dgm:t>
    </dgm:pt>
    <dgm:pt modelId="{4154D49C-9CBA-004B-9CE9-B3B30ED28DEA}" type="sibTrans" cxnId="{34C5194A-B2D8-7746-B3F2-3C26235D7DDA}">
      <dgm:prSet/>
      <dgm:spPr/>
      <dgm:t>
        <a:bodyPr/>
        <a:lstStyle/>
        <a:p>
          <a:endParaRPr lang="en-GB"/>
        </a:p>
      </dgm:t>
    </dgm:pt>
    <dgm:pt modelId="{C34D3528-5377-DB4D-B195-63899E3C4C4D}">
      <dgm:prSet/>
      <dgm:spPr/>
      <dgm:t>
        <a:bodyPr/>
        <a:lstStyle/>
        <a:p>
          <a:r>
            <a:rPr lang="en-GB" dirty="0"/>
            <a:t>Cluster 3</a:t>
          </a:r>
        </a:p>
      </dgm:t>
    </dgm:pt>
    <dgm:pt modelId="{F99CBDEF-E464-8643-8445-D46553BDD3D6}" type="parTrans" cxnId="{AF253BFE-A15D-974E-985E-CA8E4AF2F7A0}">
      <dgm:prSet/>
      <dgm:spPr/>
      <dgm:t>
        <a:bodyPr/>
        <a:lstStyle/>
        <a:p>
          <a:endParaRPr lang="en-GB"/>
        </a:p>
      </dgm:t>
    </dgm:pt>
    <dgm:pt modelId="{3A68B099-5D6E-BC40-AEB3-83FD4FBE7AF6}" type="sibTrans" cxnId="{AF253BFE-A15D-974E-985E-CA8E4AF2F7A0}">
      <dgm:prSet/>
      <dgm:spPr/>
      <dgm:t>
        <a:bodyPr/>
        <a:lstStyle/>
        <a:p>
          <a:endParaRPr lang="en-GB"/>
        </a:p>
      </dgm:t>
    </dgm:pt>
    <dgm:pt modelId="{59CD21AA-5C37-E249-A09A-AA3A809435C6}">
      <dgm:prSet/>
      <dgm:spPr/>
      <dgm:t>
        <a:bodyPr/>
        <a:lstStyle/>
        <a:p>
          <a:r>
            <a:rPr lang="en-GB" dirty="0"/>
            <a:t>Cluster 4</a:t>
          </a:r>
        </a:p>
      </dgm:t>
    </dgm:pt>
    <dgm:pt modelId="{D35FA160-B470-624D-BDCE-F780F8281C48}" type="parTrans" cxnId="{C51BCDF3-6875-3E44-B8C5-B3709741EE33}">
      <dgm:prSet/>
      <dgm:spPr/>
      <dgm:t>
        <a:bodyPr/>
        <a:lstStyle/>
        <a:p>
          <a:endParaRPr lang="en-GB"/>
        </a:p>
      </dgm:t>
    </dgm:pt>
    <dgm:pt modelId="{B68694D0-CC36-E64E-8B39-18217ADB3B58}" type="sibTrans" cxnId="{C51BCDF3-6875-3E44-B8C5-B3709741EE33}">
      <dgm:prSet/>
      <dgm:spPr/>
      <dgm:t>
        <a:bodyPr/>
        <a:lstStyle/>
        <a:p>
          <a:endParaRPr lang="en-GB"/>
        </a:p>
      </dgm:t>
    </dgm:pt>
    <dgm:pt modelId="{78467081-9EEF-554E-BE64-CE523E1394F1}">
      <dgm:prSet/>
      <dgm:spPr/>
      <dgm:t>
        <a:bodyPr/>
        <a:lstStyle/>
        <a:p>
          <a:r>
            <a:rPr lang="en-GB" dirty="0"/>
            <a:t>Theatre – most common</a:t>
          </a:r>
        </a:p>
      </dgm:t>
    </dgm:pt>
    <dgm:pt modelId="{5EB6103E-0A61-DE4C-AC07-984AEA08D985}" type="parTrans" cxnId="{B4A0F366-1966-BB4C-8BDB-DC8F02C848C1}">
      <dgm:prSet/>
      <dgm:spPr/>
      <dgm:t>
        <a:bodyPr/>
        <a:lstStyle/>
        <a:p>
          <a:endParaRPr lang="en-GB"/>
        </a:p>
      </dgm:t>
    </dgm:pt>
    <dgm:pt modelId="{E0D08C40-21FA-3948-86E6-FC01A8805899}" type="sibTrans" cxnId="{B4A0F366-1966-BB4C-8BDB-DC8F02C848C1}">
      <dgm:prSet/>
      <dgm:spPr/>
      <dgm:t>
        <a:bodyPr/>
        <a:lstStyle/>
        <a:p>
          <a:endParaRPr lang="en-GB"/>
        </a:p>
      </dgm:t>
    </dgm:pt>
    <dgm:pt modelId="{646D4F26-33B6-0743-AA5F-F035AFD5704C}">
      <dgm:prSet/>
      <dgm:spPr/>
      <dgm:t>
        <a:bodyPr/>
        <a:lstStyle/>
        <a:p>
          <a:r>
            <a:rPr lang="en-GB" dirty="0"/>
            <a:t>Only one borough inside – Camden,</a:t>
          </a:r>
        </a:p>
      </dgm:t>
    </dgm:pt>
    <dgm:pt modelId="{F628EA7F-4E0A-4541-97E3-4218DB32444D}" type="parTrans" cxnId="{89267811-8070-6C41-9432-2F15C5079A34}">
      <dgm:prSet/>
      <dgm:spPr/>
      <dgm:t>
        <a:bodyPr/>
        <a:lstStyle/>
        <a:p>
          <a:endParaRPr lang="en-GB"/>
        </a:p>
      </dgm:t>
    </dgm:pt>
    <dgm:pt modelId="{08DEFE0A-7CD1-A840-ABA0-78D19881A262}" type="sibTrans" cxnId="{89267811-8070-6C41-9432-2F15C5079A34}">
      <dgm:prSet/>
      <dgm:spPr/>
      <dgm:t>
        <a:bodyPr/>
        <a:lstStyle/>
        <a:p>
          <a:endParaRPr lang="en-GB"/>
        </a:p>
      </dgm:t>
    </dgm:pt>
    <dgm:pt modelId="{E5C5A664-419D-3846-B890-BB47A4FA87BD}">
      <dgm:prSet/>
      <dgm:spPr/>
      <dgm:t>
        <a:bodyPr/>
        <a:lstStyle/>
        <a:p>
          <a:r>
            <a:rPr lang="en-GB" dirty="0"/>
            <a:t>Zoo Exhibit – most common, not listed anywhere else</a:t>
          </a:r>
        </a:p>
      </dgm:t>
    </dgm:pt>
    <dgm:pt modelId="{15A8CDC6-A9BD-C343-803B-8B10F758D69D}" type="parTrans" cxnId="{D30A190D-9E4D-0247-8621-9016956BE56A}">
      <dgm:prSet/>
      <dgm:spPr/>
      <dgm:t>
        <a:bodyPr/>
        <a:lstStyle/>
        <a:p>
          <a:endParaRPr lang="en-GB"/>
        </a:p>
      </dgm:t>
    </dgm:pt>
    <dgm:pt modelId="{647117D4-91CB-0E4F-B37E-88DA6D09160E}" type="sibTrans" cxnId="{D30A190D-9E4D-0247-8621-9016956BE56A}">
      <dgm:prSet/>
      <dgm:spPr/>
      <dgm:t>
        <a:bodyPr/>
        <a:lstStyle/>
        <a:p>
          <a:endParaRPr lang="en-GB"/>
        </a:p>
      </dgm:t>
    </dgm:pt>
    <dgm:pt modelId="{E6A445EE-D086-4B01-B491-D67950A5A065}" type="pres">
      <dgm:prSet presAssocID="{3F442EA2-39BA-4C9A-AD59-755D4917D532}" presName="linear" presStyleCnt="0">
        <dgm:presLayoutVars>
          <dgm:dir/>
          <dgm:animLvl val="lvl"/>
          <dgm:resizeHandles val="exact"/>
        </dgm:presLayoutVars>
      </dgm:prSet>
      <dgm:spPr/>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5"/>
      <dgm:spPr/>
    </dgm:pt>
    <dgm:pt modelId="{674922F1-7266-4681-AD4F-1C618A5FFF23}" type="pres">
      <dgm:prSet presAssocID="{4DF9FE7B-F642-4898-A360-D4E3814E1A3D}" presName="parentText" presStyleLbl="node1" presStyleIdx="0" presStyleCnt="5">
        <dgm:presLayoutVars>
          <dgm:chMax val="0"/>
          <dgm:bulletEnabled val="1"/>
        </dgm:presLayoutVars>
      </dgm:prSet>
      <dgm:spPr/>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5">
        <dgm:presLayoutVars>
          <dgm:bulletEnabled val="1"/>
        </dgm:presLayoutVars>
      </dgm:prSet>
      <dgm:spPr/>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5"/>
      <dgm:spPr/>
    </dgm:pt>
    <dgm:pt modelId="{21EEBBE2-729F-4D85-8CAE-C2B30FF126D2}" type="pres">
      <dgm:prSet presAssocID="{3929B1E1-4BC4-4C73-ABE8-27CEF96A3652}" presName="parentText" presStyleLbl="node1" presStyleIdx="1" presStyleCnt="5">
        <dgm:presLayoutVars>
          <dgm:chMax val="0"/>
          <dgm:bulletEnabled val="1"/>
        </dgm:presLayoutVars>
      </dgm:prSet>
      <dgm:spPr/>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5">
        <dgm:presLayoutVars>
          <dgm:bulletEnabled val="1"/>
        </dgm:presLayoutVars>
      </dgm:prSet>
      <dgm:spPr/>
    </dgm:pt>
    <dgm:pt modelId="{8CE827AA-77D8-4146-A665-00110A17769E}" type="pres">
      <dgm:prSet presAssocID="{19BA0C22-38BB-4E9F-89D5-0FF5FF9F12CE}" presName="spaceBetweenRectangles" presStyleCnt="0"/>
      <dgm:spPr/>
    </dgm:pt>
    <dgm:pt modelId="{34C9EE47-81AF-461E-8292-AB107AA0D367}" type="pres">
      <dgm:prSet presAssocID="{60CDF8D0-D4FC-4467-A51E-79C5A58B0B2C}" presName="parentLin" presStyleCnt="0"/>
      <dgm:spPr/>
    </dgm:pt>
    <dgm:pt modelId="{864CB39B-29F9-473D-90E5-0686D86E278F}" type="pres">
      <dgm:prSet presAssocID="{60CDF8D0-D4FC-4467-A51E-79C5A58B0B2C}" presName="parentLeftMargin" presStyleLbl="node1" presStyleIdx="1" presStyleCnt="5"/>
      <dgm:spPr/>
    </dgm:pt>
    <dgm:pt modelId="{5B203A22-00AF-46E7-9415-C6DAFD7E01CC}" type="pres">
      <dgm:prSet presAssocID="{60CDF8D0-D4FC-4467-A51E-79C5A58B0B2C}" presName="parentText" presStyleLbl="node1" presStyleIdx="2" presStyleCnt="5">
        <dgm:presLayoutVars>
          <dgm:chMax val="0"/>
          <dgm:bulletEnabled val="1"/>
        </dgm:presLayoutVars>
      </dgm:prSet>
      <dgm:spPr/>
    </dgm:pt>
    <dgm:pt modelId="{DF9C1F84-81DE-4E5D-9537-C2D1A211B8B6}" type="pres">
      <dgm:prSet presAssocID="{60CDF8D0-D4FC-4467-A51E-79C5A58B0B2C}" presName="negativeSpace" presStyleCnt="0"/>
      <dgm:spPr/>
    </dgm:pt>
    <dgm:pt modelId="{964E6811-5072-4466-B721-689C35A65029}" type="pres">
      <dgm:prSet presAssocID="{60CDF8D0-D4FC-4467-A51E-79C5A58B0B2C}" presName="childText" presStyleLbl="conFgAcc1" presStyleIdx="2" presStyleCnt="5">
        <dgm:presLayoutVars>
          <dgm:bulletEnabled val="1"/>
        </dgm:presLayoutVars>
      </dgm:prSet>
      <dgm:spPr/>
    </dgm:pt>
    <dgm:pt modelId="{66BAE870-5B92-5E4E-816E-4CC9ED24EDA5}" type="pres">
      <dgm:prSet presAssocID="{3F7FD59D-A716-4310-A89A-AB6F740D9FFF}" presName="spaceBetweenRectangles" presStyleCnt="0"/>
      <dgm:spPr/>
    </dgm:pt>
    <dgm:pt modelId="{03258EAF-EF2E-7D46-9801-48065B50F57B}" type="pres">
      <dgm:prSet presAssocID="{C34D3528-5377-DB4D-B195-63899E3C4C4D}" presName="parentLin" presStyleCnt="0"/>
      <dgm:spPr/>
    </dgm:pt>
    <dgm:pt modelId="{B9F256A9-1A78-B747-999A-01C026F7F556}" type="pres">
      <dgm:prSet presAssocID="{C34D3528-5377-DB4D-B195-63899E3C4C4D}" presName="parentLeftMargin" presStyleLbl="node1" presStyleIdx="2" presStyleCnt="5"/>
      <dgm:spPr/>
    </dgm:pt>
    <dgm:pt modelId="{424678F1-9FDF-CC4A-A0DC-3A1C5A18513A}" type="pres">
      <dgm:prSet presAssocID="{C34D3528-5377-DB4D-B195-63899E3C4C4D}" presName="parentText" presStyleLbl="node1" presStyleIdx="3" presStyleCnt="5">
        <dgm:presLayoutVars>
          <dgm:chMax val="0"/>
          <dgm:bulletEnabled val="1"/>
        </dgm:presLayoutVars>
      </dgm:prSet>
      <dgm:spPr/>
    </dgm:pt>
    <dgm:pt modelId="{D22E4F67-5726-EA4C-AA79-C1081B2F7311}" type="pres">
      <dgm:prSet presAssocID="{C34D3528-5377-DB4D-B195-63899E3C4C4D}" presName="negativeSpace" presStyleCnt="0"/>
      <dgm:spPr/>
    </dgm:pt>
    <dgm:pt modelId="{9A0017AD-EBA9-CE4F-9DE0-B73FFA558A7F}" type="pres">
      <dgm:prSet presAssocID="{C34D3528-5377-DB4D-B195-63899E3C4C4D}" presName="childText" presStyleLbl="conFgAcc1" presStyleIdx="3" presStyleCnt="5">
        <dgm:presLayoutVars>
          <dgm:bulletEnabled val="1"/>
        </dgm:presLayoutVars>
      </dgm:prSet>
      <dgm:spPr/>
    </dgm:pt>
    <dgm:pt modelId="{1EC3D634-AAC0-6A45-AB8A-55A86CB34BBD}" type="pres">
      <dgm:prSet presAssocID="{3A68B099-5D6E-BC40-AEB3-83FD4FBE7AF6}" presName="spaceBetweenRectangles" presStyleCnt="0"/>
      <dgm:spPr/>
    </dgm:pt>
    <dgm:pt modelId="{3749A379-8481-A043-B576-29FFF11C41FA}" type="pres">
      <dgm:prSet presAssocID="{59CD21AA-5C37-E249-A09A-AA3A809435C6}" presName="parentLin" presStyleCnt="0"/>
      <dgm:spPr/>
    </dgm:pt>
    <dgm:pt modelId="{7F5E1D1D-5E0F-274D-83C7-5963F6DC52DD}" type="pres">
      <dgm:prSet presAssocID="{59CD21AA-5C37-E249-A09A-AA3A809435C6}" presName="parentLeftMargin" presStyleLbl="node1" presStyleIdx="3" presStyleCnt="5"/>
      <dgm:spPr/>
    </dgm:pt>
    <dgm:pt modelId="{1FB8C7C0-2E04-6543-9420-B0135A8C4F26}" type="pres">
      <dgm:prSet presAssocID="{59CD21AA-5C37-E249-A09A-AA3A809435C6}" presName="parentText" presStyleLbl="node1" presStyleIdx="4" presStyleCnt="5">
        <dgm:presLayoutVars>
          <dgm:chMax val="0"/>
          <dgm:bulletEnabled val="1"/>
        </dgm:presLayoutVars>
      </dgm:prSet>
      <dgm:spPr/>
    </dgm:pt>
    <dgm:pt modelId="{1EE5273D-7B37-2D4B-B592-8CA24CEA037C}" type="pres">
      <dgm:prSet presAssocID="{59CD21AA-5C37-E249-A09A-AA3A809435C6}" presName="negativeSpace" presStyleCnt="0"/>
      <dgm:spPr/>
    </dgm:pt>
    <dgm:pt modelId="{21362167-0203-B34A-8FCD-4DC1BC5358A8}" type="pres">
      <dgm:prSet presAssocID="{59CD21AA-5C37-E249-A09A-AA3A809435C6}" presName="childText" presStyleLbl="conFgAcc1" presStyleIdx="4" presStyleCnt="5">
        <dgm:presLayoutVars>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D30A190D-9E4D-0247-8621-9016956BE56A}" srcId="{59CD21AA-5C37-E249-A09A-AA3A809435C6}" destId="{E5C5A664-419D-3846-B890-BB47A4FA87BD}" srcOrd="1" destOrd="0" parTransId="{15A8CDC6-A9BD-C343-803B-8B10F758D69D}" sibTransId="{647117D4-91CB-0E4F-B37E-88DA6D09160E}"/>
    <dgm:cxn modelId="{661E110E-CD62-40FC-A46C-F0BB477E78D5}" type="presOf" srcId="{789CD6DB-3A68-4A41-90BD-4F0CBB3617D1}" destId="{80259B02-529C-422B-91BE-D70198BA9F6C}" srcOrd="0" destOrd="2" presId="urn:microsoft.com/office/officeart/2005/8/layout/list1"/>
    <dgm:cxn modelId="{89267811-8070-6C41-9432-2F15C5079A34}" srcId="{59CD21AA-5C37-E249-A09A-AA3A809435C6}" destId="{646D4F26-33B6-0743-AA5F-F035AFD5704C}" srcOrd="0" destOrd="0" parTransId="{F628EA7F-4E0A-4541-97E3-4218DB32444D}" sibTransId="{08DEFE0A-7CD1-A840-ABA0-78D19881A262}"/>
    <dgm:cxn modelId="{E8187E11-CEC0-3045-A79F-E2E5C8EF1BE3}" type="presOf" srcId="{78467081-9EEF-554E-BE64-CE523E1394F1}" destId="{9A0017AD-EBA9-CE4F-9DE0-B73FFA558A7F}" srcOrd="0" destOrd="0" presId="urn:microsoft.com/office/officeart/2005/8/layout/list1"/>
    <dgm:cxn modelId="{08E03523-0F12-45EC-B49B-2654FC40DC83}" type="presOf" srcId="{4DF9FE7B-F642-4898-A360-D4E3814E1A3D}" destId="{7E290D25-335D-4339-A8E8-B036E46B5EB5}" srcOrd="0" destOrd="0" presId="urn:microsoft.com/office/officeart/2005/8/layout/list1"/>
    <dgm:cxn modelId="{16586925-DFA1-4C18-930B-984F98459C1B}" type="presOf" srcId="{3929B1E1-4BC4-4C73-ABE8-27CEF96A3652}" destId="{D0037F0D-DB9A-4BA4-97B4-D939B26E14DA}" srcOrd="0" destOrd="0" presId="urn:microsoft.com/office/officeart/2005/8/layout/list1"/>
    <dgm:cxn modelId="{93BFE12A-1D3C-40E1-9DCF-FB9156851783}" type="presOf" srcId="{0791135C-9DAB-47F6-BE9C-A3E56A2DDA50}" destId="{5282638F-EFF2-4770-BB1A-21455422E45D}" srcOrd="0" destOrd="1" presId="urn:microsoft.com/office/officeart/2005/8/layout/list1"/>
    <dgm:cxn modelId="{6E94272E-7C3B-4EBF-975B-A667534DE6C3}" type="presOf" srcId="{380AF79B-FFA5-4686-AB16-E97B8A4A04C9}" destId="{964E6811-5072-4466-B721-689C35A65029}" srcOrd="0" destOrd="1" presId="urn:microsoft.com/office/officeart/2005/8/layout/list1"/>
    <dgm:cxn modelId="{584FC831-2BA2-4B86-9174-D0199868C4F3}" type="presOf" srcId="{3F442EA2-39BA-4C9A-AD59-755D4917D532}" destId="{E6A445EE-D086-4B01-B491-D67950A5A065}" srcOrd="0" destOrd="0" presId="urn:microsoft.com/office/officeart/2005/8/layout/list1"/>
    <dgm:cxn modelId="{62C10234-45D3-426A-8820-4C0D1D8CBA21}" srcId="{4DF9FE7B-F642-4898-A360-D4E3814E1A3D}" destId="{789CD6DB-3A68-4A41-90BD-4F0CBB3617D1}" srcOrd="2" destOrd="0" parTransId="{C0BEB5FF-8DFB-40B9-A228-C0C6097DDDC4}" sibTransId="{1A702531-A59F-4EE2-8246-E2EB0955D8B1}"/>
    <dgm:cxn modelId="{F7BAC338-CC77-467D-A0C6-5B7CB0282E80}" srcId="{60CDF8D0-D4FC-4467-A51E-79C5A58B0B2C}" destId="{380AF79B-FFA5-4686-AB16-E97B8A4A04C9}" srcOrd="1" destOrd="0" parTransId="{B886245D-CB6E-462C-BBAA-FC119580C233}" sibTransId="{6C234E64-4A88-4BA4-A326-98306C122596}"/>
    <dgm:cxn modelId="{34C5194A-B2D8-7746-B3F2-3C26235D7DDA}" srcId="{4DF9FE7B-F642-4898-A360-D4E3814E1A3D}" destId="{127E4EBA-0B61-5249-8AB1-78946AB7EC1C}" srcOrd="1" destOrd="0" parTransId="{D856F0CF-8354-E844-AAC3-3E65398B5357}" sibTransId="{4154D49C-9CBA-004B-9CE9-B3B30ED28DEA}"/>
    <dgm:cxn modelId="{0272BE52-9DA6-5349-A9C1-75DCA87BEAA5}" type="presOf" srcId="{59CD21AA-5C37-E249-A09A-AA3A809435C6}" destId="{7F5E1D1D-5E0F-274D-83C7-5963F6DC52DD}" srcOrd="0" destOrd="0" presId="urn:microsoft.com/office/officeart/2005/8/layout/list1"/>
    <dgm:cxn modelId="{CA681B5E-E4E9-BD41-9DA9-8634814979A3}" type="presOf" srcId="{59CD21AA-5C37-E249-A09A-AA3A809435C6}" destId="{1FB8C7C0-2E04-6543-9420-B0135A8C4F26}" srcOrd="1" destOrd="0" presId="urn:microsoft.com/office/officeart/2005/8/layout/list1"/>
    <dgm:cxn modelId="{DCE00562-7733-1D45-95F5-8ACB05F3D1BE}" type="presOf" srcId="{646D4F26-33B6-0743-AA5F-F035AFD5704C}" destId="{21362167-0203-B34A-8FCD-4DC1BC5358A8}" srcOrd="0" destOrd="0" presId="urn:microsoft.com/office/officeart/2005/8/layout/list1"/>
    <dgm:cxn modelId="{B4A0F366-1966-BB4C-8BDB-DC8F02C848C1}" srcId="{C34D3528-5377-DB4D-B195-63899E3C4C4D}" destId="{78467081-9EEF-554E-BE64-CE523E1394F1}" srcOrd="0" destOrd="0" parTransId="{5EB6103E-0A61-DE4C-AC07-984AEA08D985}" sibTransId="{E0D08C40-21FA-3948-86E6-FC01A8805899}"/>
    <dgm:cxn modelId="{E82FDF6E-01FE-5344-AE6B-05ECB9B00548}" type="presOf" srcId="{E5C5A664-419D-3846-B890-BB47A4FA87BD}" destId="{21362167-0203-B34A-8FCD-4DC1BC5358A8}" srcOrd="0" destOrd="1" presId="urn:microsoft.com/office/officeart/2005/8/layout/list1"/>
    <dgm:cxn modelId="{68223E70-63BB-4C64-80CE-D8D03671AE94}" type="presOf" srcId="{EFF2750D-B4B3-474C-8B62-8B638DC31F7E}" destId="{80259B02-529C-422B-91BE-D70198BA9F6C}" srcOrd="0" destOrd="0" presId="urn:microsoft.com/office/officeart/2005/8/layout/list1"/>
    <dgm:cxn modelId="{2F047B70-4555-4908-9152-D809F78F4B19}" type="presOf" srcId="{99E0600D-9954-43F4-8926-13B8777FAAA1}" destId="{5282638F-EFF2-4770-BB1A-21455422E45D}" srcOrd="0" destOrd="0" presId="urn:microsoft.com/office/officeart/2005/8/layout/list1"/>
    <dgm:cxn modelId="{F1B3727B-34B0-304A-BF30-DE2CA8B14B11}" type="presOf" srcId="{C34D3528-5377-DB4D-B195-63899E3C4C4D}" destId="{B9F256A9-1A78-B747-999A-01C026F7F556}" srcOrd="0" destOrd="0" presId="urn:microsoft.com/office/officeart/2005/8/layout/list1"/>
    <dgm:cxn modelId="{C6BACE7C-681F-4D46-B98E-642AAE234E4E}" type="presOf" srcId="{60CDF8D0-D4FC-4467-A51E-79C5A58B0B2C}" destId="{864CB39B-29F9-473D-90E5-0686D86E278F}" srcOrd="0" destOrd="0" presId="urn:microsoft.com/office/officeart/2005/8/layout/list1"/>
    <dgm:cxn modelId="{7EC8E888-642D-48B3-A5D5-7AB041F9D488}" type="presOf" srcId="{50629C12-7464-4473-ADEF-1A284F8A9957}" destId="{964E6811-5072-4466-B721-689C35A65029}" srcOrd="0" destOrd="0" presId="urn:microsoft.com/office/officeart/2005/8/layout/list1"/>
    <dgm:cxn modelId="{EBD8BE8D-6018-43E2-B081-034BB5656EB6}" srcId="{3F442EA2-39BA-4C9A-AD59-755D4917D532}" destId="{4DF9FE7B-F642-4898-A360-D4E3814E1A3D}" srcOrd="0" destOrd="0" parTransId="{1C10F06D-860A-4604-A7AD-02E614FE3976}" sibTransId="{43C18EFF-81FC-4D70-8C6B-E95FF3730413}"/>
    <dgm:cxn modelId="{3DE5E38D-A5B8-4106-AA53-817A69AD694E}" type="presOf" srcId="{60CDF8D0-D4FC-4467-A51E-79C5A58B0B2C}" destId="{5B203A22-00AF-46E7-9415-C6DAFD7E01CC}" srcOrd="1" destOrd="0" presId="urn:microsoft.com/office/officeart/2005/8/layout/list1"/>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2EC858AE-E0F6-3A43-8BDD-C9383CC4EDE5}" type="presOf" srcId="{127E4EBA-0B61-5249-8AB1-78946AB7EC1C}" destId="{80259B02-529C-422B-91BE-D70198BA9F6C}" srcOrd="0" destOrd="1" presId="urn:microsoft.com/office/officeart/2005/8/layout/list1"/>
    <dgm:cxn modelId="{7C264BBB-7CE8-4C0F-BC65-169BD5E09CC2}" type="presOf" srcId="{3929B1E1-4BC4-4C73-ABE8-27CEF96A3652}" destId="{21EEBBE2-729F-4D85-8CAE-C2B30FF126D2}" srcOrd="1" destOrd="0" presId="urn:microsoft.com/office/officeart/2005/8/layout/list1"/>
    <dgm:cxn modelId="{FA163BC6-9A00-4D0A-96C8-3115E44F569A}" type="presOf" srcId="{4DF9FE7B-F642-4898-A360-D4E3814E1A3D}" destId="{674922F1-7266-4681-AD4F-1C618A5FFF23}" srcOrd="1" destOrd="0" presId="urn:microsoft.com/office/officeart/2005/8/layout/list1"/>
    <dgm:cxn modelId="{1D32FCC9-657C-4348-9C0D-52115D559FEB}" srcId="{60CDF8D0-D4FC-4467-A51E-79C5A58B0B2C}" destId="{50629C12-7464-4473-ADEF-1A284F8A9957}" srcOrd="0" destOrd="0" parTransId="{9D1CB46C-0CFA-4B27-9224-267431FBD094}" sibTransId="{4576BCC5-0598-4332-A2E7-87AC3ADD4EB8}"/>
    <dgm:cxn modelId="{2BA65DEC-E719-4ED3-8135-48349D42DD04}" srcId="{3F442EA2-39BA-4C9A-AD59-755D4917D532}" destId="{60CDF8D0-D4FC-4467-A51E-79C5A58B0B2C}" srcOrd="2" destOrd="0" parTransId="{E12A269F-AB82-486A-9077-80F2BBBE48C2}" sibTransId="{3F7FD59D-A716-4310-A89A-AB6F740D9FFF}"/>
    <dgm:cxn modelId="{C51BCDF3-6875-3E44-B8C5-B3709741EE33}" srcId="{3F442EA2-39BA-4C9A-AD59-755D4917D532}" destId="{59CD21AA-5C37-E249-A09A-AA3A809435C6}" srcOrd="4" destOrd="0" parTransId="{D35FA160-B470-624D-BDCE-F780F8281C48}" sibTransId="{B68694D0-CC36-E64E-8B39-18217ADB3B58}"/>
    <dgm:cxn modelId="{56CA35FB-719B-5243-B72D-980AA382C1B9}" type="presOf" srcId="{C34D3528-5377-DB4D-B195-63899E3C4C4D}" destId="{424678F1-9FDF-CC4A-A0DC-3A1C5A18513A}" srcOrd="1" destOrd="0" presId="urn:microsoft.com/office/officeart/2005/8/layout/list1"/>
    <dgm:cxn modelId="{AF253BFE-A15D-974E-985E-CA8E4AF2F7A0}" srcId="{3F442EA2-39BA-4C9A-AD59-755D4917D532}" destId="{C34D3528-5377-DB4D-B195-63899E3C4C4D}" srcOrd="3" destOrd="0" parTransId="{F99CBDEF-E464-8643-8445-D46553BDD3D6}" sibTransId="{3A68B099-5D6E-BC40-AEB3-83FD4FBE7AF6}"/>
    <dgm:cxn modelId="{1EECFD4D-1A5C-466B-9E84-79C9AF2F4DD5}" type="presParOf" srcId="{E6A445EE-D086-4B01-B491-D67950A5A065}" destId="{6D3A9625-D3EB-4CA1-AB05-34452283708A}" srcOrd="0" destOrd="0" presId="urn:microsoft.com/office/officeart/2005/8/layout/list1"/>
    <dgm:cxn modelId="{A8915C67-4D02-40F3-A318-58F6EE8C9491}" type="presParOf" srcId="{6D3A9625-D3EB-4CA1-AB05-34452283708A}" destId="{7E290D25-335D-4339-A8E8-B036E46B5EB5}" srcOrd="0" destOrd="0" presId="urn:microsoft.com/office/officeart/2005/8/layout/list1"/>
    <dgm:cxn modelId="{6D4B5896-E207-4B90-A38F-66062982D357}" type="presParOf" srcId="{6D3A9625-D3EB-4CA1-AB05-34452283708A}" destId="{674922F1-7266-4681-AD4F-1C618A5FFF23}" srcOrd="1" destOrd="0" presId="urn:microsoft.com/office/officeart/2005/8/layout/list1"/>
    <dgm:cxn modelId="{7CD33202-82D2-4E9D-ABD0-F97620AB06DA}" type="presParOf" srcId="{E6A445EE-D086-4B01-B491-D67950A5A065}" destId="{96C29850-0672-4B77-B5DE-2E1563038631}" srcOrd="1" destOrd="0" presId="urn:microsoft.com/office/officeart/2005/8/layout/list1"/>
    <dgm:cxn modelId="{217E8467-8E82-40E5-8EC9-4E79466ECB90}" type="presParOf" srcId="{E6A445EE-D086-4B01-B491-D67950A5A065}" destId="{80259B02-529C-422B-91BE-D70198BA9F6C}" srcOrd="2" destOrd="0" presId="urn:microsoft.com/office/officeart/2005/8/layout/list1"/>
    <dgm:cxn modelId="{3EE5F3AA-7B02-4439-AF37-6B0F9F60AB15}" type="presParOf" srcId="{E6A445EE-D086-4B01-B491-D67950A5A065}" destId="{E53EFB4E-D3DB-42E1-82AC-148F7D29254F}" srcOrd="3" destOrd="0" presId="urn:microsoft.com/office/officeart/2005/8/layout/list1"/>
    <dgm:cxn modelId="{1124628D-BB9D-4AE1-A7BA-523DF4316205}" type="presParOf" srcId="{E6A445EE-D086-4B01-B491-D67950A5A065}" destId="{07AC1C38-F728-4390-9C76-57A49ED97DBB}" srcOrd="4" destOrd="0" presId="urn:microsoft.com/office/officeart/2005/8/layout/list1"/>
    <dgm:cxn modelId="{1CF7E024-C76C-4C2D-98D6-F71D45E4F40E}" type="presParOf" srcId="{07AC1C38-F728-4390-9C76-57A49ED97DBB}" destId="{D0037F0D-DB9A-4BA4-97B4-D939B26E14DA}" srcOrd="0" destOrd="0" presId="urn:microsoft.com/office/officeart/2005/8/layout/list1"/>
    <dgm:cxn modelId="{D7735EAB-85F0-4214-AD3C-C89B03A41315}" type="presParOf" srcId="{07AC1C38-F728-4390-9C76-57A49ED97DBB}" destId="{21EEBBE2-729F-4D85-8CAE-C2B30FF126D2}" srcOrd="1" destOrd="0" presId="urn:microsoft.com/office/officeart/2005/8/layout/list1"/>
    <dgm:cxn modelId="{B2844138-DF5E-4746-8CA6-59DC1F289E48}" type="presParOf" srcId="{E6A445EE-D086-4B01-B491-D67950A5A065}" destId="{AACB3FAF-C320-430D-84D4-71BA6D1761D1}" srcOrd="5" destOrd="0" presId="urn:microsoft.com/office/officeart/2005/8/layout/list1"/>
    <dgm:cxn modelId="{4B8BA9EF-D400-4419-B597-7D761B2283AA}" type="presParOf" srcId="{E6A445EE-D086-4B01-B491-D67950A5A065}" destId="{5282638F-EFF2-4770-BB1A-21455422E45D}" srcOrd="6" destOrd="0" presId="urn:microsoft.com/office/officeart/2005/8/layout/list1"/>
    <dgm:cxn modelId="{B87AA440-A682-4C84-99A2-64B01935E9B8}" type="presParOf" srcId="{E6A445EE-D086-4B01-B491-D67950A5A065}" destId="{8CE827AA-77D8-4146-A665-00110A17769E}" srcOrd="7" destOrd="0" presId="urn:microsoft.com/office/officeart/2005/8/layout/list1"/>
    <dgm:cxn modelId="{0DB637F6-CDB1-47E6-BFDB-2D2ACA102DF9}" type="presParOf" srcId="{E6A445EE-D086-4B01-B491-D67950A5A065}" destId="{34C9EE47-81AF-461E-8292-AB107AA0D367}" srcOrd="8" destOrd="0" presId="urn:microsoft.com/office/officeart/2005/8/layout/list1"/>
    <dgm:cxn modelId="{EE4E43C3-96AD-4BA2-BCB5-CFD06314FCBA}" type="presParOf" srcId="{34C9EE47-81AF-461E-8292-AB107AA0D367}" destId="{864CB39B-29F9-473D-90E5-0686D86E278F}" srcOrd="0" destOrd="0" presId="urn:microsoft.com/office/officeart/2005/8/layout/list1"/>
    <dgm:cxn modelId="{5D65740F-B8D5-4E88-B32E-65091CF76B0B}" type="presParOf" srcId="{34C9EE47-81AF-461E-8292-AB107AA0D367}" destId="{5B203A22-00AF-46E7-9415-C6DAFD7E01CC}" srcOrd="1" destOrd="0" presId="urn:microsoft.com/office/officeart/2005/8/layout/list1"/>
    <dgm:cxn modelId="{93DE0E42-12BB-4070-B1A6-3D37D5A4CE26}" type="presParOf" srcId="{E6A445EE-D086-4B01-B491-D67950A5A065}" destId="{DF9C1F84-81DE-4E5D-9537-C2D1A211B8B6}" srcOrd="9" destOrd="0" presId="urn:microsoft.com/office/officeart/2005/8/layout/list1"/>
    <dgm:cxn modelId="{9E3ABD01-BD42-4605-97DA-56E82F5FF40D}" type="presParOf" srcId="{E6A445EE-D086-4B01-B491-D67950A5A065}" destId="{964E6811-5072-4466-B721-689C35A65029}" srcOrd="10" destOrd="0" presId="urn:microsoft.com/office/officeart/2005/8/layout/list1"/>
    <dgm:cxn modelId="{E5C2761F-2662-9B48-B04C-05B846F6D3E9}" type="presParOf" srcId="{E6A445EE-D086-4B01-B491-D67950A5A065}" destId="{66BAE870-5B92-5E4E-816E-4CC9ED24EDA5}" srcOrd="11" destOrd="0" presId="urn:microsoft.com/office/officeart/2005/8/layout/list1"/>
    <dgm:cxn modelId="{7885D159-BFD3-6443-8275-845448B44C78}" type="presParOf" srcId="{E6A445EE-D086-4B01-B491-D67950A5A065}" destId="{03258EAF-EF2E-7D46-9801-48065B50F57B}" srcOrd="12" destOrd="0" presId="urn:microsoft.com/office/officeart/2005/8/layout/list1"/>
    <dgm:cxn modelId="{D99A6FED-B706-D54B-9D9A-157B51033E42}" type="presParOf" srcId="{03258EAF-EF2E-7D46-9801-48065B50F57B}" destId="{B9F256A9-1A78-B747-999A-01C026F7F556}" srcOrd="0" destOrd="0" presId="urn:microsoft.com/office/officeart/2005/8/layout/list1"/>
    <dgm:cxn modelId="{24470439-493F-D04A-8BCF-7DA70AEFF5E2}" type="presParOf" srcId="{03258EAF-EF2E-7D46-9801-48065B50F57B}" destId="{424678F1-9FDF-CC4A-A0DC-3A1C5A18513A}" srcOrd="1" destOrd="0" presId="urn:microsoft.com/office/officeart/2005/8/layout/list1"/>
    <dgm:cxn modelId="{81EE6C86-539E-484D-83BA-7F0E1A9F96ED}" type="presParOf" srcId="{E6A445EE-D086-4B01-B491-D67950A5A065}" destId="{D22E4F67-5726-EA4C-AA79-C1081B2F7311}" srcOrd="13" destOrd="0" presId="urn:microsoft.com/office/officeart/2005/8/layout/list1"/>
    <dgm:cxn modelId="{A3B8E168-552F-C742-836E-A398A401A135}" type="presParOf" srcId="{E6A445EE-D086-4B01-B491-D67950A5A065}" destId="{9A0017AD-EBA9-CE4F-9DE0-B73FFA558A7F}" srcOrd="14" destOrd="0" presId="urn:microsoft.com/office/officeart/2005/8/layout/list1"/>
    <dgm:cxn modelId="{00B0AF67-077A-5D49-A99E-205C98F871FA}" type="presParOf" srcId="{E6A445EE-D086-4B01-B491-D67950A5A065}" destId="{1EC3D634-AAC0-6A45-AB8A-55A86CB34BBD}" srcOrd="15" destOrd="0" presId="urn:microsoft.com/office/officeart/2005/8/layout/list1"/>
    <dgm:cxn modelId="{4C7B6712-10ED-B74B-862D-BC534B409A71}" type="presParOf" srcId="{E6A445EE-D086-4B01-B491-D67950A5A065}" destId="{3749A379-8481-A043-B576-29FFF11C41FA}" srcOrd="16" destOrd="0" presId="urn:microsoft.com/office/officeart/2005/8/layout/list1"/>
    <dgm:cxn modelId="{0D91F6ED-EEFC-5A42-978C-BBBDD355177F}" type="presParOf" srcId="{3749A379-8481-A043-B576-29FFF11C41FA}" destId="{7F5E1D1D-5E0F-274D-83C7-5963F6DC52DD}" srcOrd="0" destOrd="0" presId="urn:microsoft.com/office/officeart/2005/8/layout/list1"/>
    <dgm:cxn modelId="{E2F233A7-16FB-084B-8E6B-06B9A3CC1005}" type="presParOf" srcId="{3749A379-8481-A043-B576-29FFF11C41FA}" destId="{1FB8C7C0-2E04-6543-9420-B0135A8C4F26}" srcOrd="1" destOrd="0" presId="urn:microsoft.com/office/officeart/2005/8/layout/list1"/>
    <dgm:cxn modelId="{547E13D8-32D4-874B-A4D2-19FC307F5E5F}" type="presParOf" srcId="{E6A445EE-D086-4B01-B491-D67950A5A065}" destId="{1EE5273D-7B37-2D4B-B592-8CA24CEA037C}" srcOrd="17" destOrd="0" presId="urn:microsoft.com/office/officeart/2005/8/layout/list1"/>
    <dgm:cxn modelId="{8714B52A-4DDD-1840-92A9-2F93508AEE62}" type="presParOf" srcId="{E6A445EE-D086-4B01-B491-D67950A5A065}" destId="{21362167-0203-B34A-8FCD-4DC1BC5358A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61FA0-8868-724D-8FD5-781F21538C75}">
      <dsp:nvSpPr>
        <dsp:cNvPr id="0" name=""/>
        <dsp:cNvSpPr/>
      </dsp:nvSpPr>
      <dsp:spPr>
        <a:xfrm>
          <a:off x="795" y="120813"/>
          <a:ext cx="3424758" cy="4109710"/>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Excel file from </a:t>
          </a:r>
          <a:r>
            <a:rPr lang="en-GB" sz="2100" kern="1200" dirty="0" err="1"/>
            <a:t>data.gov.uk</a:t>
          </a:r>
          <a:r>
            <a:rPr lang="en-GB" sz="2100" kern="1200" dirty="0"/>
            <a:t> website</a:t>
          </a:r>
        </a:p>
      </dsp:txBody>
      <dsp:txXfrm rot="16200000">
        <a:off x="-1341709" y="1463319"/>
        <a:ext cx="3369962" cy="684951"/>
      </dsp:txXfrm>
    </dsp:sp>
    <dsp:sp modelId="{7D991DA4-A8A4-5F43-9E96-786FB2AA1481}">
      <dsp:nvSpPr>
        <dsp:cNvPr id="0" name=""/>
        <dsp:cNvSpPr/>
      </dsp:nvSpPr>
      <dsp:spPr>
        <a:xfrm>
          <a:off x="68574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r" defTabSz="800100">
            <a:lnSpc>
              <a:spcPct val="90000"/>
            </a:lnSpc>
            <a:spcBef>
              <a:spcPct val="0"/>
            </a:spcBef>
            <a:spcAft>
              <a:spcPct val="35000"/>
            </a:spcAft>
            <a:buNone/>
          </a:pPr>
          <a:r>
            <a:rPr lang="en-GB" sz="1800" kern="1200" dirty="0"/>
            <a:t>1</a:t>
          </a:r>
          <a:r>
            <a:rPr lang="en-GB" sz="1800" kern="1200" baseline="30000" dirty="0"/>
            <a:t>st</a:t>
          </a:r>
          <a:r>
            <a:rPr lang="en-GB" sz="1800" kern="1200" dirty="0"/>
            <a:t> data frame: </a:t>
          </a:r>
        </a:p>
        <a:p>
          <a:pPr marL="0" lvl="0" indent="0" algn="l" defTabSz="800100">
            <a:lnSpc>
              <a:spcPct val="90000"/>
            </a:lnSpc>
            <a:spcBef>
              <a:spcPct val="0"/>
            </a:spcBef>
            <a:spcAft>
              <a:spcPct val="35000"/>
            </a:spcAft>
            <a:buNone/>
          </a:pPr>
          <a:endParaRPr lang="en-GB" sz="1800" kern="1200" dirty="0"/>
        </a:p>
        <a:p>
          <a:pPr marL="0" lvl="0" indent="0" algn="r" defTabSz="800100">
            <a:lnSpc>
              <a:spcPct val="90000"/>
            </a:lnSpc>
            <a:spcBef>
              <a:spcPct val="0"/>
            </a:spcBef>
            <a:spcAft>
              <a:spcPct val="35000"/>
            </a:spcAft>
            <a:buNone/>
          </a:pPr>
          <a:r>
            <a:rPr lang="en-GB" sz="1800" kern="1200" dirty="0"/>
            <a:t>Renamed, dropped columns, dropped rows, keeping only required information</a:t>
          </a:r>
        </a:p>
      </dsp:txBody>
      <dsp:txXfrm>
        <a:off x="685747" y="120813"/>
        <a:ext cx="2551445" cy="4109710"/>
      </dsp:txXfrm>
    </dsp:sp>
    <dsp:sp modelId="{7E13628B-C8D7-CC4B-896B-6EAD28B5E250}">
      <dsp:nvSpPr>
        <dsp:cNvPr id="0" name=""/>
        <dsp:cNvSpPr/>
      </dsp:nvSpPr>
      <dsp:spPr>
        <a:xfrm>
          <a:off x="3545420" y="120813"/>
          <a:ext cx="3424758" cy="4109710"/>
        </a:xfrm>
        <a:prstGeom prst="roundRect">
          <a:avLst>
            <a:gd name="adj" fmla="val 5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GB" sz="1800" kern="1200" dirty="0" err="1"/>
            <a:t>GeoPy</a:t>
          </a:r>
          <a:r>
            <a:rPr lang="en-GB" sz="1800" kern="1200" dirty="0"/>
            <a:t> and </a:t>
          </a:r>
          <a:r>
            <a:rPr lang="en-GB" sz="1800" kern="1200" dirty="0" err="1"/>
            <a:t>Nominatum</a:t>
          </a:r>
          <a:r>
            <a:rPr lang="en-GB" sz="1800" kern="1200" dirty="0"/>
            <a:t> Python Packages</a:t>
          </a:r>
          <a:endParaRPr lang="en-GB" sz="1600" kern="1200" dirty="0"/>
        </a:p>
      </dsp:txBody>
      <dsp:txXfrm rot="16200000">
        <a:off x="2202915" y="1463319"/>
        <a:ext cx="3369962" cy="684951"/>
      </dsp:txXfrm>
    </dsp:sp>
    <dsp:sp modelId="{23EFC892-2D00-BF48-AC97-E307BC469543}">
      <dsp:nvSpPr>
        <dsp:cNvPr id="0" name=""/>
        <dsp:cNvSpPr/>
      </dsp:nvSpPr>
      <dsp:spPr>
        <a:xfrm rot="5400000">
          <a:off x="3260397" y="3389010"/>
          <a:ext cx="604294" cy="51371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2C427-0156-ED45-985C-9A525153CDCE}">
      <dsp:nvSpPr>
        <dsp:cNvPr id="0" name=""/>
        <dsp:cNvSpPr/>
      </dsp:nvSpPr>
      <dsp:spPr>
        <a:xfrm>
          <a:off x="4230372"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r" defTabSz="800100">
            <a:lnSpc>
              <a:spcPct val="90000"/>
            </a:lnSpc>
            <a:spcBef>
              <a:spcPct val="0"/>
            </a:spcBef>
            <a:spcAft>
              <a:spcPct val="35000"/>
            </a:spcAft>
            <a:buNone/>
          </a:pPr>
          <a:r>
            <a:rPr lang="en-GB" sz="1800" kern="1200" dirty="0"/>
            <a:t>2</a:t>
          </a:r>
          <a:r>
            <a:rPr lang="en-GB" sz="1800" kern="1200" baseline="30000" dirty="0"/>
            <a:t>nd</a:t>
          </a:r>
          <a:r>
            <a:rPr lang="en-GB" sz="1800" kern="1200" dirty="0"/>
            <a:t> data frame: </a:t>
          </a:r>
        </a:p>
        <a:p>
          <a:pPr marL="0" lvl="0" indent="0" algn="l" defTabSz="800100">
            <a:lnSpc>
              <a:spcPct val="90000"/>
            </a:lnSpc>
            <a:spcBef>
              <a:spcPct val="0"/>
            </a:spcBef>
            <a:spcAft>
              <a:spcPct val="35000"/>
            </a:spcAft>
            <a:buNone/>
          </a:pPr>
          <a:endParaRPr lang="en-GB" sz="1800" kern="1200" dirty="0"/>
        </a:p>
        <a:p>
          <a:pPr marL="0" lvl="0" indent="0" algn="r" defTabSz="800100">
            <a:lnSpc>
              <a:spcPct val="90000"/>
            </a:lnSpc>
            <a:spcBef>
              <a:spcPct val="0"/>
            </a:spcBef>
            <a:spcAft>
              <a:spcPct val="35000"/>
            </a:spcAft>
            <a:buNone/>
          </a:pPr>
          <a:r>
            <a:rPr lang="en-GB" sz="1800" kern="1200" dirty="0"/>
            <a:t>getting the geo codes information for each borough</a:t>
          </a:r>
        </a:p>
      </dsp:txBody>
      <dsp:txXfrm>
        <a:off x="4230372" y="120813"/>
        <a:ext cx="2551445" cy="4109710"/>
      </dsp:txXfrm>
    </dsp:sp>
    <dsp:sp modelId="{5E2A75C6-EFC3-3F45-8B46-2BAAC99D5AFB}">
      <dsp:nvSpPr>
        <dsp:cNvPr id="0" name=""/>
        <dsp:cNvSpPr/>
      </dsp:nvSpPr>
      <dsp:spPr>
        <a:xfrm>
          <a:off x="7090045" y="120813"/>
          <a:ext cx="3424758" cy="4109710"/>
        </a:xfrm>
        <a:prstGeom prst="roundRect">
          <a:avLst>
            <a:gd name="adj" fmla="val 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Merging</a:t>
          </a:r>
        </a:p>
      </dsp:txBody>
      <dsp:txXfrm rot="16200000">
        <a:off x="5747540" y="1463319"/>
        <a:ext cx="3369962" cy="684951"/>
      </dsp:txXfrm>
    </dsp:sp>
    <dsp:sp modelId="{188613DA-A874-5449-A85E-CFF777777543}">
      <dsp:nvSpPr>
        <dsp:cNvPr id="0" name=""/>
        <dsp:cNvSpPr/>
      </dsp:nvSpPr>
      <dsp:spPr>
        <a:xfrm rot="5400000">
          <a:off x="6805022" y="3389010"/>
          <a:ext cx="604294" cy="513713"/>
        </a:xfrm>
        <a:prstGeom prst="flowChartExtra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BEAE90-4C0B-2445-98B2-6D8714DFB64C}">
      <dsp:nvSpPr>
        <dsp:cNvPr id="0" name=""/>
        <dsp:cNvSpPr/>
      </dsp:nvSpPr>
      <dsp:spPr>
        <a:xfrm>
          <a:off x="777499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r" defTabSz="800100">
            <a:lnSpc>
              <a:spcPct val="90000"/>
            </a:lnSpc>
            <a:spcBef>
              <a:spcPct val="0"/>
            </a:spcBef>
            <a:spcAft>
              <a:spcPct val="35000"/>
            </a:spcAft>
            <a:buNone/>
          </a:pPr>
          <a:r>
            <a:rPr lang="en-GB" sz="1800" kern="1200" dirty="0"/>
            <a:t>3</a:t>
          </a:r>
          <a:r>
            <a:rPr lang="en-GB" sz="1800" kern="1200" baseline="30000" dirty="0"/>
            <a:t>rd</a:t>
          </a:r>
          <a:r>
            <a:rPr lang="en-GB" sz="1800" kern="1200" dirty="0"/>
            <a:t> data frame:</a:t>
          </a:r>
        </a:p>
        <a:p>
          <a:pPr marL="0" lvl="0" indent="0" algn="r" defTabSz="800100">
            <a:lnSpc>
              <a:spcPct val="90000"/>
            </a:lnSpc>
            <a:spcBef>
              <a:spcPct val="0"/>
            </a:spcBef>
            <a:spcAft>
              <a:spcPct val="35000"/>
            </a:spcAft>
            <a:buNone/>
          </a:pPr>
          <a:endParaRPr lang="en-GB" sz="1800" kern="1200" dirty="0"/>
        </a:p>
        <a:p>
          <a:pPr marL="0" lvl="0" indent="0" algn="r" defTabSz="800100">
            <a:lnSpc>
              <a:spcPct val="90000"/>
            </a:lnSpc>
            <a:spcBef>
              <a:spcPct val="0"/>
            </a:spcBef>
            <a:spcAft>
              <a:spcPct val="35000"/>
            </a:spcAft>
            <a:buNone/>
          </a:pPr>
          <a:r>
            <a:rPr lang="en-GB" sz="1800" kern="1200" dirty="0"/>
            <a:t>Final: merging first 2 data frames together</a:t>
          </a:r>
        </a:p>
      </dsp:txBody>
      <dsp:txXfrm>
        <a:off x="7774997" y="120813"/>
        <a:ext cx="2551445" cy="4109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274206"/>
          <a:ext cx="5181600" cy="1058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91592" rIns="402150" bIns="99568" numCol="1" spcCol="1270" rtlCol="0" anchor="t" anchorCtr="0">
          <a:noAutofit/>
        </a:bodyPr>
        <a:lstStyle/>
        <a:p>
          <a:pPr marL="114300" lvl="1" indent="-114300" algn="l" defTabSz="622300" rtl="0">
            <a:lnSpc>
              <a:spcPct val="90000"/>
            </a:lnSpc>
            <a:spcBef>
              <a:spcPct val="0"/>
            </a:spcBef>
            <a:spcAft>
              <a:spcPct val="15000"/>
            </a:spcAft>
            <a:buChar char="•"/>
          </a:pPr>
          <a:r>
            <a:rPr lang="en-GB" sz="1400" kern="1200" noProof="0" dirty="0"/>
            <a:t>Art Gallery – most common</a:t>
          </a:r>
        </a:p>
        <a:p>
          <a:pPr marL="114300" lvl="1" indent="-114300" algn="l" defTabSz="622300" rtl="0">
            <a:lnSpc>
              <a:spcPct val="90000"/>
            </a:lnSpc>
            <a:spcBef>
              <a:spcPct val="0"/>
            </a:spcBef>
            <a:spcAft>
              <a:spcPct val="15000"/>
            </a:spcAft>
            <a:buChar char="•"/>
          </a:pPr>
          <a:r>
            <a:rPr lang="en-GB" sz="1400" kern="1200" noProof="0" dirty="0"/>
            <a:t>Gross Annual Pay – range of </a:t>
          </a:r>
          <a:r>
            <a:rPr lang="en-GB" sz="1400" kern="1200" dirty="0"/>
            <a:t>30-33k </a:t>
          </a:r>
          <a:endParaRPr lang="en-GB" sz="1400" kern="1200" noProof="0" dirty="0"/>
        </a:p>
        <a:p>
          <a:pPr marL="114300" lvl="1" indent="-114300" algn="l" defTabSz="622300" rtl="0">
            <a:lnSpc>
              <a:spcPct val="90000"/>
            </a:lnSpc>
            <a:spcBef>
              <a:spcPct val="0"/>
            </a:spcBef>
            <a:spcAft>
              <a:spcPct val="15000"/>
            </a:spcAft>
            <a:buChar char="•"/>
          </a:pPr>
          <a:r>
            <a:rPr lang="en-GB" sz="1400" kern="1200" noProof="0" dirty="0"/>
            <a:t>Median House Price – range of </a:t>
          </a:r>
          <a:r>
            <a:rPr lang="en-GB" sz="1400" kern="1200" dirty="0"/>
            <a:t>300k-485k </a:t>
          </a:r>
          <a:endParaRPr lang="en-GB" sz="1400" kern="1200" noProof="0" dirty="0"/>
        </a:p>
      </dsp:txBody>
      <dsp:txXfrm>
        <a:off x="0" y="274206"/>
        <a:ext cx="5181600" cy="1058400"/>
      </dsp:txXfrm>
    </dsp:sp>
    <dsp:sp modelId="{674922F1-7266-4681-AD4F-1C618A5FFF23}">
      <dsp:nvSpPr>
        <dsp:cNvPr id="0" name=""/>
        <dsp:cNvSpPr/>
      </dsp:nvSpPr>
      <dsp:spPr>
        <a:xfrm>
          <a:off x="259080" y="67566"/>
          <a:ext cx="3627120"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rtlCol="0" anchor="ctr" anchorCtr="0">
          <a:noAutofit/>
        </a:bodyPr>
        <a:lstStyle/>
        <a:p>
          <a:pPr marL="0" lvl="0" indent="0" algn="l" defTabSz="622300" rtl="0">
            <a:lnSpc>
              <a:spcPct val="90000"/>
            </a:lnSpc>
            <a:spcBef>
              <a:spcPct val="0"/>
            </a:spcBef>
            <a:spcAft>
              <a:spcPct val="35000"/>
            </a:spcAft>
            <a:buNone/>
          </a:pPr>
          <a:r>
            <a:rPr lang="en-GB" sz="1400" kern="1200" noProof="0" dirty="0"/>
            <a:t>Cluster 0</a:t>
          </a:r>
        </a:p>
      </dsp:txBody>
      <dsp:txXfrm>
        <a:off x="279255" y="87741"/>
        <a:ext cx="3586770" cy="372930"/>
      </dsp:txXfrm>
    </dsp:sp>
    <dsp:sp modelId="{5282638F-EFF2-4770-BB1A-21455422E45D}">
      <dsp:nvSpPr>
        <dsp:cNvPr id="0" name=""/>
        <dsp:cNvSpPr/>
      </dsp:nvSpPr>
      <dsp:spPr>
        <a:xfrm>
          <a:off x="0" y="1614846"/>
          <a:ext cx="5181600" cy="8379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91592" rIns="402150" bIns="99568" numCol="1" spcCol="1270" rtlCol="0" anchor="t" anchorCtr="0">
          <a:noAutofit/>
        </a:bodyPr>
        <a:lstStyle/>
        <a:p>
          <a:pPr marL="114300" lvl="1" indent="-114300" algn="l" defTabSz="622300" rtl="0">
            <a:lnSpc>
              <a:spcPct val="90000"/>
            </a:lnSpc>
            <a:spcBef>
              <a:spcPct val="0"/>
            </a:spcBef>
            <a:spcAft>
              <a:spcPct val="15000"/>
            </a:spcAft>
            <a:buChar char="•"/>
          </a:pPr>
          <a:r>
            <a:rPr lang="en-GB" sz="1400" kern="1200" noProof="0" dirty="0"/>
            <a:t>Dance Studio – most common</a:t>
          </a:r>
        </a:p>
        <a:p>
          <a:pPr marL="114300" lvl="1" indent="-114300" algn="l" defTabSz="622300" rtl="0">
            <a:lnSpc>
              <a:spcPct val="90000"/>
            </a:lnSpc>
            <a:spcBef>
              <a:spcPct val="0"/>
            </a:spcBef>
            <a:spcAft>
              <a:spcPct val="15000"/>
            </a:spcAft>
            <a:buChar char="•"/>
          </a:pPr>
          <a:r>
            <a:rPr lang="en-GB" sz="1400" kern="1200" dirty="0"/>
            <a:t>Number Of Active Business &gt; 15k</a:t>
          </a:r>
          <a:endParaRPr lang="en-GB" sz="1400" kern="1200" noProof="0" dirty="0"/>
        </a:p>
      </dsp:txBody>
      <dsp:txXfrm>
        <a:off x="0" y="1614846"/>
        <a:ext cx="5181600" cy="837900"/>
      </dsp:txXfrm>
    </dsp:sp>
    <dsp:sp modelId="{21EEBBE2-729F-4D85-8CAE-C2B30FF126D2}">
      <dsp:nvSpPr>
        <dsp:cNvPr id="0" name=""/>
        <dsp:cNvSpPr/>
      </dsp:nvSpPr>
      <dsp:spPr>
        <a:xfrm>
          <a:off x="259080" y="1408206"/>
          <a:ext cx="3627120"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rtlCol="0" anchor="ctr" anchorCtr="0">
          <a:noAutofit/>
        </a:bodyPr>
        <a:lstStyle/>
        <a:p>
          <a:pPr marL="0" lvl="0" indent="0" algn="l" defTabSz="622300" rtl="0">
            <a:lnSpc>
              <a:spcPct val="90000"/>
            </a:lnSpc>
            <a:spcBef>
              <a:spcPct val="0"/>
            </a:spcBef>
            <a:spcAft>
              <a:spcPct val="35000"/>
            </a:spcAft>
            <a:buNone/>
          </a:pPr>
          <a:r>
            <a:rPr lang="en-GB" sz="1400" kern="1200" noProof="0" dirty="0"/>
            <a:t>Cluster 1</a:t>
          </a:r>
        </a:p>
      </dsp:txBody>
      <dsp:txXfrm>
        <a:off x="279255" y="1428381"/>
        <a:ext cx="3586770" cy="372930"/>
      </dsp:txXfrm>
    </dsp:sp>
    <dsp:sp modelId="{964E6811-5072-4466-B721-689C35A65029}">
      <dsp:nvSpPr>
        <dsp:cNvPr id="0" name=""/>
        <dsp:cNvSpPr/>
      </dsp:nvSpPr>
      <dsp:spPr>
        <a:xfrm>
          <a:off x="0" y="2734986"/>
          <a:ext cx="5181600" cy="10143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91592" rIns="402150" bIns="99568" numCol="1" spcCol="1270" rtlCol="0" anchor="t" anchorCtr="0">
          <a:noAutofit/>
        </a:bodyPr>
        <a:lstStyle/>
        <a:p>
          <a:pPr marL="114300" lvl="1" indent="-114300" algn="l" defTabSz="622300" rtl="0">
            <a:lnSpc>
              <a:spcPct val="90000"/>
            </a:lnSpc>
            <a:spcBef>
              <a:spcPct val="0"/>
            </a:spcBef>
            <a:spcAft>
              <a:spcPct val="15000"/>
            </a:spcAft>
            <a:buChar char="•"/>
          </a:pPr>
          <a:r>
            <a:rPr lang="en-GB" sz="1400" kern="1200" noProof="0" dirty="0"/>
            <a:t>Biggest cluster (12 of 33 boroughs)</a:t>
          </a:r>
        </a:p>
        <a:p>
          <a:pPr marL="114300" lvl="1" indent="-114300" algn="l" defTabSz="622300" rtl="0">
            <a:lnSpc>
              <a:spcPct val="90000"/>
            </a:lnSpc>
            <a:spcBef>
              <a:spcPct val="0"/>
            </a:spcBef>
            <a:spcAft>
              <a:spcPct val="15000"/>
            </a:spcAft>
            <a:buChar char="•"/>
          </a:pPr>
          <a:r>
            <a:rPr lang="en-GB" sz="1400" kern="1200" dirty="0"/>
            <a:t>Dance Studio, Movie Theatre and Multiplex – combination, most common</a:t>
          </a:r>
          <a:endParaRPr lang="en-GB" sz="1400" kern="1200" noProof="0" dirty="0"/>
        </a:p>
      </dsp:txBody>
      <dsp:txXfrm>
        <a:off x="0" y="2734986"/>
        <a:ext cx="5181600" cy="1014300"/>
      </dsp:txXfrm>
    </dsp:sp>
    <dsp:sp modelId="{5B203A22-00AF-46E7-9415-C6DAFD7E01CC}">
      <dsp:nvSpPr>
        <dsp:cNvPr id="0" name=""/>
        <dsp:cNvSpPr/>
      </dsp:nvSpPr>
      <dsp:spPr>
        <a:xfrm>
          <a:off x="259080" y="2528346"/>
          <a:ext cx="3627120"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rtlCol="0" anchor="ctr" anchorCtr="0">
          <a:noAutofit/>
        </a:bodyPr>
        <a:lstStyle/>
        <a:p>
          <a:pPr marL="0" lvl="0" indent="0" algn="l" defTabSz="622300" rtl="0">
            <a:lnSpc>
              <a:spcPct val="90000"/>
            </a:lnSpc>
            <a:spcBef>
              <a:spcPct val="0"/>
            </a:spcBef>
            <a:spcAft>
              <a:spcPct val="35000"/>
            </a:spcAft>
            <a:buNone/>
          </a:pPr>
          <a:r>
            <a:rPr lang="en-GB" sz="1400" kern="1200" noProof="0" dirty="0"/>
            <a:t>Cluster 2</a:t>
          </a:r>
        </a:p>
      </dsp:txBody>
      <dsp:txXfrm>
        <a:off x="279255" y="2548521"/>
        <a:ext cx="3586770" cy="372930"/>
      </dsp:txXfrm>
    </dsp:sp>
    <dsp:sp modelId="{9A0017AD-EBA9-CE4F-9DE0-B73FFA558A7F}">
      <dsp:nvSpPr>
        <dsp:cNvPr id="0" name=""/>
        <dsp:cNvSpPr/>
      </dsp:nvSpPr>
      <dsp:spPr>
        <a:xfrm>
          <a:off x="0" y="4031526"/>
          <a:ext cx="5181600" cy="5953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91592" rIns="40215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Theatre – most common</a:t>
          </a:r>
        </a:p>
      </dsp:txBody>
      <dsp:txXfrm>
        <a:off x="0" y="4031526"/>
        <a:ext cx="5181600" cy="595350"/>
      </dsp:txXfrm>
    </dsp:sp>
    <dsp:sp modelId="{424678F1-9FDF-CC4A-A0DC-3A1C5A18513A}">
      <dsp:nvSpPr>
        <dsp:cNvPr id="0" name=""/>
        <dsp:cNvSpPr/>
      </dsp:nvSpPr>
      <dsp:spPr>
        <a:xfrm>
          <a:off x="259080" y="3824886"/>
          <a:ext cx="3627120"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622300">
            <a:lnSpc>
              <a:spcPct val="90000"/>
            </a:lnSpc>
            <a:spcBef>
              <a:spcPct val="0"/>
            </a:spcBef>
            <a:spcAft>
              <a:spcPct val="35000"/>
            </a:spcAft>
            <a:buNone/>
          </a:pPr>
          <a:r>
            <a:rPr lang="en-GB" sz="1400" kern="1200" dirty="0"/>
            <a:t>Cluster 3</a:t>
          </a:r>
        </a:p>
      </dsp:txBody>
      <dsp:txXfrm>
        <a:off x="279255" y="3845061"/>
        <a:ext cx="3586770" cy="372930"/>
      </dsp:txXfrm>
    </dsp:sp>
    <dsp:sp modelId="{21362167-0203-B34A-8FCD-4DC1BC5358A8}">
      <dsp:nvSpPr>
        <dsp:cNvPr id="0" name=""/>
        <dsp:cNvSpPr/>
      </dsp:nvSpPr>
      <dsp:spPr>
        <a:xfrm>
          <a:off x="0" y="4909116"/>
          <a:ext cx="5181600" cy="10143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291592" rIns="40215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Only one borough inside – Camden,</a:t>
          </a:r>
        </a:p>
        <a:p>
          <a:pPr marL="114300" lvl="1" indent="-114300" algn="l" defTabSz="622300">
            <a:lnSpc>
              <a:spcPct val="90000"/>
            </a:lnSpc>
            <a:spcBef>
              <a:spcPct val="0"/>
            </a:spcBef>
            <a:spcAft>
              <a:spcPct val="15000"/>
            </a:spcAft>
            <a:buChar char="•"/>
          </a:pPr>
          <a:r>
            <a:rPr lang="en-GB" sz="1400" kern="1200" dirty="0"/>
            <a:t>Zoo Exhibit – most common, not listed anywhere else</a:t>
          </a:r>
        </a:p>
      </dsp:txBody>
      <dsp:txXfrm>
        <a:off x="0" y="4909116"/>
        <a:ext cx="5181600" cy="1014300"/>
      </dsp:txXfrm>
    </dsp:sp>
    <dsp:sp modelId="{1FB8C7C0-2E04-6543-9420-B0135A8C4F26}">
      <dsp:nvSpPr>
        <dsp:cNvPr id="0" name=""/>
        <dsp:cNvSpPr/>
      </dsp:nvSpPr>
      <dsp:spPr>
        <a:xfrm>
          <a:off x="259080" y="4702476"/>
          <a:ext cx="3627120"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622300">
            <a:lnSpc>
              <a:spcPct val="90000"/>
            </a:lnSpc>
            <a:spcBef>
              <a:spcPct val="0"/>
            </a:spcBef>
            <a:spcAft>
              <a:spcPct val="35000"/>
            </a:spcAft>
            <a:buNone/>
          </a:pPr>
          <a:r>
            <a:rPr lang="en-GB" sz="1400" kern="1200" dirty="0"/>
            <a:t>Cluster 4</a:t>
          </a:r>
        </a:p>
      </dsp:txBody>
      <dsp:txXfrm>
        <a:off x="279255" y="4722651"/>
        <a:ext cx="35867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9C6A31E-05DE-46EE-8CE8-945F2AE0FE00}" type="datetime1">
              <a:rPr lang="en-GB" smtClean="0"/>
              <a:t>25/04/2020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C33ADDF-418B-4AEE-81B9-E77B3218F8B3}" type="slidenum">
              <a:rPr lang="en-GB" smtClean="0"/>
              <a:t>‹#›</a:t>
            </a:fld>
            <a:endParaRPr lang="en-GB"/>
          </a:p>
        </p:txBody>
      </p:sp>
    </p:spTree>
    <p:extLst>
      <p:ext uri="{BB962C8B-B14F-4D97-AF65-F5344CB8AC3E}">
        <p14:creationId xmlns:p14="http://schemas.microsoft.com/office/powerpoint/2010/main" val="4148959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23C4A47-21FC-40FF-9F89-14C92FD840FA}" type="datetime1">
              <a:rPr lang="en-GB" noProof="0" smtClean="0"/>
              <a:t>25/04/2020</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75029A-2D1E-47A5-9598-4A9AC47B3AC1}" type="slidenum">
              <a:rPr lang="en-GB" noProof="0" smtClean="0"/>
              <a:t>‹#›</a:t>
            </a:fld>
            <a:endParaRPr lang="en-GB" noProof="0"/>
          </a:p>
        </p:txBody>
      </p:sp>
    </p:spTree>
    <p:extLst>
      <p:ext uri="{BB962C8B-B14F-4D97-AF65-F5344CB8AC3E}">
        <p14:creationId xmlns:p14="http://schemas.microsoft.com/office/powerpoint/2010/main" val="20307704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2275029A-2D1E-47A5-9598-4A9AC47B3AC1}" type="slidenum">
              <a:rPr lang="en-GB" smtClean="0"/>
              <a:t>1</a:t>
            </a:fld>
            <a:endParaRPr lang="en-GB"/>
          </a:p>
        </p:txBody>
      </p:sp>
    </p:spTree>
    <p:extLst>
      <p:ext uri="{BB962C8B-B14F-4D97-AF65-F5344CB8AC3E}">
        <p14:creationId xmlns:p14="http://schemas.microsoft.com/office/powerpoint/2010/main" val="70968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2275029A-2D1E-47A5-9598-4A9AC47B3AC1}" type="slidenum">
              <a:rPr lang="en-GB" smtClean="0"/>
              <a:t>8</a:t>
            </a:fld>
            <a:endParaRPr lang="en-GB"/>
          </a:p>
        </p:txBody>
      </p:sp>
    </p:spTree>
    <p:extLst>
      <p:ext uri="{BB962C8B-B14F-4D97-AF65-F5344CB8AC3E}">
        <p14:creationId xmlns:p14="http://schemas.microsoft.com/office/powerpoint/2010/main" val="301365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rtlCol="0" anchor="b"/>
          <a:lstStyle>
            <a:lvl1pPr algn="l">
              <a:defRPr sz="6000">
                <a:solidFill>
                  <a:schemeClr val="tx2"/>
                </a:solidFill>
              </a:defRPr>
            </a:lvl1pPr>
          </a:lstStyle>
          <a:p>
            <a:pPr rtl="0"/>
            <a:r>
              <a:rPr lang="en-GB" noProof="0"/>
              <a:t>Click to edit Master title style</a:t>
            </a:r>
          </a:p>
        </p:txBody>
      </p:sp>
      <p:sp>
        <p:nvSpPr>
          <p:cNvPr id="3" name="Subtitle 2"/>
          <p:cNvSpPr>
            <a:spLocks noGrp="1"/>
          </p:cNvSpPr>
          <p:nvPr>
            <p:ph type="subTitle" idx="1"/>
          </p:nvPr>
        </p:nvSpPr>
        <p:spPr>
          <a:xfrm>
            <a:off x="1524000" y="3602038"/>
            <a:ext cx="9144000" cy="1655762"/>
          </a:xfrm>
        </p:spPr>
        <p:txBody>
          <a:bodyPr rtlCol="0"/>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53A44755-5272-4EC0-BF55-6EBCC0090C63}" type="datetime1">
              <a:rPr lang="en-GB" noProof="0" smtClean="0"/>
              <a:t>25/04/2020</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24832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FF56197D-F004-4AF2-BD56-7966C468BDE5}" type="datetime1">
              <a:rPr lang="en-GB" noProof="0" smtClean="0"/>
              <a:t>25/04/2020</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631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838200" y="365125"/>
            <a:ext cx="7734300" cy="5811838"/>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22F83E0-C17D-4AE7-9FC5-40A0C4B94D85}" type="datetime1">
              <a:rPr lang="en-GB" noProof="0" smtClean="0"/>
              <a:t>25/04/2020</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244623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4C5FA8E-3B17-4A16-9A2F-BF9EB231EB67}" type="datetime1">
              <a:rPr lang="en-GB" noProof="0" smtClean="0"/>
              <a:t>25/04/2020</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17024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rtlCol="0" anchor="b"/>
          <a:lstStyle>
            <a:lvl1pPr>
              <a:defRPr sz="6000"/>
            </a:lvl1pPr>
          </a:lstStyle>
          <a:p>
            <a:pPr rtl="0"/>
            <a:r>
              <a:rPr lang="en-GB" noProof="0"/>
              <a:t>Click to edit Master title style</a:t>
            </a:r>
          </a:p>
        </p:txBody>
      </p:sp>
      <p:sp>
        <p:nvSpPr>
          <p:cNvPr id="3" name="Text Placeholder 2"/>
          <p:cNvSpPr>
            <a:spLocks noGrp="1"/>
          </p:cNvSpPr>
          <p:nvPr>
            <p:ph type="body" idx="1" hasCustomPrompt="1"/>
          </p:nvPr>
        </p:nvSpPr>
        <p:spPr>
          <a:xfrm>
            <a:off x="831850" y="4589463"/>
            <a:ext cx="10515600"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18989A3-751F-4C2E-A009-1371ED02210E}" type="datetime1">
              <a:rPr lang="en-GB" noProof="0" smtClean="0"/>
              <a:t>25/04/2020</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12336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838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72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FF157DF8-D3EA-425F-B021-4C4A354B6BE0}" type="datetime1">
              <a:rPr lang="en-GB" noProof="0" smtClean="0"/>
              <a:t>25/04/2020</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15218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31850"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hasCustomPrompt="1"/>
          </p:nvPr>
        </p:nvSpPr>
        <p:spPr>
          <a:xfrm>
            <a:off x="831850" y="2193925"/>
            <a:ext cx="515620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189663"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hasCustomPrompt="1"/>
          </p:nvPr>
        </p:nvSpPr>
        <p:spPr>
          <a:xfrm>
            <a:off x="6189663" y="2193925"/>
            <a:ext cx="5157787"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B17D611-48E3-4263-BCC7-FF33E3AA5652}" type="datetime1">
              <a:rPr lang="en-GB" noProof="0" smtClean="0"/>
              <a:t>25/04/2020</a:t>
            </a:fld>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9" name="Slide Number Placeholder 8"/>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1100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C73CEACD-A444-498F-93AC-92767A074C19}" type="datetime1">
              <a:rPr lang="en-GB" noProof="0" smtClean="0"/>
              <a:t>25/04/2020</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9184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37519DFD-565A-4327-88F1-69C05E481482}" type="datetime1">
              <a:rPr lang="en-GB" noProof="0" smtClean="0"/>
              <a:t>25/04/2020</a:t>
            </a:fld>
            <a:endParaRPr lang="en-GB" noProof="0"/>
          </a:p>
        </p:txBody>
      </p:sp>
      <p:sp>
        <p:nvSpPr>
          <p:cNvPr id="3" name="Footer Placeholder 2"/>
          <p:cNvSpPr>
            <a:spLocks noGrp="1"/>
          </p:cNvSpPr>
          <p:nvPr>
            <p:ph type="ftr" sz="quarter" idx="11"/>
          </p:nvPr>
        </p:nvSpPr>
        <p:spPr/>
        <p:txBody>
          <a:bodyPr rtlCol="0"/>
          <a:lstStyle/>
          <a:p>
            <a:pPr rtl="0"/>
            <a:r>
              <a:rPr lang="en-GB" noProof="0"/>
              <a:t>Add a footer</a:t>
            </a:r>
          </a:p>
        </p:txBody>
      </p:sp>
      <p:sp>
        <p:nvSpPr>
          <p:cNvPr id="4" name="Slide Number Placeholder 3"/>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249762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3EA0C634-6105-4CAE-8DCD-313A79F8548B}" type="datetime1">
              <a:rPr lang="en-GB" noProof="0" smtClean="0"/>
              <a:t>25/04/2020</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94365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3AB22C8-6F3C-4CDD-9339-D0A32DB992EA}" type="datetime1">
              <a:rPr lang="en-GB" noProof="0" smtClean="0"/>
              <a:t>25/04/2020</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062D6987-FB6D-4DB8-81B8-AD0F35E3BB5F}" type="slidenum">
              <a:rPr lang="en-GB" noProof="0" smtClean="0"/>
              <a:t>‹#›</a:t>
            </a:fld>
            <a:endParaRPr lang="en-GB" noProof="0"/>
          </a:p>
        </p:txBody>
      </p:sp>
    </p:spTree>
    <p:extLst>
      <p:ext uri="{BB962C8B-B14F-4D97-AF65-F5344CB8AC3E}">
        <p14:creationId xmlns:p14="http://schemas.microsoft.com/office/powerpoint/2010/main" val="252229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pPr rtl="0"/>
            <a:fld id="{DBE16752-C08B-4632-8FA6-A6D97B7905D5}" type="datetime1">
              <a:rPr lang="en-GB" noProof="0" smtClean="0"/>
              <a:t>25/04/2020</a:t>
            </a:fld>
            <a:endParaRPr lang="en-GB" noProof="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pPr rtl="0"/>
            <a:r>
              <a:rPr lang="en-GB" noProof="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pPr rtl="0"/>
            <a:fld id="{062D6987-FB6D-4DB8-81B8-AD0F35E3BB5F}" type="slidenum">
              <a:rPr lang="en-GB" noProof="0" smtClean="0"/>
              <a:pPr/>
              <a:t>‹#›</a:t>
            </a:fld>
            <a:endParaRPr lang="en-GB" noProof="0"/>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data.london.gov.uk/download/london-borough-profiles/80647ce7-14f3-4e31-b1cd-d5f7ea3553be/london-borough-profiles.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r>
              <a:rPr lang="en-GB" dirty="0"/>
              <a:t>Capstone Project – The Battle of </a:t>
            </a:r>
            <a:r>
              <a:rPr lang="en-GB" dirty="0" err="1"/>
              <a:t>Neighborhoods</a:t>
            </a:r>
            <a:endParaRPr lang="en-GB" dirty="0"/>
          </a:p>
        </p:txBody>
      </p:sp>
      <p:sp>
        <p:nvSpPr>
          <p:cNvPr id="3" name="Subtitle 2"/>
          <p:cNvSpPr>
            <a:spLocks noGrp="1"/>
          </p:cNvSpPr>
          <p:nvPr>
            <p:ph type="subTitle" idx="1"/>
          </p:nvPr>
        </p:nvSpPr>
        <p:spPr/>
        <p:txBody>
          <a:bodyPr rtlCol="0"/>
          <a:lstStyle/>
          <a:p>
            <a:r>
              <a:rPr lang="en-GB" dirty="0"/>
              <a:t>Anastasiya </a:t>
            </a:r>
            <a:r>
              <a:rPr lang="en-GB" dirty="0" err="1"/>
              <a:t>Lyamina</a:t>
            </a:r>
            <a:r>
              <a:rPr lang="en-GB" dirty="0"/>
              <a:t>, 07/05/2020 </a:t>
            </a:r>
            <a:endParaRPr lang="en-US" dirty="0"/>
          </a:p>
        </p:txBody>
      </p:sp>
    </p:spTree>
    <p:extLst>
      <p:ext uri="{BB962C8B-B14F-4D97-AF65-F5344CB8AC3E}">
        <p14:creationId xmlns:p14="http://schemas.microsoft.com/office/powerpoint/2010/main" val="17561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55EA-8205-FC48-AB1D-F805B1D454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F2B75DA-F7EB-B945-BB4C-B3ED3EB93E27}"/>
              </a:ext>
            </a:extLst>
          </p:cNvPr>
          <p:cNvSpPr>
            <a:spLocks noGrp="1"/>
          </p:cNvSpPr>
          <p:nvPr>
            <p:ph idx="1"/>
          </p:nvPr>
        </p:nvSpPr>
        <p:spPr/>
        <p:txBody>
          <a:bodyPr>
            <a:normAutofit lnSpcReduction="10000"/>
          </a:bodyPr>
          <a:lstStyle/>
          <a:p>
            <a:r>
              <a:rPr lang="en-GB" sz="2400" dirty="0"/>
              <a:t>Diving 33 London boroughs with various Median House Price into 5 clusters makes it easy to pick boroughs to look into in more detail for living. </a:t>
            </a:r>
          </a:p>
          <a:p>
            <a:r>
              <a:rPr lang="en-GB" sz="2400" dirty="0"/>
              <a:t>If interested in one borough, it is worth to look at boroughs which sit in the same cluster.</a:t>
            </a:r>
          </a:p>
          <a:p>
            <a:r>
              <a:rPr lang="en-GB" sz="2400" dirty="0"/>
              <a:t>Taking the Arts &amp; Entertainment interests into account: </a:t>
            </a:r>
          </a:p>
          <a:p>
            <a:pPr lvl="1"/>
            <a:r>
              <a:rPr lang="en-GB" sz="2000" dirty="0"/>
              <a:t>For young professionals or students -&gt; Cluster 1 (Dance Studio)</a:t>
            </a:r>
          </a:p>
          <a:p>
            <a:pPr lvl="1"/>
            <a:r>
              <a:rPr lang="en-GB" sz="2000" dirty="0"/>
              <a:t>For conservative people and families -&gt; Cluster 3 (Theatre)</a:t>
            </a:r>
          </a:p>
          <a:p>
            <a:pPr lvl="1"/>
            <a:r>
              <a:rPr lang="en-GB" sz="2000" dirty="0"/>
              <a:t>The choices of boroughs may vary from person to person.</a:t>
            </a:r>
          </a:p>
          <a:p>
            <a:r>
              <a:rPr lang="en-GB" sz="2400" dirty="0"/>
              <a:t>Life Satisfaction Score: the majority of boroughs have a score in the range of 7.2 and above, which makes it tough to consider this feature for decision making.</a:t>
            </a:r>
          </a:p>
          <a:p>
            <a:endParaRPr lang="en-US" sz="2400" dirty="0"/>
          </a:p>
        </p:txBody>
      </p:sp>
    </p:spTree>
    <p:extLst>
      <p:ext uri="{BB962C8B-B14F-4D97-AF65-F5344CB8AC3E}">
        <p14:creationId xmlns:p14="http://schemas.microsoft.com/office/powerpoint/2010/main" val="54060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FC2F-BA0F-7545-87BD-A0BD1966BA1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C53A68-166D-2A4E-8EDF-2306837FE9D4}"/>
              </a:ext>
            </a:extLst>
          </p:cNvPr>
          <p:cNvSpPr>
            <a:spLocks noGrp="1"/>
          </p:cNvSpPr>
          <p:nvPr>
            <p:ph idx="1"/>
          </p:nvPr>
        </p:nvSpPr>
        <p:spPr/>
        <p:txBody>
          <a:bodyPr/>
          <a:lstStyle/>
          <a:p>
            <a:r>
              <a:rPr lang="en-GB" dirty="0"/>
              <a:t>This project gives the first glance on the process of how it can be done, although the analysis has been performed on the limited data:</a:t>
            </a:r>
          </a:p>
          <a:p>
            <a:pPr lvl="1"/>
            <a:r>
              <a:rPr lang="en-US" dirty="0"/>
              <a:t>Foursquare API: limitation to Arts &amp; Entertainment category; radius of 1000 meters; limit of 100 venues</a:t>
            </a:r>
          </a:p>
          <a:p>
            <a:pPr lvl="1"/>
            <a:r>
              <a:rPr lang="en-US" dirty="0"/>
              <a:t>Clustering: performed on the Foursquare venue information only, not considering the price or life satisfaction score or other available features</a:t>
            </a:r>
          </a:p>
          <a:p>
            <a:pPr lvl="1"/>
            <a:r>
              <a:rPr lang="en-US" dirty="0"/>
              <a:t>Scope: limitation to London and its boroughs</a:t>
            </a:r>
          </a:p>
        </p:txBody>
      </p:sp>
    </p:spTree>
    <p:extLst>
      <p:ext uri="{BB962C8B-B14F-4D97-AF65-F5344CB8AC3E}">
        <p14:creationId xmlns:p14="http://schemas.microsoft.com/office/powerpoint/2010/main" val="19503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0CACBC-F41F-4AB3-9FBC-5E26B655F94F}"/>
              </a:ext>
            </a:extLst>
          </p:cNvPr>
          <p:cNvSpPr>
            <a:spLocks noGrp="1"/>
          </p:cNvSpPr>
          <p:nvPr>
            <p:ph type="title"/>
          </p:nvPr>
        </p:nvSpPr>
        <p:spPr>
          <a:xfrm>
            <a:off x="831850" y="274638"/>
            <a:ext cx="10515600" cy="1143000"/>
          </a:xfrm>
        </p:spPr>
        <p:txBody>
          <a:bodyPr/>
          <a:lstStyle/>
          <a:p>
            <a:r>
              <a:rPr lang="en-GB" dirty="0"/>
              <a:t>Introduction</a:t>
            </a:r>
            <a:endParaRPr lang="en-US" dirty="0"/>
          </a:p>
        </p:txBody>
      </p:sp>
      <p:sp>
        <p:nvSpPr>
          <p:cNvPr id="11" name="Text Placeholder 2">
            <a:extLst>
              <a:ext uri="{FF2B5EF4-FFF2-40B4-BE49-F238E27FC236}">
                <a16:creationId xmlns:a16="http://schemas.microsoft.com/office/drawing/2014/main" id="{00D6AAD4-DD56-46AD-8B25-107CCC4C21DE}"/>
              </a:ext>
            </a:extLst>
          </p:cNvPr>
          <p:cNvSpPr>
            <a:spLocks noGrp="1"/>
          </p:cNvSpPr>
          <p:nvPr>
            <p:ph type="body" idx="1"/>
          </p:nvPr>
        </p:nvSpPr>
        <p:spPr>
          <a:xfrm>
            <a:off x="831850" y="1489075"/>
            <a:ext cx="5156200" cy="641350"/>
          </a:xfrm>
        </p:spPr>
        <p:txBody>
          <a:bodyPr/>
          <a:lstStyle/>
          <a:p>
            <a:r>
              <a:rPr lang="en-US" dirty="0"/>
              <a:t>Business Problem</a:t>
            </a:r>
          </a:p>
        </p:txBody>
      </p:sp>
      <p:sp>
        <p:nvSpPr>
          <p:cNvPr id="13" name="Content Placeholder 3">
            <a:extLst>
              <a:ext uri="{FF2B5EF4-FFF2-40B4-BE49-F238E27FC236}">
                <a16:creationId xmlns:a16="http://schemas.microsoft.com/office/drawing/2014/main" id="{EE1661C9-1E29-4E3E-B0E6-71A2B959DD62}"/>
              </a:ext>
            </a:extLst>
          </p:cNvPr>
          <p:cNvSpPr>
            <a:spLocks noGrp="1"/>
          </p:cNvSpPr>
          <p:nvPr>
            <p:ph sz="half" idx="2"/>
          </p:nvPr>
        </p:nvSpPr>
        <p:spPr>
          <a:xfrm>
            <a:off x="831850" y="2193925"/>
            <a:ext cx="5156200" cy="3978275"/>
          </a:xfrm>
        </p:spPr>
        <p:txBody>
          <a:bodyPr/>
          <a:lstStyle/>
          <a:p>
            <a:r>
              <a:rPr lang="en-US" dirty="0"/>
              <a:t>Challenge: finding the most suitable flat to live in London, considering cost of living and common entertainment venues in the boroughs</a:t>
            </a:r>
          </a:p>
          <a:p>
            <a:pPr marL="0" indent="0">
              <a:buNone/>
            </a:pPr>
            <a:endParaRPr lang="en-US" dirty="0"/>
          </a:p>
          <a:p>
            <a:r>
              <a:rPr lang="en-US" dirty="0"/>
              <a:t>Get an insight into the house median price and the life satisfaction score for each of 33 London boroughs</a:t>
            </a:r>
          </a:p>
          <a:p>
            <a:endParaRPr lang="en-US" dirty="0"/>
          </a:p>
        </p:txBody>
      </p:sp>
      <p:sp>
        <p:nvSpPr>
          <p:cNvPr id="15" name="Text Placeholder 4">
            <a:extLst>
              <a:ext uri="{FF2B5EF4-FFF2-40B4-BE49-F238E27FC236}">
                <a16:creationId xmlns:a16="http://schemas.microsoft.com/office/drawing/2014/main" id="{A31296FD-9FD2-4417-AE8A-78127A7B1ABE}"/>
              </a:ext>
            </a:extLst>
          </p:cNvPr>
          <p:cNvSpPr>
            <a:spLocks noGrp="1"/>
          </p:cNvSpPr>
          <p:nvPr>
            <p:ph type="body" sz="quarter" idx="3"/>
          </p:nvPr>
        </p:nvSpPr>
        <p:spPr>
          <a:xfrm>
            <a:off x="6189663" y="1489075"/>
            <a:ext cx="5157787" cy="641350"/>
          </a:xfrm>
        </p:spPr>
        <p:txBody>
          <a:bodyPr/>
          <a:lstStyle/>
          <a:p>
            <a:r>
              <a:rPr lang="en-US" dirty="0"/>
              <a:t>Target Audience</a:t>
            </a:r>
          </a:p>
        </p:txBody>
      </p:sp>
      <p:sp>
        <p:nvSpPr>
          <p:cNvPr id="17" name="Content Placeholder 5">
            <a:extLst>
              <a:ext uri="{FF2B5EF4-FFF2-40B4-BE49-F238E27FC236}">
                <a16:creationId xmlns:a16="http://schemas.microsoft.com/office/drawing/2014/main" id="{725BAF33-AC11-483A-A788-3B0577F1EA3A}"/>
              </a:ext>
            </a:extLst>
          </p:cNvPr>
          <p:cNvSpPr>
            <a:spLocks noGrp="1"/>
          </p:cNvSpPr>
          <p:nvPr>
            <p:ph sz="quarter" idx="4"/>
          </p:nvPr>
        </p:nvSpPr>
        <p:spPr>
          <a:xfrm>
            <a:off x="6189663" y="2193925"/>
            <a:ext cx="5157787" cy="3978275"/>
          </a:xfrm>
        </p:spPr>
        <p:txBody>
          <a:bodyPr/>
          <a:lstStyle/>
          <a:p>
            <a:r>
              <a:rPr lang="en-US" dirty="0"/>
              <a:t>Real Estate Agents</a:t>
            </a:r>
          </a:p>
          <a:p>
            <a:pPr marL="0" indent="0">
              <a:buNone/>
            </a:pPr>
            <a:endParaRPr lang="en-US" dirty="0"/>
          </a:p>
          <a:p>
            <a:r>
              <a:rPr lang="en-US" dirty="0"/>
              <a:t>Potential customers (rental or buying)</a:t>
            </a:r>
          </a:p>
        </p:txBody>
      </p:sp>
    </p:spTree>
    <p:extLst>
      <p:ext uri="{BB962C8B-B14F-4D97-AF65-F5344CB8AC3E}">
        <p14:creationId xmlns:p14="http://schemas.microsoft.com/office/powerpoint/2010/main" val="247192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3A7616-D4B6-4E9D-9350-3433AAE3DB86}"/>
              </a:ext>
            </a:extLst>
          </p:cNvPr>
          <p:cNvSpPr>
            <a:spLocks noGrp="1"/>
          </p:cNvSpPr>
          <p:nvPr>
            <p:ph type="title"/>
          </p:nvPr>
        </p:nvSpPr>
        <p:spPr>
          <a:xfrm>
            <a:off x="838200" y="365125"/>
            <a:ext cx="10515600" cy="1325563"/>
          </a:xfrm>
        </p:spPr>
        <p:txBody>
          <a:bodyPr/>
          <a:lstStyle/>
          <a:p>
            <a:r>
              <a:rPr lang="en-US" dirty="0"/>
              <a:t>Data acquisition</a:t>
            </a:r>
          </a:p>
        </p:txBody>
      </p:sp>
      <p:sp>
        <p:nvSpPr>
          <p:cNvPr id="11" name="Content Placeholder 2">
            <a:extLst>
              <a:ext uri="{FF2B5EF4-FFF2-40B4-BE49-F238E27FC236}">
                <a16:creationId xmlns:a16="http://schemas.microsoft.com/office/drawing/2014/main" id="{6259D9EB-3214-4EE5-B022-0C5A8A9B8F28}"/>
              </a:ext>
            </a:extLst>
          </p:cNvPr>
          <p:cNvSpPr>
            <a:spLocks noGrp="1"/>
          </p:cNvSpPr>
          <p:nvPr>
            <p:ph idx="1"/>
          </p:nvPr>
        </p:nvSpPr>
        <p:spPr>
          <a:xfrm>
            <a:off x="838200" y="1825625"/>
            <a:ext cx="10515600" cy="4351338"/>
          </a:xfrm>
        </p:spPr>
        <p:txBody>
          <a:bodyPr>
            <a:normAutofit fontScale="92500" lnSpcReduction="10000"/>
          </a:bodyPr>
          <a:lstStyle/>
          <a:p>
            <a:r>
              <a:rPr lang="en-US" dirty="0"/>
              <a:t>London boroughs information: </a:t>
            </a:r>
            <a:r>
              <a:rPr lang="en-US" dirty="0">
                <a:hlinkClick r:id="rId2"/>
              </a:rPr>
              <a:t>Excel file </a:t>
            </a:r>
            <a:r>
              <a:rPr lang="en-US" dirty="0"/>
              <a:t>downloaded from the </a:t>
            </a:r>
            <a:r>
              <a:rPr lang="en-US" dirty="0" err="1"/>
              <a:t>data.gov.uk</a:t>
            </a:r>
            <a:r>
              <a:rPr lang="en-US" dirty="0"/>
              <a:t> </a:t>
            </a:r>
          </a:p>
          <a:p>
            <a:r>
              <a:rPr lang="en-US" dirty="0"/>
              <a:t>Foursquare API</a:t>
            </a:r>
          </a:p>
          <a:p>
            <a:r>
              <a:rPr lang="en-US" dirty="0"/>
              <a:t>Python libraries:</a:t>
            </a:r>
          </a:p>
          <a:p>
            <a:pPr lvl="1"/>
            <a:r>
              <a:rPr lang="en-GB" dirty="0"/>
              <a:t>Pandas - Library for Data Analysis</a:t>
            </a:r>
          </a:p>
          <a:p>
            <a:pPr lvl="1"/>
            <a:r>
              <a:rPr lang="en-GB" dirty="0" err="1"/>
              <a:t>GeoPy</a:t>
            </a:r>
            <a:r>
              <a:rPr lang="en-GB" dirty="0"/>
              <a:t> – Library to get the geo codes of London boroughs</a:t>
            </a:r>
          </a:p>
          <a:p>
            <a:pPr lvl="1"/>
            <a:r>
              <a:rPr lang="en-GB" dirty="0"/>
              <a:t>NumPy – Library to handle data in a vectorized manner</a:t>
            </a:r>
          </a:p>
          <a:p>
            <a:pPr lvl="1"/>
            <a:r>
              <a:rPr lang="en-GB" dirty="0"/>
              <a:t>Requests – Library to handle http requests</a:t>
            </a:r>
          </a:p>
          <a:p>
            <a:pPr lvl="1"/>
            <a:r>
              <a:rPr lang="en-GB" dirty="0"/>
              <a:t>Matplotlib and Seaborn – Python Plotting Module</a:t>
            </a:r>
          </a:p>
          <a:p>
            <a:pPr lvl="1"/>
            <a:r>
              <a:rPr lang="en-GB" dirty="0" err="1"/>
              <a:t>Sklearn</a:t>
            </a:r>
            <a:r>
              <a:rPr lang="en-GB" dirty="0"/>
              <a:t> – Python machine learning Library</a:t>
            </a:r>
          </a:p>
          <a:p>
            <a:pPr lvl="1"/>
            <a:r>
              <a:rPr lang="en-GB" dirty="0"/>
              <a:t>Folium – Map rendering Library</a:t>
            </a:r>
          </a:p>
        </p:txBody>
      </p:sp>
    </p:spTree>
    <p:extLst>
      <p:ext uri="{BB962C8B-B14F-4D97-AF65-F5344CB8AC3E}">
        <p14:creationId xmlns:p14="http://schemas.microsoft.com/office/powerpoint/2010/main" val="313421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2942-7E57-4549-BFB6-CE46573B17A5}"/>
              </a:ext>
            </a:extLst>
          </p:cNvPr>
          <p:cNvSpPr>
            <a:spLocks noGrp="1"/>
          </p:cNvSpPr>
          <p:nvPr>
            <p:ph type="title"/>
          </p:nvPr>
        </p:nvSpPr>
        <p:spPr>
          <a:xfrm>
            <a:off x="838200" y="365125"/>
            <a:ext cx="10515600" cy="1325563"/>
          </a:xfrm>
        </p:spPr>
        <p:txBody>
          <a:bodyPr anchor="ctr">
            <a:normAutofit/>
          </a:bodyPr>
          <a:lstStyle/>
          <a:p>
            <a:r>
              <a:rPr lang="en-US" dirty="0"/>
              <a:t>Data cleaning</a:t>
            </a:r>
          </a:p>
        </p:txBody>
      </p:sp>
      <p:graphicFrame>
        <p:nvGraphicFramePr>
          <p:cNvPr id="5" name="Content Placeholder 4">
            <a:extLst>
              <a:ext uri="{FF2B5EF4-FFF2-40B4-BE49-F238E27FC236}">
                <a16:creationId xmlns:a16="http://schemas.microsoft.com/office/drawing/2014/main" id="{7566B15B-F6CE-8D4A-8F08-CE7A83097B32}"/>
              </a:ext>
            </a:extLst>
          </p:cNvPr>
          <p:cNvGraphicFramePr>
            <a:graphicFrameLocks noGrp="1"/>
          </p:cNvGraphicFramePr>
          <p:nvPr>
            <p:ph idx="1"/>
            <p:extLst>
              <p:ext uri="{D42A27DB-BD31-4B8C-83A1-F6EECF244321}">
                <p14:modId xmlns:p14="http://schemas.microsoft.com/office/powerpoint/2010/main" val="236577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92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2DA0-8D4D-7044-8429-13CA12BD4E77}"/>
              </a:ext>
            </a:extLst>
          </p:cNvPr>
          <p:cNvSpPr>
            <a:spLocks noGrp="1"/>
          </p:cNvSpPr>
          <p:nvPr>
            <p:ph type="title"/>
          </p:nvPr>
        </p:nvSpPr>
        <p:spPr/>
        <p:txBody>
          <a:bodyPr/>
          <a:lstStyle/>
          <a:p>
            <a:r>
              <a:rPr lang="en-US" dirty="0"/>
              <a:t>Methodology</a:t>
            </a:r>
          </a:p>
        </p:txBody>
      </p:sp>
      <p:sp>
        <p:nvSpPr>
          <p:cNvPr id="4" name="Round Same-side Corner of Rectangle 3">
            <a:extLst>
              <a:ext uri="{FF2B5EF4-FFF2-40B4-BE49-F238E27FC236}">
                <a16:creationId xmlns:a16="http://schemas.microsoft.com/office/drawing/2014/main" id="{CCA046BD-D78F-4546-BFD5-82F19A779E22}"/>
              </a:ext>
            </a:extLst>
          </p:cNvPr>
          <p:cNvSpPr/>
          <p:nvPr/>
        </p:nvSpPr>
        <p:spPr>
          <a:xfrm>
            <a:off x="559230" y="1551203"/>
            <a:ext cx="10630546" cy="4276159"/>
          </a:xfrm>
          <a:prstGeom prst="round2SameRect">
            <a:avLst/>
          </a:prstGeom>
          <a:gradFill flip="none" rotWithShape="1">
            <a:gsLst>
              <a:gs pos="0">
                <a:schemeClr val="accent2">
                  <a:lumMod val="49000"/>
                  <a:lumOff val="51000"/>
                </a:schemeClr>
              </a:gs>
              <a:gs pos="48000">
                <a:schemeClr val="accent2">
                  <a:lumMod val="97000"/>
                  <a:lumOff val="3000"/>
                </a:schemeClr>
              </a:gs>
              <a:gs pos="100000">
                <a:schemeClr val="accent2">
                  <a:lumMod val="60000"/>
                  <a:lumOff val="40000"/>
                </a:schemeClr>
              </a:gs>
            </a:gsLst>
            <a:path path="rect">
              <a:fillToRect l="100000" t="100000"/>
            </a:path>
            <a:tileRect r="-100000" b="-100000"/>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0F6BE-A323-B848-BF37-5F0ACE246A63}"/>
              </a:ext>
            </a:extLst>
          </p:cNvPr>
          <p:cNvSpPr>
            <a:spLocks noGrp="1"/>
          </p:cNvSpPr>
          <p:nvPr>
            <p:ph idx="1"/>
          </p:nvPr>
        </p:nvSpPr>
        <p:spPr>
          <a:xfrm>
            <a:off x="838200" y="1690689"/>
            <a:ext cx="10134600" cy="3780214"/>
          </a:xfrm>
        </p:spPr>
        <p:txBody>
          <a:bodyPr>
            <a:normAutofit/>
          </a:bodyPr>
          <a:lstStyle/>
          <a:p>
            <a:pPr marL="0" indent="0" algn="just">
              <a:buNone/>
            </a:pPr>
            <a:r>
              <a:rPr lang="en-GB" sz="2200" dirty="0"/>
              <a:t>Using the final dataset containing the boroughs in London, its information about the house prices and life satisfaction score, along with the latitude and longitude, we can find all the Arts &amp; Entertainment venues within a 1000 meter radius of each borough by connecting to the Foursquare API. This returns a JSON file containing all the venues in each borough, which is converted to a Pandas data frame. This data frame contains all the venues from the specified category along with their coordinates and sub-category. The file contains columns of Borough, Venue Name, Venue Latitude, Venue Longitude and Venue Category. The next step is One hot encoding – a process by which categorical variables are converted into a form that could be provided to ML algorithms to do a better job in prediction.</a:t>
            </a:r>
          </a:p>
          <a:p>
            <a:endParaRPr lang="en-US" dirty="0"/>
          </a:p>
        </p:txBody>
      </p:sp>
    </p:spTree>
    <p:extLst>
      <p:ext uri="{BB962C8B-B14F-4D97-AF65-F5344CB8AC3E}">
        <p14:creationId xmlns:p14="http://schemas.microsoft.com/office/powerpoint/2010/main" val="18461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00693D-6AB5-4241-8F3F-5E152BFF313C}"/>
              </a:ext>
            </a:extLst>
          </p:cNvPr>
          <p:cNvSpPr>
            <a:spLocks noGrp="1"/>
          </p:cNvSpPr>
          <p:nvPr>
            <p:ph type="title"/>
          </p:nvPr>
        </p:nvSpPr>
        <p:spPr>
          <a:xfrm>
            <a:off x="681926" y="457200"/>
            <a:ext cx="4090100" cy="1644650"/>
          </a:xfrm>
        </p:spPr>
        <p:txBody>
          <a:bodyPr/>
          <a:lstStyle/>
          <a:p>
            <a:r>
              <a:rPr lang="en-US" dirty="0"/>
              <a:t>One hot encoding</a:t>
            </a:r>
          </a:p>
        </p:txBody>
      </p:sp>
      <p:sp>
        <p:nvSpPr>
          <p:cNvPr id="12" name="Text Placeholder 3">
            <a:extLst>
              <a:ext uri="{FF2B5EF4-FFF2-40B4-BE49-F238E27FC236}">
                <a16:creationId xmlns:a16="http://schemas.microsoft.com/office/drawing/2014/main" id="{818B83E0-0678-4294-9F06-7A71E1E6AD4D}"/>
              </a:ext>
            </a:extLst>
          </p:cNvPr>
          <p:cNvSpPr>
            <a:spLocks noGrp="1"/>
          </p:cNvSpPr>
          <p:nvPr>
            <p:ph type="body" sz="half" idx="2"/>
          </p:nvPr>
        </p:nvSpPr>
        <p:spPr>
          <a:xfrm>
            <a:off x="839788" y="2101850"/>
            <a:ext cx="3932237" cy="3759200"/>
          </a:xfrm>
        </p:spPr>
        <p:txBody>
          <a:bodyPr/>
          <a:lstStyle/>
          <a:p>
            <a:r>
              <a:rPr lang="en-GB" dirty="0"/>
              <a:t>One hot encoding is done on the venues data.</a:t>
            </a:r>
          </a:p>
          <a:p>
            <a:endParaRPr lang="en-GB" dirty="0"/>
          </a:p>
          <a:p>
            <a:r>
              <a:rPr lang="en-GB" dirty="0"/>
              <a:t>The venues data is then grouped by the borough and the mean of the venues are calculated, finally the 5 common sub-categories are calculated for each of the boroughs.</a:t>
            </a:r>
          </a:p>
          <a:p>
            <a:endParaRPr lang="en-GB" dirty="0"/>
          </a:p>
          <a:p>
            <a:r>
              <a:rPr lang="en-GB" dirty="0"/>
              <a:t>This information is then transformed in a table, so each row shows 5 most common venues for each borough. The first 5 rows in the result table: </a:t>
            </a:r>
            <a:endParaRPr lang="en-US" dirty="0"/>
          </a:p>
        </p:txBody>
      </p:sp>
      <p:pic>
        <p:nvPicPr>
          <p:cNvPr id="7" name="Picture 6">
            <a:extLst>
              <a:ext uri="{FF2B5EF4-FFF2-40B4-BE49-F238E27FC236}">
                <a16:creationId xmlns:a16="http://schemas.microsoft.com/office/drawing/2014/main" id="{4CE56F06-D948-9342-A049-F2FAA2AEEC01}"/>
              </a:ext>
            </a:extLst>
          </p:cNvPr>
          <p:cNvPicPr/>
          <p:nvPr/>
        </p:nvPicPr>
        <p:blipFill>
          <a:blip r:embed="rId2"/>
          <a:stretch>
            <a:fillRect/>
          </a:stretch>
        </p:blipFill>
        <p:spPr>
          <a:xfrm>
            <a:off x="4929887" y="2101850"/>
            <a:ext cx="7143293" cy="2272671"/>
          </a:xfrm>
          <a:prstGeom prst="rect">
            <a:avLst/>
          </a:prstGeom>
        </p:spPr>
      </p:pic>
    </p:spTree>
    <p:extLst>
      <p:ext uri="{BB962C8B-B14F-4D97-AF65-F5344CB8AC3E}">
        <p14:creationId xmlns:p14="http://schemas.microsoft.com/office/powerpoint/2010/main" val="16909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2091-4F17-794D-8C9F-C33281958AEA}"/>
              </a:ext>
            </a:extLst>
          </p:cNvPr>
          <p:cNvSpPr>
            <a:spLocks noGrp="1"/>
          </p:cNvSpPr>
          <p:nvPr>
            <p:ph type="title"/>
          </p:nvPr>
        </p:nvSpPr>
        <p:spPr>
          <a:xfrm>
            <a:off x="838200" y="365125"/>
            <a:ext cx="10515600" cy="1325563"/>
          </a:xfrm>
        </p:spPr>
        <p:txBody>
          <a:bodyPr anchor="ctr">
            <a:normAutofit/>
          </a:bodyPr>
          <a:lstStyle/>
          <a:p>
            <a:r>
              <a:rPr lang="en-US" dirty="0"/>
              <a:t>Modelling: K-means clustering</a:t>
            </a:r>
          </a:p>
        </p:txBody>
      </p:sp>
      <p:pic>
        <p:nvPicPr>
          <p:cNvPr id="5" name="Picture 4">
            <a:extLst>
              <a:ext uri="{FF2B5EF4-FFF2-40B4-BE49-F238E27FC236}">
                <a16:creationId xmlns:a16="http://schemas.microsoft.com/office/drawing/2014/main" id="{FBCA53E5-D090-8947-B979-FF71C6E777AC}"/>
              </a:ext>
            </a:extLst>
          </p:cNvPr>
          <p:cNvPicPr/>
          <p:nvPr/>
        </p:nvPicPr>
        <p:blipFill>
          <a:blip r:embed="rId2"/>
          <a:stretch>
            <a:fillRect/>
          </a:stretch>
        </p:blipFill>
        <p:spPr>
          <a:xfrm>
            <a:off x="838200" y="1909224"/>
            <a:ext cx="5181600" cy="4184140"/>
          </a:xfrm>
          <a:prstGeom prst="rect">
            <a:avLst/>
          </a:prstGeom>
          <a:noFill/>
        </p:spPr>
      </p:pic>
      <p:sp>
        <p:nvSpPr>
          <p:cNvPr id="10" name="Content Placeholder 3">
            <a:extLst>
              <a:ext uri="{FF2B5EF4-FFF2-40B4-BE49-F238E27FC236}">
                <a16:creationId xmlns:a16="http://schemas.microsoft.com/office/drawing/2014/main" id="{FBF356A2-C7E5-4B78-87CF-4A9800808A92}"/>
              </a:ext>
            </a:extLst>
          </p:cNvPr>
          <p:cNvSpPr>
            <a:spLocks noGrp="1"/>
          </p:cNvSpPr>
          <p:nvPr>
            <p:ph sz="half" idx="2"/>
          </p:nvPr>
        </p:nvSpPr>
        <p:spPr>
          <a:xfrm>
            <a:off x="6172200" y="1825625"/>
            <a:ext cx="5181600" cy="4351338"/>
          </a:xfrm>
        </p:spPr>
        <p:txBody>
          <a:bodyPr>
            <a:normAutofit/>
          </a:bodyPr>
          <a:lstStyle/>
          <a:p>
            <a:r>
              <a:rPr lang="en-GB" sz="2400" dirty="0"/>
              <a:t>We built the model by clustering similar boroughs using K - means clustering based on the Arts &amp; Entertainment venues</a:t>
            </a:r>
          </a:p>
          <a:p>
            <a:r>
              <a:rPr lang="en-GB" sz="2400" dirty="0"/>
              <a:t>Cluster size = 5</a:t>
            </a:r>
          </a:p>
          <a:p>
            <a:r>
              <a:rPr lang="en-GB" sz="2400" dirty="0"/>
              <a:t>Resulted in clustering 33 boroughs into 5 clusters</a:t>
            </a:r>
          </a:p>
          <a:p>
            <a:r>
              <a:rPr lang="en-GB" sz="2400" dirty="0"/>
              <a:t>When visualised, we also added the information of the Median House Price to each point</a:t>
            </a:r>
            <a:endParaRPr lang="en-US" sz="2400" dirty="0"/>
          </a:p>
        </p:txBody>
      </p:sp>
    </p:spTree>
    <p:extLst>
      <p:ext uri="{BB962C8B-B14F-4D97-AF65-F5344CB8AC3E}">
        <p14:creationId xmlns:p14="http://schemas.microsoft.com/office/powerpoint/2010/main" val="30515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Results</a:t>
            </a:r>
            <a:endParaRPr lang="en-US" dirty="0"/>
          </a:p>
        </p:txBody>
      </p:sp>
      <p:sp>
        <p:nvSpPr>
          <p:cNvPr id="10" name="Content Placeholder 9"/>
          <p:cNvSpPr>
            <a:spLocks noGrp="1"/>
          </p:cNvSpPr>
          <p:nvPr>
            <p:ph sz="half" idx="1"/>
          </p:nvPr>
        </p:nvSpPr>
        <p:spPr>
          <a:xfrm>
            <a:off x="838200" y="1395663"/>
            <a:ext cx="5181600" cy="4781300"/>
          </a:xfrm>
        </p:spPr>
        <p:txBody>
          <a:bodyPr rtlCol="0">
            <a:normAutofit/>
          </a:bodyPr>
          <a:lstStyle/>
          <a:p>
            <a:r>
              <a:rPr lang="en-GB" sz="2000" dirty="0"/>
              <a:t>The most frequent venues are Theatre and Dance Studio. Zoo Exhibit, Museum, Exhibit and Comedy Club are the ones mentioned the least times.</a:t>
            </a:r>
          </a:p>
          <a:p>
            <a:pPr marL="0" indent="0">
              <a:buNone/>
            </a:pPr>
            <a:endParaRPr lang="en-GB" sz="2000" dirty="0"/>
          </a:p>
          <a:p>
            <a:r>
              <a:rPr lang="en-GB" sz="2000" dirty="0"/>
              <a:t>Count of boroughs in each cluster:</a:t>
            </a:r>
          </a:p>
          <a:p>
            <a:pPr marL="0" indent="0">
              <a:buNone/>
            </a:pPr>
            <a:endParaRPr lang="en-GB" sz="2400" dirty="0"/>
          </a:p>
          <a:p>
            <a:pPr marL="0" indent="0">
              <a:buNone/>
            </a:pPr>
            <a:endParaRPr lang="en-US" sz="2400" dirty="0"/>
          </a:p>
        </p:txBody>
      </p:sp>
      <p:graphicFrame>
        <p:nvGraphicFramePr>
          <p:cNvPr id="9" name="Content Placeholder 8" descr="Vertical Box List diagram showing three groups arranged one below the other and bullet points are present under each group"/>
          <p:cNvGraphicFramePr>
            <a:graphicFrameLocks noGrp="1"/>
          </p:cNvGraphicFramePr>
          <p:nvPr>
            <p:ph sz="half" idx="2"/>
            <p:extLst>
              <p:ext uri="{D42A27DB-BD31-4B8C-83A1-F6EECF244321}">
                <p14:modId xmlns:p14="http://schemas.microsoft.com/office/powerpoint/2010/main" val="1699255182"/>
              </p:ext>
            </p:extLst>
          </p:nvPr>
        </p:nvGraphicFramePr>
        <p:xfrm>
          <a:off x="6172202" y="501892"/>
          <a:ext cx="5181600" cy="599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A0A2AE9-9FE1-2E4F-BFD5-BABB694906B5}"/>
              </a:ext>
            </a:extLst>
          </p:cNvPr>
          <p:cNvPicPr/>
          <p:nvPr/>
        </p:nvPicPr>
        <p:blipFill>
          <a:blip r:embed="rId8"/>
          <a:stretch>
            <a:fillRect/>
          </a:stretch>
        </p:blipFill>
        <p:spPr>
          <a:xfrm>
            <a:off x="1324187" y="3763347"/>
            <a:ext cx="3888783" cy="2729528"/>
          </a:xfrm>
          <a:prstGeom prst="rect">
            <a:avLst/>
          </a:prstGeom>
        </p:spPr>
      </p:pic>
    </p:spTree>
    <p:extLst>
      <p:ext uri="{BB962C8B-B14F-4D97-AF65-F5344CB8AC3E}">
        <p14:creationId xmlns:p14="http://schemas.microsoft.com/office/powerpoint/2010/main" val="99728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B36D708-6CBE-436C-BE51-1E1576E883C2}"/>
              </a:ext>
            </a:extLst>
          </p:cNvPr>
          <p:cNvSpPr>
            <a:spLocks noGrp="1"/>
          </p:cNvSpPr>
          <p:nvPr>
            <p:ph type="title"/>
          </p:nvPr>
        </p:nvSpPr>
        <p:spPr>
          <a:xfrm>
            <a:off x="838199" y="0"/>
            <a:ext cx="10515600" cy="1325563"/>
          </a:xfrm>
        </p:spPr>
        <p:txBody>
          <a:bodyPr>
            <a:normAutofit/>
          </a:bodyPr>
          <a:lstStyle/>
          <a:p>
            <a:r>
              <a:rPr lang="en-US" sz="2800" dirty="0"/>
              <a:t>Life Satisfaction Score and Median House Price</a:t>
            </a:r>
          </a:p>
        </p:txBody>
      </p:sp>
      <p:pic>
        <p:nvPicPr>
          <p:cNvPr id="8" name="Picture 7">
            <a:extLst>
              <a:ext uri="{FF2B5EF4-FFF2-40B4-BE49-F238E27FC236}">
                <a16:creationId xmlns:a16="http://schemas.microsoft.com/office/drawing/2014/main" id="{E63374FB-2D41-1E4E-ACBD-4C190D46AFCF}"/>
              </a:ext>
            </a:extLst>
          </p:cNvPr>
          <p:cNvPicPr/>
          <p:nvPr/>
        </p:nvPicPr>
        <p:blipFill>
          <a:blip r:embed="rId2"/>
          <a:stretch>
            <a:fillRect/>
          </a:stretch>
        </p:blipFill>
        <p:spPr>
          <a:xfrm>
            <a:off x="499554" y="1145259"/>
            <a:ext cx="5727700" cy="2738755"/>
          </a:xfrm>
          <a:prstGeom prst="rect">
            <a:avLst/>
          </a:prstGeom>
        </p:spPr>
      </p:pic>
      <p:pic>
        <p:nvPicPr>
          <p:cNvPr id="10" name="Picture 9">
            <a:extLst>
              <a:ext uri="{FF2B5EF4-FFF2-40B4-BE49-F238E27FC236}">
                <a16:creationId xmlns:a16="http://schemas.microsoft.com/office/drawing/2014/main" id="{FE750C08-F9F5-D947-B0A1-6E528CF93EBE}"/>
              </a:ext>
            </a:extLst>
          </p:cNvPr>
          <p:cNvPicPr/>
          <p:nvPr/>
        </p:nvPicPr>
        <p:blipFill>
          <a:blip r:embed="rId3"/>
          <a:stretch>
            <a:fillRect/>
          </a:stretch>
        </p:blipFill>
        <p:spPr>
          <a:xfrm>
            <a:off x="6227254" y="1145259"/>
            <a:ext cx="5727700" cy="2726690"/>
          </a:xfrm>
          <a:prstGeom prst="rect">
            <a:avLst/>
          </a:prstGeom>
        </p:spPr>
      </p:pic>
      <p:pic>
        <p:nvPicPr>
          <p:cNvPr id="13" name="Picture 12">
            <a:extLst>
              <a:ext uri="{FF2B5EF4-FFF2-40B4-BE49-F238E27FC236}">
                <a16:creationId xmlns:a16="http://schemas.microsoft.com/office/drawing/2014/main" id="{0F306FFB-D512-934F-88AA-7D9503740BEE}"/>
              </a:ext>
            </a:extLst>
          </p:cNvPr>
          <p:cNvPicPr/>
          <p:nvPr/>
        </p:nvPicPr>
        <p:blipFill>
          <a:blip r:embed="rId4"/>
          <a:stretch>
            <a:fillRect/>
          </a:stretch>
        </p:blipFill>
        <p:spPr>
          <a:xfrm>
            <a:off x="693820" y="3884014"/>
            <a:ext cx="2865895" cy="2428557"/>
          </a:xfrm>
          <a:prstGeom prst="rect">
            <a:avLst/>
          </a:prstGeom>
        </p:spPr>
      </p:pic>
      <p:sp>
        <p:nvSpPr>
          <p:cNvPr id="5" name="TextBox 4">
            <a:extLst>
              <a:ext uri="{FF2B5EF4-FFF2-40B4-BE49-F238E27FC236}">
                <a16:creationId xmlns:a16="http://schemas.microsoft.com/office/drawing/2014/main" id="{65C92600-B565-664B-883E-61D8F085CDF5}"/>
              </a:ext>
            </a:extLst>
          </p:cNvPr>
          <p:cNvSpPr txBox="1"/>
          <p:nvPr/>
        </p:nvSpPr>
        <p:spPr>
          <a:xfrm>
            <a:off x="3559715" y="3884014"/>
            <a:ext cx="8395239" cy="2031325"/>
          </a:xfrm>
          <a:prstGeom prst="rect">
            <a:avLst/>
          </a:prstGeom>
          <a:noFill/>
        </p:spPr>
        <p:txBody>
          <a:bodyPr wrap="square" rtlCol="0">
            <a:spAutoFit/>
          </a:bodyPr>
          <a:lstStyle/>
          <a:p>
            <a:pPr lvl="0" algn="ctr"/>
            <a:endParaRPr lang="en-GB" dirty="0"/>
          </a:p>
          <a:p>
            <a:pPr lvl="0" algn="ctr"/>
            <a:r>
              <a:rPr lang="en-GB" dirty="0"/>
              <a:t>By plotting the clusters data from Median House Price and Life Satisfaction Score, it’s shocking to see the correlation between these 2 features in some clusters. Ignoring Cluster 4 with just 1 borough and Cluster 2 with no obvious correlation, all other clusters (Cluster 0, 1, 3) have a visible tendency, especially Cluster 3 with range of Life Satisfaction score 7.2-7.4 apart from 1 outlier.</a:t>
            </a:r>
          </a:p>
        </p:txBody>
      </p:sp>
      <p:sp>
        <p:nvSpPr>
          <p:cNvPr id="6" name="TextBox 5">
            <a:extLst>
              <a:ext uri="{FF2B5EF4-FFF2-40B4-BE49-F238E27FC236}">
                <a16:creationId xmlns:a16="http://schemas.microsoft.com/office/drawing/2014/main" id="{56FD9489-CF99-6848-B8FA-798461376B6F}"/>
              </a:ext>
            </a:extLst>
          </p:cNvPr>
          <p:cNvSpPr txBox="1"/>
          <p:nvPr/>
        </p:nvSpPr>
        <p:spPr>
          <a:xfrm>
            <a:off x="3050498" y="3244334"/>
            <a:ext cx="312906" cy="369332"/>
          </a:xfrm>
          <a:prstGeom prst="rect">
            <a:avLst/>
          </a:prstGeom>
          <a:solidFill>
            <a:schemeClr val="tx1"/>
          </a:solidFill>
        </p:spPr>
        <p:txBody>
          <a:bodyPr wrap="none" rtlCol="0">
            <a:spAutoFit/>
          </a:bodyPr>
          <a:lstStyle/>
          <a:p>
            <a:r>
              <a:rPr lang="en-US" dirty="0">
                <a:solidFill>
                  <a:schemeClr val="bg1"/>
                </a:solidFill>
              </a:rPr>
              <a:t>0</a:t>
            </a:r>
          </a:p>
        </p:txBody>
      </p:sp>
      <p:sp>
        <p:nvSpPr>
          <p:cNvPr id="14" name="TextBox 13">
            <a:extLst>
              <a:ext uri="{FF2B5EF4-FFF2-40B4-BE49-F238E27FC236}">
                <a16:creationId xmlns:a16="http://schemas.microsoft.com/office/drawing/2014/main" id="{8D719DAA-739A-0143-9050-A0298AC1ED2A}"/>
              </a:ext>
            </a:extLst>
          </p:cNvPr>
          <p:cNvSpPr txBox="1"/>
          <p:nvPr/>
        </p:nvSpPr>
        <p:spPr>
          <a:xfrm>
            <a:off x="5757895" y="3244334"/>
            <a:ext cx="312906" cy="369332"/>
          </a:xfrm>
          <a:prstGeom prst="rect">
            <a:avLst/>
          </a:prstGeom>
          <a:solidFill>
            <a:schemeClr val="tx1"/>
          </a:solidFill>
        </p:spPr>
        <p:txBody>
          <a:bodyPr wrap="none" rtlCol="0">
            <a:spAutoFit/>
          </a:bodyPr>
          <a:lstStyle/>
          <a:p>
            <a:r>
              <a:rPr lang="en-US" dirty="0">
                <a:solidFill>
                  <a:schemeClr val="bg1"/>
                </a:solidFill>
              </a:rPr>
              <a:t>1</a:t>
            </a:r>
          </a:p>
        </p:txBody>
      </p:sp>
      <p:sp>
        <p:nvSpPr>
          <p:cNvPr id="15" name="TextBox 14">
            <a:extLst>
              <a:ext uri="{FF2B5EF4-FFF2-40B4-BE49-F238E27FC236}">
                <a16:creationId xmlns:a16="http://schemas.microsoft.com/office/drawing/2014/main" id="{F3128606-5379-E14D-8CA5-DA529025F8E1}"/>
              </a:ext>
            </a:extLst>
          </p:cNvPr>
          <p:cNvSpPr txBox="1"/>
          <p:nvPr/>
        </p:nvSpPr>
        <p:spPr>
          <a:xfrm>
            <a:off x="8778198" y="3244334"/>
            <a:ext cx="312906" cy="369332"/>
          </a:xfrm>
          <a:prstGeom prst="rect">
            <a:avLst/>
          </a:prstGeom>
          <a:solidFill>
            <a:schemeClr val="tx1"/>
          </a:solidFill>
        </p:spPr>
        <p:txBody>
          <a:bodyPr wrap="none" rtlCol="0">
            <a:spAutoFit/>
          </a:bodyPr>
          <a:lstStyle/>
          <a:p>
            <a:r>
              <a:rPr lang="en-US" dirty="0">
                <a:solidFill>
                  <a:schemeClr val="bg1"/>
                </a:solidFill>
              </a:rPr>
              <a:t>2</a:t>
            </a:r>
          </a:p>
        </p:txBody>
      </p:sp>
      <p:sp>
        <p:nvSpPr>
          <p:cNvPr id="16" name="TextBox 15">
            <a:extLst>
              <a:ext uri="{FF2B5EF4-FFF2-40B4-BE49-F238E27FC236}">
                <a16:creationId xmlns:a16="http://schemas.microsoft.com/office/drawing/2014/main" id="{E57AA818-18FE-4348-885F-DF6049D0EF7A}"/>
              </a:ext>
            </a:extLst>
          </p:cNvPr>
          <p:cNvSpPr txBox="1"/>
          <p:nvPr/>
        </p:nvSpPr>
        <p:spPr>
          <a:xfrm>
            <a:off x="11402238" y="3244334"/>
            <a:ext cx="312906" cy="369332"/>
          </a:xfrm>
          <a:prstGeom prst="rect">
            <a:avLst/>
          </a:prstGeom>
          <a:solidFill>
            <a:schemeClr val="tx1"/>
          </a:solidFill>
        </p:spPr>
        <p:txBody>
          <a:bodyPr wrap="none" rtlCol="0">
            <a:spAutoFit/>
          </a:bodyPr>
          <a:lstStyle/>
          <a:p>
            <a:r>
              <a:rPr lang="en-US" dirty="0">
                <a:solidFill>
                  <a:schemeClr val="bg1"/>
                </a:solidFill>
              </a:rPr>
              <a:t>3</a:t>
            </a:r>
          </a:p>
        </p:txBody>
      </p:sp>
      <p:sp>
        <p:nvSpPr>
          <p:cNvPr id="17" name="TextBox 16">
            <a:extLst>
              <a:ext uri="{FF2B5EF4-FFF2-40B4-BE49-F238E27FC236}">
                <a16:creationId xmlns:a16="http://schemas.microsoft.com/office/drawing/2014/main" id="{86D9A227-D530-D244-8B52-A266B4641197}"/>
              </a:ext>
            </a:extLst>
          </p:cNvPr>
          <p:cNvSpPr txBox="1"/>
          <p:nvPr/>
        </p:nvSpPr>
        <p:spPr>
          <a:xfrm>
            <a:off x="3062020" y="5584620"/>
            <a:ext cx="312906" cy="369332"/>
          </a:xfrm>
          <a:prstGeom prst="rect">
            <a:avLst/>
          </a:prstGeom>
          <a:solidFill>
            <a:schemeClr val="tx1"/>
          </a:solidFill>
        </p:spPr>
        <p:txBody>
          <a:bodyPr wrap="none" rtlCol="0">
            <a:spAutoFit/>
          </a:bodyPr>
          <a:lstStyle/>
          <a:p>
            <a:r>
              <a:rPr lang="en-US" dirty="0">
                <a:solidFill>
                  <a:schemeClr val="bg1"/>
                </a:solidFill>
              </a:rPr>
              <a:t>4</a:t>
            </a:r>
          </a:p>
        </p:txBody>
      </p:sp>
    </p:spTree>
    <p:extLst>
      <p:ext uri="{BB962C8B-B14F-4D97-AF65-F5344CB8AC3E}">
        <p14:creationId xmlns:p14="http://schemas.microsoft.com/office/powerpoint/2010/main" val="2347049022"/>
      </p:ext>
    </p:extLst>
  </p:cSld>
  <p:clrMapOvr>
    <a:masterClrMapping/>
  </p:clrMapOvr>
</p:sld>
</file>

<file path=ppt/theme/theme1.xml><?xml version="1.0" encoding="utf-8"?>
<a:theme xmlns:a="http://schemas.openxmlformats.org/drawingml/2006/main" name="Melancholy abstract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26714145_TF03460530" id="{738C28D9-F35C-491C-9462-2BB5F02B860C}" vid="{02BADDEC-43C8-47B0-B436-28CD041E4A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873</Words>
  <Application>Microsoft Macintosh PowerPoint</Application>
  <PresentationFormat>Widescreen</PresentationFormat>
  <Paragraphs>90</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Melancholy abstract design template</vt:lpstr>
      <vt:lpstr>Capstone Project – The Battle of Neighborhoods</vt:lpstr>
      <vt:lpstr>Introduction</vt:lpstr>
      <vt:lpstr>Data acquisition</vt:lpstr>
      <vt:lpstr>Data cleaning</vt:lpstr>
      <vt:lpstr>Methodology</vt:lpstr>
      <vt:lpstr>One hot encoding</vt:lpstr>
      <vt:lpstr>Modelling: K-means clustering</vt:lpstr>
      <vt:lpstr>Results</vt:lpstr>
      <vt:lpstr>Life Satisfaction Score and Median House Price</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Настя Лямина</dc:creator>
  <cp:lastModifiedBy>Настя Лямина</cp:lastModifiedBy>
  <cp:revision>4</cp:revision>
  <dcterms:created xsi:type="dcterms:W3CDTF">2020-05-07T21:51:00Z</dcterms:created>
  <dcterms:modified xsi:type="dcterms:W3CDTF">2020-05-07T22:13:50Z</dcterms:modified>
</cp:coreProperties>
</file>