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7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5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4" r:id="rId48"/>
    <p:sldId id="296" r:id="rId49"/>
    <p:sldId id="297" r:id="rId50"/>
    <p:sldId id="29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66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370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80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509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6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812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3893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87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11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934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58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85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19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41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26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0F61A3-711C-4E50-AD5A-C43FD268CD72}" type="datetimeFigureOut">
              <a:rPr lang="hr-HR" smtClean="0"/>
              <a:t>8.3.2018.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9B3AD4-0D15-4E45-9CAF-3CE21E39F53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139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index.html" TargetMode="External"/><Relationship Id="rId4" Type="http://schemas.openxmlformats.org/officeDocument/2006/relationships/hyperlink" Target="https://unity3d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oundima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6972FC-3329-4AD3-9916-D6501C8B1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Hocus pocus 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8F4C4CD-77B7-46F9-AE16-F5203BB0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Multimedijski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sustavi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završni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projekt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Prirodoslovno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hr-HR" dirty="0">
                <a:solidFill>
                  <a:schemeClr val="bg1"/>
                </a:solidFill>
              </a:rPr>
              <a:t>m</a:t>
            </a:r>
            <a:r>
              <a:rPr lang="en-US" dirty="0" err="1">
                <a:solidFill>
                  <a:schemeClr val="bg1"/>
                </a:solidFill>
              </a:rPr>
              <a:t>atematički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f</a:t>
            </a:r>
            <a:r>
              <a:rPr lang="en-US" dirty="0" err="1">
                <a:solidFill>
                  <a:schemeClr val="bg1"/>
                </a:solidFill>
              </a:rPr>
              <a:t>akultet</a:t>
            </a:r>
            <a:r>
              <a:rPr lang="hr-HR" dirty="0">
                <a:solidFill>
                  <a:schemeClr val="bg1"/>
                </a:solidFill>
              </a:rPr>
              <a:t>,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Sveučilište u </a:t>
            </a:r>
            <a:r>
              <a:rPr lang="en-US" dirty="0">
                <a:solidFill>
                  <a:schemeClr val="bg1"/>
                </a:solidFill>
              </a:rPr>
              <a:t> Zagreb</a:t>
            </a:r>
            <a:r>
              <a:rPr lang="hr-HR" dirty="0">
                <a:solidFill>
                  <a:schemeClr val="bg1"/>
                </a:solidFill>
              </a:rPr>
              <a:t>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Tea </a:t>
            </a:r>
            <a:r>
              <a:rPr lang="en-US" dirty="0" err="1">
                <a:solidFill>
                  <a:schemeClr val="bg1"/>
                </a:solidFill>
              </a:rPr>
              <a:t>Bratić</a:t>
            </a:r>
            <a:r>
              <a:rPr lang="en-US" dirty="0">
                <a:solidFill>
                  <a:schemeClr val="bg1"/>
                </a:solidFill>
              </a:rPr>
              <a:t>, Luka </a:t>
            </a:r>
            <a:r>
              <a:rPr lang="en-US" dirty="0" err="1">
                <a:solidFill>
                  <a:schemeClr val="bg1"/>
                </a:solidFill>
              </a:rPr>
              <a:t>Lončar</a:t>
            </a:r>
            <a:r>
              <a:rPr lang="en-US" dirty="0">
                <a:solidFill>
                  <a:schemeClr val="bg1"/>
                </a:solidFill>
              </a:rPr>
              <a:t>, Ivana </a:t>
            </a:r>
            <a:r>
              <a:rPr lang="en-US" dirty="0" err="1">
                <a:solidFill>
                  <a:schemeClr val="bg1"/>
                </a:solidFill>
              </a:rPr>
              <a:t>Lubar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Edi </a:t>
            </a:r>
            <a:r>
              <a:rPr lang="en-US" dirty="0" err="1">
                <a:solidFill>
                  <a:schemeClr val="bg1"/>
                </a:solidFill>
              </a:rPr>
              <a:t>Muškardin</a:t>
            </a:r>
            <a:r>
              <a:rPr lang="en-US" dirty="0">
                <a:solidFill>
                  <a:schemeClr val="bg1"/>
                </a:solidFill>
              </a:rPr>
              <a:t>, Kristina Udovičić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44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182-00B6-4137-8B20-A71A02730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CAA1DC-A8DE-400F-B426-14C06D77F9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5D45D-D371-4C69-81F0-AC22C6FE2E3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9F0825-E6F1-44D8-9826-3E1F973CC49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C69073-1B4D-4A9C-B876-0C58BDCA610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EC4A15-A630-4157-8ED1-7F7FD8E3541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B235B8-3DF4-4B3D-BB2D-A4C112BD461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16">
            <a:extLst>
              <a:ext uri="{FF2B5EF4-FFF2-40B4-BE49-F238E27FC236}">
                <a16:creationId xmlns:a16="http://schemas.microsoft.com/office/drawing/2014/main" id="{4B94BAB3-4EB4-49CB-9E80-3787673F9C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1634CCE6-0B24-42EA-8AEB-899D54B5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5" r="1" b="1"/>
          <a:stretch/>
        </p:blipFill>
        <p:spPr>
          <a:xfrm>
            <a:off x="800558" y="786118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Picture 2" descr="1">
            <a:extLst>
              <a:ext uri="{FF2B5EF4-FFF2-40B4-BE49-F238E27FC236}">
                <a16:creationId xmlns:a16="http://schemas.microsoft.com/office/drawing/2014/main" id="{B6170A0B-EA91-464E-9836-9B34F792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r="3" b="17043"/>
          <a:stretch/>
        </p:blipFill>
        <p:spPr bwMode="auto">
          <a:xfrm>
            <a:off x="800558" y="3344575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303" y="431005"/>
            <a:ext cx="5627258" cy="1507067"/>
          </a:xfrm>
        </p:spPr>
        <p:txBody>
          <a:bodyPr>
            <a:normAutofit/>
          </a:bodyPr>
          <a:lstStyle/>
          <a:p>
            <a:r>
              <a:rPr lang="en-US" dirty="0" err="1"/>
              <a:t>Instalacija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147" y="1563253"/>
            <a:ext cx="6253792" cy="3615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Unity</a:t>
            </a:r>
            <a:r>
              <a:rPr lang="hr-HR" dirty="0">
                <a:solidFill>
                  <a:schemeClr val="bg1"/>
                </a:solidFill>
              </a:rPr>
              <a:t> preuzimamo besplatno (</a:t>
            </a:r>
            <a:r>
              <a:rPr lang="hr-HR" u="sng" dirty="0">
                <a:solidFill>
                  <a:schemeClr val="bg1"/>
                </a:solidFill>
                <a:hlinkClick r:id="rId4"/>
              </a:rPr>
              <a:t>https://unity3d.com/</a:t>
            </a:r>
            <a:r>
              <a:rPr lang="hr-HR" u="sng" dirty="0">
                <a:solidFill>
                  <a:schemeClr val="bg1"/>
                </a:solidFill>
              </a:rPr>
              <a:t>)</a:t>
            </a:r>
          </a:p>
          <a:p>
            <a:r>
              <a:rPr lang="hr-HR" dirty="0">
                <a:solidFill>
                  <a:schemeClr val="bg1"/>
                </a:solidFill>
              </a:rPr>
              <a:t>Igru razvijamo za Android platformu</a:t>
            </a:r>
            <a:endParaRPr lang="hr-HR" u="sng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instalirati dodatni softver, Android SDK (</a:t>
            </a:r>
            <a:r>
              <a:rPr lang="hr-HR" u="sng" dirty="0">
                <a:solidFill>
                  <a:schemeClr val="bg1"/>
                </a:solidFill>
                <a:hlinkClick r:id="rId5"/>
              </a:rPr>
              <a:t>http://developer.android.com/sdk/index.html</a:t>
            </a:r>
            <a:r>
              <a:rPr lang="hr-HR" dirty="0">
                <a:solidFill>
                  <a:schemeClr val="bg1"/>
                </a:solidFill>
              </a:rPr>
              <a:t>)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Putanju do softvera podesimo unutar Unityja</a:t>
            </a:r>
          </a:p>
          <a:p>
            <a:pPr lvl="1"/>
            <a:r>
              <a:rPr lang="hr-HR" dirty="0" err="1">
                <a:solidFill>
                  <a:schemeClr val="bg1"/>
                </a:solidFill>
              </a:rPr>
              <a:t>Edit</a:t>
            </a:r>
            <a:r>
              <a:rPr lang="hr-HR" dirty="0">
                <a:solidFill>
                  <a:schemeClr val="bg1"/>
                </a:solidFill>
              </a:rPr>
              <a:t> &gt; </a:t>
            </a:r>
            <a:r>
              <a:rPr lang="hr-HR" dirty="0" err="1">
                <a:solidFill>
                  <a:schemeClr val="bg1"/>
                </a:solidFill>
              </a:rPr>
              <a:t>Preferences</a:t>
            </a:r>
            <a:r>
              <a:rPr lang="hr-HR" dirty="0">
                <a:solidFill>
                  <a:schemeClr val="bg1"/>
                </a:solidFill>
              </a:rPr>
              <a:t> &gt; </a:t>
            </a:r>
            <a:r>
              <a:rPr lang="hr-HR" dirty="0" err="1">
                <a:solidFill>
                  <a:schemeClr val="bg1"/>
                </a:solidFill>
              </a:rPr>
              <a:t>External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Tools</a:t>
            </a:r>
            <a:r>
              <a:rPr lang="hr-HR" dirty="0">
                <a:solidFill>
                  <a:schemeClr val="bg1"/>
                </a:solidFill>
              </a:rPr>
              <a:t> &gt; Android SDK </a:t>
            </a:r>
            <a:r>
              <a:rPr lang="hr-HR" dirty="0" err="1">
                <a:solidFill>
                  <a:schemeClr val="bg1"/>
                </a:solidFill>
              </a:rPr>
              <a:t>Location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5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10074580" cy="1507067"/>
          </a:xfrm>
        </p:spPr>
        <p:txBody>
          <a:bodyPr/>
          <a:lstStyle/>
          <a:p>
            <a:r>
              <a:rPr lang="hr-HR" dirty="0"/>
              <a:t>Radno okruženje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504942"/>
            <a:ext cx="10734275" cy="45999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Osnovni prozor je scena u kojem se postavljaju i namještaju objekti te se stvara igra</a:t>
            </a:r>
          </a:p>
          <a:p>
            <a:r>
              <a:rPr lang="hr-HR" dirty="0">
                <a:solidFill>
                  <a:schemeClr val="bg1"/>
                </a:solidFill>
              </a:rPr>
              <a:t>Scena pokazuje ono što vidimo kad pokrenemo igru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igra se uglavnom sastoji </a:t>
            </a:r>
          </a:p>
          <a:p>
            <a:pPr marL="457200" lvl="1" indent="0">
              <a:buNone/>
            </a:pPr>
            <a:r>
              <a:rPr lang="hr-HR" dirty="0">
                <a:solidFill>
                  <a:schemeClr val="bg1"/>
                </a:solidFill>
              </a:rPr>
              <a:t>od više scena (npr. za svaki </a:t>
            </a:r>
          </a:p>
          <a:p>
            <a:pPr marL="457200" lvl="1" indent="0">
              <a:buNone/>
            </a:pPr>
            <a:r>
              <a:rPr lang="hr-HR" dirty="0">
                <a:solidFill>
                  <a:schemeClr val="bg1"/>
                </a:solidFill>
              </a:rPr>
              <a:t>nivo jedna scena)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5D428-6E06-4F6E-8614-8D1C9F51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95" y="2804902"/>
            <a:ext cx="7840907" cy="39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10074580" cy="1507067"/>
          </a:xfrm>
        </p:spPr>
        <p:txBody>
          <a:bodyPr/>
          <a:lstStyle/>
          <a:p>
            <a:r>
              <a:rPr lang="en-US" dirty="0" err="1"/>
              <a:t>Alatna</a:t>
            </a:r>
            <a:r>
              <a:rPr lang="en-US" dirty="0"/>
              <a:t> </a:t>
            </a:r>
            <a:r>
              <a:rPr lang="en-US" dirty="0" err="1"/>
              <a:t>traka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4" y="1753139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Sadrži alate za transformacije korištene unutar scenskog pogleda pomoću kojih mičemo objekte u prostoru. </a:t>
            </a:r>
          </a:p>
          <a:p>
            <a:r>
              <a:rPr lang="hr-HR" dirty="0">
                <a:solidFill>
                  <a:schemeClr val="bg1"/>
                </a:solidFill>
              </a:rPr>
              <a:t>Elemente koji utječu na način rada i prikaza objekta u scenskom pogledu. </a:t>
            </a:r>
          </a:p>
          <a:p>
            <a:r>
              <a:rPr lang="hr-HR" dirty="0">
                <a:solidFill>
                  <a:schemeClr val="bg1"/>
                </a:solidFill>
              </a:rPr>
              <a:t>Dugmad za pokretanje, pauziranje i prekidanje igre korištena u igraćem pogledu. </a:t>
            </a:r>
          </a:p>
          <a:p>
            <a:r>
              <a:rPr lang="hr-HR" dirty="0">
                <a:solidFill>
                  <a:schemeClr val="bg1"/>
                </a:solidFill>
              </a:rPr>
              <a:t>Kontrole za spajanje Unity projekta s drugim članovima tima, kontrole za spajanje na oblak i kontrola koja se odnosi na korisnički račun na koji smo prijavljeni.</a:t>
            </a:r>
          </a:p>
          <a:p>
            <a:r>
              <a:rPr lang="hr-HR" dirty="0">
                <a:solidFill>
                  <a:schemeClr val="bg1"/>
                </a:solidFill>
              </a:rPr>
              <a:t>Kontrole za filtriranje scenskog pogleda s obzirom na slojeve te na raspored cijelog Unity okruženja.</a:t>
            </a:r>
          </a:p>
        </p:txBody>
      </p:sp>
      <p:pic>
        <p:nvPicPr>
          <p:cNvPr id="5" name="Picture 3" descr="Alatna">
            <a:extLst>
              <a:ext uri="{FF2B5EF4-FFF2-40B4-BE49-F238E27FC236}">
                <a16:creationId xmlns:a16="http://schemas.microsoft.com/office/drawing/2014/main" id="{D7961E9D-5DD0-4B5C-9749-6AC4B6FB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1" y="1438869"/>
            <a:ext cx="10132137" cy="25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09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roject">
            <a:extLst>
              <a:ext uri="{FF2B5EF4-FFF2-40B4-BE49-F238E27FC236}">
                <a16:creationId xmlns:a16="http://schemas.microsoft.com/office/drawing/2014/main" id="{E8916227-6F73-48AF-9F44-380EA78E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83" y="685800"/>
            <a:ext cx="2170621" cy="392171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Upravljanje svim datotekama koje se koriste u projektu. </a:t>
            </a:r>
          </a:p>
          <a:p>
            <a:r>
              <a:rPr lang="hr-HR" dirty="0">
                <a:solidFill>
                  <a:schemeClr val="bg1"/>
                </a:solidFill>
              </a:rPr>
              <a:t>Uobičajeno je organizirati i grupirati sve resurse koje koristimo pri izradi igre. </a:t>
            </a:r>
          </a:p>
          <a:p>
            <a:r>
              <a:rPr lang="hr-HR" dirty="0">
                <a:solidFill>
                  <a:schemeClr val="bg1"/>
                </a:solidFill>
              </a:rPr>
              <a:t>Ovdje možemo pristupiti svim scenama koje su napravljene u projektu.</a:t>
            </a:r>
          </a:p>
          <a:p>
            <a:r>
              <a:rPr lang="hr-HR" dirty="0">
                <a:solidFill>
                  <a:schemeClr val="bg1"/>
                </a:solidFill>
              </a:rPr>
              <a:t>Možemo koristiti sve spremljene predloške objekata u ostalim dijelovima projekta kao što su skripte, grafički dijelovi igre i slično.</a:t>
            </a:r>
          </a:p>
        </p:txBody>
      </p:sp>
    </p:spTree>
    <p:extLst>
      <p:ext uri="{BB962C8B-B14F-4D97-AF65-F5344CB8AC3E}">
        <p14:creationId xmlns:p14="http://schemas.microsoft.com/office/powerpoint/2010/main" val="160758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ijerarhija">
            <a:extLst>
              <a:ext uri="{FF2B5EF4-FFF2-40B4-BE49-F238E27FC236}">
                <a16:creationId xmlns:a16="http://schemas.microsoft.com/office/drawing/2014/main" id="{D56822B9-A8BA-4170-8D0E-9ABD1660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0" y="833352"/>
            <a:ext cx="3185108" cy="3626607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Hijerarhija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730323"/>
            <a:ext cx="7707086" cy="41107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r-HR" sz="1600" dirty="0">
                <a:solidFill>
                  <a:schemeClr val="bg1"/>
                </a:solidFill>
              </a:rPr>
              <a:t>Unutar hijerarhije objekta nalaze se objekti u trenutnoj sceni, kao što su:</a:t>
            </a:r>
          </a:p>
          <a:p>
            <a:pPr lvl="5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kamera</a:t>
            </a:r>
          </a:p>
          <a:p>
            <a:pPr lvl="5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elementi grafičkog korisničkog sučelja</a:t>
            </a:r>
          </a:p>
          <a:p>
            <a:pPr lvl="5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vlastiti objekti </a:t>
            </a:r>
          </a:p>
          <a:p>
            <a:pPr lvl="5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Objekte je moguće preimenovati, dodavati, duplicirati i brisati.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Odvlačenjem jednog objekta na drugi, prvi se objekt pridodaje drugom kao dijete. </a:t>
            </a:r>
          </a:p>
          <a:p>
            <a:pPr lvl="1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Izvršavanje određenih naredbi nad roditeljem, automatski utječe na svu njegovu djecu te tako možemo objekte grupirati.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Dvoklikom miša na neki objekt u hijerarhiji, Unity odmah fokusira taj određeni objekt u scenskom pogledu (pogodno kada imamo veliku scenu s puno objekata).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Jednostrukim pritiskom miša na neki objekt nam prikazuje njegova svojstva u Inspektoru.</a:t>
            </a:r>
          </a:p>
        </p:txBody>
      </p:sp>
    </p:spTree>
    <p:extLst>
      <p:ext uri="{BB962C8B-B14F-4D97-AF65-F5344CB8AC3E}">
        <p14:creationId xmlns:p14="http://schemas.microsoft.com/office/powerpoint/2010/main" val="335772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74570179-FFCB-4BED-A35C-90AB4196E5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nspektor">
            <a:extLst>
              <a:ext uri="{FF2B5EF4-FFF2-40B4-BE49-F238E27FC236}">
                <a16:creationId xmlns:a16="http://schemas.microsoft.com/office/drawing/2014/main" id="{FD4C9646-5F13-43B7-8D06-B83BB34DB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" r="-1" b="20080"/>
          <a:stretch/>
        </p:blipFill>
        <p:spPr bwMode="auto">
          <a:xfrm>
            <a:off x="-53974" y="-9256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210F5C18-06B0-4067-BAB0-ADA3BEF810E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84FE8-0B2C-4321-BCB2-546EC151108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EBA67B-139D-4304-A32B-8F578DABC90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7D4A2-D026-43D4-8EF4-BE20866C163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5270E6-C32F-4EE9-B904-FF019BE2AE2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0555F-8A9D-48B9-925B-9D3DE60B219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234" y="4448001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 err="1"/>
              <a:t>inspektor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17" y="902932"/>
            <a:ext cx="8224224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Inspektor je dio Unity okruženja.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Sadrži sva svojstva odabranog objekta u hijerarhiji objekata te sve komponente povezane uz taj objekt.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Svaki stvoreni objekt uvijek sadrži komponentu transformacije koja predstavlja poziciju, rotaciju i veličinu u prostoru.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Komponenta transformacije se ne može micati.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Svakom objektu je moguće dodavanje novih komponenta (npr.  zvuk, video, fizike, skripte itd.). </a:t>
            </a:r>
          </a:p>
          <a:p>
            <a:pPr>
              <a:lnSpc>
                <a:spcPct val="90000"/>
              </a:lnSpc>
            </a:pPr>
            <a:r>
              <a:rPr lang="hr-HR" sz="1600" b="1" dirty="0">
                <a:solidFill>
                  <a:schemeClr val="bg1"/>
                </a:solidFill>
              </a:rPr>
              <a:t>Sam objekt u </a:t>
            </a:r>
            <a:r>
              <a:rPr lang="hr-HR" sz="1600" b="1" dirty="0" err="1">
                <a:solidFill>
                  <a:schemeClr val="bg1"/>
                </a:solidFill>
              </a:rPr>
              <a:t>Unityu</a:t>
            </a:r>
            <a:r>
              <a:rPr lang="hr-HR" sz="1600" b="1" dirty="0">
                <a:solidFill>
                  <a:schemeClr val="bg1"/>
                </a:solidFill>
              </a:rPr>
              <a:t> nema neku funkcionalnost, već su komponente te koje pokreću cijelu igru.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U inspektoru je moguće mijenjanje svih vrijednosti komponenti.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Kada se pridodaje vlastita skripta nekom objektu, ako je pravo pristupa nekoj varijabli iz skripte javno, vrijednosti varijable mogu se mijenjati u Inspektoru. </a:t>
            </a:r>
          </a:p>
          <a:p>
            <a:pPr lvl="1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Korisno jer se ne mora svaki put ulaziti u neki programski editor kako bi se promijenila varijabla.</a:t>
            </a:r>
          </a:p>
        </p:txBody>
      </p:sp>
    </p:spTree>
    <p:extLst>
      <p:ext uri="{BB962C8B-B14F-4D97-AF65-F5344CB8AC3E}">
        <p14:creationId xmlns:p14="http://schemas.microsoft.com/office/powerpoint/2010/main" val="110957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ene">
            <a:extLst>
              <a:ext uri="{FF2B5EF4-FFF2-40B4-BE49-F238E27FC236}">
                <a16:creationId xmlns:a16="http://schemas.microsoft.com/office/drawing/2014/main" id="{203C29E3-2C1D-4C5D-8B75-6A238C1D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3" y="733646"/>
            <a:ext cx="4440706" cy="3896719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Scenski</a:t>
            </a:r>
            <a:r>
              <a:rPr lang="en-US" dirty="0"/>
              <a:t> I </a:t>
            </a:r>
            <a:r>
              <a:rPr lang="en-US" dirty="0" err="1"/>
              <a:t>igraći</a:t>
            </a:r>
            <a:r>
              <a:rPr lang="en-US" dirty="0"/>
              <a:t> </a:t>
            </a:r>
            <a:r>
              <a:rPr lang="en-US" dirty="0" err="1"/>
              <a:t>pogled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659" y="1054481"/>
            <a:ext cx="6914118" cy="3575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Dio Unity radnog okruženja.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Zauzima najveći dio prostora i najvažniji je u izradi igre.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Svaki projekt se bazira na scenama, gdje je svaka scena različita razina igre, glavni izbornik i slično.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U scenskom pogledu vidimo trenutno aktivnu scenu gdje dodajemo nove objekte:</a:t>
            </a:r>
          </a:p>
          <a:p>
            <a:pPr lvl="1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te objekte možemo ručno micati u prostoru, rotirati, mijenjati im veličinu i slično. </a:t>
            </a:r>
          </a:p>
          <a:p>
            <a:pPr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Imamo više načina za dodavanje novih objekata u našu scenu:</a:t>
            </a:r>
          </a:p>
          <a:p>
            <a:pPr lvl="1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objekti se mogu stvarati iz već gotovih predložaka koje smo napravili u pregledniku projekta tako što dovučemo predložak na scenski pogled</a:t>
            </a:r>
          </a:p>
          <a:p>
            <a:pPr lvl="1">
              <a:lnSpc>
                <a:spcPct val="90000"/>
              </a:lnSpc>
            </a:pPr>
            <a:r>
              <a:rPr lang="hr-HR" sz="1600" dirty="0">
                <a:solidFill>
                  <a:schemeClr val="bg1"/>
                </a:solidFill>
              </a:rPr>
              <a:t>drugi način je stvaranje novog praznog objekta u hijerarhiji objekata</a:t>
            </a:r>
          </a:p>
          <a:p>
            <a:pPr>
              <a:lnSpc>
                <a:spcPct val="90000"/>
              </a:lnSpc>
            </a:pP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9447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en-US" dirty="0" err="1"/>
              <a:t>Programi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pPr lvl="0"/>
            <a:r>
              <a:rPr lang="hr-HR" dirty="0" err="1">
                <a:solidFill>
                  <a:schemeClr val="bg1"/>
                </a:solidFill>
              </a:rPr>
              <a:t>Paint</a:t>
            </a:r>
            <a:endParaRPr lang="hr-HR" dirty="0">
              <a:solidFill>
                <a:schemeClr val="bg1"/>
              </a:solidFill>
            </a:endParaRPr>
          </a:p>
          <a:p>
            <a:pPr lvl="0"/>
            <a:r>
              <a:rPr lang="hr-HR" dirty="0">
                <a:solidFill>
                  <a:schemeClr val="bg1"/>
                </a:solidFill>
              </a:rPr>
              <a:t>Adobe </a:t>
            </a:r>
            <a:r>
              <a:rPr lang="hr-HR" dirty="0" err="1">
                <a:solidFill>
                  <a:schemeClr val="bg1"/>
                </a:solidFill>
              </a:rPr>
              <a:t>Photoshop</a:t>
            </a:r>
            <a:r>
              <a:rPr lang="hr-HR" dirty="0">
                <a:solidFill>
                  <a:schemeClr val="bg1"/>
                </a:solidFill>
              </a:rPr>
              <a:t> CC</a:t>
            </a:r>
          </a:p>
          <a:p>
            <a:pPr lvl="1"/>
            <a:r>
              <a:rPr lang="hr-HR" dirty="0" err="1">
                <a:solidFill>
                  <a:schemeClr val="bg1"/>
                </a:solidFill>
              </a:rPr>
              <a:t>Quick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selection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tool</a:t>
            </a:r>
            <a:r>
              <a:rPr lang="hr-HR" dirty="0">
                <a:solidFill>
                  <a:schemeClr val="bg1"/>
                </a:solidFill>
              </a:rPr>
              <a:t> za označavanje pozadine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Erase tool za brisanje tj. </a:t>
            </a:r>
            <a:r>
              <a:rPr lang="hr-HR" dirty="0" err="1">
                <a:solidFill>
                  <a:schemeClr val="bg1"/>
                </a:solidFill>
              </a:rPr>
              <a:t>Background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erase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tool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7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en-US" dirty="0" err="1"/>
              <a:t>Objekti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pPr lvl="0"/>
            <a:r>
              <a:rPr lang="hr-HR" dirty="0">
                <a:solidFill>
                  <a:schemeClr val="bg1"/>
                </a:solidFill>
              </a:rPr>
              <a:t>Igrač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Protivnici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Pozadina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Grafičko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korisničko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sučelje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potrebn</a:t>
            </a: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hr-HR" dirty="0">
                <a:solidFill>
                  <a:schemeClr val="bg1"/>
                </a:solidFill>
              </a:rPr>
              <a:t>za igru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1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en-US" dirty="0" err="1"/>
              <a:t>Igrač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70139"/>
            <a:ext cx="9121269" cy="4599920"/>
          </a:xfrm>
        </p:spPr>
        <p:txBody>
          <a:bodyPr>
            <a:normAutofit/>
          </a:bodyPr>
          <a:lstStyle/>
          <a:p>
            <a:pPr lvl="0"/>
            <a:r>
              <a:rPr lang="hr-HR" dirty="0" err="1">
                <a:solidFill>
                  <a:schemeClr val="bg1"/>
                </a:solidFill>
              </a:rPr>
              <a:t>Transform</a:t>
            </a:r>
            <a:endParaRPr lang="hr-HR" dirty="0">
              <a:solidFill>
                <a:schemeClr val="bg1"/>
              </a:solidFill>
            </a:endParaRPr>
          </a:p>
          <a:p>
            <a:pPr lvl="0"/>
            <a:r>
              <a:rPr lang="hr-HR" dirty="0" err="1">
                <a:solidFill>
                  <a:schemeClr val="bg1"/>
                </a:solidFill>
              </a:rPr>
              <a:t>Sprite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Renderer</a:t>
            </a:r>
            <a:endParaRPr lang="hr-HR" dirty="0">
              <a:solidFill>
                <a:schemeClr val="bg1"/>
              </a:solidFill>
            </a:endParaRPr>
          </a:p>
          <a:p>
            <a:pPr lvl="0"/>
            <a:r>
              <a:rPr lang="hr-HR" dirty="0" err="1">
                <a:solidFill>
                  <a:schemeClr val="bg1"/>
                </a:solidFill>
              </a:rPr>
              <a:t>Rigidbody</a:t>
            </a:r>
            <a:r>
              <a:rPr lang="hr-HR" dirty="0">
                <a:solidFill>
                  <a:schemeClr val="bg1"/>
                </a:solidFill>
              </a:rPr>
              <a:t> 2D</a:t>
            </a:r>
          </a:p>
          <a:p>
            <a:pPr lvl="0"/>
            <a:r>
              <a:rPr lang="hr-HR" dirty="0" err="1">
                <a:solidFill>
                  <a:schemeClr val="bg1"/>
                </a:solidFill>
              </a:rPr>
              <a:t>Box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Collider</a:t>
            </a:r>
            <a:r>
              <a:rPr lang="hr-HR" dirty="0">
                <a:solidFill>
                  <a:schemeClr val="bg1"/>
                </a:solidFill>
              </a:rPr>
              <a:t> 2D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Player </a:t>
            </a:r>
            <a:r>
              <a:rPr lang="hr-HR" dirty="0" err="1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Player2">
            <a:extLst>
              <a:ext uri="{FF2B5EF4-FFF2-40B4-BE49-F238E27FC236}">
                <a16:creationId xmlns:a16="http://schemas.microsoft.com/office/drawing/2014/main" id="{889911E0-11C7-4ED3-A5DE-391CB053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72225" y="2639036"/>
            <a:ext cx="1579927" cy="157992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2218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C442D2-29D6-4293-B3AF-C58D6771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6" y="252919"/>
            <a:ext cx="8534400" cy="1507067"/>
          </a:xfrm>
        </p:spPr>
        <p:txBody>
          <a:bodyPr/>
          <a:lstStyle/>
          <a:p>
            <a:r>
              <a:rPr lang="en-US" dirty="0" err="1"/>
              <a:t>Sadržaj</a:t>
            </a:r>
            <a:r>
              <a:rPr lang="en-US" dirty="0"/>
              <a:t>: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93BB2C-8F0A-4B95-A6CD-9D22FC1E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6" y="1621366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Okruženje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razvoj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Grafički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zvučni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projekta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Testiranje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Ideje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daljni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razvoj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en-US" dirty="0" err="1"/>
              <a:t>Protivnici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26" y="1224067"/>
            <a:ext cx="10502598" cy="5387861"/>
          </a:xfrm>
        </p:spPr>
        <p:txBody>
          <a:bodyPr>
            <a:normAutofit/>
          </a:bodyPr>
          <a:lstStyle/>
          <a:p>
            <a:pPr lvl="0"/>
            <a:r>
              <a:rPr lang="hr-HR" sz="3200" dirty="0">
                <a:solidFill>
                  <a:schemeClr val="bg1"/>
                </a:solidFill>
              </a:rPr>
              <a:t>Mali </a:t>
            </a:r>
            <a:r>
              <a:rPr lang="hr-HR" sz="3200" dirty="0" err="1">
                <a:solidFill>
                  <a:schemeClr val="bg1"/>
                </a:solidFill>
              </a:rPr>
              <a:t>ork</a:t>
            </a:r>
            <a:endParaRPr lang="hr-HR" sz="3200" dirty="0">
              <a:solidFill>
                <a:schemeClr val="bg1"/>
              </a:solidFill>
            </a:endParaRPr>
          </a:p>
          <a:p>
            <a:pPr lvl="0"/>
            <a:r>
              <a:rPr lang="hr-HR" sz="3200" dirty="0">
                <a:solidFill>
                  <a:schemeClr val="bg1"/>
                </a:solidFill>
              </a:rPr>
              <a:t>Srednji </a:t>
            </a:r>
            <a:r>
              <a:rPr lang="hr-HR" sz="3200" dirty="0" err="1">
                <a:solidFill>
                  <a:schemeClr val="bg1"/>
                </a:solidFill>
              </a:rPr>
              <a:t>ork</a:t>
            </a:r>
            <a:endParaRPr lang="hr-HR" sz="3200" dirty="0">
              <a:solidFill>
                <a:schemeClr val="bg1"/>
              </a:solidFill>
            </a:endParaRPr>
          </a:p>
          <a:p>
            <a:pPr lvl="0"/>
            <a:r>
              <a:rPr lang="hr-HR" sz="3200" dirty="0">
                <a:solidFill>
                  <a:schemeClr val="bg1"/>
                </a:solidFill>
              </a:rPr>
              <a:t>Veliki </a:t>
            </a:r>
            <a:r>
              <a:rPr lang="hr-HR" sz="3200" dirty="0" err="1">
                <a:solidFill>
                  <a:schemeClr val="bg1"/>
                </a:solidFill>
              </a:rPr>
              <a:t>ork</a:t>
            </a:r>
            <a:endParaRPr lang="hr-HR" sz="3200" dirty="0">
              <a:solidFill>
                <a:schemeClr val="bg1"/>
              </a:solidFill>
            </a:endParaRPr>
          </a:p>
          <a:p>
            <a:pPr lvl="0"/>
            <a:r>
              <a:rPr lang="hr-HR" sz="3200" dirty="0">
                <a:solidFill>
                  <a:schemeClr val="bg1"/>
                </a:solidFill>
              </a:rPr>
              <a:t>Kostur</a:t>
            </a:r>
          </a:p>
        </p:txBody>
      </p:sp>
      <p:pic>
        <p:nvPicPr>
          <p:cNvPr id="5" name="Picture 2" descr="Untitled">
            <a:extLst>
              <a:ext uri="{FF2B5EF4-FFF2-40B4-BE49-F238E27FC236}">
                <a16:creationId xmlns:a16="http://schemas.microsoft.com/office/drawing/2014/main" id="{1E304284-89E0-45EB-A17C-F0FFE77F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95374" y="2741851"/>
            <a:ext cx="5222815" cy="13742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3120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14827-CFE5-4197-BA39-2E2D143C82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13B969-15C6-496F-A783-8263B2D5E7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E479F2-7D1B-4FBE-913F-F9C7ABA520A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0FCCC4-8B7C-4CEF-A065-5248926416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E49775-4543-4ACE-AF9F-9DDF6E3E31B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51A7EC-94FC-4A49-A4C1-716295D0064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826BF-E1FA-43EB-A5B9-A0529D424CB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nip Diagonal Corner Rectangle 25">
            <a:extLst>
              <a:ext uri="{FF2B5EF4-FFF2-40B4-BE49-F238E27FC236}">
                <a16:creationId xmlns:a16="http://schemas.microsoft.com/office/drawing/2014/main" id="{59E26208-31FE-4637-8CF0-F1A6798BE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3BF343E-99B0-4DD0-B7A1-CBEDC5D3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679" r="-5" b="-5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en-US" dirty="0"/>
              <a:t>Photoshop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r-HR" dirty="0">
                <a:solidFill>
                  <a:schemeClr val="bg1"/>
                </a:solidFill>
              </a:rPr>
              <a:t>Proces uklanjanja pozadine:</a:t>
            </a:r>
          </a:p>
          <a:p>
            <a:pPr lvl="0"/>
            <a:r>
              <a:rPr lang="hr-HR" dirty="0" err="1">
                <a:solidFill>
                  <a:schemeClr val="bg1"/>
                </a:solidFill>
              </a:rPr>
              <a:t>Polygonal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Lasso</a:t>
            </a:r>
            <a:r>
              <a:rPr lang="hr-HR" dirty="0">
                <a:solidFill>
                  <a:schemeClr val="bg1"/>
                </a:solidFill>
              </a:rPr>
              <a:t> Tool</a:t>
            </a:r>
          </a:p>
          <a:p>
            <a:pPr lvl="0"/>
            <a:r>
              <a:rPr lang="hr-HR" dirty="0" err="1">
                <a:solidFill>
                  <a:schemeClr val="bg1"/>
                </a:solidFill>
              </a:rPr>
              <a:t>Inverse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8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E04345-1043-4D96-ABE6-00F6ACF696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EE1466-9BC6-4EB8-9018-C6B91A8C8B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E67979-53DE-4CF0-9CA5-9AF63F6738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843DF4-BA4F-4BAE-B081-09118B7CE96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7259AD-7457-460C-8758-B05705CFD0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5B23A09-BC50-4BA3-8DAD-E4EFDF666B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A36178AE-CEEF-49E2-869A-8029EFF447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6DF349E-5B5A-4E51-80C6-CA464CF7C7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8D44EF-CBAB-49FB-A564-3096FF5A16F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FC1CCB1-3D5D-4ED0-97B5-582A43B47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A6810A-2366-4F1E-9755-F83232059C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D4045B-DB00-4A65-882A-E791683AD3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DAE64D-F497-403E-8B03-314F11E985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5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916FC07B-05C5-4768-BB6C-B1C371E9A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077" r="-5" b="-5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1" y="2517009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Photoshop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47" y="1794406"/>
            <a:ext cx="5414401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Background Eraser Tool</a:t>
            </a:r>
          </a:p>
        </p:txBody>
      </p:sp>
    </p:spTree>
    <p:extLst>
      <p:ext uri="{BB962C8B-B14F-4D97-AF65-F5344CB8AC3E}">
        <p14:creationId xmlns:p14="http://schemas.microsoft.com/office/powerpoint/2010/main" val="6646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5B23A09-BC50-4BA3-8DAD-E4EFDF666B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A36178AE-CEEF-49E2-869A-8029EFF447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DF349E-5B5A-4E51-80C6-CA464CF7C7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8D44EF-CBAB-49FB-A564-3096FF5A16F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C1CCB1-3D5D-4ED0-97B5-582A43B47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6810A-2366-4F1E-9755-F83232059C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D4045B-DB00-4A65-882A-E791683AD3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DAE64D-F497-403E-8B03-314F11E985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EDCBA88F-9A05-4714-A0CF-099AB5A6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837" r="-4" b="-4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577" y="2626685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Photoshop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68" y="1864256"/>
            <a:ext cx="5414401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 err="1">
                <a:solidFill>
                  <a:schemeClr val="bg1"/>
                </a:solidFill>
              </a:rPr>
              <a:t>Brišemo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dijelove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koji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nam</a:t>
            </a:r>
            <a:r>
              <a:rPr lang="en-US" sz="2100" dirty="0">
                <a:solidFill>
                  <a:schemeClr val="bg1"/>
                </a:solidFill>
              </a:rPr>
              <a:t> ne </a:t>
            </a:r>
            <a:r>
              <a:rPr lang="en-US" sz="2100" dirty="0" err="1">
                <a:solidFill>
                  <a:schemeClr val="bg1"/>
                </a:solidFill>
              </a:rPr>
              <a:t>trebaju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kako</a:t>
            </a:r>
            <a:r>
              <a:rPr lang="en-US" sz="2100" dirty="0">
                <a:solidFill>
                  <a:schemeClr val="bg1"/>
                </a:solidFill>
              </a:rPr>
              <a:t> bi </a:t>
            </a:r>
            <a:r>
              <a:rPr lang="en-US" sz="2100" dirty="0" err="1">
                <a:solidFill>
                  <a:schemeClr val="bg1"/>
                </a:solidFill>
              </a:rPr>
              <a:t>slika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bila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transparentna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6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en-US" dirty="0" err="1"/>
              <a:t>Pozadina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0"/>
            <a:ext cx="10502598" cy="538786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Objekt pozadine koji sadrži likove i komponente koje sprječavaju igrača i protivnike da izađu iz igraćeg terena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2150F9-A71F-47AF-9258-48A4BC9B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62" y="4021112"/>
            <a:ext cx="1580046" cy="22017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7B354-E564-4921-A4B3-C25CCA2B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62" y="4098955"/>
            <a:ext cx="1763008" cy="8360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3815-7123-4FF8-8E40-96CBC5E9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4" y="4098955"/>
            <a:ext cx="1763008" cy="8360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39E20-3212-49C1-917D-3C2ED239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90" y="3994375"/>
            <a:ext cx="1763008" cy="83606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3255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3" y="246072"/>
            <a:ext cx="9627107" cy="1507067"/>
          </a:xfrm>
        </p:spPr>
        <p:txBody>
          <a:bodyPr/>
          <a:lstStyle/>
          <a:p>
            <a:r>
              <a:rPr lang="hr-HR" dirty="0"/>
              <a:t>Grafičko korisničko sučelje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834961"/>
            <a:ext cx="7895585" cy="5776967"/>
          </a:xfrm>
        </p:spPr>
        <p:txBody>
          <a:bodyPr>
            <a:normAutofit/>
          </a:bodyPr>
          <a:lstStyle/>
          <a:p>
            <a:pPr lvl="0"/>
            <a:r>
              <a:rPr lang="hr-HR" dirty="0">
                <a:solidFill>
                  <a:schemeClr val="bg1"/>
                </a:solidFill>
              </a:rPr>
              <a:t>Virtualna igraća palica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Dugmad za pucanje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Brojač vremena i bodova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Izbornici za pauzu i završetak igre</a:t>
            </a:r>
          </a:p>
        </p:txBody>
      </p:sp>
      <p:pic>
        <p:nvPicPr>
          <p:cNvPr id="10" name="Picture 2" descr="Capture">
            <a:extLst>
              <a:ext uri="{FF2B5EF4-FFF2-40B4-BE49-F238E27FC236}">
                <a16:creationId xmlns:a16="http://schemas.microsoft.com/office/drawing/2014/main" id="{0CFF3C40-878A-4891-82C2-83A5F7E6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67740" y="2455108"/>
            <a:ext cx="6464090" cy="30055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0472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43" y="183384"/>
            <a:ext cx="9627107" cy="1507067"/>
          </a:xfrm>
        </p:spPr>
        <p:txBody>
          <a:bodyPr/>
          <a:lstStyle/>
          <a:p>
            <a:pPr algn="ctr"/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izbornik</a:t>
            </a:r>
            <a:endParaRPr lang="hr-HR" dirty="0"/>
          </a:p>
        </p:txBody>
      </p:sp>
      <p:pic>
        <p:nvPicPr>
          <p:cNvPr id="9" name="Picture 2" descr="3">
            <a:extLst>
              <a:ext uri="{FF2B5EF4-FFF2-40B4-BE49-F238E27FC236}">
                <a16:creationId xmlns:a16="http://schemas.microsoft.com/office/drawing/2014/main" id="{90D0E04D-0C40-4644-AF36-310F55A0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7746" y="1807183"/>
            <a:ext cx="8236503" cy="3780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1709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39" y="183622"/>
            <a:ext cx="9627107" cy="1507067"/>
          </a:xfrm>
        </p:spPr>
        <p:txBody>
          <a:bodyPr/>
          <a:lstStyle/>
          <a:p>
            <a:pPr algn="ctr"/>
            <a:r>
              <a:rPr lang="en-US" dirty="0" err="1"/>
              <a:t>Izbornik</a:t>
            </a:r>
            <a:r>
              <a:rPr lang="en-US" dirty="0"/>
              <a:t> </a:t>
            </a:r>
            <a:r>
              <a:rPr lang="en-US" dirty="0" err="1"/>
              <a:t>završetka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pic>
        <p:nvPicPr>
          <p:cNvPr id="4" name="Picture 3" descr="Capture1">
            <a:extLst>
              <a:ext uri="{FF2B5EF4-FFF2-40B4-BE49-F238E27FC236}">
                <a16:creationId xmlns:a16="http://schemas.microsoft.com/office/drawing/2014/main" id="{3B573B30-7A73-41A1-893E-94D678A2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1460" y="1690689"/>
            <a:ext cx="8689067" cy="402518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9681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77C1A8-2DFC-46A1-A693-FF7AE17B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6" y="482806"/>
            <a:ext cx="8534400" cy="1507067"/>
          </a:xfrm>
        </p:spPr>
        <p:txBody>
          <a:bodyPr/>
          <a:lstStyle/>
          <a:p>
            <a:r>
              <a:rPr lang="en-US" dirty="0" err="1"/>
              <a:t>Zvuk</a:t>
            </a:r>
            <a:r>
              <a:rPr lang="en-US" dirty="0"/>
              <a:t> I </a:t>
            </a:r>
            <a:r>
              <a:rPr lang="en-US" dirty="0" err="1"/>
              <a:t>zvučni</a:t>
            </a:r>
            <a:r>
              <a:rPr lang="en-US" dirty="0"/>
              <a:t> </a:t>
            </a:r>
            <a:r>
              <a:rPr lang="en-US" dirty="0" err="1"/>
              <a:t>efekti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D7450D-4AE8-4737-AA1F-51C21253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76" y="1711712"/>
            <a:ext cx="9084256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Zvukovi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koji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nalaze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igri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preuzeti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besplatne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melodije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efekte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izradu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igara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http://soundimage.org/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melodiju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glavnog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izbornika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odabrana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melodija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sporijeg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ritma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melodija</a:t>
            </a:r>
            <a:r>
              <a:rPr lang="en-US" dirty="0">
                <a:solidFill>
                  <a:schemeClr val="bg1"/>
                </a:solidFill>
              </a:rPr>
              <a:t> same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bržeg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ritma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Zvučni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vatrene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kugle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također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preuzet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besplatne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efekte</a:t>
            </a:r>
            <a:endParaRPr lang="en-US" dirty="0">
              <a:solidFill>
                <a:schemeClr val="bg1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39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5AB6F494-9406-4394-B49E-FDB09DA0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" y="971550"/>
            <a:ext cx="4724400" cy="4914900"/>
          </a:xfrm>
          <a:prstGeom prst="rect">
            <a:avLst/>
          </a:prstGeom>
        </p:spPr>
      </p:pic>
      <p:pic>
        <p:nvPicPr>
          <p:cNvPr id="11" name="Slika 10" descr="Slika na kojoj se prikazuje snimka zaslona, tekst&#10;&#10;Opis je generiran uz visoku pouzdanost">
            <a:extLst>
              <a:ext uri="{FF2B5EF4-FFF2-40B4-BE49-F238E27FC236}">
                <a16:creationId xmlns:a16="http://schemas.microsoft.com/office/drawing/2014/main" id="{C1A2DC3A-39CD-4B18-A176-F6FD182B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26" y="514350"/>
            <a:ext cx="36290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250707" cy="4599920"/>
          </a:xfrm>
        </p:spPr>
        <p:txBody>
          <a:bodyPr>
            <a:normAutofit fontScale="92500" lnSpcReduction="10000"/>
          </a:bodyPr>
          <a:lstStyle/>
          <a:p>
            <a:r>
              <a:rPr lang="hr-HR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astoje</a:t>
            </a:r>
            <a:r>
              <a:rPr lang="en-US" dirty="0">
                <a:solidFill>
                  <a:schemeClr val="bg1"/>
                </a:solidFill>
              </a:rPr>
              <a:t> se od </a:t>
            </a:r>
            <a:r>
              <a:rPr lang="en-US" dirty="0" err="1">
                <a:solidFill>
                  <a:schemeClr val="bg1"/>
                </a:solidFill>
              </a:rPr>
              <a:t>manjeg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broja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sadržaja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manjeg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opsega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B</a:t>
            </a:r>
            <a:r>
              <a:rPr lang="en-US" dirty="0" err="1">
                <a:solidFill>
                  <a:schemeClr val="bg1"/>
                </a:solidFill>
              </a:rPr>
              <a:t>rže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izradu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Razvojni</a:t>
            </a:r>
            <a:r>
              <a:rPr lang="en-US" dirty="0">
                <a:solidFill>
                  <a:schemeClr val="bg1"/>
                </a:solidFill>
              </a:rPr>
              <a:t> program se </a:t>
            </a:r>
            <a:r>
              <a:rPr lang="en-US" dirty="0" err="1">
                <a:solidFill>
                  <a:schemeClr val="bg1"/>
                </a:solidFill>
              </a:rPr>
              <a:t>često</a:t>
            </a:r>
            <a:r>
              <a:rPr lang="en-US" dirty="0">
                <a:solidFill>
                  <a:schemeClr val="bg1"/>
                </a:solidFill>
              </a:rPr>
              <a:t> ne </a:t>
            </a:r>
            <a:r>
              <a:rPr lang="en-US" dirty="0" err="1">
                <a:solidFill>
                  <a:schemeClr val="bg1"/>
                </a:solidFill>
              </a:rPr>
              <a:t>razlikuju</a:t>
            </a:r>
            <a:r>
              <a:rPr lang="en-US" dirty="0">
                <a:solidFill>
                  <a:schemeClr val="bg1"/>
                </a:solidFill>
              </a:rPr>
              <a:t> od </a:t>
            </a:r>
            <a:r>
              <a:rPr lang="en-US" dirty="0" err="1">
                <a:solidFill>
                  <a:schemeClr val="bg1"/>
                </a:solidFill>
              </a:rPr>
              <a:t>onih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namijenjeni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ostalim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platformama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en-US" dirty="0" err="1">
                <a:solidFill>
                  <a:schemeClr val="bg1"/>
                </a:solidFill>
              </a:rPr>
              <a:t>usporedbi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računalima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mobilni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uređaji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imaju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labije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procesorske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snage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labije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grafičke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kartice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anji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kapacitet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Većina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mobilnih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uređaja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dodir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i</a:t>
            </a:r>
            <a:r>
              <a:rPr lang="en-US" dirty="0" err="1">
                <a:solidFill>
                  <a:schemeClr val="bg1"/>
                </a:solidFill>
              </a:rPr>
              <a:t>gru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je </a:t>
            </a:r>
            <a:r>
              <a:rPr lang="en-US" dirty="0" err="1">
                <a:solidFill>
                  <a:schemeClr val="bg1"/>
                </a:solidFill>
              </a:rPr>
              <a:t>potrebno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prilagoditi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kontrolama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izvedivim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takvom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uređaju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k</a:t>
            </a:r>
            <a:r>
              <a:rPr lang="en-US" dirty="0" err="1">
                <a:solidFill>
                  <a:schemeClr val="bg1"/>
                </a:solidFill>
              </a:rPr>
              <a:t>ontrole</a:t>
            </a:r>
            <a:r>
              <a:rPr lang="en-US" dirty="0">
                <a:solidFill>
                  <a:schemeClr val="bg1"/>
                </a:solidFill>
              </a:rPr>
              <a:t> ne bi </a:t>
            </a:r>
            <a:r>
              <a:rPr lang="en-US" dirty="0" err="1">
                <a:solidFill>
                  <a:schemeClr val="bg1"/>
                </a:solidFill>
              </a:rPr>
              <a:t>trebale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prikrivati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većinu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zaslona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jer</a:t>
            </a:r>
            <a:r>
              <a:rPr lang="en-US" dirty="0">
                <a:solidFill>
                  <a:schemeClr val="bg1"/>
                </a:solidFill>
              </a:rPr>
              <a:t> bi time </a:t>
            </a:r>
            <a:r>
              <a:rPr lang="en-US" dirty="0" err="1">
                <a:solidFill>
                  <a:schemeClr val="bg1"/>
                </a:solidFill>
              </a:rPr>
              <a:t>smanjil</a:t>
            </a:r>
            <a:r>
              <a:rPr lang="hr-HR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igraći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k</a:t>
            </a:r>
            <a:r>
              <a:rPr lang="en-US" dirty="0" err="1">
                <a:solidFill>
                  <a:schemeClr val="bg1"/>
                </a:solidFill>
              </a:rPr>
              <a:t>ontrole</a:t>
            </a:r>
            <a:r>
              <a:rPr lang="en-US" dirty="0">
                <a:solidFill>
                  <a:schemeClr val="bg1"/>
                </a:solidFill>
              </a:rPr>
              <a:t> bi </a:t>
            </a:r>
            <a:r>
              <a:rPr lang="en-US" dirty="0" err="1">
                <a:solidFill>
                  <a:schemeClr val="bg1"/>
                </a:solidFill>
              </a:rPr>
              <a:t>trebale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dovoljno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velike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kako</a:t>
            </a:r>
            <a:r>
              <a:rPr lang="en-US" dirty="0">
                <a:solidFill>
                  <a:schemeClr val="bg1"/>
                </a:solidFill>
              </a:rPr>
              <a:t> bi se </a:t>
            </a:r>
            <a:r>
              <a:rPr lang="hr-HR" dirty="0">
                <a:solidFill>
                  <a:schemeClr val="bg1"/>
                </a:solidFill>
              </a:rPr>
              <a:t>njima moglo lako baratati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2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&#10;&#10;Opis je generiran uz vrlo visoku pouzdanost">
            <a:extLst>
              <a:ext uri="{FF2B5EF4-FFF2-40B4-BE49-F238E27FC236}">
                <a16:creationId xmlns:a16="http://schemas.microsoft.com/office/drawing/2014/main" id="{8FEBE51A-0FE1-42C2-88F8-15A69BDF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5" y="657225"/>
            <a:ext cx="3790950" cy="5543550"/>
          </a:xfrm>
          <a:prstGeom prst="rect">
            <a:avLst/>
          </a:prstGeom>
        </p:spPr>
      </p:pic>
      <p:pic>
        <p:nvPicPr>
          <p:cNvPr id="5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716EB36A-ADDB-4F86-9739-BBC63A67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81" y="590550"/>
            <a:ext cx="5362575" cy="5676900"/>
          </a:xfrm>
          <a:prstGeom prst="rect">
            <a:avLst/>
          </a:prstGeom>
        </p:spPr>
      </p:pic>
      <p:pic>
        <p:nvPicPr>
          <p:cNvPr id="7" name="Slika 6" descr="Slika na kojoj se prikazuje tekst&#10;&#10;Opis je generiran uz visoku pouzdanost">
            <a:extLst>
              <a:ext uri="{FF2B5EF4-FFF2-40B4-BE49-F238E27FC236}">
                <a16:creationId xmlns:a16="http://schemas.microsoft.com/office/drawing/2014/main" id="{91BFE033-CE38-4BB0-AD6D-119CFCFD6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99" y="5190196"/>
            <a:ext cx="3600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47669CC2-1421-4446-B8AE-24BD6B0BF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7" y="194914"/>
            <a:ext cx="7115175" cy="6124575"/>
          </a:xfrm>
          <a:prstGeom prst="rect">
            <a:avLst/>
          </a:prstGeom>
        </p:spPr>
      </p:pic>
      <p:pic>
        <p:nvPicPr>
          <p:cNvPr id="5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86ED7D15-7872-49A4-A7F2-3DD31911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99" y="326638"/>
            <a:ext cx="71532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8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4D6F06BC-1B40-42B1-BA40-D4EDA4F1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7" y="937400"/>
            <a:ext cx="70199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0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718B23BE-C174-4302-988B-89983400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6" y="874664"/>
            <a:ext cx="11954107" cy="5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13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BAB6E2B6-D261-4A18-B85C-D648B45E5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0375"/>
            <a:ext cx="4000500" cy="2466975"/>
          </a:xfrm>
          <a:prstGeom prst="rect">
            <a:avLst/>
          </a:prstGeom>
        </p:spPr>
      </p:pic>
      <p:pic>
        <p:nvPicPr>
          <p:cNvPr id="5" name="Slika 4" descr="Slika na kojoj se prikazuje tekst, snimka zaslona&#10;&#10;Opis je generiran uz visoku pouzdanost">
            <a:extLst>
              <a:ext uri="{FF2B5EF4-FFF2-40B4-BE49-F238E27FC236}">
                <a16:creationId xmlns:a16="http://schemas.microsoft.com/office/drawing/2014/main" id="{ED831303-A668-4BDE-9B00-2219D257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1" y="826351"/>
            <a:ext cx="50387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8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snimka zaslona&#10;&#10;Opis je generiran uz visoku pouzdanost">
            <a:extLst>
              <a:ext uri="{FF2B5EF4-FFF2-40B4-BE49-F238E27FC236}">
                <a16:creationId xmlns:a16="http://schemas.microsoft.com/office/drawing/2014/main" id="{72794BAF-4784-4A35-A1CB-E9582914C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1" y="385762"/>
            <a:ext cx="94107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48ABA8C0-62F2-4652-8956-698657B7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6" y="810903"/>
            <a:ext cx="7972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43" y="183384"/>
            <a:ext cx="9627107" cy="1507067"/>
          </a:xfrm>
        </p:spPr>
        <p:txBody>
          <a:bodyPr/>
          <a:lstStyle/>
          <a:p>
            <a:pPr algn="ctr"/>
            <a:r>
              <a:rPr lang="en-US" dirty="0" err="1"/>
              <a:t>testiranje</a:t>
            </a:r>
            <a:endParaRPr lang="hr-HR" dirty="0"/>
          </a:p>
        </p:txBody>
      </p:sp>
      <p:pic>
        <p:nvPicPr>
          <p:cNvPr id="9" name="Picture 2" descr="3">
            <a:extLst>
              <a:ext uri="{FF2B5EF4-FFF2-40B4-BE49-F238E27FC236}">
                <a16:creationId xmlns:a16="http://schemas.microsoft.com/office/drawing/2014/main" id="{90D0E04D-0C40-4644-AF36-310F55A0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7746" y="1807183"/>
            <a:ext cx="8236503" cy="3780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0824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hr-HR" dirty="0"/>
              <a:t>Proces razvoja igre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pPr lvl="0"/>
            <a:r>
              <a:rPr lang="hr-HR" dirty="0">
                <a:solidFill>
                  <a:schemeClr val="bg1"/>
                </a:solidFill>
              </a:rPr>
              <a:t>prije-produkcijska faza – ideja, koncept igre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produkcijska faza – glavna faza, kod, scenarij, likovi, testiranje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post-produkcijska faza – promocija igre na tržištu</a:t>
            </a:r>
          </a:p>
        </p:txBody>
      </p:sp>
    </p:spTree>
    <p:extLst>
      <p:ext uri="{BB962C8B-B14F-4D97-AF65-F5344CB8AC3E}">
        <p14:creationId xmlns:p14="http://schemas.microsoft.com/office/powerpoint/2010/main" val="1026416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en-US" dirty="0" err="1"/>
              <a:t>Testiranje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4" y="1503915"/>
            <a:ext cx="9121269" cy="4337047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nakon dodavanja nove funkcionalnosti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hr-HR" dirty="0">
                <a:solidFill>
                  <a:schemeClr val="bg1"/>
                </a:solidFill>
              </a:rPr>
              <a:t> provjera svih slučajeva – tek nakon toga sljedeća nadogradnja</a:t>
            </a:r>
          </a:p>
          <a:p>
            <a:r>
              <a:rPr lang="hr-HR" dirty="0">
                <a:solidFill>
                  <a:schemeClr val="bg1"/>
                </a:solidFill>
              </a:rPr>
              <a:t>na laptopu/računalu i mobitelu</a:t>
            </a:r>
          </a:p>
          <a:p>
            <a:r>
              <a:rPr lang="hr-HR" dirty="0">
                <a:solidFill>
                  <a:schemeClr val="bg1"/>
                </a:solidFill>
              </a:rPr>
              <a:t>pozicija elemenata na grafičkom sučelju, testiranje svih komponenti, usklađivanje vrijednosti varijabli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t</a:t>
            </a:r>
            <a:r>
              <a:rPr lang="en-US" dirty="0" err="1">
                <a:solidFill>
                  <a:schemeClr val="bg1"/>
                </a:solidFill>
              </a:rPr>
              <a:t>estiranjem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težimo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konačn</a:t>
            </a:r>
            <a:r>
              <a:rPr lang="en-US" dirty="0">
                <a:solidFill>
                  <a:schemeClr val="bg1"/>
                </a:solidFill>
              </a:rPr>
              <a:t>om</a:t>
            </a:r>
            <a:r>
              <a:rPr lang="hr-HR" dirty="0">
                <a:solidFill>
                  <a:schemeClr val="bg1"/>
                </a:solidFill>
              </a:rPr>
              <a:t> proizvod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hr-HR" dirty="0">
                <a:solidFill>
                  <a:schemeClr val="bg1"/>
                </a:solidFill>
              </a:rPr>
              <a:t> bez greške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najbolje moguće upotrebljiv za krajnjeg korisnika</a:t>
            </a:r>
          </a:p>
        </p:txBody>
      </p:sp>
    </p:spTree>
    <p:extLst>
      <p:ext uri="{BB962C8B-B14F-4D97-AF65-F5344CB8AC3E}">
        <p14:creationId xmlns:p14="http://schemas.microsoft.com/office/powerpoint/2010/main" val="42105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sustav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mobilne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uređaje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razvijati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igru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hr-HR" dirty="0">
                <a:solidFill>
                  <a:schemeClr val="bg1"/>
                </a:solidFill>
              </a:rPr>
              <a:t>Operacijski sustavi omogućuju pisanje aplikacija koje nisu direktno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povezane</a:t>
            </a:r>
            <a:r>
              <a:rPr lang="hr-HR" dirty="0">
                <a:solidFill>
                  <a:schemeClr val="bg1"/>
                </a:solidFill>
              </a:rPr>
              <a:t> s hardverom uređaja, već komuniciraju s njime preko </a:t>
            </a:r>
            <a:r>
              <a:rPr lang="hr-HR" dirty="0" err="1">
                <a:solidFill>
                  <a:schemeClr val="bg1"/>
                </a:solidFill>
              </a:rPr>
              <a:t>bibliotek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hr-HR" dirty="0">
                <a:solidFill>
                  <a:schemeClr val="bg1"/>
                </a:solidFill>
              </a:rPr>
              <a:t>koje nude operacijski sustavi.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Mogućnost izrade aplikacija za pojedini operacijski sustav, a ne za pojedini uređaj, pruža priliku izrade igara koje se mogu pokretati na velikom broju uređaja.</a:t>
            </a:r>
          </a:p>
        </p:txBody>
      </p:sp>
    </p:spTree>
    <p:extLst>
      <p:ext uri="{BB962C8B-B14F-4D97-AF65-F5344CB8AC3E}">
        <p14:creationId xmlns:p14="http://schemas.microsoft.com/office/powerpoint/2010/main" val="378418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uređajima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5" y="504942"/>
            <a:ext cx="8868350" cy="45999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odabir svih scena</a:t>
            </a:r>
          </a:p>
          <a:p>
            <a:r>
              <a:rPr lang="hr-HR" dirty="0">
                <a:solidFill>
                  <a:schemeClr val="bg1"/>
                </a:solidFill>
              </a:rPr>
              <a:t>odabir platforme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stvaranje datoteke koju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testiramo na uređaju</a:t>
            </a:r>
          </a:p>
        </p:txBody>
      </p:sp>
      <p:pic>
        <p:nvPicPr>
          <p:cNvPr id="4" name="Picture 2" descr="2">
            <a:extLst>
              <a:ext uri="{FF2B5EF4-FFF2-40B4-BE49-F238E27FC236}">
                <a16:creationId xmlns:a16="http://schemas.microsoft.com/office/drawing/2014/main" id="{3DFF69C9-F62B-4C19-B60D-7FC0820D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96" y="1424148"/>
            <a:ext cx="4758337" cy="45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809C968-3B08-4413-911A-3E4BDABF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44" y="4709283"/>
            <a:ext cx="2517974" cy="10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3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hr-HR" dirty="0"/>
              <a:t>Kompatibilnost verzija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Andriod</a:t>
            </a:r>
            <a:r>
              <a:rPr lang="hr-HR" dirty="0">
                <a:solidFill>
                  <a:schemeClr val="bg1"/>
                </a:solidFill>
              </a:rPr>
              <a:t> SDK, početna verzija 2.7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nisu se mogle dohvatiti potrebne biblioteke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odabrana verzija 2.5 koju </a:t>
            </a:r>
            <a:r>
              <a:rPr lang="hr-HR" sz="2000" dirty="0" err="1">
                <a:solidFill>
                  <a:schemeClr val="bg1"/>
                </a:solidFill>
              </a:rPr>
              <a:t>Unity</a:t>
            </a:r>
            <a:r>
              <a:rPr lang="hr-HR" sz="2000" dirty="0">
                <a:solidFill>
                  <a:schemeClr val="bg1"/>
                </a:solidFill>
              </a:rPr>
              <a:t> podržava</a:t>
            </a:r>
          </a:p>
          <a:p>
            <a:pPr lvl="1"/>
            <a:endParaRPr lang="hr-HR" sz="2000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 JDK (Java SE Development Kit) 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početna verzija 1.9</a:t>
            </a:r>
          </a:p>
          <a:p>
            <a:pPr lvl="1"/>
            <a:r>
              <a:rPr lang="hr-HR" sz="2000" dirty="0" err="1">
                <a:solidFill>
                  <a:schemeClr val="bg1"/>
                </a:solidFill>
              </a:rPr>
              <a:t>Unity</a:t>
            </a:r>
            <a:r>
              <a:rPr lang="hr-HR" sz="2000" dirty="0">
                <a:solidFill>
                  <a:schemeClr val="bg1"/>
                </a:solidFill>
              </a:rPr>
              <a:t> </a:t>
            </a:r>
            <a:r>
              <a:rPr lang="hr-HR" sz="2000" dirty="0" err="1">
                <a:solidFill>
                  <a:schemeClr val="bg1"/>
                </a:solidFill>
              </a:rPr>
              <a:t>kompatilbilan</a:t>
            </a:r>
            <a:r>
              <a:rPr lang="hr-HR" sz="2000" dirty="0">
                <a:solidFill>
                  <a:schemeClr val="bg1"/>
                </a:solidFill>
              </a:rPr>
              <a:t> s 1.8</a:t>
            </a:r>
          </a:p>
        </p:txBody>
      </p:sp>
    </p:spTree>
    <p:extLst>
      <p:ext uri="{BB962C8B-B14F-4D97-AF65-F5344CB8AC3E}">
        <p14:creationId xmlns:p14="http://schemas.microsoft.com/office/powerpoint/2010/main" val="2758257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hr-HR" dirty="0" err="1"/>
              <a:t>Pokrentanje</a:t>
            </a:r>
            <a:r>
              <a:rPr lang="hr-HR" dirty="0"/>
              <a:t> igre na mobitelu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prvi mobitel: „hardver nije dovoljno dobar za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pokretanje aplikacija”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rješenje: ponovo pokrenuli uređaj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drugi mobitel: bez komplikacija</a:t>
            </a:r>
          </a:p>
          <a:p>
            <a:r>
              <a:rPr lang="hr-HR" dirty="0">
                <a:solidFill>
                  <a:schemeClr val="bg1"/>
                </a:solidFill>
              </a:rPr>
              <a:t>testiranje funkcionalnosti na mobitelu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EAE1E8C-4843-4563-8029-5D192934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6798290" y="1489595"/>
            <a:ext cx="2832092" cy="48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4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8534400" cy="1507067"/>
          </a:xfrm>
        </p:spPr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uređaji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igr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hr-HR" dirty="0">
                <a:solidFill>
                  <a:schemeClr val="bg1"/>
                </a:solidFill>
              </a:rPr>
              <a:t> se može pokrenuti na verzijama Androida 6.0+</a:t>
            </a:r>
          </a:p>
          <a:p>
            <a:r>
              <a:rPr lang="hr-HR" dirty="0">
                <a:solidFill>
                  <a:schemeClr val="bg1"/>
                </a:solidFill>
              </a:rPr>
              <a:t>pokretanje APK datoteke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dodatna potvrda zbog sigurnosti i </a:t>
            </a:r>
            <a:r>
              <a:rPr lang="hr-HR" dirty="0" err="1">
                <a:solidFill>
                  <a:schemeClr val="bg1"/>
                </a:solidFill>
              </a:rPr>
              <a:t>igr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hr-HR" dirty="0">
                <a:solidFill>
                  <a:schemeClr val="bg1"/>
                </a:solidFill>
              </a:rPr>
              <a:t> se instalira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Sony </a:t>
            </a:r>
            <a:r>
              <a:rPr lang="hr-HR" dirty="0" err="1">
                <a:solidFill>
                  <a:schemeClr val="bg1"/>
                </a:solidFill>
              </a:rPr>
              <a:t>Xperia</a:t>
            </a:r>
            <a:r>
              <a:rPr lang="hr-HR" dirty="0">
                <a:solidFill>
                  <a:schemeClr val="bg1"/>
                </a:solidFill>
              </a:rPr>
              <a:t> m5, Android 6.0</a:t>
            </a:r>
          </a:p>
          <a:p>
            <a:r>
              <a:rPr lang="hr-HR" dirty="0" err="1">
                <a:solidFill>
                  <a:schemeClr val="bg1"/>
                </a:solidFill>
              </a:rPr>
              <a:t>Xiaomi</a:t>
            </a:r>
            <a:r>
              <a:rPr lang="hr-HR" dirty="0">
                <a:solidFill>
                  <a:schemeClr val="bg1"/>
                </a:solidFill>
              </a:rPr>
              <a:t>, </a:t>
            </a:r>
            <a:r>
              <a:rPr lang="hr-HR" dirty="0" err="1">
                <a:solidFill>
                  <a:schemeClr val="bg1"/>
                </a:solidFill>
              </a:rPr>
              <a:t>Redmi</a:t>
            </a:r>
            <a:r>
              <a:rPr lang="hr-HR" dirty="0">
                <a:solidFill>
                  <a:schemeClr val="bg1"/>
                </a:solidFill>
              </a:rPr>
              <a:t> 4X, Android 7.1.2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C9B7-74DF-40DF-98FD-12D2688A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9" y="5368405"/>
            <a:ext cx="2517974" cy="108618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8B923-13EA-4C35-8ADF-0A04DE0C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65" y="3789843"/>
            <a:ext cx="4737329" cy="26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ika na kojoj se prikazuje elektronički, sjedenje&#10;&#10;Opis je generiran uz visoku pouzdanost">
            <a:extLst>
              <a:ext uri="{FF2B5EF4-FFF2-40B4-BE49-F238E27FC236}">
                <a16:creationId xmlns:a16="http://schemas.microsoft.com/office/drawing/2014/main" id="{9703A633-8556-494E-8D32-E792D36C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0" y="1087541"/>
            <a:ext cx="3185108" cy="311822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hr-HR" dirty="0"/>
              <a:t>Mjesta stvaranja neprijatelja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796394" cy="3575884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Ideja: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igrač puca na 4 strane pa bi broj mjesta za stvaranje protivnika trebao biti različit od 4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testiranjem došli do 3 mjesta</a:t>
            </a:r>
          </a:p>
          <a:p>
            <a:pPr lvl="1"/>
            <a:r>
              <a:rPr lang="hr-HR" sz="2000" dirty="0" err="1">
                <a:solidFill>
                  <a:schemeClr val="bg1"/>
                </a:solidFill>
              </a:rPr>
              <a:t>Mjes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hr-HR" sz="2000" dirty="0">
                <a:solidFill>
                  <a:schemeClr val="bg1"/>
                </a:solidFill>
              </a:rPr>
              <a:t>a postavljena tako da se igrač mora micati kako bi upucao protivnike (ne da stoji na mjestu i samo pritišće dugmad za pucanje)</a:t>
            </a:r>
          </a:p>
        </p:txBody>
      </p:sp>
    </p:spTree>
    <p:extLst>
      <p:ext uri="{BB962C8B-B14F-4D97-AF65-F5344CB8AC3E}">
        <p14:creationId xmlns:p14="http://schemas.microsoft.com/office/powerpoint/2010/main" val="1859846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DBEC-6855-4644-B471-97547AD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Svojstva neprijatelja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426F-FA6E-464A-8BEC-76D7E4E9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Transformacija: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pozicija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rotacija (2D – 0)</a:t>
            </a:r>
          </a:p>
          <a:p>
            <a:pPr lvl="1"/>
            <a:r>
              <a:rPr lang="hr-HR" sz="2000" dirty="0">
                <a:solidFill>
                  <a:schemeClr val="bg1"/>
                </a:solidFill>
              </a:rPr>
              <a:t>skaliranje</a:t>
            </a:r>
          </a:p>
          <a:p>
            <a:pPr lvl="1"/>
            <a:endParaRPr lang="hr-HR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8539B1-09D3-4C7A-80DB-76511E58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46" y="591445"/>
            <a:ext cx="7200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DBEC-6855-4644-B471-97547AD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Svojstva neprijatelja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426F-FA6E-464A-8BEC-76D7E4E9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3533225" cy="3615267"/>
          </a:xfrm>
        </p:spPr>
        <p:txBody>
          <a:bodyPr>
            <a:noAutofit/>
          </a:bodyPr>
          <a:lstStyle/>
          <a:p>
            <a:r>
              <a:rPr lang="hr-HR" sz="1800" i="1" dirty="0" err="1">
                <a:solidFill>
                  <a:schemeClr val="bg1"/>
                </a:solidFill>
              </a:rPr>
              <a:t>Enemy</a:t>
            </a:r>
            <a:r>
              <a:rPr lang="hr-HR" sz="1800" i="1" dirty="0">
                <a:solidFill>
                  <a:schemeClr val="bg1"/>
                </a:solidFill>
              </a:rPr>
              <a:t> </a:t>
            </a:r>
            <a:r>
              <a:rPr lang="hr-HR" sz="1800" i="1" dirty="0" err="1">
                <a:solidFill>
                  <a:schemeClr val="bg1"/>
                </a:solidFill>
              </a:rPr>
              <a:t>Controller</a:t>
            </a:r>
            <a:endParaRPr lang="hr-HR" sz="1800" i="1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brzina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Hp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hit </a:t>
            </a:r>
            <a:r>
              <a:rPr lang="hr-HR" i="1" dirty="0" err="1">
                <a:solidFill>
                  <a:schemeClr val="bg1"/>
                </a:solidFill>
              </a:rPr>
              <a:t>points</a:t>
            </a:r>
            <a:endParaRPr lang="hr-HR" i="1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hp/2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hr-HR" dirty="0">
                <a:solidFill>
                  <a:schemeClr val="bg1"/>
                </a:solidFill>
              </a:rPr>
              <a:t> koliko puta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treba pogoditi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neprijatelja da ga 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uništimo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diff – </a:t>
            </a:r>
            <a:r>
              <a:rPr lang="en-US" i="1" dirty="0">
                <a:solidFill>
                  <a:schemeClr val="bg1"/>
                </a:solidFill>
              </a:rPr>
              <a:t>difficulty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diff * 10 – </a:t>
            </a:r>
            <a:r>
              <a:rPr lang="en-US" i="1" dirty="0" err="1">
                <a:solidFill>
                  <a:schemeClr val="bg1"/>
                </a:solidFill>
              </a:rPr>
              <a:t>dobiveni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bodovi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za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uništavanje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neprijatelja</a:t>
            </a:r>
            <a:endParaRPr lang="hr-HR" i="1" dirty="0">
              <a:solidFill>
                <a:schemeClr val="bg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8539B1-09D3-4C7A-80DB-76511E58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98" y="422274"/>
            <a:ext cx="7200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73D-679D-4595-B9CC-088BB0C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/>
              <a:t>Sprajt igrača - komponente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BBBF-E286-4DD3-98E2-3C610203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53" y="1576873"/>
            <a:ext cx="9667672" cy="4886694"/>
          </a:xfrm>
        </p:spPr>
        <p:txBody>
          <a:bodyPr>
            <a:normAutofit fontScale="92500" lnSpcReduction="10000"/>
          </a:bodyPr>
          <a:lstStyle/>
          <a:p>
            <a:r>
              <a:rPr lang="hr-HR" dirty="0">
                <a:solidFill>
                  <a:schemeClr val="bg1"/>
                </a:solidFill>
              </a:rPr>
              <a:t>Transform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obavezna komponenta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komponenta transformacije – pozicija (0,0,0), središte scene</a:t>
            </a:r>
          </a:p>
          <a:p>
            <a:r>
              <a:rPr lang="hr-HR" dirty="0">
                <a:solidFill>
                  <a:schemeClr val="bg1"/>
                </a:solidFill>
              </a:rPr>
              <a:t>Box Collider 2D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određivanje je li neki objekt dotaknuo drugi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veličina kvadrata obuhvaća cijeli sprajt igrača</a:t>
            </a:r>
          </a:p>
          <a:p>
            <a:pPr lvl="1"/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Player </a:t>
            </a:r>
            <a:r>
              <a:rPr lang="hr-HR" dirty="0" err="1">
                <a:solidFill>
                  <a:schemeClr val="bg1"/>
                </a:solidFill>
              </a:rPr>
              <a:t>Controller</a:t>
            </a:r>
            <a:r>
              <a:rPr lang="hr-H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C# skripta, definiranje brzine igrača, spajanje objekta igrača s grafičkim korisničkim sučeljem, metode za kretanje, pucanje, završetak igre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r-HR" dirty="0" err="1">
                <a:solidFill>
                  <a:schemeClr val="bg1"/>
                </a:solidFill>
              </a:rPr>
              <a:t>Rigidbody</a:t>
            </a:r>
            <a:r>
              <a:rPr lang="hr-HR" dirty="0">
                <a:solidFill>
                  <a:schemeClr val="bg1"/>
                </a:solidFill>
              </a:rPr>
              <a:t> 2D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glavna komponenta za fiziku u </a:t>
            </a:r>
            <a:r>
              <a:rPr lang="hr-HR" dirty="0" err="1">
                <a:solidFill>
                  <a:schemeClr val="bg1"/>
                </a:solidFill>
              </a:rPr>
              <a:t>Unityu</a:t>
            </a:r>
            <a:r>
              <a:rPr lang="hr-HR" dirty="0">
                <a:solidFill>
                  <a:schemeClr val="bg1"/>
                </a:solidFill>
              </a:rPr>
              <a:t>. svaki objekt koji se želi kretati mora sadržavati ovu komponentu. Varijabla za gravitaciju ove komponente je postavljena na nula kako objekt ne bi „padao” niz scenu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Player2">
            <a:extLst>
              <a:ext uri="{FF2B5EF4-FFF2-40B4-BE49-F238E27FC236}">
                <a16:creationId xmlns:a16="http://schemas.microsoft.com/office/drawing/2014/main" id="{AACDFC04-5993-4712-863E-20705B4F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25" y="647699"/>
            <a:ext cx="756236" cy="7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200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556487-71D7-4332-8BB1-C47BBC07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Zaključne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021E67-8F3F-4651-A5E9-57B1A630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Iako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prvu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čini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lagano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izrada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timu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svojih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komplikacija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testiranje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savršena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postoje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nedostaci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izglađeni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ideje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možda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optimalne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217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556487-71D7-4332-8BB1-C47BBC07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daljnju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021E67-8F3F-4651-A5E9-57B1A630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Zvukovni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efekti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protivnike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stvaranju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umiranju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Bolje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animacije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objekata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sceni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Pauziranje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Pojačanja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protivnici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ispuštaju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prilikom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umiranja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dodatno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jači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napad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 err="1">
                <a:solidFill>
                  <a:schemeClr val="bg1"/>
                </a:solidFill>
              </a:rPr>
              <a:t>Više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protivnika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Različita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igraća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polja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(s </a:t>
            </a:r>
            <a:r>
              <a:rPr lang="en-US" dirty="0" err="1">
                <a:solidFill>
                  <a:schemeClr val="bg1"/>
                </a:solidFill>
              </a:rPr>
              <a:t>preprekama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asimetrična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 err="1">
                <a:solidFill>
                  <a:schemeClr val="bg1"/>
                </a:solidFill>
              </a:rPr>
              <a:t>Korištenje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Accelerometra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pokušali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ubaciti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igru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došli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mogli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rješiti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267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10074580" cy="1507067"/>
          </a:xfrm>
        </p:spPr>
        <p:txBody>
          <a:bodyPr/>
          <a:lstStyle/>
          <a:p>
            <a:r>
              <a:rPr lang="en-US" dirty="0" err="1"/>
              <a:t>Operacijski</a:t>
            </a:r>
            <a:r>
              <a:rPr lang="en-US" dirty="0"/>
              <a:t> </a:t>
            </a:r>
            <a:r>
              <a:rPr lang="en-US" dirty="0" err="1"/>
              <a:t>sustavi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uređaje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hr-HR" dirty="0" err="1">
                <a:solidFill>
                  <a:schemeClr val="bg1"/>
                </a:solidFill>
              </a:rPr>
              <a:t>peracijski</a:t>
            </a:r>
            <a:r>
              <a:rPr lang="hr-HR" dirty="0">
                <a:solidFill>
                  <a:schemeClr val="bg1"/>
                </a:solidFill>
              </a:rPr>
              <a:t> sustavi 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napravljeni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hr-HR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 pametne telefone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 tablete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 pametne satove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… </a:t>
            </a:r>
          </a:p>
          <a:p>
            <a:r>
              <a:rPr lang="hr-HR" dirty="0">
                <a:solidFill>
                  <a:schemeClr val="bg1"/>
                </a:solidFill>
              </a:rPr>
              <a:t>Osobine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operacijskih sustava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mobilne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uređaje</a:t>
            </a:r>
            <a:r>
              <a:rPr lang="hr-HR" dirty="0">
                <a:solidFill>
                  <a:schemeClr val="bg1"/>
                </a:solidFill>
              </a:rPr>
              <a:t> su: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ekran na dodir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priključak za mobilnu mrežu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Bluetooth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Wi-Fi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Global Positioning System (GPS)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prepoznavanje govora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…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Na tržištu su trenutno dva značajna operacijska sustava: Android i </a:t>
            </a:r>
            <a:r>
              <a:rPr lang="hr-HR" dirty="0" err="1">
                <a:solidFill>
                  <a:schemeClr val="bg1"/>
                </a:solidFill>
              </a:rPr>
              <a:t>iOS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556487-71D7-4332-8BB1-C47BBC07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97" y="2546215"/>
            <a:ext cx="8887805" cy="1765570"/>
          </a:xfrm>
        </p:spPr>
        <p:txBody>
          <a:bodyPr>
            <a:normAutofit/>
          </a:bodyPr>
          <a:lstStyle/>
          <a:p>
            <a:r>
              <a:rPr lang="en-US" sz="5000" dirty="0" err="1"/>
              <a:t>Hvala</a:t>
            </a:r>
            <a:r>
              <a:rPr lang="en-US" sz="5000" dirty="0"/>
              <a:t> </a:t>
            </a:r>
            <a:r>
              <a:rPr lang="en-US" sz="5000" dirty="0" err="1"/>
              <a:t>na</a:t>
            </a:r>
            <a:r>
              <a:rPr lang="en-US" sz="5000" dirty="0"/>
              <a:t> </a:t>
            </a:r>
            <a:r>
              <a:rPr lang="en-US" sz="5000" dirty="0" err="1"/>
              <a:t>pažnji</a:t>
            </a:r>
            <a:r>
              <a:rPr lang="en-US" sz="5000" dirty="0"/>
              <a:t>! </a:t>
            </a:r>
            <a:r>
              <a:rPr lang="en-US" sz="5000" dirty="0">
                <a:sym typeface="Wingdings" panose="05000000000000000000" pitchFamily="2" charset="2"/>
              </a:rPr>
              <a:t></a:t>
            </a:r>
            <a:endParaRPr lang="hr-HR" sz="5000" dirty="0"/>
          </a:p>
        </p:txBody>
      </p:sp>
    </p:spTree>
    <p:extLst>
      <p:ext uri="{BB962C8B-B14F-4D97-AF65-F5344CB8AC3E}">
        <p14:creationId xmlns:p14="http://schemas.microsoft.com/office/powerpoint/2010/main" val="39136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10074580" cy="1507067"/>
          </a:xfrm>
        </p:spPr>
        <p:txBody>
          <a:bodyPr/>
          <a:lstStyle/>
          <a:p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mobilnih</a:t>
            </a:r>
            <a:r>
              <a:rPr lang="en-US" dirty="0"/>
              <a:t> </a:t>
            </a:r>
            <a:r>
              <a:rPr lang="en-US" dirty="0" err="1"/>
              <a:t>igara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163057"/>
            <a:ext cx="9121269" cy="3472439"/>
          </a:xfrm>
        </p:spPr>
        <p:txBody>
          <a:bodyPr>
            <a:normAutofit fontScale="92500" lnSpcReduction="10000"/>
          </a:bodyPr>
          <a:lstStyle/>
          <a:p>
            <a:r>
              <a:rPr lang="hr-HR" dirty="0">
                <a:solidFill>
                  <a:schemeClr val="bg1"/>
                </a:solidFill>
              </a:rPr>
              <a:t>C++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Alat za objavljivanje ambicioznih ideja</a:t>
            </a:r>
          </a:p>
          <a:p>
            <a:pPr lvl="0"/>
            <a:r>
              <a:rPr lang="hr-HR" dirty="0">
                <a:solidFill>
                  <a:schemeClr val="bg1"/>
                </a:solidFill>
              </a:rPr>
              <a:t>Stalno ažuriran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mogu se pratiti nove tehnologije i budući trendovi</a:t>
            </a:r>
          </a:p>
          <a:p>
            <a:r>
              <a:rPr lang="hr-HR" dirty="0" err="1">
                <a:solidFill>
                  <a:schemeClr val="bg1"/>
                </a:solidFill>
              </a:rPr>
              <a:t>Unreal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Engine</a:t>
            </a:r>
            <a:r>
              <a:rPr lang="hr-HR" dirty="0">
                <a:solidFill>
                  <a:schemeClr val="bg1"/>
                </a:solidFill>
              </a:rPr>
              <a:t> uključuje: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filmski kvalitetni alat za stvaranje vizualnih efekata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naprednu, fleksibilnu i prilagođenu umjetnu inteligenciju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kompletan audio sustav </a:t>
            </a:r>
          </a:p>
          <a:p>
            <a:r>
              <a:rPr lang="hr-HR" dirty="0">
                <a:solidFill>
                  <a:schemeClr val="bg1"/>
                </a:solidFill>
              </a:rPr>
              <a:t>Igre su podržane na skoro svim platformama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4AD393A-B9BD-4874-AAD2-113AA4757E71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20" y="4799250"/>
            <a:ext cx="1501967" cy="1562391"/>
          </a:xfrm>
          <a:prstGeom prst="rect">
            <a:avLst/>
          </a:prstGeom>
        </p:spPr>
      </p:pic>
      <p:pic>
        <p:nvPicPr>
          <p:cNvPr id="5" name="Picture 2" descr="https://machina.hr/wp-content/uploads/2017/12/blueprint__main__main_666_374.jpg">
            <a:extLst>
              <a:ext uri="{FF2B5EF4-FFF2-40B4-BE49-F238E27FC236}">
                <a16:creationId xmlns:a16="http://schemas.microsoft.com/office/drawing/2014/main" id="{51F1CB90-5573-4F2D-A5EE-76B16C7E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05" y="1543273"/>
            <a:ext cx="5068113" cy="28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Razvojno okruženje za izradu video igara</a:t>
            </a:r>
          </a:p>
          <a:p>
            <a:r>
              <a:rPr lang="hr-HR" dirty="0">
                <a:solidFill>
                  <a:schemeClr val="bg1"/>
                </a:solidFill>
              </a:rPr>
              <a:t>Tvrtka: </a:t>
            </a:r>
            <a:r>
              <a:rPr lang="hr-HR" dirty="0" err="1">
                <a:solidFill>
                  <a:schemeClr val="bg1"/>
                </a:solidFill>
              </a:rPr>
              <a:t>Unity</a:t>
            </a:r>
            <a:r>
              <a:rPr lang="hr-HR" dirty="0">
                <a:solidFill>
                  <a:schemeClr val="bg1"/>
                </a:solidFill>
              </a:rPr>
              <a:t> Technologies</a:t>
            </a:r>
          </a:p>
          <a:p>
            <a:r>
              <a:rPr lang="hr-HR" dirty="0">
                <a:solidFill>
                  <a:schemeClr val="bg1"/>
                </a:solidFill>
              </a:rPr>
              <a:t>Izrada 2D i 3D igara</a:t>
            </a:r>
          </a:p>
          <a:p>
            <a:r>
              <a:rPr lang="hr-HR" dirty="0">
                <a:solidFill>
                  <a:schemeClr val="bg1"/>
                </a:solidFill>
              </a:rPr>
              <a:t>Koristi se za izradu igara i aplikacija na računalima, konzolama i mobilnim uređajima</a:t>
            </a:r>
          </a:p>
          <a:p>
            <a:r>
              <a:rPr lang="hr-HR" dirty="0">
                <a:solidFill>
                  <a:schemeClr val="bg1"/>
                </a:solidFill>
              </a:rPr>
              <a:t>Koristi se za izradu jednostavnih, ali i najkompliciranijih igara</a:t>
            </a:r>
          </a:p>
          <a:p>
            <a:r>
              <a:rPr lang="hr-HR" dirty="0">
                <a:solidFill>
                  <a:schemeClr val="bg1"/>
                </a:solidFill>
              </a:rPr>
              <a:t>Zahtjevan za uporabu na najvišem nivou</a:t>
            </a:r>
          </a:p>
          <a:p>
            <a:r>
              <a:rPr lang="hr-HR" dirty="0">
                <a:solidFill>
                  <a:schemeClr val="bg1"/>
                </a:solidFill>
              </a:rPr>
              <a:t>Koristi objektno-orijentirani pristup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8C51458-D2E1-4245-BE47-A69B7A79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3" y="727595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E04345-1043-4D96-ABE6-00F6ACF696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EE1466-9BC6-4EB8-9018-C6B91A8C8B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E67979-53DE-4CF0-9CA5-9AF63F6738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843DF4-BA4F-4BAE-B081-09118B7CE96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7259AD-7457-460C-8758-B05705CFD0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636809-3F8B-47DD-A379-B1C5ECE17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16551-D19C-4721-B946-C83EF9AD5D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3" descr="supercharge-your-game-with-unity-ads-unity-analytics-angelo-ferro-4-638">
            <a:extLst>
              <a:ext uri="{FF2B5EF4-FFF2-40B4-BE49-F238E27FC236}">
                <a16:creationId xmlns:a16="http://schemas.microsoft.com/office/drawing/2014/main" id="{0B873362-49CE-49E9-9552-FF0D58894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3685" b="1"/>
          <a:stretch/>
        </p:blipFill>
        <p:spPr bwMode="auto"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Podržane</a:t>
            </a:r>
            <a:r>
              <a:rPr lang="en-US" sz="4800" dirty="0"/>
              <a:t> </a:t>
            </a:r>
            <a:r>
              <a:rPr lang="en-US" sz="4800" dirty="0" err="1"/>
              <a:t>platforme</a:t>
            </a:r>
            <a:r>
              <a:rPr lang="en-US" sz="4800" dirty="0"/>
              <a:t> u </a:t>
            </a:r>
            <a:r>
              <a:rPr lang="en-US" sz="4800" dirty="0" err="1"/>
              <a:t>Unityu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521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801CB3-174D-4EEF-946F-85AD40AC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4" y="246072"/>
            <a:ext cx="10074580" cy="1507067"/>
          </a:xfrm>
        </p:spPr>
        <p:txBody>
          <a:bodyPr/>
          <a:lstStyle/>
          <a:p>
            <a:r>
              <a:rPr lang="hr-HR" dirty="0" err="1"/>
              <a:t>GameObject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B05928-478F-4EB3-B695-D2D3421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3" y="1489595"/>
            <a:ext cx="9121269" cy="4599920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Unity</a:t>
            </a:r>
            <a:r>
              <a:rPr lang="hr-HR" dirty="0">
                <a:solidFill>
                  <a:schemeClr val="bg1"/>
                </a:solidFill>
              </a:rPr>
              <a:t> ima objektno-orijentirani pristup </a:t>
            </a:r>
          </a:p>
          <a:p>
            <a:r>
              <a:rPr lang="hr-HR" dirty="0">
                <a:solidFill>
                  <a:schemeClr val="bg1"/>
                </a:solidFill>
              </a:rPr>
              <a:t>GameObjects su u prijevodu igraći objekti, najvažniji koncept</a:t>
            </a:r>
          </a:p>
          <a:p>
            <a:r>
              <a:rPr lang="hr-HR" dirty="0">
                <a:solidFill>
                  <a:schemeClr val="bg1"/>
                </a:solidFill>
              </a:rPr>
              <a:t>Svaki objekt u igri je GameObject, od likova i okoliša, do svjetlosti, kamere i specijalnih efekta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sam objekt nema neku ulogu, moramo pridodati komponente i svojstva prije nego postane lik, okoliš ili nešto drugo</a:t>
            </a:r>
          </a:p>
          <a:p>
            <a:r>
              <a:rPr lang="hr-HR" dirty="0">
                <a:solidFill>
                  <a:schemeClr val="bg1"/>
                </a:solidFill>
              </a:rPr>
              <a:t>Ovisno o kojoj vrsti objekta se radi, pridodaju se različite komponente </a:t>
            </a:r>
          </a:p>
          <a:p>
            <a:r>
              <a:rPr lang="hr-HR" i="1" dirty="0">
                <a:solidFill>
                  <a:schemeClr val="bg1"/>
                </a:solidFill>
              </a:rPr>
              <a:t>GameObject se može shvatiti kao prazan lonac za kuhanje, a komponente kao sastojci koji izgrađuju neko jelo</a:t>
            </a:r>
          </a:p>
          <a:p>
            <a:r>
              <a:rPr lang="hr-HR" dirty="0">
                <a:solidFill>
                  <a:schemeClr val="bg1"/>
                </a:solidFill>
              </a:rPr>
              <a:t>Unity ima mnogo napravljenih komponenti, ali se mogu raditi i vlastite komponente</a:t>
            </a:r>
          </a:p>
        </p:txBody>
      </p:sp>
    </p:spTree>
    <p:extLst>
      <p:ext uri="{BB962C8B-B14F-4D97-AF65-F5344CB8AC3E}">
        <p14:creationId xmlns:p14="http://schemas.microsoft.com/office/powerpoint/2010/main" val="485919007"/>
      </p:ext>
    </p:extLst>
  </p:cSld>
  <p:clrMapOvr>
    <a:masterClrMapping/>
  </p:clrMapOvr>
</p:sld>
</file>

<file path=ppt/theme/theme1.xml><?xml version="1.0" encoding="utf-8"?>
<a:theme xmlns:a="http://schemas.openxmlformats.org/drawingml/2006/main" name="Isječak">
  <a:themeElements>
    <a:clrScheme name="Isječak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Isječ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sječa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1668</Words>
  <Application>Microsoft Office PowerPoint</Application>
  <PresentationFormat>Široki zaslon</PresentationFormat>
  <Paragraphs>242</Paragraphs>
  <Slides>50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50</vt:i4>
      </vt:variant>
    </vt:vector>
  </HeadingPairs>
  <TitlesOfParts>
    <vt:vector size="54" baseType="lpstr">
      <vt:lpstr>Century Gothic</vt:lpstr>
      <vt:lpstr>Wingdings</vt:lpstr>
      <vt:lpstr>Wingdings 3</vt:lpstr>
      <vt:lpstr>Isječak</vt:lpstr>
      <vt:lpstr>Hocus pocus </vt:lpstr>
      <vt:lpstr>Sadržaj:</vt:lpstr>
      <vt:lpstr>Mobilne igre</vt:lpstr>
      <vt:lpstr>Mobilne igre</vt:lpstr>
      <vt:lpstr>Operacijski sustavi za mobilne uređaje</vt:lpstr>
      <vt:lpstr>Alati za izradu mobilnih igara</vt:lpstr>
      <vt:lpstr>PowerPoint prezentacija</vt:lpstr>
      <vt:lpstr>Podržane platforme u Unityu</vt:lpstr>
      <vt:lpstr>GameObject</vt:lpstr>
      <vt:lpstr>Instalacija</vt:lpstr>
      <vt:lpstr>Radno okruženje </vt:lpstr>
      <vt:lpstr>Alatna traka</vt:lpstr>
      <vt:lpstr>Preglednik projekta</vt:lpstr>
      <vt:lpstr>Hijerarhija projekta</vt:lpstr>
      <vt:lpstr>inspektor</vt:lpstr>
      <vt:lpstr>Scenski I igraći pogled</vt:lpstr>
      <vt:lpstr>Programi za uređivanje objekata</vt:lpstr>
      <vt:lpstr>Objekti</vt:lpstr>
      <vt:lpstr>Igrač</vt:lpstr>
      <vt:lpstr>Protivnici</vt:lpstr>
      <vt:lpstr>Photoshop</vt:lpstr>
      <vt:lpstr>Photoshop</vt:lpstr>
      <vt:lpstr>Photoshop</vt:lpstr>
      <vt:lpstr>Pozadina</vt:lpstr>
      <vt:lpstr>Grafičko korisničko sučelje</vt:lpstr>
      <vt:lpstr>Glavni izbornik</vt:lpstr>
      <vt:lpstr>Izbornik završetka igre</vt:lpstr>
      <vt:lpstr>Zvuk I zvučni efekti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testiranje</vt:lpstr>
      <vt:lpstr>Proces razvoja igre</vt:lpstr>
      <vt:lpstr>Testiranje</vt:lpstr>
      <vt:lpstr>Testiranje na uređajima</vt:lpstr>
      <vt:lpstr>Kompatibilnost verzija</vt:lpstr>
      <vt:lpstr>Pokrentanje igre na mobitelu</vt:lpstr>
      <vt:lpstr>Korišteni uređaji</vt:lpstr>
      <vt:lpstr>Mjesta stvaranja neprijatelja</vt:lpstr>
      <vt:lpstr>Svojstva neprijatelja</vt:lpstr>
      <vt:lpstr>Svojstva neprijatelja</vt:lpstr>
      <vt:lpstr>Sprajt igrača - komponente</vt:lpstr>
      <vt:lpstr>Zaključne misli</vt:lpstr>
      <vt:lpstr>Ideje za daljnju izradu igre</vt:lpstr>
      <vt:lpstr>Hvala na pažnji!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Hocus pocus </dc:title>
  <dc:creator>Luka</dc:creator>
  <cp:lastModifiedBy>Luka</cp:lastModifiedBy>
  <cp:revision>19</cp:revision>
  <dcterms:created xsi:type="dcterms:W3CDTF">2018-03-07T22:46:11Z</dcterms:created>
  <dcterms:modified xsi:type="dcterms:W3CDTF">2018-03-08T02:42:00Z</dcterms:modified>
</cp:coreProperties>
</file>