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15d43c5c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15d43c5c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15d43c5c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15d43c5c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5d43c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5d43c5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f7695b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f7695b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0,(no heart disease) 1,2,3,4 (level of severity, for the sake of simplicity, task is reduced to just 0/1)</a:t>
            </a:r>
            <a:endParaRPr/>
          </a:p>
          <a:p>
            <a:pPr indent="0" lvl="0" marL="0" rtl="0" algn="l">
              <a:spcBef>
                <a:spcPts val="0"/>
              </a:spcBef>
              <a:spcAft>
                <a:spcPts val="0"/>
              </a:spcAft>
              <a:buNone/>
            </a:pPr>
            <a:r>
              <a:rPr lang="en"/>
              <a:t>2. </a:t>
            </a:r>
            <a:r>
              <a:rPr lang="en"/>
              <a:t>W[l] += -alpha * (1.0/N * tri_W[l] + lamb*W[l]), the derivative of cost function that contains ridge regularization)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f7695bd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f7695bd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f7695bd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f7695b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are in the next slide, all the nne tried larger than 3 perform poorly.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6f7695bd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6f7695bd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acuracies. Observe that the training accuracy increases as nne increases. Also observe that from 85 and subsequent nne have sharp decrease at some point of lambda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6f7695bd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6f7695bd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smallest nne used in fact has the best test accuracy, tho maximum don’t differ sharply, the averages are very different.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6f7695bd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6f7695bd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 of up and downs, no clear pattern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15d43c5c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15d43c5c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f7695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f7695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15d43c5c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5d43c5c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15d43c5c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15d43c5c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neurons still perform better than the rest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6f7695bd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6f7695bd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that the large number of neurons don’t perform better than 3 neurons, if possible (no further evidence to show that 4 neurons nn_structure is too simple), probably choose the one that costs least computational power. After searching for the number of neurons to select for hidden layer, we find that it is reasonable to choose a small number for the hidden layer since we have sqrt(13*1) = 3.6</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15d43c5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5d43c5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15d43c5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15d43c5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15d43c5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15d43c5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15d43c5c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15d43c5c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5d43c5c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5d43c5c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5d43c5c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5d43c5c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6f7695b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f7695b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books.google.de/books/about/Practical_Neural_Network_Recipes_in_C++.html?id=7Ez_Pq0sp2EC&amp;redir_esc=y" TargetMode="External"/><Relationship Id="rId4" Type="http://schemas.openxmlformats.org/officeDocument/2006/relationships/hyperlink" Target="https://stats.stackexchange.com/questions/181/how-to-choose-the-number-of-hidden-layers-and-nodes-in-a-feedforward-neural-netw" TargetMode="External"/><Relationship Id="rId5" Type="http://schemas.openxmlformats.org/officeDocument/2006/relationships/hyperlink" Target="https://books.google.de/books/about/Practical_Neural_Network_Recipes_in_C++.html?id=7Ez_Pq0sp2EC&amp;redir_es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Heart Disease Dataset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Machines with RBF Kernel</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311700" y="1152475"/>
            <a:ext cx="6496050" cy="704850"/>
          </a:xfrm>
          <a:prstGeom prst="rect">
            <a:avLst/>
          </a:prstGeom>
          <a:noFill/>
          <a:ln>
            <a:noFill/>
          </a:ln>
        </p:spPr>
      </p:pic>
      <p:pic>
        <p:nvPicPr>
          <p:cNvPr id="121" name="Google Shape;121;p22"/>
          <p:cNvPicPr preferRelativeResize="0"/>
          <p:nvPr/>
        </p:nvPicPr>
        <p:blipFill>
          <a:blip r:embed="rId4">
            <a:alphaModFix/>
          </a:blip>
          <a:stretch>
            <a:fillRect/>
          </a:stretch>
        </p:blipFill>
        <p:spPr>
          <a:xfrm>
            <a:off x="1726150" y="2120938"/>
            <a:ext cx="3667125" cy="244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Machines with Polynomial Kernel</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311688" y="1152463"/>
            <a:ext cx="6486525" cy="714375"/>
          </a:xfrm>
          <a:prstGeom prst="rect">
            <a:avLst/>
          </a:prstGeom>
          <a:noFill/>
          <a:ln>
            <a:noFill/>
          </a:ln>
        </p:spPr>
      </p:pic>
      <p:pic>
        <p:nvPicPr>
          <p:cNvPr id="129" name="Google Shape;129;p23"/>
          <p:cNvPicPr preferRelativeResize="0"/>
          <p:nvPr/>
        </p:nvPicPr>
        <p:blipFill>
          <a:blip r:embed="rId4">
            <a:alphaModFix/>
          </a:blip>
          <a:stretch>
            <a:fillRect/>
          </a:stretch>
        </p:blipFill>
        <p:spPr>
          <a:xfrm>
            <a:off x="1707113" y="2063788"/>
            <a:ext cx="3695700" cy="250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for SVM</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Unfortunately, three models using three different kernels obtain the best performance at three different C values</a:t>
            </a:r>
            <a:endParaRPr/>
          </a:p>
          <a:p>
            <a:pPr indent="-342900" lvl="0" marL="457200" rtl="0" algn="l">
              <a:spcBef>
                <a:spcPts val="0"/>
              </a:spcBef>
              <a:spcAft>
                <a:spcPts val="0"/>
              </a:spcAft>
              <a:buSzPts val="1800"/>
              <a:buChar char="●"/>
            </a:pPr>
            <a:r>
              <a:rPr lang="en"/>
              <a:t>No obvious pattern can be observed on how to choose appropriate C value</a:t>
            </a:r>
            <a:endParaRPr/>
          </a:p>
          <a:p>
            <a:pPr indent="-342900" lvl="0" marL="457200" rtl="0" algn="l">
              <a:spcBef>
                <a:spcPts val="0"/>
              </a:spcBef>
              <a:spcAft>
                <a:spcPts val="0"/>
              </a:spcAft>
              <a:buSzPts val="1800"/>
              <a:buChar char="●"/>
            </a:pPr>
            <a:r>
              <a:rPr lang="en"/>
              <a:t>But luckily, the model with RBF kernel has a monotonously increasing performance while C increases(lambda decreases)</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(with Ridge Regularization)</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Code(training):</a:t>
            </a:r>
            <a:endParaRPr/>
          </a:p>
          <a:p>
            <a:pPr indent="-317500" lvl="1" marL="914400" rtl="0" algn="l">
              <a:spcBef>
                <a:spcPts val="0"/>
              </a:spcBef>
              <a:spcAft>
                <a:spcPts val="0"/>
              </a:spcAft>
              <a:buSzPts val="1400"/>
              <a:buChar char="-"/>
            </a:pPr>
            <a:r>
              <a:rPr lang="en"/>
              <a:t>def train_nn(nn_structure, X, y, iter_num=3000, alpha=0.5, lamb=0): …</a:t>
            </a:r>
            <a:endParaRPr/>
          </a:p>
          <a:p>
            <a:pPr indent="-317500" lvl="1" marL="914400" rtl="0" algn="l">
              <a:spcBef>
                <a:spcPts val="0"/>
              </a:spcBef>
              <a:spcAft>
                <a:spcPts val="0"/>
              </a:spcAft>
              <a:buSzPts val="1400"/>
              <a:buChar char="-"/>
            </a:pPr>
            <a:r>
              <a:rPr lang="en"/>
              <a:t>Mostly same as the demo NN code posted on Classes</a:t>
            </a:r>
            <a:endParaRPr/>
          </a:p>
          <a:p>
            <a:pPr indent="-317500" lvl="1" marL="914400" rtl="0" algn="l">
              <a:spcBef>
                <a:spcPts val="0"/>
              </a:spcBef>
              <a:spcAft>
                <a:spcPts val="0"/>
              </a:spcAft>
              <a:buSzPts val="1400"/>
              <a:buChar char="-"/>
            </a:pPr>
            <a:r>
              <a:rPr lang="en"/>
              <a:t>Adjustable nn_structure, number of iterations, learning rate, lambda </a:t>
            </a:r>
            <a:endParaRPr/>
          </a:p>
          <a:p>
            <a:pPr indent="-317500" lvl="1" marL="914400" rtl="0" algn="l">
              <a:spcBef>
                <a:spcPts val="0"/>
              </a:spcBef>
              <a:spcAft>
                <a:spcPts val="0"/>
              </a:spcAft>
              <a:buSzPts val="1400"/>
              <a:buChar char="-"/>
            </a:pPr>
            <a:r>
              <a:rPr lang="en"/>
              <a:t>Cost function added with Ridge Regularization term: J += lambda*sum(W^2)</a:t>
            </a:r>
            <a:endParaRPr/>
          </a:p>
          <a:p>
            <a:pPr indent="-317500" lvl="2" marL="1371600" rtl="0" algn="l">
              <a:spcBef>
                <a:spcPts val="0"/>
              </a:spcBef>
              <a:spcAft>
                <a:spcPts val="0"/>
              </a:spcAft>
              <a:buSzPts val="1400"/>
              <a:buChar char="-"/>
            </a:pPr>
            <a:r>
              <a:rPr lang="en"/>
              <a:t>sum_W comes from summing up all elements in the weight matrix</a:t>
            </a:r>
            <a:endParaRPr/>
          </a:p>
          <a:p>
            <a:pPr indent="0" lvl="0" marL="0" rtl="0" algn="l">
              <a:spcBef>
                <a:spcPts val="1600"/>
              </a:spcBef>
              <a:spcAft>
                <a:spcPts val="0"/>
              </a:spcAft>
              <a:buNone/>
            </a:pPr>
            <a:r>
              <a:rPr lang="en"/>
              <a:t>             W[l] += -alpha * (1.0/N * tri_W[l] + 2*lamb*sum_W) </a:t>
            </a:r>
            <a:endParaRPr/>
          </a:p>
          <a:p>
            <a:pPr indent="0" lvl="0" marL="13716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Varying parameters passed into training function</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Try to vary number of neurons per layer; multiple hidden layers; activation function; tuning parameter for regularization; number of iterations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hidden layer, vary the number of neurons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311688" y="1224300"/>
            <a:ext cx="3762375" cy="2533650"/>
          </a:xfrm>
          <a:prstGeom prst="rect">
            <a:avLst/>
          </a:prstGeom>
          <a:noFill/>
          <a:ln>
            <a:noFill/>
          </a:ln>
        </p:spPr>
      </p:pic>
      <p:pic>
        <p:nvPicPr>
          <p:cNvPr id="155" name="Google Shape;155;p27"/>
          <p:cNvPicPr preferRelativeResize="0"/>
          <p:nvPr/>
        </p:nvPicPr>
        <p:blipFill>
          <a:blip r:embed="rId4">
            <a:alphaModFix/>
          </a:blip>
          <a:stretch>
            <a:fillRect/>
          </a:stretch>
        </p:blipFill>
        <p:spPr>
          <a:xfrm>
            <a:off x="5127063" y="1304925"/>
            <a:ext cx="3705225" cy="2533650"/>
          </a:xfrm>
          <a:prstGeom prst="rect">
            <a:avLst/>
          </a:prstGeom>
          <a:noFill/>
          <a:ln>
            <a:noFill/>
          </a:ln>
        </p:spPr>
      </p:pic>
      <p:sp>
        <p:nvSpPr>
          <p:cNvPr id="156" name="Google Shape;156;p27"/>
          <p:cNvSpPr txBox="1"/>
          <p:nvPr/>
        </p:nvSpPr>
        <p:spPr>
          <a:xfrm>
            <a:off x="744025" y="3964525"/>
            <a:ext cx="5673600" cy="6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Num_neurons = [3, 85, 168, 251, 334, 417, 500]</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Lambdas = [0.0001     0.00019947 0.0003979  0.0007937  0.00158322 0.00315811</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0.00629961 0.01256605 0.02506597 0.05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157" name="Google Shape;157;p27"/>
          <p:cNvSpPr txBox="1"/>
          <p:nvPr/>
        </p:nvSpPr>
        <p:spPr>
          <a:xfrm>
            <a:off x="6011325" y="4082975"/>
            <a:ext cx="2709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3000 iterations, learning rate = 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8"/>
          <p:cNvPicPr preferRelativeResize="0"/>
          <p:nvPr/>
        </p:nvPicPr>
        <p:blipFill>
          <a:blip r:embed="rId3">
            <a:alphaModFix/>
          </a:blip>
          <a:stretch>
            <a:fillRect/>
          </a:stretch>
        </p:blipFill>
        <p:spPr>
          <a:xfrm>
            <a:off x="406925" y="445025"/>
            <a:ext cx="8230188" cy="459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29"/>
          <p:cNvPicPr preferRelativeResize="0"/>
          <p:nvPr/>
        </p:nvPicPr>
        <p:blipFill>
          <a:blip r:embed="rId3">
            <a:alphaModFix/>
          </a:blip>
          <a:stretch>
            <a:fillRect/>
          </a:stretch>
        </p:blipFill>
        <p:spPr>
          <a:xfrm>
            <a:off x="311702" y="360477"/>
            <a:ext cx="8243875" cy="45870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 to smaller range </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30"/>
          <p:cNvPicPr preferRelativeResize="0"/>
          <p:nvPr/>
        </p:nvPicPr>
        <p:blipFill>
          <a:blip r:embed="rId3">
            <a:alphaModFix/>
          </a:blip>
          <a:stretch>
            <a:fillRect/>
          </a:stretch>
        </p:blipFill>
        <p:spPr>
          <a:xfrm>
            <a:off x="311688" y="1152475"/>
            <a:ext cx="3762375" cy="2533650"/>
          </a:xfrm>
          <a:prstGeom prst="rect">
            <a:avLst/>
          </a:prstGeom>
          <a:noFill/>
          <a:ln>
            <a:noFill/>
          </a:ln>
        </p:spPr>
      </p:pic>
      <p:pic>
        <p:nvPicPr>
          <p:cNvPr id="179" name="Google Shape;179;p30"/>
          <p:cNvPicPr preferRelativeResize="0"/>
          <p:nvPr/>
        </p:nvPicPr>
        <p:blipFill>
          <a:blip r:embed="rId4">
            <a:alphaModFix/>
          </a:blip>
          <a:stretch>
            <a:fillRect/>
          </a:stretch>
        </p:blipFill>
        <p:spPr>
          <a:xfrm>
            <a:off x="5024238" y="1219700"/>
            <a:ext cx="3705225" cy="2533650"/>
          </a:xfrm>
          <a:prstGeom prst="rect">
            <a:avLst/>
          </a:prstGeom>
          <a:noFill/>
          <a:ln>
            <a:noFill/>
          </a:ln>
        </p:spPr>
      </p:pic>
      <p:sp>
        <p:nvSpPr>
          <p:cNvPr id="180" name="Google Shape;180;p30"/>
          <p:cNvSpPr txBox="1"/>
          <p:nvPr/>
        </p:nvSpPr>
        <p:spPr>
          <a:xfrm>
            <a:off x="449700" y="3877675"/>
            <a:ext cx="5673600" cy="6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Num_neurons = </a:t>
            </a:r>
            <a:r>
              <a:rPr lang="en" sz="1050">
                <a:solidFill>
                  <a:schemeClr val="dk1"/>
                </a:solidFill>
                <a:highlight>
                  <a:srgbClr val="FFFFFF"/>
                </a:highlight>
              </a:rPr>
              <a:t>[3, 10, 18, 26, 34, 42, 50]</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Lambdas =</a:t>
            </a:r>
            <a:r>
              <a:rPr lang="en" sz="1050">
                <a:solidFill>
                  <a:schemeClr val="dk1"/>
                </a:solidFill>
                <a:highlight>
                  <a:srgbClr val="FFFFFF"/>
                </a:highlight>
              </a:rPr>
              <a:t>[5.00000000e-05 9.72943859e-05 1.89323950e-04 3.68403150e-04</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7.16871164e-04 1.39495079e-03 2.71441762e-03 5.28195190e-03</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1.02780853e-02 2.00000000e-02]</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181" name="Google Shape;181;p30"/>
          <p:cNvSpPr txBox="1"/>
          <p:nvPr/>
        </p:nvSpPr>
        <p:spPr>
          <a:xfrm>
            <a:off x="5717800" y="4069000"/>
            <a:ext cx="2709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3000 iterations, learning rate = 0.5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31"/>
          <p:cNvPicPr preferRelativeResize="0"/>
          <p:nvPr/>
        </p:nvPicPr>
        <p:blipFill>
          <a:blip r:embed="rId3">
            <a:alphaModFix/>
          </a:blip>
          <a:stretch>
            <a:fillRect/>
          </a:stretch>
        </p:blipFill>
        <p:spPr>
          <a:xfrm>
            <a:off x="311688" y="1152475"/>
            <a:ext cx="3705225" cy="2533650"/>
          </a:xfrm>
          <a:prstGeom prst="rect">
            <a:avLst/>
          </a:prstGeom>
          <a:noFill/>
          <a:ln>
            <a:noFill/>
          </a:ln>
        </p:spPr>
      </p:pic>
      <p:pic>
        <p:nvPicPr>
          <p:cNvPr id="189" name="Google Shape;189;p31"/>
          <p:cNvPicPr preferRelativeResize="0"/>
          <p:nvPr/>
        </p:nvPicPr>
        <p:blipFill>
          <a:blip r:embed="rId4">
            <a:alphaModFix/>
          </a:blip>
          <a:stretch>
            <a:fillRect/>
          </a:stretch>
        </p:blipFill>
        <p:spPr>
          <a:xfrm>
            <a:off x="5127063" y="1152475"/>
            <a:ext cx="3705225" cy="253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61" name="Google Shape;61;p14"/>
          <p:cNvSpPr txBox="1"/>
          <p:nvPr>
            <p:ph idx="1" type="body"/>
          </p:nvPr>
        </p:nvSpPr>
        <p:spPr>
          <a:xfrm>
            <a:off x="311700" y="1159575"/>
            <a:ext cx="8520600" cy="3675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Goal: </a:t>
            </a:r>
            <a:r>
              <a:rPr lang="en"/>
              <a:t>predict whether a patient will likely to have heart disease </a:t>
            </a:r>
            <a:endParaRPr/>
          </a:p>
          <a:p>
            <a:pPr indent="-342900" lvl="0" marL="457200" rtl="0" algn="l">
              <a:lnSpc>
                <a:spcPct val="200000"/>
              </a:lnSpc>
              <a:spcBef>
                <a:spcPts val="0"/>
              </a:spcBef>
              <a:spcAft>
                <a:spcPts val="0"/>
              </a:spcAft>
              <a:buSzPts val="1800"/>
              <a:buChar char="●"/>
            </a:pPr>
            <a:r>
              <a:rPr lang="en"/>
              <a:t>Since this is a classification problem, we can use Logistic Regression</a:t>
            </a:r>
            <a:endParaRPr/>
          </a:p>
          <a:p>
            <a:pPr indent="-342900" lvl="0" marL="457200" rtl="0" algn="l">
              <a:lnSpc>
                <a:spcPct val="200000"/>
              </a:lnSpc>
              <a:spcBef>
                <a:spcPts val="0"/>
              </a:spcBef>
              <a:spcAft>
                <a:spcPts val="0"/>
              </a:spcAft>
              <a:buSzPts val="1800"/>
              <a:buChar char="●"/>
            </a:pPr>
            <a:r>
              <a:rPr lang="en"/>
              <a:t>For data preprocessing, 13 features are picked from the original 76 and are polynomially transformed(degree = 2)</a:t>
            </a:r>
            <a:endParaRPr/>
          </a:p>
          <a:p>
            <a:pPr indent="-342900" lvl="0" marL="457200" rtl="0" algn="l">
              <a:lnSpc>
                <a:spcPct val="200000"/>
              </a:lnSpc>
              <a:spcBef>
                <a:spcPts val="0"/>
              </a:spcBef>
              <a:spcAft>
                <a:spcPts val="0"/>
              </a:spcAft>
              <a:buSzPts val="1800"/>
              <a:buChar char="●"/>
            </a:pPr>
            <a:r>
              <a:rPr lang="en"/>
              <a:t>only 13 features are picked because all other features contain a lot of N/A value</a:t>
            </a:r>
            <a:endParaRPr sz="1200"/>
          </a:p>
          <a:p>
            <a:pPr indent="0" lvl="0" marL="0" rtl="0" algn="l">
              <a:lnSpc>
                <a:spcPct val="100000"/>
              </a:lnSpc>
              <a:spcBef>
                <a:spcPts val="1600"/>
              </a:spcBef>
              <a:spcAft>
                <a:spcPts val="0"/>
              </a:spcAft>
              <a:buNone/>
            </a:pPr>
            <a:r>
              <a:t/>
            </a:r>
            <a:endParaRPr sz="800"/>
          </a:p>
          <a:p>
            <a:pPr indent="0" lvl="0" marL="0" rtl="0" algn="l">
              <a:lnSpc>
                <a:spcPct val="100000"/>
              </a:lnSpc>
              <a:spcBef>
                <a:spcPts val="1600"/>
              </a:spcBef>
              <a:spcAft>
                <a:spcPts val="0"/>
              </a:spcAft>
              <a:buNone/>
            </a:pPr>
            <a:r>
              <a:t/>
            </a:r>
            <a:endParaRPr sz="800"/>
          </a:p>
          <a:p>
            <a:pPr indent="0" lvl="0" marL="0" rtl="0" algn="l">
              <a:lnSpc>
                <a:spcPct val="100000"/>
              </a:lnSpc>
              <a:spcBef>
                <a:spcPts val="1600"/>
              </a:spcBef>
              <a:spcAft>
                <a:spcPts val="0"/>
              </a:spcAft>
              <a:buNone/>
            </a:pPr>
            <a:r>
              <a:t/>
            </a:r>
            <a:endParaRPr sz="800"/>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32"/>
          <p:cNvPicPr preferRelativeResize="0"/>
          <p:nvPr/>
        </p:nvPicPr>
        <p:blipFill>
          <a:blip r:embed="rId3">
            <a:alphaModFix/>
          </a:blip>
          <a:stretch>
            <a:fillRect/>
          </a:stretch>
        </p:blipFill>
        <p:spPr>
          <a:xfrm>
            <a:off x="900100" y="500050"/>
            <a:ext cx="7343775" cy="4143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33"/>
          <p:cNvPicPr preferRelativeResize="0"/>
          <p:nvPr/>
        </p:nvPicPr>
        <p:blipFill>
          <a:blip r:embed="rId3">
            <a:alphaModFix/>
          </a:blip>
          <a:stretch>
            <a:fillRect/>
          </a:stretch>
        </p:blipFill>
        <p:spPr>
          <a:xfrm>
            <a:off x="885825" y="514350"/>
            <a:ext cx="7372350" cy="411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of NN performance</a:t>
            </a:r>
            <a:endParaRPr/>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Multiple combinations result in a maximum test accuracy around 82%</a:t>
            </a:r>
            <a:endParaRPr/>
          </a:p>
          <a:p>
            <a:pPr indent="-342900" lvl="0" marL="457200" rtl="0" algn="l">
              <a:spcBef>
                <a:spcPts val="0"/>
              </a:spcBef>
              <a:spcAft>
                <a:spcPts val="0"/>
              </a:spcAft>
              <a:buSzPts val="1800"/>
              <a:buChar char="-"/>
            </a:pPr>
            <a:r>
              <a:rPr lang="en"/>
              <a:t>No obvious pattern or trend to determine which lambda or what number of neurons give the best result</a:t>
            </a:r>
            <a:endParaRPr/>
          </a:p>
          <a:p>
            <a:pPr indent="-342900" lvl="0" marL="457200" rtl="0" algn="l">
              <a:spcBef>
                <a:spcPts val="0"/>
              </a:spcBef>
              <a:spcAft>
                <a:spcPts val="0"/>
              </a:spcAft>
              <a:buSzPts val="1800"/>
              <a:buChar char="-"/>
            </a:pPr>
            <a:r>
              <a:rPr lang="en"/>
              <a:t>Rule of thumb: For a three layer NN, the number of neurons would be approximately  sqrt(n*m) given n inputs neurons and m outputs neurons</a:t>
            </a:r>
            <a:endParaRPr/>
          </a:p>
          <a:p>
            <a:pPr indent="-342900" lvl="0" marL="457200" rtl="0" algn="l">
              <a:spcBef>
                <a:spcPts val="0"/>
              </a:spcBef>
              <a:spcAft>
                <a:spcPts val="0"/>
              </a:spcAft>
              <a:buSzPts val="1800"/>
              <a:buChar char="-"/>
            </a:pPr>
            <a:r>
              <a:rPr lang="en"/>
              <a:t>In our case, sqrt(13*1) = 3.6 (neurons on the hidden layer)</a:t>
            </a:r>
            <a:endParaRPr/>
          </a:p>
          <a:p>
            <a:pPr indent="0" lvl="0" marL="0" rtl="0" algn="l">
              <a:spcBef>
                <a:spcPts val="1600"/>
              </a:spcBef>
              <a:spcAft>
                <a:spcPts val="0"/>
              </a:spcAft>
              <a:buClr>
                <a:schemeClr val="dk1"/>
              </a:buClr>
              <a:buSzPts val="1100"/>
              <a:buFont typeface="Arial"/>
              <a:buNone/>
            </a:pPr>
            <a:r>
              <a:rPr lang="en" sz="1150">
                <a:solidFill>
                  <a:srgbClr val="242729"/>
                </a:solidFill>
              </a:rPr>
              <a:t>Reference:</a:t>
            </a:r>
            <a:endParaRPr sz="1150">
              <a:solidFill>
                <a:srgbClr val="242729"/>
              </a:solidFill>
            </a:endParaRPr>
          </a:p>
          <a:p>
            <a:pPr indent="0" lvl="0" marL="0" rtl="0" algn="l">
              <a:spcBef>
                <a:spcPts val="1100"/>
              </a:spcBef>
              <a:spcAft>
                <a:spcPts val="0"/>
              </a:spcAft>
              <a:buNone/>
            </a:pPr>
            <a:r>
              <a:rPr lang="en" sz="1150" u="sng">
                <a:solidFill>
                  <a:srgbClr val="63240E"/>
                </a:solidFill>
                <a:hlinkClick r:id="rId3"/>
              </a:rPr>
              <a:t>Masters, Timothy. Practical neural network recipes in C++. Morgan Kaufmann, 1993.</a:t>
            </a:r>
            <a:endParaRPr/>
          </a:p>
          <a:p>
            <a:pPr indent="0" lvl="0" marL="0" rtl="0" algn="l">
              <a:spcBef>
                <a:spcPts val="1100"/>
              </a:spcBef>
              <a:spcAft>
                <a:spcPts val="0"/>
              </a:spcAft>
              <a:buNone/>
            </a:pPr>
            <a:r>
              <a:rPr lang="en" sz="1100" u="sng">
                <a:solidFill>
                  <a:schemeClr val="hlink"/>
                </a:solidFill>
                <a:hlinkClick r:id="rId4"/>
              </a:rPr>
              <a:t>https://stats.stackexchange.com/questions/181/how-to-choose-the-number-of-hidden-layers-and-nodes-in-a-feedforward-neural-netw</a:t>
            </a:r>
            <a:endParaRPr/>
          </a:p>
          <a:p>
            <a:pPr indent="0" lvl="0" marL="0" rtl="0" algn="l">
              <a:spcBef>
                <a:spcPts val="1100"/>
              </a:spcBef>
              <a:spcAft>
                <a:spcPts val="0"/>
              </a:spcAft>
              <a:buClr>
                <a:schemeClr val="dk1"/>
              </a:buClr>
              <a:buSzPts val="1100"/>
              <a:buFont typeface="Arial"/>
              <a:buNone/>
            </a:pPr>
            <a:r>
              <a:t/>
            </a:r>
            <a:endParaRPr sz="1150" u="sng">
              <a:solidFill>
                <a:srgbClr val="63240E"/>
              </a:solidFill>
              <a:hlinkClick r:id="rId5"/>
            </a:endParaRPr>
          </a:p>
          <a:p>
            <a:pPr indent="0" lvl="0" marL="0" rtl="0" algn="l">
              <a:spcBef>
                <a:spcPts val="11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with Lasso(L1)</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311688" y="1152463"/>
            <a:ext cx="6486525" cy="714375"/>
          </a:xfrm>
          <a:prstGeom prst="rect">
            <a:avLst/>
          </a:prstGeom>
          <a:noFill/>
          <a:ln>
            <a:noFill/>
          </a:ln>
        </p:spPr>
      </p:pic>
      <p:pic>
        <p:nvPicPr>
          <p:cNvPr id="69" name="Google Shape;69;p15"/>
          <p:cNvPicPr preferRelativeResize="0"/>
          <p:nvPr/>
        </p:nvPicPr>
        <p:blipFill>
          <a:blip r:embed="rId4">
            <a:alphaModFix/>
          </a:blip>
          <a:stretch>
            <a:fillRect/>
          </a:stretch>
        </p:blipFill>
        <p:spPr>
          <a:xfrm>
            <a:off x="1721388" y="2063788"/>
            <a:ext cx="3667125" cy="250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with Lasso(L1)</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311700" y="1152475"/>
            <a:ext cx="6496050" cy="723900"/>
          </a:xfrm>
          <a:prstGeom prst="rect">
            <a:avLst/>
          </a:prstGeom>
          <a:noFill/>
          <a:ln>
            <a:noFill/>
          </a:ln>
        </p:spPr>
      </p:pic>
      <p:pic>
        <p:nvPicPr>
          <p:cNvPr id="77" name="Google Shape;77;p16"/>
          <p:cNvPicPr preferRelativeResize="0"/>
          <p:nvPr/>
        </p:nvPicPr>
        <p:blipFill>
          <a:blip r:embed="rId4">
            <a:alphaModFix/>
          </a:blip>
          <a:stretch>
            <a:fillRect/>
          </a:stretch>
        </p:blipFill>
        <p:spPr>
          <a:xfrm>
            <a:off x="1711875" y="2092375"/>
            <a:ext cx="3695700" cy="24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with Ridge(L2)</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311700" y="1152463"/>
            <a:ext cx="6515100" cy="733425"/>
          </a:xfrm>
          <a:prstGeom prst="rect">
            <a:avLst/>
          </a:prstGeom>
          <a:noFill/>
          <a:ln>
            <a:noFill/>
          </a:ln>
        </p:spPr>
      </p:pic>
      <p:pic>
        <p:nvPicPr>
          <p:cNvPr id="85" name="Google Shape;85;p17"/>
          <p:cNvPicPr preferRelativeResize="0"/>
          <p:nvPr/>
        </p:nvPicPr>
        <p:blipFill>
          <a:blip r:embed="rId4">
            <a:alphaModFix/>
          </a:blip>
          <a:stretch>
            <a:fillRect/>
          </a:stretch>
        </p:blipFill>
        <p:spPr>
          <a:xfrm>
            <a:off x="1683300" y="2073325"/>
            <a:ext cx="3771900" cy="249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with Ridge(L2)</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311700" y="1152463"/>
            <a:ext cx="6515100" cy="733425"/>
          </a:xfrm>
          <a:prstGeom prst="rect">
            <a:avLst/>
          </a:prstGeom>
          <a:noFill/>
          <a:ln>
            <a:noFill/>
          </a:ln>
        </p:spPr>
      </p:pic>
      <p:pic>
        <p:nvPicPr>
          <p:cNvPr id="93" name="Google Shape;93;p18"/>
          <p:cNvPicPr preferRelativeResize="0"/>
          <p:nvPr/>
        </p:nvPicPr>
        <p:blipFill>
          <a:blip r:embed="rId4">
            <a:alphaModFix/>
          </a:blip>
          <a:stretch>
            <a:fillRect/>
          </a:stretch>
        </p:blipFill>
        <p:spPr>
          <a:xfrm>
            <a:off x="1749975" y="2130475"/>
            <a:ext cx="3638550" cy="243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for Logistic Regression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three of the four variations tested, performance of the Logistic Regression model peaks at C = 0.1(equivalent as lambda = 10)</a:t>
            </a:r>
            <a:endParaRPr/>
          </a:p>
          <a:p>
            <a:pPr indent="-342900" lvl="0" marL="457200" rtl="0" algn="l">
              <a:spcBef>
                <a:spcPts val="0"/>
              </a:spcBef>
              <a:spcAft>
                <a:spcPts val="0"/>
              </a:spcAft>
              <a:buSzPts val="1800"/>
              <a:buChar char="●"/>
            </a:pPr>
            <a:r>
              <a:rPr lang="en"/>
              <a:t>For the model using Ridge(L2) regularization and polynomially transformed features(degree = 2), performance peaks at C = 0.01(equivalent to lambda = 100)</a:t>
            </a:r>
            <a:endParaRPr/>
          </a:p>
          <a:p>
            <a:pPr indent="-342900" lvl="0" marL="457200" rtl="0" algn="l">
              <a:spcBef>
                <a:spcPts val="0"/>
              </a:spcBef>
              <a:spcAft>
                <a:spcPts val="0"/>
              </a:spcAft>
              <a:buSzPts val="1800"/>
              <a:buChar char="●"/>
            </a:pPr>
            <a:r>
              <a:rPr lang="en"/>
              <a:t>We can see that after a certain point, increasing the value of C(adjusting the penalty/regularization) doesn’t improve performance anymore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SVM is generally a stronger classification model which finds the separating hyperplane that best fits the dataset</a:t>
            </a:r>
            <a:endParaRPr/>
          </a:p>
          <a:p>
            <a:pPr indent="-342900" lvl="0" marL="457200" rtl="0" algn="l">
              <a:spcBef>
                <a:spcPts val="0"/>
              </a:spcBef>
              <a:spcAft>
                <a:spcPts val="0"/>
              </a:spcAft>
              <a:buSzPts val="1800"/>
              <a:buChar char="●"/>
            </a:pPr>
            <a:r>
              <a:rPr lang="en"/>
              <a:t>Time complexity for training is polynomial as it is essentially trying to solve an inequality with quadratic constraints(Linear Programming)</a:t>
            </a:r>
            <a:endParaRPr/>
          </a:p>
          <a:p>
            <a:pPr indent="-342900" lvl="0" marL="457200" rtl="0" algn="l">
              <a:spcBef>
                <a:spcPts val="0"/>
              </a:spcBef>
              <a:spcAft>
                <a:spcPts val="0"/>
              </a:spcAft>
              <a:buSzPts val="1800"/>
              <a:buChar char="●"/>
            </a:pPr>
            <a:r>
              <a:rPr lang="en"/>
              <a:t>Only those examples that are closest to the hyperplane will affect the parameters, which means much more efficient than Logistic 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Machines with Linear Kernel</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311688" y="1152475"/>
            <a:ext cx="6505575" cy="723900"/>
          </a:xfrm>
          <a:prstGeom prst="rect">
            <a:avLst/>
          </a:prstGeom>
          <a:noFill/>
          <a:ln>
            <a:noFill/>
          </a:ln>
        </p:spPr>
      </p:pic>
      <p:pic>
        <p:nvPicPr>
          <p:cNvPr id="113" name="Google Shape;113;p21"/>
          <p:cNvPicPr preferRelativeResize="0"/>
          <p:nvPr/>
        </p:nvPicPr>
        <p:blipFill>
          <a:blip r:embed="rId4">
            <a:alphaModFix/>
          </a:blip>
          <a:stretch>
            <a:fillRect/>
          </a:stretch>
        </p:blipFill>
        <p:spPr>
          <a:xfrm>
            <a:off x="1730913" y="2130475"/>
            <a:ext cx="3667125" cy="243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