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61" r:id="rId3"/>
    <p:sldId id="264" r:id="rId4"/>
    <p:sldId id="265" r:id="rId5"/>
    <p:sldId id="266" r:id="rId6"/>
    <p:sldId id="267" r:id="rId7"/>
    <p:sldId id="268" r:id="rId8"/>
    <p:sldId id="270" r:id="rId9"/>
    <p:sldId id="276" r:id="rId10"/>
    <p:sldId id="277" r:id="rId11"/>
    <p:sldId id="278" r:id="rId12"/>
    <p:sldId id="281" r:id="rId13"/>
    <p:sldId id="279" r:id="rId14"/>
    <p:sldId id="274" r:id="rId15"/>
    <p:sldId id="275" r:id="rId16"/>
    <p:sldId id="273" r:id="rId17"/>
    <p:sldId id="271" r:id="rId18"/>
    <p:sldId id="272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64F"/>
    <a:srgbClr val="4D0397"/>
    <a:srgbClr val="5603A9"/>
    <a:srgbClr val="6F04DA"/>
    <a:srgbClr val="00A4DE"/>
    <a:srgbClr val="009218"/>
    <a:srgbClr val="701800"/>
    <a:srgbClr val="681600"/>
    <a:srgbClr val="EA8B00"/>
    <a:srgbClr val="FB8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1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4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emf"/><Relationship Id="rId7" Type="http://schemas.openxmlformats.org/officeDocument/2006/relationships/image" Target="../media/image17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jpe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jpe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1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4406" cy="6858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2311015" y="532290"/>
            <a:ext cx="2229493" cy="1301015"/>
          </a:xfrm>
          <a:prstGeom prst="rect">
            <a:avLst/>
          </a:prstGeom>
        </p:spPr>
      </p:pic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034012"/>
              </p:ext>
            </p:extLst>
          </p:nvPr>
        </p:nvGraphicFramePr>
        <p:xfrm>
          <a:off x="9841661" y="565277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16" name="Объект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1661" y="565277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2925468" y="2529299"/>
            <a:ext cx="8763324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Сегментация объектов на изображениях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7979964" y="4416056"/>
            <a:ext cx="2014719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Докладчики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Зарембо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А.А.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Колмогорова М.В.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Конышев А.В.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Анкудинова П.А.</a:t>
            </a:r>
            <a:endParaRPr lang="ru-RU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48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6BD8E-421E-F5B4-4D1F-96C6CE0AC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D74103BC-4797-9427-6CF0-9DA8E8946F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79186DF5-91BF-CD54-D393-A8B457F348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DF45792-0C1D-D042-B0CD-EF94529120C5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8B69183-C0BB-DF7B-4165-ED219E8587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24CA03D2-0C25-4C56-981C-E42AE1D2258D}"/>
              </a:ext>
            </a:extLst>
          </p:cNvPr>
          <p:cNvSpPr txBox="1">
            <a:spLocks/>
          </p:cNvSpPr>
          <p:nvPr/>
        </p:nvSpPr>
        <p:spPr>
          <a:xfrm>
            <a:off x="2725435" y="253769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Наложение карты сегментации на изображение 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2EEBD0B3-4018-4B8A-8A87-F44CABFBE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05200"/>
            <a:ext cx="6096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FA31E637-D045-62CB-AFA3-9852EC75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639" y="871701"/>
            <a:ext cx="4914722" cy="2703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6FED006E-A11B-10AF-1D21-263858596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504935"/>
            <a:ext cx="6096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50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19755-13D0-13DA-CB78-E33EED552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8037E854-CB5C-6796-945F-67256B464B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D74103BC-4797-9427-6CF0-9DA8E8946F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D24C95B-E5BC-16C0-D361-6AF2425DE452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F129FE4-22AE-86DC-4DD3-CB234C4C6C7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8E5C66-2913-5B9A-B826-BE6272470E56}"/>
              </a:ext>
            </a:extLst>
          </p:cNvPr>
          <p:cNvSpPr txBox="1">
            <a:spLocks/>
          </p:cNvSpPr>
          <p:nvPr/>
        </p:nvSpPr>
        <p:spPr>
          <a:xfrm>
            <a:off x="2725435" y="253769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для сегментации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BDAB75-44D7-6D6D-8988-BFE90A9409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62" y="3582159"/>
            <a:ext cx="5569238" cy="28829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D9210BB-5C07-4CED-1ECC-03F50DDF0A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0901" y="903767"/>
            <a:ext cx="5241738" cy="28829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D9E749-98AC-5166-28D6-8B03BE8AD4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0900" y="3662431"/>
            <a:ext cx="5241737" cy="2882956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7AEF3077-A24B-76E7-1322-10D655615165}"/>
              </a:ext>
            </a:extLst>
          </p:cNvPr>
          <p:cNvSpPr txBox="1">
            <a:spLocks/>
          </p:cNvSpPr>
          <p:nvPr/>
        </p:nvSpPr>
        <p:spPr>
          <a:xfrm>
            <a:off x="-1251781" y="903767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1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E9DF8F8-AF31-828E-050E-FFA782AB47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762" y="1809287"/>
            <a:ext cx="5550838" cy="139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29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30954-9EB7-8EB2-8BC3-2FB26562C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AF06E936-DD31-5EE4-4DFD-0F5B7E8A84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8037E854-CB5C-6796-945F-67256B464B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2AAFA08-61FE-0AE3-97D5-945CA1CDDA70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6C7A7E2-CAF3-6616-0729-B275997FEB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E405766-5564-DF07-92F5-16650DE1A377}"/>
              </a:ext>
            </a:extLst>
          </p:cNvPr>
          <p:cNvSpPr txBox="1">
            <a:spLocks/>
          </p:cNvSpPr>
          <p:nvPr/>
        </p:nvSpPr>
        <p:spPr>
          <a:xfrm>
            <a:off x="2725435" y="253769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для сегментации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ACAD74-EA48-6028-EBAB-60F9687EFB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0901" y="903767"/>
            <a:ext cx="5241738" cy="288295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D8A6E4-F531-0CD5-9F3D-D37E10CB0D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0900" y="3662431"/>
            <a:ext cx="5241737" cy="2882956"/>
          </a:xfrm>
          <a:prstGeom prst="rect">
            <a:avLst/>
          </a:prstGeom>
        </p:spPr>
      </p:pic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9D333C9-2C49-39E2-73C4-BE8F58083A9D}"/>
              </a:ext>
            </a:extLst>
          </p:cNvPr>
          <p:cNvSpPr txBox="1">
            <a:spLocks/>
          </p:cNvSpPr>
          <p:nvPr/>
        </p:nvSpPr>
        <p:spPr>
          <a:xfrm>
            <a:off x="-1251781" y="903767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B83747-6FBA-FE83-4C1F-CC07797B68B9}"/>
              </a:ext>
            </a:extLst>
          </p:cNvPr>
          <p:cNvSpPr txBox="1"/>
          <p:nvPr/>
        </p:nvSpPr>
        <p:spPr>
          <a:xfrm>
            <a:off x="1239012" y="2345245"/>
            <a:ext cx="269290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-apple-system"/>
              </a:rPr>
              <a:t>Дисбаланс классов сильный.</a:t>
            </a:r>
            <a:br>
              <a:rPr lang="ru-RU" dirty="0"/>
            </a:br>
            <a:r>
              <a:rPr lang="ru-RU" b="0" i="0" dirty="0">
                <a:effectLst/>
                <a:latin typeface="-apple-system"/>
              </a:rPr>
              <a:t>Класс 6 Отсутствует в обучающей выборке.</a:t>
            </a:r>
            <a:br>
              <a:rPr lang="ru-RU" dirty="0"/>
            </a:br>
            <a:r>
              <a:rPr lang="ru-RU" b="0" i="0" dirty="0">
                <a:effectLst/>
                <a:latin typeface="-apple-system"/>
              </a:rPr>
              <a:t>Обучение на </a:t>
            </a:r>
            <a:r>
              <a:rPr lang="ru-RU" dirty="0">
                <a:latin typeface="-apple-system"/>
              </a:rPr>
              <a:t>3</a:t>
            </a:r>
            <a:r>
              <a:rPr lang="ru-RU" b="0" i="0" dirty="0">
                <a:effectLst/>
                <a:latin typeface="-apple-system"/>
              </a:rPr>
              <a:t> эпохах - явно недостаточно для сходимости.</a:t>
            </a:r>
            <a:br>
              <a:rPr lang="ru-RU" dirty="0"/>
            </a:br>
            <a:r>
              <a:rPr lang="ru-RU" b="0" i="0" dirty="0">
                <a:effectLst/>
                <a:latin typeface="-apple-system"/>
              </a:rPr>
              <a:t>CPU вместо GPU Очень медленно, желательно использовать GPU.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536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A7E69-CEC0-54D4-D4D0-1DACBE8B9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250B951B-59B0-3CBE-71EB-8FE32FAE91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8037E854-CB5C-6796-945F-67256B464B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BFDE905-6086-29CA-CA8C-9BE7265D3D95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6EED1BB-9D3D-589B-00B8-DDAA366E7B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2A15B50-A42E-7AB7-FD9B-288ACD4373E6}"/>
              </a:ext>
            </a:extLst>
          </p:cNvPr>
          <p:cNvSpPr txBox="1">
            <a:spLocks/>
          </p:cNvSpPr>
          <p:nvPr/>
        </p:nvSpPr>
        <p:spPr>
          <a:xfrm>
            <a:off x="2725435" y="253769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Модели для сегментации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A74CB1-7492-BE42-479E-C13A9B8FBA4A}"/>
              </a:ext>
            </a:extLst>
          </p:cNvPr>
          <p:cNvSpPr txBox="1">
            <a:spLocks/>
          </p:cNvSpPr>
          <p:nvPr/>
        </p:nvSpPr>
        <p:spPr>
          <a:xfrm>
            <a:off x="-1251781" y="903767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2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EEF980CF-F8E5-96D2-7BC2-CF804BE16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18" y="1668845"/>
            <a:ext cx="5591175" cy="492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13FB572-382A-634B-D13D-D9F62850F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8969" y="4060923"/>
            <a:ext cx="3648584" cy="2229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95BE32-368A-D15F-1051-2B272100E24A}"/>
              </a:ext>
            </a:extLst>
          </p:cNvPr>
          <p:cNvSpPr txBox="1"/>
          <p:nvPr/>
        </p:nvSpPr>
        <p:spPr>
          <a:xfrm>
            <a:off x="7957566" y="3011836"/>
            <a:ext cx="2692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effectLst/>
                <a:latin typeface="-apple-system"/>
              </a:rPr>
              <a:t>Получены наилучшие веса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54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25435" y="253769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Инфраструктура и реализация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86118" y="1375964"/>
            <a:ext cx="1058646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-клиент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было реализовано на платформе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Основные функции: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Интуитивный интерфейс: кнопка загрузки изображения из галереи или съёмки с камеры;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 предварительного просмотра загруженного изображения;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изображения на сервер через HTTP POST-запрос с использованием библиотеки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Retrofit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Приём и визуализация ответа: наложение цветной маски на исходное изображение, отображение результата пользователю.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тестировалось в условиях города — были сделаны фотографии на улицах, отправлены в модель и получены соответствующие маски сегментации. Это подтвердило работоспособность всей цепочки от клиента до сервера.</a:t>
            </a:r>
          </a:p>
        </p:txBody>
      </p:sp>
    </p:spTree>
    <p:extLst>
      <p:ext uri="{BB962C8B-B14F-4D97-AF65-F5344CB8AC3E}">
        <p14:creationId xmlns:p14="http://schemas.microsoft.com/office/powerpoint/2010/main" val="3809555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25435" y="253769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Инфраструктура и реализация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86115" y="1750037"/>
            <a:ext cx="10586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Запросы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848" y="2343039"/>
            <a:ext cx="5530735" cy="13340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6118" y="2343039"/>
            <a:ext cx="4945487" cy="26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8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2566457" imgH="894201" progId="CorelDraw.Graphic.22">
                  <p:embed/>
                </p:oleObj>
              </mc:Choice>
              <mc:Fallback>
                <p:oleObj name="CorelDRAW" r:id="rId4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25435" y="253769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Инфраструктура и реализация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86118" y="1086044"/>
            <a:ext cx="10586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приложения</a:t>
            </a:r>
          </a:p>
        </p:txBody>
      </p:sp>
      <p:pic>
        <p:nvPicPr>
          <p:cNvPr id="15367" name="Picture 7" descr="https://sun9-64.userapi.com/impg/kPi6RHxV5zWmAebubI8-XtAb2RWx1CEAZI1Q-A/KF9l1THFvls.jpg?size=972x2160&amp;quality=95&amp;sign=4b445b5d23d9503756619b47a7bea153&amp;type=albu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018" y="1660465"/>
            <a:ext cx="2080781" cy="4623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nimation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221158" y="1660465"/>
            <a:ext cx="2594637" cy="4621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871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25435" y="253769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86118" y="1074039"/>
            <a:ext cx="1058646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проекта была успешно реализована система сегментации городских сцен на основе модели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Решение обеспечивало приемлемый баланс между скоростью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реалтайм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точностью на открытом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Cityscapes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Также была продемонстрирована работоспособность всей архитектуры — от мобильного клиента до обработки изображений на сервере.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показала хорошие результаты по метрикам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IoU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скорости обработки (FPS &gt; 20 на GPU), что делает её применимой в задачах семантической навигации, автономного вождения, анализа городской инфраструктуры и т.д.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Необходимость использования GPU для достижения полной производительности;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Ухудшение качества сегментации для мелких объектов и сложных границ;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Ограниченное число классов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Cityscapes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Возможные доработки: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учётом российских городов;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офлайн-режима на мобильных устройствах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Edge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TPU/NNAPI;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интерпретируемости модели через визуализацию внимания.</a:t>
            </a:r>
          </a:p>
        </p:txBody>
      </p:sp>
    </p:spTree>
    <p:extLst>
      <p:ext uri="{BB962C8B-B14F-4D97-AF65-F5344CB8AC3E}">
        <p14:creationId xmlns:p14="http://schemas.microsoft.com/office/powerpoint/2010/main" val="194568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986117" y="871701"/>
            <a:ext cx="10586465" cy="12404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артефакты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F736239-66AC-7F44-4434-F80E7B51D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9856" y="1869995"/>
            <a:ext cx="4791744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793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82ADE-6C46-0BD3-AA63-20744BC52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FBDEEA06-D67F-3624-2FAA-D723BED510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8FD7471-8453-00A7-EAD4-B769542085A3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215DE15-4B36-EE98-5901-C3F3648DFA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BBE6301-F3FF-3B58-8BDA-7896AD7260AB}"/>
              </a:ext>
            </a:extLst>
          </p:cNvPr>
          <p:cNvSpPr txBox="1">
            <a:spLocks/>
          </p:cNvSpPr>
          <p:nvPr/>
        </p:nvSpPr>
        <p:spPr>
          <a:xfrm>
            <a:off x="986118" y="2529299"/>
            <a:ext cx="10586465" cy="124044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79162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208006" y="253769"/>
            <a:ext cx="6142688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практическая значимость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86118" y="1696136"/>
            <a:ext cx="105864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Семантическая сегментация городских сцен находит применение в системах умного города, навигации, автономном вождении и мониторинге городской инфраструктуры. Модель, работающая в реальном времени и интегрированная с мобильным приложением, может использоваться для анализа объектов на фото без необходимости дорогого оборудования, что расширяет её прикладное значение для широкого круга пользователей.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208006" y="253769"/>
            <a:ext cx="6142688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86118" y="1057792"/>
            <a:ext cx="1058646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задачи: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системы для семантической сегментации городских сцен в реальном времени с использованием нейронной сети. Предусматривается создание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-приложения, позволяющего отправлять фотографии на сервер, где модель выполняет сегментацию, а результат возвращается пользователю. Модель развёрнута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-контейнере для обеспечения удобства и переносимости.</a:t>
            </a:r>
          </a:p>
          <a:p>
            <a:pPr algn="just"/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86117" y="2724589"/>
            <a:ext cx="105864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</a:t>
            </a:r>
          </a:p>
          <a:p>
            <a:pPr algn="just">
              <a:spcAft>
                <a:spcPts val="1200"/>
              </a:spcAft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систему реального времени для сегментации объектов на изображениях городских сцен с использованием моделей машинного обучения и реализовать их интеграцию в мобильное приложение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986117" y="3837388"/>
            <a:ext cx="105864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обзор существующих решений и моделей для семантической сегментации изображений;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обосновать выбор модели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задачи сегментации в реальном времени;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собрать и подготовить набор данных, обеспечивающий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обобщаемость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обучить модель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выбранном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развернуть модель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-контейнере для серверного исполнения;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для отправки изображений и отображения результата сегментации;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систему в реальных условиях (городские сцены, фото с мобильного устройства).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549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395438" y="253769"/>
            <a:ext cx="7401124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Команда проекта и индивидуальные задачи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86119" y="1213058"/>
            <a:ext cx="46986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Зарембо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А.А.: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и тестирование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-сборки;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сервера обработки изображений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совместимости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модели.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86118" y="3504778"/>
            <a:ext cx="46986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Колмогорова М.В.: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тестовых изображений в городской среде;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оценки качества результата сегментации;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презентации, отчёта и визуализаций;</a:t>
            </a:r>
          </a:p>
          <a:p>
            <a:pPr marL="285750" indent="-28575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метрик и дообработка результатов.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188015" y="1213058"/>
            <a:ext cx="53845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Конышев А.В.: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Сбор тестовых изображений в городской среде;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и выбор модели сегментации для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условий;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Подготовка презентации, отчёта и визуализаций.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88015" y="3504778"/>
            <a:ext cx="53845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Анкудинова П.А.: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интерфейса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(UI/UX);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клиента с серверной частью (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Retrofit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модели.</a:t>
            </a: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874143" y="1097978"/>
            <a:ext cx="4888301" cy="2033411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874143" y="3364302"/>
            <a:ext cx="4888301" cy="2613804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5992313" y="1097977"/>
            <a:ext cx="5653348" cy="2033412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5992313" y="3364302"/>
            <a:ext cx="5653348" cy="2613804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3148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208006" y="253769"/>
            <a:ext cx="6142688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и результаты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86117" y="1281073"/>
            <a:ext cx="105864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ts val="1200"/>
              </a:spcBef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и технологии: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Python,Kotlin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Фреймворки: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Lite,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Compose (UI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adndoid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Инфраструктура: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Android Studio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Датасеты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Cityscapes, driving-segmentation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дополнительные наборы (сформированные нашей командой).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986116" y="3815250"/>
            <a:ext cx="1058646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Bef>
                <a:spcPts val="1200"/>
              </a:spcBef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Ожидаемые результаты: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Обученная модель, способная производить сегментацию городских сцен в реальном времени;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 с REST API для обработки изображений;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</a:t>
            </a:r>
            <a:r>
              <a:rPr lang="ru-RU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с интерфейсом для загрузки изображений и отображения результата;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Отчёт о точности модели и тестировании в условиях, приближённых к реальной эксплуатации.</a:t>
            </a:r>
          </a:p>
        </p:txBody>
      </p:sp>
    </p:spTree>
    <p:extLst>
      <p:ext uri="{BB962C8B-B14F-4D97-AF65-F5344CB8AC3E}">
        <p14:creationId xmlns:p14="http://schemas.microsoft.com/office/powerpoint/2010/main" val="182575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25435" y="253769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обученной модели в реальной среде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86115" y="1497167"/>
            <a:ext cx="105864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в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Обученная модель была экспортирована, затем оптимизирована для мобильного приложения. Серверная часть реализована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-контейнере с REST API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реализует функциональность: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Захват изображения с камеры;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Отправка на сервер через HTTP-запрос;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и отображение сегментированной маски в реальном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66724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25435" y="253769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 обученной модели в реальной среде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986118" y="1514419"/>
            <a:ext cx="1058646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в условиях города: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тестирования в реальных условиях были сняты фотографии на камеру смартфона в различных местах города (улицы, перекрестки, дворы). Изображения обрабатывались через сервер, и результаты показали высокую устойчивость модели к разным условиям освещения и погоде.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передачи: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[Смартфон с камерой] → [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→ [API-запрос] → [сервер с моделью] → [Ответ с сегментированной маской]</a:t>
            </a:r>
          </a:p>
          <a:p>
            <a:pPr algn="just"/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время отклика составило ~2 сек, что считается приемлемым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полуинтерактивной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обработки.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3752439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725435" y="253769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Инфраструктура и реализация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986118" y="1375964"/>
            <a:ext cx="105864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Разметка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датасета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 собран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520 фотографий.</a:t>
            </a:r>
          </a:p>
        </p:txBody>
      </p:sp>
      <p:pic>
        <p:nvPicPr>
          <p:cNvPr id="12294" name="Picture 6" descr="https://sun9-78.userapi.com/impg/tD9Tr4UaAepgifjTqMqpoth9fuWoR0DeTNCvVg/tNQT0U9Auwg.jpg?size=1496x908&amp;quality=95&amp;sign=390e6352da5545488ed5316c5732a9ad&amp;type=albu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18" y="2146212"/>
            <a:ext cx="4558202" cy="2766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s://sun9-15.userapi.com/impg/ms_u8T-tVNZJWGUl9CGSmmq3eQlGwEPFrwsnqw/c41B4FTcyro.jpg?size=769x547&amp;quality=95&amp;sign=712624918af42dfd30a70d5cbee03fa4&amp;type=album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430" y="974534"/>
            <a:ext cx="4697958" cy="334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https://sun9-19.userapi.com/impg/mSmiHoctNBII8Na-ehr_CuxbOvVyB0jzJeCzuA/MJdrhuMprB8.jpg?size=1346x541&amp;quality=95&amp;sign=3d9a6a82776f4699bca0ac876f664565&amp;type=album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430" y="4541039"/>
            <a:ext cx="4697895" cy="188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412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859C1-B289-D7DA-FA6B-73740E513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79186DF5-91BF-CD54-D393-A8B457F348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456DD98C-0F00-5095-6519-1530F4CF963E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9D7607-D6D9-9EC4-2468-90240F8AC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1D0B9BD-6AA9-96DB-3B8B-46CFC6738570}"/>
              </a:ext>
            </a:extLst>
          </p:cNvPr>
          <p:cNvSpPr txBox="1">
            <a:spLocks/>
          </p:cNvSpPr>
          <p:nvPr/>
        </p:nvSpPr>
        <p:spPr>
          <a:xfrm>
            <a:off x="2725435" y="253769"/>
            <a:ext cx="7107826" cy="5244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altLang="ru-RU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датасета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F5C2211F-1484-9ED1-F624-3FAD4E84A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556" y="1319333"/>
            <a:ext cx="4347315" cy="239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772F7D35-E1E3-41BE-B01D-840009FC3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85" y="2123549"/>
            <a:ext cx="5770208" cy="317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C9A11A4A-3726-9A2B-F7FD-CCDA17799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555" y="3710356"/>
            <a:ext cx="4347315" cy="239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85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2104</TotalTime>
  <Words>930</Words>
  <Application>Microsoft Office PowerPoint</Application>
  <PresentationFormat>Широкоэкранный</PresentationFormat>
  <Paragraphs>108</Paragraphs>
  <Slides>19</Slides>
  <Notes>0</Notes>
  <HiddenSlides>0</HiddenSlides>
  <MMClips>1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Times New Roman</vt:lpstr>
      <vt:lpstr>Office Theme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Анкудинова Полина Андреевна</cp:lastModifiedBy>
  <cp:revision>128</cp:revision>
  <dcterms:created xsi:type="dcterms:W3CDTF">2019-05-31T06:38:44Z</dcterms:created>
  <dcterms:modified xsi:type="dcterms:W3CDTF">2025-05-22T09:31:55Z</dcterms:modified>
</cp:coreProperties>
</file>