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1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4" r:id="rId11"/>
    <p:sldId id="275" r:id="rId12"/>
    <p:sldId id="273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4F"/>
    <a:srgbClr val="4D0397"/>
    <a:srgbClr val="5603A9"/>
    <a:srgbClr val="6F04DA"/>
    <a:srgbClr val="00A4DE"/>
    <a:srgbClr val="009218"/>
    <a:srgbClr val="701800"/>
    <a:srgbClr val="681600"/>
    <a:srgbClr val="EA8B00"/>
    <a:srgbClr val="FB8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video" Target="../media/media1.mp4"/><Relationship Id="rId7" Type="http://schemas.openxmlformats.org/officeDocument/2006/relationships/image" Target="../media/image5.png"/><Relationship Id="rId2" Type="http://schemas.microsoft.com/office/2007/relationships/media" Target="../media/media1.mp4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4406" cy="6858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2311015" y="532290"/>
            <a:ext cx="2229493" cy="1301015"/>
          </a:xfrm>
          <a:prstGeom prst="rect">
            <a:avLst/>
          </a:prstGeom>
        </p:spPr>
      </p:pic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034012"/>
              </p:ext>
            </p:extLst>
          </p:nvPr>
        </p:nvGraphicFramePr>
        <p:xfrm>
          <a:off x="9841661" y="565277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CorelDRAW" r:id="rId5" imgW="3084412" imgH="1354813" progId="CorelDraw.Graphic.22">
                  <p:embed/>
                </p:oleObj>
              </mc:Choice>
              <mc:Fallback>
                <p:oleObj name="CorelDRAW" r:id="rId5" imgW="3084412" imgH="1354813" progId="CorelDraw.Graphic.22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1661" y="565277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2925468" y="2529299"/>
            <a:ext cx="8763324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Сегментация объектов на изображениях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979964" y="4416056"/>
            <a:ext cx="2014719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Докладчики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Зарембо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Колмогорова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М.В.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Конышев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А.В.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Анкудинова П.А.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8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Инфраструктура и реализация</a:t>
            </a:r>
            <a:endParaRPr lang="ru-RU" altLang="ru-R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6118" y="1375964"/>
            <a:ext cx="105864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-клиент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было реализовано на платформе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Основные функции: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Интуитивный интерфейс: кнопка загрузки изображения из галереи или съёмки с камеры;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предварительного просмотра загруженного изображения;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изображения на сервер через HTTP POST-запрос с использованием библиотеки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Retrofit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Приём и визуализация ответа: наложение цветной маски на исходное изображение, отображение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 пользователю.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тестировалось в условиях города — были сделаны фотографии на улицах, отправлены в модель и получены соответствующие маски сегментации. Это подтвердило работоспособность всей цепочки от клиента до сервера.</a:t>
            </a:r>
          </a:p>
        </p:txBody>
      </p:sp>
    </p:spTree>
    <p:extLst>
      <p:ext uri="{BB962C8B-B14F-4D97-AF65-F5344CB8AC3E}">
        <p14:creationId xmlns:p14="http://schemas.microsoft.com/office/powerpoint/2010/main" val="380955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Инфраструктура и реализация</a:t>
            </a:r>
            <a:endParaRPr lang="ru-RU" altLang="ru-R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6115" y="1750037"/>
            <a:ext cx="10586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848" y="2343039"/>
            <a:ext cx="5530735" cy="13340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118" y="2343039"/>
            <a:ext cx="4945487" cy="26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87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CorelDRAW" r:id="rId5" imgW="2566457" imgH="894201" progId="CorelDraw.Graphic.22">
                  <p:embed/>
                </p:oleObj>
              </mc:Choice>
              <mc:Fallback>
                <p:oleObj name="CorelDRAW" r:id="rId5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Инфраструктура и реализация</a:t>
            </a:r>
            <a:endParaRPr lang="ru-RU" altLang="ru-R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6118" y="1086044"/>
            <a:ext cx="10586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приложения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367" name="Picture 7" descr="https://sun9-64.userapi.com/impg/kPi6RHxV5zWmAebubI8-XtAb2RWx1CEAZI1Q-A/KF9l1THFvls.jpg?size=972x2160&amp;quality=95&amp;sign=4b445b5d23d9503756619b47a7bea153&amp;type=albu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18" y="1660465"/>
            <a:ext cx="2080781" cy="462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nimation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221158" y="1660465"/>
            <a:ext cx="2594637" cy="46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altLang="ru-R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6118" y="1074039"/>
            <a:ext cx="105864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проекта была успешно реализована система сегментации городских сцен на основе модели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Решение обеспечивало приемлемый баланс между скоростью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реалтайм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точностью на открытом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Cityscapes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 была продемонстрирована работоспособность всей архитектуры — от мобильного клиента до обработки изображений на сервере.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показала хорошие результаты по метрикам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скорости обработки (FPS &gt; 20 на GPU), что делает её применимой в задачах семантической навигации, автономного вождения, анализа городской инфраструктуры и т.д.</a:t>
            </a:r>
          </a:p>
          <a:p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еобходимость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использования GPU для достижения полной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производительности;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худшение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 сегментации для мелких объектов и сложных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границ;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граниченное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классов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Cityscapes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доработки: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асширение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учётом российских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городов;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еализация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офлайн-режима на мобильных устройствах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TPU/NNAPI;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овышение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интерпретируемости модели через визуализацию внимания.</a:t>
            </a:r>
          </a:p>
        </p:txBody>
      </p:sp>
    </p:spTree>
    <p:extLst>
      <p:ext uri="{BB962C8B-B14F-4D97-AF65-F5344CB8AC3E}">
        <p14:creationId xmlns:p14="http://schemas.microsoft.com/office/powerpoint/2010/main" val="19456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986118" y="2529299"/>
            <a:ext cx="10586465" cy="12404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5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altLang="ru-RU" sz="5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79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208006" y="253769"/>
            <a:ext cx="6142688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практическая значимость</a:t>
            </a:r>
            <a:endParaRPr lang="ru-RU" altLang="ru-R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6118" y="1696136"/>
            <a:ext cx="105864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Семантическая сегментация городских сцен находит применение в системах умного города, навигации, автономном вождении и мониторинге городской инфраструктуры. Модель, работающая в реальном времени и интегрированная с мобильным приложением, может использоваться для анализа объектов на фото без необходимости дорогого оборудования, что расширяет её прикладное значение для широкого круга пользователей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208006" y="253769"/>
            <a:ext cx="6142688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  <a:endParaRPr lang="ru-RU" altLang="ru-R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6118" y="1057792"/>
            <a:ext cx="105864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задачи:</a:t>
            </a: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для семантической сегментации городских сцен в реальном времени с использованием нейронной сети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Предусматривается создание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-приложения, позволяющего отправлять фотографии на сервер, где модель выполняет сегментацию, а результат возвращается пользователю. Модель развёрнута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-контейнере для обеспечения удобства и переносимости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86117" y="2724589"/>
            <a:ext cx="105864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Aft>
                <a:spcPts val="1200"/>
              </a:spcAft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систему реального времени для сегментации объектов на изображениях городских сцен с использованием модели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ESNet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реализовать её интеграцию в мобильное приложение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86117" y="3837388"/>
            <a:ext cx="105864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адачи: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обзор существующих решений и моделей для семантической сегментации изображений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выбор модели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задачи сегментации в реальном времени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и подготовить набор данных, обеспечивающий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обобщаемость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обучить модель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выбранном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развернуть модель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-контейнере для серверного исполнения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для отправки изображений и отображения результата сегментации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систему в реальных условиях (городские сцены, фото с мобильного устройства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549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395438" y="253769"/>
            <a:ext cx="7401124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проекта и индивидуальные задачи</a:t>
            </a:r>
            <a:endParaRPr lang="ru-RU" altLang="ru-R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6119" y="1213058"/>
            <a:ext cx="46986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Зарембо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А.А.: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и тестирование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-сборки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сервера обработки изображений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совместимости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86118" y="3504778"/>
            <a:ext cx="46986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Колмогорова М.В.: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тестовых изображений в городской среде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оценки качества результата сегментации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презентации, отчёта 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визуализаций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метрик и дообработка результатов.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188015" y="1213058"/>
            <a:ext cx="5384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Конышев А.В.: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тестовых изображений в городской среде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и выбор модели сегментации для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презентации, отчёта и визуализаций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88015" y="3504778"/>
            <a:ext cx="53845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Анкудинова П.А.: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(UI/UX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клиента с серверной частью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Retrofit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74143" y="1097978"/>
            <a:ext cx="4888301" cy="2033411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74143" y="3364302"/>
            <a:ext cx="4888301" cy="2613804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992313" y="1097977"/>
            <a:ext cx="5653348" cy="2033412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992313" y="3364302"/>
            <a:ext cx="5653348" cy="2613804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4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208006" y="253769"/>
            <a:ext cx="6142688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 результаты</a:t>
            </a:r>
            <a:endParaRPr lang="ru-RU" altLang="ru-R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86117" y="1281073"/>
            <a:ext cx="105864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1200"/>
              </a:spcBef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 технологии: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программирования: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Python,Kotlin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Lite,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Compose (UI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adndoid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Модель: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ESNet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Инфраструктура: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Docker, Flask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Android Studio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Датасеты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Cityscapes, </a:t>
            </a:r>
            <a:r>
              <a:rPr lang="en-US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CamVid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дополнительные наборы (сформированные нашей командой).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86116" y="3815250"/>
            <a:ext cx="105864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1200"/>
              </a:spcBef>
            </a:pP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Ожидаемые результаты: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бученная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ESNet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способная производить сегментацию городских сцен в реальном времени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с REST API для обработки изображений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с интерфейсом для загрузки изображений и отображения результата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Отчёт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 точности модели и тестировании в условиях, приближённых к реальной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182575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обученной модели в реальной среде</a:t>
            </a:r>
            <a:endParaRPr lang="ru-RU" altLang="ru-R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86115" y="1497167"/>
            <a:ext cx="1058646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в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Обученная модель была экспортирована в формат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ONNX/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TFLite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затем оптимизирована для мобильного применения через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TensorRT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ML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inference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engine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Серверная часть реализована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-контейнере с REST API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реализует функциональность: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Захват изображения с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камеры;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сервер через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HTTP-запрос;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отображение сегментированной маски в реальном времени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724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обученной модели в реальной среде</a:t>
            </a:r>
            <a:endParaRPr lang="ru-RU" altLang="ru-R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86118" y="1514419"/>
            <a:ext cx="105864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условиях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города: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тестирования в реальных условиях были сняты фотографии на камеру смартфона в различных местах города (улицы, перекрестки, дворы). Изображения обрабатывались через сервер, и результаты показали высокую устойчивость модели к разным условиям освещения и погоде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передачи: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[Смартфон с камерой] → [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→ [API-запрос] → [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-сервер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→ [Ответ с сегментированной маской]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время отклика составило ~0.6 сек, что считается приемлемым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полуинтерактивной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обработки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43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Инфраструктура и реализация</a:t>
            </a:r>
            <a:endParaRPr lang="ru-RU" altLang="ru-R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86118" y="1376396"/>
            <a:ext cx="105864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-окружение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удобства развертывания и тестирования модели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было подготовлено изолированное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-окружение. Оно включало в себя: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 с установленным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зависимостями для запуска модели и обработки изображений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torchvision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скрипты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 модели для обработки входных изображений и возврата маски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сегментации;\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приёма изображений и возврата результатов в формате PNG/JSON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fontAlgn="base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-сборка была развернута на локальной машине и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бесплатной версии, что позволило протестировать работу в условиях ограниченных вычислительных ресурсов. Несмотря на отсутствие GPU на ноутбуке (только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UHD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основной этап тестирования происходил в облаке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мобильным клиентом обеспечивалась за счёт REST API. Приложение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посылало изображение в кодировке base64 на сервер, который в ответ возвращал сегментированную маску, наложенную на оригинал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03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Инфраструктура и реализация</a:t>
            </a:r>
            <a:endParaRPr lang="ru-RU" altLang="ru-RU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986118" y="1375964"/>
            <a:ext cx="10586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Разметка </a:t>
            </a:r>
            <a:r>
              <a:rPr lang="ru-RU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endParaRPr lang="ru-RU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 собран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520 фотографий.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4" name="Picture 6" descr="https://sun9-78.userapi.com/impg/tD9Tr4UaAepgifjTqMqpoth9fuWoR0DeTNCvVg/tNQT0U9Auwg.jpg?size=1496x908&amp;quality=95&amp;sign=390e6352da5545488ed5316c5732a9ad&amp;type=album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18" y="2146212"/>
            <a:ext cx="4558202" cy="276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s://sun9-15.userapi.com/impg/ms_u8T-tVNZJWGUl9CGSmmq3eQlGwEPFrwsnqw/c41B4FTcyro.jpg?size=769x547&amp;quality=95&amp;sign=712624918af42dfd30a70d5cbee03fa4&amp;type=album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430" y="974534"/>
            <a:ext cx="4697958" cy="334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https://sun9-19.userapi.com/impg/mSmiHoctNBII8Na-ehr_CuxbOvVyB0jzJeCzuA/MJdrhuMprB8.jpg?size=1346x541&amp;quality=95&amp;sign=3d9a6a82776f4699bca0ac876f664565&amp;type=album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430" y="4541039"/>
            <a:ext cx="4697895" cy="18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12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2044</TotalTime>
  <Words>1004</Words>
  <Application>Microsoft Office PowerPoint</Application>
  <PresentationFormat>Широкоэкранный</PresentationFormat>
  <Paragraphs>108</Paragraphs>
  <Slides>14</Slides>
  <Notes>0</Notes>
  <HiddenSlides>0</HiddenSlides>
  <MMClips>1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Jabroil</cp:lastModifiedBy>
  <cp:revision>126</cp:revision>
  <dcterms:created xsi:type="dcterms:W3CDTF">2019-05-31T06:38:44Z</dcterms:created>
  <dcterms:modified xsi:type="dcterms:W3CDTF">2025-05-22T07:27:01Z</dcterms:modified>
</cp:coreProperties>
</file>