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notesMasterIdLst>
    <p:notesMasterId r:id="rId34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8" r:id="rId13"/>
    <p:sldId id="269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9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embeddedFontLst>
    <p:embeddedFont>
      <p:font typeface="Tw Cen MT" panose="020B0602020104020603" pitchFamily="34" charset="0"/>
      <p:regular r:id="rId35"/>
      <p:bold r:id="rId36"/>
      <p:italic r:id="rId37"/>
      <p:boldItalic r:id="rId38"/>
    </p:embeddedFont>
    <p:embeddedFont>
      <p:font typeface="Arial Black" panose="020B0A04020102020204" pitchFamily="34" charset="0"/>
      <p:bold r:id="rId39"/>
    </p:embeddedFont>
    <p:embeddedFont>
      <p:font typeface="Berlin Sans FB Demi" panose="020E0802020502020306" pitchFamily="34" charset="0"/>
      <p:bold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Franklin Gothic Book" panose="020B0503020102020204" pitchFamily="34" charset="0"/>
      <p:regular r:id="rId45"/>
      <p:italic r:id="rId4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C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 autoAdjust="0"/>
    <p:restoredTop sz="94384" autoAdjust="0"/>
  </p:normalViewPr>
  <p:slideViewPr>
    <p:cSldViewPr>
      <p:cViewPr varScale="1">
        <p:scale>
          <a:sx n="69" d="100"/>
          <a:sy n="69" d="100"/>
        </p:scale>
        <p:origin x="14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299E8-4E7B-4AD7-ACAD-740E1BF370CD}" type="datetimeFigureOut">
              <a:rPr lang="en-PH" smtClean="0"/>
              <a:pPr/>
              <a:t>7/8/2019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B1C8F-F370-4EFC-BE95-D14D5E52F6AC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B1C8F-F370-4EFC-BE95-D14D5E52F6AC}" type="slidenum">
              <a:rPr lang="en-PH" smtClean="0"/>
              <a:pPr/>
              <a:t>2</a:t>
            </a:fld>
            <a:endParaRPr lang="en-P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7/8/2019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37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7/8/2019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028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7/8/2019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754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7/8/2019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737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7/8/2019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4363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7/8/2019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674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7/8/2019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4681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7/8/2019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9192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7/8/2019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436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7/8/2019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66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7/8/2019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312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7/8/2019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806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7/8/2019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627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7/8/2019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043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7/8/2019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405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7/8/2019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7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50B-EFAC-4886-9291-41D700A4B952}" type="datetimeFigureOut">
              <a:rPr lang="en-PH" smtClean="0"/>
              <a:pPr/>
              <a:t>7/8/2019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727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748050B-EFAC-4886-9291-41D700A4B952}" type="datetimeFigureOut">
              <a:rPr lang="en-PH" smtClean="0"/>
              <a:pPr/>
              <a:t>7/8/2019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4A40004-6C62-444C-81B1-8FB20F7E37F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086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49" y="2133600"/>
            <a:ext cx="8458200" cy="1222375"/>
          </a:xfrm>
        </p:spPr>
        <p:txBody>
          <a:bodyPr>
            <a:noAutofit/>
          </a:bodyPr>
          <a:lstStyle/>
          <a:p>
            <a:pPr algn="ctr"/>
            <a:r>
              <a:rPr lang="en-PH" sz="10000" b="1" dirty="0">
                <a:latin typeface="Tw Cen MT" panose="020B0602020104020603" pitchFamily="34" charset="0"/>
                <a:cs typeface="Times New Roman" pitchFamily="18" charset="0"/>
              </a:rPr>
              <a:t>AVL</a:t>
            </a:r>
            <a:r>
              <a:rPr lang="en-PH" sz="9000" b="1" dirty="0">
                <a:latin typeface="Tw Cen MT" panose="020B0602020104020603" pitchFamily="34" charset="0"/>
                <a:cs typeface="Times New Roman" pitchFamily="18" charset="0"/>
              </a:rPr>
              <a:t> </a:t>
            </a:r>
            <a:r>
              <a:rPr lang="en-PH" sz="10000" b="1" dirty="0">
                <a:latin typeface="Tw Cen MT" panose="020B0602020104020603" pitchFamily="34" charset="0"/>
                <a:cs typeface="Times New Roman" pitchFamily="18" charset="0"/>
              </a:rPr>
              <a:t>TREE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849" y="3124200"/>
            <a:ext cx="8915400" cy="1752600"/>
          </a:xfrm>
        </p:spPr>
        <p:txBody>
          <a:bodyPr>
            <a:noAutofit/>
          </a:bodyPr>
          <a:lstStyle/>
          <a:p>
            <a:pPr algn="ctr"/>
            <a:r>
              <a:rPr lang="en-PH" sz="4000" b="1" dirty="0">
                <a:latin typeface="Calibri" pitchFamily="34" charset="0"/>
                <a:cs typeface="Calibri" pitchFamily="34" charset="0"/>
              </a:rPr>
              <a:t>Pointer to Pointer Implementation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199" y="2667000"/>
            <a:ext cx="852669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5000" b="1" dirty="0">
                <a:latin typeface="Berlin Sans FB Demi" panose="020E0802020502020306" pitchFamily="34" charset="0"/>
              </a:rPr>
              <a:t>Operation: </a:t>
            </a:r>
            <a:r>
              <a:rPr lang="en-PH" sz="5000" b="1" dirty="0" err="1">
                <a:latin typeface="Berlin Sans FB Demi" panose="020E0802020502020306" pitchFamily="34" charset="0"/>
              </a:rPr>
              <a:t>insertAVL</a:t>
            </a:r>
            <a:r>
              <a:rPr lang="en-PH" sz="5000" b="1" dirty="0">
                <a:latin typeface="Berlin Sans FB Demi" panose="020E0802020502020306" pitchFamily="34" charset="0"/>
              </a:rPr>
              <a:t>(*T  , 18)</a:t>
            </a:r>
          </a:p>
        </p:txBody>
      </p:sp>
    </p:spTree>
    <p:extLst>
      <p:ext uri="{BB962C8B-B14F-4D97-AF65-F5344CB8AC3E}">
        <p14:creationId xmlns:p14="http://schemas.microsoft.com/office/powerpoint/2010/main" val="2389912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456306" y="4598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cxnSp>
        <p:nvCxnSpPr>
          <p:cNvPr id="52" name="Straight Arrow Connector 51"/>
          <p:cNvCxnSpPr>
            <a:stCxn id="53" idx="2"/>
            <a:endCxn id="93" idx="0"/>
          </p:cNvCxnSpPr>
          <p:nvPr/>
        </p:nvCxnSpPr>
        <p:spPr>
          <a:xfrm>
            <a:off x="7475342" y="1523599"/>
            <a:ext cx="40664" cy="62677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277211" y="908046"/>
            <a:ext cx="3962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971800" y="81374"/>
            <a:ext cx="669900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insertAVL</a:t>
            </a:r>
            <a:r>
              <a:rPr lang="en-PH" sz="3500" b="1" dirty="0">
                <a:solidFill>
                  <a:prstClr val="black"/>
                </a:solidFill>
              </a:rPr>
              <a:t>(*T , 18)</a:t>
            </a:r>
          </a:p>
        </p:txBody>
      </p:sp>
      <p:pic>
        <p:nvPicPr>
          <p:cNvPr id="29" name="Picture 28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83342"/>
            <a:ext cx="5753100" cy="607465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066800" y="5435321"/>
            <a:ext cx="1676400" cy="3810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48810"/>
              </p:ext>
            </p:extLst>
          </p:nvPr>
        </p:nvGraphicFramePr>
        <p:xfrm>
          <a:off x="7186961" y="2150373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7186960" y="2691207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7186960" y="3208102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457123" y="3224608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313608"/>
              </p:ext>
            </p:extLst>
          </p:nvPr>
        </p:nvGraphicFramePr>
        <p:xfrm>
          <a:off x="8308614" y="3765831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8308614" y="4264122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8319803" y="4742275"/>
            <a:ext cx="646901" cy="12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8578777" y="4797523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22210"/>
              </p:ext>
            </p:extLst>
          </p:nvPr>
        </p:nvGraphicFramePr>
        <p:xfrm>
          <a:off x="5865576" y="3753883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14" name="Straight Connector 113"/>
          <p:cNvCxnSpPr/>
          <p:nvPr/>
        </p:nvCxnSpPr>
        <p:spPr>
          <a:xfrm>
            <a:off x="5865575" y="4294717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865575" y="4811612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6135738" y="4828118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203473" y="2146832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98852" y="2653880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911529" y="3728717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006909" y="433166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8319803" y="3712006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415182" y="4219054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486563" y="32083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7170356" y="322277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6974723" y="4223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5859666" y="4783622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8308614" y="4783622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6382333" y="3402323"/>
            <a:ext cx="916518" cy="278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25" idx="0"/>
          </p:cNvCxnSpPr>
          <p:nvPr/>
        </p:nvCxnSpPr>
        <p:spPr>
          <a:xfrm>
            <a:off x="7648627" y="3402323"/>
            <a:ext cx="954267" cy="30968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7172239" y="2138306"/>
            <a:ext cx="658090" cy="14308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3" name="Rectangle 152"/>
          <p:cNvSpPr/>
          <p:nvPr/>
        </p:nvSpPr>
        <p:spPr>
          <a:xfrm>
            <a:off x="7505152" y="3224668"/>
            <a:ext cx="329045" cy="369575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4" name="Rectangle 153"/>
          <p:cNvSpPr/>
          <p:nvPr/>
        </p:nvSpPr>
        <p:spPr>
          <a:xfrm>
            <a:off x="8291735" y="3745664"/>
            <a:ext cx="663999" cy="1429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6" name="Rectangle 155"/>
          <p:cNvSpPr/>
          <p:nvPr/>
        </p:nvSpPr>
        <p:spPr>
          <a:xfrm>
            <a:off x="7177206" y="2150373"/>
            <a:ext cx="663999" cy="1429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7530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3" presetID="26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4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6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1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31" grpId="0" animBg="1"/>
      <p:bldP spid="31" grpId="1" animBg="1"/>
      <p:bldP spid="117" grpId="0"/>
      <p:bldP spid="118" grpId="0"/>
      <p:bldP spid="119" grpId="0"/>
      <p:bldP spid="120" grpId="0"/>
      <p:bldP spid="125" grpId="0"/>
      <p:bldP spid="126" grpId="0"/>
      <p:bldP spid="129" grpId="0"/>
      <p:bldP spid="130" grpId="0"/>
      <p:bldP spid="131" grpId="0"/>
      <p:bldP spid="135" grpId="0"/>
      <p:bldP spid="136" grpId="0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6" grpId="0" animBg="1"/>
      <p:bldP spid="15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199" y="2667000"/>
            <a:ext cx="852669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5000" b="1" dirty="0">
                <a:latin typeface="Berlin Sans FB Demi" panose="020E0802020502020306" pitchFamily="34" charset="0"/>
              </a:rPr>
              <a:t>Operation: </a:t>
            </a:r>
            <a:r>
              <a:rPr lang="en-PH" sz="5000" b="1" dirty="0" err="1">
                <a:latin typeface="Berlin Sans FB Demi" panose="020E0802020502020306" pitchFamily="34" charset="0"/>
              </a:rPr>
              <a:t>insertAVL</a:t>
            </a:r>
            <a:r>
              <a:rPr lang="en-PH" sz="5000" b="1" dirty="0">
                <a:latin typeface="Berlin Sans FB Demi" panose="020E0802020502020306" pitchFamily="34" charset="0"/>
              </a:rPr>
              <a:t>(*T  , 14)</a:t>
            </a:r>
          </a:p>
        </p:txBody>
      </p:sp>
    </p:spTree>
    <p:extLst>
      <p:ext uri="{BB962C8B-B14F-4D97-AF65-F5344CB8AC3E}">
        <p14:creationId xmlns:p14="http://schemas.microsoft.com/office/powerpoint/2010/main" val="1789196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456306" y="4598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cxnSp>
        <p:nvCxnSpPr>
          <p:cNvPr id="52" name="Straight Arrow Connector 51"/>
          <p:cNvCxnSpPr>
            <a:stCxn id="53" idx="2"/>
            <a:endCxn id="93" idx="0"/>
          </p:cNvCxnSpPr>
          <p:nvPr/>
        </p:nvCxnSpPr>
        <p:spPr>
          <a:xfrm>
            <a:off x="7475342" y="1523599"/>
            <a:ext cx="40664" cy="62677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277211" y="908046"/>
            <a:ext cx="3962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971800" y="81374"/>
            <a:ext cx="669900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insertAVL</a:t>
            </a:r>
            <a:r>
              <a:rPr lang="en-PH" sz="3500" b="1" dirty="0">
                <a:solidFill>
                  <a:prstClr val="black"/>
                </a:solidFill>
              </a:rPr>
              <a:t>(*T , 14)</a:t>
            </a:r>
          </a:p>
        </p:txBody>
      </p:sp>
      <p:pic>
        <p:nvPicPr>
          <p:cNvPr id="29" name="Picture 28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83342"/>
            <a:ext cx="5753100" cy="607465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066800" y="5473886"/>
            <a:ext cx="1676400" cy="3810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7186961" y="2150373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7186960" y="2691207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7186960" y="3208102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457123" y="3224608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/>
          </p:nvPr>
        </p:nvGraphicFramePr>
        <p:xfrm>
          <a:off x="8308614" y="3765831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8308614" y="4264122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8319803" y="4742275"/>
            <a:ext cx="646901" cy="12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8578777" y="4797523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5865576" y="3753883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14" name="Straight Connector 113"/>
          <p:cNvCxnSpPr/>
          <p:nvPr/>
        </p:nvCxnSpPr>
        <p:spPr>
          <a:xfrm>
            <a:off x="5865575" y="4294717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865575" y="4811612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6135738" y="4828118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203473" y="2146832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98852" y="2653880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911529" y="3741405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006909" y="433166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8345559" y="372403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415182" y="4219054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486563" y="32083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7170356" y="322277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6974723" y="4223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5859666" y="4783622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8299814" y="4783622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6382333" y="3402323"/>
            <a:ext cx="916518" cy="278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25" idx="0"/>
          </p:cNvCxnSpPr>
          <p:nvPr/>
        </p:nvCxnSpPr>
        <p:spPr>
          <a:xfrm>
            <a:off x="7674383" y="3414347"/>
            <a:ext cx="954267" cy="30968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8309445" y="3765831"/>
            <a:ext cx="658090" cy="14308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3" name="Rectangle 152"/>
          <p:cNvSpPr/>
          <p:nvPr/>
        </p:nvSpPr>
        <p:spPr>
          <a:xfrm>
            <a:off x="7511087" y="3222531"/>
            <a:ext cx="329045" cy="369575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4" name="Rectangle 153"/>
          <p:cNvSpPr/>
          <p:nvPr/>
        </p:nvSpPr>
        <p:spPr>
          <a:xfrm>
            <a:off x="7184005" y="2145054"/>
            <a:ext cx="663999" cy="1429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6" name="Rectangle 155"/>
          <p:cNvSpPr/>
          <p:nvPr/>
        </p:nvSpPr>
        <p:spPr>
          <a:xfrm>
            <a:off x="8299814" y="3764652"/>
            <a:ext cx="663999" cy="1429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57750"/>
              </p:ext>
            </p:extLst>
          </p:nvPr>
        </p:nvGraphicFramePr>
        <p:xfrm>
          <a:off x="7459896" y="538812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>
          <a:xfrm>
            <a:off x="7459895" y="592896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459895" y="644585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730058" y="646236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86563" y="5402776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81942" y="5909824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59191" y="6419377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45" name="Rectangle 44"/>
          <p:cNvSpPr/>
          <p:nvPr/>
        </p:nvSpPr>
        <p:spPr>
          <a:xfrm>
            <a:off x="7186959" y="2139153"/>
            <a:ext cx="653173" cy="144955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Rectangle 45"/>
          <p:cNvSpPr/>
          <p:nvPr/>
        </p:nvSpPr>
        <p:spPr>
          <a:xfrm>
            <a:off x="8308614" y="4762414"/>
            <a:ext cx="329045" cy="433083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7" name="Straight Arrow Connector 46"/>
          <p:cNvCxnSpPr>
            <a:endCxn id="37" idx="0"/>
          </p:cNvCxnSpPr>
          <p:nvPr/>
        </p:nvCxnSpPr>
        <p:spPr>
          <a:xfrm flipH="1">
            <a:off x="7788941" y="4973120"/>
            <a:ext cx="684196" cy="41500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461761" y="5373697"/>
            <a:ext cx="663999" cy="1429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TextBox 54"/>
          <p:cNvSpPr txBox="1"/>
          <p:nvPr/>
        </p:nvSpPr>
        <p:spPr>
          <a:xfrm>
            <a:off x="8391137" y="427199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>
                <a:solidFill>
                  <a:srgbClr val="FF0000"/>
                </a:solidFill>
                <a:latin typeface="Arial Black" panose="020B0A04020102020204" pitchFamily="34" charset="0"/>
                <a:ea typeface="Adobe Gothic Std B" panose="020B0800000000000000" pitchFamily="34" charset="-128"/>
              </a:rPr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289782" y="2692779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>
                <a:solidFill>
                  <a:srgbClr val="FF0000"/>
                </a:solidFill>
                <a:latin typeface="Arial Black" panose="020B0A04020102020204" pitchFamily="34" charset="0"/>
                <a:ea typeface="Adobe Gothic Std B" panose="020B0800000000000000" pitchFamily="34" charset="-128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92973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35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9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0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4"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6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9"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1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31" grpId="0" animBg="1"/>
      <p:bldP spid="31" grpId="1" animBg="1"/>
      <p:bldP spid="117" grpId="0"/>
      <p:bldP spid="118" grpId="0"/>
      <p:bldP spid="119" grpId="0"/>
      <p:bldP spid="120" grpId="0"/>
      <p:bldP spid="125" grpId="0"/>
      <p:bldP spid="126" grpId="0"/>
      <p:bldP spid="129" grpId="0"/>
      <p:bldP spid="130" grpId="0"/>
      <p:bldP spid="131" grpId="0"/>
      <p:bldP spid="135" grpId="0"/>
      <p:bldP spid="136" grpId="0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6" grpId="0" animBg="1"/>
      <p:bldP spid="156" grpId="1" animBg="1"/>
      <p:bldP spid="42" grpId="0"/>
      <p:bldP spid="43" grpId="0"/>
      <p:bldP spid="44" grpId="0"/>
      <p:bldP spid="45" grpId="0" animBg="1"/>
      <p:bldP spid="45" grpId="1" animBg="1"/>
      <p:bldP spid="46" grpId="0" animBg="1"/>
      <p:bldP spid="46" grpId="1" animBg="1"/>
      <p:bldP spid="50" grpId="0" animBg="1"/>
      <p:bldP spid="50" grpId="1" animBg="1"/>
      <p:bldP spid="55" grpId="0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456306" y="4598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cxnSp>
        <p:nvCxnSpPr>
          <p:cNvPr id="52" name="Straight Arrow Connector 51"/>
          <p:cNvCxnSpPr>
            <a:endCxn id="93" idx="0"/>
          </p:cNvCxnSpPr>
          <p:nvPr/>
        </p:nvCxnSpPr>
        <p:spPr>
          <a:xfrm>
            <a:off x="5557270" y="600833"/>
            <a:ext cx="1" cy="34639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359139" y="2242"/>
            <a:ext cx="3962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-438772" y="1146017"/>
            <a:ext cx="44071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insertAVL</a:t>
            </a:r>
            <a:r>
              <a:rPr lang="en-PH" sz="3500" b="1" dirty="0">
                <a:solidFill>
                  <a:prstClr val="black"/>
                </a:solidFill>
              </a:rPr>
              <a:t>(*T , 15)</a:t>
            </a: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58612"/>
              </p:ext>
            </p:extLst>
          </p:nvPr>
        </p:nvGraphicFramePr>
        <p:xfrm>
          <a:off x="5228226" y="947227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5228225" y="1488061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228225" y="2004956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5498388" y="2021462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023039"/>
              </p:ext>
            </p:extLst>
          </p:nvPr>
        </p:nvGraphicFramePr>
        <p:xfrm>
          <a:off x="6349879" y="2562685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6349879" y="3060976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361068" y="3539129"/>
            <a:ext cx="646901" cy="12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620042" y="3594377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26504"/>
              </p:ext>
            </p:extLst>
          </p:nvPr>
        </p:nvGraphicFramePr>
        <p:xfrm>
          <a:off x="3906841" y="2550737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14" name="Straight Connector 113"/>
          <p:cNvCxnSpPr/>
          <p:nvPr/>
        </p:nvCxnSpPr>
        <p:spPr>
          <a:xfrm>
            <a:off x="3906840" y="3091571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906840" y="3608466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4177003" y="3624972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44738" y="943686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340117" y="1450734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952794" y="2538259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048174" y="312852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386824" y="2520884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456447" y="3015908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527828" y="200519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5211621" y="201962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5015988" y="302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3900931" y="3580476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6341079" y="3580476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4423598" y="2199177"/>
            <a:ext cx="916518" cy="278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25" idx="0"/>
          </p:cNvCxnSpPr>
          <p:nvPr/>
        </p:nvCxnSpPr>
        <p:spPr>
          <a:xfrm>
            <a:off x="5715648" y="2211201"/>
            <a:ext cx="954267" cy="30968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1198"/>
              </p:ext>
            </p:extLst>
          </p:nvPr>
        </p:nvGraphicFramePr>
        <p:xfrm>
          <a:off x="5501161" y="418498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>
          <a:xfrm>
            <a:off x="5501160" y="472581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501160" y="524270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771323" y="5259215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27828" y="419963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207" y="470667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0456" y="5216231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47" name="Straight Arrow Connector 46"/>
          <p:cNvCxnSpPr>
            <a:endCxn id="37" idx="0"/>
          </p:cNvCxnSpPr>
          <p:nvPr/>
        </p:nvCxnSpPr>
        <p:spPr>
          <a:xfrm flipH="1">
            <a:off x="5830206" y="3769974"/>
            <a:ext cx="684196" cy="41500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827919"/>
              </p:ext>
            </p:extLst>
          </p:nvPr>
        </p:nvGraphicFramePr>
        <p:xfrm>
          <a:off x="6672276" y="5390787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>
            <a:off x="6672275" y="5931621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72275" y="6448516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942438" y="6465022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98943" y="5405437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794322" y="591248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671571" y="6422038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77" name="Rectangle 76"/>
          <p:cNvSpPr/>
          <p:nvPr/>
        </p:nvSpPr>
        <p:spPr>
          <a:xfrm>
            <a:off x="5228224" y="931977"/>
            <a:ext cx="653173" cy="144955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Rectangle 77"/>
          <p:cNvSpPr/>
          <p:nvPr/>
        </p:nvSpPr>
        <p:spPr>
          <a:xfrm>
            <a:off x="5550334" y="2011027"/>
            <a:ext cx="329045" cy="369575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Rectangle 78"/>
          <p:cNvSpPr/>
          <p:nvPr/>
        </p:nvSpPr>
        <p:spPr>
          <a:xfrm>
            <a:off x="6678924" y="5390787"/>
            <a:ext cx="663999" cy="1429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Rectangle 79"/>
          <p:cNvSpPr/>
          <p:nvPr/>
        </p:nvSpPr>
        <p:spPr>
          <a:xfrm>
            <a:off x="6343370" y="2552742"/>
            <a:ext cx="653173" cy="144955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Rectangle 80"/>
          <p:cNvSpPr/>
          <p:nvPr/>
        </p:nvSpPr>
        <p:spPr>
          <a:xfrm>
            <a:off x="5503618" y="4175037"/>
            <a:ext cx="653173" cy="143960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6340613" y="3554337"/>
            <a:ext cx="329045" cy="438014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5834108" y="5241200"/>
            <a:ext cx="329045" cy="369575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Rectangle 83"/>
          <p:cNvSpPr/>
          <p:nvPr/>
        </p:nvSpPr>
        <p:spPr>
          <a:xfrm>
            <a:off x="5499344" y="4182468"/>
            <a:ext cx="663999" cy="1429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Rectangle 84"/>
          <p:cNvSpPr/>
          <p:nvPr/>
        </p:nvSpPr>
        <p:spPr>
          <a:xfrm>
            <a:off x="6335916" y="2562685"/>
            <a:ext cx="663999" cy="1429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6086612" y="5408984"/>
            <a:ext cx="524476" cy="1478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612710" y="469552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>
                <a:solidFill>
                  <a:srgbClr val="FF0000"/>
                </a:solidFill>
                <a:latin typeface="Arial Black" panose="020B0A04020102020204" pitchFamily="34" charset="0"/>
                <a:ea typeface="Adobe Gothic Std B" panose="020B0800000000000000" pitchFamily="34" charset="-128"/>
              </a:rPr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434676" y="303045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>
                <a:solidFill>
                  <a:srgbClr val="FF0000"/>
                </a:solidFill>
                <a:latin typeface="Arial Black" panose="020B0A04020102020204" pitchFamily="34" charset="0"/>
                <a:ea typeface="Adobe Gothic Std B" panose="020B0800000000000000" pitchFamily="34" charset="-128"/>
              </a:rPr>
              <a:t>3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6036224" y="5405438"/>
            <a:ext cx="593176" cy="183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4" idx="0"/>
          </p:cNvCxnSpPr>
          <p:nvPr/>
        </p:nvCxnSpPr>
        <p:spPr>
          <a:xfrm flipH="1">
            <a:off x="5831344" y="3780037"/>
            <a:ext cx="658587" cy="4024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130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2" presetClass="exit" presetSubtype="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7" grpId="0"/>
      <p:bldP spid="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456306" y="4598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cxnSp>
        <p:nvCxnSpPr>
          <p:cNvPr id="52" name="Straight Arrow Connector 51"/>
          <p:cNvCxnSpPr>
            <a:endCxn id="93" idx="0"/>
          </p:cNvCxnSpPr>
          <p:nvPr/>
        </p:nvCxnSpPr>
        <p:spPr>
          <a:xfrm>
            <a:off x="5557270" y="600833"/>
            <a:ext cx="1" cy="34639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373685" y="49106"/>
            <a:ext cx="3962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-438772" y="1146017"/>
            <a:ext cx="44071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insertAVL</a:t>
            </a:r>
            <a:r>
              <a:rPr lang="en-PH" sz="3500" b="1" dirty="0">
                <a:solidFill>
                  <a:prstClr val="black"/>
                </a:solidFill>
              </a:rPr>
              <a:t>(*T , 15)</a:t>
            </a: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5228226" y="947227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5228225" y="1488061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228225" y="2004956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5498388" y="2021462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/>
          </p:nvPr>
        </p:nvGraphicFramePr>
        <p:xfrm>
          <a:off x="6349879" y="2562685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6349879" y="3060976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361068" y="3539129"/>
            <a:ext cx="646901" cy="12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620042" y="3594377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3906841" y="2550737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14" name="Straight Connector 113"/>
          <p:cNvCxnSpPr/>
          <p:nvPr/>
        </p:nvCxnSpPr>
        <p:spPr>
          <a:xfrm>
            <a:off x="3906840" y="3091571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906840" y="3608466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4177003" y="3624972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44738" y="943686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340117" y="1450734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952794" y="2538259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048174" y="312852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386824" y="2520884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456447" y="3015908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527828" y="200519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5211621" y="201962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5015988" y="302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3900931" y="3580476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6341079" y="3580476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4423598" y="2199177"/>
            <a:ext cx="916518" cy="278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25" idx="0"/>
          </p:cNvCxnSpPr>
          <p:nvPr/>
        </p:nvCxnSpPr>
        <p:spPr>
          <a:xfrm>
            <a:off x="5715648" y="2211201"/>
            <a:ext cx="954267" cy="30968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5501161" y="418498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>
          <a:xfrm>
            <a:off x="5501160" y="472581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501160" y="524270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771323" y="5259215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27828" y="419963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207" y="470667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0456" y="5216231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47" name="Straight Arrow Connector 46"/>
          <p:cNvCxnSpPr>
            <a:endCxn id="37" idx="0"/>
          </p:cNvCxnSpPr>
          <p:nvPr/>
        </p:nvCxnSpPr>
        <p:spPr>
          <a:xfrm flipH="1">
            <a:off x="5830206" y="3769974"/>
            <a:ext cx="684196" cy="41500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>
            <a:graphicFrameLocks noGrp="1"/>
          </p:cNvGraphicFramePr>
          <p:nvPr>
            <p:extLst/>
          </p:nvPr>
        </p:nvGraphicFramePr>
        <p:xfrm>
          <a:off x="6672276" y="5390787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>
            <a:off x="6672275" y="5931621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72275" y="6448516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942438" y="6465022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98943" y="5405437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794322" y="591248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671571" y="6422038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6086612" y="5408984"/>
            <a:ext cx="524476" cy="1478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6036224" y="5405438"/>
            <a:ext cx="593176" cy="183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5831187" y="3784889"/>
            <a:ext cx="658587" cy="4024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18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456306" y="4598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cxnSp>
        <p:nvCxnSpPr>
          <p:cNvPr id="52" name="Straight Arrow Connector 51"/>
          <p:cNvCxnSpPr>
            <a:endCxn id="93" idx="0"/>
          </p:cNvCxnSpPr>
          <p:nvPr/>
        </p:nvCxnSpPr>
        <p:spPr>
          <a:xfrm>
            <a:off x="4934453" y="606902"/>
            <a:ext cx="1" cy="34639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14141" y="-30453"/>
            <a:ext cx="3962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-415076" y="1135813"/>
            <a:ext cx="44071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rotateAvl</a:t>
            </a:r>
            <a:r>
              <a:rPr lang="en-PH" sz="3500" b="1" dirty="0">
                <a:solidFill>
                  <a:prstClr val="black"/>
                </a:solidFill>
              </a:rPr>
              <a:t>(*r, state)</a:t>
            </a: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4605409" y="95329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4605408" y="149413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605408" y="201102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75571" y="202753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/>
          </p:nvPr>
        </p:nvGraphicFramePr>
        <p:xfrm>
          <a:off x="5727062" y="2568754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5727062" y="306704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5738251" y="3545198"/>
            <a:ext cx="646901" cy="12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5997225" y="3600446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3284024" y="255680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14" name="Straight Connector 113"/>
          <p:cNvCxnSpPr/>
          <p:nvPr/>
        </p:nvCxnSpPr>
        <p:spPr>
          <a:xfrm>
            <a:off x="3284023" y="309764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284023" y="361453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3554186" y="363104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621921" y="949755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717300" y="145680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329977" y="2544328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425357" y="313459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764007" y="2526953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833630" y="3021977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05011" y="20112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4588804" y="202569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4393171" y="302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3278114" y="3586545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5718262" y="3586545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3800781" y="2205246"/>
            <a:ext cx="916518" cy="278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25" idx="0"/>
          </p:cNvCxnSpPr>
          <p:nvPr/>
        </p:nvCxnSpPr>
        <p:spPr>
          <a:xfrm>
            <a:off x="5092831" y="2217270"/>
            <a:ext cx="954267" cy="30968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4878344" y="4191049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>
          <a:xfrm>
            <a:off x="4878343" y="4731883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878343" y="5248778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148506" y="5265284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05011" y="4205699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00390" y="471274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77639" y="5222300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47" name="Straight Arrow Connector 46"/>
          <p:cNvCxnSpPr>
            <a:endCxn id="37" idx="0"/>
          </p:cNvCxnSpPr>
          <p:nvPr/>
        </p:nvCxnSpPr>
        <p:spPr>
          <a:xfrm flipH="1">
            <a:off x="5207389" y="3776043"/>
            <a:ext cx="684196" cy="41500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>
            <a:graphicFrameLocks noGrp="1"/>
          </p:cNvGraphicFramePr>
          <p:nvPr>
            <p:extLst/>
          </p:nvPr>
        </p:nvGraphicFramePr>
        <p:xfrm>
          <a:off x="6049459" y="539685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>
            <a:off x="6049458" y="593769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049458" y="645458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319621" y="647109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076126" y="5411506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171505" y="5918554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048754" y="6428107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5463795" y="5415053"/>
            <a:ext cx="524476" cy="1478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5413407" y="5411507"/>
            <a:ext cx="593176" cy="183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7" idx="2"/>
          </p:cNvCxnSpPr>
          <p:nvPr/>
        </p:nvCxnSpPr>
        <p:spPr>
          <a:xfrm flipH="1">
            <a:off x="5530448" y="3959046"/>
            <a:ext cx="2391996" cy="48017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</p:cNvCxnSpPr>
          <p:nvPr/>
        </p:nvCxnSpPr>
        <p:spPr>
          <a:xfrm>
            <a:off x="5178630" y="6036071"/>
            <a:ext cx="992875" cy="59813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611155" y="3435826"/>
            <a:ext cx="26225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2800" b="1" dirty="0" err="1">
                <a:solidFill>
                  <a:srgbClr val="00B050"/>
                </a:solidFill>
                <a:latin typeface="Franklin Gothic Book"/>
              </a:rPr>
              <a:t>oldRoot</a:t>
            </a:r>
            <a:r>
              <a:rPr lang="en-PH" sz="2800" b="1" dirty="0">
                <a:solidFill>
                  <a:srgbClr val="00B050"/>
                </a:solidFill>
                <a:latin typeface="Franklin Gothic Book"/>
              </a:rPr>
              <a:t> = *root </a:t>
            </a:r>
          </a:p>
        </p:txBody>
      </p:sp>
      <p:sp>
        <p:nvSpPr>
          <p:cNvPr id="4" name="Rectangle 3"/>
          <p:cNvSpPr/>
          <p:nvPr/>
        </p:nvSpPr>
        <p:spPr>
          <a:xfrm>
            <a:off x="7549240" y="4292890"/>
            <a:ext cx="1493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2800" b="1" dirty="0" err="1">
                <a:solidFill>
                  <a:srgbClr val="00B050"/>
                </a:solidFill>
                <a:latin typeface="Franklin Gothic Book"/>
              </a:rPr>
              <a:t>newRoot</a:t>
            </a:r>
            <a:endParaRPr lang="en-PH" sz="2800" b="1" dirty="0">
              <a:solidFill>
                <a:srgbClr val="00B050"/>
              </a:solidFill>
              <a:latin typeface="Franklin Gothic 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6759" y="5774461"/>
            <a:ext cx="1681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2800" b="1" dirty="0" err="1">
                <a:solidFill>
                  <a:srgbClr val="00B050"/>
                </a:solidFill>
                <a:latin typeface="Franklin Gothic Book"/>
              </a:rPr>
              <a:t>oldMiddle</a:t>
            </a:r>
            <a:endParaRPr lang="en-PH" sz="2800" b="1" dirty="0">
              <a:solidFill>
                <a:srgbClr val="00B050"/>
              </a:solidFill>
              <a:latin typeface="Franklin Gothic Book"/>
            </a:endParaRPr>
          </a:p>
        </p:txBody>
      </p:sp>
      <p:cxnSp>
        <p:nvCxnSpPr>
          <p:cNvPr id="58" name="Straight Arrow Connector 57"/>
          <p:cNvCxnSpPr>
            <a:stCxn id="4" idx="1"/>
            <a:endCxn id="70" idx="0"/>
          </p:cNvCxnSpPr>
          <p:nvPr/>
        </p:nvCxnSpPr>
        <p:spPr>
          <a:xfrm flipH="1">
            <a:off x="6378504" y="4554500"/>
            <a:ext cx="1170736" cy="84235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886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456306" y="4598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cxnSp>
        <p:nvCxnSpPr>
          <p:cNvPr id="52" name="Straight Arrow Connector 51"/>
          <p:cNvCxnSpPr>
            <a:endCxn id="93" idx="0"/>
          </p:cNvCxnSpPr>
          <p:nvPr/>
        </p:nvCxnSpPr>
        <p:spPr>
          <a:xfrm>
            <a:off x="4934453" y="606902"/>
            <a:ext cx="1" cy="34639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14141" y="-30453"/>
            <a:ext cx="3962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-415076" y="1121886"/>
            <a:ext cx="44071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rotateAvl</a:t>
            </a:r>
            <a:r>
              <a:rPr lang="en-PH" sz="3500" b="1" dirty="0">
                <a:solidFill>
                  <a:prstClr val="black"/>
                </a:solidFill>
              </a:rPr>
              <a:t>(*R, state)</a:t>
            </a: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13236"/>
              </p:ext>
            </p:extLst>
          </p:nvPr>
        </p:nvGraphicFramePr>
        <p:xfrm>
          <a:off x="4605409" y="95329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4605408" y="149413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605408" y="201102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75571" y="202753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333386"/>
              </p:ext>
            </p:extLst>
          </p:nvPr>
        </p:nvGraphicFramePr>
        <p:xfrm>
          <a:off x="5727062" y="2568754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5727062" y="306704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5738251" y="3545198"/>
            <a:ext cx="646901" cy="12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5997225" y="3600446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004862"/>
              </p:ext>
            </p:extLst>
          </p:nvPr>
        </p:nvGraphicFramePr>
        <p:xfrm>
          <a:off x="3284024" y="255680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14" name="Straight Connector 113"/>
          <p:cNvCxnSpPr/>
          <p:nvPr/>
        </p:nvCxnSpPr>
        <p:spPr>
          <a:xfrm>
            <a:off x="3284023" y="309764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284023" y="361453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3554186" y="363104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621921" y="949755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717300" y="145680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329977" y="2544328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425357" y="313459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764007" y="2526953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833630" y="3021977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05011" y="20112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4588804" y="202569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4393171" y="302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3278114" y="3586545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5718262" y="3586545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3800781" y="2205246"/>
            <a:ext cx="916518" cy="278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25" idx="0"/>
          </p:cNvCxnSpPr>
          <p:nvPr/>
        </p:nvCxnSpPr>
        <p:spPr>
          <a:xfrm>
            <a:off x="5092831" y="2217270"/>
            <a:ext cx="954267" cy="30968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03618"/>
              </p:ext>
            </p:extLst>
          </p:nvPr>
        </p:nvGraphicFramePr>
        <p:xfrm>
          <a:off x="4878344" y="4191049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>
          <a:xfrm>
            <a:off x="4878343" y="4731883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878343" y="5248778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148506" y="5265284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05011" y="4205699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00390" y="471274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77639" y="5222300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47" name="Straight Arrow Connector 46"/>
          <p:cNvCxnSpPr>
            <a:endCxn id="70" idx="0"/>
          </p:cNvCxnSpPr>
          <p:nvPr/>
        </p:nvCxnSpPr>
        <p:spPr>
          <a:xfrm>
            <a:off x="5891585" y="3776043"/>
            <a:ext cx="486919" cy="162081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949133"/>
              </p:ext>
            </p:extLst>
          </p:nvPr>
        </p:nvGraphicFramePr>
        <p:xfrm>
          <a:off x="6049459" y="539685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>
            <a:off x="6049458" y="593769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049458" y="645458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319621" y="647109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076126" y="5411506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171505" y="5918554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048754" y="6428107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51" name="Straight Arrow Connector 50"/>
          <p:cNvCxnSpPr>
            <a:stCxn id="57" idx="1"/>
          </p:cNvCxnSpPr>
          <p:nvPr/>
        </p:nvCxnSpPr>
        <p:spPr>
          <a:xfrm flipH="1">
            <a:off x="5536433" y="3948509"/>
            <a:ext cx="2089077" cy="271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64844" y="6036071"/>
            <a:ext cx="992875" cy="598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625510" y="3686899"/>
            <a:ext cx="1341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2800" b="1" dirty="0" err="1">
                <a:solidFill>
                  <a:srgbClr val="00B050"/>
                </a:solidFill>
                <a:latin typeface="Franklin Gothic Book"/>
              </a:rPr>
              <a:t>oldRoot</a:t>
            </a:r>
            <a:endParaRPr lang="en-PH" sz="2800" b="1" dirty="0">
              <a:solidFill>
                <a:srgbClr val="00B050"/>
              </a:solidFill>
              <a:latin typeface="Franklin Gothic Book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49240" y="4292890"/>
            <a:ext cx="1493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2800" b="1" dirty="0" err="1">
                <a:solidFill>
                  <a:srgbClr val="00B050"/>
                </a:solidFill>
                <a:latin typeface="Franklin Gothic Book"/>
              </a:rPr>
              <a:t>newRoot</a:t>
            </a:r>
            <a:endParaRPr lang="en-PH" sz="2800" b="1" dirty="0">
              <a:solidFill>
                <a:srgbClr val="00B050"/>
              </a:solidFill>
              <a:latin typeface="Franklin Gothic 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6759" y="5774461"/>
            <a:ext cx="1681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2800" b="1" dirty="0" err="1">
                <a:solidFill>
                  <a:srgbClr val="00B050"/>
                </a:solidFill>
                <a:latin typeface="Franklin Gothic Book"/>
              </a:rPr>
              <a:t>oldMiddle</a:t>
            </a:r>
            <a:endParaRPr lang="en-PH" sz="2800" b="1" dirty="0">
              <a:solidFill>
                <a:srgbClr val="00B050"/>
              </a:solidFill>
              <a:latin typeface="Franklin Gothic Book"/>
            </a:endParaRPr>
          </a:p>
        </p:txBody>
      </p:sp>
      <p:cxnSp>
        <p:nvCxnSpPr>
          <p:cNvPr id="58" name="Straight Arrow Connector 57"/>
          <p:cNvCxnSpPr>
            <a:stCxn id="4" idx="1"/>
            <a:endCxn id="70" idx="0"/>
          </p:cNvCxnSpPr>
          <p:nvPr/>
        </p:nvCxnSpPr>
        <p:spPr>
          <a:xfrm flipH="1">
            <a:off x="6378504" y="4554500"/>
            <a:ext cx="1170736" cy="8423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37" idx="3"/>
          </p:cNvCxnSpPr>
          <p:nvPr/>
        </p:nvCxnSpPr>
        <p:spPr>
          <a:xfrm flipH="1" flipV="1">
            <a:off x="5536434" y="4905882"/>
            <a:ext cx="666056" cy="166796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155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456306" y="4598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cxnSp>
        <p:nvCxnSpPr>
          <p:cNvPr id="52" name="Straight Arrow Connector 51"/>
          <p:cNvCxnSpPr>
            <a:endCxn id="93" idx="0"/>
          </p:cNvCxnSpPr>
          <p:nvPr/>
        </p:nvCxnSpPr>
        <p:spPr>
          <a:xfrm>
            <a:off x="4934453" y="606902"/>
            <a:ext cx="1" cy="34639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14141" y="-30453"/>
            <a:ext cx="3962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-381443" y="1125312"/>
            <a:ext cx="44071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rotateAvl</a:t>
            </a:r>
            <a:r>
              <a:rPr lang="en-PH" sz="3500" b="1" dirty="0">
                <a:solidFill>
                  <a:prstClr val="black"/>
                </a:solidFill>
              </a:rPr>
              <a:t>(*R, state)</a:t>
            </a: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4605409" y="95329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4605408" y="149413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605408" y="201102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75571" y="202753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/>
          </p:nvPr>
        </p:nvGraphicFramePr>
        <p:xfrm>
          <a:off x="5727062" y="2568754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5727062" y="306704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5738251" y="3545198"/>
            <a:ext cx="646901" cy="12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5997225" y="3600446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3284024" y="255680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14" name="Straight Connector 113"/>
          <p:cNvCxnSpPr/>
          <p:nvPr/>
        </p:nvCxnSpPr>
        <p:spPr>
          <a:xfrm>
            <a:off x="3284023" y="309764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284023" y="361453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3554186" y="363104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621921" y="949755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717300" y="145680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329977" y="2544328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425357" y="313459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764007" y="2526953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833630" y="3021977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05011" y="20112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4588804" y="202569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4393171" y="302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3278114" y="3586545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5718262" y="3586545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3800781" y="2205246"/>
            <a:ext cx="916518" cy="278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25" idx="0"/>
          </p:cNvCxnSpPr>
          <p:nvPr/>
        </p:nvCxnSpPr>
        <p:spPr>
          <a:xfrm>
            <a:off x="5092831" y="2217270"/>
            <a:ext cx="954267" cy="30968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896589"/>
              </p:ext>
            </p:extLst>
          </p:nvPr>
        </p:nvGraphicFramePr>
        <p:xfrm>
          <a:off x="5727245" y="5365525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>
          <a:xfrm>
            <a:off x="5727244" y="590635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727244" y="642325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7407" y="6439760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53912" y="5380175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49292" y="5887223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26540" y="6396776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47" name="Straight Arrow Connector 46"/>
          <p:cNvCxnSpPr>
            <a:endCxn id="70" idx="0"/>
          </p:cNvCxnSpPr>
          <p:nvPr/>
        </p:nvCxnSpPr>
        <p:spPr>
          <a:xfrm flipH="1">
            <a:off x="5043891" y="3792610"/>
            <a:ext cx="799546" cy="36903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159735"/>
              </p:ext>
            </p:extLst>
          </p:nvPr>
        </p:nvGraphicFramePr>
        <p:xfrm>
          <a:off x="4714846" y="4161648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>
            <a:off x="4714845" y="4702482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714845" y="5219377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985008" y="5235883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41513" y="4176298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836893" y="4683346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714141" y="5192899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5252577" y="5377565"/>
            <a:ext cx="465685" cy="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70" idx="0"/>
          </p:cNvCxnSpPr>
          <p:nvPr/>
        </p:nvCxnSpPr>
        <p:spPr>
          <a:xfrm flipH="1">
            <a:off x="5043891" y="3792610"/>
            <a:ext cx="823509" cy="3690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4" idx="2"/>
            <a:endCxn id="125" idx="0"/>
          </p:cNvCxnSpPr>
          <p:nvPr/>
        </p:nvCxnSpPr>
        <p:spPr>
          <a:xfrm flipH="1">
            <a:off x="6047098" y="1684926"/>
            <a:ext cx="1809780" cy="84202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6" idx="1"/>
          </p:cNvCxnSpPr>
          <p:nvPr/>
        </p:nvCxnSpPr>
        <p:spPr>
          <a:xfrm flipH="1">
            <a:off x="6385152" y="5413598"/>
            <a:ext cx="106159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45589" y="1161706"/>
            <a:ext cx="26225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2800" b="1" dirty="0" err="1">
                <a:solidFill>
                  <a:srgbClr val="00B050"/>
                </a:solidFill>
                <a:latin typeface="Franklin Gothic Book"/>
              </a:rPr>
              <a:t>oldRoot</a:t>
            </a:r>
            <a:r>
              <a:rPr lang="en-PH" sz="2800" b="1" dirty="0">
                <a:solidFill>
                  <a:srgbClr val="00B050"/>
                </a:solidFill>
                <a:latin typeface="Franklin Gothic Book"/>
              </a:rPr>
              <a:t> = *root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554621" y="3959620"/>
            <a:ext cx="1493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2800" b="1" dirty="0" err="1">
                <a:solidFill>
                  <a:srgbClr val="00B050"/>
                </a:solidFill>
                <a:latin typeface="Franklin Gothic Book"/>
              </a:rPr>
              <a:t>newRoot</a:t>
            </a:r>
            <a:endParaRPr lang="en-PH" sz="2800" b="1" dirty="0">
              <a:solidFill>
                <a:srgbClr val="00B050"/>
              </a:solidFill>
              <a:latin typeface="Franklin Gothic Book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446744" y="5151988"/>
            <a:ext cx="1681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2800" b="1" dirty="0" err="1">
                <a:solidFill>
                  <a:srgbClr val="00B050"/>
                </a:solidFill>
                <a:latin typeface="Franklin Gothic Book"/>
              </a:rPr>
              <a:t>oldMiddle</a:t>
            </a:r>
            <a:endParaRPr lang="en-PH" sz="2800" b="1" dirty="0">
              <a:solidFill>
                <a:srgbClr val="00B050"/>
              </a:solidFill>
              <a:latin typeface="Franklin Gothic Book"/>
            </a:endParaRPr>
          </a:p>
        </p:txBody>
      </p:sp>
      <p:cxnSp>
        <p:nvCxnSpPr>
          <p:cNvPr id="67" name="Straight Arrow Connector 66"/>
          <p:cNvCxnSpPr>
            <a:stCxn id="65" idx="1"/>
          </p:cNvCxnSpPr>
          <p:nvPr/>
        </p:nvCxnSpPr>
        <p:spPr>
          <a:xfrm flipH="1">
            <a:off x="5385635" y="4221230"/>
            <a:ext cx="2168986" cy="2303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477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456306" y="4598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cxnSp>
        <p:nvCxnSpPr>
          <p:cNvPr id="52" name="Straight Arrow Connector 51"/>
          <p:cNvCxnSpPr>
            <a:endCxn id="93" idx="0"/>
          </p:cNvCxnSpPr>
          <p:nvPr/>
        </p:nvCxnSpPr>
        <p:spPr>
          <a:xfrm>
            <a:off x="4934453" y="606902"/>
            <a:ext cx="1" cy="34639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14141" y="-30453"/>
            <a:ext cx="3962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-408058" y="1116449"/>
            <a:ext cx="44071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rotateAvl</a:t>
            </a:r>
            <a:r>
              <a:rPr lang="en-PH" sz="3500" b="1" dirty="0">
                <a:solidFill>
                  <a:prstClr val="black"/>
                </a:solidFill>
              </a:rPr>
              <a:t>(*R, state)</a:t>
            </a: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4605409" y="95329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4605408" y="149413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605408" y="201102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75571" y="202753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/>
          </p:nvPr>
        </p:nvGraphicFramePr>
        <p:xfrm>
          <a:off x="5727062" y="2568754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5727062" y="306704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5738251" y="3545198"/>
            <a:ext cx="646901" cy="12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5997225" y="3600446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3284024" y="255680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14" name="Straight Connector 113"/>
          <p:cNvCxnSpPr/>
          <p:nvPr/>
        </p:nvCxnSpPr>
        <p:spPr>
          <a:xfrm>
            <a:off x="3284023" y="309764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284023" y="361453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3554186" y="363104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621921" y="949755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717300" y="145680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329977" y="2544328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425357" y="313459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764007" y="2526953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833630" y="3021977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05011" y="20112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4588804" y="202569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4393171" y="302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3278114" y="3586545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5718262" y="3586545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3800781" y="2205246"/>
            <a:ext cx="916518" cy="278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70" idx="0"/>
          </p:cNvCxnSpPr>
          <p:nvPr/>
        </p:nvCxnSpPr>
        <p:spPr>
          <a:xfrm flipH="1">
            <a:off x="5043891" y="2205246"/>
            <a:ext cx="19854" cy="195640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5727245" y="5365525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>
          <a:xfrm>
            <a:off x="5727244" y="590635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727244" y="642325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7407" y="6439760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53912" y="5380175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49292" y="5887223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26540" y="6396776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47" name="Straight Arrow Connector 46"/>
          <p:cNvCxnSpPr>
            <a:endCxn id="70" idx="0"/>
          </p:cNvCxnSpPr>
          <p:nvPr/>
        </p:nvCxnSpPr>
        <p:spPr>
          <a:xfrm flipH="1">
            <a:off x="5043891" y="3792610"/>
            <a:ext cx="799546" cy="36903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>
            <a:graphicFrameLocks noGrp="1"/>
          </p:cNvGraphicFramePr>
          <p:nvPr>
            <p:extLst/>
          </p:nvPr>
        </p:nvGraphicFramePr>
        <p:xfrm>
          <a:off x="4714846" y="4161648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>
            <a:off x="4714845" y="4702482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714845" y="5219377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985008" y="5235883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41513" y="4176298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836893" y="4683346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714141" y="5192899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77" name="Straight Arrow Connector 76"/>
          <p:cNvCxnSpPr>
            <a:endCxn id="101" idx="2"/>
          </p:cNvCxnSpPr>
          <p:nvPr/>
        </p:nvCxnSpPr>
        <p:spPr>
          <a:xfrm flipV="1">
            <a:off x="5252577" y="3998420"/>
            <a:ext cx="803530" cy="137914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4" idx="2"/>
            <a:endCxn id="125" idx="0"/>
          </p:cNvCxnSpPr>
          <p:nvPr/>
        </p:nvCxnSpPr>
        <p:spPr>
          <a:xfrm flipH="1">
            <a:off x="6047098" y="1684926"/>
            <a:ext cx="1764896" cy="84202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6" idx="1"/>
          </p:cNvCxnSpPr>
          <p:nvPr/>
        </p:nvCxnSpPr>
        <p:spPr>
          <a:xfrm flipH="1">
            <a:off x="6385152" y="5413598"/>
            <a:ext cx="106159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45589" y="1161706"/>
            <a:ext cx="2532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2800" b="1" dirty="0">
                <a:solidFill>
                  <a:srgbClr val="00B050"/>
                </a:solidFill>
                <a:latin typeface="Franklin Gothic Book"/>
              </a:rPr>
              <a:t>*root = </a:t>
            </a:r>
            <a:r>
              <a:rPr lang="en-PH" sz="2800" b="1" dirty="0" err="1">
                <a:solidFill>
                  <a:srgbClr val="00B050"/>
                </a:solidFill>
                <a:latin typeface="Franklin Gothic Book"/>
              </a:rPr>
              <a:t>oldRoot</a:t>
            </a:r>
            <a:endParaRPr lang="en-PH" sz="2800" b="1" dirty="0">
              <a:solidFill>
                <a:srgbClr val="00B050"/>
              </a:solidFill>
              <a:latin typeface="Franklin Gothic Book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554621" y="3959620"/>
            <a:ext cx="1493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2800" b="1" dirty="0" err="1">
                <a:solidFill>
                  <a:srgbClr val="00B050"/>
                </a:solidFill>
                <a:latin typeface="Franklin Gothic Book"/>
              </a:rPr>
              <a:t>newRoot</a:t>
            </a:r>
            <a:endParaRPr lang="en-PH" sz="2800" b="1" dirty="0">
              <a:solidFill>
                <a:srgbClr val="00B050"/>
              </a:solidFill>
              <a:latin typeface="Franklin Gothic Book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446744" y="5151988"/>
            <a:ext cx="1681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2800" b="1" dirty="0" err="1">
                <a:solidFill>
                  <a:srgbClr val="00B050"/>
                </a:solidFill>
                <a:latin typeface="Franklin Gothic Book"/>
              </a:rPr>
              <a:t>oldMiddle</a:t>
            </a:r>
            <a:endParaRPr lang="en-PH" sz="2800" b="1" dirty="0">
              <a:solidFill>
                <a:srgbClr val="00B050"/>
              </a:solidFill>
              <a:latin typeface="Franklin Gothic Book"/>
            </a:endParaRPr>
          </a:p>
        </p:txBody>
      </p:sp>
      <p:cxnSp>
        <p:nvCxnSpPr>
          <p:cNvPr id="67" name="Straight Arrow Connector 66"/>
          <p:cNvCxnSpPr>
            <a:stCxn id="65" idx="1"/>
          </p:cNvCxnSpPr>
          <p:nvPr/>
        </p:nvCxnSpPr>
        <p:spPr>
          <a:xfrm flipH="1">
            <a:off x="5385635" y="4221230"/>
            <a:ext cx="2168986" cy="230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7" idx="1"/>
          </p:cNvCxnSpPr>
          <p:nvPr/>
        </p:nvCxnSpPr>
        <p:spPr>
          <a:xfrm>
            <a:off x="4875572" y="5377565"/>
            <a:ext cx="851673" cy="7027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5477681" y="3787968"/>
            <a:ext cx="58660" cy="268486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61" name="Straight Connector 60"/>
          <p:cNvCxnSpPr/>
          <p:nvPr/>
        </p:nvCxnSpPr>
        <p:spPr>
          <a:xfrm flipH="1">
            <a:off x="5554924" y="3786679"/>
            <a:ext cx="57813" cy="300089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60828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0500" y="16003"/>
            <a:ext cx="9525000" cy="1596177"/>
          </a:xfrm>
        </p:spPr>
        <p:txBody>
          <a:bodyPr>
            <a:normAutofit/>
          </a:bodyPr>
          <a:lstStyle/>
          <a:p>
            <a:r>
              <a:rPr lang="en-PH" sz="4500" b="1" dirty="0"/>
              <a:t>AVL Tree: Balanced Binary Search Tree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1676400"/>
            <a:ext cx="838200" cy="762000"/>
          </a:xfrm>
          <a:prstGeom prst="ellipse">
            <a:avLst/>
          </a:prstGeom>
          <a:solidFill>
            <a:srgbClr val="56BC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b="1" dirty="0"/>
              <a:t>13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737784"/>
            <a:ext cx="838200" cy="767416"/>
          </a:xfrm>
          <a:prstGeom prst="ellipse">
            <a:avLst/>
          </a:prstGeom>
          <a:solidFill>
            <a:srgbClr val="56BC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1856096" y="3916907"/>
            <a:ext cx="810904" cy="807493"/>
          </a:xfrm>
          <a:prstGeom prst="ellipse">
            <a:avLst/>
          </a:prstGeom>
          <a:solidFill>
            <a:srgbClr val="56BC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11</a:t>
            </a:r>
          </a:p>
        </p:txBody>
      </p:sp>
      <p:sp>
        <p:nvSpPr>
          <p:cNvPr id="8" name="Oval 7"/>
          <p:cNvSpPr/>
          <p:nvPr/>
        </p:nvSpPr>
        <p:spPr>
          <a:xfrm>
            <a:off x="3692992" y="2737784"/>
            <a:ext cx="802808" cy="767416"/>
          </a:xfrm>
          <a:prstGeom prst="ellipse">
            <a:avLst/>
          </a:prstGeom>
          <a:solidFill>
            <a:srgbClr val="56BC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18</a:t>
            </a:r>
          </a:p>
        </p:txBody>
      </p:sp>
      <p:sp>
        <p:nvSpPr>
          <p:cNvPr id="9" name="Oval 8"/>
          <p:cNvSpPr/>
          <p:nvPr/>
        </p:nvSpPr>
        <p:spPr>
          <a:xfrm>
            <a:off x="397904" y="3916907"/>
            <a:ext cx="821296" cy="807493"/>
          </a:xfrm>
          <a:prstGeom prst="ellipse">
            <a:avLst/>
          </a:prstGeom>
          <a:solidFill>
            <a:srgbClr val="56BC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205816" y="3880784"/>
            <a:ext cx="832784" cy="767416"/>
          </a:xfrm>
          <a:prstGeom prst="ellipse">
            <a:avLst/>
          </a:prstGeom>
          <a:solidFill>
            <a:srgbClr val="56BC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14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5136107"/>
            <a:ext cx="838200" cy="807493"/>
          </a:xfrm>
          <a:prstGeom prst="ellipse">
            <a:avLst/>
          </a:prstGeom>
          <a:solidFill>
            <a:srgbClr val="56BC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4</a:t>
            </a:r>
          </a:p>
        </p:txBody>
      </p:sp>
      <p:cxnSp>
        <p:nvCxnSpPr>
          <p:cNvPr id="13" name="Straight Arrow Connector 12"/>
          <p:cNvCxnSpPr>
            <a:stCxn id="5" idx="6"/>
          </p:cNvCxnSpPr>
          <p:nvPr/>
        </p:nvCxnSpPr>
        <p:spPr>
          <a:xfrm>
            <a:off x="3276600" y="2057400"/>
            <a:ext cx="609600" cy="72119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</p:cNvCxnSpPr>
          <p:nvPr/>
        </p:nvCxnSpPr>
        <p:spPr>
          <a:xfrm flipH="1">
            <a:off x="1905000" y="2057400"/>
            <a:ext cx="533400" cy="68038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</p:cNvCxnSpPr>
          <p:nvPr/>
        </p:nvCxnSpPr>
        <p:spPr>
          <a:xfrm flipH="1">
            <a:off x="990600" y="3392815"/>
            <a:ext cx="351352" cy="56958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5"/>
            <a:endCxn id="7" idx="0"/>
          </p:cNvCxnSpPr>
          <p:nvPr/>
        </p:nvCxnSpPr>
        <p:spPr>
          <a:xfrm>
            <a:off x="1934648" y="3392815"/>
            <a:ext cx="326900" cy="52409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3"/>
            <a:endCxn id="10" idx="0"/>
          </p:cNvCxnSpPr>
          <p:nvPr/>
        </p:nvCxnSpPr>
        <p:spPr>
          <a:xfrm flipH="1">
            <a:off x="3622208" y="3392815"/>
            <a:ext cx="188353" cy="48796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3"/>
            <a:endCxn id="11" idx="0"/>
          </p:cNvCxnSpPr>
          <p:nvPr/>
        </p:nvCxnSpPr>
        <p:spPr>
          <a:xfrm flipH="1">
            <a:off x="419100" y="4606145"/>
            <a:ext cx="99080" cy="52996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64969" y="2171582"/>
            <a:ext cx="457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i="1" dirty="0"/>
              <a:t> AVL Balance Property</a:t>
            </a:r>
            <a:endParaRPr lang="en-US" sz="3000" dirty="0"/>
          </a:p>
          <a:p>
            <a:r>
              <a:rPr lang="en-US" sz="3000" dirty="0"/>
              <a:t>At every node </a:t>
            </a:r>
            <a:r>
              <a:rPr lang="en-US" sz="3000" i="1" dirty="0"/>
              <a:t>X</a:t>
            </a:r>
            <a:r>
              <a:rPr lang="en-US" sz="3000" dirty="0"/>
              <a:t>, the height of the left subtree differs from the height of the right subtree by at most 1.</a:t>
            </a:r>
            <a:endParaRPr lang="en-PH" sz="3000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456306" y="4598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cxnSp>
        <p:nvCxnSpPr>
          <p:cNvPr id="52" name="Straight Arrow Connector 51"/>
          <p:cNvCxnSpPr>
            <a:endCxn id="93" idx="0"/>
          </p:cNvCxnSpPr>
          <p:nvPr/>
        </p:nvCxnSpPr>
        <p:spPr>
          <a:xfrm>
            <a:off x="4934453" y="606902"/>
            <a:ext cx="1" cy="34639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14141" y="-30453"/>
            <a:ext cx="3962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-404040" y="1135813"/>
            <a:ext cx="44071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rotateAvl</a:t>
            </a:r>
            <a:r>
              <a:rPr lang="en-PH" sz="3500" b="1" dirty="0">
                <a:solidFill>
                  <a:prstClr val="black"/>
                </a:solidFill>
              </a:rPr>
              <a:t>(*R, state)</a:t>
            </a: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4605409" y="95329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4605408" y="149413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605408" y="201102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75571" y="202753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83279"/>
              </p:ext>
            </p:extLst>
          </p:nvPr>
        </p:nvGraphicFramePr>
        <p:xfrm>
          <a:off x="6492381" y="4460437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6492381" y="4958728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503570" y="5436881"/>
            <a:ext cx="646901" cy="12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762544" y="5492129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3284024" y="255680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14" name="Straight Connector 113"/>
          <p:cNvCxnSpPr/>
          <p:nvPr/>
        </p:nvCxnSpPr>
        <p:spPr>
          <a:xfrm>
            <a:off x="3284023" y="309764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284023" y="361453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3554186" y="363104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621921" y="949755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717300" y="145680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329977" y="2544328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425357" y="313459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529326" y="4418636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598949" y="491366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05011" y="20112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4588804" y="202569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4393171" y="302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3278114" y="3586545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6483581" y="5478228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3800781" y="2205246"/>
            <a:ext cx="916518" cy="278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70" idx="0"/>
          </p:cNvCxnSpPr>
          <p:nvPr/>
        </p:nvCxnSpPr>
        <p:spPr>
          <a:xfrm>
            <a:off x="5067527" y="2199705"/>
            <a:ext cx="1047023" cy="35333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528535"/>
              </p:ext>
            </p:extLst>
          </p:nvPr>
        </p:nvGraphicFramePr>
        <p:xfrm>
          <a:off x="4880464" y="442301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>
          <a:xfrm>
            <a:off x="4880463" y="496385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880463" y="548074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150626" y="549725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07131" y="4437666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02511" y="4944714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79759" y="5454267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22853"/>
              </p:ext>
            </p:extLst>
          </p:nvPr>
        </p:nvGraphicFramePr>
        <p:xfrm>
          <a:off x="5785505" y="2553037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>
            <a:off x="5785504" y="3093871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785504" y="3610766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065821" y="3604632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812172" y="2567687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907552" y="3074735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84800" y="3584288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77" name="Straight Arrow Connector 76"/>
          <p:cNvCxnSpPr>
            <a:endCxn id="125" idx="0"/>
          </p:cNvCxnSpPr>
          <p:nvPr/>
        </p:nvCxnSpPr>
        <p:spPr>
          <a:xfrm>
            <a:off x="6322961" y="3782348"/>
            <a:ext cx="489456" cy="63628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2" idx="0"/>
          </p:cNvCxnSpPr>
          <p:nvPr/>
        </p:nvCxnSpPr>
        <p:spPr>
          <a:xfrm flipH="1">
            <a:off x="5190222" y="3782348"/>
            <a:ext cx="757575" cy="65531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25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528" y="2667000"/>
            <a:ext cx="753603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5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Operation</a:t>
            </a:r>
            <a:r>
              <a:rPr kumimoji="0" lang="en-PH" sz="5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: deleteMin(*T)</a:t>
            </a:r>
            <a:endParaRPr kumimoji="0" lang="en-PH" sz="5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15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04693"/>
              </p:ext>
            </p:extLst>
          </p:nvPr>
        </p:nvGraphicFramePr>
        <p:xfrm>
          <a:off x="4572000" y="129540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571999" y="183623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1999" y="235312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842162" y="2369635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868702"/>
              </p:ext>
            </p:extLst>
          </p:nvPr>
        </p:nvGraphicFramePr>
        <p:xfrm>
          <a:off x="5230090" y="472717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5230089" y="526800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30089" y="578489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500252" y="5801405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69818"/>
              </p:ext>
            </p:extLst>
          </p:nvPr>
        </p:nvGraphicFramePr>
        <p:xfrm>
          <a:off x="5888180" y="292568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5888179" y="346651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01602" y="395663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158342" y="3999915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11493"/>
              </p:ext>
            </p:extLst>
          </p:nvPr>
        </p:nvGraphicFramePr>
        <p:xfrm>
          <a:off x="6562005" y="471973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6562004" y="526057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62004" y="577746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832167" y="579397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208795"/>
              </p:ext>
            </p:extLst>
          </p:nvPr>
        </p:nvGraphicFramePr>
        <p:xfrm>
          <a:off x="2587320" y="472500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2587319" y="526583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52711" y="5772088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2874" y="5788594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91611"/>
              </p:ext>
            </p:extLst>
          </p:nvPr>
        </p:nvGraphicFramePr>
        <p:xfrm>
          <a:off x="3250615" y="289891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3250614" y="343974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50614" y="395663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520777" y="3973145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88512" y="1291859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83890" y="179890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6569" y="2969647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91948" y="347669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82274" y="4761644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94044" y="524917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53913" y="4747991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15109" y="527818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99368" y="2914398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94746" y="3421446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6757" y="474182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52136" y="524886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71602" y="235337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555395" y="236780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359762" y="33689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552710" y="5742794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548935" y="5767301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229385" y="5758421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244705" y="3928649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888179" y="3986014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767372" y="2547350"/>
            <a:ext cx="916518" cy="278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2" idx="0"/>
          </p:cNvCxnSpPr>
          <p:nvPr/>
        </p:nvCxnSpPr>
        <p:spPr>
          <a:xfrm>
            <a:off x="5033666" y="2538038"/>
            <a:ext cx="1183559" cy="387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6" idx="0"/>
          </p:cNvCxnSpPr>
          <p:nvPr/>
        </p:nvCxnSpPr>
        <p:spPr>
          <a:xfrm>
            <a:off x="6420672" y="4156237"/>
            <a:ext cx="470378" cy="56349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8" idx="0"/>
          </p:cNvCxnSpPr>
          <p:nvPr/>
        </p:nvCxnSpPr>
        <p:spPr>
          <a:xfrm flipH="1">
            <a:off x="5559135" y="4212778"/>
            <a:ext cx="481933" cy="51439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0" idx="0"/>
          </p:cNvCxnSpPr>
          <p:nvPr/>
        </p:nvCxnSpPr>
        <p:spPr>
          <a:xfrm flipH="1">
            <a:off x="2916365" y="4150860"/>
            <a:ext cx="475583" cy="57414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28" idx="0"/>
          </p:cNvCxnSpPr>
          <p:nvPr/>
        </p:nvCxnSpPr>
        <p:spPr>
          <a:xfrm flipH="1">
            <a:off x="4871603" y="876922"/>
            <a:ext cx="1" cy="414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673471" y="204032"/>
            <a:ext cx="39626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-293048" y="1133925"/>
            <a:ext cx="44071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deleteMin</a:t>
            </a:r>
            <a:r>
              <a:rPr lang="en-PH" sz="3500" b="1" dirty="0">
                <a:solidFill>
                  <a:prstClr val="black"/>
                </a:solidFill>
              </a:rPr>
              <a:t>(*T)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8964" y="3030419"/>
            <a:ext cx="2635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2800" b="1" dirty="0" err="1">
                <a:solidFill>
                  <a:srgbClr val="00B050"/>
                </a:solidFill>
                <a:latin typeface="Franklin Gothic Book"/>
              </a:rPr>
              <a:t>oldRoot</a:t>
            </a:r>
            <a:r>
              <a:rPr lang="en-PH" sz="2800" b="1" dirty="0">
                <a:solidFill>
                  <a:srgbClr val="00B050"/>
                </a:solidFill>
                <a:latin typeface="Franklin Gothic Book"/>
              </a:rPr>
              <a:t> = *tree </a:t>
            </a:r>
          </a:p>
        </p:txBody>
      </p:sp>
      <p:cxnSp>
        <p:nvCxnSpPr>
          <p:cNvPr id="64" name="Straight Arrow Connector 63"/>
          <p:cNvCxnSpPr>
            <a:stCxn id="63" idx="2"/>
            <a:endCxn id="20" idx="0"/>
          </p:cNvCxnSpPr>
          <p:nvPr/>
        </p:nvCxnSpPr>
        <p:spPr>
          <a:xfrm>
            <a:off x="1376504" y="3553639"/>
            <a:ext cx="1539861" cy="117136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2983933" y="4412102"/>
            <a:ext cx="289926" cy="217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68" name="Straight Connector 67"/>
          <p:cNvCxnSpPr/>
          <p:nvPr/>
        </p:nvCxnSpPr>
        <p:spPr>
          <a:xfrm flipH="1">
            <a:off x="2965561" y="4491980"/>
            <a:ext cx="308504" cy="5624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83" name="Rectangle 82"/>
          <p:cNvSpPr/>
          <p:nvPr/>
        </p:nvSpPr>
        <p:spPr>
          <a:xfrm>
            <a:off x="4579918" y="2346645"/>
            <a:ext cx="329045" cy="369575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Rectangle 83"/>
          <p:cNvSpPr/>
          <p:nvPr/>
        </p:nvSpPr>
        <p:spPr>
          <a:xfrm>
            <a:off x="4571998" y="1301324"/>
            <a:ext cx="653173" cy="14213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Rectangle 84"/>
          <p:cNvSpPr/>
          <p:nvPr/>
        </p:nvSpPr>
        <p:spPr>
          <a:xfrm>
            <a:off x="3243522" y="3962964"/>
            <a:ext cx="329045" cy="369575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Rectangle 85"/>
          <p:cNvSpPr/>
          <p:nvPr/>
        </p:nvSpPr>
        <p:spPr>
          <a:xfrm>
            <a:off x="3244704" y="2879148"/>
            <a:ext cx="653173" cy="144955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Rectangle 86"/>
          <p:cNvSpPr/>
          <p:nvPr/>
        </p:nvSpPr>
        <p:spPr>
          <a:xfrm>
            <a:off x="2574473" y="4709621"/>
            <a:ext cx="670231" cy="144955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98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9" presetID="26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0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fill="hold">
                      <p:stCondLst>
                        <p:cond delay="indefinite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4" fill="hold">
                      <p:stCondLst>
                        <p:cond delay="indefinite"/>
                      </p:stCondLst>
                      <p:childTnLst>
                        <p:par>
                          <p:cTn id="845" fill="hold">
                            <p:stCondLst>
                              <p:cond delay="0"/>
                            </p:stCondLst>
                            <p:childTnLst>
                              <p:par>
                                <p:cTn id="8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1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2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3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fill="hold">
                      <p:stCondLst>
                        <p:cond delay="indefinite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2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6" fill="hold">
                      <p:stCondLst>
                        <p:cond delay="indefinite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3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4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5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7" fill="hold">
                      <p:stCondLst>
                        <p:cond delay="indefinite"/>
                      </p:stCondLst>
                      <p:childTnLst>
                        <p:par>
                          <p:cTn id="878" fill="hold">
                            <p:stCondLst>
                              <p:cond delay="0"/>
                            </p:stCondLst>
                            <p:childTnLst>
                              <p:par>
                                <p:cTn id="87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4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5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6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8" fill="hold">
                      <p:stCondLst>
                        <p:cond delay="indefinite"/>
                      </p:stCondLst>
                      <p:childTnLst>
                        <p:par>
                          <p:cTn id="889" fill="hold">
                            <p:stCondLst>
                              <p:cond delay="0"/>
                            </p:stCondLst>
                            <p:childTnLst>
                              <p:par>
                                <p:cTn id="89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89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3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4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5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7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9" dur="5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0" dur="5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1" fill="hold">
                      <p:stCondLst>
                        <p:cond delay="indefinite"/>
                      </p:stCondLst>
                      <p:childTnLst>
                        <p:par>
                          <p:cTn id="902" fill="hold">
                            <p:stCondLst>
                              <p:cond delay="0"/>
                            </p:stCondLst>
                            <p:childTnLst>
                              <p:par>
                                <p:cTn id="90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5" dur="5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6" dur="5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7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9" dur="5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0" dur="5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8" grpId="0"/>
      <p:bldP spid="62" grpId="0"/>
      <p:bldP spid="63" grpId="0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0" y="129540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571999" y="183623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1999" y="235312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842162" y="2369635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230090" y="472717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5230089" y="526800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30089" y="578489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500252" y="5801405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5888180" y="292568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5888179" y="346651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01602" y="395663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158342" y="3999915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562005" y="471973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6562004" y="526057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62004" y="577746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832167" y="579397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250615" y="289891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3250614" y="343974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50614" y="395663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520777" y="3973145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88512" y="1291859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83890" y="179890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6569" y="2969647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91948" y="347669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53913" y="4747991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15109" y="527818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99368" y="2914398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94746" y="3421446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6757" y="474182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52136" y="524886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71602" y="235337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555395" y="236780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359762" y="33689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548935" y="5767301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229385" y="5758421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244705" y="3928649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888179" y="3986014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767372" y="2547350"/>
            <a:ext cx="916518" cy="278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2" idx="0"/>
          </p:cNvCxnSpPr>
          <p:nvPr/>
        </p:nvCxnSpPr>
        <p:spPr>
          <a:xfrm>
            <a:off x="5033666" y="2538038"/>
            <a:ext cx="1183559" cy="387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6" idx="0"/>
          </p:cNvCxnSpPr>
          <p:nvPr/>
        </p:nvCxnSpPr>
        <p:spPr>
          <a:xfrm>
            <a:off x="6420672" y="4156237"/>
            <a:ext cx="470378" cy="56349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8" idx="0"/>
          </p:cNvCxnSpPr>
          <p:nvPr/>
        </p:nvCxnSpPr>
        <p:spPr>
          <a:xfrm flipH="1">
            <a:off x="5559135" y="4212778"/>
            <a:ext cx="481933" cy="51439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28" idx="0"/>
          </p:cNvCxnSpPr>
          <p:nvPr/>
        </p:nvCxnSpPr>
        <p:spPr>
          <a:xfrm flipH="1">
            <a:off x="4871603" y="876922"/>
            <a:ext cx="1" cy="414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673471" y="204032"/>
            <a:ext cx="39626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-293048" y="1133925"/>
            <a:ext cx="44071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deleteMin</a:t>
            </a:r>
            <a:r>
              <a:rPr lang="en-PH" sz="3500" b="1" dirty="0">
                <a:solidFill>
                  <a:prstClr val="black"/>
                </a:solidFill>
              </a:rPr>
              <a:t>(*T)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231503" y="2898910"/>
            <a:ext cx="663999" cy="1429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TextBox 65"/>
          <p:cNvSpPr txBox="1"/>
          <p:nvPr/>
        </p:nvSpPr>
        <p:spPr>
          <a:xfrm>
            <a:off x="3359606" y="347669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>
                <a:solidFill>
                  <a:srgbClr val="FF0000"/>
                </a:solidFill>
                <a:latin typeface="Arial Black" panose="020B0A04020102020204" pitchFamily="34" charset="0"/>
                <a:ea typeface="Adobe Gothic Std B" panose="020B0800000000000000" pitchFamily="34" charset="-128"/>
              </a:rPr>
              <a:t>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574811" y="1288143"/>
            <a:ext cx="663999" cy="1429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1665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2" presetClass="exit" presetSubtype="4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66" grpId="0"/>
      <p:bldP spid="69" grpId="0" animBg="1"/>
      <p:bldP spid="6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0" y="129540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571999" y="183623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1999" y="235312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842162" y="2369635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230090" y="472717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5230089" y="526800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30089" y="578489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500252" y="5801405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5888180" y="292568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5888179" y="346651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01602" y="395663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158342" y="3999915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562005" y="471973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6562004" y="526057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62004" y="577746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832167" y="579397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250615" y="289891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3250614" y="343974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50614" y="395663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520777" y="3973145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88512" y="1291859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83890" y="179890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6569" y="2969647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91949" y="3476695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/>
              <a:t>1</a:t>
            </a:r>
            <a:endParaRPr lang="en-PH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653913" y="4747991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15109" y="527818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99368" y="2914398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94746" y="3421446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6757" y="474182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52136" y="524886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71602" y="235337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555395" y="236780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359762" y="33689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548935" y="5767301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229385" y="5758421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244705" y="3928649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888179" y="3986014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767372" y="2547350"/>
            <a:ext cx="916518" cy="278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2" idx="0"/>
          </p:cNvCxnSpPr>
          <p:nvPr/>
        </p:nvCxnSpPr>
        <p:spPr>
          <a:xfrm>
            <a:off x="5033666" y="2538038"/>
            <a:ext cx="1183559" cy="387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6" idx="0"/>
          </p:cNvCxnSpPr>
          <p:nvPr/>
        </p:nvCxnSpPr>
        <p:spPr>
          <a:xfrm>
            <a:off x="6420672" y="4156237"/>
            <a:ext cx="470378" cy="56349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8" idx="0"/>
          </p:cNvCxnSpPr>
          <p:nvPr/>
        </p:nvCxnSpPr>
        <p:spPr>
          <a:xfrm flipH="1">
            <a:off x="5559135" y="4212778"/>
            <a:ext cx="481933" cy="51439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28" idx="0"/>
          </p:cNvCxnSpPr>
          <p:nvPr/>
        </p:nvCxnSpPr>
        <p:spPr>
          <a:xfrm flipH="1">
            <a:off x="4871603" y="876922"/>
            <a:ext cx="1" cy="414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673471" y="204032"/>
            <a:ext cx="39626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-293048" y="1133925"/>
            <a:ext cx="44071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deleteMin</a:t>
            </a:r>
            <a:r>
              <a:rPr lang="en-PH" sz="3500" b="1" dirty="0">
                <a:solidFill>
                  <a:prstClr val="black"/>
                </a:solidFill>
              </a:rPr>
              <a:t>(*T)</a:t>
            </a:r>
          </a:p>
        </p:txBody>
      </p:sp>
    </p:spTree>
    <p:extLst>
      <p:ext uri="{BB962C8B-B14F-4D97-AF65-F5344CB8AC3E}">
        <p14:creationId xmlns:p14="http://schemas.microsoft.com/office/powerpoint/2010/main" val="21804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622" y="2667000"/>
            <a:ext cx="871584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5000" b="1" dirty="0">
                <a:latin typeface="Berlin Sans FB Demi" panose="020E0802020502020306" pitchFamily="34" charset="0"/>
              </a:rPr>
              <a:t>Operation: </a:t>
            </a:r>
            <a:r>
              <a:rPr lang="en-PH" sz="5000" b="1" dirty="0" err="1">
                <a:latin typeface="Berlin Sans FB Demi" panose="020E0802020502020306" pitchFamily="34" charset="0"/>
              </a:rPr>
              <a:t>deleteAVL</a:t>
            </a:r>
            <a:r>
              <a:rPr lang="en-PH" sz="5000" b="1" dirty="0">
                <a:latin typeface="Berlin Sans FB Demi" panose="020E0802020502020306" pitchFamily="34" charset="0"/>
              </a:rPr>
              <a:t>(*T  , 15)</a:t>
            </a:r>
          </a:p>
        </p:txBody>
      </p:sp>
    </p:spTree>
    <p:extLst>
      <p:ext uri="{BB962C8B-B14F-4D97-AF65-F5344CB8AC3E}">
        <p14:creationId xmlns:p14="http://schemas.microsoft.com/office/powerpoint/2010/main" val="361261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456306" y="4598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56" name="Rectangle 55"/>
          <p:cNvSpPr/>
          <p:nvPr/>
        </p:nvSpPr>
        <p:spPr>
          <a:xfrm>
            <a:off x="2971800" y="81374"/>
            <a:ext cx="669900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deleteAVL</a:t>
            </a:r>
            <a:r>
              <a:rPr lang="en-PH" sz="3500" b="1" dirty="0">
                <a:solidFill>
                  <a:prstClr val="black"/>
                </a:solidFill>
              </a:rPr>
              <a:t>(*T , 15)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" y="692159"/>
            <a:ext cx="5740327" cy="6153150"/>
          </a:xfrm>
          <a:prstGeom prst="rect">
            <a:avLst/>
          </a:prstGeom>
        </p:spPr>
      </p:pic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95404"/>
              </p:ext>
            </p:extLst>
          </p:nvPr>
        </p:nvGraphicFramePr>
        <p:xfrm>
          <a:off x="6924646" y="1549601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08" name="Straight Connector 107"/>
          <p:cNvCxnSpPr/>
          <p:nvPr/>
        </p:nvCxnSpPr>
        <p:spPr>
          <a:xfrm>
            <a:off x="6924645" y="209043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924645" y="260733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7194808" y="2623836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666256"/>
              </p:ext>
            </p:extLst>
          </p:nvPr>
        </p:nvGraphicFramePr>
        <p:xfrm>
          <a:off x="7116150" y="5031342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12" name="Straight Connector 111"/>
          <p:cNvCxnSpPr/>
          <p:nvPr/>
        </p:nvCxnSpPr>
        <p:spPr>
          <a:xfrm>
            <a:off x="7116149" y="5572176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116149" y="6089071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7386312" y="6105577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19746"/>
              </p:ext>
            </p:extLst>
          </p:nvPr>
        </p:nvGraphicFramePr>
        <p:xfrm>
          <a:off x="7774240" y="3229852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24" name="Straight Connector 123"/>
          <p:cNvCxnSpPr/>
          <p:nvPr/>
        </p:nvCxnSpPr>
        <p:spPr>
          <a:xfrm>
            <a:off x="7774239" y="3770686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785428" y="4246189"/>
            <a:ext cx="662636" cy="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8044402" y="4304087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621521"/>
              </p:ext>
            </p:extLst>
          </p:nvPr>
        </p:nvGraphicFramePr>
        <p:xfrm>
          <a:off x="8448065" y="5023908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33" name="Straight Connector 132"/>
          <p:cNvCxnSpPr/>
          <p:nvPr/>
        </p:nvCxnSpPr>
        <p:spPr>
          <a:xfrm>
            <a:off x="8448064" y="5564742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448064" y="6081637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8718227" y="6098143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0" name="Table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32801"/>
              </p:ext>
            </p:extLst>
          </p:nvPr>
        </p:nvGraphicFramePr>
        <p:xfrm>
          <a:off x="5863149" y="321645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41" name="Straight Connector 140"/>
          <p:cNvCxnSpPr/>
          <p:nvPr/>
        </p:nvCxnSpPr>
        <p:spPr>
          <a:xfrm>
            <a:off x="5863148" y="375728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863148" y="427417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6133311" y="4290685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941158" y="154606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036536" y="205310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909103" y="3287187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004483" y="3794235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/>
              <a:t>1</a:t>
            </a:r>
            <a:endParaRPr lang="en-PH" sz="28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8539973" y="5052163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18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8601169" y="558235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785428" y="321857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15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880806" y="372561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142817" y="5045992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238196" y="555304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224248" y="260757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6908041" y="262200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6972296" y="36865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8434995" y="6071473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7115445" y="6062593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5857239" y="4246189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7774239" y="4290186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165" name="Straight Arrow Connector 164"/>
          <p:cNvCxnSpPr>
            <a:endCxn id="140" idx="0"/>
          </p:cNvCxnSpPr>
          <p:nvPr/>
        </p:nvCxnSpPr>
        <p:spPr>
          <a:xfrm flipH="1">
            <a:off x="6192194" y="2815778"/>
            <a:ext cx="872468" cy="40067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endCxn id="150" idx="0"/>
          </p:cNvCxnSpPr>
          <p:nvPr/>
        </p:nvCxnSpPr>
        <p:spPr>
          <a:xfrm>
            <a:off x="7386312" y="2801551"/>
            <a:ext cx="682207" cy="41701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endCxn id="132" idx="0"/>
          </p:cNvCxnSpPr>
          <p:nvPr/>
        </p:nvCxnSpPr>
        <p:spPr>
          <a:xfrm>
            <a:off x="8306732" y="4460409"/>
            <a:ext cx="470378" cy="56349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11" idx="0"/>
          </p:cNvCxnSpPr>
          <p:nvPr/>
        </p:nvCxnSpPr>
        <p:spPr>
          <a:xfrm flipH="1">
            <a:off x="7445195" y="4516950"/>
            <a:ext cx="481933" cy="51439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endCxn id="144" idx="0"/>
          </p:cNvCxnSpPr>
          <p:nvPr/>
        </p:nvCxnSpPr>
        <p:spPr>
          <a:xfrm flipH="1">
            <a:off x="7224249" y="1131123"/>
            <a:ext cx="1" cy="414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7029645" y="545847"/>
            <a:ext cx="39626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236511" y="2601422"/>
            <a:ext cx="329045" cy="369575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2" name="Rectangle 171"/>
          <p:cNvSpPr/>
          <p:nvPr/>
        </p:nvSpPr>
        <p:spPr>
          <a:xfrm>
            <a:off x="6924644" y="1555755"/>
            <a:ext cx="653173" cy="14213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4" name="Rectangle 173"/>
          <p:cNvSpPr/>
          <p:nvPr/>
        </p:nvSpPr>
        <p:spPr>
          <a:xfrm>
            <a:off x="7779792" y="3229007"/>
            <a:ext cx="653173" cy="14213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5" name="Rectangle 174"/>
          <p:cNvSpPr/>
          <p:nvPr/>
        </p:nvSpPr>
        <p:spPr>
          <a:xfrm>
            <a:off x="1802496" y="3549160"/>
            <a:ext cx="3925669" cy="50668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178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49" presetClass="entr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8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9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8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5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70" grpId="0"/>
      <p:bldP spid="171" grpId="0" animBg="1"/>
      <p:bldP spid="171" grpId="1" animBg="1"/>
      <p:bldP spid="172" grpId="0" animBg="1"/>
      <p:bldP spid="172" grpId="1" animBg="1"/>
      <p:bldP spid="174" grpId="0" animBg="1"/>
      <p:bldP spid="174" grpId="1" animBg="1"/>
      <p:bldP spid="17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456306" y="4598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56" name="Rectangle 55"/>
          <p:cNvSpPr/>
          <p:nvPr/>
        </p:nvSpPr>
        <p:spPr>
          <a:xfrm>
            <a:off x="2971800" y="81374"/>
            <a:ext cx="669900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deleteAVL</a:t>
            </a:r>
            <a:r>
              <a:rPr lang="en-PH" sz="3500" b="1" dirty="0">
                <a:solidFill>
                  <a:prstClr val="black"/>
                </a:solidFill>
              </a:rPr>
              <a:t>(*T , 15)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01" y="704850"/>
            <a:ext cx="5740327" cy="6153150"/>
          </a:xfrm>
          <a:prstGeom prst="rect">
            <a:avLst/>
          </a:prstGeom>
        </p:spPr>
      </p:pic>
      <p:graphicFrame>
        <p:nvGraphicFramePr>
          <p:cNvPr id="107" name="Table 106"/>
          <p:cNvGraphicFramePr>
            <a:graphicFrameLocks noGrp="1"/>
          </p:cNvGraphicFramePr>
          <p:nvPr>
            <p:extLst/>
          </p:nvPr>
        </p:nvGraphicFramePr>
        <p:xfrm>
          <a:off x="6924646" y="1549601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08" name="Straight Connector 107"/>
          <p:cNvCxnSpPr/>
          <p:nvPr/>
        </p:nvCxnSpPr>
        <p:spPr>
          <a:xfrm>
            <a:off x="6924645" y="209043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924645" y="260733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7194808" y="2623836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/>
          <p:cNvGraphicFramePr>
            <a:graphicFrameLocks noGrp="1"/>
          </p:cNvGraphicFramePr>
          <p:nvPr>
            <p:extLst/>
          </p:nvPr>
        </p:nvGraphicFramePr>
        <p:xfrm>
          <a:off x="7774240" y="3229852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24" name="Straight Connector 123"/>
          <p:cNvCxnSpPr/>
          <p:nvPr/>
        </p:nvCxnSpPr>
        <p:spPr>
          <a:xfrm>
            <a:off x="7774239" y="3770686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785428" y="4246189"/>
            <a:ext cx="662636" cy="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8044402" y="4304087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2" name="Table 131"/>
          <p:cNvGraphicFramePr>
            <a:graphicFrameLocks noGrp="1"/>
          </p:cNvGraphicFramePr>
          <p:nvPr>
            <p:extLst/>
          </p:nvPr>
        </p:nvGraphicFramePr>
        <p:xfrm>
          <a:off x="8448065" y="5023908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33" name="Straight Connector 132"/>
          <p:cNvCxnSpPr/>
          <p:nvPr/>
        </p:nvCxnSpPr>
        <p:spPr>
          <a:xfrm>
            <a:off x="8448064" y="5564742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448064" y="6081637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8718227" y="6098143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0" name="Table 139"/>
          <p:cNvGraphicFramePr>
            <a:graphicFrameLocks noGrp="1"/>
          </p:cNvGraphicFramePr>
          <p:nvPr>
            <p:extLst/>
          </p:nvPr>
        </p:nvGraphicFramePr>
        <p:xfrm>
          <a:off x="5863149" y="3216450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41" name="Straight Connector 140"/>
          <p:cNvCxnSpPr/>
          <p:nvPr/>
        </p:nvCxnSpPr>
        <p:spPr>
          <a:xfrm>
            <a:off x="5863148" y="3757284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863148" y="427417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6133311" y="4290685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941158" y="154606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036536" y="205310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909103" y="3287187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004483" y="3794235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/>
              <a:t>1</a:t>
            </a:r>
            <a:endParaRPr lang="en-PH" sz="28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8539973" y="5052163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18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8601169" y="558235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785428" y="321857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880806" y="372561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224248" y="260757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6908041" y="262200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6972296" y="36865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8434995" y="6071473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5857239" y="4246189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7774239" y="4290186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165" name="Straight Arrow Connector 164"/>
          <p:cNvCxnSpPr>
            <a:endCxn id="140" idx="0"/>
          </p:cNvCxnSpPr>
          <p:nvPr/>
        </p:nvCxnSpPr>
        <p:spPr>
          <a:xfrm flipH="1">
            <a:off x="6192194" y="2815778"/>
            <a:ext cx="872468" cy="40067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endCxn id="150" idx="0"/>
          </p:cNvCxnSpPr>
          <p:nvPr/>
        </p:nvCxnSpPr>
        <p:spPr>
          <a:xfrm>
            <a:off x="7386312" y="2801551"/>
            <a:ext cx="682207" cy="41701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endCxn id="132" idx="0"/>
          </p:cNvCxnSpPr>
          <p:nvPr/>
        </p:nvCxnSpPr>
        <p:spPr>
          <a:xfrm>
            <a:off x="8306732" y="4460409"/>
            <a:ext cx="470378" cy="56349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endCxn id="144" idx="0"/>
          </p:cNvCxnSpPr>
          <p:nvPr/>
        </p:nvCxnSpPr>
        <p:spPr>
          <a:xfrm flipH="1">
            <a:off x="7224249" y="1131123"/>
            <a:ext cx="1" cy="414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7029645" y="545847"/>
            <a:ext cx="39626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29861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622" y="2667000"/>
            <a:ext cx="871584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5000" b="1" dirty="0">
                <a:latin typeface="Berlin Sans FB Demi" panose="020E0802020502020306" pitchFamily="34" charset="0"/>
              </a:rPr>
              <a:t>Operation: </a:t>
            </a:r>
            <a:r>
              <a:rPr lang="en-PH" sz="5000" b="1" dirty="0" err="1">
                <a:latin typeface="Berlin Sans FB Demi" panose="020E0802020502020306" pitchFamily="34" charset="0"/>
              </a:rPr>
              <a:t>deleteAVL</a:t>
            </a:r>
            <a:r>
              <a:rPr lang="en-PH" sz="5000" b="1" dirty="0">
                <a:latin typeface="Berlin Sans FB Demi" panose="020E0802020502020306" pitchFamily="34" charset="0"/>
              </a:rPr>
              <a:t>(*T  , 13)</a:t>
            </a:r>
          </a:p>
        </p:txBody>
      </p:sp>
    </p:spTree>
    <p:extLst>
      <p:ext uri="{BB962C8B-B14F-4D97-AF65-F5344CB8AC3E}">
        <p14:creationId xmlns:p14="http://schemas.microsoft.com/office/powerpoint/2010/main" val="83731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456306" y="4598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56" name="Rectangle 55"/>
          <p:cNvSpPr/>
          <p:nvPr/>
        </p:nvSpPr>
        <p:spPr>
          <a:xfrm>
            <a:off x="2964362" y="61217"/>
            <a:ext cx="669900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deleteAVL</a:t>
            </a:r>
            <a:r>
              <a:rPr lang="en-PH" sz="3500" b="1" dirty="0">
                <a:solidFill>
                  <a:prstClr val="black"/>
                </a:solidFill>
              </a:rPr>
              <a:t>(*T , 13)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" y="692159"/>
            <a:ext cx="5740327" cy="6153150"/>
          </a:xfrm>
          <a:prstGeom prst="rect">
            <a:avLst/>
          </a:prstGeom>
        </p:spPr>
      </p:pic>
      <p:sp>
        <p:nvSpPr>
          <p:cNvPr id="175" name="Rectangle 174"/>
          <p:cNvSpPr/>
          <p:nvPr/>
        </p:nvSpPr>
        <p:spPr>
          <a:xfrm>
            <a:off x="1802496" y="3549160"/>
            <a:ext cx="3925669" cy="50668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196136"/>
              </p:ext>
            </p:extLst>
          </p:nvPr>
        </p:nvGraphicFramePr>
        <p:xfrm>
          <a:off x="6858607" y="1613354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89" name="Straight Connector 88"/>
          <p:cNvCxnSpPr/>
          <p:nvPr/>
        </p:nvCxnSpPr>
        <p:spPr>
          <a:xfrm>
            <a:off x="6858606" y="2154188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858606" y="2671083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128769" y="2687589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24743"/>
              </p:ext>
            </p:extLst>
          </p:nvPr>
        </p:nvGraphicFramePr>
        <p:xfrm>
          <a:off x="7708201" y="3293605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>
            <a:off x="7708200" y="383443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719389" y="4309942"/>
            <a:ext cx="662636" cy="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7978363" y="4367840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55739"/>
              </p:ext>
            </p:extLst>
          </p:nvPr>
        </p:nvGraphicFramePr>
        <p:xfrm>
          <a:off x="8382026" y="5087661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7" name="Straight Connector 96"/>
          <p:cNvCxnSpPr/>
          <p:nvPr/>
        </p:nvCxnSpPr>
        <p:spPr>
          <a:xfrm>
            <a:off x="8382025" y="562849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8382025" y="614539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8652188" y="6161896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92335"/>
              </p:ext>
            </p:extLst>
          </p:nvPr>
        </p:nvGraphicFramePr>
        <p:xfrm>
          <a:off x="5797110" y="3280203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01" name="Straight Connector 100"/>
          <p:cNvCxnSpPr/>
          <p:nvPr/>
        </p:nvCxnSpPr>
        <p:spPr>
          <a:xfrm>
            <a:off x="5797109" y="3821037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797109" y="4337932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067272" y="4354438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875119" y="1609813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970497" y="211686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843064" y="335094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938444" y="3857988"/>
            <a:ext cx="37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/>
              <a:t>1</a:t>
            </a:r>
            <a:endParaRPr lang="en-PH" sz="28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8473934" y="5115916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18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535130" y="564611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719389" y="3282323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814767" y="378937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58209" y="267132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842002" y="268575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6906257" y="37502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8368956" y="6135226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5791200" y="4309942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7708200" y="4353939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130" name="Straight Arrow Connector 129"/>
          <p:cNvCxnSpPr>
            <a:endCxn id="100" idx="0"/>
          </p:cNvCxnSpPr>
          <p:nvPr/>
        </p:nvCxnSpPr>
        <p:spPr>
          <a:xfrm flipH="1">
            <a:off x="6126155" y="2879531"/>
            <a:ext cx="872468" cy="40067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116" idx="0"/>
          </p:cNvCxnSpPr>
          <p:nvPr/>
        </p:nvCxnSpPr>
        <p:spPr>
          <a:xfrm>
            <a:off x="7320273" y="2865304"/>
            <a:ext cx="682207" cy="41701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96" idx="0"/>
          </p:cNvCxnSpPr>
          <p:nvPr/>
        </p:nvCxnSpPr>
        <p:spPr>
          <a:xfrm>
            <a:off x="8240693" y="4524162"/>
            <a:ext cx="470378" cy="56349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104" idx="0"/>
          </p:cNvCxnSpPr>
          <p:nvPr/>
        </p:nvCxnSpPr>
        <p:spPr>
          <a:xfrm flipH="1">
            <a:off x="7158210" y="1194876"/>
            <a:ext cx="1" cy="414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6963606" y="609600"/>
            <a:ext cx="39626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853101" y="1613500"/>
            <a:ext cx="653173" cy="14213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180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6" grpId="0"/>
      <p:bldP spid="175" grpId="0" animBg="1"/>
      <p:bldP spid="104" grpId="0"/>
      <p:bldP spid="105" grpId="0"/>
      <p:bldP spid="106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5" grpId="0"/>
      <p:bldP spid="126" grpId="0"/>
      <p:bldP spid="129" grpId="0"/>
      <p:bldP spid="137" grpId="0"/>
      <p:bldP spid="138" grpId="0" animBg="1"/>
      <p:bldP spid="13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29" y="0"/>
            <a:ext cx="7773338" cy="1596177"/>
          </a:xfrm>
        </p:spPr>
        <p:txBody>
          <a:bodyPr>
            <a:normAutofit/>
          </a:bodyPr>
          <a:lstStyle/>
          <a:p>
            <a:pPr algn="ctr"/>
            <a:r>
              <a:rPr lang="en-PH" sz="4500" b="1" dirty="0"/>
              <a:t>AVL TREE (PPI)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219200"/>
            <a:ext cx="9143999" cy="3424107"/>
          </a:xfrm>
        </p:spPr>
        <p:txBody>
          <a:bodyPr>
            <a:noAutofit/>
          </a:bodyPr>
          <a:lstStyle/>
          <a:p>
            <a:pPr algn="ctr"/>
            <a:r>
              <a:rPr lang="en-PH" sz="3600" dirty="0">
                <a:latin typeface="Times New Roman"/>
                <a:cs typeface="Times New Roman"/>
              </a:rPr>
              <a:t>Operations supported by AVL Tree Pointer to Pointer Implementation </a:t>
            </a:r>
          </a:p>
          <a:p>
            <a:pPr algn="ctr"/>
            <a:endParaRPr lang="en-PH" sz="3600" dirty="0">
              <a:latin typeface="Times New Roman"/>
              <a:cs typeface="Times New Roman"/>
            </a:endParaRPr>
          </a:p>
          <a:p>
            <a:pPr marL="514350" indent="-514350" algn="ctr">
              <a:buAutoNum type="arabicParenR"/>
            </a:pPr>
            <a:r>
              <a:rPr lang="en-PH" sz="3600" dirty="0">
                <a:latin typeface="Times New Roman"/>
                <a:cs typeface="Times New Roman"/>
              </a:rPr>
              <a:t>Search-AVL</a:t>
            </a:r>
          </a:p>
          <a:p>
            <a:pPr marL="514350" indent="-514350" algn="ctr">
              <a:buAutoNum type="arabicParenR"/>
            </a:pPr>
            <a:r>
              <a:rPr lang="en-PH" sz="3600" dirty="0">
                <a:latin typeface="Times New Roman"/>
                <a:cs typeface="Times New Roman"/>
              </a:rPr>
              <a:t>  insert-AVL</a:t>
            </a:r>
          </a:p>
          <a:p>
            <a:pPr marL="514350" indent="-514350" algn="ctr">
              <a:buAutoNum type="arabicParenR"/>
            </a:pPr>
            <a:r>
              <a:rPr lang="en-PH" sz="3600">
                <a:latin typeface="Times New Roman"/>
                <a:cs typeface="Times New Roman"/>
              </a:rPr>
              <a:t> delete-AVL</a:t>
            </a:r>
            <a:endParaRPr lang="en-PH"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456306" y="4598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56" name="Rectangle 55"/>
          <p:cNvSpPr/>
          <p:nvPr/>
        </p:nvSpPr>
        <p:spPr>
          <a:xfrm>
            <a:off x="2971800" y="81374"/>
            <a:ext cx="669900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deleteAVL</a:t>
            </a:r>
            <a:r>
              <a:rPr lang="en-PH" sz="3500" b="1" dirty="0">
                <a:solidFill>
                  <a:prstClr val="black"/>
                </a:solidFill>
              </a:rPr>
              <a:t>(*T , 13)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" y="692159"/>
            <a:ext cx="5740327" cy="6153150"/>
          </a:xfrm>
          <a:prstGeom prst="rect">
            <a:avLst/>
          </a:prstGeom>
        </p:spPr>
      </p:pic>
      <p:sp>
        <p:nvSpPr>
          <p:cNvPr id="175" name="Rectangle 174"/>
          <p:cNvSpPr/>
          <p:nvPr/>
        </p:nvSpPr>
        <p:spPr>
          <a:xfrm>
            <a:off x="1032490" y="5595546"/>
            <a:ext cx="1857630" cy="44072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/>
          </p:nvPr>
        </p:nvGraphicFramePr>
        <p:xfrm>
          <a:off x="6858607" y="1613354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89" name="Straight Connector 88"/>
          <p:cNvCxnSpPr/>
          <p:nvPr/>
        </p:nvCxnSpPr>
        <p:spPr>
          <a:xfrm>
            <a:off x="6858606" y="2154188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858606" y="2671083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128769" y="2687589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Table 91"/>
          <p:cNvGraphicFramePr>
            <a:graphicFrameLocks noGrp="1"/>
          </p:cNvGraphicFramePr>
          <p:nvPr>
            <p:extLst/>
          </p:nvPr>
        </p:nvGraphicFramePr>
        <p:xfrm>
          <a:off x="7708201" y="3293605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>
            <a:off x="7708200" y="3834439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719389" y="4309942"/>
            <a:ext cx="662636" cy="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7978363" y="4367840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95"/>
          <p:cNvGraphicFramePr>
            <a:graphicFrameLocks noGrp="1"/>
          </p:cNvGraphicFramePr>
          <p:nvPr>
            <p:extLst/>
          </p:nvPr>
        </p:nvGraphicFramePr>
        <p:xfrm>
          <a:off x="8382026" y="5087661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7" name="Straight Connector 96"/>
          <p:cNvCxnSpPr/>
          <p:nvPr/>
        </p:nvCxnSpPr>
        <p:spPr>
          <a:xfrm>
            <a:off x="8382025" y="562849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8382025" y="614539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8652188" y="6161896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875119" y="1609813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970497" y="211686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473934" y="5115916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18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535130" y="564611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719389" y="3282323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814767" y="378937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58209" y="267132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842002" y="268575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6906257" y="37502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8368956" y="6135226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7708200" y="4353939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131" name="Straight Arrow Connector 130"/>
          <p:cNvCxnSpPr>
            <a:endCxn id="116" idx="0"/>
          </p:cNvCxnSpPr>
          <p:nvPr/>
        </p:nvCxnSpPr>
        <p:spPr>
          <a:xfrm>
            <a:off x="7320273" y="2865304"/>
            <a:ext cx="682207" cy="41701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96" idx="0"/>
          </p:cNvCxnSpPr>
          <p:nvPr/>
        </p:nvCxnSpPr>
        <p:spPr>
          <a:xfrm>
            <a:off x="8240693" y="4524162"/>
            <a:ext cx="470378" cy="56349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104" idx="0"/>
          </p:cNvCxnSpPr>
          <p:nvPr/>
        </p:nvCxnSpPr>
        <p:spPr>
          <a:xfrm flipH="1">
            <a:off x="7158210" y="1194876"/>
            <a:ext cx="3" cy="414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6963606" y="609600"/>
            <a:ext cx="39626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01000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456306" y="4598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56" name="Rectangle 55"/>
          <p:cNvSpPr/>
          <p:nvPr/>
        </p:nvSpPr>
        <p:spPr>
          <a:xfrm>
            <a:off x="2971800" y="81374"/>
            <a:ext cx="669900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deleteAVL</a:t>
            </a:r>
            <a:r>
              <a:rPr lang="en-PH" sz="3500" b="1" dirty="0">
                <a:solidFill>
                  <a:prstClr val="black"/>
                </a:solidFill>
              </a:rPr>
              <a:t>(*T , 13)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" y="692159"/>
            <a:ext cx="5740327" cy="6153150"/>
          </a:xfrm>
          <a:prstGeom prst="rect">
            <a:avLst/>
          </a:prstGeom>
        </p:spPr>
      </p:pic>
      <p:sp>
        <p:nvSpPr>
          <p:cNvPr id="175" name="Rectangle 174"/>
          <p:cNvSpPr/>
          <p:nvPr/>
        </p:nvSpPr>
        <p:spPr>
          <a:xfrm>
            <a:off x="1032490" y="5595546"/>
            <a:ext cx="1857630" cy="44072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315167"/>
              </p:ext>
            </p:extLst>
          </p:nvPr>
        </p:nvGraphicFramePr>
        <p:xfrm>
          <a:off x="6082945" y="351601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89" name="Straight Connector 88"/>
          <p:cNvCxnSpPr/>
          <p:nvPr/>
        </p:nvCxnSpPr>
        <p:spPr>
          <a:xfrm>
            <a:off x="6082944" y="405685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082944" y="457374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6353107" y="459025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0882"/>
              </p:ext>
            </p:extLst>
          </p:nvPr>
        </p:nvGraphicFramePr>
        <p:xfrm>
          <a:off x="6867455" y="1678679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>
            <a:off x="6867454" y="2219513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878643" y="2695016"/>
            <a:ext cx="662636" cy="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7137617" y="2752914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454806"/>
              </p:ext>
            </p:extLst>
          </p:nvPr>
        </p:nvGraphicFramePr>
        <p:xfrm>
          <a:off x="7573457" y="3516259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97" name="Straight Connector 96"/>
          <p:cNvCxnSpPr/>
          <p:nvPr/>
        </p:nvCxnSpPr>
        <p:spPr>
          <a:xfrm>
            <a:off x="7573456" y="4057093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7573456" y="4573988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7843619" y="4590494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099457" y="3512475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194835" y="401952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665365" y="3544514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18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726561" y="407470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878643" y="1667397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974021" y="217444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82547" y="457398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066340" y="458841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6851424" y="44898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7560387" y="4563824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867454" y="2739013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131" name="Straight Arrow Connector 130"/>
          <p:cNvCxnSpPr>
            <a:endCxn id="88" idx="0"/>
          </p:cNvCxnSpPr>
          <p:nvPr/>
        </p:nvCxnSpPr>
        <p:spPr>
          <a:xfrm flipH="1">
            <a:off x="6411990" y="2917908"/>
            <a:ext cx="612678" cy="59810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96" idx="0"/>
          </p:cNvCxnSpPr>
          <p:nvPr/>
        </p:nvCxnSpPr>
        <p:spPr>
          <a:xfrm>
            <a:off x="7432124" y="2952760"/>
            <a:ext cx="470378" cy="56349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7161734" y="1221458"/>
            <a:ext cx="3" cy="414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6963606" y="609600"/>
            <a:ext cx="39626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090840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7792" y="2667000"/>
            <a:ext cx="341151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5000" b="1" dirty="0">
                <a:latin typeface="Berlin Sans FB Demi" panose="020E0802020502020306" pitchFamily="34" charset="0"/>
              </a:rPr>
              <a:t>E			N			D</a:t>
            </a:r>
          </a:p>
        </p:txBody>
      </p:sp>
    </p:spTree>
    <p:extLst>
      <p:ext uri="{BB962C8B-B14F-4D97-AF65-F5344CB8AC3E}">
        <p14:creationId xmlns:p14="http://schemas.microsoft.com/office/powerpoint/2010/main" val="210252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2899" y="94463"/>
            <a:ext cx="9639299" cy="1596177"/>
          </a:xfrm>
        </p:spPr>
        <p:txBody>
          <a:bodyPr>
            <a:normAutofit/>
          </a:bodyPr>
          <a:lstStyle/>
          <a:p>
            <a:r>
              <a:rPr lang="en-PH" sz="4000" b="1" dirty="0"/>
              <a:t>STRUCTURE DEFINITION + ILLUSTRATION</a:t>
            </a:r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1" y="1600200"/>
            <a:ext cx="4724400" cy="449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07415" y="2474750"/>
            <a:ext cx="19812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5907415" y="3541550"/>
            <a:ext cx="9906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6898015" y="3541550"/>
            <a:ext cx="9906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/>
          <p:cNvSpPr/>
          <p:nvPr/>
        </p:nvSpPr>
        <p:spPr>
          <a:xfrm>
            <a:off x="5907415" y="2474750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/>
        </p:nvSpPr>
        <p:spPr>
          <a:xfrm>
            <a:off x="5907415" y="3008150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extBox 10"/>
          <p:cNvSpPr txBox="1"/>
          <p:nvPr/>
        </p:nvSpPr>
        <p:spPr>
          <a:xfrm>
            <a:off x="6014600" y="1900874"/>
            <a:ext cx="176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/>
              <a:t>avlNode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80163" y="4354063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200" dirty="0">
                <a:latin typeface="Calibri" pitchFamily="34" charset="0"/>
                <a:cs typeface="Calibri" pitchFamily="34" charset="0"/>
              </a:rPr>
              <a:t>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08383" y="4379750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200" dirty="0">
                <a:latin typeface="Calibri" pitchFamily="34" charset="0"/>
                <a:cs typeface="Calibri" pitchFamily="34" charset="0"/>
              </a:rPr>
              <a:t>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64815" y="2474750"/>
            <a:ext cx="744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200" dirty="0">
                <a:latin typeface="Calibri" pitchFamily="34" charset="0"/>
                <a:cs typeface="Calibri" pitchFamily="34" charset="0"/>
              </a:rPr>
              <a:t>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64815" y="3018330"/>
            <a:ext cx="1243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200" dirty="0">
                <a:latin typeface="Calibri" pitchFamily="34" charset="0"/>
                <a:cs typeface="Calibri" pitchFamily="34" charset="0"/>
              </a:rPr>
              <a:t>height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512716"/>
              </p:ext>
            </p:extLst>
          </p:nvPr>
        </p:nvGraphicFramePr>
        <p:xfrm>
          <a:off x="4315693" y="822216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4315692" y="876300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15692" y="927989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585855" y="929640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04800"/>
            <a:ext cx="8589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000" b="1" dirty="0"/>
              <a:t>Operation: </a:t>
            </a:r>
            <a:r>
              <a:rPr lang="en-PH" sz="6000" b="1" dirty="0" err="1"/>
              <a:t>searchAvl</a:t>
            </a:r>
            <a:r>
              <a:rPr lang="en-PH" sz="6000" b="1" dirty="0"/>
              <a:t>(T, 5)</a:t>
            </a: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96838"/>
              </p:ext>
            </p:extLst>
          </p:nvPr>
        </p:nvGraphicFramePr>
        <p:xfrm>
          <a:off x="4561598" y="1687254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76" name="Straight Connector 75"/>
          <p:cNvCxnSpPr/>
          <p:nvPr/>
        </p:nvCxnSpPr>
        <p:spPr>
          <a:xfrm>
            <a:off x="4561597" y="2228088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561597" y="2744983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4831760" y="2761489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9" name="Table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71075"/>
              </p:ext>
            </p:extLst>
          </p:nvPr>
        </p:nvGraphicFramePr>
        <p:xfrm>
          <a:off x="5219688" y="5119024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50" name="Straight Connector 149"/>
          <p:cNvCxnSpPr/>
          <p:nvPr/>
        </p:nvCxnSpPr>
        <p:spPr>
          <a:xfrm>
            <a:off x="5219687" y="5659858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5219687" y="6176753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5489850" y="6193259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196093"/>
              </p:ext>
            </p:extLst>
          </p:nvPr>
        </p:nvGraphicFramePr>
        <p:xfrm>
          <a:off x="5877778" y="3317534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5877777" y="3858368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5791200" y="4348493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6147940" y="4391769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991357"/>
              </p:ext>
            </p:extLst>
          </p:nvPr>
        </p:nvGraphicFramePr>
        <p:xfrm>
          <a:off x="3898303" y="5106213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58" name="Straight Connector 157"/>
          <p:cNvCxnSpPr/>
          <p:nvPr/>
        </p:nvCxnSpPr>
        <p:spPr>
          <a:xfrm>
            <a:off x="3898302" y="5647047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3898302" y="6163942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4168465" y="6180448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1" name="Table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081462"/>
              </p:ext>
            </p:extLst>
          </p:nvPr>
        </p:nvGraphicFramePr>
        <p:xfrm>
          <a:off x="2576918" y="5116854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62" name="Straight Connector 161"/>
          <p:cNvCxnSpPr/>
          <p:nvPr/>
        </p:nvCxnSpPr>
        <p:spPr>
          <a:xfrm>
            <a:off x="2576917" y="5657688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2542309" y="6163942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2812472" y="6180448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292892"/>
              </p:ext>
            </p:extLst>
          </p:nvPr>
        </p:nvGraphicFramePr>
        <p:xfrm>
          <a:off x="3240213" y="3290764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166" name="Straight Connector 165"/>
          <p:cNvCxnSpPr/>
          <p:nvPr/>
        </p:nvCxnSpPr>
        <p:spPr>
          <a:xfrm>
            <a:off x="3240212" y="3831598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40212" y="4348493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>
            <a:off x="3510375" y="4364999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4578110" y="1683713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673488" y="219076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3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3286167" y="3361501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381546" y="386854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671872" y="515349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5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2683642" y="564103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3990211" y="5134468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11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4051407" y="566466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5888966" y="3306252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18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5984344" y="381330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2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5246355" y="5133674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14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341734" y="564072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861200" y="274522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207" name="TextBox 206"/>
          <p:cNvSpPr txBox="1"/>
          <p:nvPr/>
        </p:nvSpPr>
        <p:spPr>
          <a:xfrm>
            <a:off x="4544993" y="275965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208" name="TextBox 207"/>
          <p:cNvSpPr txBox="1"/>
          <p:nvPr/>
        </p:nvSpPr>
        <p:spPr>
          <a:xfrm>
            <a:off x="4349360" y="37608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2542308" y="6134648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210" name="TextBox 209"/>
          <p:cNvSpPr txBox="1"/>
          <p:nvPr/>
        </p:nvSpPr>
        <p:spPr>
          <a:xfrm>
            <a:off x="3885233" y="6153778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5218983" y="6150275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3234303" y="4320503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5877777" y="4377868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215" name="Straight Arrow Connector 214"/>
          <p:cNvCxnSpPr/>
          <p:nvPr/>
        </p:nvCxnSpPr>
        <p:spPr>
          <a:xfrm flipH="1">
            <a:off x="3756970" y="2939204"/>
            <a:ext cx="916518" cy="278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endCxn id="153" idx="0"/>
          </p:cNvCxnSpPr>
          <p:nvPr/>
        </p:nvCxnSpPr>
        <p:spPr>
          <a:xfrm>
            <a:off x="5023264" y="2929892"/>
            <a:ext cx="1183559" cy="387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endCxn id="157" idx="0"/>
          </p:cNvCxnSpPr>
          <p:nvPr/>
        </p:nvCxnSpPr>
        <p:spPr>
          <a:xfrm>
            <a:off x="3756970" y="4542714"/>
            <a:ext cx="470378" cy="56349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endCxn id="149" idx="0"/>
          </p:cNvCxnSpPr>
          <p:nvPr/>
        </p:nvCxnSpPr>
        <p:spPr>
          <a:xfrm flipH="1">
            <a:off x="5548733" y="4604632"/>
            <a:ext cx="481933" cy="51439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endCxn id="161" idx="0"/>
          </p:cNvCxnSpPr>
          <p:nvPr/>
        </p:nvCxnSpPr>
        <p:spPr>
          <a:xfrm flipH="1">
            <a:off x="2905963" y="4542714"/>
            <a:ext cx="475583" cy="57414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1544343" y="1342961"/>
            <a:ext cx="4299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b="1" dirty="0">
                <a:solidFill>
                  <a:schemeClr val="tx2"/>
                </a:solidFill>
              </a:rPr>
              <a:t>T</a:t>
            </a:r>
            <a:endParaRPr lang="en-PH" sz="4000" dirty="0">
              <a:solidFill>
                <a:schemeClr val="tx2"/>
              </a:solidFill>
            </a:endParaRPr>
          </a:p>
        </p:txBody>
      </p:sp>
      <p:cxnSp>
        <p:nvCxnSpPr>
          <p:cNvPr id="233" name="Straight Arrow Connector 232"/>
          <p:cNvCxnSpPr/>
          <p:nvPr/>
        </p:nvCxnSpPr>
        <p:spPr>
          <a:xfrm>
            <a:off x="1996462" y="1679377"/>
            <a:ext cx="2506251" cy="64318"/>
          </a:xfrm>
          <a:prstGeom prst="straightConnector1">
            <a:avLst/>
          </a:prstGeom>
          <a:noFill/>
          <a:ln w="25400" cap="flat" cmpd="sng" algn="ctr">
            <a:solidFill>
              <a:srgbClr val="F0A22E"/>
            </a:solidFill>
            <a:prstDash val="solid"/>
            <a:tailEnd type="arrow"/>
          </a:ln>
          <a:effectLst/>
        </p:spPr>
      </p:cxnSp>
      <p:cxnSp>
        <p:nvCxnSpPr>
          <p:cNvPr id="234" name="Straight Arrow Connector 233"/>
          <p:cNvCxnSpPr>
            <a:endCxn id="165" idx="0"/>
          </p:cNvCxnSpPr>
          <p:nvPr/>
        </p:nvCxnSpPr>
        <p:spPr>
          <a:xfrm>
            <a:off x="1981200" y="1828800"/>
            <a:ext cx="1588058" cy="1461964"/>
          </a:xfrm>
          <a:prstGeom prst="straightConnector1">
            <a:avLst/>
          </a:prstGeom>
          <a:noFill/>
          <a:ln w="25400" cap="flat" cmpd="sng" algn="ctr">
            <a:solidFill>
              <a:srgbClr val="F0A22E"/>
            </a:solidFill>
            <a:prstDash val="solid"/>
            <a:tailEnd type="arrow"/>
          </a:ln>
          <a:effectLst/>
        </p:spPr>
      </p:cxnSp>
      <p:cxnSp>
        <p:nvCxnSpPr>
          <p:cNvPr id="235" name="Straight Arrow Connector 234"/>
          <p:cNvCxnSpPr>
            <a:endCxn id="161" idx="0"/>
          </p:cNvCxnSpPr>
          <p:nvPr/>
        </p:nvCxnSpPr>
        <p:spPr>
          <a:xfrm>
            <a:off x="1798331" y="1987153"/>
            <a:ext cx="1107632" cy="3129701"/>
          </a:xfrm>
          <a:prstGeom prst="straightConnector1">
            <a:avLst/>
          </a:prstGeom>
          <a:noFill/>
          <a:ln w="25400" cap="flat" cmpd="sng" algn="ctr">
            <a:solidFill>
              <a:srgbClr val="F0A22E"/>
            </a:solidFill>
            <a:prstDash val="solid"/>
            <a:tailEnd type="arrow"/>
          </a:ln>
          <a:effectLst/>
        </p:spPr>
      </p:cxnSp>
      <p:cxnSp>
        <p:nvCxnSpPr>
          <p:cNvPr id="236" name="Straight Connector 235"/>
          <p:cNvCxnSpPr/>
          <p:nvPr/>
        </p:nvCxnSpPr>
        <p:spPr>
          <a:xfrm flipH="1">
            <a:off x="2753563" y="2430065"/>
            <a:ext cx="152400" cy="381000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237" name="Straight Connector 236"/>
          <p:cNvCxnSpPr/>
          <p:nvPr/>
        </p:nvCxnSpPr>
        <p:spPr>
          <a:xfrm flipH="1">
            <a:off x="2829763" y="2506265"/>
            <a:ext cx="152400" cy="381000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238" name="Straight Connector 237"/>
          <p:cNvCxnSpPr/>
          <p:nvPr/>
        </p:nvCxnSpPr>
        <p:spPr>
          <a:xfrm flipH="1">
            <a:off x="2389908" y="1433767"/>
            <a:ext cx="152400" cy="381000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239" name="Straight Connector 238"/>
          <p:cNvCxnSpPr/>
          <p:nvPr/>
        </p:nvCxnSpPr>
        <p:spPr>
          <a:xfrm flipH="1">
            <a:off x="2466108" y="1509967"/>
            <a:ext cx="152400" cy="381000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261" name="Rectangle 260"/>
          <p:cNvSpPr/>
          <p:nvPr/>
        </p:nvSpPr>
        <p:spPr>
          <a:xfrm>
            <a:off x="5593834" y="2027375"/>
            <a:ext cx="3352800" cy="762000"/>
          </a:xfrm>
          <a:prstGeom prst="rect">
            <a:avLst/>
          </a:prstGeom>
          <a:noFill/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5657144" y="2185342"/>
            <a:ext cx="32894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PH" sz="3000" b="1" dirty="0">
                <a:solidFill>
                  <a:prstClr val="black"/>
                </a:solidFill>
                <a:latin typeface="Franklin Gothic Book"/>
              </a:rPr>
              <a:t>5 exists in the tree!</a:t>
            </a:r>
          </a:p>
        </p:txBody>
      </p:sp>
    </p:spTree>
    <p:extLst>
      <p:ext uri="{BB962C8B-B14F-4D97-AF65-F5344CB8AC3E}">
        <p14:creationId xmlns:p14="http://schemas.microsoft.com/office/powerpoint/2010/main" val="2506266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9" presetID="26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5" fill="hold">
                      <p:stCondLst>
                        <p:cond delay="indefinite"/>
                      </p:stCondLst>
                      <p:childTnLst>
                        <p:par>
                          <p:cTn id="806" fill="hold">
                            <p:stCondLst>
                              <p:cond delay="0"/>
                            </p:stCondLst>
                            <p:childTnLst>
                              <p:par>
                                <p:cTn id="8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9" fill="hold">
                      <p:stCondLst>
                        <p:cond delay="indefinite"/>
                      </p:stCondLst>
                      <p:childTnLst>
                        <p:par>
                          <p:cTn id="810" fill="hold">
                            <p:stCondLst>
                              <p:cond delay="0"/>
                            </p:stCondLst>
                            <p:childTnLst>
                              <p:par>
                                <p:cTn id="8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3" dur="2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4" fill="hold">
                      <p:stCondLst>
                        <p:cond delay="indefinite"/>
                      </p:stCondLst>
                      <p:childTnLst>
                        <p:par>
                          <p:cTn id="815" fill="hold">
                            <p:stCondLst>
                              <p:cond delay="0"/>
                            </p:stCondLst>
                            <p:childTnLst>
                              <p:par>
                                <p:cTn id="8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8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9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0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7" fill="hold">
                      <p:stCondLst>
                        <p:cond delay="indefinite"/>
                      </p:stCondLst>
                      <p:childTnLst>
                        <p:par>
                          <p:cTn id="828" fill="hold">
                            <p:stCondLst>
                              <p:cond delay="0"/>
                            </p:stCondLst>
                            <p:childTnLst>
                              <p:par>
                                <p:cTn id="8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1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2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3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7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8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1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3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4" fill="hold">
                      <p:stCondLst>
                        <p:cond delay="indefinite"/>
                      </p:stCondLst>
                      <p:childTnLst>
                        <p:par>
                          <p:cTn id="845" fill="hold">
                            <p:stCondLst>
                              <p:cond delay="0"/>
                            </p:stCondLst>
                            <p:childTnLst>
                              <p:par>
                                <p:cTn id="84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800" decel="100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9" dur="800" decel="100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0" dur="800" decel="100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1" dur="800" decel="100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800" decel="100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7" dur="800" decel="100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8" dur="800" decel="100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9" dur="800" decel="100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203" grpId="0"/>
      <p:bldP spid="204" grpId="0"/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32" grpId="0"/>
      <p:bldP spid="261" grpId="0" animBg="1"/>
      <p:bldP spid="2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667000"/>
            <a:ext cx="852509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5000" b="1" dirty="0">
                <a:latin typeface="Berlin Sans FB Demi" panose="020E0802020502020306" pitchFamily="34" charset="0"/>
              </a:rPr>
              <a:t>Operation: </a:t>
            </a:r>
            <a:r>
              <a:rPr lang="en-PH" sz="5000" b="1" dirty="0" err="1">
                <a:latin typeface="Berlin Sans FB Demi" panose="020E0802020502020306" pitchFamily="34" charset="0"/>
              </a:rPr>
              <a:t>insertAVL</a:t>
            </a:r>
            <a:r>
              <a:rPr lang="en-PH" sz="5000" b="1" dirty="0">
                <a:latin typeface="Berlin Sans FB Demi" panose="020E0802020502020306" pitchFamily="34" charset="0"/>
              </a:rPr>
              <a:t>(*T  , 13)</a:t>
            </a:r>
          </a:p>
        </p:txBody>
      </p:sp>
    </p:spTree>
    <p:extLst>
      <p:ext uri="{BB962C8B-B14F-4D97-AF65-F5344CB8AC3E}">
        <p14:creationId xmlns:p14="http://schemas.microsoft.com/office/powerpoint/2010/main" val="1164388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0" y="152400"/>
            <a:ext cx="582503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3500" b="1" dirty="0"/>
              <a:t>Operation: </a:t>
            </a:r>
            <a:r>
              <a:rPr lang="en-PH" sz="3500" b="1" dirty="0" err="1"/>
              <a:t>insertAVL</a:t>
            </a:r>
            <a:r>
              <a:rPr lang="en-PH" sz="3500" b="1" dirty="0"/>
              <a:t>(*T , 13)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78966"/>
              </p:ext>
            </p:extLst>
          </p:nvPr>
        </p:nvGraphicFramePr>
        <p:xfrm>
          <a:off x="7244198" y="3209228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34" name="Straight Connector 33"/>
          <p:cNvCxnSpPr/>
          <p:nvPr/>
        </p:nvCxnSpPr>
        <p:spPr>
          <a:xfrm>
            <a:off x="7244197" y="3750062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244197" y="4266957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514360" y="4283463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260710" y="3205687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356088" y="371273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543800" y="42672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227593" y="428162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cxnSp>
        <p:nvCxnSpPr>
          <p:cNvPr id="74" name="Straight Arrow Connector 73"/>
          <p:cNvCxnSpPr>
            <a:stCxn id="82" idx="2"/>
            <a:endCxn id="33" idx="0"/>
          </p:cNvCxnSpPr>
          <p:nvPr/>
        </p:nvCxnSpPr>
        <p:spPr>
          <a:xfrm>
            <a:off x="7554219" y="2461457"/>
            <a:ext cx="19024" cy="74777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7356088" y="1845904"/>
            <a:ext cx="3962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  <p:pic>
        <p:nvPicPr>
          <p:cNvPr id="13" name="Picture 12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83342"/>
            <a:ext cx="5753100" cy="607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3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7" grpId="1"/>
      <p:bldP spid="68" grpId="0"/>
      <p:bldP spid="69" grpId="0"/>
      <p:bldP spid="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315" y="2667000"/>
            <a:ext cx="861646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5000" b="1" dirty="0">
                <a:latin typeface="Berlin Sans FB Demi" panose="020E0802020502020306" pitchFamily="34" charset="0"/>
              </a:rPr>
              <a:t>Operation: </a:t>
            </a:r>
            <a:r>
              <a:rPr lang="en-PH" sz="5000" b="1" dirty="0" err="1">
                <a:latin typeface="Berlin Sans FB Demi" panose="020E0802020502020306" pitchFamily="34" charset="0"/>
              </a:rPr>
              <a:t>insertAVL</a:t>
            </a:r>
            <a:r>
              <a:rPr lang="en-PH" sz="5000" b="1" dirty="0">
                <a:latin typeface="Berlin Sans FB Demi" panose="020E0802020502020306" pitchFamily="34" charset="0"/>
              </a:rPr>
              <a:t>(*T  , 10)</a:t>
            </a:r>
          </a:p>
        </p:txBody>
      </p:sp>
    </p:spTree>
    <p:extLst>
      <p:ext uri="{BB962C8B-B14F-4D97-AF65-F5344CB8AC3E}">
        <p14:creationId xmlns:p14="http://schemas.microsoft.com/office/powerpoint/2010/main" val="3490669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817693"/>
              </p:ext>
            </p:extLst>
          </p:nvPr>
        </p:nvGraphicFramePr>
        <p:xfrm>
          <a:off x="7405018" y="2180051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pPr algn="ctr"/>
                      <a:endParaRPr lang="en-PH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7405017" y="272088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405017" y="323778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675180" y="3254286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008112"/>
              </p:ext>
            </p:extLst>
          </p:nvPr>
        </p:nvGraphicFramePr>
        <p:xfrm>
          <a:off x="6640467" y="4002166"/>
          <a:ext cx="658090" cy="1429666"/>
        </p:xfrm>
        <a:graphic>
          <a:graphicData uri="http://schemas.openxmlformats.org/drawingml/2006/table">
            <a:tbl>
              <a:tblPr/>
              <a:tblGrid>
                <a:gridCol w="658090">
                  <a:extLst>
                    <a:ext uri="{9D8B030D-6E8A-4147-A177-3AD203B41FA5}">
                      <a16:colId xmlns:a16="http://schemas.microsoft.com/office/drawing/2014/main" val="2173423796"/>
                    </a:ext>
                  </a:extLst>
                </a:gridCol>
              </a:tblGrid>
              <a:tr h="142966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68933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6640466" y="4543000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640466" y="5059895"/>
            <a:ext cx="65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910629" y="5076401"/>
            <a:ext cx="58882" cy="3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21530" y="217651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16908" y="268355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86421" y="4072903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81800" y="457995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04620" y="323802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388413" y="325245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endParaRPr lang="en-PH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456306" y="4598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634557" y="5031905"/>
            <a:ext cx="9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  ●</a:t>
            </a:r>
            <a:endParaRPr lang="en-PH" b="1" dirty="0"/>
          </a:p>
        </p:txBody>
      </p:sp>
      <p:cxnSp>
        <p:nvCxnSpPr>
          <p:cNvPr id="44" name="Straight Arrow Connector 43"/>
          <p:cNvCxnSpPr>
            <a:endCxn id="21" idx="0"/>
          </p:cNvCxnSpPr>
          <p:nvPr/>
        </p:nvCxnSpPr>
        <p:spPr>
          <a:xfrm flipH="1">
            <a:off x="6969512" y="3449374"/>
            <a:ext cx="569635" cy="55279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3" idx="2"/>
          </p:cNvCxnSpPr>
          <p:nvPr/>
        </p:nvCxnSpPr>
        <p:spPr>
          <a:xfrm>
            <a:off x="7715039" y="1481505"/>
            <a:ext cx="26826" cy="67174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16908" y="865952"/>
            <a:ext cx="3962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PH" sz="3400" b="1" dirty="0">
                <a:solidFill>
                  <a:srgbClr val="7030A0"/>
                </a:solidFill>
                <a:latin typeface="Franklin Gothic Book"/>
              </a:rPr>
              <a:t>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971800" y="81374"/>
            <a:ext cx="669900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PH" sz="3500" b="1" dirty="0">
                <a:solidFill>
                  <a:prstClr val="black"/>
                </a:solidFill>
              </a:rPr>
              <a:t>Operation: </a:t>
            </a:r>
            <a:r>
              <a:rPr lang="en-PH" sz="3500" b="1" dirty="0" err="1">
                <a:solidFill>
                  <a:prstClr val="black"/>
                </a:solidFill>
              </a:rPr>
              <a:t>insertAVL</a:t>
            </a:r>
            <a:r>
              <a:rPr lang="en-PH" sz="3500" b="1" dirty="0">
                <a:solidFill>
                  <a:prstClr val="black"/>
                </a:solidFill>
              </a:rPr>
              <a:t>(*T , 10)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400101" y="2168704"/>
            <a:ext cx="658090" cy="14308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Rectangle 60"/>
          <p:cNvSpPr/>
          <p:nvPr/>
        </p:nvSpPr>
        <p:spPr>
          <a:xfrm>
            <a:off x="7405017" y="3237780"/>
            <a:ext cx="329045" cy="369575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9" name="Picture 28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83342"/>
            <a:ext cx="5753100" cy="60746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34557" y="3989574"/>
            <a:ext cx="663999" cy="1429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Rectangle 29"/>
          <p:cNvSpPr/>
          <p:nvPr/>
        </p:nvSpPr>
        <p:spPr>
          <a:xfrm>
            <a:off x="7401747" y="2155988"/>
            <a:ext cx="663999" cy="1429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 30"/>
          <p:cNvSpPr/>
          <p:nvPr/>
        </p:nvSpPr>
        <p:spPr>
          <a:xfrm>
            <a:off x="1066800" y="5435321"/>
            <a:ext cx="1676400" cy="3810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/>
          <p:cNvSpPr txBox="1"/>
          <p:nvPr/>
        </p:nvSpPr>
        <p:spPr>
          <a:xfrm>
            <a:off x="7508894" y="2683558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86459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2000"/>
                            </p:stCondLst>
                            <p:childTnLst>
                              <p:par>
                                <p:cTn id="3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37" grpId="0"/>
      <p:bldP spid="38" grpId="0"/>
      <p:bldP spid="42" grpId="0"/>
      <p:bldP spid="53" grpId="0"/>
      <p:bldP spid="57" grpId="0" animBg="1"/>
      <p:bldP spid="57" grpId="1" animBg="1"/>
      <p:bldP spid="61" grpId="0" animBg="1"/>
      <p:bldP spid="61" grpId="1" animBg="1"/>
      <p:bldP spid="8" grpId="0" animBg="1"/>
      <p:bldP spid="8" grpId="1" animBg="1"/>
      <p:bldP spid="30" grpId="0" animBg="1"/>
      <p:bldP spid="30" grpId="1" animBg="1"/>
      <p:bldP spid="31" grpId="0" animBg="1"/>
      <p:bldP spid="31" grpId="1" animBg="1"/>
      <p:bldP spid="10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1290</TotalTime>
  <Words>686</Words>
  <Application>Microsoft Office PowerPoint</Application>
  <PresentationFormat>On-screen Show (4:3)</PresentationFormat>
  <Paragraphs>371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Tw Cen MT</vt:lpstr>
      <vt:lpstr>Arial Black</vt:lpstr>
      <vt:lpstr>Adobe Gothic Std B</vt:lpstr>
      <vt:lpstr>Times New Roman</vt:lpstr>
      <vt:lpstr>Berlin Sans FB Demi</vt:lpstr>
      <vt:lpstr>Calibri</vt:lpstr>
      <vt:lpstr>Franklin Gothic Book</vt:lpstr>
      <vt:lpstr>Droplet</vt:lpstr>
      <vt:lpstr>AVL TREE </vt:lpstr>
      <vt:lpstr>AVL Tree: Balanced Binary Search Tree</vt:lpstr>
      <vt:lpstr>AVL TREE (PPI) OPERATIONS</vt:lpstr>
      <vt:lpstr>STRUCTURE DEFINITION + ILLUSTRATION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</dc:title>
  <dc:creator>Charmaine1</dc:creator>
  <cp:lastModifiedBy>Charm Llorca</cp:lastModifiedBy>
  <cp:revision>125</cp:revision>
  <dcterms:created xsi:type="dcterms:W3CDTF">2017-05-29T00:47:47Z</dcterms:created>
  <dcterms:modified xsi:type="dcterms:W3CDTF">2019-07-08T14:57:33Z</dcterms:modified>
</cp:coreProperties>
</file>