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3" d="100"/>
          <a:sy n="63" d="100"/>
        </p:scale>
        <p:origin x="80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oube\Documents\GitHub\Data_Analysis\BBCM\V1_task3_don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Department Store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4874-4FCB-8211-A6E1723A3C8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4874-4FCB-8211-A6E1723A3C8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4874-4FCB-8211-A6E1723A3C8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4874-4FCB-8211-A6E1723A3C8D}"/>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9-4874-4FCB-8211-A6E1723A3C8D}"/>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1'!$B$54:$B$58</c:f>
              <c:strCache>
                <c:ptCount val="5"/>
                <c:pt idx="0">
                  <c:v>Camping Equipment</c:v>
                </c:pt>
                <c:pt idx="1">
                  <c:v>Golf Equipment</c:v>
                </c:pt>
                <c:pt idx="2">
                  <c:v>Mountaineering Equipment</c:v>
                </c:pt>
                <c:pt idx="3">
                  <c:v>Outdoor Protection</c:v>
                </c:pt>
                <c:pt idx="4">
                  <c:v>Personal Accessories</c:v>
                </c:pt>
              </c:strCache>
            </c:strRef>
          </c:cat>
          <c:val>
            <c:numRef>
              <c:f>'Task 1'!$E$54:$E$58</c:f>
              <c:numCache>
                <c:formatCode>_("$"* #,##0.00_);_("$"* \(#,##0.00\);_("$"* "-"??_);_(@_)</c:formatCode>
                <c:ptCount val="5"/>
                <c:pt idx="0">
                  <c:v>285273399.98000067</c:v>
                </c:pt>
                <c:pt idx="1">
                  <c:v>104603338.16999997</c:v>
                </c:pt>
                <c:pt idx="2">
                  <c:v>16998021.249999989</c:v>
                </c:pt>
                <c:pt idx="3">
                  <c:v>8881444.3700000066</c:v>
                </c:pt>
                <c:pt idx="4">
                  <c:v>246689507.07000023</c:v>
                </c:pt>
              </c:numCache>
            </c:numRef>
          </c:val>
          <c:extLst>
            <c:ext xmlns:c16="http://schemas.microsoft.com/office/drawing/2014/chart" uri="{C3380CC4-5D6E-409C-BE32-E72D297353CC}">
              <c16:uniqueId val="{0000000A-4874-4FCB-8211-A6E1723A3C8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Revenue,</a:t>
            </a:r>
            <a:r>
              <a:rPr lang="en-US" baseline="0"/>
              <a:t> Quantity and Gross Margin per Product Line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ubbleChart>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invertIfNegative val="0"/>
          <c:xVal>
            <c:numRef>
              <c:f>'Task 3'!$B$28:$B$32</c:f>
              <c:numCache>
                <c:formatCode>_("$"* #,##0.00_);_("$"* \(#,##0.00\);_("$"* "-"??_);_(@_)</c:formatCode>
                <c:ptCount val="5"/>
                <c:pt idx="0">
                  <c:v>1256050325.9700005</c:v>
                </c:pt>
                <c:pt idx="1">
                  <c:v>572857516.91000187</c:v>
                </c:pt>
                <c:pt idx="2">
                  <c:v>409660132.89999986</c:v>
                </c:pt>
                <c:pt idx="3">
                  <c:v>39828775.180000052</c:v>
                </c:pt>
                <c:pt idx="4">
                  <c:v>1494026214.1700044</c:v>
                </c:pt>
              </c:numCache>
            </c:numRef>
          </c:xVal>
          <c:yVal>
            <c:numRef>
              <c:f>'Task 3'!$C$28:$C$32</c:f>
              <c:numCache>
                <c:formatCode>#,##0</c:formatCode>
                <c:ptCount val="5"/>
                <c:pt idx="0">
                  <c:v>21406096</c:v>
                </c:pt>
                <c:pt idx="1">
                  <c:v>4020719</c:v>
                </c:pt>
                <c:pt idx="2">
                  <c:v>9900091</c:v>
                </c:pt>
                <c:pt idx="3">
                  <c:v>6400089</c:v>
                </c:pt>
                <c:pt idx="4">
                  <c:v>27335366</c:v>
                </c:pt>
              </c:numCache>
            </c:numRef>
          </c:yVal>
          <c:bubbleSize>
            <c:numRef>
              <c:f>'Task 3'!$D$28:$D$32</c:f>
              <c:numCache>
                <c:formatCode>General</c:formatCode>
                <c:ptCount val="5"/>
                <c:pt idx="0">
                  <c:v>5687.525193399998</c:v>
                </c:pt>
                <c:pt idx="1">
                  <c:v>3979.181305609955</c:v>
                </c:pt>
                <c:pt idx="2">
                  <c:v>3325.374480349989</c:v>
                </c:pt>
                <c:pt idx="3">
                  <c:v>6474.3843505000241</c:v>
                </c:pt>
                <c:pt idx="4">
                  <c:v>16880.036650150516</c:v>
                </c:pt>
              </c:numCache>
            </c:numRef>
          </c:bubbleSize>
          <c:bubble3D val="1"/>
          <c:extLst>
            <c:ext xmlns:c16="http://schemas.microsoft.com/office/drawing/2014/chart" uri="{C3380CC4-5D6E-409C-BE32-E72D297353CC}">
              <c16:uniqueId val="{00000000-BE53-4243-B878-7B104D526F72}"/>
            </c:ext>
          </c:extLst>
        </c:ser>
        <c:ser>
          <c:idx val="1"/>
          <c:order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invertIfNegative val="0"/>
          <c:dLbls>
            <c:dLbl>
              <c:idx val="0"/>
              <c:tx>
                <c:rich>
                  <a:bodyPr/>
                  <a:lstStyle/>
                  <a:p>
                    <a:r>
                      <a:rPr lang="en-US"/>
                      <a:t>Camping Equipment</a:t>
                    </a:r>
                    <a:r>
                      <a:rPr lang="en-US" baseline="0"/>
                      <a:t>, </a:t>
                    </a:r>
                    <a:fld id="{C2767034-2F95-4753-9D29-C46D4ECBC952}" type="BUBBLESIZE">
                      <a:rPr lang="en-US" baseline="0"/>
                      <a:pPr/>
                      <a:t>[BUBBLE SIZE]</a:t>
                    </a:fld>
                    <a:endParaRPr lang="en-US" baseline="0"/>
                  </a:p>
                </c:rich>
              </c:tx>
              <c:dLblPos val="r"/>
              <c:showLegendKey val="0"/>
              <c:showVal val="0"/>
              <c:showCatName val="0"/>
              <c:showSerName val="1"/>
              <c:showPercent val="0"/>
              <c:showBubbleSize val="1"/>
              <c:extLst>
                <c:ext xmlns:c15="http://schemas.microsoft.com/office/drawing/2012/chart" uri="{CE6537A1-D6FC-4f65-9D91-7224C49458BB}">
                  <c15:dlblFieldTable/>
                  <c15:showDataLabelsRange val="0"/>
                </c:ext>
                <c:ext xmlns:c16="http://schemas.microsoft.com/office/drawing/2014/chart" uri="{C3380CC4-5D6E-409C-BE32-E72D297353CC}">
                  <c16:uniqueId val="{00000001-BE53-4243-B878-7B104D526F72}"/>
                </c:ext>
              </c:extLst>
            </c:dLbl>
            <c:dLbl>
              <c:idx val="1"/>
              <c:tx>
                <c:rich>
                  <a:bodyPr/>
                  <a:lstStyle/>
                  <a:p>
                    <a:r>
                      <a:rPr lang="en-US"/>
                      <a:t>Golf Equipment</a:t>
                    </a:r>
                    <a:r>
                      <a:rPr lang="en-US" baseline="0"/>
                      <a:t>, </a:t>
                    </a:r>
                    <a:fld id="{6456E7DB-9331-40D7-8242-168E5ACD2386}" type="BUBBLESIZE">
                      <a:rPr lang="en-US" baseline="0"/>
                      <a:pPr/>
                      <a:t>[BUBBLE SIZE]</a:t>
                    </a:fld>
                    <a:endParaRPr lang="en-US" baseline="0"/>
                  </a:p>
                </c:rich>
              </c:tx>
              <c:dLblPos val="r"/>
              <c:showLegendKey val="0"/>
              <c:showVal val="0"/>
              <c:showCatName val="0"/>
              <c:showSerName val="1"/>
              <c:showPercent val="0"/>
              <c:showBubbleSize val="1"/>
              <c:extLst>
                <c:ext xmlns:c15="http://schemas.microsoft.com/office/drawing/2012/chart" uri="{CE6537A1-D6FC-4f65-9D91-7224C49458BB}">
                  <c15:dlblFieldTable/>
                  <c15:showDataLabelsRange val="0"/>
                </c:ext>
                <c:ext xmlns:c16="http://schemas.microsoft.com/office/drawing/2014/chart" uri="{C3380CC4-5D6E-409C-BE32-E72D297353CC}">
                  <c16:uniqueId val="{00000002-BE53-4243-B878-7B104D526F72}"/>
                </c:ext>
              </c:extLst>
            </c:dLbl>
            <c:dLbl>
              <c:idx val="2"/>
              <c:tx>
                <c:rich>
                  <a:bodyPr/>
                  <a:lstStyle/>
                  <a:p>
                    <a:r>
                      <a:rPr lang="en-US"/>
                      <a:t>Mountaineering Equipment</a:t>
                    </a:r>
                    <a:r>
                      <a:rPr lang="en-US" baseline="0"/>
                      <a:t>, </a:t>
                    </a:r>
                    <a:fld id="{261D18D5-48CF-4FAB-8FB4-EDB0B42FAA54}" type="BUBBLESIZE">
                      <a:rPr lang="en-US" baseline="0"/>
                      <a:pPr/>
                      <a:t>[BUBBLE SIZE]</a:t>
                    </a:fld>
                    <a:endParaRPr lang="en-US" baseline="0"/>
                  </a:p>
                </c:rich>
              </c:tx>
              <c:dLblPos val="r"/>
              <c:showLegendKey val="0"/>
              <c:showVal val="0"/>
              <c:showCatName val="0"/>
              <c:showSerName val="1"/>
              <c:showPercent val="0"/>
              <c:showBubbleSize val="1"/>
              <c:extLst>
                <c:ext xmlns:c15="http://schemas.microsoft.com/office/drawing/2012/chart" uri="{CE6537A1-D6FC-4f65-9D91-7224C49458BB}">
                  <c15:dlblFieldTable/>
                  <c15:showDataLabelsRange val="0"/>
                </c:ext>
                <c:ext xmlns:c16="http://schemas.microsoft.com/office/drawing/2014/chart" uri="{C3380CC4-5D6E-409C-BE32-E72D297353CC}">
                  <c16:uniqueId val="{00000003-BE53-4243-B878-7B104D526F72}"/>
                </c:ext>
              </c:extLst>
            </c:dLbl>
            <c:dLbl>
              <c:idx val="3"/>
              <c:tx>
                <c:rich>
                  <a:bodyPr/>
                  <a:lstStyle/>
                  <a:p>
                    <a:r>
                      <a:rPr lang="en-US"/>
                      <a:t>Outdoor Protection</a:t>
                    </a:r>
                    <a:r>
                      <a:rPr lang="en-US" baseline="0"/>
                      <a:t>, </a:t>
                    </a:r>
                    <a:fld id="{DFBB23BA-F381-4CF1-875A-15DDE452B259}" type="BUBBLESIZE">
                      <a:rPr lang="en-US" baseline="0"/>
                      <a:pPr/>
                      <a:t>[BUBBLE SIZE]</a:t>
                    </a:fld>
                    <a:endParaRPr lang="en-US" baseline="0"/>
                  </a:p>
                </c:rich>
              </c:tx>
              <c:dLblPos val="r"/>
              <c:showLegendKey val="0"/>
              <c:showVal val="0"/>
              <c:showCatName val="0"/>
              <c:showSerName val="1"/>
              <c:showPercent val="0"/>
              <c:showBubbleSize val="1"/>
              <c:extLst>
                <c:ext xmlns:c15="http://schemas.microsoft.com/office/drawing/2012/chart" uri="{CE6537A1-D6FC-4f65-9D91-7224C49458BB}">
                  <c15:dlblFieldTable/>
                  <c15:showDataLabelsRange val="0"/>
                </c:ext>
                <c:ext xmlns:c16="http://schemas.microsoft.com/office/drawing/2014/chart" uri="{C3380CC4-5D6E-409C-BE32-E72D297353CC}">
                  <c16:uniqueId val="{00000004-BE53-4243-B878-7B104D526F72}"/>
                </c:ext>
              </c:extLst>
            </c:dLbl>
            <c:dLbl>
              <c:idx val="4"/>
              <c:tx>
                <c:rich>
                  <a:bodyPr/>
                  <a:lstStyle/>
                  <a:p>
                    <a:r>
                      <a:rPr lang="en-US"/>
                      <a:t>Personal Accessories</a:t>
                    </a:r>
                    <a:r>
                      <a:rPr lang="en-US" baseline="0"/>
                      <a:t>, </a:t>
                    </a:r>
                    <a:fld id="{210E0E7C-468B-4243-A2C2-048C4ADFC829}" type="BUBBLESIZE">
                      <a:rPr lang="en-US" baseline="0"/>
                      <a:pPr/>
                      <a:t>[BUBBLE SIZE]</a:t>
                    </a:fld>
                    <a:endParaRPr lang="en-US" baseline="0"/>
                  </a:p>
                </c:rich>
              </c:tx>
              <c:dLblPos val="r"/>
              <c:showLegendKey val="0"/>
              <c:showVal val="0"/>
              <c:showCatName val="0"/>
              <c:showSerName val="1"/>
              <c:showPercent val="0"/>
              <c:showBubbleSize val="1"/>
              <c:extLst>
                <c:ext xmlns:c15="http://schemas.microsoft.com/office/drawing/2012/chart" uri="{CE6537A1-D6FC-4f65-9D91-7224C49458BB}">
                  <c15:dlblFieldTable/>
                  <c15:showDataLabelsRange val="0"/>
                </c:ext>
                <c:ext xmlns:c16="http://schemas.microsoft.com/office/drawing/2014/chart" uri="{C3380CC4-5D6E-409C-BE32-E72D297353CC}">
                  <c16:uniqueId val="{00000005-BE53-4243-B878-7B104D526F7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r"/>
            <c:showLegendKey val="0"/>
            <c:showVal val="0"/>
            <c:showCatName val="0"/>
            <c:showSerName val="1"/>
            <c:showPercent val="0"/>
            <c:showBubbleSize val="1"/>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xVal>
            <c:numRef>
              <c:f>'Task 3'!$B$28:$B$32</c:f>
              <c:numCache>
                <c:formatCode>_("$"* #,##0.00_);_("$"* \(#,##0.00\);_("$"* "-"??_);_(@_)</c:formatCode>
                <c:ptCount val="5"/>
                <c:pt idx="0">
                  <c:v>1256050325.9700005</c:v>
                </c:pt>
                <c:pt idx="1">
                  <c:v>572857516.91000187</c:v>
                </c:pt>
                <c:pt idx="2">
                  <c:v>409660132.89999986</c:v>
                </c:pt>
                <c:pt idx="3">
                  <c:v>39828775.180000052</c:v>
                </c:pt>
                <c:pt idx="4">
                  <c:v>1494026214.1700044</c:v>
                </c:pt>
              </c:numCache>
            </c:numRef>
          </c:xVal>
          <c:yVal>
            <c:numRef>
              <c:f>'Task 3'!$C$28:$C$32</c:f>
              <c:numCache>
                <c:formatCode>#,##0</c:formatCode>
                <c:ptCount val="5"/>
                <c:pt idx="0">
                  <c:v>21406096</c:v>
                </c:pt>
                <c:pt idx="1">
                  <c:v>4020719</c:v>
                </c:pt>
                <c:pt idx="2">
                  <c:v>9900091</c:v>
                </c:pt>
                <c:pt idx="3">
                  <c:v>6400089</c:v>
                </c:pt>
                <c:pt idx="4">
                  <c:v>27335366</c:v>
                </c:pt>
              </c:numCache>
            </c:numRef>
          </c:yVal>
          <c:bubbleSize>
            <c:numRef>
              <c:f>'Task 3'!$D$28:$D$32</c:f>
              <c:numCache>
                <c:formatCode>General</c:formatCode>
                <c:ptCount val="5"/>
                <c:pt idx="0">
                  <c:v>5687.525193399998</c:v>
                </c:pt>
                <c:pt idx="1">
                  <c:v>3979.181305609955</c:v>
                </c:pt>
                <c:pt idx="2">
                  <c:v>3325.374480349989</c:v>
                </c:pt>
                <c:pt idx="3">
                  <c:v>6474.3843505000241</c:v>
                </c:pt>
                <c:pt idx="4">
                  <c:v>16880.036650150516</c:v>
                </c:pt>
              </c:numCache>
            </c:numRef>
          </c:bubbleSize>
          <c:bubble3D val="1"/>
          <c:extLst>
            <c:ext xmlns:c16="http://schemas.microsoft.com/office/drawing/2014/chart" uri="{C3380CC4-5D6E-409C-BE32-E72D297353CC}">
              <c16:uniqueId val="{00000006-BE53-4243-B878-7B104D526F72}"/>
            </c:ext>
          </c:extLst>
        </c:ser>
        <c:dLbls>
          <c:showLegendKey val="0"/>
          <c:showVal val="0"/>
          <c:showCatName val="0"/>
          <c:showSerName val="0"/>
          <c:showPercent val="0"/>
          <c:showBubbleSize val="0"/>
        </c:dLbls>
        <c:bubbleScale val="100"/>
        <c:showNegBubbles val="0"/>
        <c:axId val="1459601232"/>
        <c:axId val="619644304"/>
      </c:bubbleChart>
      <c:valAx>
        <c:axId val="1459601232"/>
        <c:scaling>
          <c:orientation val="minMax"/>
        </c:scaling>
        <c:delete val="0"/>
        <c:axPos val="b"/>
        <c:majorGridlines>
          <c:spPr>
            <a:ln w="9525" cap="flat" cmpd="sng" algn="ctr">
              <a:solidFill>
                <a:schemeClr val="lt1">
                  <a:lumMod val="95000"/>
                  <a:alpha val="10000"/>
                </a:schemeClr>
              </a:solidFill>
              <a:round/>
            </a:ln>
            <a:effectLst/>
          </c:spPr>
        </c:majorGridlines>
        <c:numFmt formatCode="&quot;$&quot;#,##0" sourceLinked="0"/>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19644304"/>
        <c:crosses val="autoZero"/>
        <c:crossBetween val="midCat"/>
      </c:valAx>
      <c:valAx>
        <c:axId val="619644304"/>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0"/>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596012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Direct Marketing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8B25-40CB-96F5-9D2C1E23B82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8B25-40CB-96F5-9D2C1E23B82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8B25-40CB-96F5-9D2C1E23B820}"/>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8B25-40CB-96F5-9D2C1E23B820}"/>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1'!$B$61:$B$64</c:f>
              <c:strCache>
                <c:ptCount val="4"/>
                <c:pt idx="0">
                  <c:v>Camping Equipment</c:v>
                </c:pt>
                <c:pt idx="1">
                  <c:v>Golf Equipment</c:v>
                </c:pt>
                <c:pt idx="2">
                  <c:v>Outdoor Protection</c:v>
                </c:pt>
                <c:pt idx="3">
                  <c:v>Personal Accessories</c:v>
                </c:pt>
              </c:strCache>
            </c:strRef>
          </c:cat>
          <c:val>
            <c:numRef>
              <c:f>'Task 1'!$E$61:$E$64</c:f>
              <c:numCache>
                <c:formatCode>_("$"* #,##0.00_);_("$"* \(#,##0.00\);_("$"* "-"??_);_(@_)</c:formatCode>
                <c:ptCount val="4"/>
                <c:pt idx="0">
                  <c:v>47941344.540000021</c:v>
                </c:pt>
                <c:pt idx="1">
                  <c:v>290227.59999999998</c:v>
                </c:pt>
                <c:pt idx="2">
                  <c:v>4408905.8399999971</c:v>
                </c:pt>
                <c:pt idx="3">
                  <c:v>1726599.63</c:v>
                </c:pt>
              </c:numCache>
            </c:numRef>
          </c:val>
          <c:extLst>
            <c:ext xmlns:c16="http://schemas.microsoft.com/office/drawing/2014/chart" uri="{C3380CC4-5D6E-409C-BE32-E72D297353CC}">
              <c16:uniqueId val="{00000008-8B25-40CB-96F5-9D2C1E23B82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Equipment Rental Store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8DB9-4FFD-B141-62F3563B963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8DB9-4FFD-B141-62F3563B963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8DB9-4FFD-B141-62F3563B963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8DB9-4FFD-B141-62F3563B963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9-8DB9-4FFD-B141-62F3563B9637}"/>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1'!$B$67:$B$71</c:f>
              <c:strCache>
                <c:ptCount val="5"/>
                <c:pt idx="0">
                  <c:v>Camping Equipment</c:v>
                </c:pt>
                <c:pt idx="1">
                  <c:v>Golf Equipment</c:v>
                </c:pt>
                <c:pt idx="2">
                  <c:v>Mountaineering Equipment</c:v>
                </c:pt>
                <c:pt idx="3">
                  <c:v>Outdoor Protection</c:v>
                </c:pt>
                <c:pt idx="4">
                  <c:v>Personal Accessories</c:v>
                </c:pt>
              </c:strCache>
            </c:strRef>
          </c:cat>
          <c:val>
            <c:numRef>
              <c:f>'Task 1'!$E$67:$E$71</c:f>
              <c:numCache>
                <c:formatCode>_("$"* #,##0.00_);_("$"* \(#,##0.00\);_("$"* "-"??_);_(@_)</c:formatCode>
                <c:ptCount val="5"/>
                <c:pt idx="0">
                  <c:v>22780183.829999968</c:v>
                </c:pt>
                <c:pt idx="1">
                  <c:v>4210302.5799999991</c:v>
                </c:pt>
                <c:pt idx="2">
                  <c:v>13659334.15</c:v>
                </c:pt>
                <c:pt idx="3">
                  <c:v>1046311.62</c:v>
                </c:pt>
                <c:pt idx="4">
                  <c:v>1738059.0899999999</c:v>
                </c:pt>
              </c:numCache>
            </c:numRef>
          </c:val>
          <c:extLst>
            <c:ext xmlns:c16="http://schemas.microsoft.com/office/drawing/2014/chart" uri="{C3380CC4-5D6E-409C-BE32-E72D297353CC}">
              <c16:uniqueId val="{0000000A-8DB9-4FFD-B141-62F3563B963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Eyewear Store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139E-444D-92F0-5C48CCD5A32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139E-444D-92F0-5C48CCD5A322}"/>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1'!$B$74:$B$75</c:f>
              <c:strCache>
                <c:ptCount val="2"/>
                <c:pt idx="0">
                  <c:v>Camping Equipment</c:v>
                </c:pt>
                <c:pt idx="1">
                  <c:v>Personal Accessories</c:v>
                </c:pt>
              </c:strCache>
            </c:strRef>
          </c:cat>
          <c:val>
            <c:numRef>
              <c:f>'Task 1'!$E$74:$E$75</c:f>
              <c:numCache>
                <c:formatCode>_("$"* #,##0.00_);_("$"* \(#,##0.00\);_("$"* "-"??_);_(@_)</c:formatCode>
                <c:ptCount val="2"/>
                <c:pt idx="0">
                  <c:v>305134.2</c:v>
                </c:pt>
                <c:pt idx="1">
                  <c:v>171413021.04999959</c:v>
                </c:pt>
              </c:numCache>
            </c:numRef>
          </c:val>
          <c:extLst>
            <c:ext xmlns:c16="http://schemas.microsoft.com/office/drawing/2014/chart" uri="{C3380CC4-5D6E-409C-BE32-E72D297353CC}">
              <c16:uniqueId val="{00000004-139E-444D-92F0-5C48CCD5A32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Golf Shop</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E641-47DE-B19C-E18033BD45C5}"/>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E641-47DE-B19C-E18033BD45C5}"/>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E641-47DE-B19C-E18033BD45C5}"/>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E641-47DE-B19C-E18033BD45C5}"/>
              </c:ext>
            </c:extLst>
          </c:dPt>
          <c:dLbls>
            <c:dLbl>
              <c:idx val="1"/>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641-47DE-B19C-E18033BD45C5}"/>
                </c:ext>
              </c:extLst>
            </c:dLbl>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1'!$B$78:$B$81</c:f>
              <c:strCache>
                <c:ptCount val="4"/>
                <c:pt idx="0">
                  <c:v>Camping Equipment</c:v>
                </c:pt>
                <c:pt idx="1">
                  <c:v>Golf Equipment</c:v>
                </c:pt>
                <c:pt idx="2">
                  <c:v>Outdoor Protection</c:v>
                </c:pt>
                <c:pt idx="3">
                  <c:v>Personal Accessories</c:v>
                </c:pt>
              </c:strCache>
            </c:strRef>
          </c:cat>
          <c:val>
            <c:numRef>
              <c:f>'Task 1'!$E$78:$E$81</c:f>
              <c:numCache>
                <c:formatCode>_("$"* #,##0.00_);_("$"* \(#,##0.00\);_("$"* "-"??_);_(@_)</c:formatCode>
                <c:ptCount val="4"/>
                <c:pt idx="0">
                  <c:v>25671.24</c:v>
                </c:pt>
                <c:pt idx="1">
                  <c:v>280999110.4000001</c:v>
                </c:pt>
                <c:pt idx="2">
                  <c:v>1183977.8099999998</c:v>
                </c:pt>
                <c:pt idx="3">
                  <c:v>128661409.43000041</c:v>
                </c:pt>
              </c:numCache>
            </c:numRef>
          </c:val>
          <c:extLst>
            <c:ext xmlns:c16="http://schemas.microsoft.com/office/drawing/2014/chart" uri="{C3380CC4-5D6E-409C-BE32-E72D297353CC}">
              <c16:uniqueId val="{00000008-E641-47DE-B19C-E18033BD45C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Outdoors Shop</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1F4F-484C-A5D4-082685CE4486}"/>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1F4F-484C-A5D4-082685CE4486}"/>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1F4F-484C-A5D4-082685CE4486}"/>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1F4F-484C-A5D4-082685CE4486}"/>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1'!$B$84:$B$87</c:f>
              <c:strCache>
                <c:ptCount val="4"/>
                <c:pt idx="0">
                  <c:v>Camping Equipment</c:v>
                </c:pt>
                <c:pt idx="1">
                  <c:v>Mountaineering Equipment</c:v>
                </c:pt>
                <c:pt idx="2">
                  <c:v>Outdoor Protection</c:v>
                </c:pt>
                <c:pt idx="3">
                  <c:v>Personal Accessories</c:v>
                </c:pt>
              </c:strCache>
            </c:strRef>
          </c:cat>
          <c:val>
            <c:numRef>
              <c:f>'Task 1'!$E$84:$E$87</c:f>
              <c:numCache>
                <c:formatCode>_("$"* #,##0.00_);_("$"* \(#,##0.00\);_("$"* "-"??_);_(@_)</c:formatCode>
                <c:ptCount val="4"/>
                <c:pt idx="0">
                  <c:v>373105177.76999962</c:v>
                </c:pt>
                <c:pt idx="1">
                  <c:v>378387548.78999984</c:v>
                </c:pt>
                <c:pt idx="2">
                  <c:v>10363552.889999997</c:v>
                </c:pt>
                <c:pt idx="3">
                  <c:v>505514452.91000134</c:v>
                </c:pt>
              </c:numCache>
            </c:numRef>
          </c:val>
          <c:extLst>
            <c:ext xmlns:c16="http://schemas.microsoft.com/office/drawing/2014/chart" uri="{C3380CC4-5D6E-409C-BE32-E72D297353CC}">
              <c16:uniqueId val="{00000008-1F4F-484C-A5D4-082685CE448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Sports Store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E64A-41E2-9592-068B0F7FBD7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E64A-41E2-9592-068B0F7FBD7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E64A-41E2-9592-068B0F7FBD7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E64A-41E2-9592-068B0F7FBD7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9-E64A-41E2-9592-068B0F7FBD77}"/>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1'!$G$61:$G$65</c:f>
              <c:strCache>
                <c:ptCount val="5"/>
                <c:pt idx="0">
                  <c:v>Camping Equipment</c:v>
                </c:pt>
                <c:pt idx="1">
                  <c:v>Golf Equipment</c:v>
                </c:pt>
                <c:pt idx="2">
                  <c:v>Mountaineering Equipment</c:v>
                </c:pt>
                <c:pt idx="3">
                  <c:v>Outdoor Protection</c:v>
                </c:pt>
                <c:pt idx="4">
                  <c:v>Personal Accessories</c:v>
                </c:pt>
              </c:strCache>
            </c:strRef>
          </c:cat>
          <c:val>
            <c:numRef>
              <c:f>'Task 1'!$J$61:$J$65</c:f>
              <c:numCache>
                <c:formatCode>_("$"* #,##0.00_);_("$"* \(#,##0.00\);_("$"* "-"??_);_(@_)</c:formatCode>
                <c:ptCount val="5"/>
                <c:pt idx="0">
                  <c:v>363918913.25999892</c:v>
                </c:pt>
                <c:pt idx="1">
                  <c:v>181622442.52000019</c:v>
                </c:pt>
                <c:pt idx="2">
                  <c:v>615228.71</c:v>
                </c:pt>
                <c:pt idx="3">
                  <c:v>7764597.9700000025</c:v>
                </c:pt>
                <c:pt idx="4">
                  <c:v>415959577.41999966</c:v>
                </c:pt>
              </c:numCache>
            </c:numRef>
          </c:val>
          <c:extLst>
            <c:ext xmlns:c16="http://schemas.microsoft.com/office/drawing/2014/chart" uri="{C3380CC4-5D6E-409C-BE32-E72D297353CC}">
              <c16:uniqueId val="{0000000A-E64A-41E2-9592-068B0F7FBD7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Warehouse Store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1-6BEF-4620-82C3-E8AF79BAC9B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3-6BEF-4620-82C3-E8AF79BAC9B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5-6BEF-4620-82C3-E8AF79BAC9B4}"/>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extLst>
              <c:ext xmlns:c16="http://schemas.microsoft.com/office/drawing/2014/chart" uri="{C3380CC4-5D6E-409C-BE32-E72D297353CC}">
                <c16:uniqueId val="{00000007-6BEF-4620-82C3-E8AF79BAC9B4}"/>
              </c:ext>
            </c:extLst>
          </c:dPt>
          <c:dLbls>
            <c:numFmt formatCode="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'Task 1'!$G$54:$G$57</c:f>
              <c:strCache>
                <c:ptCount val="4"/>
                <c:pt idx="0">
                  <c:v>Camping Equipment</c:v>
                </c:pt>
                <c:pt idx="1">
                  <c:v>Golf Equipment</c:v>
                </c:pt>
                <c:pt idx="2">
                  <c:v>Outdoor Protection</c:v>
                </c:pt>
                <c:pt idx="3">
                  <c:v>Personal Accessories</c:v>
                </c:pt>
              </c:strCache>
            </c:strRef>
          </c:cat>
          <c:val>
            <c:numRef>
              <c:f>'Task 1'!$J$54:$J$57</c:f>
              <c:numCache>
                <c:formatCode>_("$"* #,##0.00_);_("$"* \(#,##0.00\);_("$"* "-"??_);_(@_)</c:formatCode>
                <c:ptCount val="4"/>
                <c:pt idx="0">
                  <c:v>162700501.14999989</c:v>
                </c:pt>
                <c:pt idx="1">
                  <c:v>1132095.6399999997</c:v>
                </c:pt>
                <c:pt idx="2">
                  <c:v>6179984.6799999969</c:v>
                </c:pt>
                <c:pt idx="3">
                  <c:v>22323587.569999985</c:v>
                </c:pt>
              </c:numCache>
            </c:numRef>
          </c:val>
          <c:extLst>
            <c:ext xmlns:c16="http://schemas.microsoft.com/office/drawing/2014/chart" uri="{C3380CC4-5D6E-409C-BE32-E72D297353CC}">
              <c16:uniqueId val="{00000008-6BEF-4620-82C3-E8AF79BAC9B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Transactions by Method Type over Time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'Task 2'!$B$25</c:f>
              <c:strCache>
                <c:ptCount val="1"/>
                <c:pt idx="0">
                  <c:v>2012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2'!$A$26:$A$32</c:f>
              <c:strCache>
                <c:ptCount val="7"/>
                <c:pt idx="0">
                  <c:v>E-mail</c:v>
                </c:pt>
                <c:pt idx="1">
                  <c:v>Fax</c:v>
                </c:pt>
                <c:pt idx="2">
                  <c:v>Mail</c:v>
                </c:pt>
                <c:pt idx="3">
                  <c:v>Sales visit</c:v>
                </c:pt>
                <c:pt idx="4">
                  <c:v>Special</c:v>
                </c:pt>
                <c:pt idx="5">
                  <c:v>Telephone</c:v>
                </c:pt>
                <c:pt idx="6">
                  <c:v>Web</c:v>
                </c:pt>
              </c:strCache>
            </c:strRef>
          </c:cat>
          <c:val>
            <c:numRef>
              <c:f>'Task 2'!$B$26:$B$32</c:f>
              <c:numCache>
                <c:formatCode>General</c:formatCode>
                <c:ptCount val="7"/>
                <c:pt idx="0">
                  <c:v>1737</c:v>
                </c:pt>
                <c:pt idx="1">
                  <c:v>907</c:v>
                </c:pt>
                <c:pt idx="2">
                  <c:v>727</c:v>
                </c:pt>
                <c:pt idx="3">
                  <c:v>3217</c:v>
                </c:pt>
                <c:pt idx="4">
                  <c:v>466</c:v>
                </c:pt>
                <c:pt idx="5">
                  <c:v>3858</c:v>
                </c:pt>
                <c:pt idx="6">
                  <c:v>23216</c:v>
                </c:pt>
              </c:numCache>
            </c:numRef>
          </c:val>
          <c:extLst>
            <c:ext xmlns:c16="http://schemas.microsoft.com/office/drawing/2014/chart" uri="{C3380CC4-5D6E-409C-BE32-E72D297353CC}">
              <c16:uniqueId val="{00000000-A28E-4D98-A46D-68BD16F697A8}"/>
            </c:ext>
          </c:extLst>
        </c:ser>
        <c:ser>
          <c:idx val="1"/>
          <c:order val="1"/>
          <c:tx>
            <c:strRef>
              <c:f>'Task 2'!$C$25</c:f>
              <c:strCache>
                <c:ptCount val="1"/>
                <c:pt idx="0">
                  <c:v>2013</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2'!$A$26:$A$32</c:f>
              <c:strCache>
                <c:ptCount val="7"/>
                <c:pt idx="0">
                  <c:v>E-mail</c:v>
                </c:pt>
                <c:pt idx="1">
                  <c:v>Fax</c:v>
                </c:pt>
                <c:pt idx="2">
                  <c:v>Mail</c:v>
                </c:pt>
                <c:pt idx="3">
                  <c:v>Sales visit</c:v>
                </c:pt>
                <c:pt idx="4">
                  <c:v>Special</c:v>
                </c:pt>
                <c:pt idx="5">
                  <c:v>Telephone</c:v>
                </c:pt>
                <c:pt idx="6">
                  <c:v>Web</c:v>
                </c:pt>
              </c:strCache>
            </c:strRef>
          </c:cat>
          <c:val>
            <c:numRef>
              <c:f>'Task 2'!$C$26:$C$32</c:f>
              <c:numCache>
                <c:formatCode>General</c:formatCode>
                <c:ptCount val="7"/>
                <c:pt idx="0">
                  <c:v>883</c:v>
                </c:pt>
                <c:pt idx="1">
                  <c:v>550</c:v>
                </c:pt>
                <c:pt idx="2">
                  <c:v>276</c:v>
                </c:pt>
                <c:pt idx="3">
                  <c:v>2561</c:v>
                </c:pt>
                <c:pt idx="4">
                  <c:v>36</c:v>
                </c:pt>
                <c:pt idx="5">
                  <c:v>1370</c:v>
                </c:pt>
                <c:pt idx="6">
                  <c:v>27347</c:v>
                </c:pt>
              </c:numCache>
            </c:numRef>
          </c:val>
          <c:extLst>
            <c:ext xmlns:c16="http://schemas.microsoft.com/office/drawing/2014/chart" uri="{C3380CC4-5D6E-409C-BE32-E72D297353CC}">
              <c16:uniqueId val="{00000001-A28E-4D98-A46D-68BD16F697A8}"/>
            </c:ext>
          </c:extLst>
        </c:ser>
        <c:ser>
          <c:idx val="2"/>
          <c:order val="2"/>
          <c:tx>
            <c:strRef>
              <c:f>'Task 2'!$D$25</c:f>
              <c:strCache>
                <c:ptCount val="1"/>
                <c:pt idx="0">
                  <c:v>2014</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2'!$A$26:$A$32</c:f>
              <c:strCache>
                <c:ptCount val="7"/>
                <c:pt idx="0">
                  <c:v>E-mail</c:v>
                </c:pt>
                <c:pt idx="1">
                  <c:v>Fax</c:v>
                </c:pt>
                <c:pt idx="2">
                  <c:v>Mail</c:v>
                </c:pt>
                <c:pt idx="3">
                  <c:v>Sales visit</c:v>
                </c:pt>
                <c:pt idx="4">
                  <c:v>Special</c:v>
                </c:pt>
                <c:pt idx="5">
                  <c:v>Telephone</c:v>
                </c:pt>
                <c:pt idx="6">
                  <c:v>Web</c:v>
                </c:pt>
              </c:strCache>
            </c:strRef>
          </c:cat>
          <c:val>
            <c:numRef>
              <c:f>'Task 2'!$D$26:$D$32</c:f>
              <c:numCache>
                <c:formatCode>General</c:formatCode>
                <c:ptCount val="7"/>
                <c:pt idx="0">
                  <c:v>472</c:v>
                </c:pt>
                <c:pt idx="1">
                  <c:v>207</c:v>
                </c:pt>
                <c:pt idx="2">
                  <c:v>21</c:v>
                </c:pt>
                <c:pt idx="3">
                  <c:v>1390</c:v>
                </c:pt>
                <c:pt idx="4">
                  <c:v>30</c:v>
                </c:pt>
                <c:pt idx="5">
                  <c:v>586</c:v>
                </c:pt>
                <c:pt idx="6">
                  <c:v>18618</c:v>
                </c:pt>
              </c:numCache>
            </c:numRef>
          </c:val>
          <c:extLst>
            <c:ext xmlns:c16="http://schemas.microsoft.com/office/drawing/2014/chart" uri="{C3380CC4-5D6E-409C-BE32-E72D297353CC}">
              <c16:uniqueId val="{00000002-A28E-4D98-A46D-68BD16F697A8}"/>
            </c:ext>
          </c:extLst>
        </c:ser>
        <c:dLbls>
          <c:dLblPos val="outEnd"/>
          <c:showLegendKey val="0"/>
          <c:showVal val="1"/>
          <c:showCatName val="0"/>
          <c:showSerName val="0"/>
          <c:showPercent val="0"/>
          <c:showBubbleSize val="0"/>
        </c:dLbls>
        <c:gapWidth val="100"/>
        <c:overlap val="-24"/>
        <c:axId val="746576208"/>
        <c:axId val="619720432"/>
      </c:barChart>
      <c:catAx>
        <c:axId val="7465762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9720432"/>
        <c:crosses val="autoZero"/>
        <c:auto val="1"/>
        <c:lblAlgn val="ctr"/>
        <c:lblOffset val="100"/>
        <c:noMultiLvlLbl val="0"/>
      </c:catAx>
      <c:valAx>
        <c:axId val="619720432"/>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46576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Pie Charts and bubble chart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kl</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Presentation time: </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Pie Charts and bubble chart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kl</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Presentation time: </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Q1 2012 – q3 2014 Report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Loubens Louis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C87FD-1E58-43D1-AC53-986097E0570D}"/>
              </a:ext>
            </a:extLst>
          </p:cNvPr>
          <p:cNvSpPr>
            <a:spLocks noGrp="1"/>
          </p:cNvSpPr>
          <p:nvPr>
            <p:ph idx="1"/>
          </p:nvPr>
        </p:nvSpPr>
        <p:spPr>
          <a:xfrm>
            <a:off x="1066800" y="5303520"/>
            <a:ext cx="10058400" cy="1167384"/>
          </a:xfrm>
        </p:spPr>
        <p:txBody>
          <a:bodyPr/>
          <a:lstStyle/>
          <a:p>
            <a:r>
              <a:rPr lang="en-US" dirty="0"/>
              <a:t>Mountaineering equipment accounted for 42.89% of the total $969,880,759.88 revenue generated by Sports Stores. They are the second-best performing retailer type in aggregate sales after outdoors shops, which generated over one billion in total revenue.</a:t>
            </a:r>
            <a:endParaRPr lang="fr-FR" dirty="0"/>
          </a:p>
        </p:txBody>
      </p:sp>
      <p:graphicFrame>
        <p:nvGraphicFramePr>
          <p:cNvPr id="4" name="Chart 3">
            <a:extLst>
              <a:ext uri="{FF2B5EF4-FFF2-40B4-BE49-F238E27FC236}">
                <a16:creationId xmlns:a16="http://schemas.microsoft.com/office/drawing/2014/main" id="{32E53750-EBDD-48BF-AC6B-505BFA63CCEF}"/>
              </a:ext>
            </a:extLst>
          </p:cNvPr>
          <p:cNvGraphicFramePr>
            <a:graphicFrameLocks/>
          </p:cNvGraphicFramePr>
          <p:nvPr>
            <p:extLst>
              <p:ext uri="{D42A27DB-BD31-4B8C-83A1-F6EECF244321}">
                <p14:modId xmlns:p14="http://schemas.microsoft.com/office/powerpoint/2010/main" val="405822195"/>
              </p:ext>
            </p:extLst>
          </p:nvPr>
        </p:nvGraphicFramePr>
        <p:xfrm>
          <a:off x="1190244" y="860723"/>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20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85914-9AC3-4B11-B3E3-351E5A4C57DC}"/>
              </a:ext>
            </a:extLst>
          </p:cNvPr>
          <p:cNvSpPr>
            <a:spLocks noGrp="1"/>
          </p:cNvSpPr>
          <p:nvPr>
            <p:ph idx="1"/>
          </p:nvPr>
        </p:nvSpPr>
        <p:spPr>
          <a:xfrm>
            <a:off x="1066800" y="5415280"/>
            <a:ext cx="10058400" cy="1035304"/>
          </a:xfrm>
        </p:spPr>
        <p:txBody>
          <a:bodyPr/>
          <a:lstStyle/>
          <a:p>
            <a:r>
              <a:rPr lang="en-US" dirty="0"/>
              <a:t>Warehouse Stores saw 84.6% of their revenue generated by the sales of camping equipment. With a total of $162,700,501.15 from the overall $192,336,169.04, camping equipment sales outperformed any other product line sold by warehouse stores.</a:t>
            </a:r>
            <a:endParaRPr lang="fr-FR" dirty="0"/>
          </a:p>
        </p:txBody>
      </p:sp>
      <p:graphicFrame>
        <p:nvGraphicFramePr>
          <p:cNvPr id="4" name="Chart 3">
            <a:extLst>
              <a:ext uri="{FF2B5EF4-FFF2-40B4-BE49-F238E27FC236}">
                <a16:creationId xmlns:a16="http://schemas.microsoft.com/office/drawing/2014/main" id="{320ABA17-5529-4818-BF1F-56DC591BA4CC}"/>
              </a:ext>
            </a:extLst>
          </p:cNvPr>
          <p:cNvGraphicFramePr>
            <a:graphicFrameLocks/>
          </p:cNvGraphicFramePr>
          <p:nvPr>
            <p:extLst>
              <p:ext uri="{D42A27DB-BD31-4B8C-83A1-F6EECF244321}">
                <p14:modId xmlns:p14="http://schemas.microsoft.com/office/powerpoint/2010/main" val="301405171"/>
              </p:ext>
            </p:extLst>
          </p:nvPr>
        </p:nvGraphicFramePr>
        <p:xfrm>
          <a:off x="1190244" y="972483"/>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0186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47AC-1CD8-4842-AA0B-869949F0F30E}"/>
              </a:ext>
            </a:extLst>
          </p:cNvPr>
          <p:cNvSpPr>
            <a:spLocks noGrp="1"/>
          </p:cNvSpPr>
          <p:nvPr>
            <p:ph type="title"/>
          </p:nvPr>
        </p:nvSpPr>
        <p:spPr/>
        <p:txBody>
          <a:bodyPr/>
          <a:lstStyle/>
          <a:p>
            <a:r>
              <a:rPr lang="en-US" dirty="0"/>
              <a:t>Method Types for Transaction Execution</a:t>
            </a:r>
            <a:endParaRPr lang="fr-FR" dirty="0"/>
          </a:p>
        </p:txBody>
      </p:sp>
      <p:sp>
        <p:nvSpPr>
          <p:cNvPr id="6" name="Content Placeholder 5">
            <a:extLst>
              <a:ext uri="{FF2B5EF4-FFF2-40B4-BE49-F238E27FC236}">
                <a16:creationId xmlns:a16="http://schemas.microsoft.com/office/drawing/2014/main" id="{205B995A-633A-4007-AE79-95A0CE063E98}"/>
              </a:ext>
            </a:extLst>
          </p:cNvPr>
          <p:cNvSpPr>
            <a:spLocks noGrp="1"/>
          </p:cNvSpPr>
          <p:nvPr>
            <p:ph idx="1"/>
          </p:nvPr>
        </p:nvSpPr>
        <p:spPr/>
        <p:txBody>
          <a:bodyPr>
            <a:normAutofit/>
          </a:bodyPr>
          <a:lstStyle/>
          <a:p>
            <a:r>
              <a:rPr lang="en-US" sz="2400" dirty="0"/>
              <a:t>Six methods were recorded as means for making transactions through the eight retailer types in the report. </a:t>
            </a:r>
          </a:p>
          <a:p>
            <a:r>
              <a:rPr lang="en-US" sz="2400" dirty="0"/>
              <a:t>78% of the transactions were conducted online, while only 0.60% were conducted through a special method.</a:t>
            </a:r>
          </a:p>
          <a:p>
            <a:r>
              <a:rPr lang="en-US" sz="2400" dirty="0"/>
              <a:t>Although there is a clear decline in usage for all methods except the web method, we cannot conclude that there will be a similar event at the end of the fiscal year 2014. We currently only have data for three quarters.</a:t>
            </a:r>
            <a:endParaRPr lang="fr-FR" sz="2400" dirty="0"/>
          </a:p>
        </p:txBody>
      </p:sp>
    </p:spTree>
    <p:extLst>
      <p:ext uri="{BB962C8B-B14F-4D97-AF65-F5344CB8AC3E}">
        <p14:creationId xmlns:p14="http://schemas.microsoft.com/office/powerpoint/2010/main" val="388646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074873E-4BC7-4A9F-9799-F04B3A8CC866}"/>
              </a:ext>
            </a:extLst>
          </p:cNvPr>
          <p:cNvSpPr>
            <a:spLocks noGrp="1"/>
          </p:cNvSpPr>
          <p:nvPr>
            <p:ph idx="1"/>
          </p:nvPr>
        </p:nvSpPr>
        <p:spPr>
          <a:xfrm>
            <a:off x="1066800" y="4866640"/>
            <a:ext cx="10058400" cy="1086104"/>
          </a:xfrm>
        </p:spPr>
        <p:txBody>
          <a:bodyPr/>
          <a:lstStyle/>
          <a:p>
            <a:r>
              <a:rPr lang="en-US" dirty="0"/>
              <a:t>Most transactions completed from Q1 of 2012 to Q3 of 2014 were conducted online. All other types of method used to conduct transaction saw a constant decline throughout the observed period. Although the web method saw a steep decline in usage from 2013 to 2014, it is still the most widely used method to effectuate transactions. We must remember that we only have data for three quarters in 2014.</a:t>
            </a:r>
            <a:endParaRPr lang="fr-FR" dirty="0"/>
          </a:p>
        </p:txBody>
      </p:sp>
      <p:graphicFrame>
        <p:nvGraphicFramePr>
          <p:cNvPr id="7" name="Content Placeholder 3">
            <a:extLst>
              <a:ext uri="{FF2B5EF4-FFF2-40B4-BE49-F238E27FC236}">
                <a16:creationId xmlns:a16="http://schemas.microsoft.com/office/drawing/2014/main" id="{DF0AE5F1-E597-46F2-9724-84BCD4166DD4}"/>
              </a:ext>
            </a:extLst>
          </p:cNvPr>
          <p:cNvGraphicFramePr>
            <a:graphicFrameLocks/>
          </p:cNvGraphicFramePr>
          <p:nvPr>
            <p:extLst>
              <p:ext uri="{D42A27DB-BD31-4B8C-83A1-F6EECF244321}">
                <p14:modId xmlns:p14="http://schemas.microsoft.com/office/powerpoint/2010/main" val="1748129147"/>
              </p:ext>
            </p:extLst>
          </p:nvPr>
        </p:nvGraphicFramePr>
        <p:xfrm>
          <a:off x="1066800" y="741997"/>
          <a:ext cx="10058400"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33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9259EF-393A-4503-9FC0-B5B6BD5C19AC}"/>
              </a:ext>
            </a:extLst>
          </p:cNvPr>
          <p:cNvSpPr>
            <a:spLocks noGrp="1"/>
          </p:cNvSpPr>
          <p:nvPr>
            <p:ph idx="1"/>
          </p:nvPr>
        </p:nvSpPr>
        <p:spPr>
          <a:xfrm>
            <a:off x="1066800" y="5293360"/>
            <a:ext cx="10058400" cy="1187704"/>
          </a:xfrm>
        </p:spPr>
        <p:txBody>
          <a:bodyPr>
            <a:normAutofit fontScale="92500" lnSpcReduction="10000"/>
          </a:bodyPr>
          <a:lstStyle/>
          <a:p>
            <a:r>
              <a:rPr lang="en-US" dirty="0"/>
              <a:t>This chart shows the relationship between volume sold and revenue generated by each product line relative to their gross margin. The gross margin tells us the fraction that remains for the producer after he has paid out the costs of production for a product or service. Here we can see that personal accessories yielded out a higher gross margin than any other product line. Mountaineering equipment were the least profitable with a total gross margin of 3325.37</a:t>
            </a:r>
            <a:endParaRPr lang="fr-FR" dirty="0"/>
          </a:p>
        </p:txBody>
      </p:sp>
      <p:graphicFrame>
        <p:nvGraphicFramePr>
          <p:cNvPr id="5" name="Chart 4">
            <a:extLst>
              <a:ext uri="{FF2B5EF4-FFF2-40B4-BE49-F238E27FC236}">
                <a16:creationId xmlns:a16="http://schemas.microsoft.com/office/drawing/2014/main" id="{32B299A5-E52E-422B-BFF0-8E595833827D}"/>
              </a:ext>
            </a:extLst>
          </p:cNvPr>
          <p:cNvGraphicFramePr>
            <a:graphicFrameLocks/>
          </p:cNvGraphicFramePr>
          <p:nvPr>
            <p:extLst>
              <p:ext uri="{D42A27DB-BD31-4B8C-83A1-F6EECF244321}">
                <p14:modId xmlns:p14="http://schemas.microsoft.com/office/powerpoint/2010/main" val="753587552"/>
              </p:ext>
            </p:extLst>
          </p:nvPr>
        </p:nvGraphicFramePr>
        <p:xfrm>
          <a:off x="1190244" y="782955"/>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42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416D-CE5C-4396-B383-4E0162343AD3}"/>
              </a:ext>
            </a:extLst>
          </p:cNvPr>
          <p:cNvSpPr>
            <a:spLocks noGrp="1"/>
          </p:cNvSpPr>
          <p:nvPr>
            <p:ph type="title"/>
          </p:nvPr>
        </p:nvSpPr>
        <p:spPr/>
        <p:txBody>
          <a:bodyPr/>
          <a:lstStyle/>
          <a:p>
            <a:r>
              <a:rPr lang="en-US" dirty="0"/>
              <a:t>Questions</a:t>
            </a:r>
            <a:endParaRPr lang="fr-FR" dirty="0"/>
          </a:p>
        </p:txBody>
      </p:sp>
      <p:sp>
        <p:nvSpPr>
          <p:cNvPr id="3" name="Content Placeholder 2">
            <a:extLst>
              <a:ext uri="{FF2B5EF4-FFF2-40B4-BE49-F238E27FC236}">
                <a16:creationId xmlns:a16="http://schemas.microsoft.com/office/drawing/2014/main" id="{F3120040-5CC2-4CE9-AF3E-CDD7FE6B01D0}"/>
              </a:ext>
            </a:extLst>
          </p:cNvPr>
          <p:cNvSpPr>
            <a:spLocks noGrp="1"/>
          </p:cNvSpPr>
          <p:nvPr>
            <p:ph idx="1"/>
          </p:nvPr>
        </p:nvSpPr>
        <p:spPr/>
        <p:txBody>
          <a:bodyPr/>
          <a:lstStyle/>
          <a:p>
            <a:r>
              <a:rPr lang="en-US" dirty="0"/>
              <a:t>Q1 2012 to Q3 2014</a:t>
            </a:r>
          </a:p>
          <a:p>
            <a:r>
              <a:rPr lang="en-US" dirty="0"/>
              <a:t>Product Line</a:t>
            </a:r>
          </a:p>
          <a:p>
            <a:r>
              <a:rPr lang="en-US" dirty="0"/>
              <a:t>Retailer Type</a:t>
            </a:r>
          </a:p>
          <a:p>
            <a:r>
              <a:rPr lang="fr-FR" dirty="0"/>
              <a:t>Method Type for Transactions</a:t>
            </a:r>
          </a:p>
          <a:p>
            <a:endParaRPr lang="fr-FR" dirty="0"/>
          </a:p>
        </p:txBody>
      </p:sp>
    </p:spTree>
    <p:extLst>
      <p:ext uri="{BB962C8B-B14F-4D97-AF65-F5344CB8AC3E}">
        <p14:creationId xmlns:p14="http://schemas.microsoft.com/office/powerpoint/2010/main" val="132038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Report on Financial Finding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04576470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654B-1B7C-4A35-935A-B3F03949DA81}"/>
              </a:ext>
            </a:extLst>
          </p:cNvPr>
          <p:cNvSpPr>
            <a:spLocks noGrp="1"/>
          </p:cNvSpPr>
          <p:nvPr>
            <p:ph type="title"/>
          </p:nvPr>
        </p:nvSpPr>
        <p:spPr/>
        <p:txBody>
          <a:bodyPr/>
          <a:lstStyle/>
          <a:p>
            <a:r>
              <a:rPr lang="en-US" dirty="0"/>
              <a:t>Aggregate Sales for Q1-2012 to Q3-2014</a:t>
            </a:r>
          </a:p>
        </p:txBody>
      </p:sp>
      <p:sp>
        <p:nvSpPr>
          <p:cNvPr id="3" name="Content Placeholder 2">
            <a:extLst>
              <a:ext uri="{FF2B5EF4-FFF2-40B4-BE49-F238E27FC236}">
                <a16:creationId xmlns:a16="http://schemas.microsoft.com/office/drawing/2014/main" id="{AC78957D-B512-4E24-882B-068D8450A8A9}"/>
              </a:ext>
            </a:extLst>
          </p:cNvPr>
          <p:cNvSpPr>
            <a:spLocks noGrp="1"/>
          </p:cNvSpPr>
          <p:nvPr>
            <p:ph idx="1"/>
          </p:nvPr>
        </p:nvSpPr>
        <p:spPr>
          <a:xfrm>
            <a:off x="1066800" y="2103120"/>
            <a:ext cx="10058400" cy="4112286"/>
          </a:xfrm>
        </p:spPr>
        <p:txBody>
          <a:bodyPr>
            <a:noAutofit/>
          </a:bodyPr>
          <a:lstStyle/>
          <a:p>
            <a:r>
              <a:rPr lang="en-US" sz="2400" dirty="0"/>
              <a:t>For the 11-quarter period from 2012 to 2014, 88,475 transactions were made through 8 different retailer types.</a:t>
            </a:r>
          </a:p>
          <a:p>
            <a:r>
              <a:rPr lang="en-US" sz="2400" dirty="0"/>
              <a:t>Outdoors Shops conducted the most transactions with 25,365 transactions for a revenue of $192,336,169.04; while Equipment Rental Stores saw a revenue of $43,434,191.27 for 1,668 transactions.</a:t>
            </a:r>
          </a:p>
          <a:p>
            <a:r>
              <a:rPr lang="en-US" sz="2400" dirty="0"/>
              <a:t>In total, 69,062,361 items were sold; generating a revenue of  $3,772,422,965.13.</a:t>
            </a:r>
          </a:p>
          <a:p>
            <a:r>
              <a:rPr lang="en-US" sz="2400" dirty="0"/>
              <a:t>Next slides will show the best-selling product lines per retailer type.</a:t>
            </a:r>
          </a:p>
        </p:txBody>
      </p:sp>
    </p:spTree>
    <p:extLst>
      <p:ext uri="{BB962C8B-B14F-4D97-AF65-F5344CB8AC3E}">
        <p14:creationId xmlns:p14="http://schemas.microsoft.com/office/powerpoint/2010/main" val="50863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5">
            <a:extLst>
              <a:ext uri="{FF2B5EF4-FFF2-40B4-BE49-F238E27FC236}">
                <a16:creationId xmlns:a16="http://schemas.microsoft.com/office/drawing/2014/main" id="{32CE3197-5288-419E-8331-90B4F59E8A2B}"/>
              </a:ext>
            </a:extLst>
          </p:cNvPr>
          <p:cNvGraphicFramePr>
            <a:graphicFrameLocks noGrp="1"/>
          </p:cNvGraphicFramePr>
          <p:nvPr>
            <p:ph idx="1"/>
            <p:extLst>
              <p:ext uri="{D42A27DB-BD31-4B8C-83A1-F6EECF244321}">
                <p14:modId xmlns:p14="http://schemas.microsoft.com/office/powerpoint/2010/main" val="1261345559"/>
              </p:ext>
            </p:extLst>
          </p:nvPr>
        </p:nvGraphicFramePr>
        <p:xfrm>
          <a:off x="1066801" y="703826"/>
          <a:ext cx="9808346" cy="4014216"/>
        </p:xfrm>
        <a:graphic>
          <a:graphicData uri="http://schemas.openxmlformats.org/drawingml/2006/chart">
            <c:chart xmlns:c="http://schemas.openxmlformats.org/drawingml/2006/chart" xmlns:r="http://schemas.openxmlformats.org/officeDocument/2006/relationships" r:id="rId2"/>
          </a:graphicData>
        </a:graphic>
      </p:graphicFrame>
      <p:sp>
        <p:nvSpPr>
          <p:cNvPr id="10" name="Content Placeholder 2">
            <a:extLst>
              <a:ext uri="{FF2B5EF4-FFF2-40B4-BE49-F238E27FC236}">
                <a16:creationId xmlns:a16="http://schemas.microsoft.com/office/drawing/2014/main" id="{DBA0CD77-0697-470B-AE93-5ED66B1774CB}"/>
              </a:ext>
            </a:extLst>
          </p:cNvPr>
          <p:cNvSpPr>
            <a:spLocks noGrp="1"/>
          </p:cNvSpPr>
          <p:nvPr>
            <p:ph idx="4294967295"/>
          </p:nvPr>
        </p:nvSpPr>
        <p:spPr>
          <a:xfrm>
            <a:off x="1066800" y="5357377"/>
            <a:ext cx="10058400" cy="915438"/>
          </a:xfrm>
        </p:spPr>
        <p:txBody>
          <a:bodyPr>
            <a:noAutofit/>
          </a:bodyPr>
          <a:lstStyle/>
          <a:p>
            <a:pPr marL="0" indent="0">
              <a:buNone/>
            </a:pPr>
            <a:endParaRPr lang="en-US" sz="1400" dirty="0"/>
          </a:p>
          <a:p>
            <a:r>
              <a:rPr lang="en-US" sz="1400" dirty="0"/>
              <a:t>Department Stores had best-selling performance with camping equipment while outdoor protection were the least sold item types. Camping equipment accounted for roughly 43% of the $662,445,710.84 revenue generated by department stores.</a:t>
            </a:r>
            <a:endParaRPr lang="fr-FR" sz="1400" dirty="0"/>
          </a:p>
        </p:txBody>
      </p:sp>
    </p:spTree>
    <p:extLst>
      <p:ext uri="{BB962C8B-B14F-4D97-AF65-F5344CB8AC3E}">
        <p14:creationId xmlns:p14="http://schemas.microsoft.com/office/powerpoint/2010/main" val="562106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EB9787-95DA-4E6C-BB20-8A5FD9D234B0}"/>
              </a:ext>
            </a:extLst>
          </p:cNvPr>
          <p:cNvSpPr>
            <a:spLocks noGrp="1"/>
          </p:cNvSpPr>
          <p:nvPr>
            <p:ph idx="1"/>
          </p:nvPr>
        </p:nvSpPr>
        <p:spPr>
          <a:xfrm>
            <a:off x="1066800" y="5760250"/>
            <a:ext cx="10058400" cy="652775"/>
          </a:xfrm>
        </p:spPr>
        <p:txBody>
          <a:bodyPr>
            <a:normAutofit/>
          </a:bodyPr>
          <a:lstStyle/>
          <a:p>
            <a:r>
              <a:rPr lang="en-US" dirty="0"/>
              <a:t>Camping equipment were 88.18% of the $54,367,077 revenue generated by Direct Marketing. Contrarily, direct marketing had the weakest performance with sales of golf equipment, which were just over 0.5%.</a:t>
            </a:r>
          </a:p>
        </p:txBody>
      </p:sp>
      <p:graphicFrame>
        <p:nvGraphicFramePr>
          <p:cNvPr id="4" name="Chart 3">
            <a:extLst>
              <a:ext uri="{FF2B5EF4-FFF2-40B4-BE49-F238E27FC236}">
                <a16:creationId xmlns:a16="http://schemas.microsoft.com/office/drawing/2014/main" id="{AB1C4A09-37D5-481B-9780-E203524BE431}"/>
              </a:ext>
            </a:extLst>
          </p:cNvPr>
          <p:cNvGraphicFramePr>
            <a:graphicFrameLocks/>
          </p:cNvGraphicFramePr>
          <p:nvPr>
            <p:extLst>
              <p:ext uri="{D42A27DB-BD31-4B8C-83A1-F6EECF244321}">
                <p14:modId xmlns:p14="http://schemas.microsoft.com/office/powerpoint/2010/main" val="3654680623"/>
              </p:ext>
            </p:extLst>
          </p:nvPr>
        </p:nvGraphicFramePr>
        <p:xfrm>
          <a:off x="1066800" y="771362"/>
          <a:ext cx="9808346" cy="40137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131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DE403A-1968-4DBE-A7E7-307A9902735F}"/>
              </a:ext>
            </a:extLst>
          </p:cNvPr>
          <p:cNvSpPr>
            <a:spLocks noGrp="1"/>
          </p:cNvSpPr>
          <p:nvPr>
            <p:ph idx="1"/>
          </p:nvPr>
        </p:nvSpPr>
        <p:spPr>
          <a:xfrm>
            <a:off x="1066800" y="5599176"/>
            <a:ext cx="10058400" cy="862584"/>
          </a:xfrm>
        </p:spPr>
        <p:txBody>
          <a:bodyPr/>
          <a:lstStyle/>
          <a:p>
            <a:r>
              <a:rPr lang="en-US" dirty="0"/>
              <a:t>Equipment Rental Stores saw 52.45% of their total revenue from camping equipment items sale. However, outdoor protection items only generated $1,046,311.62 in sale; roughly 2.4% of the total $43,434,191.27 revenue.</a:t>
            </a:r>
            <a:endParaRPr lang="fr-FR" dirty="0"/>
          </a:p>
        </p:txBody>
      </p:sp>
      <p:graphicFrame>
        <p:nvGraphicFramePr>
          <p:cNvPr id="4" name="Chart 3">
            <a:extLst>
              <a:ext uri="{FF2B5EF4-FFF2-40B4-BE49-F238E27FC236}">
                <a16:creationId xmlns:a16="http://schemas.microsoft.com/office/drawing/2014/main" id="{71B181FD-009B-489F-8232-98BE88A04CC2}"/>
              </a:ext>
            </a:extLst>
          </p:cNvPr>
          <p:cNvGraphicFramePr>
            <a:graphicFrameLocks/>
          </p:cNvGraphicFramePr>
          <p:nvPr>
            <p:extLst>
              <p:ext uri="{D42A27DB-BD31-4B8C-83A1-F6EECF244321}">
                <p14:modId xmlns:p14="http://schemas.microsoft.com/office/powerpoint/2010/main" val="1971136958"/>
              </p:ext>
            </p:extLst>
          </p:nvPr>
        </p:nvGraphicFramePr>
        <p:xfrm>
          <a:off x="1190244" y="838141"/>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401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8A399B-6215-424A-B19A-B3E0F8DC55DD}"/>
              </a:ext>
            </a:extLst>
          </p:cNvPr>
          <p:cNvSpPr>
            <a:spLocks noGrp="1"/>
          </p:cNvSpPr>
          <p:nvPr>
            <p:ph idx="1"/>
          </p:nvPr>
        </p:nvSpPr>
        <p:spPr>
          <a:xfrm>
            <a:off x="1066800" y="5476240"/>
            <a:ext cx="10058400" cy="954024"/>
          </a:xfrm>
        </p:spPr>
        <p:txBody>
          <a:bodyPr/>
          <a:lstStyle/>
          <a:p>
            <a:r>
              <a:rPr lang="en-US" dirty="0"/>
              <a:t>Compared to any other retailer type, Eyewear Stores had only two product line and personal accessories accounted for over 99% of their $171,718,155.25 revenue. In the 3-year period, eyewear stores only saw 35 transactions for camping equipment.</a:t>
            </a:r>
            <a:endParaRPr lang="fr-FR" dirty="0"/>
          </a:p>
        </p:txBody>
      </p:sp>
      <p:graphicFrame>
        <p:nvGraphicFramePr>
          <p:cNvPr id="4" name="Chart 3">
            <a:extLst>
              <a:ext uri="{FF2B5EF4-FFF2-40B4-BE49-F238E27FC236}">
                <a16:creationId xmlns:a16="http://schemas.microsoft.com/office/drawing/2014/main" id="{083CEC84-B68E-4E27-9837-419A7E4B99D3}"/>
              </a:ext>
            </a:extLst>
          </p:cNvPr>
          <p:cNvGraphicFramePr>
            <a:graphicFrameLocks/>
          </p:cNvGraphicFramePr>
          <p:nvPr>
            <p:extLst>
              <p:ext uri="{D42A27DB-BD31-4B8C-83A1-F6EECF244321}">
                <p14:modId xmlns:p14="http://schemas.microsoft.com/office/powerpoint/2010/main" val="3415040503"/>
              </p:ext>
            </p:extLst>
          </p:nvPr>
        </p:nvGraphicFramePr>
        <p:xfrm>
          <a:off x="1190244" y="775913"/>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124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091952-7871-425B-B071-628BBDB18BEA}"/>
              </a:ext>
            </a:extLst>
          </p:cNvPr>
          <p:cNvSpPr>
            <a:spLocks noGrp="1"/>
          </p:cNvSpPr>
          <p:nvPr>
            <p:ph idx="1"/>
          </p:nvPr>
        </p:nvSpPr>
        <p:spPr>
          <a:xfrm>
            <a:off x="1066800" y="5538779"/>
            <a:ext cx="10058400" cy="933043"/>
          </a:xfrm>
        </p:spPr>
        <p:txBody>
          <a:bodyPr/>
          <a:lstStyle/>
          <a:p>
            <a:r>
              <a:rPr lang="en-US" dirty="0"/>
              <a:t>As expected, Golf Shops saw 68.39% of their $410,870,168.88 revenue coming from the sale of golfing equipment. Opposingly, they had the weakest performance with the sale of camping equipment.</a:t>
            </a:r>
            <a:endParaRPr lang="fr-FR" dirty="0"/>
          </a:p>
        </p:txBody>
      </p:sp>
      <p:graphicFrame>
        <p:nvGraphicFramePr>
          <p:cNvPr id="4" name="Chart 3">
            <a:extLst>
              <a:ext uri="{FF2B5EF4-FFF2-40B4-BE49-F238E27FC236}">
                <a16:creationId xmlns:a16="http://schemas.microsoft.com/office/drawing/2014/main" id="{F3F7FE42-3004-46ED-B419-742A7CD1C6CB}"/>
              </a:ext>
            </a:extLst>
          </p:cNvPr>
          <p:cNvGraphicFramePr>
            <a:graphicFrameLocks/>
          </p:cNvGraphicFramePr>
          <p:nvPr>
            <p:extLst>
              <p:ext uri="{D42A27DB-BD31-4B8C-83A1-F6EECF244321}">
                <p14:modId xmlns:p14="http://schemas.microsoft.com/office/powerpoint/2010/main" val="844730621"/>
              </p:ext>
            </p:extLst>
          </p:nvPr>
        </p:nvGraphicFramePr>
        <p:xfrm>
          <a:off x="1190244" y="867351"/>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9459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D9337A-B255-456B-B716-09A7319AFCBA}"/>
              </a:ext>
            </a:extLst>
          </p:cNvPr>
          <p:cNvSpPr>
            <a:spLocks noGrp="1"/>
          </p:cNvSpPr>
          <p:nvPr>
            <p:ph idx="1"/>
          </p:nvPr>
        </p:nvSpPr>
        <p:spPr>
          <a:xfrm>
            <a:off x="1066800" y="5577840"/>
            <a:ext cx="10058400" cy="853440"/>
          </a:xfrm>
        </p:spPr>
        <p:txBody>
          <a:bodyPr/>
          <a:lstStyle/>
          <a:p>
            <a:r>
              <a:rPr lang="en-US" dirty="0"/>
              <a:t>Personal accessories accounted for 39.89% of the $1,267,370,732.36 revenue generated by Outdoors Shops. Surprisingly, outdoor protection only accounted for 0.82% of that revenue; roughly bringing in 10 million dollars in sales.</a:t>
            </a:r>
            <a:endParaRPr lang="fr-FR" dirty="0"/>
          </a:p>
        </p:txBody>
      </p:sp>
      <p:graphicFrame>
        <p:nvGraphicFramePr>
          <p:cNvPr id="4" name="Chart 3">
            <a:extLst>
              <a:ext uri="{FF2B5EF4-FFF2-40B4-BE49-F238E27FC236}">
                <a16:creationId xmlns:a16="http://schemas.microsoft.com/office/drawing/2014/main" id="{45BA268B-B490-4E7C-9AC2-44CFCDD8A268}"/>
              </a:ext>
            </a:extLst>
          </p:cNvPr>
          <p:cNvGraphicFramePr>
            <a:graphicFrameLocks/>
          </p:cNvGraphicFramePr>
          <p:nvPr>
            <p:extLst>
              <p:ext uri="{D42A27DB-BD31-4B8C-83A1-F6EECF244321}">
                <p14:modId xmlns:p14="http://schemas.microsoft.com/office/powerpoint/2010/main" val="1426393641"/>
              </p:ext>
            </p:extLst>
          </p:nvPr>
        </p:nvGraphicFramePr>
        <p:xfrm>
          <a:off x="1190244" y="846758"/>
          <a:ext cx="9811512" cy="4014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543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{16093F70-77D5-4CD8-B2F0-2801D7FF1522}tf78438558</Template>
  <TotalTime>0</TotalTime>
  <Words>717</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Garamond</vt:lpstr>
      <vt:lpstr>SavonVTI</vt:lpstr>
      <vt:lpstr>Q1 2012 – q3 2014 Report</vt:lpstr>
      <vt:lpstr>Report on Financial Finding </vt:lpstr>
      <vt:lpstr>Aggregate Sales for Q1-2012 to Q3-2014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 Types for Transaction Execution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2020-06-12T13:10:58Z</dcterms:created>
  <dcterms:modified xsi:type="dcterms:W3CDTF">2020-06-12T16:00:57Z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