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87" autoAdjust="0"/>
  </p:normalViewPr>
  <p:slideViewPr>
    <p:cSldViewPr snapToGrid="0" snapToObjects="1">
      <p:cViewPr varScale="1">
        <p:scale>
          <a:sx n="124" d="100"/>
          <a:sy n="124" d="100"/>
        </p:scale>
        <p:origin x="-120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BB34E-F926-C34D-9177-16A1C498D17C}" type="datetimeFigureOut">
              <a:rPr lang="en-US" smtClean="0"/>
              <a:t>12/23/15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D1706-EBCC-A643-9E7F-0704A0F93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83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73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12/23/15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14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12/23/15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8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12/23/15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88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12/23/15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17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12/23/15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88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12/23/15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60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12/23/15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12/23/15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4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12/23/15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7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12/23/15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4986D-6BE9-4264-908F-02DB36FD8D6C}" type="datetime1">
              <a:rPr lang="en-US" smtClean="0"/>
              <a:t>12/23/15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399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ROC 说明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董博 2015-12-23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35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944924" y="4736954"/>
            <a:ext cx="4095780" cy="11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2608486" y="1716287"/>
            <a:ext cx="0" cy="37776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260607" y="4952755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FPR</a:t>
            </a:r>
          </a:p>
          <a:p>
            <a:r>
              <a:rPr lang="zh-CN" altLang="en-US" dirty="0" smtClean="0"/>
              <a:t>假阳率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10879" y="3320903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</a:t>
            </a:r>
            <a:r>
              <a:rPr lang="en-US" dirty="0" smtClean="0"/>
              <a:t>PR</a:t>
            </a:r>
          </a:p>
          <a:p>
            <a:r>
              <a:rPr lang="zh-CN" altLang="en-US" dirty="0" smtClean="0"/>
              <a:t>真阳率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5262" y="4849777"/>
            <a:ext cx="18004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 smtClean="0"/>
              <a:t>0</a:t>
            </a:r>
          </a:p>
          <a:p>
            <a:pPr algn="r"/>
            <a:r>
              <a:rPr lang="zh-CN" altLang="en-US" dirty="0" smtClean="0"/>
              <a:t>表示所有样本</a:t>
            </a:r>
            <a:endParaRPr lang="en-US" altLang="zh-CN" dirty="0" smtClean="0"/>
          </a:p>
          <a:p>
            <a:pPr algn="r"/>
            <a:r>
              <a:rPr lang="zh-CN" altLang="en-US" dirty="0" smtClean="0"/>
              <a:t>都被认为是阴性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5261" y="1839207"/>
            <a:ext cx="19528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/>
              <a:t>100%</a:t>
            </a:r>
          </a:p>
          <a:p>
            <a:pPr algn="r"/>
            <a:r>
              <a:rPr lang="zh-CN" altLang="en-US" dirty="0" smtClean="0"/>
              <a:t>表示所有样本都</a:t>
            </a:r>
            <a:endParaRPr lang="en-US" altLang="zh-CN" dirty="0" smtClean="0"/>
          </a:p>
          <a:p>
            <a:pPr algn="r"/>
            <a:r>
              <a:rPr lang="zh-CN" altLang="en-US" dirty="0" smtClean="0"/>
              <a:t>被正确地分类了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47392" y="1503438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表示所有样本都</a:t>
            </a:r>
          </a:p>
          <a:p>
            <a:r>
              <a:rPr lang="zh-CN" altLang="en-US" dirty="0" smtClean="0"/>
              <a:t>认为是阳性</a:t>
            </a:r>
            <a:endParaRPr lang="en-US" altLang="zh-CN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247392" y="4736954"/>
            <a:ext cx="18004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100%</a:t>
            </a:r>
          </a:p>
          <a:p>
            <a:r>
              <a:rPr lang="zh-CN" altLang="en-US" dirty="0" smtClean="0"/>
              <a:t>表示所有样本都</a:t>
            </a:r>
            <a:endParaRPr lang="en-US" altLang="zh-CN" dirty="0" smtClean="0"/>
          </a:p>
          <a:p>
            <a:r>
              <a:rPr lang="zh-CN" altLang="en-US" dirty="0" smtClean="0"/>
              <a:t>正好划分颠倒了</a:t>
            </a:r>
            <a:endParaRPr lang="en-US" altLang="zh-CN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538154" y="2119332"/>
            <a:ext cx="29993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537480" y="2119332"/>
            <a:ext cx="0" cy="26290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2641085" y="2148417"/>
            <a:ext cx="2883415" cy="2603500"/>
          </a:xfrm>
          <a:custGeom>
            <a:avLst/>
            <a:gdLst>
              <a:gd name="connsiteX0" fmla="*/ 4748 w 2883415"/>
              <a:gd name="connsiteY0" fmla="*/ 2603500 h 2603500"/>
              <a:gd name="connsiteX1" fmla="*/ 99998 w 2883415"/>
              <a:gd name="connsiteY1" fmla="*/ 1682750 h 2603500"/>
              <a:gd name="connsiteX2" fmla="*/ 682082 w 2883415"/>
              <a:gd name="connsiteY2" fmla="*/ 899583 h 2603500"/>
              <a:gd name="connsiteX3" fmla="*/ 1772165 w 2883415"/>
              <a:gd name="connsiteY3" fmla="*/ 275166 h 2603500"/>
              <a:gd name="connsiteX4" fmla="*/ 2883415 w 2883415"/>
              <a:gd name="connsiteY4" fmla="*/ 0 h 260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415" h="2603500">
                <a:moveTo>
                  <a:pt x="4748" y="2603500"/>
                </a:moveTo>
                <a:cubicBezTo>
                  <a:pt x="-4072" y="2285118"/>
                  <a:pt x="-12891" y="1966736"/>
                  <a:pt x="99998" y="1682750"/>
                </a:cubicBezTo>
                <a:cubicBezTo>
                  <a:pt x="212887" y="1398764"/>
                  <a:pt x="403388" y="1134180"/>
                  <a:pt x="682082" y="899583"/>
                </a:cubicBezTo>
                <a:cubicBezTo>
                  <a:pt x="960777" y="664986"/>
                  <a:pt x="1405276" y="425096"/>
                  <a:pt x="1772165" y="275166"/>
                </a:cubicBezTo>
                <a:cubicBezTo>
                  <a:pt x="2139054" y="125236"/>
                  <a:pt x="2511234" y="62618"/>
                  <a:pt x="2883415" y="0"/>
                </a:cubicBez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603500" y="2169583"/>
            <a:ext cx="2931583" cy="2603500"/>
          </a:xfrm>
          <a:custGeom>
            <a:avLst/>
            <a:gdLst>
              <a:gd name="connsiteX0" fmla="*/ 0 w 2931583"/>
              <a:gd name="connsiteY0" fmla="*/ 2603500 h 2603500"/>
              <a:gd name="connsiteX1" fmla="*/ 264583 w 2931583"/>
              <a:gd name="connsiteY1" fmla="*/ 1957917 h 2603500"/>
              <a:gd name="connsiteX2" fmla="*/ 941917 w 2931583"/>
              <a:gd name="connsiteY2" fmla="*/ 1016000 h 2603500"/>
              <a:gd name="connsiteX3" fmla="*/ 2042583 w 2931583"/>
              <a:gd name="connsiteY3" fmla="*/ 444500 h 2603500"/>
              <a:gd name="connsiteX4" fmla="*/ 2931583 w 2931583"/>
              <a:gd name="connsiteY4" fmla="*/ 0 h 260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1583" h="2603500">
                <a:moveTo>
                  <a:pt x="0" y="2603500"/>
                </a:moveTo>
                <a:cubicBezTo>
                  <a:pt x="53798" y="2413000"/>
                  <a:pt x="107597" y="2222500"/>
                  <a:pt x="264583" y="1957917"/>
                </a:cubicBezTo>
                <a:cubicBezTo>
                  <a:pt x="421569" y="1693334"/>
                  <a:pt x="645584" y="1268236"/>
                  <a:pt x="941917" y="1016000"/>
                </a:cubicBezTo>
                <a:cubicBezTo>
                  <a:pt x="1238250" y="763764"/>
                  <a:pt x="1710972" y="613833"/>
                  <a:pt x="2042583" y="444500"/>
                </a:cubicBezTo>
                <a:cubicBezTo>
                  <a:pt x="2374194" y="275167"/>
                  <a:pt x="2931583" y="0"/>
                  <a:pt x="2931583" y="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ine Callout 2 19"/>
          <p:cNvSpPr/>
          <p:nvPr/>
        </p:nvSpPr>
        <p:spPr>
          <a:xfrm>
            <a:off x="6040704" y="2307453"/>
            <a:ext cx="2492990" cy="910167"/>
          </a:xfrm>
          <a:prstGeom prst="borderCallout2">
            <a:avLst>
              <a:gd name="adj1" fmla="val 34503"/>
              <a:gd name="adj2" fmla="val -4258"/>
              <a:gd name="adj3" fmla="val 18750"/>
              <a:gd name="adj4" fmla="val -16667"/>
              <a:gd name="adj5" fmla="val 10099"/>
              <a:gd name="adj6" fmla="val -66496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040704" y="2431011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红线分类器</a:t>
            </a:r>
            <a:endParaRPr lang="en-US" altLang="zh-CN" dirty="0" smtClean="0"/>
          </a:p>
          <a:p>
            <a:r>
              <a:rPr lang="zh-CN" altLang="en-US" dirty="0" smtClean="0"/>
              <a:t>比蓝线好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497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混淆矩阵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7559648"/>
              </p:ext>
            </p:extLst>
          </p:nvPr>
        </p:nvGraphicFramePr>
        <p:xfrm>
          <a:off x="1618822" y="1708925"/>
          <a:ext cx="4233069" cy="11125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557095"/>
                <a:gridCol w="1536559"/>
                <a:gridCol w="213941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Positive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Negative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√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Positive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Positive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Negative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Negative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6772" y="3016250"/>
            <a:ext cx="82300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TRP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TP/P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dirty="0" smtClean="0"/>
              <a:t>Recall</a:t>
            </a:r>
            <a:r>
              <a:rPr lang="zh-CN" altLang="en-US" dirty="0" smtClean="0"/>
              <a:t> </a:t>
            </a:r>
            <a:r>
              <a:rPr lang="zh-CN" altLang="en-US" dirty="0" smtClean="0"/>
              <a:t>查全度</a:t>
            </a:r>
            <a:r>
              <a:rPr lang="en-US" altLang="zh-CN" dirty="0" smtClean="0"/>
              <a:t>,</a:t>
            </a:r>
            <a:r>
              <a:rPr lang="zh-CN" altLang="en-US" dirty="0"/>
              <a:t>灵</a:t>
            </a:r>
            <a:r>
              <a:rPr lang="zh-CN" altLang="en-US" dirty="0" smtClean="0"/>
              <a:t>敏度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/>
              <a:t>%</a:t>
            </a:r>
            <a:r>
              <a:rPr lang="zh-CN" altLang="en-US" dirty="0"/>
              <a:t>多少阳性能被检测</a:t>
            </a:r>
            <a:r>
              <a:rPr lang="zh-CN" altLang="en-US" dirty="0" smtClean="0"/>
              <a:t>出来</a:t>
            </a:r>
            <a:r>
              <a:rPr lang="en-US" altLang="zh-CN" dirty="0" smtClean="0"/>
              <a:t>,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marL="285750" indent="-285750">
              <a:buFont typeface="Arial"/>
              <a:buChar char="•"/>
            </a:pPr>
            <a:r>
              <a:rPr lang="en-US" altLang="zh-CN" dirty="0"/>
              <a:t>FPR=</a:t>
            </a:r>
            <a:r>
              <a:rPr lang="zh-CN" altLang="en-US" dirty="0"/>
              <a:t> </a:t>
            </a:r>
            <a:r>
              <a:rPr lang="en-US" altLang="zh-CN" dirty="0"/>
              <a:t>FP/N</a:t>
            </a:r>
            <a:r>
              <a:rPr lang="zh-CN" altLang="en-US" dirty="0"/>
              <a:t> 误判率 </a:t>
            </a:r>
            <a:r>
              <a:rPr lang="en-US" altLang="zh-CN" dirty="0"/>
              <a:t>%</a:t>
            </a:r>
            <a:r>
              <a:rPr lang="zh-CN" altLang="en-US" dirty="0"/>
              <a:t>多少的阴性 被判断为阳</a:t>
            </a:r>
            <a:r>
              <a:rPr lang="zh-CN" altLang="en-US" dirty="0" smtClean="0"/>
              <a:t>性</a:t>
            </a:r>
            <a:endParaRPr lang="en-US" altLang="zh-CN" dirty="0" smtClean="0"/>
          </a:p>
          <a:p>
            <a:pPr marL="285750" indent="-285750">
              <a:buFont typeface="Arial"/>
              <a:buChar char="•"/>
            </a:pPr>
            <a:r>
              <a:rPr lang="en-US" altLang="zh-CN" dirty="0"/>
              <a:t>Precision</a:t>
            </a:r>
            <a:r>
              <a:rPr lang="zh-CN" altLang="en-US" dirty="0"/>
              <a:t> </a:t>
            </a:r>
            <a:r>
              <a:rPr lang="en-US" altLang="zh-CN" dirty="0"/>
              <a:t>Rate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TP/(TP+FP)</a:t>
            </a:r>
            <a:r>
              <a:rPr lang="zh-CN" altLang="en-US" dirty="0" smtClean="0"/>
              <a:t> </a:t>
            </a:r>
            <a:r>
              <a:rPr lang="zh-CN" altLang="zh-CN" dirty="0" smtClean="0"/>
              <a:t>(</a:t>
            </a:r>
            <a:r>
              <a:rPr lang="zh-CN" altLang="en-US" dirty="0" smtClean="0"/>
              <a:t>精确度，判断为阳性的实际上</a:t>
            </a:r>
            <a:r>
              <a:rPr lang="en-US" altLang="zh-CN" dirty="0" smtClean="0"/>
              <a:t>%</a:t>
            </a:r>
            <a:r>
              <a:rPr lang="zh-CN" altLang="en-US" dirty="0" smtClean="0"/>
              <a:t>是阳性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zh-CN" altLang="en-US" dirty="0" smtClean="0"/>
              <a:t>误报率 </a:t>
            </a:r>
            <a:r>
              <a:rPr lang="en-US" altLang="zh-CN" dirty="0" smtClean="0"/>
              <a:t>1-Precision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FP/(TP+FP)</a:t>
            </a:r>
          </a:p>
          <a:p>
            <a:pPr marL="285750" indent="-285750">
              <a:buFont typeface="Arial"/>
              <a:buChar char="•"/>
            </a:pPr>
            <a:r>
              <a:rPr lang="en-US" altLang="zh-CN" dirty="0" smtClean="0"/>
              <a:t>Specificity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=TN/N</a:t>
            </a:r>
            <a:r>
              <a:rPr lang="zh-CN" altLang="en-US" dirty="0" smtClean="0"/>
              <a:t> 特异度，判假的能力</a:t>
            </a:r>
            <a:endParaRPr lang="en-US" altLang="zh-CN" dirty="0" smtClean="0"/>
          </a:p>
          <a:p>
            <a:pPr marL="285750" indent="-285750">
              <a:buFont typeface="Arial"/>
              <a:buChar char="•"/>
            </a:pPr>
            <a:r>
              <a:rPr lang="en-US" altLang="zh-CN" dirty="0" smtClean="0"/>
              <a:t>Missing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Alarm=FN/P</a:t>
            </a:r>
            <a:r>
              <a:rPr lang="zh-CN" altLang="en-US" dirty="0" smtClean="0"/>
              <a:t> </a:t>
            </a:r>
            <a:r>
              <a:rPr lang="zh-CN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1-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Recall</a:t>
            </a:r>
            <a:r>
              <a:rPr lang="zh-CN" altLang="en-US" dirty="0" smtClean="0"/>
              <a:t> 漏报率</a:t>
            </a:r>
            <a:endParaRPr lang="en-US" altLang="zh-CN" dirty="0" smtClean="0"/>
          </a:p>
          <a:p>
            <a:pPr marL="285750" indent="-285750">
              <a:buFont typeface="Arial"/>
              <a:buChar char="•"/>
            </a:pPr>
            <a:endParaRPr lang="en-US" altLang="zh-CN" dirty="0" smtClean="0"/>
          </a:p>
          <a:p>
            <a:pPr marL="285750" indent="-285750">
              <a:buFont typeface="Arial"/>
              <a:buChar char="•"/>
            </a:pPr>
            <a:endParaRPr lang="en-US" altLang="zh-CN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896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例子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假设用光谱法检测地沟油，测试结果如下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23963998"/>
              </p:ext>
            </p:extLst>
          </p:nvPr>
        </p:nvGraphicFramePr>
        <p:xfrm>
          <a:off x="868714" y="2777979"/>
          <a:ext cx="3269260" cy="2494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08090"/>
                <a:gridCol w="948880"/>
                <a:gridCol w="121229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油品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光谱</a:t>
                      </a:r>
                      <a:r>
                        <a:rPr lang="en-US" altLang="zh-CN" dirty="0" smtClean="0"/>
                        <a:t>A</a:t>
                      </a:r>
                      <a:r>
                        <a:rPr lang="zh-CN" altLang="en-US" dirty="0" smtClean="0"/>
                        <a:t>吸收率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光谱</a:t>
                      </a:r>
                      <a:r>
                        <a:rPr lang="en-US" altLang="zh-CN" dirty="0" smtClean="0"/>
                        <a:t>B</a:t>
                      </a:r>
                      <a:r>
                        <a:rPr lang="zh-CN" altLang="en-US" dirty="0" smtClean="0"/>
                        <a:t>吸收率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油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zh-CN" dirty="0" smtClean="0"/>
                        <a:t>（</a:t>
                      </a:r>
                      <a:r>
                        <a:rPr lang="zh-CN" altLang="en-US" dirty="0" smtClean="0"/>
                        <a:t>好）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1</a:t>
                      </a:r>
                      <a:r>
                        <a:rPr lang="en-US" altLang="zh-CN" dirty="0" smtClean="0"/>
                        <a:t>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油</a:t>
                      </a:r>
                      <a:r>
                        <a:rPr lang="zh-CN" altLang="zh-CN" dirty="0" smtClean="0"/>
                        <a:t>2</a:t>
                      </a:r>
                      <a:r>
                        <a:rPr lang="zh-CN" altLang="zh-CN" dirty="0" smtClean="0"/>
                        <a:t>（</a:t>
                      </a:r>
                      <a:r>
                        <a:rPr lang="zh-CN" altLang="en-US" dirty="0" smtClean="0"/>
                        <a:t>好）</a:t>
                      </a:r>
                      <a:r>
                        <a:rPr lang="zh-CN" alt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油</a:t>
                      </a:r>
                      <a:r>
                        <a:rPr lang="zh-CN" altLang="zh-CN" dirty="0" smtClean="0"/>
                        <a:t>3</a:t>
                      </a:r>
                      <a:r>
                        <a:rPr lang="zh-CN" altLang="zh-CN" dirty="0" smtClean="0"/>
                        <a:t>（</a:t>
                      </a:r>
                      <a:r>
                        <a:rPr lang="zh-CN" altLang="en-US" dirty="0" smtClean="0"/>
                        <a:t>坏</a:t>
                      </a:r>
                      <a:r>
                        <a:rPr lang="zh-CN" altLang="en-US" dirty="0" smtClean="0"/>
                        <a:t>）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油</a:t>
                      </a:r>
                      <a:r>
                        <a:rPr lang="zh-CN" altLang="zh-CN" dirty="0" smtClean="0"/>
                        <a:t>4</a:t>
                      </a:r>
                      <a:r>
                        <a:rPr lang="zh-CN" altLang="zh-CN" dirty="0" smtClean="0"/>
                        <a:t>（</a:t>
                      </a:r>
                      <a:r>
                        <a:rPr lang="zh-CN" altLang="en-US" dirty="0" smtClean="0"/>
                        <a:t>好）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油</a:t>
                      </a:r>
                      <a:r>
                        <a:rPr lang="zh-CN" altLang="zh-CN" dirty="0" smtClean="0"/>
                        <a:t>5</a:t>
                      </a:r>
                      <a:r>
                        <a:rPr lang="zh-CN" altLang="zh-CN" dirty="0" smtClean="0"/>
                        <a:t>（</a:t>
                      </a:r>
                      <a:r>
                        <a:rPr lang="zh-CN" altLang="en-US" dirty="0" smtClean="0"/>
                        <a:t>坏</a:t>
                      </a:r>
                      <a:r>
                        <a:rPr lang="zh-CN" altLang="en-US" dirty="0" smtClean="0"/>
                        <a:t>）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025825"/>
              </p:ext>
            </p:extLst>
          </p:nvPr>
        </p:nvGraphicFramePr>
        <p:xfrm>
          <a:off x="4660342" y="1600200"/>
          <a:ext cx="3738516" cy="226566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6172"/>
                <a:gridCol w="1246172"/>
                <a:gridCol w="12461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Threshold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FPR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1</a:t>
                      </a:r>
                      <a:r>
                        <a:rPr lang="en-US" altLang="zh-CN" dirty="0" smtClean="0"/>
                        <a:t>/3=33%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1146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2/3=77%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951380"/>
              </p:ext>
            </p:extLst>
          </p:nvPr>
        </p:nvGraphicFramePr>
        <p:xfrm>
          <a:off x="4660342" y="4212203"/>
          <a:ext cx="3738516" cy="226566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6172"/>
                <a:gridCol w="1246172"/>
                <a:gridCol w="12461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Threshold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FPR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1</a:t>
                      </a:r>
                      <a:r>
                        <a:rPr lang="en-US" altLang="zh-CN" dirty="0" smtClean="0"/>
                        <a:t>/3=33%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1146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2/3=77%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4308" y="5612371"/>
            <a:ext cx="40560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所以光谱</a:t>
            </a:r>
            <a:r>
              <a:rPr lang="en-US" altLang="zh-CN" dirty="0" smtClean="0"/>
              <a:t>B</a:t>
            </a:r>
            <a:r>
              <a:rPr lang="zh-CN" altLang="en-US" dirty="0" smtClean="0"/>
              <a:t>是一个更好地检查方法。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同样，两种搜索算法选择（比如用关键词与样本的相关度画</a:t>
            </a:r>
            <a:r>
              <a:rPr lang="en-US" altLang="zh-CN" dirty="0" smtClean="0"/>
              <a:t>ROC</a:t>
            </a:r>
            <a:r>
              <a:rPr lang="zh-CN" altLang="en-US" dirty="0" smtClean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891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</TotalTime>
  <Words>273</Words>
  <Application>Microsoft Macintosh PowerPoint</Application>
  <PresentationFormat>On-screen Show (4:3)</PresentationFormat>
  <Paragraphs>95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ROC 说明</vt:lpstr>
      <vt:lpstr>ROC</vt:lpstr>
      <vt:lpstr>混淆矩阵</vt:lpstr>
      <vt:lpstr>例子</vt:lpstr>
    </vt:vector>
  </TitlesOfParts>
  <Company>Adobe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 Dong</dc:creator>
  <cp:lastModifiedBy>Bo Dong</cp:lastModifiedBy>
  <cp:revision>23</cp:revision>
  <dcterms:created xsi:type="dcterms:W3CDTF">2015-12-23T09:21:30Z</dcterms:created>
  <dcterms:modified xsi:type="dcterms:W3CDTF">2015-12-23T11:52:45Z</dcterms:modified>
</cp:coreProperties>
</file>