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BB34E-F926-C34D-9177-16A1C498D17C}" type="datetimeFigureOut">
              <a:rPr lang="en-US" smtClean="0"/>
              <a:t>20/11/16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D1706-EBCC-A643-9E7F-0704A0F93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真阳性率（灵敏度）为纵坐标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假阳性率（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特异度）为横坐标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FP/(FP+TN)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=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-TNR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特异度？？？）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D1706-EBCC-A643-9E7F-0704A0F930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aike.baidu.com/view/37795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 说明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董博 2015-12-23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3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44924" y="4736954"/>
            <a:ext cx="4095780" cy="11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08486" y="1716287"/>
            <a:ext cx="0" cy="3777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0607" y="495275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FPR</a:t>
            </a:r>
          </a:p>
          <a:p>
            <a:r>
              <a:rPr lang="zh-CN" altLang="en-US" dirty="0" smtClean="0"/>
              <a:t>假阳率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0879" y="33209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dirty="0" smtClean="0"/>
              <a:t>PR</a:t>
            </a:r>
          </a:p>
          <a:p>
            <a:r>
              <a:rPr lang="zh-CN" altLang="en-US" dirty="0" smtClean="0"/>
              <a:t>真阳率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262" y="4849777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0</a:t>
            </a:r>
          </a:p>
          <a:p>
            <a:pPr algn="r"/>
            <a:r>
              <a:rPr lang="zh-CN" altLang="en-US" dirty="0" smtClean="0"/>
              <a:t>表示所有样本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都被认为是阴性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261" y="1839207"/>
            <a:ext cx="1952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100%</a:t>
            </a:r>
          </a:p>
          <a:p>
            <a:pPr algn="r"/>
            <a:r>
              <a:rPr lang="zh-CN" altLang="en-US" dirty="0" smtClean="0"/>
              <a:t>表示所有样本都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被正确地分类了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7392" y="15034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表示所有样本都</a:t>
            </a:r>
          </a:p>
          <a:p>
            <a:r>
              <a:rPr lang="zh-CN" altLang="en-US" dirty="0" smtClean="0"/>
              <a:t>认为是阳性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247392" y="4736954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100%</a:t>
            </a:r>
          </a:p>
          <a:p>
            <a:r>
              <a:rPr lang="zh-CN" altLang="en-US" dirty="0" smtClean="0"/>
              <a:t>表示所有样本都</a:t>
            </a:r>
            <a:endParaRPr lang="en-US" altLang="zh-CN" dirty="0" smtClean="0"/>
          </a:p>
          <a:p>
            <a:r>
              <a:rPr lang="zh-CN" altLang="en-US" dirty="0" smtClean="0"/>
              <a:t>正好划分颠倒了</a:t>
            </a:r>
            <a:endParaRPr lang="en-US" altLang="zh-CN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38154" y="2119332"/>
            <a:ext cx="2999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37480" y="2119332"/>
            <a:ext cx="0" cy="2629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41085" y="2148417"/>
            <a:ext cx="2883415" cy="2603500"/>
          </a:xfrm>
          <a:custGeom>
            <a:avLst/>
            <a:gdLst>
              <a:gd name="connsiteX0" fmla="*/ 4748 w 2883415"/>
              <a:gd name="connsiteY0" fmla="*/ 2603500 h 2603500"/>
              <a:gd name="connsiteX1" fmla="*/ 99998 w 2883415"/>
              <a:gd name="connsiteY1" fmla="*/ 1682750 h 2603500"/>
              <a:gd name="connsiteX2" fmla="*/ 682082 w 2883415"/>
              <a:gd name="connsiteY2" fmla="*/ 899583 h 2603500"/>
              <a:gd name="connsiteX3" fmla="*/ 1772165 w 2883415"/>
              <a:gd name="connsiteY3" fmla="*/ 275166 h 2603500"/>
              <a:gd name="connsiteX4" fmla="*/ 2883415 w 2883415"/>
              <a:gd name="connsiteY4" fmla="*/ 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415" h="2603500">
                <a:moveTo>
                  <a:pt x="4748" y="2603500"/>
                </a:moveTo>
                <a:cubicBezTo>
                  <a:pt x="-4072" y="2285118"/>
                  <a:pt x="-12891" y="1966736"/>
                  <a:pt x="99998" y="1682750"/>
                </a:cubicBezTo>
                <a:cubicBezTo>
                  <a:pt x="212887" y="1398764"/>
                  <a:pt x="403388" y="1134180"/>
                  <a:pt x="682082" y="899583"/>
                </a:cubicBezTo>
                <a:cubicBezTo>
                  <a:pt x="960777" y="664986"/>
                  <a:pt x="1405276" y="425096"/>
                  <a:pt x="1772165" y="275166"/>
                </a:cubicBezTo>
                <a:cubicBezTo>
                  <a:pt x="2139054" y="125236"/>
                  <a:pt x="2511234" y="62618"/>
                  <a:pt x="2883415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603500" y="2169583"/>
            <a:ext cx="2931583" cy="2603500"/>
          </a:xfrm>
          <a:custGeom>
            <a:avLst/>
            <a:gdLst>
              <a:gd name="connsiteX0" fmla="*/ 0 w 2931583"/>
              <a:gd name="connsiteY0" fmla="*/ 2603500 h 2603500"/>
              <a:gd name="connsiteX1" fmla="*/ 264583 w 2931583"/>
              <a:gd name="connsiteY1" fmla="*/ 1957917 h 2603500"/>
              <a:gd name="connsiteX2" fmla="*/ 941917 w 2931583"/>
              <a:gd name="connsiteY2" fmla="*/ 1016000 h 2603500"/>
              <a:gd name="connsiteX3" fmla="*/ 2042583 w 2931583"/>
              <a:gd name="connsiteY3" fmla="*/ 444500 h 2603500"/>
              <a:gd name="connsiteX4" fmla="*/ 2931583 w 2931583"/>
              <a:gd name="connsiteY4" fmla="*/ 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583" h="2603500">
                <a:moveTo>
                  <a:pt x="0" y="2603500"/>
                </a:moveTo>
                <a:cubicBezTo>
                  <a:pt x="53798" y="2413000"/>
                  <a:pt x="107597" y="2222500"/>
                  <a:pt x="264583" y="1957917"/>
                </a:cubicBezTo>
                <a:cubicBezTo>
                  <a:pt x="421569" y="1693334"/>
                  <a:pt x="645584" y="1268236"/>
                  <a:pt x="941917" y="1016000"/>
                </a:cubicBezTo>
                <a:cubicBezTo>
                  <a:pt x="1238250" y="763764"/>
                  <a:pt x="1710972" y="613833"/>
                  <a:pt x="2042583" y="444500"/>
                </a:cubicBezTo>
                <a:cubicBezTo>
                  <a:pt x="2374194" y="275167"/>
                  <a:pt x="2931583" y="0"/>
                  <a:pt x="293158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6040704" y="2307453"/>
            <a:ext cx="2492990" cy="910167"/>
          </a:xfrm>
          <a:prstGeom prst="borderCallout2">
            <a:avLst>
              <a:gd name="adj1" fmla="val 34503"/>
              <a:gd name="adj2" fmla="val -4258"/>
              <a:gd name="adj3" fmla="val 18750"/>
              <a:gd name="adj4" fmla="val -16667"/>
              <a:gd name="adj5" fmla="val 10099"/>
              <a:gd name="adj6" fmla="val -6649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40704" y="243101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红线分类器</a:t>
            </a:r>
            <a:endParaRPr lang="en-US" altLang="zh-CN" dirty="0" smtClean="0"/>
          </a:p>
          <a:p>
            <a:r>
              <a:rPr lang="zh-CN" altLang="en-US" dirty="0" smtClean="0"/>
              <a:t>比蓝线好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8870" y="6115683"/>
            <a:ext cx="6758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受试者工作特征曲线 （receiver operating characteristic </a:t>
            </a:r>
            <a:r>
              <a:rPr lang="en-US" sz="1400" dirty="0" err="1"/>
              <a:t>curve，简称ROC曲线</a:t>
            </a:r>
            <a:r>
              <a:rPr lang="en-US" sz="1400" dirty="0"/>
              <a:t>），</a:t>
            </a:r>
            <a:r>
              <a:rPr lang="en-US" sz="1400" dirty="0" err="1"/>
              <a:t>又称为</a:t>
            </a:r>
            <a:r>
              <a:rPr lang="en-US" sz="1400" dirty="0" err="1">
                <a:hlinkClick r:id="rId3"/>
              </a:rPr>
              <a:t>感受性曲线（sensitivity</a:t>
            </a:r>
            <a:r>
              <a:rPr lang="en-US" sz="1400" dirty="0">
                <a:hlinkClick r:id="rId3"/>
              </a:rPr>
              <a:t> curve</a:t>
            </a:r>
            <a:r>
              <a:rPr lang="en-US" sz="1400" dirty="0" smtClean="0">
                <a:hlinkClick r:id="rId3"/>
              </a:rPr>
              <a:t>）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9449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混淆矩阵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85160"/>
              </p:ext>
            </p:extLst>
          </p:nvPr>
        </p:nvGraphicFramePr>
        <p:xfrm>
          <a:off x="1618822" y="1708925"/>
          <a:ext cx="6111612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85004"/>
                <a:gridCol w="2208696"/>
                <a:gridCol w="251791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Predicted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772" y="3016250"/>
            <a:ext cx="8230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TRP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TP/P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(Recall</a:t>
            </a:r>
            <a:r>
              <a:rPr lang="zh-CN" altLang="en-US" dirty="0" smtClean="0"/>
              <a:t> 查全度</a:t>
            </a:r>
            <a:r>
              <a:rPr lang="en-US" altLang="zh-CN" dirty="0" smtClean="0"/>
              <a:t>,</a:t>
            </a:r>
            <a:r>
              <a:rPr lang="zh-CN" altLang="en-US" dirty="0"/>
              <a:t>灵</a:t>
            </a:r>
            <a:r>
              <a:rPr lang="zh-CN" altLang="en-US" dirty="0" smtClean="0"/>
              <a:t>敏度</a:t>
            </a:r>
            <a:r>
              <a:rPr lang="en-US" altLang="zh-CN" dirty="0" smtClean="0"/>
              <a:t>(sensitivity)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%</a:t>
            </a:r>
            <a:r>
              <a:rPr lang="zh-CN" altLang="en-US" dirty="0"/>
              <a:t>多少阳性能被检测</a:t>
            </a:r>
            <a:r>
              <a:rPr lang="zh-CN" altLang="en-US" dirty="0" smtClean="0"/>
              <a:t>出来</a:t>
            </a:r>
            <a:r>
              <a:rPr lang="en-US" altLang="zh-CN" dirty="0" smtClean="0"/>
              <a:t>,)</a:t>
            </a:r>
            <a:endParaRPr lang="en-US" altLang="zh-CN" dirty="0"/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FPR=</a:t>
            </a:r>
            <a:r>
              <a:rPr lang="zh-CN" altLang="en-US" dirty="0"/>
              <a:t> </a:t>
            </a:r>
            <a:r>
              <a:rPr lang="en-US" altLang="zh-CN" dirty="0"/>
              <a:t>FP/N</a:t>
            </a:r>
            <a:r>
              <a:rPr lang="zh-CN" altLang="en-US" dirty="0"/>
              <a:t> 误判率 </a:t>
            </a:r>
            <a:r>
              <a:rPr lang="en-US" altLang="zh-CN" dirty="0"/>
              <a:t>%</a:t>
            </a:r>
            <a:r>
              <a:rPr lang="zh-CN" altLang="en-US" dirty="0"/>
              <a:t>多少的阴性 被判断为阳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/>
              <a:t>Precision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TP/(TP+FP)</a:t>
            </a:r>
            <a:r>
              <a:rPr lang="zh-CN" altLang="en-US" dirty="0" smtClean="0"/>
              <a:t> </a:t>
            </a:r>
            <a:r>
              <a:rPr lang="zh-CN" altLang="zh-CN" dirty="0" smtClean="0"/>
              <a:t>(</a:t>
            </a:r>
            <a:r>
              <a:rPr lang="zh-CN" altLang="en-US" dirty="0" smtClean="0"/>
              <a:t>精确度，判断为阳性的实际上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是阳性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FDR</a:t>
            </a:r>
            <a:r>
              <a:rPr lang="en-US" altLang="zh-CN" dirty="0" smtClean="0"/>
              <a:t>, False Discovery Rate </a:t>
            </a:r>
            <a:r>
              <a:rPr lang="zh-CN" altLang="en-US" dirty="0" smtClean="0"/>
              <a:t>误报率 </a:t>
            </a:r>
            <a:r>
              <a:rPr lang="en-US" altLang="zh-CN" dirty="0" smtClean="0"/>
              <a:t>1-Precision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FP/(TP+FP</a:t>
            </a:r>
            <a:r>
              <a:rPr lang="en-US" altLang="zh-CN" dirty="0" smtClean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Type I </a:t>
            </a:r>
            <a:r>
              <a:rPr lang="en-US" altLang="zh-CN" dirty="0" smtClean="0"/>
              <a:t>error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TNR</a:t>
            </a:r>
            <a:r>
              <a:rPr lang="en-US" altLang="zh-CN" dirty="0" smtClean="0"/>
              <a:t>, </a:t>
            </a:r>
            <a:r>
              <a:rPr lang="en-US" altLang="zh-CN" dirty="0" smtClean="0"/>
              <a:t>Specificity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(SPC) </a:t>
            </a:r>
            <a:r>
              <a:rPr lang="en-US" altLang="zh-CN" dirty="0" smtClean="0"/>
              <a:t>=</a:t>
            </a:r>
            <a:r>
              <a:rPr lang="en-US" altLang="zh-CN" dirty="0" smtClean="0"/>
              <a:t>TN/N</a:t>
            </a:r>
            <a:r>
              <a:rPr lang="zh-CN" altLang="en-US" dirty="0" smtClean="0"/>
              <a:t> 特异度，判假的能力</a:t>
            </a:r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FNR</a:t>
            </a:r>
            <a:r>
              <a:rPr lang="en-US" altLang="zh-CN" dirty="0" smtClean="0"/>
              <a:t>, </a:t>
            </a:r>
            <a:r>
              <a:rPr lang="en-US" altLang="zh-CN" dirty="0" smtClean="0"/>
              <a:t>Missing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Rate=</a:t>
            </a:r>
            <a:r>
              <a:rPr lang="en-US" altLang="zh-CN" dirty="0" smtClean="0"/>
              <a:t>FN/P</a:t>
            </a:r>
            <a:r>
              <a:rPr lang="zh-CN" altLang="en-US" dirty="0" smtClean="0"/>
              <a:t> </a:t>
            </a:r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1-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</a:t>
            </a:r>
            <a:r>
              <a:rPr lang="zh-CN" altLang="en-US" dirty="0" smtClean="0"/>
              <a:t> </a:t>
            </a:r>
            <a:r>
              <a:rPr lang="zh-CN" altLang="en-US" dirty="0" smtClean="0"/>
              <a:t>漏报率</a:t>
            </a:r>
            <a:r>
              <a:rPr lang="en-US" altLang="zh-CN" dirty="0"/>
              <a:t> </a:t>
            </a:r>
            <a:r>
              <a:rPr lang="en-US" altLang="zh-CN" dirty="0"/>
              <a:t>Miss </a:t>
            </a:r>
            <a:r>
              <a:rPr lang="en-US" altLang="zh-CN" dirty="0" smtClean="0"/>
              <a:t>Rate</a:t>
            </a:r>
            <a:r>
              <a:rPr lang="en-US" altLang="zh-CN" dirty="0" smtClean="0"/>
              <a:t>, </a:t>
            </a:r>
            <a:r>
              <a:rPr lang="en-US" altLang="zh-CN" dirty="0"/>
              <a:t>FN Type II </a:t>
            </a:r>
            <a:r>
              <a:rPr lang="en-US" altLang="zh-CN" dirty="0" smtClean="0"/>
              <a:t>error</a:t>
            </a:r>
          </a:p>
          <a:p>
            <a:pPr marL="285750" indent="-285750">
              <a:buFont typeface="Arial"/>
              <a:buChar char="•"/>
            </a:pPr>
            <a:r>
              <a:rPr lang="en-US" altLang="zh-CN" dirty="0" smtClean="0"/>
              <a:t>Accuracy</a:t>
            </a:r>
            <a:r>
              <a:rPr lang="en-US" altLang="zh-CN" dirty="0" smtClean="0"/>
              <a:t>(ACC) = (TP+TN)/Total 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6782" y="6039872"/>
            <a:ext cx="7023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Receiver_operating_characteristic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9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例子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假设用光谱法检测地沟油，测试结果如下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3963998"/>
              </p:ext>
            </p:extLst>
          </p:nvPr>
        </p:nvGraphicFramePr>
        <p:xfrm>
          <a:off x="868714" y="2777979"/>
          <a:ext cx="3269260" cy="276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8090"/>
                <a:gridCol w="948880"/>
                <a:gridCol w="121229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油品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光谱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吸收率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光谱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吸收率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油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zh-CN" dirty="0" smtClean="0"/>
                        <a:t>（</a:t>
                      </a:r>
                      <a:r>
                        <a:rPr lang="zh-CN" altLang="en-US" dirty="0" smtClean="0"/>
                        <a:t>好）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2（</a:t>
                      </a:r>
                      <a:r>
                        <a:rPr lang="zh-CN" altLang="en-US" dirty="0" smtClean="0"/>
                        <a:t>好）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3（</a:t>
                      </a:r>
                      <a:r>
                        <a:rPr lang="zh-CN" altLang="en-US" dirty="0" smtClean="0"/>
                        <a:t>坏）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4（</a:t>
                      </a:r>
                      <a:r>
                        <a:rPr lang="zh-CN" altLang="en-US" dirty="0" smtClean="0"/>
                        <a:t>好）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油</a:t>
                      </a:r>
                      <a:r>
                        <a:rPr lang="zh-CN" altLang="zh-CN" dirty="0" smtClean="0"/>
                        <a:t>5（</a:t>
                      </a:r>
                      <a:r>
                        <a:rPr lang="zh-CN" altLang="en-US" dirty="0" smtClean="0"/>
                        <a:t>坏）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25825"/>
              </p:ext>
            </p:extLst>
          </p:nvPr>
        </p:nvGraphicFramePr>
        <p:xfrm>
          <a:off x="4660342" y="1600200"/>
          <a:ext cx="3738516" cy="22656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6172"/>
                <a:gridCol w="1246172"/>
                <a:gridCol w="1246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/3=33%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4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2/3=77%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51380"/>
              </p:ext>
            </p:extLst>
          </p:nvPr>
        </p:nvGraphicFramePr>
        <p:xfrm>
          <a:off x="4660342" y="4212203"/>
          <a:ext cx="3738516" cy="22656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6172"/>
                <a:gridCol w="1246172"/>
                <a:gridCol w="1246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1</a:t>
                      </a:r>
                      <a:r>
                        <a:rPr lang="en-US" altLang="zh-CN" dirty="0" smtClean="0"/>
                        <a:t>/3=33%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14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2/3=77%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308" y="5612371"/>
            <a:ext cx="405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所以光谱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是一个更好地检查方法。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同样，两种搜索算法选择（比如用关键词与样本的相关度画</a:t>
            </a:r>
            <a:r>
              <a:rPr lang="en-US" altLang="zh-CN" dirty="0" smtClean="0"/>
              <a:t>ROC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9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 = 2 precision * recall/(precision 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recall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zh-CN" dirty="0" smtClean="0"/>
              <a:t>=</a:t>
            </a:r>
            <a:r>
              <a:rPr lang="mr-IN" dirty="0"/>
              <a:t>2</a:t>
            </a:r>
            <a:r>
              <a:rPr lang="mr-IN" dirty="0" smtClean="0"/>
              <a:t>/</a:t>
            </a:r>
            <a:r>
              <a:rPr lang="zh-CN" altLang="en-US" dirty="0"/>
              <a:t>(</a:t>
            </a:r>
            <a:r>
              <a:rPr lang="mr-IN" smtClean="0"/>
              <a:t>1</a:t>
            </a:r>
            <a:r>
              <a:rPr lang="mr-IN" dirty="0"/>
              <a:t>/P+1/</a:t>
            </a:r>
            <a:r>
              <a:rPr lang="mr-IN" dirty="0" smtClean="0"/>
              <a:t>R</a:t>
            </a:r>
            <a:r>
              <a:rPr lang="zh-CN" altLang="en-US" dirty="0"/>
              <a:t>)</a:t>
            </a:r>
            <a:endParaRPr lang="en-US" altLang="zh-CN" dirty="0" smtClean="0"/>
          </a:p>
          <a:p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(TP/(TP+FP)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TP/P)/(TP</a:t>
            </a:r>
            <a:r>
              <a:rPr lang="en-US" altLang="zh-CN" dirty="0"/>
              <a:t>/(TP+FP)</a:t>
            </a:r>
            <a:r>
              <a:rPr lang="zh-CN" altLang="en-US" dirty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/>
              <a:t>TP/</a:t>
            </a:r>
            <a:r>
              <a:rPr lang="en-US" altLang="zh-CN" dirty="0" smtClean="0"/>
              <a:t>P)</a:t>
            </a:r>
          </a:p>
          <a:p>
            <a:r>
              <a:rPr lang="zh-CN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TP^2/</a:t>
            </a:r>
            <a:r>
              <a:rPr lang="zh-CN" altLang="en-US" dirty="0"/>
              <a:t>(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(TP+FP))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(TP(</a:t>
            </a:r>
            <a:r>
              <a:rPr lang="zh-CN" altLang="en-US" dirty="0" smtClean="0"/>
              <a:t> </a:t>
            </a:r>
            <a:r>
              <a:rPr lang="en-US" altLang="zh-CN" dirty="0" smtClean="0"/>
              <a:t>P+TP+FP)/(P</a:t>
            </a:r>
            <a:r>
              <a:rPr lang="zh-CN" altLang="en-US" dirty="0" smtClean="0"/>
              <a:t>*</a:t>
            </a:r>
            <a:r>
              <a:rPr lang="en-US" altLang="zh-CN" dirty="0" smtClean="0"/>
              <a:t>(TP+FP))</a:t>
            </a:r>
          </a:p>
          <a:p>
            <a:r>
              <a:rPr lang="zh-CN" altLang="zh-CN" dirty="0" smtClean="0"/>
              <a:t>=</a:t>
            </a:r>
            <a:r>
              <a:rPr lang="en-US" altLang="zh-CN" dirty="0" smtClean="0"/>
              <a:t>2TP/(2TP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FN+FP)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2742" y="5765426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知乎 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www.zhihu.com</a:t>
            </a:r>
            <a:r>
              <a:rPr lang="en-US" dirty="0"/>
              <a:t>/question/30643044</a:t>
            </a:r>
          </a:p>
        </p:txBody>
      </p:sp>
    </p:spTree>
    <p:extLst>
      <p:ext uri="{BB962C8B-B14F-4D97-AF65-F5344CB8AC3E}">
        <p14:creationId xmlns:p14="http://schemas.microsoft.com/office/powerpoint/2010/main" val="314890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485</Words>
  <Application>Microsoft Macintosh PowerPoint</Application>
  <PresentationFormat>On-screen Show (4:3)</PresentationFormat>
  <Paragraphs>108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ROC 说明</vt:lpstr>
      <vt:lpstr>ROC</vt:lpstr>
      <vt:lpstr>混淆矩阵</vt:lpstr>
      <vt:lpstr>例子</vt:lpstr>
      <vt:lpstr>F1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Dong</dc:creator>
  <cp:lastModifiedBy>Bo Dong</cp:lastModifiedBy>
  <cp:revision>47</cp:revision>
  <dcterms:created xsi:type="dcterms:W3CDTF">2015-12-23T09:21:30Z</dcterms:created>
  <dcterms:modified xsi:type="dcterms:W3CDTF">2016-11-21T00:14:17Z</dcterms:modified>
</cp:coreProperties>
</file>